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261" r:id="rId5"/>
    <p:sldId id="316" r:id="rId6"/>
    <p:sldId id="326" r:id="rId7"/>
    <p:sldId id="318" r:id="rId8"/>
    <p:sldId id="309" r:id="rId9"/>
    <p:sldId id="306" r:id="rId10"/>
    <p:sldId id="336" r:id="rId11"/>
    <p:sldId id="310" r:id="rId12"/>
    <p:sldId id="324" r:id="rId13"/>
    <p:sldId id="323" r:id="rId14"/>
    <p:sldId id="327" r:id="rId15"/>
    <p:sldId id="328" r:id="rId16"/>
    <p:sldId id="334" r:id="rId17"/>
    <p:sldId id="335" r:id="rId18"/>
    <p:sldId id="269" r:id="rId19"/>
    <p:sldId id="333" r:id="rId20"/>
    <p:sldId id="337" r:id="rId21"/>
    <p:sldId id="270" r:id="rId22"/>
    <p:sldId id="272" r:id="rId23"/>
    <p:sldId id="314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40AB11-79DC-4642-B418-63278BE0F215}">
          <p14:sldIdLst>
            <p14:sldId id="256"/>
            <p14:sldId id="261"/>
            <p14:sldId id="316"/>
            <p14:sldId id="326"/>
            <p14:sldId id="318"/>
            <p14:sldId id="309"/>
            <p14:sldId id="306"/>
            <p14:sldId id="336"/>
            <p14:sldId id="310"/>
            <p14:sldId id="324"/>
            <p14:sldId id="323"/>
            <p14:sldId id="327"/>
            <p14:sldId id="328"/>
            <p14:sldId id="334"/>
            <p14:sldId id="335"/>
            <p14:sldId id="269"/>
            <p14:sldId id="333"/>
            <p14:sldId id="337"/>
            <p14:sldId id="270"/>
            <p14:sldId id="272"/>
            <p14:sldId id="31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  <a:srgbClr val="404040"/>
    <a:srgbClr val="ED5564"/>
    <a:srgbClr val="DA4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5703" autoAdjust="0"/>
  </p:normalViewPr>
  <p:slideViewPr>
    <p:cSldViewPr>
      <p:cViewPr varScale="1">
        <p:scale>
          <a:sx n="146" d="100"/>
          <a:sy n="146" d="100"/>
        </p:scale>
        <p:origin x="792" y="1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C685-C22E-42F3-8BAB-2D1AE8ACB4C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DD57A-81D5-4B54-B3BD-EB55C938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다시 도내 관광지들의 이름과 결합시켜 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개의 질문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 데이터가 생성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3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만들어진 데이터셋들은 모두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토큰화하고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형태소를 분석하여 질문자의 질문을 인식할 수 있도록 단어 사전을 만들어 전처리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7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트랜스포머는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구글이 발표한 신경망 모델로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RNN(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순환신경망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가장 발전된 형태의 아키텍처인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신경망으로만 이루어져 있다는 것이 특징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어텐션만을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사용하면서 생기는 장점은 레이어당 전체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줄어들고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병렬화가 가능한 연산이 늘어나며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긴 텍스트도 잘 학습하게 된다는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속도가 빨라서 이런 단기 프로젝트에 적합했다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동일한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반복되는 형태인데 본 프로젝트는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반복했다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두 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multi-head self-attention mechanism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두 번째는 간단한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point-wise fc-layer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결과에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더하고 그 값을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나오게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마찬가지로 동일한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반복된다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구성되어 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개는 기존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동일한 것이며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하나는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multi-head attention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추가되었다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단어를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Q, K, 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변환한 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단어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다른 단어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활성화 함수인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집중할 단어를 선택한 후 단어의 원래 정보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정보를 합친다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MatMul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단어가 아닌 문장 전체를 한 번에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후 인코더에서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을 주지 않고 자체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을 수행하는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8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텐서보드로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그래프의 구조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96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만번의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학습을 거쳐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0.***, loss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0.****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81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학습된 모델에 부가 기능을 첨가하기 위해 사용한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두 가지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검색어에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위도와 경도를 추출한 뒤 근처 가까운 관광지를 알려주도록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오늘 날씨 예보와 오늘 날씨에 따른 관광지 추천을 하는데 활용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텔레그램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봇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사용자 환경을 손쉽게 구축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5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해서 만들어진 저희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기능들을 소개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종류의 질문에 응답할 수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관광지의 주소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입장 요금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 및 정보 관한 질문을 할 때 해당 관광지에 실제로 방문할 의사가 많다고 생각하여 이 세가지에 대한 응답 시 할인 예약을 할 수 있도록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전송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88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즉석에서 시연을 보여드리고 싶지만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서버를 결제할 돈이 없어 동영상으로 대체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83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개발을 한다면 여행객으로부터 데이터를 수집해서 여행객 트렌드 파악이 가능하고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인력 없이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운용 가능하며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비용을 절감할 수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11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구하지 못해 한 달의 시간을 낭비한 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데이터의 단순화로 성능이 부족한 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결합했으나 최대한으로 활용하지 못한 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심심이를</a:t>
            </a:r>
            <a:r>
              <a:rPr lang="ko-KR" altLang="en-US" dirty="0" smtClean="0"/>
              <a:t> 아시나요</a:t>
            </a:r>
            <a:r>
              <a:rPr lang="en-US" altLang="ko-KR" dirty="0" smtClean="0"/>
              <a:t>?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 보급이 가속화될 때쯤 한 번쯤은 보셨을 인공지능 대화 엔진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 같다는 느낌이 들지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대화가 뚝뚝 끊기는 느낌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코인에 대해 물으니 자살을 유도하고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질문과 응답이 전혀 매칭이 되지 않고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나쁜 말 데이터를 학습할 수도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질문의 요점을 파악하지 못하기도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한 가지 주제로 대화를 유지하는 것이 어려운데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인공지능 대화 업계에서 최고라 불리는 애플의 시리도 제대로 구현하지 못한다고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심심이는 인공지능 개발보다 데이터 수집에만 집중한 것이 약점이라는 평을 받았지만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꾸준한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개발로 나쁜 말을 제어하고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올해부터 네이버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클로바를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음성대화챗봇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서비스도 시작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많은 양의 좋은 데이터와 인공지능 기술의 적절한 조화가 중요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심심이</a:t>
            </a:r>
            <a:endParaRPr lang="en-US" altLang="ko-KR" dirty="0" smtClean="0"/>
          </a:p>
          <a:p>
            <a:r>
              <a:rPr lang="en-US" altLang="ko-KR" dirty="0" smtClean="0"/>
              <a:t>2002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이즈메이커가</a:t>
            </a:r>
            <a:r>
              <a:rPr lang="ko-KR" altLang="en-US" dirty="0" smtClean="0"/>
              <a:t> 개발하여 한 때 미국 앱 스토어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위를 기록한 인공지능 </a:t>
            </a:r>
            <a:r>
              <a:rPr lang="ko-KR" altLang="en-US" dirty="0" err="1" smtClean="0"/>
              <a:t>챗봇</a:t>
            </a:r>
            <a:r>
              <a:rPr lang="ko-KR" altLang="en-US" baseline="0" dirty="0" smtClean="0"/>
              <a:t> 앱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비트코인에</a:t>
            </a:r>
            <a:r>
              <a:rPr lang="ko-KR" altLang="en-US" baseline="0" dirty="0" smtClean="0"/>
              <a:t> 대해 물으니 자살을 유도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글로벌 서비스로 발돋움하여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기준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언어에서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누적사용자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천만 명을 확보했다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문장분류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(DSC)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자체 구현하여 나쁜 말을 제어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baseline="0" dirty="0" smtClean="0"/>
              <a:t>2020</a:t>
            </a:r>
            <a:r>
              <a:rPr lang="ko-KR" altLang="en-US" baseline="0" dirty="0" smtClean="0"/>
              <a:t>년부터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클로바를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음성대화챗봇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서비스도 시작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64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 제주도가 많이 조용해졌지만 제주도는 여전히 한국인이 가장 사랑하는 우리나라 대표 관광지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저희가 알기로는 도내 관광지를 통합 관리하는 곳이 없었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도내에 오프라인 관광안내센터가 여러 군데 있지만 제주시청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서귀포시청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관광진흥과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제주관광공사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제주관광협회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한국관광공사 등 담당부서가 상이하여 관광지 데이터 통합관리가 이루어지지 않고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코로나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사태로 축제가 취소되고 운영이 중단되는 관광지들이 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종합적인 안내가 부족해 도민과 관광객에게 혼선을 주고 있다고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도내에 오프라인 관광안내센터가 여러 군데 있지만 제주시청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서귀포시청 관광진흥과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제주관광공사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제주관광협회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한국관광공사 등 담당부서가 상이하여 관광지 데이터의 통합 관리가 안되고 있음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2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도내에 관광지 정보 문의 관련 자동화 서비스가 없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제주관광공사가 운영하는 제주관광정보센터에서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채널을 통해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1:1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질문이 가능하나 상담 인력에 의존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점을 착안하여 제주도 관광지 정보 상담 업무를 자동화하는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대화를 의미하는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Chatter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로봇의 합성어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5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사람이 사용하는 언어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자연어를 이해하여 문장에서 의도와 핵심 키워드를 파악해야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 날씨 어때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묻는다면 오늘이 며칠인지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위치가 어디인지 파악해야 하는데 추가 정보를 구하는 과정을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Filling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보통 특정 목적으로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기업의 고객에게 특화된 서비스를 구축하기 위해서 고객이 필요로 하는 분야의 정보를 파악해 질문을 답변을 세팅해야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영어에서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비즈니스 영어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생활 영어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나뉘어 있듯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것을 학습할 수 없어 필요한 상황에 맞는 문장만 배우는 것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 모델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챗봇에게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특성은 사실 이보다 더 많습니다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0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타입입니다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검색 모델과 생성 모델로 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 기업이 사용해온 대부분의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주제를 다루는 검색 모델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미리 만들어진 답변 중 답을 고르는 시나리오 타입의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이었음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사실상 메뉴를 채팅 형태로 도식화한 것이라 정해진 주제 말고는 대화가 불가능했지만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점점 인공지능을 활용한 생성 모델로 진화하고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모델은 대화 상대가 이런 질문을 했을 때는 이런 식의 답변을 하는 것이 최선이다라는 판단을 내려 답변을 생성합니다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정확도를 높이기 위해서는 엄청난 양의 데이터가 필요합니다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모델은 이 두가지를 섞은 형태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검색 모델</a:t>
            </a:r>
            <a:r>
              <a:rPr lang="en-US" altLang="ko-KR" dirty="0" smtClean="0"/>
              <a:t>:</a:t>
            </a:r>
            <a:r>
              <a:rPr lang="ko-KR" altLang="en-US" dirty="0" smtClean="0"/>
              <a:t> 유저의 질문 내용과 대화의 문맥에서 의도를 파악하고 적절한 응답을 고르는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검색하는 방식</a:t>
            </a:r>
            <a:r>
              <a:rPr lang="en-US" altLang="ko-KR" dirty="0" smtClean="0"/>
              <a:t>‘. </a:t>
            </a:r>
            <a:r>
              <a:rPr lang="ko-KR" altLang="en-US" dirty="0" smtClean="0"/>
              <a:t>새로운 텍스트를 생성하지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만들어진 답변 중 답을</a:t>
            </a:r>
            <a:r>
              <a:rPr lang="ko-KR" altLang="en-US" baseline="0" dirty="0" smtClean="0"/>
              <a:t> 고름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생성 모델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대화 상대의 질문 의도를 파악 한다기 보다는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유저가 이런 질문을 했을 때는 이런 식의 답변을 하는 것이 최선이다라는 판단을 내려 답변을 생성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만들기 어려우며 엄청난 양의 데이터가 필요하다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7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프로젝트를 위해 필요했던 데이터들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활용을 위해 가장 중요한 데이터는 질문과 답변이 세트로 이루어진 텍스트 데이터였으나 결국에는 구하지 못해 직접 생성하고 증폭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둘째로는 관광지 안내를 위한 도내 관광지의 세부 정보가 필요했다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 기능으로 특정 관광지 질문 검색 시 할인 티켓 구매 주소를 전송해 주기 위해 관광협회에서 운영하는 제주관광상품 오픈마켓에서 할인 상품들을 크롤링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8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학습을 위해 직접 만든 질문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관광지 주소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 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연락처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입장료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 시간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소요 시간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 기반 추천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 기반 추천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유모차 대여 가능 여부로 코드를 나누어 사용자의 관점에서 질문을 직접 작성하여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질문을 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듦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대응하는 응답 데이터는 텍스트 요약 형태로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관광지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’+’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형식으로 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듦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6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374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032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28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2117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6" r:id="rId3"/>
    <p:sldLayoutId id="2147483677" r:id="rId4"/>
    <p:sldLayoutId id="2147483678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3.xml"/><Relationship Id="rId1" Type="http://schemas.openxmlformats.org/officeDocument/2006/relationships/video" Target="https://www.youtube.com/embed/FyYoKE07LCM" TargetMode="External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48264" y="3618200"/>
            <a:ext cx="2051720" cy="75275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강영훈 </a:t>
            </a:r>
            <a:r>
              <a:rPr lang="en-US" altLang="ko-KR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김호경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9512" y="483518"/>
            <a:ext cx="4791067" cy="4388111"/>
            <a:chOff x="179512" y="483518"/>
            <a:chExt cx="4791067" cy="4388111"/>
          </a:xfrm>
        </p:grpSpPr>
        <p:sp>
          <p:nvSpPr>
            <p:cNvPr id="2" name="직사각형 1"/>
            <p:cNvSpPr/>
            <p:nvPr/>
          </p:nvSpPr>
          <p:spPr>
            <a:xfrm>
              <a:off x="755576" y="483518"/>
              <a:ext cx="2664296" cy="41764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996989"/>
              <a:ext cx="4791067" cy="2874640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699542"/>
            <a:ext cx="5292080" cy="2266949"/>
          </a:xfrm>
        </p:spPr>
        <p:txBody>
          <a:bodyPr/>
          <a:lstStyle/>
          <a:p>
            <a:pPr algn="r"/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제주도 관광지 정보</a:t>
            </a:r>
            <a:endParaRPr lang="en-US" altLang="ko-KR" sz="36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r"/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상담 업무 자동화 서비스</a:t>
            </a:r>
            <a:endParaRPr lang="en-US" altLang="ko-KR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r"/>
            <a:r>
              <a:rPr lang="ko-KR" altLang="en-US" sz="3600" dirty="0" err="1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챗봇</a:t>
            </a:r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개발</a:t>
            </a:r>
            <a:endParaRPr lang="en-US" altLang="ko-KR" sz="36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 rot="19560630">
            <a:off x="135874" y="183144"/>
            <a:ext cx="864200" cy="8642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67460"/>
            <a:ext cx="2682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빅데이터 </a:t>
            </a:r>
            <a:r>
              <a:rPr lang="ko-KR" altLang="en-US" sz="14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마에스트로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 과정</a:t>
            </a:r>
            <a:endParaRPr lang="en-US" altLang="ko-KR" sz="14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「</a:t>
            </a:r>
            <a:r>
              <a:rPr lang="ko-KR" altLang="en-US" sz="10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혁신성장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청년인재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집중양성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사업 빅데이터 분야」</a:t>
            </a:r>
            <a:endParaRPr lang="ko-KR" altLang="en-US" sz="9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040602">
            <a:off x="6896185" y="342967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두둥탁</a:t>
            </a:r>
            <a:r>
              <a:rPr lang="ko-KR" altLang="en-US" u="sng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팀</a:t>
            </a:r>
            <a:endParaRPr lang="ko-KR" altLang="en-US" u="sng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4"/>
          <a:stretch/>
        </p:blipFill>
        <p:spPr>
          <a:xfrm>
            <a:off x="467544" y="1413859"/>
            <a:ext cx="4824536" cy="2945173"/>
          </a:xfrm>
          <a:prstGeom prst="rect">
            <a:avLst/>
          </a:prstGeom>
          <a:ln w="19050" cap="sq">
            <a:solidFill>
              <a:srgbClr val="32AEB8"/>
            </a:solidFill>
          </a:ln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데이터 제작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데이터 및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25738" b="17871"/>
          <a:stretch/>
        </p:blipFill>
        <p:spPr>
          <a:xfrm>
            <a:off x="6300192" y="1059581"/>
            <a:ext cx="2016224" cy="3653730"/>
          </a:xfrm>
          <a:prstGeom prst="rect">
            <a:avLst/>
          </a:prstGeom>
          <a:ln w="19050">
            <a:solidFill>
              <a:srgbClr val="32AEB8"/>
            </a:solidFill>
          </a:ln>
        </p:spPr>
      </p:pic>
      <p:sp>
        <p:nvSpPr>
          <p:cNvPr id="3" name="곱셈 기호 2"/>
          <p:cNvSpPr/>
          <p:nvPr/>
        </p:nvSpPr>
        <p:spPr>
          <a:xfrm>
            <a:off x="5436096" y="2526405"/>
            <a:ext cx="720080" cy="720080"/>
          </a:xfrm>
          <a:prstGeom prst="mathMultiply">
            <a:avLst/>
          </a:prstGeom>
          <a:solidFill>
            <a:srgbClr val="F2A40D"/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데이터 제작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082784"/>
            <a:ext cx="6408712" cy="3314289"/>
          </a:xfrm>
          <a:prstGeom prst="rect">
            <a:avLst/>
          </a:prstGeom>
          <a:ln w="19050">
            <a:solidFill>
              <a:srgbClr val="32AEB8"/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데이터 및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5207" y="4515966"/>
            <a:ext cx="237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0404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질문</a:t>
            </a:r>
            <a:r>
              <a:rPr lang="en-US" altLang="ko-KR" sz="1400" dirty="0" smtClean="0">
                <a:solidFill>
                  <a:srgbClr val="40404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400" dirty="0" smtClean="0">
                <a:solidFill>
                  <a:srgbClr val="40404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응답 세트 </a:t>
            </a:r>
            <a:r>
              <a:rPr lang="en-US" altLang="ko-KR" sz="1400" dirty="0">
                <a:solidFill>
                  <a:srgbClr val="F2A40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380,825</a:t>
            </a:r>
            <a:r>
              <a:rPr lang="ko-KR" altLang="en-US" sz="1400" dirty="0" smtClean="0">
                <a:solidFill>
                  <a:srgbClr val="40404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</a:t>
            </a:r>
            <a:endParaRPr lang="en-US" altLang="ko-KR" sz="1400" dirty="0" smtClean="0">
              <a:solidFill>
                <a:srgbClr val="40404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자연어 처리 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(NLP)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33607"/>
              </p:ext>
            </p:extLst>
          </p:nvPr>
        </p:nvGraphicFramePr>
        <p:xfrm>
          <a:off x="3136567" y="1726135"/>
          <a:ext cx="2592288" cy="210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88400746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27507141"/>
                    </a:ext>
                  </a:extLst>
                </a:gridCol>
              </a:tblGrid>
              <a:tr h="293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Tokenizing</a:t>
                      </a:r>
                      <a:r>
                        <a:rPr lang="ko-KR" altLang="en-US" sz="160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 </a:t>
                      </a:r>
                      <a:r>
                        <a:rPr lang="ko-KR" altLang="en-US" sz="160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형태소 분석</a:t>
                      </a:r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00191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err="1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믿거나말거나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‘Verb’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913959673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박물관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‘Noun’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1958075282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보는데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‘Verb’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364962736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얼마나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‘Noun’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87486809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걸려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‘Verb’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2122401976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‘?’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‘Punctuation’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1007231000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6200000">
            <a:off x="5814089" y="2561053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28384" y="65038"/>
            <a:ext cx="1115616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 및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37100" y="1551131"/>
            <a:ext cx="2239356" cy="2458424"/>
            <a:chOff x="6365092" y="1419622"/>
            <a:chExt cx="2539358" cy="27877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092" y="1419622"/>
              <a:ext cx="2539358" cy="278777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418548" y="2413662"/>
              <a:ext cx="798892" cy="73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F2A40D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단어사전</a:t>
              </a:r>
              <a:endParaRPr lang="ko-KR" altLang="en-US" dirty="0">
                <a:solidFill>
                  <a:srgbClr val="F2A40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2" name="아래쪽 화살표 11"/>
          <p:cNvSpPr/>
          <p:nvPr/>
        </p:nvSpPr>
        <p:spPr>
          <a:xfrm rot="16200000">
            <a:off x="2513557" y="2561053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64309" y="1528083"/>
            <a:ext cx="2064014" cy="2504520"/>
            <a:chOff x="364309" y="1353290"/>
            <a:chExt cx="2064014" cy="2504520"/>
          </a:xfrm>
        </p:grpSpPr>
        <p:pic>
          <p:nvPicPr>
            <p:cNvPr id="1026" name="Picture 2" descr="http://icons.iconarchive.com/icons/graphicloads/100-flat-2/256/mobile-2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9" y="2499742"/>
              <a:ext cx="1358068" cy="1358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모서리가 둥근 사각형 설명선 3"/>
            <p:cNvSpPr/>
            <p:nvPr/>
          </p:nvSpPr>
          <p:spPr>
            <a:xfrm>
              <a:off x="592119" y="1353290"/>
              <a:ext cx="1836204" cy="918281"/>
            </a:xfrm>
            <a:prstGeom prst="wedgeRoundRectCallout">
              <a:avLst>
                <a:gd name="adj1" fmla="val -29179"/>
                <a:gd name="adj2" fmla="val 96578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‘</a:t>
              </a:r>
              <a:r>
                <a:rPr lang="ko-KR" altLang="en-US" dirty="0" err="1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믿거나말거나박물관</a:t>
              </a:r>
              <a:r>
                <a:rPr lang="en-US" altLang="ko-KR" dirty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보는데 얼마나 걸려</a:t>
              </a:r>
              <a:r>
                <a:rPr lang="en-US" altLang="ko-KR" dirty="0" smtClean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?’</a:t>
              </a:r>
              <a:endParaRPr lang="ko-KR" altLang="en-US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8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err="1" smtClean="0">
                <a:ea typeface="에스코어 드림 7 ExtraBold" panose="020B0803030302020204" pitchFamily="34" charset="-127"/>
              </a:rPr>
              <a:t>딥러닝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 모델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: Transformer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36" y="1131590"/>
            <a:ext cx="6217328" cy="3579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8384" y="65038"/>
            <a:ext cx="1115616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 및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9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err="1" smtClean="0">
                <a:ea typeface="에스코어 드림 7 ExtraBold" panose="020B0803030302020204" pitchFamily="34" charset="-127"/>
              </a:rPr>
              <a:t>딥러닝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 모델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: Transformer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65038"/>
            <a:ext cx="1115616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 및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25767" y="983654"/>
            <a:ext cx="2902617" cy="3945088"/>
            <a:chOff x="5125767" y="983654"/>
            <a:chExt cx="2902617" cy="3945088"/>
          </a:xfrm>
        </p:grpSpPr>
        <p:sp>
          <p:nvSpPr>
            <p:cNvPr id="9" name="TextBox 8"/>
            <p:cNvSpPr txBox="1"/>
            <p:nvPr/>
          </p:nvSpPr>
          <p:spPr>
            <a:xfrm>
              <a:off x="5931682" y="4651743"/>
              <a:ext cx="129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rgbClr val="40404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Auxillary</a:t>
              </a:r>
              <a:r>
                <a:rPr lang="en-US" altLang="ko-KR" sz="1200" dirty="0" smtClean="0">
                  <a:solidFill>
                    <a:srgbClr val="40404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Nodes</a:t>
              </a:r>
              <a:endParaRPr lang="ko-KR" altLang="en-US" sz="1200" dirty="0">
                <a:solidFill>
                  <a:srgbClr val="40404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767" y="983654"/>
              <a:ext cx="2902617" cy="360000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043608" y="983654"/>
            <a:ext cx="3167064" cy="3945088"/>
            <a:chOff x="1043608" y="983654"/>
            <a:chExt cx="3167064" cy="3945088"/>
          </a:xfrm>
        </p:grpSpPr>
        <p:sp>
          <p:nvSpPr>
            <p:cNvPr id="10" name="TextBox 9"/>
            <p:cNvSpPr txBox="1"/>
            <p:nvPr/>
          </p:nvSpPr>
          <p:spPr>
            <a:xfrm>
              <a:off x="1981747" y="4651743"/>
              <a:ext cx="1006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40404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Main Graph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983654"/>
              <a:ext cx="3167064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09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err="1" smtClean="0">
                <a:ea typeface="에스코어 드림 7 ExtraBold" panose="020B0803030302020204" pitchFamily="34" charset="-127"/>
              </a:rPr>
              <a:t>딥러닝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 모델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: Transformer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65038"/>
            <a:ext cx="1115616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 및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2586"/>
            <a:ext cx="6480000" cy="15699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0272" y="1818287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Accuracy: 0.7607</a:t>
            </a:r>
            <a:endParaRPr lang="ko-KR" altLang="en-US" sz="1600" dirty="0">
              <a:solidFill>
                <a:srgbClr val="40404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387"/>
            <a:ext cx="6407992" cy="15705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20272" y="368440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Loss: 0.9846 </a:t>
            </a:r>
            <a:endParaRPr lang="ko-KR" altLang="en-US" sz="1600" dirty="0">
              <a:solidFill>
                <a:srgbClr val="40404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1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에스코어 드림 7 ExtraBold" panose="020B0803030302020204" pitchFamily="34" charset="-127"/>
              </a:rPr>
              <a:t>API 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활용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(Application </a:t>
            </a:r>
            <a:r>
              <a:rPr lang="en-US" altLang="ko-KR" dirty="0"/>
              <a:t>Programming </a:t>
            </a:r>
            <a:r>
              <a:rPr lang="en-US" altLang="ko-KR" dirty="0" smtClean="0"/>
              <a:t>Interface)</a:t>
            </a:r>
            <a:endParaRPr lang="en-US" altLang="ko-KR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181664"/>
            <a:chOff x="251520" y="3350185"/>
            <a:chExt cx="1656184" cy="1181664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카카오맵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위도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·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경도 추출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키워드로 장소 검색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장소 키워드를 입력하여 위도와 경도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181664"/>
            <a:chOff x="251520" y="3350185"/>
            <a:chExt cx="1656184" cy="1181664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TourAPI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위치 기반 관광지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지역별 관광 정보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·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경도를 이용해 특정 반경 내 관광지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181664"/>
            <a:chOff x="251520" y="3350185"/>
            <a:chExt cx="1656184" cy="1181664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기상청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오늘 날씨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동네 예보 조회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당일 강수 확률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하늘 상태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등 추출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181664"/>
            <a:chOff x="251520" y="3350185"/>
            <a:chExt cx="1656184" cy="1181664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Telegram 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사용자 인터페이스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‘Telegram Bot API’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봇 개발을 위한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HTTP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기반의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Interface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chemeClr val="bg1"/>
          </a:solidFill>
        </p:spPr>
      </p:sp>
      <p:pic>
        <p:nvPicPr>
          <p:cNvPr id="7" name="그림 개체 틀 6"/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  <p:pic>
        <p:nvPicPr>
          <p:cNvPr id="6" name="그림 개체 틀 5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1347774"/>
            <a:ext cx="2160240" cy="1872048"/>
          </a:xfrm>
        </p:spPr>
      </p:pic>
      <p:pic>
        <p:nvPicPr>
          <p:cNvPr id="8194" name="Picture 2" descr="SNS] 카카오톡 링크 API 사용하기 ( 카카오톡 링크 버튼 생성하기 - 웹 버튼 ) : 네이버 블로그"/>
          <p:cNvPicPr>
            <a:picLocks noGrp="1" noChangeAspect="1" noChangeArrowheads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r="153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9488"/>
          <a:stretch/>
        </p:blipFill>
        <p:spPr>
          <a:xfrm>
            <a:off x="2327920" y="1599233"/>
            <a:ext cx="2160240" cy="154858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88424" y="65038"/>
            <a:ext cx="7555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5/</a:t>
            </a:r>
            <a:r>
              <a:rPr lang="en-US" altLang="ko-KR" sz="5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API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3586748" y="2073765"/>
            <a:ext cx="1970504" cy="19705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45339" y="1141452"/>
            <a:ext cx="341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제주테크노파크</a:t>
            </a:r>
            <a:r>
              <a:rPr lang="en-US" altLang="ko-KR" sz="2400" dirty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근처 관광지 알려줘</a:t>
            </a:r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4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8209" y="384421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함덕해수욕장 어디 있냐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기능 소개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4761" y="25491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석부작박물관 전화번호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5138" y="1740850"/>
            <a:ext cx="251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엉또폭포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어떤 곳이야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9672" y="184449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err="1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일출랜드</a:t>
            </a:r>
            <a:r>
              <a:rPr lang="ko-KR" altLang="en-US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유모차 대여 가능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0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200" y="3162202"/>
            <a:ext cx="318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서귀포잠수함 주차장이 있나요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endParaRPr lang="ko-KR" altLang="en-US" sz="24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6245" y="4509227"/>
            <a:ext cx="247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국립제주박물관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err="1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입장요금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4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83701" y="3651870"/>
            <a:ext cx="336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err="1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믿거나말거나박물관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보는데 얼마나 걸려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0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0072" y="4270325"/>
            <a:ext cx="329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비자림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몇시부터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몇시까지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하나요</a:t>
            </a:r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4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4126" y="3005904"/>
            <a:ext cx="165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오늘 날씨 어때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8104" y="2375815"/>
            <a:ext cx="332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날씨가 거지 같은데 어디로 갈까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4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64092" y="65038"/>
            <a:ext cx="57990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시연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699792" y="3828704"/>
            <a:ext cx="693895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주소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627">
            <a:off x="3269918" y="3433758"/>
            <a:ext cx="872983" cy="87298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478250" y="3197251"/>
            <a:ext cx="1128763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주차시설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63057" y="2557116"/>
            <a:ext cx="1112799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전화번호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33474" y="1867178"/>
            <a:ext cx="931822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유모차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78876" y="1759936"/>
            <a:ext cx="717199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소개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14044" y="2411587"/>
            <a:ext cx="1700738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날씨 기반 추천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72200" y="3044281"/>
            <a:ext cx="1181808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오늘 날씨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08876" y="1176501"/>
            <a:ext cx="1700738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위치 기반 추천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14102" y="4579327"/>
            <a:ext cx="1140811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입장요금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57800" y="3663633"/>
            <a:ext cx="1181808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소요시간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06934" y="4340425"/>
            <a:ext cx="1181808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운영시간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627">
            <a:off x="6667028" y="1331931"/>
            <a:ext cx="872983" cy="87298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627">
            <a:off x="4434780" y="4142184"/>
            <a:ext cx="872983" cy="8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시연 영상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64092" y="65038"/>
            <a:ext cx="57990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시연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FyYoKE07LC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50571" y="1006270"/>
            <a:ext cx="5566149" cy="31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accent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여행객 트렌드 파악 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및 데이터베이스화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762705"/>
            <a:chOff x="2063141" y="1065139"/>
            <a:chExt cx="1734772" cy="762705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연중 무휴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24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시간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인력 감축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운영 비용 절감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향후 다른 업계의 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관련 서비스에 활용하여 구축 비용 절감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762705"/>
            <a:chOff x="2063141" y="1065139"/>
            <a:chExt cx="1734772" cy="762705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문의 범주 축소로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상담 업무 효율화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3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활용 방안 및 기대 효과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 방안 및 기대 효과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목차</a:t>
            </a:r>
            <a:endParaRPr lang="en-US" sz="36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32557" y="538006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15292" y="538006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69822" y="5479323"/>
            <a:ext cx="4392568" cy="730890"/>
            <a:chOff x="3851840" y="1356248"/>
            <a:chExt cx="4392568" cy="73089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15292" y="1799768"/>
            <a:ext cx="4916002" cy="338554"/>
            <a:chOff x="3838218" y="1752829"/>
            <a:chExt cx="4916002" cy="338554"/>
          </a:xfrm>
        </p:grpSpPr>
        <p:sp>
          <p:nvSpPr>
            <p:cNvPr id="5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사용 데이터 및 데이터 베이스 구축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815292" y="1375821"/>
            <a:ext cx="4916002" cy="338554"/>
            <a:chOff x="3838218" y="1752829"/>
            <a:chExt cx="4916002" cy="338554"/>
          </a:xfrm>
        </p:grpSpPr>
        <p:sp>
          <p:nvSpPr>
            <p:cNvPr id="5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챗봇이란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815292" y="2223715"/>
            <a:ext cx="4916002" cy="338554"/>
            <a:chOff x="3838218" y="1752829"/>
            <a:chExt cx="4916002" cy="338554"/>
          </a:xfrm>
        </p:grpSpPr>
        <p:sp>
          <p:nvSpPr>
            <p:cNvPr id="6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전처리 및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딥러닝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815292" y="2647662"/>
            <a:ext cx="4916002" cy="338554"/>
            <a:chOff x="3838218" y="1752829"/>
            <a:chExt cx="4916002" cy="338554"/>
          </a:xfrm>
        </p:grpSpPr>
        <p:sp>
          <p:nvSpPr>
            <p:cNvPr id="6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API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활용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815292" y="3495556"/>
            <a:ext cx="4916002" cy="338554"/>
            <a:chOff x="3838218" y="1752829"/>
            <a:chExt cx="4916002" cy="338554"/>
          </a:xfrm>
        </p:grpSpPr>
        <p:sp>
          <p:nvSpPr>
            <p:cNvPr id="7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07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기대 효과 및 활용 방안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815292" y="3071609"/>
            <a:ext cx="4916002" cy="338554"/>
            <a:chOff x="3838218" y="1752829"/>
            <a:chExt cx="4916002" cy="338554"/>
          </a:xfrm>
        </p:grpSpPr>
        <p:sp>
          <p:nvSpPr>
            <p:cNvPr id="7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06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시연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15292" y="3919503"/>
            <a:ext cx="4916002" cy="338554"/>
            <a:chOff x="3838218" y="1752829"/>
            <a:chExt cx="4916002" cy="338554"/>
          </a:xfrm>
        </p:grpSpPr>
        <p:sp>
          <p:nvSpPr>
            <p:cNvPr id="8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08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한계점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815292" y="4343449"/>
            <a:ext cx="4916002" cy="338554"/>
            <a:chOff x="3838218" y="1752829"/>
            <a:chExt cx="4916002" cy="338554"/>
          </a:xfrm>
        </p:grpSpPr>
        <p:sp>
          <p:nvSpPr>
            <p:cNvPr id="8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09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참고 자료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&amp;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활용 툴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815292" y="951874"/>
            <a:ext cx="4916002" cy="338554"/>
            <a:chOff x="3838218" y="1752829"/>
            <a:chExt cx="4916002" cy="338554"/>
          </a:xfrm>
        </p:grpSpPr>
        <p:sp>
          <p:nvSpPr>
            <p:cNvPr id="13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문제 정의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324544" y="883502"/>
            <a:ext cx="3533977" cy="3533977"/>
            <a:chOff x="-230076" y="781811"/>
            <a:chExt cx="3794133" cy="3794133"/>
          </a:xfrm>
        </p:grpSpPr>
        <p:sp>
          <p:nvSpPr>
            <p:cNvPr id="4" name="타원 3"/>
            <p:cNvSpPr/>
            <p:nvPr/>
          </p:nvSpPr>
          <p:spPr>
            <a:xfrm>
              <a:off x="-230076" y="781811"/>
              <a:ext cx="3794133" cy="3794133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92179" y="1104066"/>
              <a:ext cx="3149623" cy="314962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한계점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130834" y="1275606"/>
            <a:ext cx="4382763" cy="929628"/>
            <a:chOff x="4130834" y="1319495"/>
            <a:chExt cx="4382763" cy="929628"/>
          </a:xfrm>
        </p:grpSpPr>
        <p:sp>
          <p:nvSpPr>
            <p:cNvPr id="50" name="Oval 49"/>
            <p:cNvSpPr/>
            <p:nvPr/>
          </p:nvSpPr>
          <p:spPr>
            <a:xfrm>
              <a:off x="4164238" y="1403944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  <a:latin typeface="에스코어 드림 7 ExtraBold" panose="020B0803030302020204" pitchFamily="34" charset="-127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841189" y="1319495"/>
              <a:ext cx="3672408" cy="929628"/>
              <a:chOff x="803640" y="3362835"/>
              <a:chExt cx="2059657" cy="929628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803640" y="3646132"/>
                <a:ext cx="1666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본 프로젝트에 적합한 질문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-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응답 데이터 부재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도내 관광지 정보를 통합 관리하는 곳이 없어 모든 관광지를 수집하지 못한 점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부족한 데이터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130834" y="1461144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30834" y="2549805"/>
            <a:ext cx="4382763" cy="1114294"/>
            <a:chOff x="4130834" y="2762892"/>
            <a:chExt cx="4382763" cy="1114294"/>
          </a:xfrm>
        </p:grpSpPr>
        <p:sp>
          <p:nvSpPr>
            <p:cNvPr id="51" name="Oval 50"/>
            <p:cNvSpPr/>
            <p:nvPr/>
          </p:nvSpPr>
          <p:spPr>
            <a:xfrm>
              <a:off x="4164238" y="2847341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  <a:latin typeface="에스코어 드림 7 ExtraBold" panose="020B0803030302020204" pitchFamily="34" charset="-127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841189" y="2762892"/>
              <a:ext cx="3672408" cy="1114294"/>
              <a:chOff x="803640" y="3362835"/>
              <a:chExt cx="2059657" cy="111429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03640" y="3646132"/>
                <a:ext cx="16663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질문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-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응답 데이터를 직접 생성하면서 생기는 데이터의 단순화로 </a:t>
                </a:r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과적합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 발생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대화를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하나의 주제로 유지하는 기능을 시도하지 못한 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점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정확도 개선 필요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130834" y="2904541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130834" y="3824005"/>
            <a:ext cx="4382763" cy="929628"/>
            <a:chOff x="4130834" y="3867894"/>
            <a:chExt cx="4382763" cy="929628"/>
          </a:xfrm>
        </p:grpSpPr>
        <p:sp>
          <p:nvSpPr>
            <p:cNvPr id="52" name="Oval 51"/>
            <p:cNvSpPr/>
            <p:nvPr/>
          </p:nvSpPr>
          <p:spPr>
            <a:xfrm>
              <a:off x="4164238" y="3952343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  <a:latin typeface="에스코어 드림 7 ExtraBold" panose="020B0803030302020204" pitchFamily="34" charset="-127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841187" y="3867894"/>
              <a:ext cx="3672410" cy="929628"/>
              <a:chOff x="803639" y="3362835"/>
              <a:chExt cx="2059658" cy="929628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03639" y="3646132"/>
                <a:ext cx="17471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부가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기능을 위해 날씨 및 위치 기반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API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를 사용하였으나 최대한으로 활용하지 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못함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‘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필수 관광지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‘, ‘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여행 일정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(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코스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)’ 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관련 개발 생략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아쉬운 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활용도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130834" y="4009543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460432" y="65038"/>
            <a:ext cx="68356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한계점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26" name="Picture 2" descr="1495764105_982723999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52" b="100000" l="0" r="100000">
                        <a14:foregroundMark x1="17143" y1="72779" x2="17143" y2="72779"/>
                        <a14:foregroundMark x1="13143" y1="73352" x2="13143" y2="73352"/>
                        <a14:foregroundMark x1="2571" y1="63610" x2="2571" y2="63610"/>
                        <a14:foregroundMark x1="1429" y1="71633" x2="1429" y2="71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0055"/>
            <a:ext cx="3630062" cy="361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참고 자료</a:t>
            </a:r>
            <a:endParaRPr lang="en-US" altLang="ko-KR" sz="28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&amp; </a:t>
            </a: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활용 </a:t>
            </a:r>
            <a:r>
              <a:rPr lang="ko-KR" altLang="en-US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툴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21355" y="483517"/>
            <a:ext cx="5564214" cy="1999127"/>
            <a:chOff x="3687661" y="1203598"/>
            <a:chExt cx="2252491" cy="2333393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3"/>
              <a:ext cx="2252491" cy="1968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사이토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고키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밑바닥부터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시작하는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딥러닝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오렐리앙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제롱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(2018).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핸즈온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머신러닝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전창욱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·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최태균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·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조중현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텐서플로와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머신러닝으로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시작하는 자연어 처리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이대근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SNS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정보 기반의 인공지능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챗봇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플랫폼 설계 및 구현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문소정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제주대학교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제주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EV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콜센터 민원 분석을 통한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EV FAQ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챗봇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설계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  <a:endParaRPr lang="en-US" altLang="ko-KR" sz="105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참고 자료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35310" y="2554653"/>
            <a:ext cx="2736304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활용 툴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t="22578" r="26622" b="22076"/>
          <a:stretch/>
        </p:blipFill>
        <p:spPr>
          <a:xfrm>
            <a:off x="620268" y="2992025"/>
            <a:ext cx="1656184" cy="7200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37" y="2970882"/>
            <a:ext cx="657683" cy="7623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82794"/>
            <a:ext cx="1860966" cy="7613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86" y="6236096"/>
            <a:ext cx="298942" cy="298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20457" r="6128" b="27107"/>
          <a:stretch/>
        </p:blipFill>
        <p:spPr>
          <a:xfrm>
            <a:off x="405512" y="4062910"/>
            <a:ext cx="1961796" cy="653932"/>
          </a:xfrm>
          <a:prstGeom prst="rect">
            <a:avLst/>
          </a:prstGeom>
        </p:spPr>
      </p:pic>
      <p:pic>
        <p:nvPicPr>
          <p:cNvPr id="6152" name="Picture 8" descr="File:Keras Logo.jp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93" y="4028144"/>
            <a:ext cx="653932" cy="65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9" b="16980"/>
          <a:stretch/>
        </p:blipFill>
        <p:spPr>
          <a:xfrm>
            <a:off x="3655680" y="3921477"/>
            <a:ext cx="1481066" cy="9367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86" y="3930373"/>
            <a:ext cx="849473" cy="8494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84368" y="65038"/>
            <a:ext cx="1259632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참고 자료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 툴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2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smtClean="0">
                <a:ea typeface="에스코어 드림 7 ExtraBold" panose="020B0803030302020204" pitchFamily="34" charset="-127"/>
              </a:rPr>
              <a:t>감사합니다</a:t>
            </a:r>
            <a:endParaRPr lang="ko-KR" altLang="en-US" sz="3600" dirty="0">
              <a:ea typeface="에스코어 드림 7 ExtraBold" panose="020B0803030302020204" pitchFamily="34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코로나 조심하세요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8223" y="469023"/>
            <a:ext cx="2847257" cy="2847257"/>
            <a:chOff x="-230076" y="781811"/>
            <a:chExt cx="3794133" cy="3794133"/>
          </a:xfrm>
        </p:grpSpPr>
        <p:sp>
          <p:nvSpPr>
            <p:cNvPr id="5" name="타원 4"/>
            <p:cNvSpPr/>
            <p:nvPr/>
          </p:nvSpPr>
          <p:spPr>
            <a:xfrm>
              <a:off x="-230076" y="781811"/>
              <a:ext cx="3794133" cy="3794133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92179" y="1104066"/>
              <a:ext cx="3149623" cy="3149623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심심이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58595" y="300842"/>
            <a:ext cx="2737121" cy="3882893"/>
            <a:chOff x="2771800" y="699542"/>
            <a:chExt cx="3096344" cy="439248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771800" y="699542"/>
              <a:ext cx="3096344" cy="439248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://s3.ap-northeast-2.amazonaws.com/cloimage/home/rails/clo/public/ckeditor_assets/pictures/477/content_4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9" b="9320"/>
            <a:stretch/>
          </p:blipFill>
          <p:spPr bwMode="auto">
            <a:xfrm>
              <a:off x="3023828" y="898802"/>
              <a:ext cx="2592288" cy="399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339460" y="946144"/>
            <a:ext cx="3663015" cy="2592288"/>
            <a:chOff x="2226695" y="1635646"/>
            <a:chExt cx="4680520" cy="33123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226695" y="1635646"/>
              <a:ext cx="4680520" cy="331236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심심이 근황 &gt; 유머게시판 (썰,짤) | 카카영 - 판타지,무협,로판,BL,로맨스 소설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707" y="1851675"/>
              <a:ext cx="4186495" cy="288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4"/>
          <p:cNvSpPr/>
          <p:nvPr/>
        </p:nvSpPr>
        <p:spPr>
          <a:xfrm>
            <a:off x="541457" y="4324022"/>
            <a:ext cx="3259023" cy="390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질 나쁜 데이터 수집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081384" y="4307199"/>
            <a:ext cx="2291543" cy="407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질문 파악 문제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4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239043" y="1360312"/>
            <a:ext cx="6665915" cy="1640219"/>
            <a:chOff x="1315025" y="538360"/>
            <a:chExt cx="7859222" cy="19338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025" y="538360"/>
              <a:ext cx="7859222" cy="19338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1678" y="2211710"/>
              <a:ext cx="1009104" cy="236509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2874455" y="195486"/>
            <a:ext cx="3395091" cy="648072"/>
            <a:chOff x="2627784" y="123478"/>
            <a:chExt cx="3395091" cy="648072"/>
          </a:xfrm>
        </p:grpSpPr>
        <p:sp>
          <p:nvSpPr>
            <p:cNvPr id="12" name="Rectangle 4"/>
            <p:cNvSpPr/>
            <p:nvPr/>
          </p:nvSpPr>
          <p:spPr>
            <a:xfrm>
              <a:off x="2627784" y="123478"/>
              <a:ext cx="3395091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7" name="Text Placeholder 1"/>
            <p:cNvSpPr txBox="1">
              <a:spLocks/>
            </p:cNvSpPr>
            <p:nvPr/>
          </p:nvSpPr>
          <p:spPr>
            <a:xfrm>
              <a:off x="3443231" y="244258"/>
              <a:ext cx="1764196" cy="40651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문제 정의</a:t>
              </a:r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" name="아래쪽 화살표 5"/>
          <p:cNvSpPr/>
          <p:nvPr/>
        </p:nvSpPr>
        <p:spPr>
          <a:xfrm>
            <a:off x="4303112" y="3357304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03648" y="4065915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도내 관광지 데이터 통합 관리 담당 없음</a:t>
            </a:r>
            <a:endParaRPr lang="ko-KR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1/</a:t>
            </a:r>
            <a:r>
              <a:rPr lang="en-US" altLang="ko-KR" sz="500" dirty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문제 정의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74455" y="195486"/>
            <a:ext cx="3395091" cy="648072"/>
            <a:chOff x="2627784" y="123478"/>
            <a:chExt cx="3395091" cy="648072"/>
          </a:xfrm>
        </p:grpSpPr>
        <p:sp>
          <p:nvSpPr>
            <p:cNvPr id="12" name="Rectangle 4"/>
            <p:cNvSpPr/>
            <p:nvPr/>
          </p:nvSpPr>
          <p:spPr>
            <a:xfrm>
              <a:off x="2627784" y="123478"/>
              <a:ext cx="3395091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7" name="Text Placeholder 1"/>
            <p:cNvSpPr txBox="1">
              <a:spLocks/>
            </p:cNvSpPr>
            <p:nvPr/>
          </p:nvSpPr>
          <p:spPr>
            <a:xfrm>
              <a:off x="3443231" y="244258"/>
              <a:ext cx="1764196" cy="40651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문제 정의</a:t>
              </a:r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" name="아래쪽 화살표 5"/>
          <p:cNvSpPr/>
          <p:nvPr/>
        </p:nvSpPr>
        <p:spPr>
          <a:xfrm rot="16200000">
            <a:off x="5146961" y="2693355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6" y="1131590"/>
            <a:ext cx="2687423" cy="3699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2" y="1131590"/>
            <a:ext cx="1660893" cy="3693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5837053" y="1609789"/>
            <a:ext cx="2839403" cy="260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도내 관광지 </a:t>
            </a: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정보 상담 업무 </a:t>
            </a:r>
            <a:endParaRPr lang="en-US" altLang="ko-KR" sz="2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자동화 서비스</a:t>
            </a:r>
            <a:endParaRPr lang="en-US" altLang="ko-KR" sz="2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부재</a:t>
            </a:r>
            <a:endParaRPr lang="ko-KR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1/</a:t>
            </a:r>
            <a:r>
              <a:rPr lang="en-US" altLang="ko-KR" sz="500" dirty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문제 정의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7120" y="420339"/>
            <a:ext cx="4425699" cy="576064"/>
          </a:xfrm>
        </p:spPr>
        <p:txBody>
          <a:bodyPr/>
          <a:lstStyle/>
          <a:p>
            <a:pPr algn="l"/>
            <a:r>
              <a:rPr lang="ko-KR" altLang="en-US" dirty="0" err="1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챗봇</a:t>
            </a:r>
            <a:r>
              <a:rPr lang="en-US" altLang="ko-KR" dirty="0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(</a:t>
            </a:r>
            <a:r>
              <a:rPr lang="en-US" altLang="ko-KR" dirty="0" err="1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Chatbot</a:t>
            </a:r>
            <a:r>
              <a:rPr lang="en-US" altLang="ko-KR" dirty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)</a:t>
            </a:r>
            <a:r>
              <a:rPr lang="ko-KR" altLang="en-US" dirty="0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이란</a:t>
            </a:r>
            <a:r>
              <a:rPr lang="en-US" altLang="ko-KR" dirty="0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?</a:t>
            </a:r>
            <a:endParaRPr lang="ko-KR" altLang="en-US" dirty="0">
              <a:solidFill>
                <a:srgbClr val="32AEB8"/>
              </a:solidFill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434" y="2262835"/>
            <a:ext cx="485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사용자가 메신저를 이용해 친구와 대화하듯 </a:t>
            </a:r>
            <a:endParaRPr lang="en-US" altLang="ko-KR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자연스럽게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질문을 입력하면</a:t>
            </a:r>
            <a:r>
              <a:rPr lang="en-US" altLang="ko-KR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인공지능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기술 기반의 </a:t>
            </a:r>
            <a:r>
              <a:rPr lang="ko-KR" altLang="en-US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챗봇이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입력된 대화를 분석하여 마치 사람과 대화하는 것 같은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응답을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제공하는 서비스</a:t>
            </a:r>
            <a:endParaRPr lang="ko-KR" altLang="en-US" sz="12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19" name="그림 개체 틀 18" descr="화면 캡처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5" r="16665"/>
          <a:stretch>
            <a:fillRect/>
          </a:stretch>
        </p:blipFill>
        <p:spPr>
          <a:xfrm>
            <a:off x="7419715" y="1154997"/>
            <a:ext cx="1008062" cy="2555875"/>
          </a:xfrm>
        </p:spPr>
      </p:pic>
      <p:pic>
        <p:nvPicPr>
          <p:cNvPr id="18" name="그림 개체 틀 17" descr="화면 캡처"/>
          <p:cNvPicPr>
            <a:picLocks noGrp="1" noChangeAspect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" b="478"/>
          <a:stretch>
            <a:fillRect/>
          </a:stretch>
        </p:blipFill>
        <p:spPr/>
      </p:pic>
      <p:sp>
        <p:nvSpPr>
          <p:cNvPr id="36" name="Text Placeholder 1"/>
          <p:cNvSpPr txBox="1">
            <a:spLocks/>
          </p:cNvSpPr>
          <p:nvPr/>
        </p:nvSpPr>
        <p:spPr>
          <a:xfrm>
            <a:off x="1008845" y="4268705"/>
            <a:ext cx="6597075" cy="5752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rgbClr val="32AEB8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인공지능 기술의 결합 결정체</a:t>
            </a:r>
            <a:endParaRPr lang="ko-KR" altLang="en-US" b="1" dirty="0">
              <a:solidFill>
                <a:srgbClr val="32AEB8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2130" y="4299942"/>
            <a:ext cx="505476" cy="505476"/>
            <a:chOff x="684872" y="4258449"/>
            <a:chExt cx="505476" cy="505476"/>
          </a:xfrm>
        </p:grpSpPr>
        <p:sp>
          <p:nvSpPr>
            <p:cNvPr id="21" name="Oval 20"/>
            <p:cNvSpPr/>
            <p:nvPr/>
          </p:nvSpPr>
          <p:spPr>
            <a:xfrm flipH="1">
              <a:off x="684872" y="4258449"/>
              <a:ext cx="505476" cy="505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7" name="Freeform 108">
              <a:extLst>
                <a:ext uri="{FF2B5EF4-FFF2-40B4-BE49-F238E27FC236}">
                  <a16:creationId xmlns:a16="http://schemas.microsoft.com/office/drawing/2014/main" id="{FA8FDE70-0B3F-41A1-AD35-5F67C9750B0D}"/>
                </a:ext>
              </a:extLst>
            </p:cNvPr>
            <p:cNvSpPr/>
            <p:nvPr/>
          </p:nvSpPr>
          <p:spPr>
            <a:xfrm>
              <a:off x="767107" y="4322781"/>
              <a:ext cx="341005" cy="376812"/>
            </a:xfrm>
            <a:custGeom>
              <a:avLst/>
              <a:gdLst/>
              <a:ahLst/>
              <a:cxnLst/>
              <a:rect l="l" t="t" r="r" b="b"/>
              <a:pathLst>
                <a:path w="341005" h="376812">
                  <a:moveTo>
                    <a:pt x="179590" y="105941"/>
                  </a:moveTo>
                  <a:cubicBezTo>
                    <a:pt x="189466" y="103284"/>
                    <a:pt x="200229" y="106383"/>
                    <a:pt x="207502" y="113978"/>
                  </a:cubicBezTo>
                  <a:lnTo>
                    <a:pt x="205155" y="116193"/>
                  </a:lnTo>
                  <a:cubicBezTo>
                    <a:pt x="198727" y="109493"/>
                    <a:pt x="189244" y="106732"/>
                    <a:pt x="180543" y="109027"/>
                  </a:cubicBezTo>
                  <a:cubicBezTo>
                    <a:pt x="171284" y="111470"/>
                    <a:pt x="164597" y="119184"/>
                    <a:pt x="163491" y="128699"/>
                  </a:cubicBezTo>
                  <a:lnTo>
                    <a:pt x="160301" y="128192"/>
                  </a:lnTo>
                  <a:cubicBezTo>
                    <a:pt x="160626" y="125509"/>
                    <a:pt x="161343" y="122953"/>
                    <a:pt x="162397" y="120583"/>
                  </a:cubicBezTo>
                  <a:cubicBezTo>
                    <a:pt x="163188" y="118806"/>
                    <a:pt x="164168" y="117134"/>
                    <a:pt x="165317" y="115593"/>
                  </a:cubicBezTo>
                  <a:close/>
                  <a:moveTo>
                    <a:pt x="184774" y="76800"/>
                  </a:moveTo>
                  <a:cubicBezTo>
                    <a:pt x="189722" y="75892"/>
                    <a:pt x="194950" y="76276"/>
                    <a:pt x="199898" y="78055"/>
                  </a:cubicBezTo>
                  <a:lnTo>
                    <a:pt x="198784" y="81085"/>
                  </a:lnTo>
                  <a:cubicBezTo>
                    <a:pt x="190044" y="77951"/>
                    <a:pt x="180324" y="79705"/>
                    <a:pt x="173557" y="85636"/>
                  </a:cubicBezTo>
                  <a:cubicBezTo>
                    <a:pt x="166357" y="91948"/>
                    <a:pt x="163808" y="101834"/>
                    <a:pt x="167057" y="110845"/>
                  </a:cubicBezTo>
                  <a:lnTo>
                    <a:pt x="163976" y="111813"/>
                  </a:lnTo>
                  <a:cubicBezTo>
                    <a:pt x="161264" y="104174"/>
                    <a:pt x="162206" y="95982"/>
                    <a:pt x="166259" y="89343"/>
                  </a:cubicBezTo>
                  <a:lnTo>
                    <a:pt x="171329" y="83298"/>
                  </a:lnTo>
                  <a:cubicBezTo>
                    <a:pt x="175158" y="79908"/>
                    <a:pt x="179826" y="77708"/>
                    <a:pt x="184774" y="76800"/>
                  </a:cubicBezTo>
                  <a:close/>
                  <a:moveTo>
                    <a:pt x="179076" y="24908"/>
                  </a:moveTo>
                  <a:cubicBezTo>
                    <a:pt x="173882" y="25821"/>
                    <a:pt x="169065" y="28595"/>
                    <a:pt x="165693" y="33023"/>
                  </a:cubicBezTo>
                  <a:lnTo>
                    <a:pt x="165081" y="32645"/>
                  </a:lnTo>
                  <a:lnTo>
                    <a:pt x="164343" y="33841"/>
                  </a:lnTo>
                  <a:lnTo>
                    <a:pt x="159156" y="28989"/>
                  </a:lnTo>
                  <a:cubicBezTo>
                    <a:pt x="147650" y="21890"/>
                    <a:pt x="132568" y="25462"/>
                    <a:pt x="125468" y="36968"/>
                  </a:cubicBezTo>
                  <a:cubicBezTo>
                    <a:pt x="125028" y="37682"/>
                    <a:pt x="124628" y="38410"/>
                    <a:pt x="124607" y="39302"/>
                  </a:cubicBezTo>
                  <a:cubicBezTo>
                    <a:pt x="121192" y="53871"/>
                    <a:pt x="126621" y="67918"/>
                    <a:pt x="137512" y="72288"/>
                  </a:cubicBezTo>
                  <a:lnTo>
                    <a:pt x="136408" y="75373"/>
                  </a:lnTo>
                  <a:cubicBezTo>
                    <a:pt x="125065" y="70889"/>
                    <a:pt x="118824" y="57470"/>
                    <a:pt x="120792" y="42874"/>
                  </a:cubicBezTo>
                  <a:cubicBezTo>
                    <a:pt x="110219" y="38045"/>
                    <a:pt x="97555" y="41998"/>
                    <a:pt x="91229" y="52250"/>
                  </a:cubicBezTo>
                  <a:cubicBezTo>
                    <a:pt x="86215" y="60377"/>
                    <a:pt x="87164" y="68019"/>
                    <a:pt x="90995" y="75559"/>
                  </a:cubicBezTo>
                  <a:cubicBezTo>
                    <a:pt x="88405" y="77546"/>
                    <a:pt x="86197" y="80074"/>
                    <a:pt x="84391" y="83001"/>
                  </a:cubicBezTo>
                  <a:cubicBezTo>
                    <a:pt x="75261" y="97799"/>
                    <a:pt x="79855" y="117197"/>
                    <a:pt x="94653" y="126328"/>
                  </a:cubicBezTo>
                  <a:cubicBezTo>
                    <a:pt x="99603" y="129383"/>
                    <a:pt x="105068" y="130901"/>
                    <a:pt x="110449" y="130283"/>
                  </a:cubicBezTo>
                  <a:cubicBezTo>
                    <a:pt x="111461" y="121556"/>
                    <a:pt x="114239" y="112980"/>
                    <a:pt x="118788" y="105103"/>
                  </a:cubicBezTo>
                  <a:lnTo>
                    <a:pt x="122060" y="106993"/>
                  </a:lnTo>
                  <a:cubicBezTo>
                    <a:pt x="117549" y="114804"/>
                    <a:pt x="114885" y="123345"/>
                    <a:pt x="114602" y="132066"/>
                  </a:cubicBezTo>
                  <a:cubicBezTo>
                    <a:pt x="118189" y="142541"/>
                    <a:pt x="127538" y="149533"/>
                    <a:pt x="138054" y="150704"/>
                  </a:cubicBezTo>
                  <a:lnTo>
                    <a:pt x="138622" y="157584"/>
                  </a:lnTo>
                  <a:cubicBezTo>
                    <a:pt x="141809" y="168599"/>
                    <a:pt x="152592" y="175355"/>
                    <a:pt x="163536" y="173320"/>
                  </a:cubicBezTo>
                  <a:lnTo>
                    <a:pt x="163736" y="174011"/>
                  </a:lnTo>
                  <a:lnTo>
                    <a:pt x="165086" y="173621"/>
                  </a:lnTo>
                  <a:lnTo>
                    <a:pt x="165671" y="180699"/>
                  </a:lnTo>
                  <a:cubicBezTo>
                    <a:pt x="169429" y="193686"/>
                    <a:pt x="183003" y="201168"/>
                    <a:pt x="195990" y="197411"/>
                  </a:cubicBezTo>
                  <a:cubicBezTo>
                    <a:pt x="196796" y="197178"/>
                    <a:pt x="197581" y="196907"/>
                    <a:pt x="198196" y="196260"/>
                  </a:cubicBezTo>
                  <a:cubicBezTo>
                    <a:pt x="209934" y="188156"/>
                    <a:pt x="215400" y="175007"/>
                    <a:pt x="211155" y="164763"/>
                  </a:cubicBezTo>
                  <a:cubicBezTo>
                    <a:pt x="205121" y="170199"/>
                    <a:pt x="196738" y="172687"/>
                    <a:pt x="188343" y="171472"/>
                  </a:cubicBezTo>
                  <a:lnTo>
                    <a:pt x="188829" y="168281"/>
                  </a:lnTo>
                  <a:cubicBezTo>
                    <a:pt x="198020" y="169602"/>
                    <a:pt x="207192" y="165939"/>
                    <a:pt x="212635" y="158774"/>
                  </a:cubicBezTo>
                  <a:cubicBezTo>
                    <a:pt x="218427" y="151149"/>
                    <a:pt x="218946" y="140953"/>
                    <a:pt x="213960" y="132774"/>
                  </a:cubicBezTo>
                  <a:lnTo>
                    <a:pt x="216785" y="131210"/>
                  </a:lnTo>
                  <a:cubicBezTo>
                    <a:pt x="222366" y="140465"/>
                    <a:pt x="221779" y="151983"/>
                    <a:pt x="215286" y="160619"/>
                  </a:cubicBezTo>
                  <a:lnTo>
                    <a:pt x="213805" y="162105"/>
                  </a:lnTo>
                  <a:cubicBezTo>
                    <a:pt x="218946" y="172938"/>
                    <a:pt x="214526" y="186813"/>
                    <a:pt x="203421" y="196175"/>
                  </a:cubicBezTo>
                  <a:cubicBezTo>
                    <a:pt x="208012" y="206854"/>
                    <a:pt x="220050" y="212429"/>
                    <a:pt x="231622" y="209082"/>
                  </a:cubicBezTo>
                  <a:cubicBezTo>
                    <a:pt x="239377" y="206838"/>
                    <a:pt x="243741" y="201989"/>
                    <a:pt x="246092" y="195539"/>
                  </a:cubicBezTo>
                  <a:cubicBezTo>
                    <a:pt x="255042" y="199507"/>
                    <a:pt x="265290" y="198199"/>
                    <a:pt x="272958" y="192601"/>
                  </a:cubicBezTo>
                  <a:lnTo>
                    <a:pt x="276795" y="193971"/>
                  </a:lnTo>
                  <a:cubicBezTo>
                    <a:pt x="289009" y="194016"/>
                    <a:pt x="298363" y="193248"/>
                    <a:pt x="304258" y="183694"/>
                  </a:cubicBezTo>
                  <a:cubicBezTo>
                    <a:pt x="309343" y="175453"/>
                    <a:pt x="308953" y="165378"/>
                    <a:pt x="303795" y="157923"/>
                  </a:cubicBezTo>
                  <a:cubicBezTo>
                    <a:pt x="298315" y="164420"/>
                    <a:pt x="291041" y="168177"/>
                    <a:pt x="283702" y="168174"/>
                  </a:cubicBezTo>
                  <a:lnTo>
                    <a:pt x="283555" y="164527"/>
                  </a:lnTo>
                  <a:cubicBezTo>
                    <a:pt x="293404" y="164978"/>
                    <a:pt x="303289" y="157339"/>
                    <a:pt x="308110" y="145450"/>
                  </a:cubicBezTo>
                  <a:cubicBezTo>
                    <a:pt x="311022" y="136198"/>
                    <a:pt x="308752" y="126109"/>
                    <a:pt x="302169" y="119023"/>
                  </a:cubicBezTo>
                  <a:cubicBezTo>
                    <a:pt x="296249" y="127191"/>
                    <a:pt x="286098" y="131525"/>
                    <a:pt x="275782" y="130309"/>
                  </a:cubicBezTo>
                  <a:lnTo>
                    <a:pt x="276183" y="127106"/>
                  </a:lnTo>
                  <a:cubicBezTo>
                    <a:pt x="285405" y="128184"/>
                    <a:pt x="294478" y="124281"/>
                    <a:pt x="299730" y="116974"/>
                  </a:cubicBezTo>
                  <a:lnTo>
                    <a:pt x="300207" y="116045"/>
                  </a:lnTo>
                  <a:cubicBezTo>
                    <a:pt x="300079" y="107222"/>
                    <a:pt x="295342" y="98867"/>
                    <a:pt x="287259" y="93880"/>
                  </a:cubicBezTo>
                  <a:cubicBezTo>
                    <a:pt x="284295" y="92051"/>
                    <a:pt x="281129" y="90828"/>
                    <a:pt x="277855" y="90561"/>
                  </a:cubicBezTo>
                  <a:cubicBezTo>
                    <a:pt x="271916" y="104194"/>
                    <a:pt x="259881" y="112708"/>
                    <a:pt x="248172" y="111695"/>
                  </a:cubicBezTo>
                  <a:cubicBezTo>
                    <a:pt x="248002" y="114741"/>
                    <a:pt x="246936" y="117719"/>
                    <a:pt x="245089" y="120348"/>
                  </a:cubicBezTo>
                  <a:cubicBezTo>
                    <a:pt x="241307" y="125729"/>
                    <a:pt x="234825" y="128827"/>
                    <a:pt x="228007" y="128511"/>
                  </a:cubicBezTo>
                  <a:lnTo>
                    <a:pt x="228158" y="125380"/>
                  </a:lnTo>
                  <a:cubicBezTo>
                    <a:pt x="233848" y="125642"/>
                    <a:pt x="239262" y="123097"/>
                    <a:pt x="242439" y="118667"/>
                  </a:cubicBezTo>
                  <a:cubicBezTo>
                    <a:pt x="244071" y="116391"/>
                    <a:pt x="244987" y="113796"/>
                    <a:pt x="245116" y="111152"/>
                  </a:cubicBezTo>
                  <a:lnTo>
                    <a:pt x="243716" y="110904"/>
                  </a:lnTo>
                  <a:lnTo>
                    <a:pt x="244539" y="108155"/>
                  </a:lnTo>
                  <a:cubicBezTo>
                    <a:pt x="244792" y="106166"/>
                    <a:pt x="244131" y="104285"/>
                    <a:pt x="243078" y="102544"/>
                  </a:cubicBezTo>
                  <a:cubicBezTo>
                    <a:pt x="240257" y="97875"/>
                    <a:pt x="235048" y="94922"/>
                    <a:pt x="229344" y="94755"/>
                  </a:cubicBezTo>
                  <a:lnTo>
                    <a:pt x="229436" y="91621"/>
                  </a:lnTo>
                  <a:cubicBezTo>
                    <a:pt x="236268" y="91821"/>
                    <a:pt x="242499" y="95409"/>
                    <a:pt x="245850" y="101072"/>
                  </a:cubicBezTo>
                  <a:cubicBezTo>
                    <a:pt x="247129" y="103235"/>
                    <a:pt x="247915" y="105575"/>
                    <a:pt x="248037" y="107973"/>
                  </a:cubicBezTo>
                  <a:cubicBezTo>
                    <a:pt x="258268" y="109553"/>
                    <a:pt x="268981" y="102051"/>
                    <a:pt x="274232" y="89778"/>
                  </a:cubicBezTo>
                  <a:cubicBezTo>
                    <a:pt x="278708" y="77339"/>
                    <a:pt x="274020" y="63056"/>
                    <a:pt x="262316" y="55834"/>
                  </a:cubicBezTo>
                  <a:cubicBezTo>
                    <a:pt x="257734" y="53007"/>
                    <a:pt x="252666" y="51626"/>
                    <a:pt x="247691" y="52231"/>
                  </a:cubicBezTo>
                  <a:cubicBezTo>
                    <a:pt x="248705" y="60913"/>
                    <a:pt x="245967" y="69020"/>
                    <a:pt x="239739" y="74185"/>
                  </a:cubicBezTo>
                  <a:lnTo>
                    <a:pt x="237649" y="71664"/>
                  </a:lnTo>
                  <a:cubicBezTo>
                    <a:pt x="244579" y="65918"/>
                    <a:pt x="246481" y="55888"/>
                    <a:pt x="243151" y="45920"/>
                  </a:cubicBezTo>
                  <a:cubicBezTo>
                    <a:pt x="241194" y="40124"/>
                    <a:pt x="237183" y="35004"/>
                    <a:pt x="231542" y="31523"/>
                  </a:cubicBezTo>
                  <a:cubicBezTo>
                    <a:pt x="221392" y="25261"/>
                    <a:pt x="208864" y="26095"/>
                    <a:pt x="199763" y="32668"/>
                  </a:cubicBezTo>
                  <a:lnTo>
                    <a:pt x="194721" y="27952"/>
                  </a:lnTo>
                  <a:cubicBezTo>
                    <a:pt x="189842" y="24941"/>
                    <a:pt x="184271" y="23995"/>
                    <a:pt x="179076" y="24908"/>
                  </a:cubicBezTo>
                  <a:close/>
                  <a:moveTo>
                    <a:pt x="190632" y="62"/>
                  </a:moveTo>
                  <a:cubicBezTo>
                    <a:pt x="300121" y="2329"/>
                    <a:pt x="391248" y="125645"/>
                    <a:pt x="309641" y="225160"/>
                  </a:cubicBezTo>
                  <a:cubicBezTo>
                    <a:pt x="282892" y="251229"/>
                    <a:pt x="279266" y="288859"/>
                    <a:pt x="302841" y="374772"/>
                  </a:cubicBezTo>
                  <a:lnTo>
                    <a:pt x="121266" y="376812"/>
                  </a:lnTo>
                  <a:lnTo>
                    <a:pt x="109025" y="322355"/>
                  </a:lnTo>
                  <a:cubicBezTo>
                    <a:pt x="76580" y="333165"/>
                    <a:pt x="40716" y="329924"/>
                    <a:pt x="28778" y="318327"/>
                  </a:cubicBezTo>
                  <a:cubicBezTo>
                    <a:pt x="22923" y="311868"/>
                    <a:pt x="25422" y="291738"/>
                    <a:pt x="32859" y="276164"/>
                  </a:cubicBezTo>
                  <a:cubicBezTo>
                    <a:pt x="35235" y="270344"/>
                    <a:pt x="23179" y="268321"/>
                    <a:pt x="20618" y="259843"/>
                  </a:cubicBezTo>
                  <a:cubicBezTo>
                    <a:pt x="19440" y="251965"/>
                    <a:pt x="27377" y="251682"/>
                    <a:pt x="30757" y="247602"/>
                  </a:cubicBezTo>
                  <a:lnTo>
                    <a:pt x="18516" y="238938"/>
                  </a:lnTo>
                  <a:cubicBezTo>
                    <a:pt x="12669" y="232923"/>
                    <a:pt x="25811" y="221592"/>
                    <a:pt x="29458" y="212919"/>
                  </a:cubicBezTo>
                  <a:cubicBezTo>
                    <a:pt x="16679" y="208924"/>
                    <a:pt x="7006" y="203466"/>
                    <a:pt x="307" y="196983"/>
                  </a:cubicBezTo>
                  <a:cubicBezTo>
                    <a:pt x="-2572" y="186228"/>
                    <a:pt x="15339" y="171234"/>
                    <a:pt x="31089" y="151672"/>
                  </a:cubicBezTo>
                  <a:cubicBezTo>
                    <a:pt x="47602" y="132201"/>
                    <a:pt x="33821" y="117353"/>
                    <a:pt x="46470" y="75544"/>
                  </a:cubicBezTo>
                  <a:cubicBezTo>
                    <a:pt x="66559" y="23813"/>
                    <a:pt x="114124" y="-1423"/>
                    <a:pt x="190632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챗봇이란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364" y="1187652"/>
            <a:ext cx="459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= </a:t>
            </a:r>
            <a:r>
              <a:rPr lang="ko-KR" altLang="en-US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대화</a:t>
            </a:r>
            <a:r>
              <a:rPr lang="en-US" altLang="ko-KR" sz="2400" dirty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(Chatter</a:t>
            </a:r>
            <a:r>
              <a:rPr lang="en-US" altLang="ko-KR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  <a:r>
              <a:rPr lang="ko-KR" altLang="en-US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+</a:t>
            </a:r>
            <a:r>
              <a:rPr lang="ko-KR" altLang="en-US" sz="2400" dirty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 로봇</a:t>
            </a:r>
            <a:r>
              <a:rPr lang="en-US" altLang="ko-KR" sz="2400" dirty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(Robot)</a:t>
            </a:r>
            <a:endParaRPr lang="ko-KR" altLang="en-US" sz="2400" dirty="0">
              <a:solidFill>
                <a:srgbClr val="F2A40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2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56124" y="1797664"/>
            <a:ext cx="2155636" cy="1548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자연어 이해</a:t>
            </a:r>
            <a:endParaRPr lang="en-US" altLang="ko-KR" sz="24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(</a:t>
            </a:r>
            <a:r>
              <a:rPr lang="en-US" altLang="ko-KR" sz="2000" b="1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N</a:t>
            </a: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atural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L</a:t>
            </a: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anguage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U</a:t>
            </a: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nderstanding)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" name="AutoShape 2" descr="https://s3-us-west-2.amazonaws.com/secure.notion-static.com/0d3b2962-a3d8-4d93-bcc3-ddf322844b5b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2/</a:t>
            </a:r>
            <a:r>
              <a:rPr lang="en-US" altLang="ko-KR" sz="5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err="1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챗봇이란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12412" y="1652398"/>
            <a:ext cx="2466584" cy="1819452"/>
            <a:chOff x="3487220" y="1652398"/>
            <a:chExt cx="2664352" cy="1819452"/>
          </a:xfrm>
        </p:grpSpPr>
        <p:sp>
          <p:nvSpPr>
            <p:cNvPr id="9" name="Text Placeholder 1"/>
            <p:cNvSpPr txBox="1">
              <a:spLocks/>
            </p:cNvSpPr>
            <p:nvPr/>
          </p:nvSpPr>
          <p:spPr>
            <a:xfrm>
              <a:off x="3563888" y="1652398"/>
              <a:ext cx="2587684" cy="78181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err="1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인텐트</a:t>
              </a:r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(Intent)</a:t>
              </a:r>
            </a:p>
            <a:p>
              <a:pPr marL="0" indent="0">
                <a:buNone/>
              </a:pP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사용자의 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목적</a:t>
              </a:r>
              <a:r>
                <a:rPr lang="en-US" altLang="ko-KR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의도</a:t>
              </a:r>
              <a:r>
                <a:rPr lang="en-US" altLang="ko-KR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)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marL="0" indent="0">
                <a:buNone/>
              </a:pP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" name="Text Placeholder 1"/>
            <p:cNvSpPr txBox="1">
              <a:spLocks/>
            </p:cNvSpPr>
            <p:nvPr/>
          </p:nvSpPr>
          <p:spPr>
            <a:xfrm>
              <a:off x="3563888" y="2690037"/>
              <a:ext cx="2587684" cy="78181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err="1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엔티티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(Entity)</a:t>
              </a:r>
            </a:p>
            <a:p>
              <a:pPr marL="0" indent="0">
                <a:buNone/>
              </a:pP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문장 내 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핵심 키워드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marL="0" indent="0">
                <a:buNone/>
              </a:pP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marL="0" indent="0">
                <a:buNone/>
              </a:pP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" name="왼쪽 대괄호 2"/>
            <p:cNvSpPr/>
            <p:nvPr/>
          </p:nvSpPr>
          <p:spPr>
            <a:xfrm>
              <a:off x="3487220" y="1671025"/>
              <a:ext cx="153335" cy="1782198"/>
            </a:xfrm>
            <a:prstGeom prst="leftBracket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79648" y="1652398"/>
            <a:ext cx="2412832" cy="1819452"/>
            <a:chOff x="3487220" y="1652398"/>
            <a:chExt cx="2664352" cy="1819452"/>
          </a:xfrm>
        </p:grpSpPr>
        <p:sp>
          <p:nvSpPr>
            <p:cNvPr id="15" name="Text Placeholder 1"/>
            <p:cNvSpPr txBox="1">
              <a:spLocks/>
            </p:cNvSpPr>
            <p:nvPr/>
          </p:nvSpPr>
          <p:spPr>
            <a:xfrm>
              <a:off x="3563888" y="1652398"/>
              <a:ext cx="2587684" cy="78181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Slot Filling</a:t>
              </a:r>
            </a:p>
            <a:p>
              <a:pPr marL="0" indent="0">
                <a:buNone/>
              </a:pP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요구 처리를 위한 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추가 질의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marL="0" indent="0">
                <a:buNone/>
              </a:pP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6" name="Text Placeholder 1"/>
            <p:cNvSpPr txBox="1">
              <a:spLocks/>
            </p:cNvSpPr>
            <p:nvPr/>
          </p:nvSpPr>
          <p:spPr>
            <a:xfrm>
              <a:off x="3563888" y="2690037"/>
              <a:ext cx="2587684" cy="78181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대화 모델</a:t>
              </a:r>
              <a:endParaRPr lang="en-US" altLang="ko-KR" sz="24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  <a:p>
              <a:pPr marL="0" indent="0">
                <a:buNone/>
              </a:pP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필요 분야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질문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-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답변 세트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" name="왼쪽 대괄호 16"/>
            <p:cNvSpPr/>
            <p:nvPr/>
          </p:nvSpPr>
          <p:spPr>
            <a:xfrm>
              <a:off x="3487220" y="1671025"/>
              <a:ext cx="153335" cy="1782198"/>
            </a:xfrm>
            <a:prstGeom prst="leftBracket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3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68300" y="1059582"/>
            <a:ext cx="2808312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검색 모델과</a:t>
            </a:r>
            <a:endParaRPr lang="en-US" altLang="ko-KR" sz="28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생성 모델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00" y="2715766"/>
            <a:ext cx="2411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현재 인공지능 기술은 생성 모델로 진행 중</a:t>
            </a:r>
            <a:endParaRPr lang="en-US" altLang="ko-KR" sz="16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생성 모델은 이상적이지만 성능이 기대에 미치지 못하며 실용화 시점이 묘연</a:t>
            </a:r>
            <a:endParaRPr lang="en-US" altLang="ko-KR" sz="16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2" name="AutoShape 2" descr="https://s3-us-west-2.amazonaws.com/secure.notion-static.com/0d3b2962-a3d8-4d93-bcc3-ddf322844b5b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2"/>
          <a:stretch/>
        </p:blipFill>
        <p:spPr>
          <a:xfrm>
            <a:off x="2987824" y="735546"/>
            <a:ext cx="5816575" cy="36724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228184" y="293179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2/</a:t>
            </a:r>
            <a:r>
              <a:rPr lang="en-US" altLang="ko-KR" sz="5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err="1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챗봇이란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3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63894" y="1715733"/>
            <a:ext cx="1152000" cy="1152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44136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44136" y="2980022"/>
            <a:ext cx="1152000" cy="1152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363895" y="2980022"/>
            <a:ext cx="1152000" cy="1152000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17049" y="2348750"/>
            <a:ext cx="51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4665" y="3100640"/>
            <a:ext cx="46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2432" y="3090372"/>
            <a:ext cx="64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질문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문장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)-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응답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키워드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)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한 쌍의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형식으로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구성된 모델 학습용 데이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질문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-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답변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상담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)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주소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운영시간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 및 경도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</a:t>
              </a: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입장 요금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주차 요금 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도내 관광지 관련 정보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제주관광협회에서 운영 중인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제주관광상품 오픈 마켓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탐나오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로 부터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상품 정보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크롤링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도내 관광 상품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날씨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경도 등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부가 기능을 위한 데이터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기타 부가 기능을 위한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sp>
        <p:nvSpPr>
          <p:cNvPr id="37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3521039" y="1835953"/>
            <a:ext cx="254880" cy="55570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3429016" y="3502692"/>
            <a:ext cx="438927" cy="4389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5190573" y="3473332"/>
            <a:ext cx="533555" cy="538578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40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5285011" y="1873724"/>
            <a:ext cx="295101" cy="48016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필요한 데이터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데이터 및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2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1935</Words>
  <Application>Microsoft Office PowerPoint</Application>
  <PresentationFormat>화면 슬라이드 쇼(16:9)</PresentationFormat>
  <Paragraphs>282</Paragraphs>
  <Slides>22</Slides>
  <Notes>20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Arial Unicode MS</vt:lpstr>
      <vt:lpstr>더페이스샵 잉크립퀴드체</vt:lpstr>
      <vt:lpstr>맑은 고딕</vt:lpstr>
      <vt:lpstr>배달의민족 한나체 Air</vt:lpstr>
      <vt:lpstr>에스코어 드림 3 Light</vt:lpstr>
      <vt:lpstr>에스코어 드림 4 Regular</vt:lpstr>
      <vt:lpstr>에스코어 드림 5 Medium</vt:lpstr>
      <vt:lpstr>에스코어 드림 6 Bold</vt:lpstr>
      <vt:lpstr>에스코어 드림 7 ExtraBold</vt:lpstr>
      <vt:lpstr>에스코어 드림 9 Black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CPBGame001</cp:lastModifiedBy>
  <cp:revision>451</cp:revision>
  <dcterms:created xsi:type="dcterms:W3CDTF">2016-12-05T23:26:54Z</dcterms:created>
  <dcterms:modified xsi:type="dcterms:W3CDTF">2020-06-17T10:10:29Z</dcterms:modified>
</cp:coreProperties>
</file>