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6" r:id="rId10"/>
    <p:sldId id="282" r:id="rId11"/>
    <p:sldId id="275" r:id="rId12"/>
    <p:sldId id="281" r:id="rId13"/>
    <p:sldId id="280" r:id="rId14"/>
    <p:sldId id="279" r:id="rId15"/>
    <p:sldId id="267" r:id="rId16"/>
    <p:sldId id="268" r:id="rId17"/>
    <p:sldId id="274" r:id="rId18"/>
    <p:sldId id="269" r:id="rId19"/>
    <p:sldId id="277" r:id="rId20"/>
    <p:sldId id="270" r:id="rId21"/>
    <p:sldId id="276" r:id="rId22"/>
    <p:sldId id="278" r:id="rId2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일평균 매출액(만원)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346794</c:v>
                </c:pt>
                <c:pt idx="1">
                  <c:v>364182</c:v>
                </c:pt>
                <c:pt idx="2">
                  <c:v>351716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5-491C-B308-C2A6BB7F2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일평균 방문객(명)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137908</c:v>
                </c:pt>
                <c:pt idx="1">
                  <c:v>145406</c:v>
                </c:pt>
                <c:pt idx="2">
                  <c:v>143336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95-491C-B308-C2A6BB7F2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729583"/>
        <c:axId val="215418991"/>
      </c:lineChart>
      <c:catAx>
        <c:axId val="29072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418991"/>
        <c:crosses val="autoZero"/>
        <c:auto val="1"/>
        <c:lblAlgn val="ctr"/>
        <c:lblOffset val="100"/>
        <c:noMultiLvlLbl val="0"/>
      </c:catAx>
      <c:valAx>
        <c:axId val="2154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072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3244</c:v>
                </c:pt>
                <c:pt idx="1">
                  <c:v>3605</c:v>
                </c:pt>
                <c:pt idx="2">
                  <c:v>4174</c:v>
                </c:pt>
                <c:pt idx="3">
                  <c:v>4030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A5-420D-995A-C23B88F262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1449</c:v>
                </c:pt>
                <c:pt idx="1">
                  <c:v>1888</c:v>
                </c:pt>
                <c:pt idx="2">
                  <c:v>1526</c:v>
                </c:pt>
                <c:pt idx="3">
                  <c:v>2509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A5-420D-995A-C23B88F262E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0717983"/>
        <c:axId val="21541982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합계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4693</c:v>
                </c:pt>
                <c:pt idx="1">
                  <c:v>5493</c:v>
                </c:pt>
                <c:pt idx="2">
                  <c:v>5700</c:v>
                </c:pt>
                <c:pt idx="3">
                  <c:v>6539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A5-420D-995A-C23B88F262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90717983"/>
        <c:axId val="215419823"/>
      </c:lineChart>
      <c:catAx>
        <c:axId val="290717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419823"/>
        <c:crosses val="autoZero"/>
        <c:auto val="1"/>
        <c:lblAlgn val="ctr"/>
        <c:lblOffset val="100"/>
        <c:noMultiLvlLbl val="0"/>
      </c:catAx>
      <c:valAx>
        <c:axId val="2154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0717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A04DB-9708-4455-B2EA-A9C60A2CB06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0CF95C-94E6-470C-85B8-595D6F47C5F1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전통시장의 속성 및 현황과</a:t>
          </a:r>
          <a:endParaRPr lang="en-US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gm:t>
    </dgm:pt>
    <dgm:pt modelId="{5F49691F-5FDC-4A49-9193-B51297961135}" type="parTrans" cxnId="{948C7F34-4733-4385-8CA2-41E70D3939C0}">
      <dgm:prSet/>
      <dgm:spPr/>
      <dgm:t>
        <a:bodyPr/>
        <a:lstStyle/>
        <a:p>
          <a:endParaRPr lang="en-US"/>
        </a:p>
      </dgm:t>
    </dgm:pt>
    <dgm:pt modelId="{389F2E03-6197-44E1-B63A-1355D4E8C5CE}" type="sibTrans" cxnId="{948C7F34-4733-4385-8CA2-41E70D3939C0}">
      <dgm:prSet/>
      <dgm:spPr/>
      <dgm:t>
        <a:bodyPr/>
        <a:lstStyle/>
        <a:p>
          <a:endParaRPr lang="en-US"/>
        </a:p>
      </dgm:t>
    </dgm:pt>
    <dgm:pt modelId="{C47D7786-2C66-4491-BBA6-8E43CD9BA165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관광업 추세를 분석하여</a:t>
          </a:r>
          <a:r>
            <a: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gm:t>
    </dgm:pt>
    <dgm:pt modelId="{12E9B26C-AE7D-46E0-B7EE-E7D986171172}" type="parTrans" cxnId="{73ACBB82-4134-4D19-823F-F54448EDF8E3}">
      <dgm:prSet/>
      <dgm:spPr/>
      <dgm:t>
        <a:bodyPr/>
        <a:lstStyle/>
        <a:p>
          <a:endParaRPr lang="en-US"/>
        </a:p>
      </dgm:t>
    </dgm:pt>
    <dgm:pt modelId="{EDE131E0-63F8-4350-BBB7-C8832E69CD9F}" type="sibTrans" cxnId="{73ACBB82-4134-4D19-823F-F54448EDF8E3}">
      <dgm:prSet/>
      <dgm:spPr/>
      <dgm:t>
        <a:bodyPr/>
        <a:lstStyle/>
        <a:p>
          <a:endParaRPr lang="en-US"/>
        </a:p>
      </dgm:t>
    </dgm:pt>
    <dgm:pt modelId="{1344A3C3-37CB-45DB-AB07-51B19FA2B32B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관광객의 기호와 수요에 맞게 전통시장이 운영되는지</a:t>
          </a:r>
          <a:r>
            <a: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gm:t>
    </dgm:pt>
    <dgm:pt modelId="{E845D36D-B3F9-492B-896D-0551B0134076}" type="parTrans" cxnId="{A2D8EB3D-F2B2-41BF-82FA-D56F39A02DCF}">
      <dgm:prSet/>
      <dgm:spPr/>
      <dgm:t>
        <a:bodyPr/>
        <a:lstStyle/>
        <a:p>
          <a:endParaRPr lang="en-US"/>
        </a:p>
      </dgm:t>
    </dgm:pt>
    <dgm:pt modelId="{CDE28476-7D00-422D-99F2-B0D17C2F19F8}" type="sibTrans" cxnId="{A2D8EB3D-F2B2-41BF-82FA-D56F39A02DCF}">
      <dgm:prSet/>
      <dgm:spPr/>
      <dgm:t>
        <a:bodyPr/>
        <a:lstStyle/>
        <a:p>
          <a:endParaRPr lang="en-US"/>
        </a:p>
      </dgm:t>
    </dgm:pt>
    <dgm:pt modelId="{A53D4EBB-7581-48A7-ABF2-B6A48237BF26}">
      <dgm:prSet/>
      <dgm:spPr/>
      <dgm:t>
        <a:bodyPr/>
        <a:lstStyle/>
        <a:p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입도 관광객이 전통시장 방문으로 이어지는지 확인하여</a:t>
          </a:r>
          <a:r>
            <a: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gm:t>
    </dgm:pt>
    <dgm:pt modelId="{4C16E173-34D9-4887-B6F9-477D8F5F0B41}" type="parTrans" cxnId="{799FEAC7-E7C5-4972-900B-C762733C011D}">
      <dgm:prSet/>
      <dgm:spPr/>
      <dgm:t>
        <a:bodyPr/>
        <a:lstStyle/>
        <a:p>
          <a:endParaRPr lang="en-US"/>
        </a:p>
      </dgm:t>
    </dgm:pt>
    <dgm:pt modelId="{9B3381FD-9A05-4C08-9F1C-3FDA7B9A64E6}" type="sibTrans" cxnId="{799FEAC7-E7C5-4972-900B-C762733C011D}">
      <dgm:prSet/>
      <dgm:spPr/>
      <dgm:t>
        <a:bodyPr/>
        <a:lstStyle/>
        <a:p>
          <a:endParaRPr lang="en-US"/>
        </a:p>
      </dgm:t>
    </dgm:pt>
    <dgm:pt modelId="{6346942B-BE1B-4F04-8F98-C442A8C28E23}">
      <dgm:prSet/>
      <dgm:spPr/>
      <dgm:t>
        <a:bodyPr/>
        <a:lstStyle/>
        <a:p>
          <a:r>
            <a: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 지역 민생경제인</a:t>
          </a:r>
          <a:r>
            <a:rPr 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 전통시장 발전 방향 제시</a:t>
          </a:r>
          <a:endParaRPr lang="en-US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gm:t>
    </dgm:pt>
    <dgm:pt modelId="{90DE1B3A-6CF2-4A98-BABC-3C676CF5BDA5}" type="parTrans" cxnId="{07859561-ABDD-4190-A24F-F5F135FFD1F5}">
      <dgm:prSet/>
      <dgm:spPr/>
      <dgm:t>
        <a:bodyPr/>
        <a:lstStyle/>
        <a:p>
          <a:endParaRPr lang="en-US"/>
        </a:p>
      </dgm:t>
    </dgm:pt>
    <dgm:pt modelId="{A01F17C0-4B9C-46CD-9BB9-C08DA1BC272F}" type="sibTrans" cxnId="{07859561-ABDD-4190-A24F-F5F135FFD1F5}">
      <dgm:prSet/>
      <dgm:spPr/>
      <dgm:t>
        <a:bodyPr/>
        <a:lstStyle/>
        <a:p>
          <a:endParaRPr lang="en-US"/>
        </a:p>
      </dgm:t>
    </dgm:pt>
    <dgm:pt modelId="{73B8B6DC-BA0C-4FB4-92CD-35A9A9AD176D}" type="pres">
      <dgm:prSet presAssocID="{0C0A04DB-9708-4455-B2EA-A9C60A2CB06E}" presName="outerComposite" presStyleCnt="0">
        <dgm:presLayoutVars>
          <dgm:chMax val="5"/>
          <dgm:dir/>
          <dgm:resizeHandles val="exact"/>
        </dgm:presLayoutVars>
      </dgm:prSet>
      <dgm:spPr/>
    </dgm:pt>
    <dgm:pt modelId="{115DEAF3-8133-4046-ACA0-C58A4A276DBF}" type="pres">
      <dgm:prSet presAssocID="{0C0A04DB-9708-4455-B2EA-A9C60A2CB06E}" presName="dummyMaxCanvas" presStyleCnt="0">
        <dgm:presLayoutVars/>
      </dgm:prSet>
      <dgm:spPr/>
    </dgm:pt>
    <dgm:pt modelId="{E0D81FF9-A0B2-4534-9DD4-4B20A9700ABF}" type="pres">
      <dgm:prSet presAssocID="{0C0A04DB-9708-4455-B2EA-A9C60A2CB06E}" presName="FiveNodes_1" presStyleLbl="node1" presStyleIdx="0" presStyleCnt="5">
        <dgm:presLayoutVars>
          <dgm:bulletEnabled val="1"/>
        </dgm:presLayoutVars>
      </dgm:prSet>
      <dgm:spPr/>
    </dgm:pt>
    <dgm:pt modelId="{52305E27-154C-4432-950A-80C702CDD081}" type="pres">
      <dgm:prSet presAssocID="{0C0A04DB-9708-4455-B2EA-A9C60A2CB06E}" presName="FiveNodes_2" presStyleLbl="node1" presStyleIdx="1" presStyleCnt="5">
        <dgm:presLayoutVars>
          <dgm:bulletEnabled val="1"/>
        </dgm:presLayoutVars>
      </dgm:prSet>
      <dgm:spPr/>
    </dgm:pt>
    <dgm:pt modelId="{BEACD840-A205-4E29-AF4E-EC350020585F}" type="pres">
      <dgm:prSet presAssocID="{0C0A04DB-9708-4455-B2EA-A9C60A2CB06E}" presName="FiveNodes_3" presStyleLbl="node1" presStyleIdx="2" presStyleCnt="5">
        <dgm:presLayoutVars>
          <dgm:bulletEnabled val="1"/>
        </dgm:presLayoutVars>
      </dgm:prSet>
      <dgm:spPr/>
    </dgm:pt>
    <dgm:pt modelId="{47453FE8-B168-4BDA-A6F8-A15695CE41B1}" type="pres">
      <dgm:prSet presAssocID="{0C0A04DB-9708-4455-B2EA-A9C60A2CB06E}" presName="FiveNodes_4" presStyleLbl="node1" presStyleIdx="3" presStyleCnt="5">
        <dgm:presLayoutVars>
          <dgm:bulletEnabled val="1"/>
        </dgm:presLayoutVars>
      </dgm:prSet>
      <dgm:spPr/>
    </dgm:pt>
    <dgm:pt modelId="{10FFFCC2-4D95-4348-892F-B298A01631C1}" type="pres">
      <dgm:prSet presAssocID="{0C0A04DB-9708-4455-B2EA-A9C60A2CB06E}" presName="FiveNodes_5" presStyleLbl="node1" presStyleIdx="4" presStyleCnt="5">
        <dgm:presLayoutVars>
          <dgm:bulletEnabled val="1"/>
        </dgm:presLayoutVars>
      </dgm:prSet>
      <dgm:spPr/>
    </dgm:pt>
    <dgm:pt modelId="{96F16488-6141-4CDE-A7B4-15CC4FAABB79}" type="pres">
      <dgm:prSet presAssocID="{0C0A04DB-9708-4455-B2EA-A9C60A2CB06E}" presName="FiveConn_1-2" presStyleLbl="fgAccFollowNode1" presStyleIdx="0" presStyleCnt="4">
        <dgm:presLayoutVars>
          <dgm:bulletEnabled val="1"/>
        </dgm:presLayoutVars>
      </dgm:prSet>
      <dgm:spPr/>
    </dgm:pt>
    <dgm:pt modelId="{E35B5275-A9C0-4A86-ADB0-4815499528C8}" type="pres">
      <dgm:prSet presAssocID="{0C0A04DB-9708-4455-B2EA-A9C60A2CB06E}" presName="FiveConn_2-3" presStyleLbl="fgAccFollowNode1" presStyleIdx="1" presStyleCnt="4">
        <dgm:presLayoutVars>
          <dgm:bulletEnabled val="1"/>
        </dgm:presLayoutVars>
      </dgm:prSet>
      <dgm:spPr/>
    </dgm:pt>
    <dgm:pt modelId="{BDF2588B-2662-43BD-B2B7-85C1CB52F0E0}" type="pres">
      <dgm:prSet presAssocID="{0C0A04DB-9708-4455-B2EA-A9C60A2CB06E}" presName="FiveConn_3-4" presStyleLbl="fgAccFollowNode1" presStyleIdx="2" presStyleCnt="4">
        <dgm:presLayoutVars>
          <dgm:bulletEnabled val="1"/>
        </dgm:presLayoutVars>
      </dgm:prSet>
      <dgm:spPr/>
    </dgm:pt>
    <dgm:pt modelId="{B891D4C1-A7C5-4B97-BE78-476297CF40FC}" type="pres">
      <dgm:prSet presAssocID="{0C0A04DB-9708-4455-B2EA-A9C60A2CB06E}" presName="FiveConn_4-5" presStyleLbl="fgAccFollowNode1" presStyleIdx="3" presStyleCnt="4">
        <dgm:presLayoutVars>
          <dgm:bulletEnabled val="1"/>
        </dgm:presLayoutVars>
      </dgm:prSet>
      <dgm:spPr/>
    </dgm:pt>
    <dgm:pt modelId="{0C628DBD-5509-4CEE-9AE7-70070BC9EB21}" type="pres">
      <dgm:prSet presAssocID="{0C0A04DB-9708-4455-B2EA-A9C60A2CB06E}" presName="FiveNodes_1_text" presStyleLbl="node1" presStyleIdx="4" presStyleCnt="5">
        <dgm:presLayoutVars>
          <dgm:bulletEnabled val="1"/>
        </dgm:presLayoutVars>
      </dgm:prSet>
      <dgm:spPr/>
    </dgm:pt>
    <dgm:pt modelId="{6DE61D3B-D8ED-4D2B-B82A-487535392E15}" type="pres">
      <dgm:prSet presAssocID="{0C0A04DB-9708-4455-B2EA-A9C60A2CB06E}" presName="FiveNodes_2_text" presStyleLbl="node1" presStyleIdx="4" presStyleCnt="5">
        <dgm:presLayoutVars>
          <dgm:bulletEnabled val="1"/>
        </dgm:presLayoutVars>
      </dgm:prSet>
      <dgm:spPr/>
    </dgm:pt>
    <dgm:pt modelId="{485E02DE-43DF-4707-A5A2-35C913A86F3F}" type="pres">
      <dgm:prSet presAssocID="{0C0A04DB-9708-4455-B2EA-A9C60A2CB06E}" presName="FiveNodes_3_text" presStyleLbl="node1" presStyleIdx="4" presStyleCnt="5">
        <dgm:presLayoutVars>
          <dgm:bulletEnabled val="1"/>
        </dgm:presLayoutVars>
      </dgm:prSet>
      <dgm:spPr/>
    </dgm:pt>
    <dgm:pt modelId="{5533B913-4704-4F2A-AAEB-8D005A18E186}" type="pres">
      <dgm:prSet presAssocID="{0C0A04DB-9708-4455-B2EA-A9C60A2CB06E}" presName="FiveNodes_4_text" presStyleLbl="node1" presStyleIdx="4" presStyleCnt="5">
        <dgm:presLayoutVars>
          <dgm:bulletEnabled val="1"/>
        </dgm:presLayoutVars>
      </dgm:prSet>
      <dgm:spPr/>
    </dgm:pt>
    <dgm:pt modelId="{E80D1903-8A53-4A07-B86E-90F0B25BE27D}" type="pres">
      <dgm:prSet presAssocID="{0C0A04DB-9708-4455-B2EA-A9C60A2CB06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051B70E-086F-4A67-A1CE-7B342E1A5483}" type="presOf" srcId="{960CF95C-94E6-470C-85B8-595D6F47C5F1}" destId="{0C628DBD-5509-4CEE-9AE7-70070BC9EB21}" srcOrd="1" destOrd="0" presId="urn:microsoft.com/office/officeart/2005/8/layout/vProcess5"/>
    <dgm:cxn modelId="{5981C01C-50D3-40B4-B3F2-8119E6B27C6C}" type="presOf" srcId="{C47D7786-2C66-4491-BBA6-8E43CD9BA165}" destId="{52305E27-154C-4432-950A-80C702CDD081}" srcOrd="0" destOrd="0" presId="urn:microsoft.com/office/officeart/2005/8/layout/vProcess5"/>
    <dgm:cxn modelId="{948C7F34-4733-4385-8CA2-41E70D3939C0}" srcId="{0C0A04DB-9708-4455-B2EA-A9C60A2CB06E}" destId="{960CF95C-94E6-470C-85B8-595D6F47C5F1}" srcOrd="0" destOrd="0" parTransId="{5F49691F-5FDC-4A49-9193-B51297961135}" sibTransId="{389F2E03-6197-44E1-B63A-1355D4E8C5CE}"/>
    <dgm:cxn modelId="{42A4FD36-B551-474E-822A-F611360267AC}" type="presOf" srcId="{1344A3C3-37CB-45DB-AB07-51B19FA2B32B}" destId="{485E02DE-43DF-4707-A5A2-35C913A86F3F}" srcOrd="1" destOrd="0" presId="urn:microsoft.com/office/officeart/2005/8/layout/vProcess5"/>
    <dgm:cxn modelId="{A2D8EB3D-F2B2-41BF-82FA-D56F39A02DCF}" srcId="{0C0A04DB-9708-4455-B2EA-A9C60A2CB06E}" destId="{1344A3C3-37CB-45DB-AB07-51B19FA2B32B}" srcOrd="2" destOrd="0" parTransId="{E845D36D-B3F9-492B-896D-0551B0134076}" sibTransId="{CDE28476-7D00-422D-99F2-B0D17C2F19F8}"/>
    <dgm:cxn modelId="{CFAAC83F-B0BB-4226-B5DF-85F6A57D20A9}" type="presOf" srcId="{A53D4EBB-7581-48A7-ABF2-B6A48237BF26}" destId="{47453FE8-B168-4BDA-A6F8-A15695CE41B1}" srcOrd="0" destOrd="0" presId="urn:microsoft.com/office/officeart/2005/8/layout/vProcess5"/>
    <dgm:cxn modelId="{07859561-ABDD-4190-A24F-F5F135FFD1F5}" srcId="{0C0A04DB-9708-4455-B2EA-A9C60A2CB06E}" destId="{6346942B-BE1B-4F04-8F98-C442A8C28E23}" srcOrd="4" destOrd="0" parTransId="{90DE1B3A-6CF2-4A98-BABC-3C676CF5BDA5}" sibTransId="{A01F17C0-4B9C-46CD-9BB9-C08DA1BC272F}"/>
    <dgm:cxn modelId="{118A544A-EDF2-4AE2-879E-9C5F372D7A3C}" type="presOf" srcId="{1344A3C3-37CB-45DB-AB07-51B19FA2B32B}" destId="{BEACD840-A205-4E29-AF4E-EC350020585F}" srcOrd="0" destOrd="0" presId="urn:microsoft.com/office/officeart/2005/8/layout/vProcess5"/>
    <dgm:cxn modelId="{042EA851-580A-40B2-BF1E-A5EF25204B9B}" type="presOf" srcId="{C47D7786-2C66-4491-BBA6-8E43CD9BA165}" destId="{6DE61D3B-D8ED-4D2B-B82A-487535392E15}" srcOrd="1" destOrd="0" presId="urn:microsoft.com/office/officeart/2005/8/layout/vProcess5"/>
    <dgm:cxn modelId="{91AD4152-A5D8-45D2-9473-F9C15C9926C1}" type="presOf" srcId="{EDE131E0-63F8-4350-BBB7-C8832E69CD9F}" destId="{E35B5275-A9C0-4A86-ADB0-4815499528C8}" srcOrd="0" destOrd="0" presId="urn:microsoft.com/office/officeart/2005/8/layout/vProcess5"/>
    <dgm:cxn modelId="{75A20073-02B1-483A-97E0-3630D13762CD}" type="presOf" srcId="{6346942B-BE1B-4F04-8F98-C442A8C28E23}" destId="{10FFFCC2-4D95-4348-892F-B298A01631C1}" srcOrd="0" destOrd="0" presId="urn:microsoft.com/office/officeart/2005/8/layout/vProcess5"/>
    <dgm:cxn modelId="{3768FE59-58F6-4084-A20D-7FBE75EAFB24}" type="presOf" srcId="{389F2E03-6197-44E1-B63A-1355D4E8C5CE}" destId="{96F16488-6141-4CDE-A7B4-15CC4FAABB79}" srcOrd="0" destOrd="0" presId="urn:microsoft.com/office/officeart/2005/8/layout/vProcess5"/>
    <dgm:cxn modelId="{73ACBB82-4134-4D19-823F-F54448EDF8E3}" srcId="{0C0A04DB-9708-4455-B2EA-A9C60A2CB06E}" destId="{C47D7786-2C66-4491-BBA6-8E43CD9BA165}" srcOrd="1" destOrd="0" parTransId="{12E9B26C-AE7D-46E0-B7EE-E7D986171172}" sibTransId="{EDE131E0-63F8-4350-BBB7-C8832E69CD9F}"/>
    <dgm:cxn modelId="{F6261F9C-A407-439E-BF5B-549F7C22446C}" type="presOf" srcId="{960CF95C-94E6-470C-85B8-595D6F47C5F1}" destId="{E0D81FF9-A0B2-4534-9DD4-4B20A9700ABF}" srcOrd="0" destOrd="0" presId="urn:microsoft.com/office/officeart/2005/8/layout/vProcess5"/>
    <dgm:cxn modelId="{1FF4BC9E-B66C-421D-BEFF-58CD1521DDC6}" type="presOf" srcId="{6346942B-BE1B-4F04-8F98-C442A8C28E23}" destId="{E80D1903-8A53-4A07-B86E-90F0B25BE27D}" srcOrd="1" destOrd="0" presId="urn:microsoft.com/office/officeart/2005/8/layout/vProcess5"/>
    <dgm:cxn modelId="{0197CEC3-2D1E-454F-9D9A-AB30249861B9}" type="presOf" srcId="{0C0A04DB-9708-4455-B2EA-A9C60A2CB06E}" destId="{73B8B6DC-BA0C-4FB4-92CD-35A9A9AD176D}" srcOrd="0" destOrd="0" presId="urn:microsoft.com/office/officeart/2005/8/layout/vProcess5"/>
    <dgm:cxn modelId="{A95F18C7-8000-44D4-A426-946A379776B9}" type="presOf" srcId="{A53D4EBB-7581-48A7-ABF2-B6A48237BF26}" destId="{5533B913-4704-4F2A-AAEB-8D005A18E186}" srcOrd="1" destOrd="0" presId="urn:microsoft.com/office/officeart/2005/8/layout/vProcess5"/>
    <dgm:cxn modelId="{799FEAC7-E7C5-4972-900B-C762733C011D}" srcId="{0C0A04DB-9708-4455-B2EA-A9C60A2CB06E}" destId="{A53D4EBB-7581-48A7-ABF2-B6A48237BF26}" srcOrd="3" destOrd="0" parTransId="{4C16E173-34D9-4887-B6F9-477D8F5F0B41}" sibTransId="{9B3381FD-9A05-4C08-9F1C-3FDA7B9A64E6}"/>
    <dgm:cxn modelId="{C3ED1CE9-EFD6-4CF5-8E45-9411EE7BDAA3}" type="presOf" srcId="{9B3381FD-9A05-4C08-9F1C-3FDA7B9A64E6}" destId="{B891D4C1-A7C5-4B97-BE78-476297CF40FC}" srcOrd="0" destOrd="0" presId="urn:microsoft.com/office/officeart/2005/8/layout/vProcess5"/>
    <dgm:cxn modelId="{602F05F8-FBF3-4E04-83B0-46E7F62F532E}" type="presOf" srcId="{CDE28476-7D00-422D-99F2-B0D17C2F19F8}" destId="{BDF2588B-2662-43BD-B2B7-85C1CB52F0E0}" srcOrd="0" destOrd="0" presId="urn:microsoft.com/office/officeart/2005/8/layout/vProcess5"/>
    <dgm:cxn modelId="{5B8B1A2F-4F4B-4C91-9449-A39749F6A762}" type="presParOf" srcId="{73B8B6DC-BA0C-4FB4-92CD-35A9A9AD176D}" destId="{115DEAF3-8133-4046-ACA0-C58A4A276DBF}" srcOrd="0" destOrd="0" presId="urn:microsoft.com/office/officeart/2005/8/layout/vProcess5"/>
    <dgm:cxn modelId="{C1E07B3E-FACA-4A24-B001-5C98BE41B87F}" type="presParOf" srcId="{73B8B6DC-BA0C-4FB4-92CD-35A9A9AD176D}" destId="{E0D81FF9-A0B2-4534-9DD4-4B20A9700ABF}" srcOrd="1" destOrd="0" presId="urn:microsoft.com/office/officeart/2005/8/layout/vProcess5"/>
    <dgm:cxn modelId="{E444DCA4-D0E0-4BEB-BF5C-C9B4A403B20E}" type="presParOf" srcId="{73B8B6DC-BA0C-4FB4-92CD-35A9A9AD176D}" destId="{52305E27-154C-4432-950A-80C702CDD081}" srcOrd="2" destOrd="0" presId="urn:microsoft.com/office/officeart/2005/8/layout/vProcess5"/>
    <dgm:cxn modelId="{1ECE6C2D-8D39-43BE-94F7-DBDB0A5CC864}" type="presParOf" srcId="{73B8B6DC-BA0C-4FB4-92CD-35A9A9AD176D}" destId="{BEACD840-A205-4E29-AF4E-EC350020585F}" srcOrd="3" destOrd="0" presId="urn:microsoft.com/office/officeart/2005/8/layout/vProcess5"/>
    <dgm:cxn modelId="{A4CEC72E-453E-41B7-9540-F01BE6BB2371}" type="presParOf" srcId="{73B8B6DC-BA0C-4FB4-92CD-35A9A9AD176D}" destId="{47453FE8-B168-4BDA-A6F8-A15695CE41B1}" srcOrd="4" destOrd="0" presId="urn:microsoft.com/office/officeart/2005/8/layout/vProcess5"/>
    <dgm:cxn modelId="{DBB2A2F6-9011-48C3-8E9A-D255FA03C39A}" type="presParOf" srcId="{73B8B6DC-BA0C-4FB4-92CD-35A9A9AD176D}" destId="{10FFFCC2-4D95-4348-892F-B298A01631C1}" srcOrd="5" destOrd="0" presId="urn:microsoft.com/office/officeart/2005/8/layout/vProcess5"/>
    <dgm:cxn modelId="{3EE6DB25-E9ED-408D-856D-8075D114FE80}" type="presParOf" srcId="{73B8B6DC-BA0C-4FB4-92CD-35A9A9AD176D}" destId="{96F16488-6141-4CDE-A7B4-15CC4FAABB79}" srcOrd="6" destOrd="0" presId="urn:microsoft.com/office/officeart/2005/8/layout/vProcess5"/>
    <dgm:cxn modelId="{ED5D34B2-1AFE-40A0-9422-9A72CCB89823}" type="presParOf" srcId="{73B8B6DC-BA0C-4FB4-92CD-35A9A9AD176D}" destId="{E35B5275-A9C0-4A86-ADB0-4815499528C8}" srcOrd="7" destOrd="0" presId="urn:microsoft.com/office/officeart/2005/8/layout/vProcess5"/>
    <dgm:cxn modelId="{D93777CD-386F-4E0E-B723-BAB4703C5BAA}" type="presParOf" srcId="{73B8B6DC-BA0C-4FB4-92CD-35A9A9AD176D}" destId="{BDF2588B-2662-43BD-B2B7-85C1CB52F0E0}" srcOrd="8" destOrd="0" presId="urn:microsoft.com/office/officeart/2005/8/layout/vProcess5"/>
    <dgm:cxn modelId="{5555BC3D-AF2A-4261-9AC9-97C1F14FD14E}" type="presParOf" srcId="{73B8B6DC-BA0C-4FB4-92CD-35A9A9AD176D}" destId="{B891D4C1-A7C5-4B97-BE78-476297CF40FC}" srcOrd="9" destOrd="0" presId="urn:microsoft.com/office/officeart/2005/8/layout/vProcess5"/>
    <dgm:cxn modelId="{4C4362A1-6499-4DFE-A390-4F1710389D57}" type="presParOf" srcId="{73B8B6DC-BA0C-4FB4-92CD-35A9A9AD176D}" destId="{0C628DBD-5509-4CEE-9AE7-70070BC9EB21}" srcOrd="10" destOrd="0" presId="urn:microsoft.com/office/officeart/2005/8/layout/vProcess5"/>
    <dgm:cxn modelId="{1F82646B-27A7-49B3-AD9E-0C09C0B485FA}" type="presParOf" srcId="{73B8B6DC-BA0C-4FB4-92CD-35A9A9AD176D}" destId="{6DE61D3B-D8ED-4D2B-B82A-487535392E15}" srcOrd="11" destOrd="0" presId="urn:microsoft.com/office/officeart/2005/8/layout/vProcess5"/>
    <dgm:cxn modelId="{BB1D11F9-B69E-4541-874D-6DCCF55632F3}" type="presParOf" srcId="{73B8B6DC-BA0C-4FB4-92CD-35A9A9AD176D}" destId="{485E02DE-43DF-4707-A5A2-35C913A86F3F}" srcOrd="12" destOrd="0" presId="urn:microsoft.com/office/officeart/2005/8/layout/vProcess5"/>
    <dgm:cxn modelId="{6204B7A8-87F2-4A45-ACA1-E6149535BF50}" type="presParOf" srcId="{73B8B6DC-BA0C-4FB4-92CD-35A9A9AD176D}" destId="{5533B913-4704-4F2A-AAEB-8D005A18E186}" srcOrd="13" destOrd="0" presId="urn:microsoft.com/office/officeart/2005/8/layout/vProcess5"/>
    <dgm:cxn modelId="{AF3D1E47-ADBC-49E5-A3B7-0DBCBD5CE00E}" type="presParOf" srcId="{73B8B6DC-BA0C-4FB4-92CD-35A9A9AD176D}" destId="{E80D1903-8A53-4A07-B86E-90F0B25BE27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81FF9-A0B2-4534-9DD4-4B20A9700ABF}">
      <dsp:nvSpPr>
        <dsp:cNvPr id="0" name=""/>
        <dsp:cNvSpPr/>
      </dsp:nvSpPr>
      <dsp:spPr>
        <a:xfrm>
          <a:off x="0" y="0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전통시장의 속성 및 현황과</a:t>
          </a:r>
          <a:endParaRPr lang="en-US" sz="2000" kern="1200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sp:txBody>
      <dsp:txXfrm>
        <a:off x="31028" y="31028"/>
        <a:ext cx="3748378" cy="997320"/>
      </dsp:txXfrm>
    </dsp:sp>
    <dsp:sp modelId="{52305E27-154C-4432-950A-80C702CDD081}">
      <dsp:nvSpPr>
        <dsp:cNvPr id="0" name=""/>
        <dsp:cNvSpPr/>
      </dsp:nvSpPr>
      <dsp:spPr>
        <a:xfrm>
          <a:off x="374532" y="1206512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제주도 관광업 추세를 분석하여</a:t>
          </a:r>
          <a:r>
            <a:rPr 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sp:txBody>
      <dsp:txXfrm>
        <a:off x="405560" y="1237540"/>
        <a:ext cx="3890292" cy="997320"/>
      </dsp:txXfrm>
    </dsp:sp>
    <dsp:sp modelId="{BEACD840-A205-4E29-AF4E-EC350020585F}">
      <dsp:nvSpPr>
        <dsp:cNvPr id="0" name=""/>
        <dsp:cNvSpPr/>
      </dsp:nvSpPr>
      <dsp:spPr>
        <a:xfrm>
          <a:off x="749064" y="2413024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관광객의 기호와 수요에 맞게 전통시장이 운영되는지</a:t>
          </a:r>
          <a:r>
            <a:rPr 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sp:txBody>
      <dsp:txXfrm>
        <a:off x="780092" y="2444052"/>
        <a:ext cx="3890292" cy="997320"/>
      </dsp:txXfrm>
    </dsp:sp>
    <dsp:sp modelId="{47453FE8-B168-4BDA-A6F8-A15695CE41B1}">
      <dsp:nvSpPr>
        <dsp:cNvPr id="0" name=""/>
        <dsp:cNvSpPr/>
      </dsp:nvSpPr>
      <dsp:spPr>
        <a:xfrm>
          <a:off x="1123596" y="3619536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입도 관광객이 전통시장 방문으로 이어지는지 확인하여</a:t>
          </a:r>
          <a:r>
            <a:rPr 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,</a:t>
          </a:r>
        </a:p>
      </dsp:txBody>
      <dsp:txXfrm>
        <a:off x="1154624" y="3650564"/>
        <a:ext cx="3890292" cy="997320"/>
      </dsp:txXfrm>
    </dsp:sp>
    <dsp:sp modelId="{10FFFCC2-4D95-4348-892F-B298A01631C1}">
      <dsp:nvSpPr>
        <dsp:cNvPr id="0" name=""/>
        <dsp:cNvSpPr/>
      </dsp:nvSpPr>
      <dsp:spPr>
        <a:xfrm>
          <a:off x="1498128" y="4826049"/>
          <a:ext cx="5015475" cy="1059376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제주 지역 민생경제인</a:t>
          </a:r>
          <a:r>
            <a:rPr lang="ko-KR" sz="2000" kern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rPr>
            <a:t> 전통시장 발전 방향 제시</a:t>
          </a:r>
          <a:endParaRPr lang="en-US" sz="2000" kern="1200" dirty="0">
            <a:latin typeface="에스코어 드림 4 Regular" panose="020B0503030302020204" pitchFamily="34" charset="-127"/>
            <a:ea typeface="에스코어 드림 4 Regular" panose="020B0503030302020204" pitchFamily="34" charset="-127"/>
          </a:endParaRPr>
        </a:p>
      </dsp:txBody>
      <dsp:txXfrm>
        <a:off x="1529156" y="4857077"/>
        <a:ext cx="3890292" cy="997320"/>
      </dsp:txXfrm>
    </dsp:sp>
    <dsp:sp modelId="{96F16488-6141-4CDE-A7B4-15CC4FAABB79}">
      <dsp:nvSpPr>
        <dsp:cNvPr id="0" name=""/>
        <dsp:cNvSpPr/>
      </dsp:nvSpPr>
      <dsp:spPr>
        <a:xfrm>
          <a:off x="4326880" y="773933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481814" y="773933"/>
        <a:ext cx="378726" cy="518167"/>
      </dsp:txXfrm>
    </dsp:sp>
    <dsp:sp modelId="{E35B5275-A9C0-4A86-ADB0-4815499528C8}">
      <dsp:nvSpPr>
        <dsp:cNvPr id="0" name=""/>
        <dsp:cNvSpPr/>
      </dsp:nvSpPr>
      <dsp:spPr>
        <a:xfrm>
          <a:off x="4701412" y="1980445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856346" y="1980445"/>
        <a:ext cx="378726" cy="518167"/>
      </dsp:txXfrm>
    </dsp:sp>
    <dsp:sp modelId="{BDF2588B-2662-43BD-B2B7-85C1CB52F0E0}">
      <dsp:nvSpPr>
        <dsp:cNvPr id="0" name=""/>
        <dsp:cNvSpPr/>
      </dsp:nvSpPr>
      <dsp:spPr>
        <a:xfrm>
          <a:off x="5075944" y="3169301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230878" y="3169301"/>
        <a:ext cx="378726" cy="518167"/>
      </dsp:txXfrm>
    </dsp:sp>
    <dsp:sp modelId="{B891D4C1-A7C5-4B97-BE78-476297CF40FC}">
      <dsp:nvSpPr>
        <dsp:cNvPr id="0" name=""/>
        <dsp:cNvSpPr/>
      </dsp:nvSpPr>
      <dsp:spPr>
        <a:xfrm>
          <a:off x="5450476" y="4387585"/>
          <a:ext cx="688594" cy="6885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605410" y="4387585"/>
        <a:ext cx="378726" cy="51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9E90-4EBA-4BB1-82B1-54C48B32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D2FC5-3FFE-4F6B-91C1-4D1775B76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FC61-76AE-420D-B54D-ED656F7F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6A09-ABEC-4D91-B9CC-7B5CAA01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AF24B-D269-41E1-9BEF-3BE26713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698E-F322-4A40-8102-AA02215E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6C40B-AC81-4841-8E56-0E6360991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288E-758C-4D62-BEC1-B99B5E2C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929D-408D-4C18-A158-951552E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5055-FB15-4996-8E1F-42490EC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4A047-201F-466E-B418-4B2D073E5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3C575-AE41-45CC-B33D-026D7B38F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584D2-B7E3-4906-8B93-81A965C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F4D1-AAD5-4E6E-8886-945CFF7A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DE8B-3573-4968-B44C-8EDC761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DDA-BEB6-44E3-B935-E0D1979B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F218-3155-444C-BB1C-ABC73879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484D-B69C-4501-ACBA-5735FB3C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6780-E88E-431E-9C89-93F9FE27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689D-DC69-4975-88A6-AB2C9F05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5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4752-2EA0-47D3-B494-9531397D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EC640-3357-4614-8194-9C96D29F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AE604-A4A7-40DB-A8A5-BB87F6FF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8B6E7-006F-4C34-B6FF-D61386EC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5822-23A2-4048-9261-CB7AC02C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A044-BD00-4A1F-B5DA-B82EC5A9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0948-4DBD-4FB3-B182-C90854D7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829A9-233F-4A19-A018-1EA8C227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93DFA-50B9-4AF3-9FA1-4354C33C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C837-45CC-4850-A9D3-8B5DD787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F59E7-BEF1-435F-8119-B2E0FCC9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3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1E1C-3DF8-4D38-A209-98FFF387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435C-B765-440D-8EBB-17720A0C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D0731-3FC8-41B3-858A-DE17F053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210C8-C6E9-4FC6-9D1A-8F116404E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89DA8-8102-41F6-9E81-40733B910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AB730-F2AE-4109-8EF6-76637E37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CDC5F-9399-439D-B627-CBF766B4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01720-A2DE-40B3-8FB7-C249FBF0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8F2E-3542-48C3-9BED-42105F2F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88562-D0B5-47A7-A33F-E4BAF620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A5E9-E0F5-4AE1-87AF-0BAE57DC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A7429-9F85-431E-A7C8-4B5FFBA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2742D-92D3-4AB6-B6A9-F2B14DCE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F2BD1-197C-4DD1-A14A-D5D635C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32BD-383C-4BB6-9017-42A24456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79DA-7113-412C-9364-510D0E20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1E4-AF6A-45D5-A1B7-918382CF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AF5-A779-4369-8C22-E14FD24B3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A7DA9-8C7A-420F-B738-7C3907CE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D9909-86EA-44B6-BFC9-41E1748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88629-9CB8-4488-94B1-D9DB8EB0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23FD-F77E-4966-A88E-62CFA85B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6AE4D-16EA-40A9-9920-2A4BC3C8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700BC-10DC-44F9-A580-20E94149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60EB1-BA59-4CD5-879B-7171677F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8A063-1C20-4177-84AB-CA8BD73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2A022-CFFF-44B8-9C64-69A5A0E1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61D4E-230A-4578-A2FC-4C03843E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FB18-A163-45C4-AF94-933EF4D7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6974-3B2E-4D0C-ADC1-B93DC15BA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CA6F-2CC0-4E71-9080-E49B9D64E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3325-65B4-47F0-B9C2-497CA3121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9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kyung.com/society/article/201910273625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E2E15-E4FF-48B6-A826-B062870D6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제주도내 전통시장과</a:t>
            </a:r>
            <a:br>
              <a:rPr lang="en-US" altLang="ko-KR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br>
              <a:rPr lang="en-US" altLang="ko-KR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ko-KR" altLang="en-US" sz="3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관광산업의 동시 발전 방향</a:t>
            </a:r>
            <a:endParaRPr lang="en-001" sz="3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395E5-D822-46E3-8DE1-F5DC9C3B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 강영훈</a:t>
            </a:r>
            <a:endParaRPr lang="en-001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21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C416-51F3-40E2-8767-18FED25F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입도관광객수 현황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4AD763-3205-4192-99E4-2A029D15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45" y="2019300"/>
            <a:ext cx="8322930" cy="4473575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7E881-B167-4819-825A-10BA451BE7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96375" y="1690689"/>
          <a:ext cx="2257425" cy="4181792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921255">
                  <a:extLst>
                    <a:ext uri="{9D8B030D-6E8A-4147-A177-3AD203B41FA5}">
                      <a16:colId xmlns:a16="http://schemas.microsoft.com/office/drawing/2014/main" val="2552234996"/>
                    </a:ext>
                  </a:extLst>
                </a:gridCol>
                <a:gridCol w="1336170">
                  <a:extLst>
                    <a:ext uri="{9D8B030D-6E8A-4147-A177-3AD203B41FA5}">
                      <a16:colId xmlns:a16="http://schemas.microsoft.com/office/drawing/2014/main" val="1582850021"/>
                    </a:ext>
                  </a:extLst>
                </a:gridCol>
              </a:tblGrid>
              <a:tr h="8760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연도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관광객 입도 수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801191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2012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691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703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3171676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2013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851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265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249616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2014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273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917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7557357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2015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664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395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4145412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2016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852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980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1629827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2017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753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236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0321587"/>
                  </a:ext>
                </a:extLst>
              </a:tr>
              <a:tr h="472243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2018</a:t>
                      </a:r>
                      <a:endParaRPr lang="en-001" sz="16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313</a:t>
                      </a:r>
                      <a:r>
                        <a:rPr lang="en-US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sz="16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961</a:t>
                      </a:r>
                      <a:endParaRPr lang="en-001" sz="16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62176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843A1C-2B1E-402C-8BD1-101940AC13FB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</p:txBody>
      </p:sp>
    </p:spTree>
    <p:extLst>
      <p:ext uri="{BB962C8B-B14F-4D97-AF65-F5344CB8AC3E}">
        <p14:creationId xmlns:p14="http://schemas.microsoft.com/office/powerpoint/2010/main" val="253866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카드 거래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4CB5D-B042-40D9-A6BE-2BC95FC6DB7B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명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B2FD97-2388-40FF-A11C-C5EEF8498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740"/>
              </p:ext>
            </p:extLst>
          </p:nvPr>
        </p:nvGraphicFramePr>
        <p:xfrm>
          <a:off x="2092960" y="2133600"/>
          <a:ext cx="8006080" cy="4084314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104287">
                  <a:extLst>
                    <a:ext uri="{9D8B030D-6E8A-4147-A177-3AD203B41FA5}">
                      <a16:colId xmlns:a16="http://schemas.microsoft.com/office/drawing/2014/main" val="1769285708"/>
                    </a:ext>
                  </a:extLst>
                </a:gridCol>
                <a:gridCol w="1104287">
                  <a:extLst>
                    <a:ext uri="{9D8B030D-6E8A-4147-A177-3AD203B41FA5}">
                      <a16:colId xmlns:a16="http://schemas.microsoft.com/office/drawing/2014/main" val="2002276465"/>
                    </a:ext>
                  </a:extLst>
                </a:gridCol>
                <a:gridCol w="1633424">
                  <a:extLst>
                    <a:ext uri="{9D8B030D-6E8A-4147-A177-3AD203B41FA5}">
                      <a16:colId xmlns:a16="http://schemas.microsoft.com/office/drawing/2014/main" val="774507730"/>
                    </a:ext>
                  </a:extLst>
                </a:gridCol>
                <a:gridCol w="1633424">
                  <a:extLst>
                    <a:ext uri="{9D8B030D-6E8A-4147-A177-3AD203B41FA5}">
                      <a16:colId xmlns:a16="http://schemas.microsoft.com/office/drawing/2014/main" val="3743042455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3821862860"/>
                    </a:ext>
                  </a:extLst>
                </a:gridCol>
                <a:gridCol w="1104287">
                  <a:extLst>
                    <a:ext uri="{9D8B030D-6E8A-4147-A177-3AD203B41FA5}">
                      <a16:colId xmlns:a16="http://schemas.microsoft.com/office/drawing/2014/main" val="4166148041"/>
                    </a:ext>
                  </a:extLst>
                </a:gridCol>
              </a:tblGrid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월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도민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내국인관광객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중국인관광객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관광객 총합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합계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197178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2016-12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7944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18760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259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19019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26963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0721864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8164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19632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405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20037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28201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721472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7707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19822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381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20203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27910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4453188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8366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22257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123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22380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30746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8281758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2017-04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8212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24748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53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24801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33013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001453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8615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24832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55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24887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33502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289836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8277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25718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71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25789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34066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6927356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7666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25962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83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26045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33711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162667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7785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28881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28967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36752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6954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2017-09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8965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28168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76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28244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37209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018203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2017-10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8150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23182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85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23267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31417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205451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2017-11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8782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22277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>
                          <a:effectLst/>
                        </a:rPr>
                        <a:t>32</a:t>
                      </a:r>
                      <a:endParaRPr lang="en-001" sz="14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22309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001" sz="1400" u="none" strike="noStrike" dirty="0">
                          <a:effectLst/>
                        </a:rPr>
                        <a:t>31091</a:t>
                      </a:r>
                      <a:endParaRPr lang="en-001" sz="14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0756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EE5B45-2D08-45B4-B43B-EBE792A7EFEC}"/>
              </a:ext>
            </a:extLst>
          </p:cNvPr>
          <p:cNvSpPr txBox="1"/>
          <p:nvPr/>
        </p:nvSpPr>
        <p:spPr>
          <a:xfrm>
            <a:off x="2457450" y="650823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9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카드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4CB5D-B042-40D9-A6BE-2BC95FC6DB7B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명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05E3882-2B45-4631-A4B0-95C0C24D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86955-C142-4539-A653-3E9CEA3DD58D}"/>
              </a:ext>
            </a:extLst>
          </p:cNvPr>
          <p:cNvSpPr txBox="1"/>
          <p:nvPr/>
        </p:nvSpPr>
        <p:spPr>
          <a:xfrm>
            <a:off x="2457450" y="650823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870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전통시장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카드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CFF1C1A-1967-4914-AD9B-77E6D688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D4CB5D-B042-40D9-A6BE-2BC95FC6DB7B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출처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89463-F163-4D29-9BFF-05FA4047EF6C}"/>
              </a:ext>
            </a:extLst>
          </p:cNvPr>
          <p:cNvSpPr txBox="1"/>
          <p:nvPr/>
        </p:nvSpPr>
        <p:spPr>
          <a:xfrm>
            <a:off x="2457450" y="650823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endParaRPr lang="en-US" altLang="ko-KR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35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DB7A-C983-45E7-AE9A-18CC11D3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입도객별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카드 이용자수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29FE2-690D-4197-AC07-41464A928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62" y="1794489"/>
            <a:ext cx="9145276" cy="448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2C950-83A8-4A4C-BB26-9F740D4080FF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상관계수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0.6988378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BB42C-9223-4D80-8B4B-C18ADF4132D0}"/>
              </a:ext>
            </a:extLst>
          </p:cNvPr>
          <p:cNvSpPr txBox="1"/>
          <p:nvPr/>
        </p:nvSpPr>
        <p:spPr>
          <a:xfrm>
            <a:off x="2457450" y="648918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</p:txBody>
      </p:sp>
    </p:spTree>
    <p:extLst>
      <p:ext uri="{BB962C8B-B14F-4D97-AF65-F5344CB8AC3E}">
        <p14:creationId xmlns:p14="http://schemas.microsoft.com/office/powerpoint/2010/main" val="198420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368C-91F6-411C-8CDB-08898424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입도객별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매출 관계성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0DA26-3EDB-4410-8776-C39FC36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42AFA-AD15-4192-9A9B-49A632C2EE2F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상관계수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-0.4977795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55E45-875C-4B2D-B1A5-A8220D281BE5}"/>
              </a:ext>
            </a:extLst>
          </p:cNvPr>
          <p:cNvSpPr txBox="1"/>
          <p:nvPr/>
        </p:nvSpPr>
        <p:spPr>
          <a:xfrm>
            <a:off x="2457450" y="6489184"/>
            <a:ext cx="9677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2016~2017, </a:t>
            </a:r>
          </a:p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</p:txBody>
      </p:sp>
    </p:spTree>
    <p:extLst>
      <p:ext uri="{BB962C8B-B14F-4D97-AF65-F5344CB8AC3E}">
        <p14:creationId xmlns:p14="http://schemas.microsoft.com/office/powerpoint/2010/main" val="42621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B04D-D323-4EAD-BA59-6061B22A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제주전통시장 키워드 네이버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검색량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6676741-8A06-46B1-B919-94CBC9AB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9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B04D-D323-4EAD-BA59-6061B22A4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040" cy="1325563"/>
          </a:xfrm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네이버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검색량과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전통시장 카드 결제 관계성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F35DA5A-C6EB-48E6-9684-C17B805F61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447675"/>
            <a:ext cx="31337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0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22DFF-6626-4BAC-80CB-155C2AC80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362" y="1577289"/>
            <a:ext cx="9145276" cy="4915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8BD80-C926-4E7F-BCF4-5B33933D0547}"/>
              </a:ext>
            </a:extLst>
          </p:cNvPr>
          <p:cNvSpPr txBox="1"/>
          <p:nvPr/>
        </p:nvSpPr>
        <p:spPr>
          <a:xfrm>
            <a:off x="8743950" y="1690688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상관계수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-0.1677105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23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37E-FCF5-425F-B499-9DDC1CBA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3.4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결론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355A-546C-49A7-9FA1-CAAC915B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제주를 찾는 관광객과 전통시장 방문자 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또는 매출 사이에 관계성이 있으나 뚜렷하다고 볼 수는 없음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먹거리에 편향되어 있는 지금의 전통시장 판매 품목에서 탈피하여 콘텐츠의 다변화가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성장의 한계가 뚜렷한 내국인 관광객에만 의존하기 보다는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외국인 관광객의 기호에 맞춘 전통시장 상품도 개발 추진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시장을 세분화하고 표적시장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(Trade Market)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선정하여 포지셔닝 마케팅 필요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08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37E-FCF5-425F-B499-9DDC1CBA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3.4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한계점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355A-546C-49A7-9FA1-CAAC915B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 관련 데이터의 기간 범위가 매우 좁음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전체적으로 사용한 데이터의 양이 부족함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 이용 거래 데이터의 출처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 회사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불분명함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 매출액 및 이용자수 데이터의 신뢰도가 낮음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입도관광객 수 데이터 집계 방식의 신뢰도가 낮음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dirty="0">
                <a:hlinkClick r:id="rId2"/>
              </a:rPr>
              <a:t>https://www.hankyung.com/society/article/201910273625Y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44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9AD640-9083-4536-B1D8-8C7FBBFD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en-001" sz="480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144B3-2281-4538-9A34-7DDA3FDE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 정의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과정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결과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3.1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도내 전통시장 현황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3.2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제주도 관광업 현황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3.3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제주도 관광업과 전통시장의 연관성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3.4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결론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 자료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도구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56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9EE2-8D94-4040-B6F8-0C56AC51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참고 자료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9C74-094F-4642-BBE7-E3CB7102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 데이터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2012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~ 2018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관광객 내도 현황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제주관광협회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2012~2018</a:t>
            </a:r>
          </a:p>
          <a:p>
            <a:pPr marL="0" indent="0">
              <a:buNone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스마트관광분석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제주데이터허브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2016~2017</a:t>
            </a:r>
          </a:p>
          <a:p>
            <a:pPr marL="0" indent="0">
              <a:buNone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데이터랩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검색량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수치 조회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2016.12~2017.11</a:t>
            </a: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전통시장 매출 동향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 소상공인기업과 제주대학교 산학협력단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2018.12</a:t>
            </a:r>
          </a:p>
          <a:p>
            <a:pPr marL="0" indent="0">
              <a:buNone/>
            </a:pP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자료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제주관광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조수입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추계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제주관광공사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</a:t>
            </a:r>
          </a:p>
          <a:p>
            <a:pPr marL="0" indent="0">
              <a:buNone/>
            </a:pP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FIT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증가에 따른 제주 관광소비 패턴 변화 분석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BC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카드 </a:t>
            </a:r>
            <a:r>
              <a:rPr lang="ko-KR" altLang="en-US" sz="18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빅데이터센터</a:t>
            </a:r>
            <a:endParaRPr lang="en-US" altLang="ko-KR" sz="18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제주지역 전통시장 현황점검 및 활성화 방안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한국은행</a:t>
            </a:r>
            <a:r>
              <a:rPr lang="en-US" altLang="ko-KR" sz="18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2019</a:t>
            </a: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200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745A-6AE6-47DB-A466-9704C4D8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5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도구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5122" name="Picture 2" descr="Logo">
            <a:extLst>
              <a:ext uri="{FF2B5EF4-FFF2-40B4-BE49-F238E27FC236}">
                <a16:creationId xmlns:a16="http://schemas.microsoft.com/office/drawing/2014/main" id="{260BF291-E72A-4973-BECC-8331B3C30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1944265"/>
            <a:ext cx="4924425" cy="172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Design History of Microsoft Excel">
            <a:extLst>
              <a:ext uri="{FF2B5EF4-FFF2-40B4-BE49-F238E27FC236}">
                <a16:creationId xmlns:a16="http://schemas.microsoft.com/office/drawing/2014/main" id="{8CF71F06-8175-4B2F-992D-C34C7067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6" y="3828675"/>
            <a:ext cx="4924425" cy="18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7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355B-5B5B-4DF0-9FDA-290804A0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555"/>
          </a:xfrm>
        </p:spPr>
        <p:txBody>
          <a:bodyPr/>
          <a:lstStyle/>
          <a:p>
            <a:pPr algn="ctr"/>
            <a:r>
              <a:rPr lang="ko-KR" altLang="en-US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끝</a:t>
            </a:r>
            <a:endParaRPr lang="en-001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14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DAF6C-F417-479A-B935-679C14C3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문제 정의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 배경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FDEF-96FE-4E87-8EC2-2A874723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주춤한 제주도 입도관광객 성장세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면세 쇼핑 중심으로 이루어지는 외국인 관광객 시장의 한계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IT</a:t>
            </a:r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기술 발달로 인한 온라인 쇼핑 확대로 계속해서 확대될 전자상거래 시장 규모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solidFill>
                  <a:srgbClr val="FFFFFF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유통업계 대기업들의 공격적인 영업 확장</a:t>
            </a: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2000" dirty="0">
              <a:solidFill>
                <a:srgbClr val="FFFFFF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C1D365-C9D3-4CBA-B267-3530EAD83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2395475"/>
            <a:ext cx="4166313" cy="97908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0521C9-79DC-43FF-B5D3-234618502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633884"/>
            <a:ext cx="5116410" cy="1048864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7DCD40C-A586-49DE-9316-0E2D5C30F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70" y="3566048"/>
            <a:ext cx="4661140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DAF6C-F417-479A-B935-679C14C3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1.1</a:t>
            </a:r>
            <a:r>
              <a:rPr lang="ko-KR" altLang="en-US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분석 목적</a:t>
            </a:r>
            <a:endParaRPr lang="en-001">
              <a:solidFill>
                <a:srgbClr val="FFFF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555342B-7C1A-43AE-A255-5A989534AA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3179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62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105367-553A-488A-8887-C5F3C874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 </a:t>
            </a:r>
            <a:r>
              <a:rPr lang="ko-KR" altLang="en-US" sz="4000" dirty="0">
                <a:solidFill>
                  <a:srgbClr val="FFFFF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분석과정</a:t>
            </a:r>
            <a:endParaRPr lang="en-001" sz="4000" dirty="0">
              <a:solidFill>
                <a:srgbClr val="FFFFF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1612B-6786-4449-8185-7ACE3D35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896" y="685800"/>
            <a:ext cx="4913903" cy="54911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도내 전통시장 현황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시장 매출 규모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신용카드 거래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r>
              <a:rPr 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2)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 관광업 현황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월간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연간 입도관광객</a:t>
            </a:r>
            <a:endParaRPr 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관광업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조수입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79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62C-99F0-4913-9C5E-6423A68D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도내 전통시장 현황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D359-D9A6-4580-8203-639C9377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전통시장이란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? :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예전부터 있어 오던 상품을 사고 파는 시장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도내에는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전통시장이 존재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상설시장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18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오일시장 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10</a:t>
            </a:r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개소</a:t>
            </a:r>
            <a:r>
              <a:rPr lang="en-US" altLang="ko-KR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en-US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5" name="표 34">
            <a:extLst>
              <a:ext uri="{FF2B5EF4-FFF2-40B4-BE49-F238E27FC236}">
                <a16:creationId xmlns:a16="http://schemas.microsoft.com/office/drawing/2014/main" id="{EC2EAE88-ECDD-4ED2-A682-BE105752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65575"/>
              </p:ext>
            </p:extLst>
          </p:nvPr>
        </p:nvGraphicFramePr>
        <p:xfrm>
          <a:off x="1071563" y="2923210"/>
          <a:ext cx="7053261" cy="3533778"/>
        </p:xfrm>
        <a:graphic>
          <a:graphicData uri="http://schemas.openxmlformats.org/drawingml/2006/table">
            <a:tbl>
              <a:tblPr/>
              <a:tblGrid>
                <a:gridCol w="9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시장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유형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전통 시장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위치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카드</a:t>
                      </a:r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가맹점수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84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 동문시장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동문로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16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411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8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 서문시장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서문로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8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보성시장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동광로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길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84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매일올레시장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중앙로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62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397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284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모슬포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중앙시장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대정읍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하모리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8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  <a:p>
                      <a:pPr algn="ctr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시장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향토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중산간동로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7894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18-5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284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 민속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 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제주시 오일장서길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26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24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284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중문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향토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 시장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서귀포시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천제연로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188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12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56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합계</a:t>
                      </a: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1,039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36000" marR="36000" marT="4070" marB="0" anchor="ctr">
                    <a:lnL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856B5-C0F2-41DC-8AA8-8D59B6C1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32888"/>
              </p:ext>
            </p:extLst>
          </p:nvPr>
        </p:nvGraphicFramePr>
        <p:xfrm>
          <a:off x="8486774" y="2923210"/>
          <a:ext cx="2867026" cy="353377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33513">
                  <a:extLst>
                    <a:ext uri="{9D8B030D-6E8A-4147-A177-3AD203B41FA5}">
                      <a16:colId xmlns:a16="http://schemas.microsoft.com/office/drawing/2014/main" val="116183686"/>
                    </a:ext>
                  </a:extLst>
                </a:gridCol>
                <a:gridCol w="1433513">
                  <a:extLst>
                    <a:ext uri="{9D8B030D-6E8A-4147-A177-3AD203B41FA5}">
                      <a16:colId xmlns:a16="http://schemas.microsoft.com/office/drawing/2014/main" val="464084803"/>
                    </a:ext>
                  </a:extLst>
                </a:gridCol>
              </a:tblGrid>
              <a:tr h="17668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점포수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4,680</a:t>
                      </a:r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개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37040"/>
                  </a:ext>
                </a:extLst>
              </a:tr>
              <a:tr h="1766889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종사자수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6,612</a:t>
                      </a:r>
                      <a:r>
                        <a:rPr lang="ko-KR" altLang="en-US" b="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명</a:t>
                      </a:r>
                      <a:endParaRPr lang="en-001" b="1" dirty="0">
                        <a:solidFill>
                          <a:schemeClr val="tx1"/>
                        </a:solidFill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3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E24A-E941-4AE4-BC45-344F008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3.1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도내 전통시장의 경제적 규모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C34236-962C-4F11-9386-2A8F6872C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871719"/>
              </p:ext>
            </p:extLst>
          </p:nvPr>
        </p:nvGraphicFramePr>
        <p:xfrm>
          <a:off x="838200" y="1825624"/>
          <a:ext cx="10515600" cy="215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33566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01169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4542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65527219"/>
                    </a:ext>
                  </a:extLst>
                </a:gridCol>
              </a:tblGrid>
              <a:tr h="719932">
                <a:tc>
                  <a:txBody>
                    <a:bodyPr/>
                    <a:lstStyle/>
                    <a:p>
                      <a:endParaRPr lang="en-00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2016</a:t>
                      </a:r>
                      <a:r>
                        <a:rPr lang="ko-KR" alt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</a:t>
                      </a:r>
                      <a:endParaRPr lang="en-001" sz="2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2017</a:t>
                      </a:r>
                      <a:r>
                        <a:rPr lang="ko-KR" alt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</a:t>
                      </a:r>
                      <a:endParaRPr lang="en-001" sz="2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2018</a:t>
                      </a:r>
                      <a:r>
                        <a:rPr lang="ko-KR" altLang="en-US" sz="200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년</a:t>
                      </a:r>
                      <a:endParaRPr lang="en-001" sz="2000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603394"/>
                  </a:ext>
                </a:extLst>
              </a:tr>
              <a:tr h="719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일평균 매출액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 원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00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346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364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351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83237"/>
                  </a:ext>
                </a:extLst>
              </a:tr>
              <a:tr h="71993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일평균 방문객 수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명</a:t>
                      </a:r>
                      <a:r>
                        <a:rPr lang="en-US" altLang="ko-KR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001" dirty="0"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137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145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143</a:t>
                      </a:r>
                      <a:r>
                        <a:rPr lang="en-US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,</a:t>
                      </a:r>
                      <a:r>
                        <a:rPr lang="en-001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818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AC0A00-2924-4164-B6C7-8CDFDDD47064}"/>
              </a:ext>
            </a:extLst>
          </p:cNvPr>
          <p:cNvSpPr txBox="1"/>
          <p:nvPr/>
        </p:nvSpPr>
        <p:spPr>
          <a:xfrm>
            <a:off x="838200" y="4324350"/>
            <a:ext cx="1051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[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이용고객 분포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]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전통시장 주 이용고객은 지역주민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(86.0%)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40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 이상 비율이 전체의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81.6%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차지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포함 자료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동문공설시장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동문시장㈜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서문공설시장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보성시장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도남시장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중앙지하상가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제주민속오일시장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한림민속오일시장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세화오일시장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함덕오일시장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서귀포향토오일시장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중문오일시장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대정오일시장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고성오일시장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성산오일시장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표선오일시장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모슬포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중앙시장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중앙로상점가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동문재래시장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동문수산시장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칠성로상점가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한림매일시장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서귀포매일올레시장</a:t>
            </a:r>
            <a:endParaRPr lang="en-001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31DD7-87C7-4D56-BE3C-F21C7E2AB92F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전통시장 매출 동향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 소상공인기업과 제주대학교 산학협력단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2018.12</a:t>
            </a:r>
          </a:p>
        </p:txBody>
      </p:sp>
    </p:spTree>
    <p:extLst>
      <p:ext uri="{BB962C8B-B14F-4D97-AF65-F5344CB8AC3E}">
        <p14:creationId xmlns:p14="http://schemas.microsoft.com/office/powerpoint/2010/main" val="209929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E24A-E941-4AE4-BC45-344F008B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3.1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도내 전통시장의 경제적 규모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78323D-7715-4AAB-ABC1-F457321BE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116754"/>
              </p:ext>
            </p:extLst>
          </p:nvPr>
        </p:nvGraphicFramePr>
        <p:xfrm>
          <a:off x="2032000" y="1533525"/>
          <a:ext cx="8128000" cy="472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9CAEF4-0905-4469-B8F7-CCC556ED52ED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전통시장 매출 동향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제주특별자치도 소상공인기업과 제주대학교 산학협력단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2018.12</a:t>
            </a:r>
          </a:p>
        </p:txBody>
      </p:sp>
    </p:spTree>
    <p:extLst>
      <p:ext uri="{BB962C8B-B14F-4D97-AF65-F5344CB8AC3E}">
        <p14:creationId xmlns:p14="http://schemas.microsoft.com/office/powerpoint/2010/main" val="423199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133F-08CD-4C4F-A456-F8619512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3.2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제주 관광업 현황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연도별 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조수입</a:t>
            </a:r>
            <a:endParaRPr lang="en-00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1E0CEA-0C1D-4B2C-8E7F-D7513F6BF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7877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758DE9-BBB7-4E89-873F-5BBAC521BFEA}"/>
              </a:ext>
            </a:extLst>
          </p:cNvPr>
          <p:cNvSpPr txBox="1"/>
          <p:nvPr/>
        </p:nvSpPr>
        <p:spPr>
          <a:xfrm>
            <a:off x="9772650" y="1506022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십억원</a:t>
            </a:r>
            <a:endParaRPr lang="en-00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09AD7-57B4-41AF-99DA-330B2E057225}"/>
              </a:ext>
            </a:extLst>
          </p:cNvPr>
          <p:cNvSpPr txBox="1"/>
          <p:nvPr/>
        </p:nvSpPr>
        <p:spPr>
          <a:xfrm>
            <a:off x="2457450" y="6508234"/>
            <a:ext cx="967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2018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년 제주관광 </a:t>
            </a:r>
            <a:r>
              <a:rPr lang="ko-KR" altLang="en-US" sz="11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조수입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추계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제주관광공사</a:t>
            </a:r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76684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802</Words>
  <Application>Microsoft Office PowerPoint</Application>
  <PresentationFormat>와이드스크린</PresentationFormat>
  <Paragraphs>242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배달의민족 한나체 Pro</vt:lpstr>
      <vt:lpstr>에스코어 드림 4 Regular</vt:lpstr>
      <vt:lpstr>에스코어 드림 9 Black</vt:lpstr>
      <vt:lpstr>Arial</vt:lpstr>
      <vt:lpstr>Calibri</vt:lpstr>
      <vt:lpstr>Calibri Light</vt:lpstr>
      <vt:lpstr>Office Theme</vt:lpstr>
      <vt:lpstr>제주도내 전통시장과   관광산업의 동시 발전 방향</vt:lpstr>
      <vt:lpstr>Contents</vt:lpstr>
      <vt:lpstr>1 문제 정의 - 분석 배경</vt:lpstr>
      <vt:lpstr>1.1 분석 목적</vt:lpstr>
      <vt:lpstr>2 분석과정</vt:lpstr>
      <vt:lpstr>3 도내 전통시장 현황</vt:lpstr>
      <vt:lpstr>3.1 도내 전통시장의 경제적 규모</vt:lpstr>
      <vt:lpstr>3.1 도내 전통시장의 경제적 규모</vt:lpstr>
      <vt:lpstr>3.2 제주 관광업 현황: 연도별 조수입</vt:lpstr>
      <vt:lpstr>3.2 입도관광객수 현황</vt:lpstr>
      <vt:lpstr>3.3 전통시장 카드 거래 이용자수</vt:lpstr>
      <vt:lpstr>3.3 전통시장 카드 이용자수</vt:lpstr>
      <vt:lpstr>3.3 전통시장 카드 이용자수</vt:lpstr>
      <vt:lpstr>3.3 월간 입도객별 전통시장 카드 이용자수</vt:lpstr>
      <vt:lpstr>3.3 연간 입도객별 전통시장 매출 관계성</vt:lpstr>
      <vt:lpstr>3.3 제주전통시장 키워드 네이버 검색량</vt:lpstr>
      <vt:lpstr>3.3 네이버 검색량과 전통시장 카드 결제 관계성</vt:lpstr>
      <vt:lpstr>3.4 결론</vt:lpstr>
      <vt:lpstr>3.4 한계점</vt:lpstr>
      <vt:lpstr>4 참고 자료</vt:lpstr>
      <vt:lpstr>5 분석 도구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제주도내 전통시장과   관광산업의 동시 발전 방향</dc:title>
  <dc:creator>KANG Younghoon</dc:creator>
  <cp:lastModifiedBy>ICT01_06</cp:lastModifiedBy>
  <cp:revision>54</cp:revision>
  <dcterms:created xsi:type="dcterms:W3CDTF">2019-12-05T16:15:08Z</dcterms:created>
  <dcterms:modified xsi:type="dcterms:W3CDTF">2019-12-06T07:06:50Z</dcterms:modified>
</cp:coreProperties>
</file>