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547" r:id="rId2"/>
    <p:sldId id="548" r:id="rId3"/>
    <p:sldId id="553" r:id="rId4"/>
    <p:sldId id="554" r:id="rId5"/>
    <p:sldId id="549" r:id="rId6"/>
    <p:sldId id="550" r:id="rId7"/>
    <p:sldId id="551" r:id="rId8"/>
    <p:sldId id="552" r:id="rId9"/>
  </p:sldIdLst>
  <p:sldSz cx="10058400" cy="7543800"/>
  <p:notesSz cx="6883400" cy="9906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1pPr>
    <a:lvl2pPr marL="457162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2pPr>
    <a:lvl3pPr marL="914322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3pPr>
    <a:lvl4pPr marL="1371484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4pPr>
    <a:lvl5pPr marL="1828644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5pPr>
    <a:lvl6pPr marL="2285806" algn="l" defTabSz="457162" rtl="0" eaLnBrk="1" latinLnBrk="0" hangingPunct="1"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6pPr>
    <a:lvl7pPr marL="2742966" algn="l" defTabSz="457162" rtl="0" eaLnBrk="1" latinLnBrk="0" hangingPunct="1"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7pPr>
    <a:lvl8pPr marL="3200128" algn="l" defTabSz="457162" rtl="0" eaLnBrk="1" latinLnBrk="0" hangingPunct="1"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8pPr>
    <a:lvl9pPr marL="3657289" algn="l" defTabSz="457162" rtl="0" eaLnBrk="1" latinLnBrk="0" hangingPunct="1">
      <a:defRPr sz="3600" kern="1200">
        <a:solidFill>
          <a:schemeClr val="tx1"/>
        </a:solidFill>
        <a:latin typeface="UBSHeadline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81">
          <p15:clr>
            <a:srgbClr val="A4A3A4"/>
          </p15:clr>
        </p15:guide>
        <p15:guide id="2" orient="horz" pos="354">
          <p15:clr>
            <a:srgbClr val="A4A3A4"/>
          </p15:clr>
        </p15:guide>
        <p15:guide id="3" orient="horz" pos="550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1119">
          <p15:clr>
            <a:srgbClr val="A4A3A4"/>
          </p15:clr>
        </p15:guide>
        <p15:guide id="6" orient="horz" pos="1509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pos="3168">
          <p15:clr>
            <a:srgbClr val="A4A3A4"/>
          </p15:clr>
        </p15:guide>
        <p15:guide id="9" pos="5050">
          <p15:clr>
            <a:srgbClr val="A4A3A4"/>
          </p15:clr>
        </p15:guide>
        <p15:guide id="10" pos="6060">
          <p15:clr>
            <a:srgbClr val="A4A3A4"/>
          </p15:clr>
        </p15:guide>
        <p15:guide id="11" pos="629">
          <p15:clr>
            <a:srgbClr val="A4A3A4"/>
          </p15:clr>
        </p15:guide>
        <p15:guide id="12" pos="2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EBEBE"/>
    <a:srgbClr val="5B77CC"/>
    <a:srgbClr val="AB511F"/>
    <a:srgbClr val="1047A9"/>
    <a:srgbClr val="66008C"/>
    <a:srgbClr val="F7B50C"/>
    <a:srgbClr val="CC7A02"/>
    <a:srgbClr val="002B7F"/>
    <a:srgbClr val="E6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6934" autoAdjust="0"/>
  </p:normalViewPr>
  <p:slideViewPr>
    <p:cSldViewPr snapToGrid="0">
      <p:cViewPr>
        <p:scale>
          <a:sx n="54" d="100"/>
          <a:sy n="54" d="100"/>
        </p:scale>
        <p:origin x="54" y="468"/>
      </p:cViewPr>
      <p:guideLst>
        <p:guide orient="horz" pos="3581"/>
        <p:guide orient="horz" pos="354"/>
        <p:guide orient="horz" pos="550"/>
        <p:guide orient="horz" pos="691"/>
        <p:guide orient="horz" pos="1119"/>
        <p:guide orient="horz" pos="1509"/>
        <p:guide orient="horz" pos="4183"/>
        <p:guide pos="3168"/>
        <p:guide pos="5050"/>
        <p:guide pos="6060"/>
        <p:guide pos="629"/>
        <p:guide pos="263"/>
      </p:guideLst>
    </p:cSldViewPr>
  </p:slideViewPr>
  <p:notesTextViewPr>
    <p:cViewPr>
      <p:scale>
        <a:sx n="100" d="100"/>
        <a:sy n="100" d="100"/>
      </p:scale>
      <p:origin x="0" y="-171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1908" y="63"/>
      </p:cViewPr>
      <p:guideLst>
        <p:guide orient="horz" pos="311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FFFF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spcBef>
                <a:spcPct val="50000"/>
              </a:spcBef>
              <a:defRPr sz="1200">
                <a:latin typeface="Arial Unicode MS" charset="0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32513" y="0"/>
            <a:ext cx="7270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FFFF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spcBef>
                <a:spcPct val="50000"/>
              </a:spcBef>
              <a:defRPr sz="1200">
                <a:latin typeface="Arial Unicode MS" charset="0"/>
              </a:defRPr>
            </a:lvl1pPr>
          </a:lstStyle>
          <a:p>
            <a:endParaRPr lang="en-US" altLang="zh-TW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4905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FFFF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spcBef>
                <a:spcPct val="50000"/>
              </a:spcBef>
              <a:defRPr sz="1200">
                <a:latin typeface="Arial Unicode MS" charset="0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73850" y="9686925"/>
            <a:ext cx="1857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FFFF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spcBef>
                <a:spcPct val="50000"/>
              </a:spcBef>
              <a:defRPr sz="1200">
                <a:latin typeface="Arial Unicode MS" charset="0"/>
              </a:defRPr>
            </a:lvl1pPr>
          </a:lstStyle>
          <a:p>
            <a:fld id="{8ACCC61A-A1B3-A048-8B9B-75D32FC775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975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1013" y="274638"/>
            <a:ext cx="3783012" cy="2836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9925" y="3486150"/>
            <a:ext cx="5842000" cy="56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text styles</a:t>
            </a:r>
          </a:p>
          <a:p>
            <a:pPr lvl="1"/>
            <a:r>
              <a:rPr lang="en-GB" altLang="zh-TW"/>
              <a:t>Second level</a:t>
            </a:r>
          </a:p>
          <a:p>
            <a:pPr lvl="2"/>
            <a:r>
              <a:rPr lang="en-GB" altLang="zh-TW"/>
              <a:t>Third level</a:t>
            </a:r>
          </a:p>
          <a:p>
            <a:pPr lvl="3"/>
            <a:r>
              <a:rPr lang="en-GB" altLang="zh-TW"/>
              <a:t>Fourth level</a:t>
            </a:r>
          </a:p>
          <a:p>
            <a:pPr lvl="4"/>
            <a:r>
              <a:rPr lang="en-GB" altLang="zh-TW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0625" y="9412288"/>
            <a:ext cx="29845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979" tIns="0" rIns="19979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100">
                <a:latin typeface="Frutiger 55 Roman" charset="0"/>
              </a:defRPr>
            </a:lvl1pPr>
          </a:lstStyle>
          <a:p>
            <a:fld id="{4F49226C-A421-024B-B51F-95238E8DA078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69925" y="3338513"/>
            <a:ext cx="5816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3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59" indent="-193659" algn="l" rtl="0" eaLnBrk="0" fontAlgn="base" hangingPunct="0">
      <a:spcBef>
        <a:spcPct val="30000"/>
      </a:spcBef>
      <a:spcAft>
        <a:spcPct val="0"/>
      </a:spcAft>
      <a:buClr>
        <a:srgbClr val="E60000"/>
      </a:buClr>
      <a:buFont typeface="Symbol" charset="0"/>
      <a:buChar char="·"/>
      <a:defRPr sz="1200" kern="1200">
        <a:solidFill>
          <a:schemeClr val="tx1"/>
        </a:solidFill>
        <a:latin typeface="Frutiger 55 Roman" charset="0"/>
        <a:ea typeface="ＭＳ Ｐゴシック" charset="0"/>
        <a:cs typeface="+mn-cs"/>
      </a:defRPr>
    </a:lvl1pPr>
    <a:lvl2pPr marL="563515" indent="-179373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charset="0"/>
        <a:ea typeface="ＭＳ Ｐゴシック" charset="0"/>
        <a:cs typeface="+mn-cs"/>
      </a:defRPr>
    </a:lvl2pPr>
    <a:lvl3pPr marL="947658" indent="-193659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charset="0"/>
        <a:ea typeface="ＭＳ Ｐゴシック" charset="0"/>
        <a:cs typeface="+mn-cs"/>
      </a:defRPr>
    </a:lvl3pPr>
    <a:lvl4pPr marL="1341324" indent="-203182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charset="0"/>
        <a:ea typeface="ＭＳ Ｐゴシック" charset="0"/>
        <a:cs typeface="+mn-cs"/>
      </a:defRPr>
    </a:lvl4pPr>
    <a:lvl5pPr marL="1711180" indent="-179373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charset="0"/>
        <a:ea typeface="ＭＳ Ｐゴシック" charset="0"/>
        <a:cs typeface="+mn-cs"/>
      </a:defRPr>
    </a:lvl5pPr>
    <a:lvl6pPr marL="228580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 are the Team 4, City of Zurich.</a:t>
            </a:r>
          </a:p>
          <a:p>
            <a:r>
              <a:rPr lang="de-CH" dirty="0"/>
              <a:t>We will present a smart contract architecture for Digital Identity in a Smart Economy.</a:t>
            </a:r>
          </a:p>
          <a:p>
            <a:r>
              <a:rPr lang="de-CH" dirty="0"/>
              <a:t>To quote Morpheus in the movie Matrix, identity is a key topic and a smart economy based on digital identities shall be able to deal with identity theft, fake identities</a:t>
            </a:r>
          </a:p>
          <a:p>
            <a:pPr marL="0" indent="0">
              <a:buNone/>
            </a:pPr>
            <a:endParaRPr lang="de-CH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6693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For identity management, our smart economy requires three smart contracts:</a:t>
            </a:r>
          </a:p>
          <a:p>
            <a:pPr lvl="1"/>
            <a:r>
              <a:rPr lang="de-CH" dirty="0"/>
              <a:t>The Identity Provider Smart Contract</a:t>
            </a:r>
          </a:p>
          <a:p>
            <a:pPr lvl="1"/>
            <a:r>
              <a:rPr lang="de-CH" dirty="0"/>
              <a:t>The Identity Token (IDK), also the abbreviation of «I Don’t Know»</a:t>
            </a:r>
          </a:p>
          <a:p>
            <a:pPr lvl="1"/>
            <a:r>
              <a:rPr lang="de-CH" dirty="0"/>
              <a:t>A Delegator Smart Contract, which will verify the respective claim</a:t>
            </a:r>
          </a:p>
          <a:p>
            <a:pPr lvl="0"/>
            <a:r>
              <a:rPr lang="de-CH" dirty="0"/>
              <a:t>For example, a policeman may control your driving license. Your Identity Token claims that you have a Driving License. The Policeman using the Delegator Smart Contract will verify that claim, by making sure that the token identifier is mentioned in the resp. list of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85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This illustrates, how this works. The policeman would scan the resp. QR code and obtain an answer that the owner of that phone has a driving license for the relevant category </a:t>
            </a:r>
          </a:p>
          <a:p>
            <a:r>
              <a:rPr lang="de-CH" dirty="0"/>
              <a:t>This has to be combined with a biometric check of course</a:t>
            </a:r>
          </a:p>
          <a:p>
            <a:pPr marL="193659" marR="0" lvl="0" indent="-193659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60000"/>
              </a:buClr>
              <a:buSzTx/>
              <a:buFont typeface="Symbol" charset="0"/>
              <a:buChar char="·"/>
              <a:tabLst/>
              <a:defRPr/>
            </a:pPr>
            <a:r>
              <a:rPr lang="de-CH" dirty="0"/>
              <a:t>In the following, we will illustrate in more details, why such a structure helps to realize a smartER economy using the example of KYC / AML processes in the context of ICOs</a:t>
            </a:r>
            <a:endParaRPr lang="en-CA" dirty="0"/>
          </a:p>
          <a:p>
            <a:endParaRPr lang="de-CH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894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This illustrates, how this works. The policeman would scan the resp. QR code and obtain an answer that the owner of that phone has a driving license for the relevant category </a:t>
            </a:r>
          </a:p>
          <a:p>
            <a:r>
              <a:rPr lang="de-CH" dirty="0"/>
              <a:t>This has to be combined with a biometric check of course</a:t>
            </a:r>
          </a:p>
          <a:p>
            <a:pPr marL="193659" marR="0" lvl="0" indent="-193659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60000"/>
              </a:buClr>
              <a:buSzTx/>
              <a:buFont typeface="Symbol" charset="0"/>
              <a:buChar char="·"/>
              <a:tabLst/>
              <a:defRPr/>
            </a:pPr>
            <a:r>
              <a:rPr lang="de-CH" dirty="0"/>
              <a:t>In the following, we will illustrate in more details, why such a structure helps to realize a smartER economy using the example of KYC / AML processes in the context of ICOs</a:t>
            </a:r>
            <a:endParaRPr lang="en-CA" dirty="0"/>
          </a:p>
          <a:p>
            <a:endParaRPr lang="de-CH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038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Currently, KYC / AML requirements are increasing more and more and all investors have to go through a heavy KYC / AML at EACH ICO</a:t>
            </a:r>
          </a:p>
          <a:p>
            <a:r>
              <a:rPr lang="de-CH" dirty="0"/>
              <a:t>For 3 investors and 3 ICOs, we are required to run 9 different processes</a:t>
            </a:r>
          </a:p>
          <a:p>
            <a:r>
              <a:rPr lang="de-CH" dirty="0"/>
              <a:t>This increases the costs exponentially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6972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Investors are whitelisted at the source</a:t>
            </a:r>
          </a:p>
          <a:p>
            <a:r>
              <a:rPr lang="de-CH" dirty="0"/>
              <a:t>Instead of 9 KYC / AML processes, you have 3 processes. In the case of 10 investors and 10 ICOs, you are saving 90 KYC / AML processes. This system leads to exponential improvement, in terms of saving time &amp; efforts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5317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This illustrates briefly, how lean a provider smart contract will be:</a:t>
            </a:r>
          </a:p>
          <a:p>
            <a:pPr lvl="1"/>
            <a:r>
              <a:rPr lang="de-CH" dirty="0"/>
              <a:t>One address of the provider</a:t>
            </a:r>
          </a:p>
          <a:p>
            <a:pPr lvl="1"/>
            <a:r>
              <a:rPr lang="de-CH" dirty="0"/>
              <a:t>One hash of the KYC / AML documentation</a:t>
            </a:r>
          </a:p>
          <a:p>
            <a:pPr lvl="1"/>
            <a:r>
              <a:rPr lang="de-CH" dirty="0"/>
              <a:t>One time stamp of the KYC / AML documentation</a:t>
            </a:r>
          </a:p>
          <a:p>
            <a:pPr lvl="1"/>
            <a:r>
              <a:rPr lang="de-CH" dirty="0"/>
              <a:t>One address for the relevant Wallet and the value in the wallet, which was KYCed</a:t>
            </a:r>
          </a:p>
          <a:p>
            <a:pPr lvl="1"/>
            <a:r>
              <a:rPr lang="de-CH" dirty="0"/>
              <a:t>Instead of 4 KYC processes for 4 ICOs, you just need 1 KYC for that specific investors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226C-A421-024B-B51F-95238E8DA078}" type="slidenum">
              <a:rPr lang="zh-TW" altLang="en-GB" smtClean="0"/>
              <a:pPr/>
              <a:t>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231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3785441" y="1205574"/>
            <a:ext cx="5618837" cy="1365347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 anchor="t"/>
          <a:lstStyle>
            <a:lvl1pPr>
              <a:lnSpc>
                <a:spcPct val="115000"/>
              </a:lnSpc>
              <a:defRPr sz="3600" b="1">
                <a:solidFill>
                  <a:schemeClr val="tx1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en-US" altLang="zh-TW" noProof="0" dirty="0"/>
              <a:t>Know Your Wallet</a:t>
            </a:r>
            <a:br>
              <a:rPr lang="en-US" altLang="zh-TW" noProof="0" dirty="0"/>
            </a:br>
            <a:r>
              <a:rPr lang="en-US" altLang="zh-TW" noProof="0" dirty="0"/>
              <a:t>De-centralized market place for KYC information</a:t>
            </a:r>
            <a:endParaRPr lang="de-CH" altLang="zh-TW" noProof="0" dirty="0"/>
          </a:p>
        </p:txBody>
      </p:sp>
      <p:sp>
        <p:nvSpPr>
          <p:cNvPr id="115716" name="DIVIDER TITLE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3785441" y="3163089"/>
            <a:ext cx="5618837" cy="967762"/>
          </a:xfrm>
        </p:spPr>
        <p:txBody>
          <a:bodyPr/>
          <a:lstStyle>
            <a:lvl1pPr marL="0" indent="0">
              <a:spcBef>
                <a:spcPct val="0"/>
              </a:spcBef>
              <a:buFont typeface="Symbol" charset="0"/>
              <a:buNone/>
              <a:defRPr sz="2800" b="0" i="0">
                <a:solidFill>
                  <a:schemeClr val="accent3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en-US" altLang="zh-TW" noProof="0" dirty="0"/>
              <a:t>Click to edit Master subtitle style</a:t>
            </a:r>
            <a:endParaRPr lang="de-CH" altLang="zh-TW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15494" y="6168454"/>
            <a:ext cx="3269947" cy="335979"/>
          </a:xfrm>
        </p:spPr>
        <p:txBody>
          <a:bodyPr/>
          <a:lstStyle>
            <a:lvl1pPr marL="0" indent="0">
              <a:spcBef>
                <a:spcPts val="315"/>
              </a:spcBef>
              <a:buNone/>
              <a:defRPr sz="1700" b="0" i="0">
                <a:latin typeface="Rubik Light" pitchFamily="2" charset="-79"/>
                <a:cs typeface="Rubik Light" pitchFamily="2" charset="-79"/>
              </a:defRPr>
            </a:lvl1pPr>
          </a:lstStyle>
          <a:p>
            <a:pPr lvl="0"/>
            <a:r>
              <a:rPr lang="de-CH" noProof="0" dirty="0"/>
              <a:t>Client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15494" y="6582315"/>
            <a:ext cx="3269947" cy="324453"/>
          </a:xfrm>
        </p:spPr>
        <p:txBody>
          <a:bodyPr/>
          <a:lstStyle>
            <a:lvl1pPr marL="0" indent="0">
              <a:buNone/>
              <a:defRPr sz="1700" b="0" i="0">
                <a:latin typeface="Rubik Light" pitchFamily="2" charset="-79"/>
                <a:cs typeface="Rubik Light" pitchFamily="2" charset="-79"/>
              </a:defRPr>
            </a:lvl1pPr>
          </a:lstStyle>
          <a:p>
            <a:pPr lvl="0"/>
            <a:r>
              <a:rPr lang="de-CH" noProof="0" dirty="0"/>
              <a:t>Date &amp; Place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BB713-997B-7144-A7EC-5FD5DF0BC4AB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3" name="DIVIDER NUMBER">
            <a:extLst>
              <a:ext uri="{FF2B5EF4-FFF2-40B4-BE49-F238E27FC236}">
                <a16:creationId xmlns:a16="http://schemas.microsoft.com/office/drawing/2014/main" id="{182D3E9E-05AF-E740-831D-0C9160139445}"/>
              </a:ext>
            </a:extLst>
          </p:cNvPr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97495" y="582722"/>
            <a:ext cx="8119579" cy="888270"/>
          </a:xfrm>
          <a:solidFill>
            <a:schemeClr val="accent3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 anchor="ctr"/>
          <a:lstStyle>
            <a:lvl1pPr algn="ctr">
              <a:lnSpc>
                <a:spcPct val="115000"/>
              </a:lnSpc>
              <a:defRPr sz="2000" b="1">
                <a:solidFill>
                  <a:schemeClr val="bg1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en-US" altLang="zh-TW" noProof="0" dirty="0"/>
              <a:t>Click to edit Master </a:t>
            </a:r>
            <a:br>
              <a:rPr lang="en-US" altLang="zh-TW" noProof="0" dirty="0"/>
            </a:br>
            <a:r>
              <a:rPr lang="en-US" altLang="zh-TW" noProof="0" dirty="0"/>
              <a:t>title style</a:t>
            </a:r>
            <a:endParaRPr lang="de-CH" altLang="zh-TW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A28-9604-3F42-8D6F-56E413BDF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681164"/>
            <a:ext cx="4516438" cy="51736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F12644-C0A0-7B4D-B551-3B5E0B94475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00637" y="1681163"/>
            <a:ext cx="4516438" cy="51736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9CEC1-AEB5-644B-AE2C-21C8CA78AA1D}"/>
              </a:ext>
            </a:extLst>
          </p:cNvPr>
          <p:cNvSpPr txBox="1"/>
          <p:nvPr userDrawn="1"/>
        </p:nvSpPr>
        <p:spPr>
          <a:xfrm>
            <a:off x="297969" y="7018796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ubik" pitchFamily="2" charset="-79"/>
                <a:cs typeface="Rubik" pitchFamily="2" charset="-79"/>
              </a:rPr>
              <a:t>SYGN Whitepaper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C0ECE-FAE5-B04C-9A11-4AE1A43D5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974" y="396857"/>
            <a:ext cx="109097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7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BB713-997B-7144-A7EC-5FD5DF0BC4AB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3" name="DIVIDER NUMBER">
            <a:extLst>
              <a:ext uri="{FF2B5EF4-FFF2-40B4-BE49-F238E27FC236}">
                <a16:creationId xmlns:a16="http://schemas.microsoft.com/office/drawing/2014/main" id="{182D3E9E-05AF-E740-831D-0C9160139445}"/>
              </a:ext>
            </a:extLst>
          </p:cNvPr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97495" y="582722"/>
            <a:ext cx="8119579" cy="888270"/>
          </a:xfrm>
          <a:solidFill>
            <a:schemeClr val="tx2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 anchor="ctr"/>
          <a:lstStyle>
            <a:lvl1pPr algn="ctr">
              <a:lnSpc>
                <a:spcPct val="115000"/>
              </a:lnSpc>
              <a:defRPr sz="2000" b="1">
                <a:solidFill>
                  <a:schemeClr val="bg1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en-US" altLang="zh-TW" noProof="0" dirty="0"/>
              <a:t>Click to edit Master </a:t>
            </a:r>
            <a:br>
              <a:rPr lang="en-US" altLang="zh-TW" noProof="0" dirty="0"/>
            </a:br>
            <a:r>
              <a:rPr lang="en-US" altLang="zh-TW" noProof="0" dirty="0"/>
              <a:t>title style</a:t>
            </a:r>
            <a:endParaRPr lang="de-CH" altLang="zh-TW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A28-9604-3F42-8D6F-56E413BDF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681164"/>
            <a:ext cx="4516438" cy="517366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F12644-C0A0-7B4D-B551-3B5E0B94475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00637" y="1681163"/>
            <a:ext cx="4516438" cy="517366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360A7-CB70-2C4D-9A99-42CBCFAC2251}"/>
              </a:ext>
            </a:extLst>
          </p:cNvPr>
          <p:cNvSpPr txBox="1"/>
          <p:nvPr userDrawn="1"/>
        </p:nvSpPr>
        <p:spPr>
          <a:xfrm>
            <a:off x="297969" y="7018796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ubik" pitchFamily="2" charset="-79"/>
                <a:cs typeface="Rubik" pitchFamily="2" charset="-79"/>
              </a:rPr>
              <a:t>SYGN Whitepaper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DEF1E-CE6D-EF4C-860F-3A3564CDCE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974" y="396857"/>
            <a:ext cx="109097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676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BB713-997B-7144-A7EC-5FD5DF0BC4AB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3" name="DIVIDER NUMBER">
            <a:extLst>
              <a:ext uri="{FF2B5EF4-FFF2-40B4-BE49-F238E27FC236}">
                <a16:creationId xmlns:a16="http://schemas.microsoft.com/office/drawing/2014/main" id="{182D3E9E-05AF-E740-831D-0C9160139445}"/>
              </a:ext>
            </a:extLst>
          </p:cNvPr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17983" y="582722"/>
            <a:ext cx="8199091" cy="888270"/>
          </a:xfrm>
          <a:solidFill>
            <a:schemeClr val="tx2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 anchor="ctr"/>
          <a:lstStyle>
            <a:lvl1pPr algn="ctr">
              <a:lnSpc>
                <a:spcPct val="115000"/>
              </a:lnSpc>
              <a:defRPr sz="2000" b="1">
                <a:solidFill>
                  <a:schemeClr val="bg1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en-US" altLang="zh-TW" noProof="0" dirty="0"/>
              <a:t>Click to edit Master </a:t>
            </a:r>
            <a:br>
              <a:rPr lang="en-US" altLang="zh-TW" noProof="0" dirty="0"/>
            </a:br>
            <a:r>
              <a:rPr lang="en-US" altLang="zh-TW" noProof="0" dirty="0"/>
              <a:t>title style</a:t>
            </a:r>
            <a:endParaRPr lang="de-CH" altLang="zh-TW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A28-9604-3F42-8D6F-56E413BDF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681164"/>
            <a:ext cx="4516438" cy="517366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F12644-C0A0-7B4D-B551-3B5E0B94475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00637" y="1681163"/>
            <a:ext cx="4516438" cy="517366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360A7-CB70-2C4D-9A99-42CBCFAC2251}"/>
              </a:ext>
            </a:extLst>
          </p:cNvPr>
          <p:cNvSpPr txBox="1"/>
          <p:nvPr userDrawn="1"/>
        </p:nvSpPr>
        <p:spPr>
          <a:xfrm>
            <a:off x="297969" y="7018796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ubik" pitchFamily="2" charset="-79"/>
                <a:cs typeface="Rubik" pitchFamily="2" charset="-79"/>
              </a:rPr>
              <a:t>SYGN Whitepaper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33659-845D-DA42-B270-436BED3DE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631" t="17280" r="17061" b="16414"/>
          <a:stretch/>
        </p:blipFill>
        <p:spPr>
          <a:xfrm>
            <a:off x="419101" y="582723"/>
            <a:ext cx="892800" cy="8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96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Gilroy Light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CH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>
                <a:latin typeface="Rubik" pitchFamily="2" charset="-79"/>
                <a:cs typeface="Rubik" pitchFamily="2" charset="-79"/>
              </a:defRPr>
            </a:lvl1pPr>
            <a:lvl2pPr>
              <a:defRPr>
                <a:latin typeface="Rubik" pitchFamily="2" charset="-79"/>
                <a:cs typeface="Rubik" pitchFamily="2" charset="-79"/>
              </a:defRPr>
            </a:lvl2pPr>
            <a:lvl3pPr>
              <a:defRPr>
                <a:latin typeface="Rubik" pitchFamily="2" charset="-79"/>
                <a:cs typeface="Rubik" pitchFamily="2" charset="-79"/>
              </a:defRPr>
            </a:lvl3pPr>
            <a:lvl4pPr>
              <a:defRPr>
                <a:latin typeface="Rubik" pitchFamily="2" charset="-79"/>
                <a:cs typeface="Rubik" pitchFamily="2" charset="-79"/>
              </a:defRPr>
            </a:lvl4pPr>
            <a:lvl5pPr>
              <a:defRPr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002135-FF4E-C141-BA66-D28E0579B6B0}" type="slidenum">
              <a:rPr lang="de-CH" altLang="zh-TW" noProof="0" smtClean="0"/>
              <a:pPr/>
              <a:t>‹#›</a:t>
            </a:fld>
            <a:endParaRPr lang="de-CH" altLang="zh-TW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2323" y="1128077"/>
            <a:ext cx="9223424" cy="35833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  <a:latin typeface="Gilroy Light" pitchFamily="2" charset="77"/>
                <a:cs typeface="Gilroy Light" pitchFamily="2" charset="77"/>
              </a:defRPr>
            </a:lvl1pPr>
          </a:lstStyle>
          <a:p>
            <a:pPr lvl="0"/>
            <a:r>
              <a:rPr lang="de-CH" noProof="0" dirty="0" err="1"/>
              <a:t>Subtitle</a:t>
            </a:r>
            <a:endParaRPr lang="de-CH" noProof="0" dirty="0"/>
          </a:p>
        </p:txBody>
      </p:sp>
      <p:sp>
        <p:nvSpPr>
          <p:cNvPr id="7" name="THIN BLUE LINE">
            <a:extLst>
              <a:ext uri="{FF2B5EF4-FFF2-40B4-BE49-F238E27FC236}">
                <a16:creationId xmlns:a16="http://schemas.microsoft.com/office/drawing/2014/main" id="{4D39A0BF-D3B6-8744-BECB-D94A53A4B131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419101" y="1031875"/>
            <a:ext cx="9186863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AE868-A67B-4478-A3A8-EB4D9A4A37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425" y="143037"/>
            <a:ext cx="718650" cy="4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1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Subtil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002135-FF4E-C141-BA66-D28E0579B6B0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5" name="THIN BLUE LINE">
            <a:extLst>
              <a:ext uri="{FF2B5EF4-FFF2-40B4-BE49-F238E27FC236}">
                <a16:creationId xmlns:a16="http://schemas.microsoft.com/office/drawing/2014/main" id="{5061490F-947E-D443-83F0-760DB93EBC19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419101" y="1031875"/>
            <a:ext cx="9186863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A2905-6CDB-BA4B-9286-7151EE02C4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1" y="6754766"/>
            <a:ext cx="1162957" cy="5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8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52" y="3868512"/>
            <a:ext cx="6264455" cy="549782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1700" cap="all" dirty="0">
                <a:solidFill>
                  <a:schemeClr val="accent3"/>
                </a:solidFill>
                <a:ea typeface="+mn-ea"/>
              </a:defRPr>
            </a:lvl1pPr>
          </a:lstStyle>
          <a:p>
            <a:pPr marL="0" lvl="0" indent="0">
              <a:spcBef>
                <a:spcPct val="65000"/>
              </a:spcBef>
              <a:buClr>
                <a:srgbClr val="1047A9"/>
              </a:buClr>
              <a:buFont typeface="Wingdings" charset="2"/>
              <a:buNone/>
            </a:pPr>
            <a:r>
              <a:rPr lang="de-CH" dirty="0" err="1"/>
              <a:t>Section</a:t>
            </a:r>
            <a:r>
              <a:rPr lang="de-CH" dirty="0"/>
              <a:t> </a:t>
            </a:r>
            <a:r>
              <a:rPr lang="de-CH" dirty="0" err="1"/>
              <a:t>Number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3636" y="4652989"/>
            <a:ext cx="6274771" cy="511937"/>
          </a:xfrm>
        </p:spPr>
        <p:txBody>
          <a:bodyPr anchor="b"/>
          <a:lstStyle>
            <a:lvl1pPr marL="0" indent="0">
              <a:buNone/>
              <a:defRPr sz="2900" b="1" cap="none">
                <a:solidFill>
                  <a:schemeClr val="tx2"/>
                </a:solidFill>
                <a:latin typeface="Gilroy Light" pitchFamily="2" charset="77"/>
                <a:cs typeface="Gilroy Light" pitchFamily="2" charset="77"/>
              </a:defRPr>
            </a:lvl1pPr>
            <a:lvl2pPr marL="457162" indent="0">
              <a:buNone/>
              <a:defRPr sz="1800"/>
            </a:lvl2pPr>
            <a:lvl3pPr marL="914322" indent="0">
              <a:buNone/>
              <a:defRPr sz="1600"/>
            </a:lvl3pPr>
            <a:lvl4pPr marL="1371484" indent="0">
              <a:buNone/>
              <a:defRPr sz="1400"/>
            </a:lvl4pPr>
            <a:lvl5pPr marL="1828644" indent="0">
              <a:buNone/>
              <a:defRPr sz="1400"/>
            </a:lvl5pPr>
            <a:lvl6pPr marL="2285806" indent="0">
              <a:buNone/>
              <a:defRPr sz="1400"/>
            </a:lvl6pPr>
            <a:lvl7pPr marL="2742966" indent="0">
              <a:buNone/>
              <a:defRPr sz="1400"/>
            </a:lvl7pPr>
            <a:lvl8pPr marL="3200128" indent="0">
              <a:buNone/>
              <a:defRPr sz="1400"/>
            </a:lvl8pPr>
            <a:lvl9pPr marL="3657289" indent="0">
              <a:buNone/>
              <a:defRPr sz="1400"/>
            </a:lvl9pPr>
          </a:lstStyle>
          <a:p>
            <a:pPr lvl="0"/>
            <a:r>
              <a:rPr lang="de-CH" dirty="0" err="1"/>
              <a:t>Section</a:t>
            </a:r>
            <a:r>
              <a:rPr lang="de-CH" dirty="0"/>
              <a:t>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Rubik" pitchFamily="2" charset="-79"/>
                <a:cs typeface="Rubik" pitchFamily="2" charset="-79"/>
              </a:defRPr>
            </a:lvl1pPr>
          </a:lstStyle>
          <a:p>
            <a:fld id="{37326925-8034-BA44-B186-B09E975EC72A}" type="slidenum">
              <a:rPr lang="zh-TW" altLang="en-GB" smtClean="0"/>
              <a:pPr/>
              <a:t>‹#›</a:t>
            </a:fld>
            <a:endParaRPr lang="en-GB" altLang="zh-TW"/>
          </a:p>
        </p:txBody>
      </p:sp>
      <p:sp>
        <p:nvSpPr>
          <p:cNvPr id="6" name="THIN BLUE LINE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 flipV="1">
            <a:off x="419101" y="4554222"/>
            <a:ext cx="6269305" cy="1867"/>
          </a:xfrm>
          <a:prstGeom prst="line">
            <a:avLst/>
          </a:prstGeom>
          <a:noFill/>
          <a:ln w="12700" cmpd="sng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40438" y="894080"/>
            <a:ext cx="9336258" cy="290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567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87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681164"/>
            <a:ext cx="4516438" cy="4930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939" y="1681164"/>
            <a:ext cx="4518025" cy="4930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A21B4B-24F5-614C-AA52-BFD6905863E4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6" name="THIN BLUE LINE">
            <a:extLst>
              <a:ext uri="{FF2B5EF4-FFF2-40B4-BE49-F238E27FC236}">
                <a16:creationId xmlns:a16="http://schemas.microsoft.com/office/drawing/2014/main" id="{762D01B7-E39A-1E41-AF5D-F2D9B4068E4B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419101" y="1031875"/>
            <a:ext cx="9186863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976B-1FC2-824B-9AB6-50AB9E558A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1" y="6754766"/>
            <a:ext cx="1162957" cy="5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07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8" y="2"/>
            <a:ext cx="9128442" cy="955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89101"/>
            <a:ext cx="4443412" cy="7032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62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2365"/>
            <a:ext cx="4443412" cy="42587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89101"/>
            <a:ext cx="4445000" cy="7032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162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92365"/>
            <a:ext cx="4445000" cy="42587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8976F4-E2AB-A848-AB27-B9BA0952BB1C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8" name="THIN BLUE LINE">
            <a:extLst>
              <a:ext uri="{FF2B5EF4-FFF2-40B4-BE49-F238E27FC236}">
                <a16:creationId xmlns:a16="http://schemas.microsoft.com/office/drawing/2014/main" id="{64E11BA3-167E-4C47-94E9-08282EAF8D52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419101" y="1031875"/>
            <a:ext cx="9186863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C4F4A2-EB6A-3840-BD17-FA34C192A8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1" y="6754766"/>
            <a:ext cx="1162957" cy="5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27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17F7D-45A6-8946-A8E4-77047B43DDC2}" type="slidenum">
              <a:rPr lang="zh-TW" altLang="en-GB"/>
              <a:pPr/>
              <a:t>‹#›</a:t>
            </a:fld>
            <a:endParaRPr lang="en-GB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6E297-067E-6C49-BB29-FDF564F9C4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1" y="6754766"/>
            <a:ext cx="1162957" cy="5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03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BB713-997B-7144-A7EC-5FD5DF0BC4AB}" type="slidenum">
              <a:rPr lang="zh-TW" altLang="en-GB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99452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17F7D-45A6-8946-A8E4-77047B43DDC2}" type="slidenum">
              <a:rPr lang="zh-TW" altLang="en-GB"/>
              <a:pPr/>
              <a:t>‹#›</a:t>
            </a:fld>
            <a:endParaRPr lang="en-GB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CF11D-068F-3349-8266-7A8F5E935F50}"/>
              </a:ext>
            </a:extLst>
          </p:cNvPr>
          <p:cNvSpPr/>
          <p:nvPr userDrawn="1"/>
        </p:nvSpPr>
        <p:spPr bwMode="auto">
          <a:xfrm>
            <a:off x="419101" y="6639339"/>
            <a:ext cx="1926534" cy="7686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8577D67-CC91-5443-A549-2DCC8687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21" y="4393443"/>
            <a:ext cx="2915823" cy="148484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5106F6C-AE4B-2F48-A4B4-3DFF5F2D1E1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753403" y="4393442"/>
            <a:ext cx="2915823" cy="148484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HIN BLUE LINE">
            <a:extLst>
              <a:ext uri="{FF2B5EF4-FFF2-40B4-BE49-F238E27FC236}">
                <a16:creationId xmlns:a16="http://schemas.microsoft.com/office/drawing/2014/main" id="{C45976EB-FB53-C644-9D73-4521C088E8C8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gray">
          <a:xfrm>
            <a:off x="419101" y="1031875"/>
            <a:ext cx="9186863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9D896-CFE4-EC49-8636-29B6CA71D8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6471" y="3637098"/>
            <a:ext cx="2599493" cy="30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77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black">
          <a:xfrm>
            <a:off x="419101" y="0"/>
            <a:ext cx="91868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title style</a:t>
            </a:r>
            <a:endParaRPr lang="de-CH" altLang="zh-TW" noProof="0" dirty="0"/>
          </a:p>
        </p:txBody>
      </p:sp>
      <p:sp>
        <p:nvSpPr>
          <p:cNvPr id="114693" name="BODY TEXT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gray">
          <a:xfrm>
            <a:off x="419101" y="1681164"/>
            <a:ext cx="9186863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zh-TW" noProof="0" dirty="0"/>
              <a:t>First Level</a:t>
            </a:r>
          </a:p>
          <a:p>
            <a:pPr lvl="1"/>
            <a:r>
              <a:rPr lang="de-CH" altLang="zh-TW" noProof="0" dirty="0"/>
              <a:t>Second </a:t>
            </a:r>
            <a:r>
              <a:rPr lang="de-CH" altLang="zh-TW" noProof="0" dirty="0" err="1"/>
              <a:t>level</a:t>
            </a:r>
            <a:endParaRPr lang="de-CH" altLang="zh-TW" noProof="0" dirty="0"/>
          </a:p>
          <a:p>
            <a:pPr lvl="2"/>
            <a:r>
              <a:rPr lang="de-CH" altLang="zh-TW" noProof="0" dirty="0"/>
              <a:t>Third Level</a:t>
            </a:r>
          </a:p>
          <a:p>
            <a:pPr lvl="3"/>
            <a:r>
              <a:rPr lang="de-CH" altLang="zh-TW" noProof="0" dirty="0" err="1"/>
              <a:t>Fourth</a:t>
            </a:r>
            <a:r>
              <a:rPr lang="de-CH" altLang="zh-TW" noProof="0" dirty="0"/>
              <a:t> Level</a:t>
            </a:r>
          </a:p>
          <a:p>
            <a:pPr lvl="4"/>
            <a:r>
              <a:rPr lang="de-CH" altLang="zh-TW" noProof="0" dirty="0" err="1"/>
              <a:t>Fifth</a:t>
            </a:r>
            <a:r>
              <a:rPr lang="de-CH" altLang="zh-TW" noProof="0" dirty="0"/>
              <a:t> Level</a:t>
            </a:r>
          </a:p>
        </p:txBody>
      </p:sp>
      <p:sp>
        <p:nvSpPr>
          <p:cNvPr id="114695" name="PAGE NUMBER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9204325" y="6854827"/>
            <a:ext cx="4127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389">
              <a:defRPr sz="700">
                <a:latin typeface="Avenir Next Medium"/>
                <a:cs typeface="Avenir Next Medium"/>
              </a:defRPr>
            </a:lvl1pPr>
          </a:lstStyle>
          <a:p>
            <a:fld id="{3D880BA8-2791-8345-B816-241AB4481B85}" type="slidenum">
              <a:rPr lang="zh-TW" altLang="en-GB" smtClean="0"/>
              <a:pPr/>
              <a:t>‹#›</a:t>
            </a:fld>
            <a:endParaRPr lang="en-GB" altLang="zh-TW" dirty="0"/>
          </a:p>
        </p:txBody>
      </p:sp>
      <p:sp>
        <p:nvSpPr>
          <p:cNvPr id="114931" name="DOCUMENT ID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92351" y="423863"/>
            <a:ext cx="7313613" cy="9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rgbClr val="FFFF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r>
              <a:rPr altLang="zh-TW" sz="600" noProof="1">
                <a:solidFill>
                  <a:srgbClr val="FFFFFF"/>
                </a:solidFill>
                <a:latin typeface="Frutiger 55 Roman" charset="0"/>
                <a:ea typeface="Arial Unicode MS" charset="0"/>
                <a:cs typeface="Times New Roman" charset="0"/>
              </a:rPr>
              <a:t>braeggw [printed: November 2, 2012 6:00 PM] [saved: November 4, 2012 10:45 AM] \\DZUR0259VPFS.ZUR.SWISSBANK.COM\_braeggw$\My Documents\Transport2\SFI 2012\Structured Products 2012 v2.ppt</a:t>
            </a:r>
            <a:endParaRPr altLang="zh-TW" sz="2400" noProof="1">
              <a:solidFill>
                <a:srgbClr val="FFFFFF"/>
              </a:solidFill>
              <a:latin typeface="Frutiger 55 Roman" charset="0"/>
              <a:ea typeface="Arial Unicode MS" charset="0"/>
              <a:cs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65" r:id="rId10"/>
    <p:sldLayoutId id="2147483666" r:id="rId11"/>
    <p:sldLayoutId id="2147483667" r:id="rId12"/>
  </p:sldLayoutIdLst>
  <p:transition/>
  <p:hf hdr="0" ftr="0" dt="0"/>
  <p:txStyles>
    <p:titleStyle>
      <a:lvl1pPr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roy Light" pitchFamily="2" charset="77"/>
          <a:ea typeface="+mj-ea"/>
          <a:cs typeface="Gilroy Light" pitchFamily="2" charset="77"/>
        </a:defRPr>
      </a:lvl1pPr>
      <a:lvl2pPr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2pPr>
      <a:lvl3pPr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3pPr>
      <a:lvl4pPr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4pPr>
      <a:lvl5pPr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5pPr>
      <a:lvl6pPr marL="457162"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6pPr>
      <a:lvl7pPr marL="914322"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7pPr>
      <a:lvl8pPr marL="1371484"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8pPr>
      <a:lvl9pPr marL="1828644" algn="l" defTabSz="1006389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charset="0"/>
          <a:ea typeface="ＭＳ Ｐゴシック" charset="0"/>
          <a:cs typeface="Arial Unicode MS" charset="0"/>
        </a:defRPr>
      </a:lvl9pPr>
    </p:titleStyle>
    <p:bodyStyle>
      <a:lvl1pPr marL="228581" indent="-228581" algn="l" defTabSz="1006389" rtl="0" eaLnBrk="1" fontAlgn="base" hangingPunct="1">
        <a:spcBef>
          <a:spcPct val="65000"/>
        </a:spcBef>
        <a:spcAft>
          <a:spcPct val="0"/>
        </a:spcAft>
        <a:buClr>
          <a:schemeClr val="accent3"/>
        </a:buClr>
        <a:buFont typeface="Wingdings" charset="2"/>
        <a:buChar char="§"/>
        <a:defRPr>
          <a:solidFill>
            <a:schemeClr val="tx1"/>
          </a:solidFill>
          <a:latin typeface="Rubik" pitchFamily="2" charset="-79"/>
          <a:ea typeface="+mn-ea"/>
          <a:cs typeface="Rubik" pitchFamily="2" charset="-79"/>
        </a:defRPr>
      </a:lvl1pPr>
      <a:lvl2pPr marL="457162" indent="-228581" algn="l" defTabSz="1006389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Font typeface="Frutiger 55 Roman" charset="0"/>
        <a:buChar char="–"/>
        <a:defRPr sz="1600">
          <a:solidFill>
            <a:schemeClr val="tx1"/>
          </a:solidFill>
          <a:latin typeface="Rubik" pitchFamily="2" charset="-79"/>
          <a:ea typeface="Arial Unicode MS" charset="0"/>
          <a:cs typeface="Rubik" pitchFamily="2" charset="-79"/>
        </a:defRPr>
      </a:lvl2pPr>
      <a:lvl3pPr marL="685741" indent="-228581" algn="l" defTabSz="1006389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Font typeface="Frutiger 55 Roman" charset="0"/>
        <a:buChar char="–"/>
        <a:defRPr sz="1600">
          <a:solidFill>
            <a:schemeClr val="tx1"/>
          </a:solidFill>
          <a:latin typeface="Rubik" pitchFamily="2" charset="-79"/>
          <a:ea typeface="Arial Unicode MS" charset="0"/>
          <a:cs typeface="Rubik" pitchFamily="2" charset="-79"/>
        </a:defRPr>
      </a:lvl3pPr>
      <a:lvl4pPr marL="914322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Rubik" pitchFamily="2" charset="-79"/>
          <a:ea typeface="Arial Unicode MS" charset="0"/>
          <a:cs typeface="Rubik" pitchFamily="2" charset="-79"/>
        </a:defRPr>
      </a:lvl4pPr>
      <a:lvl5pPr marL="1142903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Rubik" pitchFamily="2" charset="-79"/>
          <a:ea typeface="Arial Unicode MS" charset="0"/>
          <a:cs typeface="Rubik" pitchFamily="2" charset="-79"/>
        </a:defRPr>
      </a:lvl5pPr>
      <a:lvl6pPr marL="1600064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+mn-lt"/>
          <a:ea typeface="Arial Unicode MS" charset="0"/>
          <a:cs typeface="+mn-cs"/>
        </a:defRPr>
      </a:lvl6pPr>
      <a:lvl7pPr marL="2057225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+mn-lt"/>
          <a:ea typeface="Arial Unicode MS" charset="0"/>
          <a:cs typeface="+mn-cs"/>
        </a:defRPr>
      </a:lvl7pPr>
      <a:lvl8pPr marL="2514387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+mn-lt"/>
          <a:ea typeface="Arial Unicode MS" charset="0"/>
          <a:cs typeface="+mn-cs"/>
        </a:defRPr>
      </a:lvl8pPr>
      <a:lvl9pPr marL="2971547" indent="-228581" algn="l" defTabSz="1006389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charset="0"/>
        <a:buChar char="–"/>
        <a:defRPr sz="1600">
          <a:solidFill>
            <a:schemeClr val="tx1"/>
          </a:solidFill>
          <a:latin typeface="+mn-lt"/>
          <a:ea typeface="Arial Unicode MS" charset="0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11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hyperlink" Target="https://commons.wikimedia.org/wiki/File:Symbol_OK.sv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10.png"/><Relationship Id="rId4" Type="http://schemas.openxmlformats.org/officeDocument/2006/relationships/tags" Target="../tags/tag30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1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hyperlink" Target="https://commons.wikimedia.org/wiki/File:Symbol_OK.svg" TargetMode="External"/><Relationship Id="rId5" Type="http://schemas.openxmlformats.org/officeDocument/2006/relationships/tags" Target="../tags/tag38.xml"/><Relationship Id="rId10" Type="http://schemas.openxmlformats.org/officeDocument/2006/relationships/image" Target="../media/image10.png"/><Relationship Id="rId4" Type="http://schemas.openxmlformats.org/officeDocument/2006/relationships/tags" Target="../tags/tag37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2226" y="1223330"/>
            <a:ext cx="5873464" cy="1945999"/>
          </a:xfrm>
        </p:spPr>
        <p:txBody>
          <a:bodyPr/>
          <a:lstStyle/>
          <a:p>
            <a:r>
              <a:rPr lang="de-CH" dirty="0"/>
              <a:t>Digital Identity </a:t>
            </a:r>
            <a:br>
              <a:rPr lang="de-CH" dirty="0"/>
            </a:br>
            <a:r>
              <a:rPr lang="de-CH" dirty="0"/>
              <a:t>in a Smart Economy</a:t>
            </a:r>
            <a:br>
              <a:rPr lang="de-CH" dirty="0"/>
            </a:br>
            <a:r>
              <a:rPr lang="de-CH" sz="3000" i="1" dirty="0">
                <a:solidFill>
                  <a:schemeClr val="bg1"/>
                </a:solidFill>
              </a:rPr>
              <a:t>NEO Smart Contract Implementation</a:t>
            </a:r>
            <a:endParaRPr lang="de-CH" sz="30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8760" y="6540283"/>
            <a:ext cx="3269947" cy="324453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Rubik" panose="00000500000000000000" pitchFamily="2" charset="-79"/>
                <a:cs typeface="Rubik" panose="00000500000000000000" pitchFamily="2" charset="-79"/>
              </a:rPr>
              <a:t>4-Nov-2018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CF3A0-0717-468A-92B2-9849D0DD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0" y="1272574"/>
            <a:ext cx="2658701" cy="1772467"/>
          </a:xfrm>
          <a:prstGeom prst="rect">
            <a:avLst/>
          </a:prstGeom>
        </p:spPr>
      </p:pic>
      <p:pic>
        <p:nvPicPr>
          <p:cNvPr id="1026" name="Picture 2" descr="Image result for meme identity matrix">
            <a:extLst>
              <a:ext uri="{FF2B5EF4-FFF2-40B4-BE49-F238E27FC236}">
                <a16:creationId xmlns:a16="http://schemas.microsoft.com/office/drawing/2014/main" id="{58A1871E-8E42-42CE-AAC2-1980C160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0" y="3427197"/>
            <a:ext cx="2662885" cy="266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1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Identity on the NEO Blockchain for a Smart Economy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1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Overview: 3 Types of Smart Contracts – Identity Provider SC, Delegator SC and Identity Token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DE3865-1215-453E-8F1E-C2F86497BF98}"/>
              </a:ext>
            </a:extLst>
          </p:cNvPr>
          <p:cNvGrpSpPr/>
          <p:nvPr/>
        </p:nvGrpSpPr>
        <p:grpSpPr>
          <a:xfrm>
            <a:off x="6912432" y="2216402"/>
            <a:ext cx="2641098" cy="971133"/>
            <a:chOff x="509230" y="3160623"/>
            <a:chExt cx="2805024" cy="2201275"/>
          </a:xfrm>
        </p:grpSpPr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23402019-052F-4C14-8C0C-37368DCAD260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9230" y="3160623"/>
              <a:ext cx="2804385" cy="9348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 KYC / AML </a:t>
              </a:r>
              <a:r>
                <a:rPr lang="en-GB" sz="1800" dirty="0" err="1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Prov</a:t>
              </a: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	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45E99817-5C92-445F-B0E5-1DB3BFCC24FF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9868" y="3749905"/>
              <a:ext cx="2804386" cy="161199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Investors’ list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CC87188-67E1-4268-8D87-AB5CCB709C39}"/>
              </a:ext>
            </a:extLst>
          </p:cNvPr>
          <p:cNvGrpSpPr/>
          <p:nvPr/>
        </p:nvGrpSpPr>
        <p:grpSpPr>
          <a:xfrm>
            <a:off x="890441" y="4507553"/>
            <a:ext cx="3072439" cy="2576828"/>
            <a:chOff x="4690269" y="2466840"/>
            <a:chExt cx="2805025" cy="278288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7983107-1DB9-471A-AD98-0FA38DA69EB5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90269" y="2466840"/>
              <a:ext cx="2804387" cy="764136"/>
            </a:xfrm>
            <a:prstGeom prst="rect">
              <a:avLst/>
            </a:prstGeom>
            <a:solidFill>
              <a:srgbClr val="C00000"/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      Identity Token IDK	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565D2120-411E-4180-9E56-BCDAC9A5A2C4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90907" y="3208984"/>
              <a:ext cx="2804387" cy="2040742"/>
            </a:xfrm>
            <a:prstGeom prst="rect">
              <a:avLst/>
            </a:prstGeom>
            <a:solidFill>
              <a:srgbClr val="BEBEBE">
                <a:alpha val="20000"/>
              </a:srgb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</a:pPr>
              <a:endPara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endParaRPr>
            </a:p>
            <a:p>
              <a:pPr marL="384175" lvl="1" indent="0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Claims: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“I am Human”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“Over 18”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“Have Driving License”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“KYC / AML Approved”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[…]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endPara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DE04C9-FCA1-4ADA-9D16-57E174AD88BC}"/>
              </a:ext>
            </a:extLst>
          </p:cNvPr>
          <p:cNvGrpSpPr/>
          <p:nvPr/>
        </p:nvGrpSpPr>
        <p:grpSpPr>
          <a:xfrm>
            <a:off x="4562573" y="4530782"/>
            <a:ext cx="3073138" cy="2553599"/>
            <a:chOff x="4690269" y="2466840"/>
            <a:chExt cx="2805025" cy="2782886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6EDB87C1-C6F8-45C7-BE2E-E21A248EDFF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90269" y="2466840"/>
              <a:ext cx="2804387" cy="743959"/>
            </a:xfrm>
            <a:prstGeom prst="rect">
              <a:avLst/>
            </a:prstGeom>
            <a:solidFill>
              <a:schemeClr val="accent3"/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  Delegator (ICO Comp.)	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EA566B51-6C2E-4E5E-8CE9-E3DDE3CD893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90907" y="3190420"/>
              <a:ext cx="2804387" cy="2059306"/>
            </a:xfrm>
            <a:prstGeom prst="rect">
              <a:avLst/>
            </a:prstGeom>
            <a:solidFill>
              <a:srgbClr val="BEBEBE">
                <a:alpha val="20000"/>
              </a:srgb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285750" indent="-285750" algn="ctr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endParaRPr>
            </a:p>
            <a:p>
              <a:pPr marL="285750" indent="-285750" algn="ctr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Verify Claims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4F91D7-9F0C-49BE-85D9-A3CEA5B89D9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 bwMode="auto">
          <a:xfrm>
            <a:off x="3962880" y="6139563"/>
            <a:ext cx="600392" cy="0"/>
          </a:xfrm>
          <a:prstGeom prst="straightConnector1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59FC0-B7C0-4E66-B257-AC1ED155614D}"/>
              </a:ext>
            </a:extLst>
          </p:cNvPr>
          <p:cNvGrpSpPr/>
          <p:nvPr/>
        </p:nvGrpSpPr>
        <p:grpSpPr>
          <a:xfrm>
            <a:off x="3666375" y="2237173"/>
            <a:ext cx="2671674" cy="959685"/>
            <a:chOff x="509230" y="3160623"/>
            <a:chExt cx="2805024" cy="1832428"/>
          </a:xfrm>
        </p:grpSpPr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3C72B40A-862D-42F0-97BC-877B202DE48D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09230" y="3160623"/>
              <a:ext cx="2804386" cy="7627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 Driver </a:t>
              </a:r>
              <a:r>
                <a:rPr lang="en-GB" sz="1800" dirty="0" err="1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Lic</a:t>
              </a: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. Prov.	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38E082C9-81A3-4C05-B8D6-B21CC41F3889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09868" y="3640293"/>
              <a:ext cx="2804386" cy="135275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Car drivers’ list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304CB1-AF17-4145-9DDB-6DEB821C7C9B}"/>
              </a:ext>
            </a:extLst>
          </p:cNvPr>
          <p:cNvGrpSpPr/>
          <p:nvPr/>
        </p:nvGrpSpPr>
        <p:grpSpPr>
          <a:xfrm>
            <a:off x="419101" y="2237173"/>
            <a:ext cx="2672283" cy="941389"/>
            <a:chOff x="509230" y="3160623"/>
            <a:chExt cx="2805024" cy="2201275"/>
          </a:xfrm>
        </p:grpSpPr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9563A142-565E-4E75-AF4F-CFCB24E3B595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09230" y="3160623"/>
              <a:ext cx="2804386" cy="9379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Passport Prov.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C4E925A5-E713-456D-802E-393A31E1E0BE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9868" y="3749905"/>
              <a:ext cx="2804386" cy="161199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Citizens’ list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85EEA9-8D7C-46C8-9F2D-08E8B69576A3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 bwMode="auto">
          <a:xfrm flipH="1" flipV="1">
            <a:off x="5002516" y="3196858"/>
            <a:ext cx="1096277" cy="1333924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E4FB23-B666-4414-B929-7DFC2139297E}"/>
              </a:ext>
            </a:extLst>
          </p:cNvPr>
          <p:cNvCxnSpPr>
            <a:cxnSpLocks/>
          </p:cNvCxnSpPr>
          <p:nvPr/>
        </p:nvCxnSpPr>
        <p:spPr bwMode="auto">
          <a:xfrm flipV="1">
            <a:off x="6596821" y="3196858"/>
            <a:ext cx="1366379" cy="132460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DA67BF-4920-4613-80B1-9DB24DE93D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59619" y="3187535"/>
            <a:ext cx="3722694" cy="134324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67EC8B8-C804-41B0-8577-F02CAFCC7D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32988" y="3178212"/>
            <a:ext cx="1105063" cy="136154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C43AF2-2BE0-4932-A0CA-6AAB5EEA8D0B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V="1">
            <a:off x="6866903" y="3187535"/>
            <a:ext cx="1366379" cy="1343248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D37FF1-ED29-411A-8695-3A0F97B8563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10294" y="3196858"/>
            <a:ext cx="3722694" cy="134324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9609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UI -  Demo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2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Illustrative Overview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9B7EAA-768A-4B60-B3BC-1664B1BBCF05}"/>
              </a:ext>
            </a:extLst>
          </p:cNvPr>
          <p:cNvSpPr/>
          <p:nvPr/>
        </p:nvSpPr>
        <p:spPr bwMode="auto">
          <a:xfrm>
            <a:off x="4527612" y="3657600"/>
            <a:ext cx="978408" cy="484632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2ED74-2944-46B3-ACC3-5DFB634F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46" y="1521702"/>
            <a:ext cx="2729779" cy="55306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BDF7A0-B8E5-4EF1-9E51-BE628ABF4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7" y="1521702"/>
            <a:ext cx="2729779" cy="55228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44CCF0-4F95-4CCB-A9F2-C3DF81583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315" y="4425257"/>
            <a:ext cx="4234648" cy="27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9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Demo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3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Illustrative Overview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BF8D9-C96B-437B-8632-00AF706E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388"/>
            <a:ext cx="10342485" cy="67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0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KYC / AML Requirements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4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«LOVE» Bureaucracy and Exclude Investors with less Assets – Reality of the ICO Market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3402019-052F-4C14-8C0C-37368DCAD26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102" y="1714758"/>
            <a:ext cx="1992326" cy="7839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1	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7983107-1DB9-471A-AD98-0FA38DA69E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2" y="2726263"/>
            <a:ext cx="1992326" cy="7839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2	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10FB4A4-B001-449F-9624-A15A6F5FAE3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6190" y="4841747"/>
            <a:ext cx="7531176" cy="201307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Heavy KYC / AML of ALL investors at EACH ICO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3x3=9 KYC / AML Processes required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Exponential costs 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Exclude investors with less assets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Less diversification potential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E96ABF7-F347-4479-A8AB-FB7C20270C3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1" y="3737768"/>
            <a:ext cx="1992326" cy="7839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3	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5E07BEAE-5451-4983-A072-5240CEDD90A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75040" y="1714758"/>
            <a:ext cx="1992326" cy="78390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1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1E8C300-347C-4BD2-A84B-B34468E9B21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75040" y="2726263"/>
            <a:ext cx="1992326" cy="78390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2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C06C65E-6EE7-4EA8-A0E5-6282E1C6A26A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75040" y="3737768"/>
            <a:ext cx="1992326" cy="78390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705E7A-B71A-4701-9508-07E8B46755A7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2411428" y="2106711"/>
            <a:ext cx="5163612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0C2CAC-6FA2-4CE1-B75B-C9255193C4D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 bwMode="auto">
          <a:xfrm>
            <a:off x="2411428" y="3118216"/>
            <a:ext cx="5163612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62306-2C10-4535-9D15-F838BEE44AA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 bwMode="auto">
          <a:xfrm>
            <a:off x="2411427" y="4129721"/>
            <a:ext cx="516361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442519-9DD4-4A39-808B-B96D8E1EB94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 bwMode="auto">
          <a:xfrm>
            <a:off x="2411428" y="2106711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5B2CF0-A640-4B7B-BE05-674B87BA07D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 bwMode="auto">
          <a:xfrm>
            <a:off x="2411428" y="2106711"/>
            <a:ext cx="5163612" cy="202301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D241BE-CA61-4048-A9BD-99B033E4DE3D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 bwMode="auto">
          <a:xfrm>
            <a:off x="2411428" y="3118216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D9217A-1D9E-453B-A57C-DDCD9873D27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 bwMode="auto">
          <a:xfrm flipV="1">
            <a:off x="2411428" y="2106711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0FEE2F-CEA4-4D1C-A47F-B9501E644D7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 flipV="1">
            <a:off x="2411427" y="2106711"/>
            <a:ext cx="5163613" cy="202301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1F6047-8142-47CF-9322-A66A11BC12AD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auto">
          <a:xfrm flipV="1">
            <a:off x="2411427" y="3118216"/>
            <a:ext cx="5163613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2AF33AF-1010-4FF2-8481-91A808635DF9}"/>
              </a:ext>
            </a:extLst>
          </p:cNvPr>
          <p:cNvSpPr/>
          <p:nvPr/>
        </p:nvSpPr>
        <p:spPr bwMode="auto">
          <a:xfrm>
            <a:off x="419101" y="5520778"/>
            <a:ext cx="1419126" cy="6550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6F8A6B5-8C76-42F4-9AAB-27C67D728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70" y="1796907"/>
            <a:ext cx="252280" cy="379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89FA71A-F038-4FB5-927E-7CE6681A57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70" y="2129180"/>
            <a:ext cx="252280" cy="3794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592CF8-A3F3-4FDE-A647-4BBB7298A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70" y="2453751"/>
            <a:ext cx="252280" cy="3794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E7CAAF4-7A8B-47EF-897B-6D59856963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4620" y="2710839"/>
            <a:ext cx="252280" cy="3794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C470759-F0BC-4687-A454-1238301B7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70" y="2938439"/>
            <a:ext cx="252280" cy="3794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0B04724-4E71-49F1-90B5-25AEE01FB4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70" y="3173917"/>
            <a:ext cx="252280" cy="3794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80FD016-5351-46D9-A379-EA8568002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69" y="3484209"/>
            <a:ext cx="252280" cy="3794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CD68E3-C53C-45AB-B80A-CF36996AD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69" y="3701879"/>
            <a:ext cx="252280" cy="3794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B4796FE-8853-4230-89AB-B342B4F701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51569" y="3967978"/>
            <a:ext cx="252280" cy="37941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9213432-2DA1-4CFA-B44A-99C9885742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5602" y="1698401"/>
            <a:ext cx="2867112" cy="28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8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1" grpId="0" animBg="1"/>
      <p:bldP spid="15" grpId="0" animBg="1"/>
      <p:bldP spid="16" grpId="0" animBg="1"/>
      <p:bldP spid="18" grpId="0" animBg="1"/>
      <p:bldP spid="22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Get back the Control of your Identity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5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Exponential Improvement through fungible non-transferrable Identity Tokens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10FB4A4-B001-449F-9624-A15A6F5FAE3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1348" y="5392083"/>
            <a:ext cx="7616018" cy="139226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Step 1: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 Whitelist investors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Step 2: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 Combine whitelists of different KYC / AML providers</a:t>
            </a:r>
          </a:p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Step 3: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 N*N -&gt; N KYC / AML Providers required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2AF33AF-1010-4FF2-8481-91A808635DF9}"/>
              </a:ext>
            </a:extLst>
          </p:cNvPr>
          <p:cNvSpPr/>
          <p:nvPr/>
        </p:nvSpPr>
        <p:spPr bwMode="auto">
          <a:xfrm>
            <a:off x="419101" y="5760707"/>
            <a:ext cx="1419126" cy="6550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AF3B994D-D44A-4411-9C56-125A17FDD3D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2" y="1994476"/>
            <a:ext cx="1992326" cy="655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1	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69E6CA2-C2E3-4FA9-A775-6116368728B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2" y="3005981"/>
            <a:ext cx="1992326" cy="655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2	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B2616286-CF1A-4CFC-8485-77EC2CAD00F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1" y="4017486"/>
            <a:ext cx="1992326" cy="655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Investor 3	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026D9A05-026E-46D4-9C64-2037D742193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75040" y="1994476"/>
            <a:ext cx="1992326" cy="65501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1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0A13F4B6-3B58-4DE4-99D6-49EF44CB48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75040" y="3005981"/>
            <a:ext cx="1992326" cy="65501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2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766F727D-E8BB-4AE2-A0E4-81C820062237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75040" y="4017486"/>
            <a:ext cx="1992326" cy="65501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ICO 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353BD-0E83-4CF7-8FA2-9F176ECA21F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 bwMode="auto">
          <a:xfrm>
            <a:off x="2411428" y="2321984"/>
            <a:ext cx="5163612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7F32AD-6EDD-4EA1-A88F-0D1E8FB4010F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 bwMode="auto">
          <a:xfrm>
            <a:off x="2411428" y="3333489"/>
            <a:ext cx="5163612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90294-1545-4C6D-95A5-37084CE866D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 bwMode="auto">
          <a:xfrm>
            <a:off x="2411427" y="4344994"/>
            <a:ext cx="516361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50312-661B-4FF0-8EBE-3FED42FF271C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 bwMode="auto">
          <a:xfrm>
            <a:off x="2411428" y="2321984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A8AB94-B2DA-4387-9B8B-074CB89068B8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 bwMode="auto">
          <a:xfrm>
            <a:off x="2411428" y="2321984"/>
            <a:ext cx="5163612" cy="202301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EB15B7-BC62-48DD-9A98-A17F5EF7F9F8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 bwMode="auto">
          <a:xfrm>
            <a:off x="2411428" y="3333489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AC3A26-1587-4F2B-A63B-553C52468D8C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 flipV="1">
            <a:off x="2411428" y="2321984"/>
            <a:ext cx="5163612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764E1-82E9-4796-8D16-32427AA8B4C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2411427" y="2321984"/>
            <a:ext cx="5163613" cy="202301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E188AE-976D-4CAB-AC3F-8B568619678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auto">
          <a:xfrm flipV="1">
            <a:off x="2411427" y="3333489"/>
            <a:ext cx="5163613" cy="101150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07B8C7-BCF3-4CA9-86FD-658D74922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35096" y="3159464"/>
            <a:ext cx="252280" cy="3794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8F2763-FA6F-4842-8866-2EC610B30F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35096" y="2136876"/>
            <a:ext cx="252280" cy="379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DA3AD8-96FB-4BD7-BBC1-CE2F8E86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35096" y="4178184"/>
            <a:ext cx="252280" cy="379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80B445-D90B-40FA-984B-718CEE83F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7184" y="1652293"/>
            <a:ext cx="3169329" cy="34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0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7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Required with the KYC / AML Provider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6</a:t>
            </a:fld>
            <a:endParaRPr lang="de-CH" altLang="zh-TW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047D2-8160-4AFB-9B3A-8EBED51DD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323" y="1128077"/>
            <a:ext cx="9223424" cy="358331"/>
          </a:xfrm>
        </p:spPr>
        <p:txBody>
          <a:bodyPr/>
          <a:lstStyle/>
          <a:p>
            <a:r>
              <a:rPr lang="de-CH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Illustrative Overview</a:t>
            </a:r>
            <a:endParaRPr lang="en-CA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C87188-67E1-4268-8D87-AB5CCB709C39}"/>
              </a:ext>
            </a:extLst>
          </p:cNvPr>
          <p:cNvGrpSpPr/>
          <p:nvPr/>
        </p:nvGrpSpPr>
        <p:grpSpPr>
          <a:xfrm>
            <a:off x="419101" y="1957656"/>
            <a:ext cx="9186863" cy="2689412"/>
            <a:chOff x="4690269" y="2697361"/>
            <a:chExt cx="2805025" cy="2552365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7983107-1DB9-471A-AD98-0FA38DA69EB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90269" y="2697361"/>
              <a:ext cx="2804387" cy="51343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  <a:miter lim="800000"/>
              <a:headEnd/>
              <a:tailEnd/>
            </a:ln>
          </p:spPr>
          <p:txBody>
            <a:bodyPr lIns="40223" tIns="40223" rIns="40223" bIns="40223" anchor="ctr"/>
            <a:lstStyle>
              <a:lvl1pPr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2"/>
                </a:buClr>
              </a:pPr>
              <a:r>
                <a:rPr lang="en-GB" sz="18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	Data Requirements for a specific KYC / AML Provider Smart Contract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565D2120-411E-4180-9E56-BCDAC9A5A2C4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90907" y="3214608"/>
              <a:ext cx="2804387" cy="2035118"/>
            </a:xfrm>
            <a:prstGeom prst="rect">
              <a:avLst/>
            </a:prstGeom>
            <a:solidFill>
              <a:srgbClr val="BEBEBE">
                <a:alpha val="20000"/>
              </a:srgbClr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8775" indent="-179388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Frutiger 55 Roman" charset="0"/>
                  <a:ea typeface="ＭＳ Ｐゴシック" charset="0"/>
                </a:defRPr>
              </a:lvl9pPr>
            </a:lstStyle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Address KYC Provider: 	AV9umY6yj3DYbyEgaZqiawhFTneEWipfbR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KYC / AML Doc (Hash):	ba7816bf8f01cfea414140de5dae2223b00361a396177a9cb410ff61f20015ad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Time Stamp:		YYYYMMMDDHHMMSS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Address Wallet:	AgaZqiawhFTneEWipV9umY6yj3DYbyEfbR</a:t>
              </a:r>
            </a:p>
            <a:p>
              <a:pPr marL="669925" lvl="1">
                <a:lnSpc>
                  <a:spcPct val="120000"/>
                </a:lnSpc>
                <a:spcBef>
                  <a:spcPts val="11"/>
                </a:spcBef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Helvetica Neue"/>
                  <a:cs typeface="Helvetica Neue"/>
                </a:rPr>
                <a:t>Value in Wallet at KYC:	500 NEO</a:t>
              </a:r>
            </a:p>
          </p:txBody>
        </p: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194465-B246-4B1A-A660-5B90AB289570}"/>
              </a:ext>
            </a:extLst>
          </p:cNvPr>
          <p:cNvSpPr/>
          <p:nvPr/>
        </p:nvSpPr>
        <p:spPr bwMode="auto">
          <a:xfrm>
            <a:off x="1927059" y="4770225"/>
            <a:ext cx="501707" cy="517890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10FB4A4-B001-449F-9624-A15A6F5FAE3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2525" y="5456904"/>
            <a:ext cx="1790773" cy="71209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INVESTMENT 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1909153-2979-4D68-97DB-845DB88D2EF5}"/>
              </a:ext>
            </a:extLst>
          </p:cNvPr>
          <p:cNvSpPr/>
          <p:nvPr/>
        </p:nvSpPr>
        <p:spPr bwMode="auto">
          <a:xfrm>
            <a:off x="7908028" y="4812616"/>
            <a:ext cx="501707" cy="517890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8358271-2BC4-4DC3-B2F3-5A0AA87A9317}"/>
              </a:ext>
            </a:extLst>
          </p:cNvPr>
          <p:cNvSpPr/>
          <p:nvPr/>
        </p:nvSpPr>
        <p:spPr bwMode="auto">
          <a:xfrm>
            <a:off x="5914786" y="4777429"/>
            <a:ext cx="501707" cy="517890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7988CC-057F-4400-AF6A-5C66C4B80D95}"/>
              </a:ext>
            </a:extLst>
          </p:cNvPr>
          <p:cNvSpPr/>
          <p:nvPr/>
        </p:nvSpPr>
        <p:spPr bwMode="auto">
          <a:xfrm>
            <a:off x="3921544" y="4770225"/>
            <a:ext cx="501707" cy="517890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193D85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SHeadline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C96D0B0C-91F0-48A1-8F1B-B43A9A24B35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7010" y="5453151"/>
            <a:ext cx="1790774" cy="71209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INVESTMENT 2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3AED30A2-73D5-4D37-8DDB-8465F363505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1496" y="5453150"/>
            <a:ext cx="1790774" cy="71209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INVESTMENT 3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7C38672D-F7C1-4C37-BC11-4B46A2E5E69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65982" y="5453149"/>
            <a:ext cx="1790774" cy="71209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INVESTMENT 4</a:t>
            </a:r>
          </a:p>
        </p:txBody>
      </p:sp>
    </p:spTree>
    <p:extLst>
      <p:ext uri="{BB962C8B-B14F-4D97-AF65-F5344CB8AC3E}">
        <p14:creationId xmlns:p14="http://schemas.microsoft.com/office/powerpoint/2010/main" val="86604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6497-044C-47AC-AE5B-71C1F38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Benefits</a:t>
            </a:r>
            <a:endParaRPr lang="en-C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7C36-940E-486E-BD0F-3B99DD70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2135-FF4E-C141-BA66-D28E0579B6B0}" type="slidenum">
              <a:rPr lang="de-CH" altLang="zh-TW" noProof="0" smtClean="0"/>
              <a:pPr/>
              <a:t>7</a:t>
            </a:fld>
            <a:endParaRPr lang="de-CH" altLang="zh-TW" noProof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7983107-1DB9-471A-AD98-0FA38DA69EB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9597" y="1502317"/>
            <a:ext cx="2360923" cy="8179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Key Requirements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65D2120-411E-4180-9E56-BCDAC9A5A2C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9597" y="2369819"/>
            <a:ext cx="2360923" cy="731175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Functional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CBE08CE0-C6E8-4DAE-AD4E-AE40C88DD93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2897" y="1520073"/>
            <a:ext cx="6887663" cy="8001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 lIns="40223" tIns="40223" rIns="40223" bIns="40223" anchor="ctr"/>
          <a:lstStyle>
            <a:lvl1pPr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buClr>
                <a:schemeClr val="bg2"/>
              </a:buClr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	Key Features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DC02E78-3919-4170-8685-BA42E4B71CD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4464" y="2369819"/>
            <a:ext cx="6887663" cy="731175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Lean smart contract architecture and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DApp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3B2C7552-4AB0-474E-9140-01166DEA43C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9598" y="4700843"/>
            <a:ext cx="2360922" cy="711510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Performance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342A7255-D50B-4524-9726-21D385CF838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9598" y="3935637"/>
            <a:ext cx="2360922" cy="711511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Stability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4CAA3FDC-BCB4-4C77-A48B-ED381CE7282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51" y="5469197"/>
            <a:ext cx="2401461" cy="762686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Originality	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4A3E9D37-A98E-4E2B-9E8B-BDEC4C4AF83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9597" y="3150767"/>
            <a:ext cx="2360923" cy="731175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Ease of Use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46448F42-2097-494E-95E2-246939999A1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82896" y="3148801"/>
            <a:ext cx="6887663" cy="731175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Integration of a NFT with all identity claims at one place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A75055D6-E697-48B5-8462-E00B284DAF2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82895" y="3935637"/>
            <a:ext cx="6887663" cy="711511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Key Functionalities de-centralized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44AE15F6-2D85-436C-9EAF-EB4E5E04C3CB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82895" y="4715651"/>
            <a:ext cx="6887663" cy="681894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Strict minimum in the chain, 2</a:t>
            </a:r>
            <a:r>
              <a:rPr lang="en-GB" sz="1800" baseline="300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nd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layer channel off-chain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99268E92-230A-44EB-A575-5A7EB5307920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982895" y="5473645"/>
            <a:ext cx="6887663" cy="758237"/>
          </a:xfrm>
          <a:prstGeom prst="rect">
            <a:avLst/>
          </a:prstGeom>
          <a:solidFill>
            <a:srgbClr val="BEBEBE">
              <a:alpha val="20000"/>
            </a:srgbClr>
          </a:solidFill>
          <a:ln w="381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marL="358775" indent="-179388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Frutiger 55 Roman" charset="0"/>
                <a:ea typeface="ＭＳ Ｐゴシック" charset="0"/>
              </a:defRPr>
            </a:lvl9pPr>
          </a:lstStyle>
          <a:p>
            <a:pPr marL="669925" lvl="1">
              <a:lnSpc>
                <a:spcPct val="120000"/>
              </a:lnSpc>
              <a:spcBef>
                <a:spcPts val="11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Helvetica Neue"/>
                <a:cs typeface="Helvetica Neue"/>
              </a:rPr>
              <a:t>Bringing a simple NEO standard to Identity Providers</a:t>
            </a:r>
          </a:p>
        </p:txBody>
      </p:sp>
    </p:spTree>
    <p:extLst>
      <p:ext uri="{BB962C8B-B14F-4D97-AF65-F5344CB8AC3E}">
        <p14:creationId xmlns:p14="http://schemas.microsoft.com/office/powerpoint/2010/main" val="286959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2057"/>
  <p:tag name="LP_AADFFA8099454F6E837BB0A38F87A43A" val="41219.561875"/>
  <p:tag name="LP_6B4FA2A64FBC47F3993C2E91298BC099" val="41219.6096412037"/>
  <p:tag name="LP_9EB2852B2EBA43898C7FAA27423A9BCF" val="41219.6125"/>
  <p:tag name="LP_392C992406C74129A9C651280C0FDF92" val="41219.6371527778"/>
  <p:tag name="LAST PRINTED" val="4122673437500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heme/theme1.xml><?xml version="1.0" encoding="utf-8"?>
<a:theme xmlns:a="http://schemas.openxmlformats.org/drawingml/2006/main" name="NoscoTemplate_UBS_aligned_German">
  <a:themeElements>
    <a:clrScheme name="SYGN_2018 1">
      <a:dk1>
        <a:srgbClr val="010A27"/>
      </a:dk1>
      <a:lt1>
        <a:srgbClr val="FFFFFF"/>
      </a:lt1>
      <a:dk2>
        <a:srgbClr val="263C66"/>
      </a:dk2>
      <a:lt2>
        <a:srgbClr val="76889C"/>
      </a:lt2>
      <a:accent1>
        <a:srgbClr val="010A27"/>
      </a:accent1>
      <a:accent2>
        <a:srgbClr val="263C66"/>
      </a:accent2>
      <a:accent3>
        <a:srgbClr val="3C778D"/>
      </a:accent3>
      <a:accent4>
        <a:srgbClr val="1D3051"/>
      </a:accent4>
      <a:accent5>
        <a:srgbClr val="283E51"/>
      </a:accent5>
      <a:accent6>
        <a:srgbClr val="E83338"/>
      </a:accent6>
      <a:hlink>
        <a:srgbClr val="263C66"/>
      </a:hlink>
      <a:folHlink>
        <a:srgbClr val="3C778D"/>
      </a:folHlink>
    </a:clrScheme>
    <a:fontScheme name="Default Design">
      <a:majorFont>
        <a:latin typeface="UBSHeadline"/>
        <a:ea typeface="ＭＳ Ｐゴシック"/>
        <a:cs typeface="Arial Unicode MS"/>
      </a:majorFont>
      <a:minorFont>
        <a:latin typeface="Frutiger 55 Roman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193D85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064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UBSHeadline" charset="0"/>
            <a:ea typeface="ＭＳ Ｐゴシック" charset="0"/>
            <a:cs typeface="Arial Unicode MS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193D85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B89D83"/>
        </a:dk2>
        <a:lt2>
          <a:srgbClr val="4D92B4"/>
        </a:lt2>
        <a:accent1>
          <a:srgbClr val="585148"/>
        </a:accent1>
        <a:accent2>
          <a:srgbClr val="BDC6D4"/>
        </a:accent2>
        <a:accent3>
          <a:srgbClr val="FFFFFF"/>
        </a:accent3>
        <a:accent4>
          <a:srgbClr val="000000"/>
        </a:accent4>
        <a:accent5>
          <a:srgbClr val="B4B3B1"/>
        </a:accent5>
        <a:accent6>
          <a:srgbClr val="ABB3C0"/>
        </a:accent6>
        <a:hlink>
          <a:srgbClr val="788D41"/>
        </a:hlink>
        <a:folHlink>
          <a:srgbClr val="9A3D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E0F982DA-C119-4E43-9975-21E28428E015}" vid="{13A4B980-3DC5-496C-A2FF-8F69FA84D8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SYGN Template</Template>
  <TotalTime>16596</TotalTime>
  <Words>769</Words>
  <Application>Microsoft Office PowerPoint</Application>
  <PresentationFormat>Custom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Arial</vt:lpstr>
      <vt:lpstr>Arial Unicode MS</vt:lpstr>
      <vt:lpstr>Avenir Next Medium</vt:lpstr>
      <vt:lpstr>Frutiger 55 Roman</vt:lpstr>
      <vt:lpstr>Gilroy Light</vt:lpstr>
      <vt:lpstr>Helvetica Neue</vt:lpstr>
      <vt:lpstr>Rubik</vt:lpstr>
      <vt:lpstr>Rubik Light</vt:lpstr>
      <vt:lpstr>Symbol</vt:lpstr>
      <vt:lpstr>Times New Roman</vt:lpstr>
      <vt:lpstr>UBSHeadline</vt:lpstr>
      <vt:lpstr>Wingdings</vt:lpstr>
      <vt:lpstr>NoscoTemplate_UBS_aligned_German</vt:lpstr>
      <vt:lpstr>Digital Identity  in a Smart Economy NEO Smart Contract Implementation</vt:lpstr>
      <vt:lpstr>Identity on the NEO Blockchain for a Smart Economy</vt:lpstr>
      <vt:lpstr>UI -  Demo</vt:lpstr>
      <vt:lpstr>Demo</vt:lpstr>
      <vt:lpstr>KYC / AML Requirements</vt:lpstr>
      <vt:lpstr>Get back the Control of your Identity</vt:lpstr>
      <vt:lpstr>Data Required with the KYC / AML Provider</vt:lpstr>
      <vt:lpstr>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Crypto-Fund Discussion</dc:title>
  <dc:subject/>
  <dc:creator>Godefroy Schrago</dc:creator>
  <cp:keywords>&lt;&lt;Not saved&gt;&gt;</cp:keywords>
  <dc:description/>
  <cp:lastModifiedBy>Godefroy Schrago</cp:lastModifiedBy>
  <cp:revision>158</cp:revision>
  <cp:lastPrinted>2018-11-01T13:14:57Z</cp:lastPrinted>
  <dcterms:created xsi:type="dcterms:W3CDTF">2018-09-06T07:00:51Z</dcterms:created>
  <dcterms:modified xsi:type="dcterms:W3CDTF">2018-11-04T17:05:16Z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 NEW\Pres\PPT\PresPrintOnScreen.pot</vt:lpwstr>
  </property>
  <property fmtid="{D5CDD505-2E9C-101B-9397-08002B2CF9AE}" pid="56" name="CurrentAddinVersion">
    <vt:lpwstr>2.7.4</vt:lpwstr>
  </property>
  <property fmtid="{D5CDD505-2E9C-101B-9397-08002B2CF9AE}" pid="57" name="JapanCalendar">
    <vt:lpwstr>年</vt:lpwstr>
  </property>
  <property fmtid="{D5CDD505-2E9C-101B-9397-08002B2CF9AE}" pid="58" name="PresPrintOnScreen">
    <vt:bool>true</vt:bool>
  </property>
  <property fmtid="{D5CDD505-2E9C-101B-9397-08002B2CF9AE}" pid="59" name="Language">
    <vt:lpwstr>2057</vt:lpwstr>
  </property>
  <property fmtid="{D5CDD505-2E9C-101B-9397-08002B2CF9AE}" pid="60" name="UpgradedColorScheme">
    <vt:lpwstr>Yes</vt:lpwstr>
  </property>
  <property fmtid="{D5CDD505-2E9C-101B-9397-08002B2CF9AE}" pid="61" name="CreatedAddinVersion">
    <vt:lpwstr>2.7.4</vt:lpwstr>
  </property>
  <property fmtid="{D5CDD505-2E9C-101B-9397-08002B2CF9AE}" pid="62" name="CreatedTemplateVersion">
    <vt:lpwstr>2.7.4</vt:lpwstr>
  </property>
  <property fmtid="{D5CDD505-2E9C-101B-9397-08002B2CF9AE}" pid="63" name="CoverPhoto.Include">
    <vt:bool>false</vt:bool>
  </property>
  <property fmtid="{D5CDD505-2E9C-101B-9397-08002B2CF9AE}" pid="64" name="CreateDate">
    <vt:lpwstr>02/11/2012 11:24:49</vt:lpwstr>
  </property>
  <property fmtid="{D5CDD505-2E9C-101B-9397-08002B2CF9AE}" pid="65" name="CoverLogoIncluded">
    <vt:lpwstr>True</vt:lpwstr>
  </property>
  <property fmtid="{D5CDD505-2E9C-101B-9397-08002B2CF9AE}" pid="66" name="CoverLogoID">
    <vt:lpwstr>plain_co_w4</vt:lpwstr>
  </property>
  <property fmtid="{D5CDD505-2E9C-101B-9397-08002B2CF9AE}" pid="67" name="InsideLogoIncluded">
    <vt:lpwstr>True</vt:lpwstr>
  </property>
  <property fmtid="{D5CDD505-2E9C-101B-9397-08002B2CF9AE}" pid="68" name="InsideLogoID">
    <vt:lpwstr>plain_co_w4</vt:lpwstr>
  </property>
  <property fmtid="{D5CDD505-2E9C-101B-9397-08002B2CF9AE}" pid="69" name="IncludeID.Ppt">
    <vt:lpwstr>False</vt:lpwstr>
  </property>
  <property fmtid="{D5CDD505-2E9C-101B-9397-08002B2CF9AE}" pid="70" name="IDStampItems">
    <vt:lpwstr>15</vt:lpwstr>
  </property>
  <property fmtid="{D5CDD505-2E9C-101B-9397-08002B2CF9AE}" pid="71" name="DraftStamp.Ppt">
    <vt:lpwstr>False</vt:lpwstr>
  </property>
  <property fmtid="{D5CDD505-2E9C-101B-9397-08002B2CF9AE}" pid="72" name="TOC.Ppt">
    <vt:lpwstr>False</vt:lpwstr>
  </property>
  <property fmtid="{D5CDD505-2E9C-101B-9397-08002B2CF9AE}" pid="73" name="TocSecLevel1">
    <vt:lpwstr>1</vt:lpwstr>
  </property>
  <property fmtid="{D5CDD505-2E9C-101B-9397-08002B2CF9AE}" pid="74" name="TocSecLevel2">
    <vt:lpwstr>2</vt:lpwstr>
  </property>
  <property fmtid="{D5CDD505-2E9C-101B-9397-08002B2CF9AE}" pid="75" name="TocSecLevel3">
    <vt:lpwstr>3</vt:lpwstr>
  </property>
  <property fmtid="{D5CDD505-2E9C-101B-9397-08002B2CF9AE}" pid="76" name="TocApdxLevel1">
    <vt:lpwstr>4</vt:lpwstr>
  </property>
  <property fmtid="{D5CDD505-2E9C-101B-9397-08002B2CF9AE}" pid="77" name="TocApdxLevel2">
    <vt:lpwstr>5</vt:lpwstr>
  </property>
  <property fmtid="{D5CDD505-2E9C-101B-9397-08002B2CF9AE}" pid="78" name="TocApdxLevel3">
    <vt:lpwstr>6</vt:lpwstr>
  </property>
  <property fmtid="{D5CDD505-2E9C-101B-9397-08002B2CF9AE}" pid="79" name="SPageNumbering1.Ppt">
    <vt:lpwstr>True</vt:lpwstr>
  </property>
  <property fmtid="{D5CDD505-2E9C-101B-9397-08002B2CF9AE}" pid="80" name="SPageNumbering2.Ppt">
    <vt:lpwstr>False</vt:lpwstr>
  </property>
  <property fmtid="{D5CDD505-2E9C-101B-9397-08002B2CF9AE}" pid="81" name="SPageNumbering3.Ppt">
    <vt:lpwstr>False</vt:lpwstr>
  </property>
  <property fmtid="{D5CDD505-2E9C-101B-9397-08002B2CF9AE}" pid="82" name="APageNumbering1.Ppt">
    <vt:lpwstr>True</vt:lpwstr>
  </property>
  <property fmtid="{D5CDD505-2E9C-101B-9397-08002B2CF9AE}" pid="83" name="APageNumbering2.Ppt">
    <vt:lpwstr>False</vt:lpwstr>
  </property>
  <property fmtid="{D5CDD505-2E9C-101B-9397-08002B2CF9AE}" pid="84" name="APageNumbering3.Ppt">
    <vt:lpwstr>False</vt:lpwstr>
  </property>
  <property fmtid="{D5CDD505-2E9C-101B-9397-08002B2CF9AE}" pid="85" name="ContactPage.Ppt">
    <vt:lpwstr>True</vt:lpwstr>
  </property>
  <property fmtid="{D5CDD505-2E9C-101B-9397-08002B2CF9AE}" pid="86" name="CompanyName">
    <vt:lpwstr/>
  </property>
  <property fmtid="{D5CDD505-2E9C-101B-9397-08002B2CF9AE}" pid="87" name="CompanyNameExtension">
    <vt:lpwstr/>
  </property>
  <property fmtid="{D5CDD505-2E9C-101B-9397-08002B2CF9AE}" pid="88" name="CompanyDescriptor">
    <vt:lpwstr/>
  </property>
  <property fmtid="{D5CDD505-2E9C-101B-9397-08002B2CF9AE}" pid="89" name="CompanyType">
    <vt:lpwstr>0</vt:lpwstr>
  </property>
  <property fmtid="{D5CDD505-2E9C-101B-9397-08002B2CF9AE}" pid="90" name="BusinessUnit">
    <vt:lpwstr>1</vt:lpwstr>
  </property>
  <property fmtid="{D5CDD505-2E9C-101B-9397-08002B2CF9AE}" pid="91" name="Address.Office">
    <vt:lpwstr/>
  </property>
  <property fmtid="{D5CDD505-2E9C-101B-9397-08002B2CF9AE}" pid="92" name="Fax1.Office">
    <vt:lpwstr/>
  </property>
  <property fmtid="{D5CDD505-2E9C-101B-9397-08002B2CF9AE}" pid="93" name="Phone1.Office">
    <vt:lpwstr/>
  </property>
  <property fmtid="{D5CDD505-2E9C-101B-9397-08002B2CF9AE}" pid="94" name="CompanyID">
    <vt:lpwstr/>
  </property>
  <property fmtid="{D5CDD505-2E9C-101B-9397-08002B2CF9AE}" pid="95" name="CompanyLCID">
    <vt:lpwstr>0</vt:lpwstr>
  </property>
  <property fmtid="{D5CDD505-2E9C-101B-9397-08002B2CF9AE}" pid="96" name="AuthorInfoIncluded">
    <vt:lpwstr>True</vt:lpwstr>
  </property>
  <property fmtid="{D5CDD505-2E9C-101B-9397-08002B2CF9AE}" pid="97" name="AuthorInfoName">
    <vt:lpwstr>Walter Braegger</vt:lpwstr>
  </property>
  <property fmtid="{D5CDD505-2E9C-101B-9397-08002B2CF9AE}" pid="98" name="AuthorInfoDetails1">
    <vt:lpwstr>Max-Högger-Strasse 81_x000d_
Postfach 8098 Zürich</vt:lpwstr>
  </property>
  <property fmtid="{D5CDD505-2E9C-101B-9397-08002B2CF9AE}" pid="99" name="AuthorInfoDetails2">
    <vt:lpwstr/>
  </property>
  <property fmtid="{D5CDD505-2E9C-101B-9397-08002B2CF9AE}" pid="100" name="AuthorInfoEmail">
    <vt:lpwstr>walter.braegger@ubs.com</vt:lpwstr>
  </property>
  <property fmtid="{D5CDD505-2E9C-101B-9397-08002B2CF9AE}" pid="101" name="AuthorInfoPhone">
    <vt:lpwstr>+41-44-238 61 25</vt:lpwstr>
  </property>
  <property fmtid="{D5CDD505-2E9C-101B-9397-08002B2CF9AE}" pid="102" name="Endorsement">
    <vt:lpwstr/>
  </property>
  <property fmtid="{D5CDD505-2E9C-101B-9397-08002B2CF9AE}" pid="103" name="CoverPage.Ppt">
    <vt:lpwstr>True</vt:lpwstr>
  </property>
  <property fmtid="{D5CDD505-2E9C-101B-9397-08002B2CF9AE}" pid="104" name="CoverPhoto.Ppt">
    <vt:lpwstr/>
  </property>
  <property fmtid="{D5CDD505-2E9C-101B-9397-08002B2CF9AE}" pid="105" name="CoverPhotoLocation.Ppt">
    <vt:lpwstr>0</vt:lpwstr>
  </property>
  <property fmtid="{D5CDD505-2E9C-101B-9397-08002B2CF9AE}" pid="106" name="CoverPhotoPath">
    <vt:lpwstr/>
  </property>
  <property fmtid="{D5CDD505-2E9C-101B-9397-08002B2CF9AE}" pid="107" name="SecurityLevel">
    <vt:lpwstr>4</vt:lpwstr>
  </property>
  <property fmtid="{D5CDD505-2E9C-101B-9397-08002B2CF9AE}" pid="108" name="CoverPhotoIncluded">
    <vt:lpwstr>False</vt:lpwstr>
  </property>
  <property fmtid="{D5CDD505-2E9C-101B-9397-08002B2CF9AE}" pid="109" name="CoverPhotoIsCustom">
    <vt:lpwstr>False</vt:lpwstr>
  </property>
  <property fmtid="{D5CDD505-2E9C-101B-9397-08002B2CF9AE}" pid="110" name="SectionDivider.Ppt">
    <vt:lpwstr>True</vt:lpwstr>
  </property>
  <property fmtid="{D5CDD505-2E9C-101B-9397-08002B2CF9AE}" pid="111" name="IDStampDateFormatID">
    <vt:lpwstr>F1</vt:lpwstr>
  </property>
  <property fmtid="{D5CDD505-2E9C-101B-9397-08002B2CF9AE}" pid="112" name="IDStampDateFormat-T">
    <vt:lpwstr>MMMM d, yyyy h:mm AM/PM</vt:lpwstr>
  </property>
  <property fmtid="{D5CDD505-2E9C-101B-9397-08002B2CF9AE}" pid="113" name="CoverPageDateFormatID">
    <vt:lpwstr>F1</vt:lpwstr>
  </property>
  <property fmtid="{D5CDD505-2E9C-101B-9397-08002B2CF9AE}" pid="114" name="CoverPageDateFormatFilter">
    <vt:lpwstr>1</vt:lpwstr>
  </property>
  <property fmtid="{D5CDD505-2E9C-101B-9397-08002B2CF9AE}" pid="115" name="CoverPageDateFormat-T">
    <vt:lpwstr>MMMM d, yyyy</vt:lpwstr>
  </property>
  <property fmtid="{D5CDD505-2E9C-101B-9397-08002B2CF9AE}" pid="116" name="DisclaimerPage.Ppt">
    <vt:lpwstr>False</vt:lpwstr>
  </property>
  <property fmtid="{D5CDD505-2E9C-101B-9397-08002B2CF9AE}" pid="117" name="DisclaimerID.Ppt">
    <vt:lpwstr>D1</vt:lpwstr>
  </property>
  <property fmtid="{D5CDD505-2E9C-101B-9397-08002B2CF9AE}" pid="118" name="UseInternalUBSFont.Office">
    <vt:lpwstr>True</vt:lpwstr>
  </property>
  <property fmtid="{D5CDD505-2E9C-101B-9397-08002B2CF9AE}" pid="119" name="Subheading-T">
    <vt:lpwstr>&lt;&lt;Table Subheading&gt;&gt;</vt:lpwstr>
  </property>
  <property fmtid="{D5CDD505-2E9C-101B-9397-08002B2CF9AE}" pid="120" name="CalendarDateFormatID">
    <vt:lpwstr>F1</vt:lpwstr>
  </property>
  <property fmtid="{D5CDD505-2E9C-101B-9397-08002B2CF9AE}" pid="121" name="CalendarStartDay">
    <vt:lpwstr>1</vt:lpwstr>
  </property>
  <property fmtid="{D5CDD505-2E9C-101B-9397-08002B2CF9AE}" pid="122" name="DateFormat.Ppt">
    <vt:lpwstr>F1</vt:lpwstr>
  </property>
  <property fmtid="{D5CDD505-2E9C-101B-9397-08002B2CF9AE}" pid="123" name="ContentType">
    <vt:lpwstr>IBD Pitchbook (landscape)</vt:lpwstr>
  </property>
  <property fmtid="{D5CDD505-2E9C-101B-9397-08002B2CF9AE}" pid="124" name="PresUniqueID">
    <vt:lpwstr>N159D00VE85</vt:lpwstr>
  </property>
</Properties>
</file>