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33"/>
  </p:notesMasterIdLst>
  <p:sldIdLst>
    <p:sldId id="256" r:id="rId2"/>
    <p:sldId id="257" r:id="rId3"/>
    <p:sldId id="258" r:id="rId4"/>
    <p:sldId id="259" r:id="rId5"/>
    <p:sldId id="266" r:id="rId6"/>
    <p:sldId id="261" r:id="rId7"/>
    <p:sldId id="262" r:id="rId8"/>
    <p:sldId id="263" r:id="rId9"/>
    <p:sldId id="264" r:id="rId10"/>
    <p:sldId id="265" r:id="rId11"/>
    <p:sldId id="267" r:id="rId12"/>
    <p:sldId id="268" r:id="rId13"/>
    <p:sldId id="285" r:id="rId14"/>
    <p:sldId id="282" r:id="rId15"/>
    <p:sldId id="283" r:id="rId16"/>
    <p:sldId id="284" r:id="rId17"/>
    <p:sldId id="270" r:id="rId18"/>
    <p:sldId id="271" r:id="rId19"/>
    <p:sldId id="272" r:id="rId20"/>
    <p:sldId id="273" r:id="rId21"/>
    <p:sldId id="274" r:id="rId22"/>
    <p:sldId id="275" r:id="rId23"/>
    <p:sldId id="276" r:id="rId24"/>
    <p:sldId id="286" r:id="rId25"/>
    <p:sldId id="287" r:id="rId26"/>
    <p:sldId id="288" r:id="rId27"/>
    <p:sldId id="278" r:id="rId28"/>
    <p:sldId id="277" r:id="rId29"/>
    <p:sldId id="281" r:id="rId30"/>
    <p:sldId id="280" r:id="rId31"/>
    <p:sldId id="279"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1189D-107E-481E-8445-1260E6FD040C}" type="datetimeFigureOut">
              <a:rPr lang="de-DE" smtClean="0"/>
              <a:t>08.11.2019</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B89D0-75C2-4F3A-B859-C981CA790218}" type="slidenum">
              <a:rPr lang="de-DE" smtClean="0"/>
              <a:t>‹Nr.›</a:t>
            </a:fld>
            <a:endParaRPr lang="de-DE"/>
          </a:p>
        </p:txBody>
      </p:sp>
    </p:spTree>
    <p:extLst>
      <p:ext uri="{BB962C8B-B14F-4D97-AF65-F5344CB8AC3E}">
        <p14:creationId xmlns:p14="http://schemas.microsoft.com/office/powerpoint/2010/main" val="279276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66B89D0-75C2-4F3A-B859-C981CA790218}" type="slidenum">
              <a:rPr lang="de-DE" smtClean="0"/>
              <a:t>3</a:t>
            </a:fld>
            <a:endParaRPr lang="de-DE"/>
          </a:p>
        </p:txBody>
      </p:sp>
    </p:spTree>
    <p:extLst>
      <p:ext uri="{BB962C8B-B14F-4D97-AF65-F5344CB8AC3E}">
        <p14:creationId xmlns:p14="http://schemas.microsoft.com/office/powerpoint/2010/main" val="1204216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Port-Nummern beginnen von 0 an zu zählen und sind bis zur Port-Nummer 1.023 fest einer Anwendung zugeordnet. Die Port-Nummern bis 49.151 sind für Anwendungen registriert</a:t>
            </a:r>
          </a:p>
        </p:txBody>
      </p:sp>
      <p:sp>
        <p:nvSpPr>
          <p:cNvPr id="4" name="Foliennummernplatzhalter 3"/>
          <p:cNvSpPr>
            <a:spLocks noGrp="1"/>
          </p:cNvSpPr>
          <p:nvPr>
            <p:ph type="sldNum" sz="quarter" idx="5"/>
          </p:nvPr>
        </p:nvSpPr>
        <p:spPr/>
        <p:txBody>
          <a:bodyPr/>
          <a:lstStyle/>
          <a:p>
            <a:fld id="{866B89D0-75C2-4F3A-B859-C981CA790218}" type="slidenum">
              <a:rPr lang="de-DE" smtClean="0"/>
              <a:t>22</a:t>
            </a:fld>
            <a:endParaRPr lang="de-DE"/>
          </a:p>
        </p:txBody>
      </p:sp>
    </p:spTree>
    <p:extLst>
      <p:ext uri="{BB962C8B-B14F-4D97-AF65-F5344CB8AC3E}">
        <p14:creationId xmlns:p14="http://schemas.microsoft.com/office/powerpoint/2010/main" val="220619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t>
            </a:r>
            <a:r>
              <a:rPr lang="de-DE" dirty="0" err="1"/>
              <a:t>Requests</a:t>
            </a:r>
            <a:r>
              <a:rPr lang="de-DE" dirty="0"/>
              <a:t> </a:t>
            </a:r>
            <a:r>
              <a:rPr lang="de-DE" dirty="0" err="1"/>
              <a:t>For</a:t>
            </a:r>
            <a:r>
              <a:rPr lang="de-DE" dirty="0"/>
              <a:t> Comments (</a:t>
            </a:r>
            <a:r>
              <a:rPr lang="de-DE" b="1" dirty="0"/>
              <a:t>RFC</a:t>
            </a:r>
            <a:r>
              <a:rPr lang="de-DE" dirty="0"/>
              <a:t>) sind eine Sammlung durchnummerierter Dokumente, die von der IETF (Internet Engineering Task Force) herausgegeben werden. </a:t>
            </a:r>
            <a:r>
              <a:rPr lang="de-DE" b="1" dirty="0"/>
              <a:t>RFCs</a:t>
            </a:r>
            <a:r>
              <a:rPr lang="de-DE" dirty="0"/>
              <a:t> behandeln Protokolle, Methoden, Programme und Konzepte, die für die Zusammenarbeit unterschiedlicher Systeme im Internet unentbehrlich sind.</a:t>
            </a:r>
          </a:p>
        </p:txBody>
      </p:sp>
      <p:sp>
        <p:nvSpPr>
          <p:cNvPr id="4" name="Foliennummernplatzhalter 3"/>
          <p:cNvSpPr>
            <a:spLocks noGrp="1"/>
          </p:cNvSpPr>
          <p:nvPr>
            <p:ph type="sldNum" sz="quarter" idx="5"/>
          </p:nvPr>
        </p:nvSpPr>
        <p:spPr/>
        <p:txBody>
          <a:bodyPr/>
          <a:lstStyle/>
          <a:p>
            <a:fld id="{866B89D0-75C2-4F3A-B859-C981CA790218}" type="slidenum">
              <a:rPr lang="de-DE" smtClean="0"/>
              <a:t>8</a:t>
            </a:fld>
            <a:endParaRPr lang="de-DE"/>
          </a:p>
        </p:txBody>
      </p:sp>
    </p:spTree>
    <p:extLst>
      <p:ext uri="{BB962C8B-B14F-4D97-AF65-F5344CB8AC3E}">
        <p14:creationId xmlns:p14="http://schemas.microsoft.com/office/powerpoint/2010/main" val="1369387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Kerninformation aus dem Header der Schicht 4 ist der Source- und Destination Port</a:t>
            </a:r>
          </a:p>
        </p:txBody>
      </p:sp>
      <p:sp>
        <p:nvSpPr>
          <p:cNvPr id="4" name="Foliennummernplatzhalter 3"/>
          <p:cNvSpPr>
            <a:spLocks noGrp="1"/>
          </p:cNvSpPr>
          <p:nvPr>
            <p:ph type="sldNum" sz="quarter" idx="5"/>
          </p:nvPr>
        </p:nvSpPr>
        <p:spPr/>
        <p:txBody>
          <a:bodyPr/>
          <a:lstStyle/>
          <a:p>
            <a:fld id="{866B89D0-75C2-4F3A-B859-C981CA790218}" type="slidenum">
              <a:rPr lang="de-DE" smtClean="0"/>
              <a:t>11</a:t>
            </a:fld>
            <a:endParaRPr lang="de-DE"/>
          </a:p>
        </p:txBody>
      </p:sp>
    </p:spTree>
    <p:extLst>
      <p:ext uri="{BB962C8B-B14F-4D97-AF65-F5344CB8AC3E}">
        <p14:creationId xmlns:p14="http://schemas.microsoft.com/office/powerpoint/2010/main" val="4129547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Verbindungsaufbau läuft nach dem </a:t>
            </a:r>
            <a:r>
              <a:rPr lang="de-DE" dirty="0" err="1"/>
              <a:t>Three</a:t>
            </a:r>
            <a:r>
              <a:rPr lang="de-DE" dirty="0"/>
              <a:t>-Way-Handshake ab. Zuerst schickt der Client an den Server einen Verbindungswunsch (SYN). Der Server bestätigt den Erhalt der Nachricht (ACK) und äußert ebenfalls seinen Verbindungswunsch (SYN). Der Client bestätigt den Erhalt der Nachricht (ACK). Danach erfolgt der Datenaustausch zwischen Client und Server.</a:t>
            </a:r>
          </a:p>
        </p:txBody>
      </p:sp>
      <p:sp>
        <p:nvSpPr>
          <p:cNvPr id="4" name="Foliennummernplatzhalter 3"/>
          <p:cNvSpPr>
            <a:spLocks noGrp="1"/>
          </p:cNvSpPr>
          <p:nvPr>
            <p:ph type="sldNum" sz="quarter" idx="5"/>
          </p:nvPr>
        </p:nvSpPr>
        <p:spPr/>
        <p:txBody>
          <a:bodyPr/>
          <a:lstStyle/>
          <a:p>
            <a:fld id="{866B89D0-75C2-4F3A-B859-C981CA790218}" type="slidenum">
              <a:rPr lang="de-DE" smtClean="0"/>
              <a:t>12</a:t>
            </a:fld>
            <a:endParaRPr lang="de-DE"/>
          </a:p>
        </p:txBody>
      </p:sp>
    </p:spTree>
    <p:extLst>
      <p:ext uri="{BB962C8B-B14F-4D97-AF65-F5344CB8AC3E}">
        <p14:creationId xmlns:p14="http://schemas.microsoft.com/office/powerpoint/2010/main" val="692111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Verbindungsaufbau läuft nach dem </a:t>
            </a:r>
            <a:r>
              <a:rPr lang="de-DE" dirty="0" err="1"/>
              <a:t>Three</a:t>
            </a:r>
            <a:r>
              <a:rPr lang="de-DE" dirty="0"/>
              <a:t>-Way-Handshake ab. Zuerst schickt der Client an den Server einen Verbindungswunsch (SYN). Der Server bestätigt den Erhalt der Nachricht (ACK) und äußert ebenfalls seinen Verbindungswunsch (SYN). Der Client bestätigt den Erhalt der Nachricht (ACK). Danach erfolgt der Datenaustausch zwischen Client und Server.</a:t>
            </a:r>
          </a:p>
        </p:txBody>
      </p:sp>
      <p:sp>
        <p:nvSpPr>
          <p:cNvPr id="4" name="Foliennummernplatzhalter 3"/>
          <p:cNvSpPr>
            <a:spLocks noGrp="1"/>
          </p:cNvSpPr>
          <p:nvPr>
            <p:ph type="sldNum" sz="quarter" idx="5"/>
          </p:nvPr>
        </p:nvSpPr>
        <p:spPr/>
        <p:txBody>
          <a:bodyPr/>
          <a:lstStyle/>
          <a:p>
            <a:fld id="{866B89D0-75C2-4F3A-B859-C981CA790218}" type="slidenum">
              <a:rPr lang="de-DE" smtClean="0"/>
              <a:t>13</a:t>
            </a:fld>
            <a:endParaRPr lang="de-DE"/>
          </a:p>
        </p:txBody>
      </p:sp>
    </p:spTree>
    <p:extLst>
      <p:ext uri="{BB962C8B-B14F-4D97-AF65-F5344CB8AC3E}">
        <p14:creationId xmlns:p14="http://schemas.microsoft.com/office/powerpoint/2010/main" val="378385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Sender beginnt mit dem Senden des ersten Datenpakets (Send Paket 1). Der Empfänger nimmt das Paket entgegen (</a:t>
            </a:r>
            <a:r>
              <a:rPr lang="de-DE" dirty="0" err="1"/>
              <a:t>Receive</a:t>
            </a:r>
            <a:r>
              <a:rPr lang="de-DE" dirty="0"/>
              <a:t> Paket 1) und bestätigt den Empfang (Send ACK Paket 1). Der Sender nimmt die Bestätigung entgegen (</a:t>
            </a:r>
            <a:r>
              <a:rPr lang="de-DE" dirty="0" err="1"/>
              <a:t>Receive</a:t>
            </a:r>
            <a:r>
              <a:rPr lang="de-DE" dirty="0"/>
              <a:t> ACK Paket 1) und sendet das zweite Datenpaket (Send Paket 2). Der Empfänger nimmt das zweite Paket entgegen (</a:t>
            </a:r>
            <a:r>
              <a:rPr lang="de-DE" dirty="0" err="1"/>
              <a:t>Receive</a:t>
            </a:r>
            <a:r>
              <a:rPr lang="de-DE" dirty="0"/>
              <a:t> Paket 2) und bestätigt den Empfang (Send ACK Paket 2). Der Sender nimmt die zweite Bestätigung entgegen (</a:t>
            </a:r>
            <a:r>
              <a:rPr lang="de-DE" dirty="0" err="1"/>
              <a:t>Receive</a:t>
            </a:r>
            <a:r>
              <a:rPr lang="de-DE" dirty="0"/>
              <a:t> ACK Paket 2).</a:t>
            </a:r>
            <a:br>
              <a:rPr lang="de-DE" dirty="0"/>
            </a:br>
            <a:r>
              <a:rPr lang="de-DE" dirty="0"/>
              <a:t>Und so läuft der Datenaustausch weiter, bis alle Pakete übertragen wurden.</a:t>
            </a:r>
          </a:p>
        </p:txBody>
      </p:sp>
      <p:sp>
        <p:nvSpPr>
          <p:cNvPr id="4" name="Foliennummernplatzhalter 3"/>
          <p:cNvSpPr>
            <a:spLocks noGrp="1"/>
          </p:cNvSpPr>
          <p:nvPr>
            <p:ph type="sldNum" sz="quarter" idx="5"/>
          </p:nvPr>
        </p:nvSpPr>
        <p:spPr/>
        <p:txBody>
          <a:bodyPr/>
          <a:lstStyle/>
          <a:p>
            <a:fld id="{866B89D0-75C2-4F3A-B859-C981CA790218}" type="slidenum">
              <a:rPr lang="de-DE" smtClean="0"/>
              <a:t>14</a:t>
            </a:fld>
            <a:endParaRPr lang="de-DE"/>
          </a:p>
        </p:txBody>
      </p:sp>
    </p:spTree>
    <p:extLst>
      <p:ext uri="{BB962C8B-B14F-4D97-AF65-F5344CB8AC3E}">
        <p14:creationId xmlns:p14="http://schemas.microsoft.com/office/powerpoint/2010/main" val="3359953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festzustellen, ob Datenpakete ankommen, wird ein </a:t>
            </a:r>
            <a:r>
              <a:rPr lang="de-DE" dirty="0" err="1"/>
              <a:t>Timer</a:t>
            </a:r>
            <a:r>
              <a:rPr lang="de-DE" dirty="0"/>
              <a:t> gesetzt. Läuft der </a:t>
            </a:r>
            <a:r>
              <a:rPr lang="de-DE" dirty="0" err="1"/>
              <a:t>Timer</a:t>
            </a:r>
            <a:r>
              <a:rPr lang="de-DE" dirty="0"/>
              <a:t> ab, dann muss der Sender das Datenpaket noch mal schicken.</a:t>
            </a:r>
            <a:br>
              <a:rPr lang="de-DE" dirty="0"/>
            </a:br>
            <a:r>
              <a:rPr lang="de-DE" dirty="0"/>
              <a:t>Im Prinzip läuft die Kommunikation wie gewohnt. Der Sender beginnt mit dem Senden des ersten Datenpakets (Send Paket 1). Gleichzeitig setzt er einen </a:t>
            </a:r>
            <a:r>
              <a:rPr lang="de-DE" dirty="0" err="1"/>
              <a:t>Timer</a:t>
            </a:r>
            <a:r>
              <a:rPr lang="de-DE" dirty="0"/>
              <a:t>. Bekommt er die Bestätigung (Send ACK Paket 1) des Empfängers, dann sendet er das zweite Paket. Läuft der </a:t>
            </a:r>
            <a:r>
              <a:rPr lang="de-DE" dirty="0" err="1"/>
              <a:t>Timer</a:t>
            </a:r>
            <a:r>
              <a:rPr lang="de-DE" dirty="0"/>
              <a:t> jedoch ab, dann geht der Sender von einem Paketverlust aus und sendet das Datenpaket noch mal (Send Paket 1).</a:t>
            </a:r>
          </a:p>
        </p:txBody>
      </p:sp>
      <p:sp>
        <p:nvSpPr>
          <p:cNvPr id="4" name="Foliennummernplatzhalter 3"/>
          <p:cNvSpPr>
            <a:spLocks noGrp="1"/>
          </p:cNvSpPr>
          <p:nvPr>
            <p:ph type="sldNum" sz="quarter" idx="5"/>
          </p:nvPr>
        </p:nvSpPr>
        <p:spPr/>
        <p:txBody>
          <a:bodyPr/>
          <a:lstStyle/>
          <a:p>
            <a:fld id="{866B89D0-75C2-4F3A-B859-C981CA790218}" type="slidenum">
              <a:rPr lang="de-DE" smtClean="0"/>
              <a:t>15</a:t>
            </a:fld>
            <a:endParaRPr lang="de-DE"/>
          </a:p>
        </p:txBody>
      </p:sp>
    </p:spTree>
    <p:extLst>
      <p:ext uri="{BB962C8B-B14F-4D97-AF65-F5344CB8AC3E}">
        <p14:creationId xmlns:p14="http://schemas.microsoft.com/office/powerpoint/2010/main" val="482355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Verbindungsabbau kann sowohl vom Client als auch vom Server vorgenommen werden. Zuerst schickt einer der beiden der Gegenstelle einen Verbindungsabbauwunsch (FIN). Die Gegenstelle bestätigt den Erhalt der Nachricht (ACK) und schickt gleich darauf ebenfalls einen Verbindungsabbauwunsch (FIN). Danach bekommt die Gegenstelle noch mitgeteilt, dass die Verbindung abgebaut ist (ACK).</a:t>
            </a:r>
          </a:p>
        </p:txBody>
      </p:sp>
      <p:sp>
        <p:nvSpPr>
          <p:cNvPr id="4" name="Foliennummernplatzhalter 3"/>
          <p:cNvSpPr>
            <a:spLocks noGrp="1"/>
          </p:cNvSpPr>
          <p:nvPr>
            <p:ph type="sldNum" sz="quarter" idx="5"/>
          </p:nvPr>
        </p:nvSpPr>
        <p:spPr/>
        <p:txBody>
          <a:bodyPr/>
          <a:lstStyle/>
          <a:p>
            <a:fld id="{866B89D0-75C2-4F3A-B859-C981CA790218}" type="slidenum">
              <a:rPr lang="de-DE" smtClean="0"/>
              <a:t>16</a:t>
            </a:fld>
            <a:endParaRPr lang="de-DE"/>
          </a:p>
        </p:txBody>
      </p:sp>
    </p:spTree>
    <p:extLst>
      <p:ext uri="{BB962C8B-B14F-4D97-AF65-F5344CB8AC3E}">
        <p14:creationId xmlns:p14="http://schemas.microsoft.com/office/powerpoint/2010/main" val="137167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FTP ist kein Schicht 4 Protokoll!</a:t>
            </a:r>
          </a:p>
        </p:txBody>
      </p:sp>
      <p:sp>
        <p:nvSpPr>
          <p:cNvPr id="4" name="Foliennummernplatzhalter 3"/>
          <p:cNvSpPr>
            <a:spLocks noGrp="1"/>
          </p:cNvSpPr>
          <p:nvPr>
            <p:ph type="sldNum" sz="quarter" idx="5"/>
          </p:nvPr>
        </p:nvSpPr>
        <p:spPr/>
        <p:txBody>
          <a:bodyPr/>
          <a:lstStyle/>
          <a:p>
            <a:fld id="{866B89D0-75C2-4F3A-B859-C981CA790218}" type="slidenum">
              <a:rPr lang="de-DE" smtClean="0"/>
              <a:t>17</a:t>
            </a:fld>
            <a:endParaRPr lang="de-DE"/>
          </a:p>
        </p:txBody>
      </p:sp>
    </p:spTree>
    <p:extLst>
      <p:ext uri="{BB962C8B-B14F-4D97-AF65-F5344CB8AC3E}">
        <p14:creationId xmlns:p14="http://schemas.microsoft.com/office/powerpoint/2010/main" val="112455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de-DE"/>
              <a:t>Mastertitelformat bearbeiten</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904F22B-2791-47D4-8346-775FBECBA96E}" type="datetimeFigureOut">
              <a:rPr lang="de-DE" smtClean="0"/>
              <a:t>08.11.2019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60DF1D5-C6AF-4EDE-AD7F-34B89EF5D471}" type="slidenum">
              <a:rPr lang="de-DE" smtClean="0"/>
              <a:t>‹Nr.›</a:t>
            </a:fld>
            <a:endParaRPr lang="de-DE"/>
          </a:p>
        </p:txBody>
      </p:sp>
    </p:spTree>
    <p:extLst>
      <p:ext uri="{BB962C8B-B14F-4D97-AF65-F5344CB8AC3E}">
        <p14:creationId xmlns:p14="http://schemas.microsoft.com/office/powerpoint/2010/main" val="865152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de-DE"/>
              <a:t>Mastertitelformat bearbeiten</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Date Placeholder 2"/>
          <p:cNvSpPr>
            <a:spLocks noGrp="1"/>
          </p:cNvSpPr>
          <p:nvPr>
            <p:ph type="dt" sz="half" idx="10"/>
          </p:nvPr>
        </p:nvSpPr>
        <p:spPr/>
        <p:txBody>
          <a:bodyPr/>
          <a:lstStyle/>
          <a:p>
            <a:fld id="{C904F22B-2791-47D4-8346-775FBECBA96E}" type="datetimeFigureOut">
              <a:rPr lang="de-DE" smtClean="0"/>
              <a:t>08.11.2019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60DF1D5-C6AF-4EDE-AD7F-34B89EF5D471}" type="slidenum">
              <a:rPr lang="de-DE" smtClean="0"/>
              <a:t>‹Nr.›</a:t>
            </a:fld>
            <a:endParaRPr lang="de-DE"/>
          </a:p>
        </p:txBody>
      </p:sp>
    </p:spTree>
    <p:extLst>
      <p:ext uri="{BB962C8B-B14F-4D97-AF65-F5344CB8AC3E}">
        <p14:creationId xmlns:p14="http://schemas.microsoft.com/office/powerpoint/2010/main" val="283174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de-DE"/>
              <a:t>Mastertitelformat bearbeiten</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904F22B-2791-47D4-8346-775FBECBA96E}" type="datetimeFigureOut">
              <a:rPr lang="de-DE" smtClean="0"/>
              <a:t>08.11.2019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60DF1D5-C6AF-4EDE-AD7F-34B89EF5D471}" type="slidenum">
              <a:rPr lang="de-DE" smtClean="0"/>
              <a:t>‹Nr.›</a:t>
            </a:fld>
            <a:endParaRPr lang="de-DE"/>
          </a:p>
        </p:txBody>
      </p:sp>
    </p:spTree>
    <p:extLst>
      <p:ext uri="{BB962C8B-B14F-4D97-AF65-F5344CB8AC3E}">
        <p14:creationId xmlns:p14="http://schemas.microsoft.com/office/powerpoint/2010/main" val="2058756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904F22B-2791-47D4-8346-775FBECBA96E}" type="datetimeFigureOut">
              <a:rPr lang="de-DE" smtClean="0"/>
              <a:t>08.11.2019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60DF1D5-C6AF-4EDE-AD7F-34B89EF5D471}" type="slidenum">
              <a:rPr lang="de-DE" smtClean="0"/>
              <a:t>‹Nr.›</a:t>
            </a:fld>
            <a:endParaRPr lang="de-DE"/>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37266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de-DE"/>
              <a:t>Mastertitelformat bearbeiten</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904F22B-2791-47D4-8346-775FBECBA96E}" type="datetimeFigureOut">
              <a:rPr lang="de-DE" smtClean="0"/>
              <a:t>08.11.2019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60DF1D5-C6AF-4EDE-AD7F-34B89EF5D471}" type="slidenum">
              <a:rPr lang="de-DE" smtClean="0"/>
              <a:t>‹Nr.›</a:t>
            </a:fld>
            <a:endParaRPr lang="de-DE"/>
          </a:p>
        </p:txBody>
      </p:sp>
    </p:spTree>
    <p:extLst>
      <p:ext uri="{BB962C8B-B14F-4D97-AF65-F5344CB8AC3E}">
        <p14:creationId xmlns:p14="http://schemas.microsoft.com/office/powerpoint/2010/main" val="1051798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904F22B-2791-47D4-8346-775FBECBA96E}" type="datetimeFigureOut">
              <a:rPr lang="de-DE" smtClean="0"/>
              <a:t>08.11.2019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60DF1D5-C6AF-4EDE-AD7F-34B89EF5D471}" type="slidenum">
              <a:rPr lang="de-DE" smtClean="0"/>
              <a:t>‹Nr.›</a:t>
            </a:fld>
            <a:endParaRPr lang="de-DE"/>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94782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904F22B-2791-47D4-8346-775FBECBA96E}" type="datetimeFigureOut">
              <a:rPr lang="de-DE" smtClean="0"/>
              <a:t>08.11.2019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60DF1D5-C6AF-4EDE-AD7F-34B89EF5D471}" type="slidenum">
              <a:rPr lang="de-DE" smtClean="0"/>
              <a:t>‹Nr.›</a:t>
            </a:fld>
            <a:endParaRPr lang="de-DE"/>
          </a:p>
        </p:txBody>
      </p:sp>
    </p:spTree>
    <p:extLst>
      <p:ext uri="{BB962C8B-B14F-4D97-AF65-F5344CB8AC3E}">
        <p14:creationId xmlns:p14="http://schemas.microsoft.com/office/powerpoint/2010/main" val="1523874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de-DE"/>
              <a:t>Mastertitelformat bearbeiten</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904F22B-2791-47D4-8346-775FBECBA96E}" type="datetimeFigureOut">
              <a:rPr lang="de-DE" smtClean="0"/>
              <a:t>08.11.2019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60DF1D5-C6AF-4EDE-AD7F-34B89EF5D471}" type="slidenum">
              <a:rPr lang="de-DE" smtClean="0"/>
              <a:t>‹Nr.›</a:t>
            </a:fld>
            <a:endParaRPr lang="de-DE"/>
          </a:p>
        </p:txBody>
      </p:sp>
    </p:spTree>
    <p:extLst>
      <p:ext uri="{BB962C8B-B14F-4D97-AF65-F5344CB8AC3E}">
        <p14:creationId xmlns:p14="http://schemas.microsoft.com/office/powerpoint/2010/main" val="3665460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de-DE"/>
              <a:t>Mastertitelformat bearbeiten</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904F22B-2791-47D4-8346-775FBECBA96E}" type="datetimeFigureOut">
              <a:rPr lang="de-DE" smtClean="0"/>
              <a:t>08.11.2019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60DF1D5-C6AF-4EDE-AD7F-34B89EF5D471}" type="slidenum">
              <a:rPr lang="de-DE" smtClean="0"/>
              <a:t>‹Nr.›</a:t>
            </a:fld>
            <a:endParaRPr lang="de-DE"/>
          </a:p>
        </p:txBody>
      </p:sp>
    </p:spTree>
    <p:extLst>
      <p:ext uri="{BB962C8B-B14F-4D97-AF65-F5344CB8AC3E}">
        <p14:creationId xmlns:p14="http://schemas.microsoft.com/office/powerpoint/2010/main" val="116353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de-DE"/>
              <a:t>Mastertitelformat bearbeiten</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904F22B-2791-47D4-8346-775FBECBA96E}" type="datetimeFigureOut">
              <a:rPr lang="de-DE" smtClean="0"/>
              <a:t>08.11.2019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60DF1D5-C6AF-4EDE-AD7F-34B89EF5D471}" type="slidenum">
              <a:rPr lang="de-DE" smtClean="0"/>
              <a:t>‹Nr.›</a:t>
            </a:fld>
            <a:endParaRPr lang="de-DE"/>
          </a:p>
        </p:txBody>
      </p:sp>
    </p:spTree>
    <p:extLst>
      <p:ext uri="{BB962C8B-B14F-4D97-AF65-F5344CB8AC3E}">
        <p14:creationId xmlns:p14="http://schemas.microsoft.com/office/powerpoint/2010/main" val="560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904F22B-2791-47D4-8346-775FBECBA96E}" type="datetimeFigureOut">
              <a:rPr lang="de-DE" smtClean="0"/>
              <a:t>08.11.2019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60DF1D5-C6AF-4EDE-AD7F-34B89EF5D471}" type="slidenum">
              <a:rPr lang="de-DE" smtClean="0"/>
              <a:t>‹Nr.›</a:t>
            </a:fld>
            <a:endParaRPr lang="de-DE"/>
          </a:p>
        </p:txBody>
      </p:sp>
    </p:spTree>
    <p:extLst>
      <p:ext uri="{BB962C8B-B14F-4D97-AF65-F5344CB8AC3E}">
        <p14:creationId xmlns:p14="http://schemas.microsoft.com/office/powerpoint/2010/main" val="365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de-DE"/>
              <a:t>Mastertitelformat bearbeiten</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904F22B-2791-47D4-8346-775FBECBA96E}" type="datetimeFigureOut">
              <a:rPr lang="de-DE" smtClean="0"/>
              <a:t>08.11.2019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60DF1D5-C6AF-4EDE-AD7F-34B89EF5D471}" type="slidenum">
              <a:rPr lang="de-DE" smtClean="0"/>
              <a:t>‹Nr.›</a:t>
            </a:fld>
            <a:endParaRPr lang="de-DE"/>
          </a:p>
        </p:txBody>
      </p:sp>
    </p:spTree>
    <p:extLst>
      <p:ext uri="{BB962C8B-B14F-4D97-AF65-F5344CB8AC3E}">
        <p14:creationId xmlns:p14="http://schemas.microsoft.com/office/powerpoint/2010/main" val="192309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de-DE"/>
              <a:t>Mastertitelformat bearbeiten</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904F22B-2791-47D4-8346-775FBECBA96E}" type="datetimeFigureOut">
              <a:rPr lang="de-DE" smtClean="0"/>
              <a:t>08.11.2019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60DF1D5-C6AF-4EDE-AD7F-34B89EF5D471}" type="slidenum">
              <a:rPr lang="de-DE" smtClean="0"/>
              <a:t>‹Nr.›</a:t>
            </a:fld>
            <a:endParaRPr lang="de-DE"/>
          </a:p>
        </p:txBody>
      </p:sp>
    </p:spTree>
    <p:extLst>
      <p:ext uri="{BB962C8B-B14F-4D97-AF65-F5344CB8AC3E}">
        <p14:creationId xmlns:p14="http://schemas.microsoft.com/office/powerpoint/2010/main" val="3302840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de-DE"/>
              <a:t>Mastertitelformat bearbeiten</a:t>
            </a:r>
            <a:endParaRPr lang="en-US" dirty="0"/>
          </a:p>
        </p:txBody>
      </p:sp>
      <p:sp>
        <p:nvSpPr>
          <p:cNvPr id="3" name="Date Placeholder 2"/>
          <p:cNvSpPr>
            <a:spLocks noGrp="1"/>
          </p:cNvSpPr>
          <p:nvPr>
            <p:ph type="dt" sz="half" idx="10"/>
          </p:nvPr>
        </p:nvSpPr>
        <p:spPr/>
        <p:txBody>
          <a:bodyPr/>
          <a:lstStyle/>
          <a:p>
            <a:fld id="{C904F22B-2791-47D4-8346-775FBECBA96E}" type="datetimeFigureOut">
              <a:rPr lang="de-DE" smtClean="0"/>
              <a:t>08.11.2019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60DF1D5-C6AF-4EDE-AD7F-34B89EF5D471}" type="slidenum">
              <a:rPr lang="de-DE" smtClean="0"/>
              <a:t>‹Nr.›</a:t>
            </a:fld>
            <a:endParaRPr lang="de-DE"/>
          </a:p>
        </p:txBody>
      </p:sp>
    </p:spTree>
    <p:extLst>
      <p:ext uri="{BB962C8B-B14F-4D97-AF65-F5344CB8AC3E}">
        <p14:creationId xmlns:p14="http://schemas.microsoft.com/office/powerpoint/2010/main" val="1966710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4F22B-2791-47D4-8346-775FBECBA96E}" type="datetimeFigureOut">
              <a:rPr lang="de-DE" smtClean="0"/>
              <a:t>08.11.2019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60DF1D5-C6AF-4EDE-AD7F-34B89EF5D471}" type="slidenum">
              <a:rPr lang="de-DE" smtClean="0"/>
              <a:t>‹Nr.›</a:t>
            </a:fld>
            <a:endParaRPr lang="de-DE"/>
          </a:p>
        </p:txBody>
      </p:sp>
    </p:spTree>
    <p:extLst>
      <p:ext uri="{BB962C8B-B14F-4D97-AF65-F5344CB8AC3E}">
        <p14:creationId xmlns:p14="http://schemas.microsoft.com/office/powerpoint/2010/main" val="154589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de-DE"/>
              <a:t>Mastertitelformat bearbeiten</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C904F22B-2791-47D4-8346-775FBECBA96E}" type="datetimeFigureOut">
              <a:rPr lang="de-DE" smtClean="0"/>
              <a:t>08.11.2019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60DF1D5-C6AF-4EDE-AD7F-34B89EF5D471}" type="slidenum">
              <a:rPr lang="de-DE" smtClean="0"/>
              <a:t>‹Nr.›</a:t>
            </a:fld>
            <a:endParaRPr lang="de-DE"/>
          </a:p>
        </p:txBody>
      </p:sp>
    </p:spTree>
    <p:extLst>
      <p:ext uri="{BB962C8B-B14F-4D97-AF65-F5344CB8AC3E}">
        <p14:creationId xmlns:p14="http://schemas.microsoft.com/office/powerpoint/2010/main" val="405690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de-DE"/>
              <a:t>Mastertitelformat bearbeiten</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C904F22B-2791-47D4-8346-775FBECBA96E}" type="datetimeFigureOut">
              <a:rPr lang="de-DE" smtClean="0"/>
              <a:t>08.11.2019</a:t>
            </a:fld>
            <a:endParaRPr lang="de-DE"/>
          </a:p>
        </p:txBody>
      </p:sp>
      <p:sp>
        <p:nvSpPr>
          <p:cNvPr id="6" name="Footer Placeholder 5"/>
          <p:cNvSpPr>
            <a:spLocks noGrp="1"/>
          </p:cNvSpPr>
          <p:nvPr>
            <p:ph type="ftr" sz="quarter" idx="11"/>
          </p:nvPr>
        </p:nvSpPr>
        <p:spPr>
          <a:xfrm>
            <a:off x="533400" y="6172200"/>
            <a:ext cx="5811724" cy="365125"/>
          </a:xfrm>
        </p:spPr>
        <p:txBody>
          <a:bodyPr/>
          <a:lstStyle/>
          <a:p>
            <a:endParaRPr lang="de-DE"/>
          </a:p>
        </p:txBody>
      </p:sp>
      <p:sp>
        <p:nvSpPr>
          <p:cNvPr id="7" name="Slide Number Placeholder 6"/>
          <p:cNvSpPr>
            <a:spLocks noGrp="1"/>
          </p:cNvSpPr>
          <p:nvPr>
            <p:ph type="sldNum" sz="quarter" idx="12"/>
          </p:nvPr>
        </p:nvSpPr>
        <p:spPr/>
        <p:txBody>
          <a:bodyPr/>
          <a:lstStyle/>
          <a:p>
            <a:fld id="{760DF1D5-C6AF-4EDE-AD7F-34B89EF5D471}" type="slidenum">
              <a:rPr lang="de-DE" smtClean="0"/>
              <a:t>‹Nr.›</a:t>
            </a:fld>
            <a:endParaRPr lang="de-DE"/>
          </a:p>
        </p:txBody>
      </p:sp>
    </p:spTree>
    <p:extLst>
      <p:ext uri="{BB962C8B-B14F-4D97-AF65-F5344CB8AC3E}">
        <p14:creationId xmlns:p14="http://schemas.microsoft.com/office/powerpoint/2010/main" val="1166927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904F22B-2791-47D4-8346-775FBECBA96E}" type="datetimeFigureOut">
              <a:rPr lang="de-DE" smtClean="0"/>
              <a:t>08.11.2019</a:t>
            </a:fld>
            <a:endParaRPr lang="de-DE"/>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de-DE"/>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760DF1D5-C6AF-4EDE-AD7F-34B89EF5D471}" type="slidenum">
              <a:rPr lang="de-DE" smtClean="0"/>
              <a:t>‹Nr.›</a:t>
            </a:fld>
            <a:endParaRPr lang="de-DE"/>
          </a:p>
        </p:txBody>
      </p:sp>
    </p:spTree>
    <p:extLst>
      <p:ext uri="{BB962C8B-B14F-4D97-AF65-F5344CB8AC3E}">
        <p14:creationId xmlns:p14="http://schemas.microsoft.com/office/powerpoint/2010/main" val="3122660023"/>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de.wikipedia.org/wiki/OSI-Modell" TargetMode="External"/><Relationship Id="rId3" Type="http://schemas.openxmlformats.org/officeDocument/2006/relationships/hyperlink" Target="https://www.elektronik-kompendium.de/sites/net/0812271.htm" TargetMode="External"/><Relationship Id="rId7" Type="http://schemas.openxmlformats.org/officeDocument/2006/relationships/hyperlink" Target="https://www.derpade.de/das-osi-modell-ipv6-ipv4-tcp-und-udp-einfach-erklaert/" TargetMode="External"/><Relationship Id="rId2" Type="http://schemas.openxmlformats.org/officeDocument/2006/relationships/hyperlink" Target="https://www.patrick-canterino.de/artikel/pdf/tcp-udp.pdf" TargetMode="External"/><Relationship Id="rId1" Type="http://schemas.openxmlformats.org/officeDocument/2006/relationships/slideLayout" Target="../slideLayouts/slideLayout2.xml"/><Relationship Id="rId6" Type="http://schemas.openxmlformats.org/officeDocument/2006/relationships/hyperlink" Target="https://nordvpn.com/de/blog/tcp-vs-udp/" TargetMode="External"/><Relationship Id="rId5" Type="http://schemas.openxmlformats.org/officeDocument/2006/relationships/hyperlink" Target="https://www.ip-insider.de/was-ist-layer-4-a-651857/" TargetMode="External"/><Relationship Id="rId4" Type="http://schemas.openxmlformats.org/officeDocument/2006/relationships/hyperlink" Target="https://www.elektronik-kompendium.de/sites/net/0812281.htm" TargetMode="External"/><Relationship Id="rId9" Type="http://schemas.openxmlformats.org/officeDocument/2006/relationships/hyperlink" Target="https://www.elektronik-kompendium.de/sites/net/0812211.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23528" y="-387424"/>
            <a:ext cx="6154713" cy="3124201"/>
          </a:xfrm>
        </p:spPr>
        <p:txBody>
          <a:bodyPr>
            <a:normAutofit/>
          </a:bodyPr>
          <a:lstStyle/>
          <a:p>
            <a:r>
              <a:rPr lang="de-DE" dirty="0"/>
              <a:t>OSI-Schichtenmodell</a:t>
            </a:r>
            <a:br>
              <a:rPr lang="de-DE" dirty="0"/>
            </a:br>
            <a:br>
              <a:rPr lang="de-DE" dirty="0"/>
            </a:br>
            <a:r>
              <a:rPr lang="de-DE" dirty="0"/>
              <a:t>Layer 4 – TCP und UDP</a:t>
            </a:r>
          </a:p>
        </p:txBody>
      </p:sp>
      <p:sp>
        <p:nvSpPr>
          <p:cNvPr id="3" name="Untertitel 2"/>
          <p:cNvSpPr>
            <a:spLocks noGrp="1"/>
          </p:cNvSpPr>
          <p:nvPr>
            <p:ph type="subTitle" idx="1"/>
          </p:nvPr>
        </p:nvSpPr>
        <p:spPr>
          <a:xfrm>
            <a:off x="395536" y="4653136"/>
            <a:ext cx="6400800" cy="1752600"/>
          </a:xfrm>
        </p:spPr>
        <p:txBody>
          <a:bodyPr>
            <a:normAutofit/>
          </a:bodyPr>
          <a:lstStyle/>
          <a:p>
            <a:r>
              <a:rPr lang="de-DE" sz="2000" dirty="0"/>
              <a:t>Präsentation vom 05.11.2019</a:t>
            </a:r>
          </a:p>
          <a:p>
            <a:r>
              <a:rPr lang="de-DE" sz="2000" dirty="0"/>
              <a:t>Frau Wesp Lernfeld 6</a:t>
            </a:r>
          </a:p>
          <a:p>
            <a:endParaRPr lang="de-DE" sz="2000" dirty="0"/>
          </a:p>
          <a:p>
            <a:r>
              <a:rPr lang="de-DE" sz="1400" dirty="0"/>
              <a:t>Daniel, Danny, Lucas, Sebastian</a:t>
            </a:r>
          </a:p>
        </p:txBody>
      </p:sp>
    </p:spTree>
    <p:extLst>
      <p:ext uri="{BB962C8B-B14F-4D97-AF65-F5344CB8AC3E}">
        <p14:creationId xmlns:p14="http://schemas.microsoft.com/office/powerpoint/2010/main" val="1651675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16632"/>
            <a:ext cx="6554867" cy="1524000"/>
          </a:xfrm>
        </p:spPr>
        <p:txBody>
          <a:bodyPr/>
          <a:lstStyle/>
          <a:p>
            <a:pPr algn="l"/>
            <a:r>
              <a:rPr lang="de-DE" dirty="0"/>
              <a:t>Merkmale von TCP</a:t>
            </a:r>
          </a:p>
        </p:txBody>
      </p:sp>
      <p:sp>
        <p:nvSpPr>
          <p:cNvPr id="3" name="Inhaltsplatzhalter 2"/>
          <p:cNvSpPr>
            <a:spLocks noGrp="1"/>
          </p:cNvSpPr>
          <p:nvPr>
            <p:ph idx="1"/>
          </p:nvPr>
        </p:nvSpPr>
        <p:spPr>
          <a:xfrm>
            <a:off x="334379" y="1196752"/>
            <a:ext cx="6554867" cy="3767670"/>
          </a:xfrm>
        </p:spPr>
        <p:txBody>
          <a:bodyPr>
            <a:normAutofit/>
          </a:bodyPr>
          <a:lstStyle/>
          <a:p>
            <a:r>
              <a:rPr lang="de-DE" dirty="0"/>
              <a:t>Pakete können gleichzeitig in beide Richtungen versendet werden (Vollduplex)</a:t>
            </a:r>
          </a:p>
          <a:p>
            <a:endParaRPr lang="de-DE" dirty="0"/>
          </a:p>
          <a:p>
            <a:r>
              <a:rPr lang="de-DE" dirty="0"/>
              <a:t>Flusssteuerung – verhindert, dass ein langsamer Empfänger von einem schnellen Sender mehr Pakete bekommt, als verarbeiten kann.</a:t>
            </a:r>
          </a:p>
          <a:p>
            <a:endParaRPr lang="de-DE" dirty="0"/>
          </a:p>
        </p:txBody>
      </p:sp>
    </p:spTree>
    <p:extLst>
      <p:ext uri="{BB962C8B-B14F-4D97-AF65-F5344CB8AC3E}">
        <p14:creationId xmlns:p14="http://schemas.microsoft.com/office/powerpoint/2010/main" val="207051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208310"/>
            <a:ext cx="6554867" cy="1524000"/>
          </a:xfrm>
        </p:spPr>
        <p:txBody>
          <a:bodyPr/>
          <a:lstStyle/>
          <a:p>
            <a:pPr algn="l"/>
            <a:r>
              <a:rPr lang="de-DE" dirty="0"/>
              <a:t>Aufbau eines Paketes</a:t>
            </a:r>
          </a:p>
        </p:txBody>
      </p:sp>
      <p:sp>
        <p:nvSpPr>
          <p:cNvPr id="3" name="Inhaltsplatzhalter 2"/>
          <p:cNvSpPr>
            <a:spLocks noGrp="1"/>
          </p:cNvSpPr>
          <p:nvPr>
            <p:ph idx="1"/>
          </p:nvPr>
        </p:nvSpPr>
        <p:spPr>
          <a:xfrm>
            <a:off x="251520" y="692696"/>
            <a:ext cx="6554867" cy="3767670"/>
          </a:xfrm>
        </p:spPr>
        <p:txBody>
          <a:bodyPr/>
          <a:lstStyle/>
          <a:p>
            <a:r>
              <a:rPr lang="de-DE" dirty="0"/>
              <a:t>Ein TCP-Paket („Segment“) besteht aus zwei Teilen:</a:t>
            </a:r>
          </a:p>
          <a:p>
            <a:pPr marL="137160" indent="0">
              <a:buNone/>
            </a:pPr>
            <a:r>
              <a:rPr lang="de-DE" dirty="0"/>
              <a:t>	● Header (20 bis 60 Byte)</a:t>
            </a:r>
          </a:p>
          <a:p>
            <a:pPr marL="137160" indent="0">
              <a:buNone/>
            </a:pPr>
            <a:r>
              <a:rPr lang="de-DE" dirty="0"/>
              <a:t>	● Nutzdaten</a:t>
            </a:r>
          </a:p>
          <a:p>
            <a:pPr marL="137160" indent="0">
              <a:buNone/>
            </a:pPr>
            <a:endParaRPr lang="de-DE"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2759222"/>
            <a:ext cx="4617873" cy="3118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8528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260648"/>
            <a:ext cx="6554867" cy="1524000"/>
          </a:xfrm>
        </p:spPr>
        <p:txBody>
          <a:bodyPr/>
          <a:lstStyle/>
          <a:p>
            <a:pPr algn="l"/>
            <a:r>
              <a:rPr lang="de-DE" dirty="0"/>
              <a:t>Funktionsweise</a:t>
            </a:r>
          </a:p>
        </p:txBody>
      </p:sp>
      <p:pic>
        <p:nvPicPr>
          <p:cNvPr id="13" name="Inhaltsplatzhalter 12" descr="Ein Bild, das Screenshot enthält.&#10;&#10;Automatisch generierte Beschreibung">
            <a:extLst>
              <a:ext uri="{FF2B5EF4-FFF2-40B4-BE49-F238E27FC236}">
                <a16:creationId xmlns:a16="http://schemas.microsoft.com/office/drawing/2014/main" id="{6067C06C-A83D-4E52-AF50-09527E33D4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0617" y="1545431"/>
            <a:ext cx="5522766" cy="3767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96477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260648"/>
            <a:ext cx="6554867" cy="1524000"/>
          </a:xfrm>
        </p:spPr>
        <p:txBody>
          <a:bodyPr/>
          <a:lstStyle/>
          <a:p>
            <a:pPr algn="l"/>
            <a:r>
              <a:rPr lang="de-DE" dirty="0"/>
              <a:t>Funktionsweise</a:t>
            </a:r>
          </a:p>
        </p:txBody>
      </p:sp>
      <p:pic>
        <p:nvPicPr>
          <p:cNvPr id="9" name="Inhaltsplatzhalter 8" descr="Ein Bild, das Screenshot enthält.&#10;&#10;Automatisch generierte Beschreibung">
            <a:extLst>
              <a:ext uri="{FF2B5EF4-FFF2-40B4-BE49-F238E27FC236}">
                <a16:creationId xmlns:a16="http://schemas.microsoft.com/office/drawing/2014/main" id="{1A8E6CB9-95BD-4074-A8CA-F360FBB62A0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0587" y="1976615"/>
            <a:ext cx="6362826" cy="29047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38860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260648"/>
            <a:ext cx="6554867" cy="1524000"/>
          </a:xfrm>
        </p:spPr>
        <p:txBody>
          <a:bodyPr/>
          <a:lstStyle/>
          <a:p>
            <a:pPr algn="l"/>
            <a:r>
              <a:rPr lang="de-DE" dirty="0"/>
              <a:t>Funktionsweise</a:t>
            </a:r>
          </a:p>
        </p:txBody>
      </p:sp>
      <p:pic>
        <p:nvPicPr>
          <p:cNvPr id="6" name="Inhaltsplatzhalter 5" descr="Ein Bild, das Screenshot enthält.&#10;&#10;Automatisch generierte Beschreibung">
            <a:extLst>
              <a:ext uri="{FF2B5EF4-FFF2-40B4-BE49-F238E27FC236}">
                <a16:creationId xmlns:a16="http://schemas.microsoft.com/office/drawing/2014/main" id="{E5458A6A-7171-4D7F-BE34-9E8D13225C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6350" y="1947798"/>
            <a:ext cx="6351300" cy="29624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97063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260648"/>
            <a:ext cx="6554867" cy="1524000"/>
          </a:xfrm>
        </p:spPr>
        <p:txBody>
          <a:bodyPr/>
          <a:lstStyle/>
          <a:p>
            <a:pPr algn="l"/>
            <a:r>
              <a:rPr lang="de-DE" dirty="0"/>
              <a:t>Funktionsweise</a:t>
            </a:r>
          </a:p>
        </p:txBody>
      </p:sp>
      <p:pic>
        <p:nvPicPr>
          <p:cNvPr id="6" name="Inhaltsplatzhalter 5" descr="Ein Bild, das Screenshot enthält.&#10;&#10;Automatisch generierte Beschreibung">
            <a:extLst>
              <a:ext uri="{FF2B5EF4-FFF2-40B4-BE49-F238E27FC236}">
                <a16:creationId xmlns:a16="http://schemas.microsoft.com/office/drawing/2014/main" id="{D3346564-6713-4421-AADB-04D1B34FEA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4824" y="1936271"/>
            <a:ext cx="6374353" cy="29854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24418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260648"/>
            <a:ext cx="6554867" cy="1524000"/>
          </a:xfrm>
        </p:spPr>
        <p:txBody>
          <a:bodyPr/>
          <a:lstStyle/>
          <a:p>
            <a:pPr algn="l"/>
            <a:r>
              <a:rPr lang="de-DE" dirty="0"/>
              <a:t>Funktionsweise</a:t>
            </a:r>
          </a:p>
        </p:txBody>
      </p:sp>
      <p:pic>
        <p:nvPicPr>
          <p:cNvPr id="6" name="Inhaltsplatzhalter 5" descr="Ein Bild, das Screenshot enthält.&#10;&#10;Automatisch generierte Beschreibung">
            <a:extLst>
              <a:ext uri="{FF2B5EF4-FFF2-40B4-BE49-F238E27FC236}">
                <a16:creationId xmlns:a16="http://schemas.microsoft.com/office/drawing/2014/main" id="{C78B29A3-AEC4-42FE-BB3C-B820CB852A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0587" y="2097648"/>
            <a:ext cx="6362826" cy="26627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09634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3399" y="332656"/>
            <a:ext cx="6554867" cy="1524000"/>
          </a:xfrm>
        </p:spPr>
        <p:txBody>
          <a:bodyPr/>
          <a:lstStyle/>
          <a:p>
            <a:pPr algn="l"/>
            <a:r>
              <a:rPr lang="de-DE" dirty="0"/>
              <a:t>Verwendung</a:t>
            </a:r>
          </a:p>
        </p:txBody>
      </p:sp>
      <p:sp>
        <p:nvSpPr>
          <p:cNvPr id="3" name="Inhaltsplatzhalter 2"/>
          <p:cNvSpPr>
            <a:spLocks noGrp="1"/>
          </p:cNvSpPr>
          <p:nvPr>
            <p:ph idx="1"/>
          </p:nvPr>
        </p:nvSpPr>
        <p:spPr>
          <a:xfrm>
            <a:off x="532404" y="1267450"/>
            <a:ext cx="6554867" cy="3767670"/>
          </a:xfrm>
        </p:spPr>
        <p:txBody>
          <a:bodyPr/>
          <a:lstStyle/>
          <a:p>
            <a:endParaRPr lang="de-DE" dirty="0"/>
          </a:p>
          <a:p>
            <a:endParaRPr lang="de-DE" dirty="0"/>
          </a:p>
          <a:p>
            <a:r>
              <a:rPr lang="de-DE" dirty="0"/>
              <a:t>Wird für komplexe Protokolle verwendet </a:t>
            </a:r>
          </a:p>
          <a:p>
            <a:endParaRPr lang="de-DE" dirty="0"/>
          </a:p>
          <a:p>
            <a:pPr lvl="2"/>
            <a:r>
              <a:rPr lang="de-DE" dirty="0"/>
              <a:t>(z.B. FTP, HTTP, SMTP)</a:t>
            </a:r>
          </a:p>
          <a:p>
            <a:endParaRPr lang="de-DE" dirty="0"/>
          </a:p>
        </p:txBody>
      </p:sp>
    </p:spTree>
    <p:extLst>
      <p:ext uri="{BB962C8B-B14F-4D97-AF65-F5344CB8AC3E}">
        <p14:creationId xmlns:p14="http://schemas.microsoft.com/office/powerpoint/2010/main" val="2572762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2407" y="332656"/>
            <a:ext cx="6554867" cy="1524000"/>
          </a:xfrm>
        </p:spPr>
        <p:txBody>
          <a:bodyPr/>
          <a:lstStyle/>
          <a:p>
            <a:pPr algn="l"/>
            <a:r>
              <a:rPr lang="de-DE" dirty="0"/>
              <a:t>Generelles über UDP</a:t>
            </a:r>
          </a:p>
        </p:txBody>
      </p:sp>
      <p:sp>
        <p:nvSpPr>
          <p:cNvPr id="3" name="Inhaltsplatzhalter 2"/>
          <p:cNvSpPr>
            <a:spLocks noGrp="1"/>
          </p:cNvSpPr>
          <p:nvPr>
            <p:ph idx="1"/>
          </p:nvPr>
        </p:nvSpPr>
        <p:spPr>
          <a:xfrm>
            <a:off x="532407" y="2060848"/>
            <a:ext cx="6554867" cy="3767670"/>
          </a:xfrm>
        </p:spPr>
        <p:txBody>
          <a:bodyPr>
            <a:normAutofit/>
          </a:bodyPr>
          <a:lstStyle/>
          <a:p>
            <a:r>
              <a:rPr lang="de-DE" dirty="0"/>
              <a:t>UDP = User </a:t>
            </a:r>
            <a:r>
              <a:rPr lang="de-DE" dirty="0" err="1"/>
              <a:t>DatagramProtocol</a:t>
            </a:r>
            <a:endParaRPr lang="de-DE" dirty="0"/>
          </a:p>
          <a:p>
            <a:endParaRPr lang="de-DE" dirty="0"/>
          </a:p>
          <a:p>
            <a:r>
              <a:rPr lang="de-DE" dirty="0"/>
              <a:t>IP-Protokollnummer: 17</a:t>
            </a:r>
          </a:p>
          <a:p>
            <a:endParaRPr lang="de-DE" dirty="0"/>
          </a:p>
          <a:p>
            <a:r>
              <a:rPr lang="de-DE" dirty="0"/>
              <a:t>Entwicklung 1977 begonnen</a:t>
            </a:r>
          </a:p>
          <a:p>
            <a:endParaRPr lang="de-DE" dirty="0"/>
          </a:p>
          <a:p>
            <a:r>
              <a:rPr lang="de-DE" dirty="0"/>
              <a:t>Standardisiert in RFC 768</a:t>
            </a:r>
          </a:p>
        </p:txBody>
      </p:sp>
    </p:spTree>
    <p:extLst>
      <p:ext uri="{BB962C8B-B14F-4D97-AF65-F5344CB8AC3E}">
        <p14:creationId xmlns:p14="http://schemas.microsoft.com/office/powerpoint/2010/main" val="842943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3400" y="332656"/>
            <a:ext cx="6554867" cy="1524000"/>
          </a:xfrm>
        </p:spPr>
        <p:txBody>
          <a:bodyPr/>
          <a:lstStyle/>
          <a:p>
            <a:pPr algn="l"/>
            <a:r>
              <a:rPr lang="de-DE" dirty="0"/>
              <a:t>Merkmale von UDP</a:t>
            </a:r>
          </a:p>
        </p:txBody>
      </p:sp>
      <p:sp>
        <p:nvSpPr>
          <p:cNvPr id="3" name="Inhaltsplatzhalter 2"/>
          <p:cNvSpPr>
            <a:spLocks noGrp="1"/>
          </p:cNvSpPr>
          <p:nvPr>
            <p:ph idx="1"/>
          </p:nvPr>
        </p:nvSpPr>
        <p:spPr>
          <a:xfrm>
            <a:off x="533400" y="1066290"/>
            <a:ext cx="6554867" cy="3767670"/>
          </a:xfrm>
        </p:spPr>
        <p:txBody>
          <a:bodyPr/>
          <a:lstStyle/>
          <a:p>
            <a:endParaRPr lang="de-DE" dirty="0"/>
          </a:p>
          <a:p>
            <a:endParaRPr lang="de-DE" dirty="0"/>
          </a:p>
          <a:p>
            <a:r>
              <a:rPr lang="de-DE" dirty="0"/>
              <a:t>Verbindungsloses Protokoll</a:t>
            </a:r>
          </a:p>
          <a:p>
            <a:endParaRPr lang="de-DE" dirty="0"/>
          </a:p>
          <a:p>
            <a:r>
              <a:rPr lang="de-DE" dirty="0"/>
              <a:t>Es findet keine Kontrolle statt, ob die Pakete korrekt ankommen</a:t>
            </a:r>
          </a:p>
        </p:txBody>
      </p:sp>
    </p:spTree>
    <p:extLst>
      <p:ext uri="{BB962C8B-B14F-4D97-AF65-F5344CB8AC3E}">
        <p14:creationId xmlns:p14="http://schemas.microsoft.com/office/powerpoint/2010/main" val="132869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03848" y="-99392"/>
            <a:ext cx="6554867" cy="1524000"/>
          </a:xfrm>
        </p:spPr>
        <p:txBody>
          <a:bodyPr/>
          <a:lstStyle/>
          <a:p>
            <a:pPr algn="ctr"/>
            <a:r>
              <a:rPr lang="de-DE" dirty="0"/>
              <a:t>Inhaltsverzeichnis	</a:t>
            </a:r>
          </a:p>
        </p:txBody>
      </p:sp>
      <p:sp>
        <p:nvSpPr>
          <p:cNvPr id="3" name="Inhaltsplatzhalter 2"/>
          <p:cNvSpPr>
            <a:spLocks noGrp="1"/>
          </p:cNvSpPr>
          <p:nvPr>
            <p:ph idx="1"/>
          </p:nvPr>
        </p:nvSpPr>
        <p:spPr>
          <a:xfrm>
            <a:off x="467544" y="1844824"/>
            <a:ext cx="6554867" cy="3588568"/>
          </a:xfrm>
        </p:spPr>
        <p:txBody>
          <a:bodyPr>
            <a:noAutofit/>
          </a:bodyPr>
          <a:lstStyle/>
          <a:p>
            <a:pPr lvl="0"/>
            <a:r>
              <a:rPr lang="de-DE" sz="1300" dirty="0"/>
              <a:t>Zielsetzung</a:t>
            </a:r>
          </a:p>
          <a:p>
            <a:pPr lvl="0"/>
            <a:r>
              <a:rPr lang="de-DE" sz="1300" dirty="0"/>
              <a:t>Was versteht man unter Layer 4</a:t>
            </a:r>
          </a:p>
          <a:p>
            <a:pPr lvl="0"/>
            <a:r>
              <a:rPr lang="de-DE" sz="1300" dirty="0"/>
              <a:t>Typische Aufgaben des Layer 4</a:t>
            </a:r>
          </a:p>
          <a:p>
            <a:pPr lvl="0"/>
            <a:r>
              <a:rPr lang="de-DE" sz="1300" dirty="0"/>
              <a:t>TCP</a:t>
            </a:r>
          </a:p>
          <a:p>
            <a:pPr lvl="1"/>
            <a:r>
              <a:rPr lang="de-DE" sz="1300" dirty="0"/>
              <a:t>4.1 Generelles</a:t>
            </a:r>
          </a:p>
          <a:p>
            <a:pPr lvl="1"/>
            <a:r>
              <a:rPr lang="de-DE" sz="1300" dirty="0"/>
              <a:t>4.2 Merkmale von TCP</a:t>
            </a:r>
          </a:p>
          <a:p>
            <a:pPr lvl="1"/>
            <a:r>
              <a:rPr lang="de-DE" sz="1300" dirty="0"/>
              <a:t>4.3 Aufbau eines Paketes</a:t>
            </a:r>
          </a:p>
          <a:p>
            <a:pPr lvl="1"/>
            <a:r>
              <a:rPr lang="de-DE" sz="1300" dirty="0"/>
              <a:t>4.4 Funktionsweise</a:t>
            </a:r>
          </a:p>
          <a:p>
            <a:pPr lvl="1"/>
            <a:r>
              <a:rPr lang="de-DE" sz="1300" dirty="0"/>
              <a:t>4.5 Anwendungen</a:t>
            </a:r>
          </a:p>
          <a:p>
            <a:pPr lvl="0"/>
            <a:r>
              <a:rPr lang="de-DE" sz="1300" dirty="0"/>
              <a:t>UDP	</a:t>
            </a:r>
          </a:p>
          <a:p>
            <a:pPr lvl="1"/>
            <a:r>
              <a:rPr lang="de-DE" sz="1300" dirty="0"/>
              <a:t>5.1 Generelles</a:t>
            </a:r>
          </a:p>
          <a:p>
            <a:pPr lvl="1"/>
            <a:r>
              <a:rPr lang="de-DE" sz="1300" dirty="0"/>
              <a:t>5.2 Merkmale von TCP</a:t>
            </a:r>
          </a:p>
          <a:p>
            <a:pPr lvl="1"/>
            <a:r>
              <a:rPr lang="de-DE" sz="1300" dirty="0"/>
              <a:t>5.3 Aufbau eines Paketes</a:t>
            </a:r>
          </a:p>
          <a:p>
            <a:pPr lvl="1"/>
            <a:r>
              <a:rPr lang="de-DE" sz="1300" dirty="0"/>
              <a:t>5.4 Funktionsweise</a:t>
            </a:r>
          </a:p>
          <a:p>
            <a:pPr lvl="1"/>
            <a:r>
              <a:rPr lang="de-DE" sz="1300" dirty="0"/>
              <a:t>5.5 Anwendungen</a:t>
            </a:r>
          </a:p>
          <a:p>
            <a:r>
              <a:rPr lang="de-DE" sz="1300" dirty="0"/>
              <a:t>MTU (Maximum Transfer Unit) </a:t>
            </a:r>
          </a:p>
          <a:p>
            <a:r>
              <a:rPr lang="de-DE" sz="1300" dirty="0"/>
              <a:t>Fragmentierung</a:t>
            </a:r>
          </a:p>
          <a:p>
            <a:pPr lvl="0"/>
            <a:r>
              <a:rPr lang="de-DE" sz="1300" dirty="0"/>
              <a:t>Vergleich der beiden Protokolle</a:t>
            </a:r>
          </a:p>
          <a:p>
            <a:pPr lvl="0"/>
            <a:r>
              <a:rPr lang="de-DE" sz="1300" dirty="0"/>
              <a:t>Zusammenfassung</a:t>
            </a:r>
          </a:p>
          <a:p>
            <a:pPr lvl="0"/>
            <a:r>
              <a:rPr lang="de-DE" sz="1300" dirty="0"/>
              <a:t>Quellen</a:t>
            </a:r>
          </a:p>
          <a:p>
            <a:endParaRPr lang="de-DE" sz="1300" dirty="0"/>
          </a:p>
        </p:txBody>
      </p:sp>
    </p:spTree>
    <p:extLst>
      <p:ext uri="{BB962C8B-B14F-4D97-AF65-F5344CB8AC3E}">
        <p14:creationId xmlns:p14="http://schemas.microsoft.com/office/powerpoint/2010/main" val="316450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04785" y="533400"/>
            <a:ext cx="6554867" cy="1524000"/>
          </a:xfrm>
        </p:spPr>
        <p:txBody>
          <a:bodyPr/>
          <a:lstStyle/>
          <a:p>
            <a:pPr algn="l"/>
            <a:r>
              <a:rPr lang="de-DE" dirty="0"/>
              <a:t>Merkmale von UDP</a:t>
            </a:r>
          </a:p>
        </p:txBody>
      </p:sp>
      <p:sp>
        <p:nvSpPr>
          <p:cNvPr id="3" name="Inhaltsplatzhalter 2"/>
          <p:cNvSpPr>
            <a:spLocks noGrp="1"/>
          </p:cNvSpPr>
          <p:nvPr>
            <p:ph idx="1"/>
          </p:nvPr>
        </p:nvSpPr>
        <p:spPr>
          <a:xfrm>
            <a:off x="504785" y="1412776"/>
            <a:ext cx="6554867" cy="3767670"/>
          </a:xfrm>
        </p:spPr>
        <p:txBody>
          <a:bodyPr>
            <a:normAutofit/>
          </a:bodyPr>
          <a:lstStyle/>
          <a:p>
            <a:endParaRPr lang="de-DE" dirty="0"/>
          </a:p>
          <a:p>
            <a:endParaRPr lang="de-DE" dirty="0"/>
          </a:p>
          <a:p>
            <a:r>
              <a:rPr lang="de-DE" dirty="0"/>
              <a:t>Datenpakete kommen nicht unbedingt in der richtigen Reihenfolge an</a:t>
            </a:r>
          </a:p>
          <a:p>
            <a:endParaRPr lang="de-DE" dirty="0"/>
          </a:p>
          <a:p>
            <a:r>
              <a:rPr lang="de-DE" dirty="0"/>
              <a:t>Datenpakete werden direkt an die zuständige Anwendung weitergegeben</a:t>
            </a:r>
          </a:p>
          <a:p>
            <a:endParaRPr lang="de-DE" dirty="0"/>
          </a:p>
        </p:txBody>
      </p:sp>
    </p:spTree>
    <p:extLst>
      <p:ext uri="{BB962C8B-B14F-4D97-AF65-F5344CB8AC3E}">
        <p14:creationId xmlns:p14="http://schemas.microsoft.com/office/powerpoint/2010/main" val="2773988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3399" y="533400"/>
            <a:ext cx="6554867" cy="1524000"/>
          </a:xfrm>
        </p:spPr>
        <p:txBody>
          <a:bodyPr/>
          <a:lstStyle/>
          <a:p>
            <a:pPr algn="l"/>
            <a:r>
              <a:rPr lang="de-DE" dirty="0"/>
              <a:t>Aufbau eines Paketes</a:t>
            </a:r>
          </a:p>
        </p:txBody>
      </p:sp>
      <p:sp>
        <p:nvSpPr>
          <p:cNvPr id="3" name="Inhaltsplatzhalter 2"/>
          <p:cNvSpPr>
            <a:spLocks noGrp="1"/>
          </p:cNvSpPr>
          <p:nvPr>
            <p:ph idx="1"/>
          </p:nvPr>
        </p:nvSpPr>
        <p:spPr>
          <a:xfrm>
            <a:off x="527482" y="836712"/>
            <a:ext cx="6554867" cy="3767670"/>
          </a:xfrm>
        </p:spPr>
        <p:txBody>
          <a:bodyPr/>
          <a:lstStyle/>
          <a:p>
            <a:r>
              <a:rPr lang="de-DE" dirty="0"/>
              <a:t>Ein UDP-Paket („Datagramm“) besteht aus zwei Teilen:</a:t>
            </a:r>
          </a:p>
          <a:p>
            <a:pPr marL="137160" indent="0">
              <a:buNone/>
            </a:pPr>
            <a:r>
              <a:rPr lang="de-DE" dirty="0"/>
              <a:t>	●Header (8 Byte, Teile sind optional)</a:t>
            </a:r>
          </a:p>
          <a:p>
            <a:pPr marL="137160" indent="0">
              <a:buNone/>
            </a:pPr>
            <a:r>
              <a:rPr lang="de-DE" dirty="0"/>
              <a:t>	●Nutzdaten</a:t>
            </a:r>
          </a:p>
          <a:p>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605" y="3501008"/>
            <a:ext cx="5382292" cy="20169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0404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3399" y="260648"/>
            <a:ext cx="6554867" cy="1524000"/>
          </a:xfrm>
        </p:spPr>
        <p:txBody>
          <a:bodyPr/>
          <a:lstStyle/>
          <a:p>
            <a:pPr algn="l"/>
            <a:r>
              <a:rPr lang="de-DE" dirty="0"/>
              <a:t>Funktionsweise</a:t>
            </a:r>
          </a:p>
        </p:txBody>
      </p:sp>
      <p:sp>
        <p:nvSpPr>
          <p:cNvPr id="3" name="Inhaltsplatzhalter 2"/>
          <p:cNvSpPr>
            <a:spLocks noGrp="1"/>
          </p:cNvSpPr>
          <p:nvPr>
            <p:ph idx="1"/>
          </p:nvPr>
        </p:nvSpPr>
        <p:spPr>
          <a:xfrm>
            <a:off x="533398" y="1545165"/>
            <a:ext cx="6554867" cy="3767670"/>
          </a:xfrm>
        </p:spPr>
        <p:txBody>
          <a:bodyPr>
            <a:normAutofit/>
          </a:bodyPr>
          <a:lstStyle/>
          <a:p>
            <a:r>
              <a:rPr lang="de-DE" dirty="0"/>
              <a:t>UDP hat die selbe Aufgabe wie TCP, nur das nahezu alle Kontrollfunktionen fehlen, dadurch schlanker und einfacher zu verarbeiten ist.</a:t>
            </a:r>
          </a:p>
          <a:p>
            <a:pPr marL="0" indent="0">
              <a:buNone/>
            </a:pPr>
            <a:endParaRPr lang="de-DE" dirty="0"/>
          </a:p>
          <a:p>
            <a:r>
              <a:rPr lang="de-DE" dirty="0"/>
              <a:t>In jedem UDP-Datenpaket ist eine Nummer hinterlegt, die einen Port definiert, hinter dem sich eine Anwendung oder ein Dienst befindet, die diesen Port abhören und die Daten entgegennehmen</a:t>
            </a:r>
          </a:p>
        </p:txBody>
      </p:sp>
    </p:spTree>
    <p:extLst>
      <p:ext uri="{BB962C8B-B14F-4D97-AF65-F5344CB8AC3E}">
        <p14:creationId xmlns:p14="http://schemas.microsoft.com/office/powerpoint/2010/main" val="4270865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3400" y="404664"/>
            <a:ext cx="6554867" cy="1524000"/>
          </a:xfrm>
        </p:spPr>
        <p:txBody>
          <a:bodyPr/>
          <a:lstStyle/>
          <a:p>
            <a:pPr algn="l"/>
            <a:r>
              <a:rPr lang="de-DE" dirty="0"/>
              <a:t>Verwendung</a:t>
            </a:r>
          </a:p>
        </p:txBody>
      </p:sp>
      <p:sp>
        <p:nvSpPr>
          <p:cNvPr id="3" name="Inhaltsplatzhalter 2"/>
          <p:cNvSpPr>
            <a:spLocks noGrp="1"/>
          </p:cNvSpPr>
          <p:nvPr>
            <p:ph idx="1"/>
          </p:nvPr>
        </p:nvSpPr>
        <p:spPr>
          <a:xfrm>
            <a:off x="533399" y="1844824"/>
            <a:ext cx="6554867" cy="3767670"/>
          </a:xfrm>
        </p:spPr>
        <p:txBody>
          <a:bodyPr/>
          <a:lstStyle/>
          <a:p>
            <a:pPr lvl="0"/>
            <a:endParaRPr lang="de-DE" dirty="0"/>
          </a:p>
          <a:p>
            <a:pPr lvl="0"/>
            <a:r>
              <a:rPr lang="de-DE" dirty="0"/>
              <a:t>Wird zumeist für einfache Frage-Antwort-Protokolle verwendet </a:t>
            </a:r>
          </a:p>
          <a:p>
            <a:pPr lvl="0"/>
            <a:endParaRPr lang="de-DE" dirty="0"/>
          </a:p>
          <a:p>
            <a:pPr lvl="2">
              <a:buFont typeface="Arial" panose="020B0604020202020204" pitchFamily="34" charset="0"/>
              <a:buChar char="•"/>
            </a:pPr>
            <a:r>
              <a:rPr lang="de-DE" dirty="0"/>
              <a:t>z.B. DNS, DHCP, NTP</a:t>
            </a:r>
          </a:p>
          <a:p>
            <a:endParaRPr lang="de-DE" dirty="0"/>
          </a:p>
        </p:txBody>
      </p:sp>
    </p:spTree>
    <p:extLst>
      <p:ext uri="{BB962C8B-B14F-4D97-AF65-F5344CB8AC3E}">
        <p14:creationId xmlns:p14="http://schemas.microsoft.com/office/powerpoint/2010/main" val="383050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3400" y="404664"/>
            <a:ext cx="6554867" cy="1524000"/>
          </a:xfrm>
        </p:spPr>
        <p:txBody>
          <a:bodyPr/>
          <a:lstStyle/>
          <a:p>
            <a:pPr algn="l"/>
            <a:r>
              <a:rPr lang="de-DE" dirty="0"/>
              <a:t>MTU (Maximum Transfer Unit)</a:t>
            </a:r>
          </a:p>
        </p:txBody>
      </p:sp>
      <p:sp>
        <p:nvSpPr>
          <p:cNvPr id="3" name="Inhaltsplatzhalter 2"/>
          <p:cNvSpPr>
            <a:spLocks noGrp="1"/>
          </p:cNvSpPr>
          <p:nvPr>
            <p:ph idx="1"/>
          </p:nvPr>
        </p:nvSpPr>
        <p:spPr>
          <a:xfrm>
            <a:off x="395536" y="836712"/>
            <a:ext cx="6554867" cy="3767670"/>
          </a:xfrm>
        </p:spPr>
        <p:txBody>
          <a:bodyPr/>
          <a:lstStyle/>
          <a:p>
            <a:r>
              <a:rPr lang="de-DE" dirty="0"/>
              <a:t>Die MTU gibt die maximale IP-Paketlänge/-größe für einen bestimmten Netzwerktyp bzw. eines Übertragungssystems an</a:t>
            </a:r>
          </a:p>
          <a:p>
            <a:endParaRPr lang="de-DE" dirty="0"/>
          </a:p>
          <a:p>
            <a:endParaRPr lang="de-DE" dirty="0"/>
          </a:p>
        </p:txBody>
      </p:sp>
      <p:pic>
        <p:nvPicPr>
          <p:cNvPr id="7" name="Grafik 6" descr="Ein Bild, das Screenshot enthält.&#10;&#10;Automatisch generierte Beschreibung">
            <a:extLst>
              <a:ext uri="{FF2B5EF4-FFF2-40B4-BE49-F238E27FC236}">
                <a16:creationId xmlns:a16="http://schemas.microsoft.com/office/drawing/2014/main" id="{2D033E6F-8F40-4A26-919A-5C77B705D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981" y="2754541"/>
            <a:ext cx="4464038" cy="312273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61255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3400" y="404664"/>
            <a:ext cx="6554867" cy="1524000"/>
          </a:xfrm>
        </p:spPr>
        <p:txBody>
          <a:bodyPr/>
          <a:lstStyle/>
          <a:p>
            <a:pPr algn="l"/>
            <a:r>
              <a:rPr lang="de-DE" dirty="0"/>
              <a:t>Fragmentierung</a:t>
            </a:r>
          </a:p>
        </p:txBody>
      </p:sp>
      <p:sp>
        <p:nvSpPr>
          <p:cNvPr id="3" name="Inhaltsplatzhalter 2"/>
          <p:cNvSpPr>
            <a:spLocks noGrp="1"/>
          </p:cNvSpPr>
          <p:nvPr>
            <p:ph idx="1"/>
          </p:nvPr>
        </p:nvSpPr>
        <p:spPr>
          <a:xfrm>
            <a:off x="533399" y="1928664"/>
            <a:ext cx="6554867" cy="3767670"/>
          </a:xfrm>
        </p:spPr>
        <p:txBody>
          <a:bodyPr/>
          <a:lstStyle/>
          <a:p>
            <a:pPr marL="0" indent="0">
              <a:buNone/>
            </a:pPr>
            <a:r>
              <a:rPr lang="de-DE" dirty="0"/>
              <a:t>Gründe:</a:t>
            </a:r>
          </a:p>
          <a:p>
            <a:r>
              <a:rPr lang="de-DE" dirty="0"/>
              <a:t>Herstellung der Kompatibilität unterschiedlicher Hardware, Software, Protokolle und Übertragungssysteme</a:t>
            </a:r>
          </a:p>
          <a:p>
            <a:r>
              <a:rPr lang="de-DE" dirty="0"/>
              <a:t>Maßnahme zur Fehlerreduzierung</a:t>
            </a:r>
          </a:p>
          <a:p>
            <a:r>
              <a:rPr lang="de-DE" dirty="0"/>
              <a:t>Begrenzung der Zugriffszeit und somit Erhöhung der Zugriffsgerechtigkeit auf das Übertragungsmedium</a:t>
            </a:r>
          </a:p>
          <a:p>
            <a:pPr marL="0" indent="0">
              <a:buNone/>
            </a:pPr>
            <a:endParaRPr lang="de-DE" dirty="0"/>
          </a:p>
          <a:p>
            <a:endParaRPr lang="de-DE" dirty="0"/>
          </a:p>
        </p:txBody>
      </p:sp>
    </p:spTree>
    <p:extLst>
      <p:ext uri="{BB962C8B-B14F-4D97-AF65-F5344CB8AC3E}">
        <p14:creationId xmlns:p14="http://schemas.microsoft.com/office/powerpoint/2010/main" val="2359129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3400" y="404664"/>
            <a:ext cx="6554867" cy="1524000"/>
          </a:xfrm>
        </p:spPr>
        <p:txBody>
          <a:bodyPr/>
          <a:lstStyle/>
          <a:p>
            <a:pPr algn="l"/>
            <a:r>
              <a:rPr lang="de-DE" dirty="0"/>
              <a:t>Fragmentierung</a:t>
            </a:r>
          </a:p>
        </p:txBody>
      </p:sp>
      <p:sp>
        <p:nvSpPr>
          <p:cNvPr id="3" name="Inhaltsplatzhalter 2"/>
          <p:cNvSpPr>
            <a:spLocks noGrp="1"/>
          </p:cNvSpPr>
          <p:nvPr>
            <p:ph idx="1"/>
          </p:nvPr>
        </p:nvSpPr>
        <p:spPr>
          <a:xfrm>
            <a:off x="395536" y="1124744"/>
            <a:ext cx="6554867" cy="3767670"/>
          </a:xfrm>
        </p:spPr>
        <p:txBody>
          <a:bodyPr/>
          <a:lstStyle/>
          <a:p>
            <a:r>
              <a:rPr lang="de-DE" dirty="0"/>
              <a:t>Datenpakete werden von der übergeordneten Transportschicht in kleinere Einheiten zerlegt</a:t>
            </a:r>
          </a:p>
          <a:p>
            <a:r>
              <a:rPr lang="de-DE" dirty="0"/>
              <a:t>Anschließend Voranstellung eines IP-Header</a:t>
            </a:r>
          </a:p>
          <a:p>
            <a:r>
              <a:rPr lang="de-DE" dirty="0"/>
              <a:t>Das IP-Datenpaket besteht aus dem unter der MTU festgelegten Anzahl an Bytes. </a:t>
            </a:r>
          </a:p>
          <a:p>
            <a:r>
              <a:rPr lang="de-DE" dirty="0"/>
              <a:t>Es wird auf der Empfängerseite wieder in den ursprünglichen Zustand zurückgesetzt</a:t>
            </a:r>
          </a:p>
        </p:txBody>
      </p:sp>
      <p:pic>
        <p:nvPicPr>
          <p:cNvPr id="5" name="Grafik 4" descr="Ein Bild, das Screenshot enthält.&#10;&#10;Automatisch generierte Beschreibung">
            <a:extLst>
              <a:ext uri="{FF2B5EF4-FFF2-40B4-BE49-F238E27FC236}">
                <a16:creationId xmlns:a16="http://schemas.microsoft.com/office/drawing/2014/main" id="{DF94F964-F7A5-45C5-94FB-9EEA34C14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075" y="4595420"/>
            <a:ext cx="5306165" cy="12098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66158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3359" y="332656"/>
            <a:ext cx="6554867" cy="1524000"/>
          </a:xfrm>
        </p:spPr>
        <p:txBody>
          <a:bodyPr>
            <a:normAutofit/>
          </a:bodyPr>
          <a:lstStyle/>
          <a:p>
            <a:pPr algn="l"/>
            <a:r>
              <a:rPr lang="de-DE" dirty="0"/>
              <a:t>Vergleich der Protokolle</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72872" y="1916832"/>
            <a:ext cx="4687360" cy="32077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274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3400" y="404664"/>
            <a:ext cx="6554867" cy="1524000"/>
          </a:xfrm>
        </p:spPr>
        <p:txBody>
          <a:bodyPr/>
          <a:lstStyle/>
          <a:p>
            <a:pPr algn="l"/>
            <a:r>
              <a:rPr lang="de-DE" dirty="0"/>
              <a:t>Zusammenfassung</a:t>
            </a:r>
          </a:p>
        </p:txBody>
      </p:sp>
      <p:sp>
        <p:nvSpPr>
          <p:cNvPr id="3" name="Inhaltsplatzhalter 2"/>
          <p:cNvSpPr>
            <a:spLocks noGrp="1"/>
          </p:cNvSpPr>
          <p:nvPr>
            <p:ph idx="1"/>
          </p:nvPr>
        </p:nvSpPr>
        <p:spPr>
          <a:xfrm>
            <a:off x="533400" y="1545165"/>
            <a:ext cx="6554867" cy="3767670"/>
          </a:xfrm>
        </p:spPr>
        <p:txBody>
          <a:bodyPr/>
          <a:lstStyle/>
          <a:p>
            <a:pPr lvl="0"/>
            <a:endParaRPr lang="de-DE" dirty="0"/>
          </a:p>
          <a:p>
            <a:pPr lvl="0"/>
            <a:endParaRPr lang="de-DE" dirty="0"/>
          </a:p>
          <a:p>
            <a:pPr lvl="0"/>
            <a:r>
              <a:rPr lang="de-DE" dirty="0"/>
              <a:t>Bei der Wahl zwischen TCP und UDP gilt es folgende Regel zu beachten: Wenn die Daten 1:1 so ankommen sollen, wie sie versendet wurden und dabei kleine Verzögerungen keine Rolle spielen, sollte TCP zum Einsatz kommen. </a:t>
            </a:r>
          </a:p>
          <a:p>
            <a:pPr lvl="0"/>
            <a:endParaRPr lang="de-DE" dirty="0"/>
          </a:p>
          <a:p>
            <a:endParaRPr lang="de-DE" dirty="0"/>
          </a:p>
        </p:txBody>
      </p:sp>
    </p:spTree>
    <p:extLst>
      <p:ext uri="{BB962C8B-B14F-4D97-AF65-F5344CB8AC3E}">
        <p14:creationId xmlns:p14="http://schemas.microsoft.com/office/powerpoint/2010/main" val="735865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3399" y="533400"/>
            <a:ext cx="6554867" cy="1524000"/>
          </a:xfrm>
        </p:spPr>
        <p:txBody>
          <a:bodyPr/>
          <a:lstStyle/>
          <a:p>
            <a:pPr algn="l"/>
            <a:r>
              <a:rPr lang="de-DE" dirty="0"/>
              <a:t>Zusammenfassung</a:t>
            </a:r>
          </a:p>
        </p:txBody>
      </p:sp>
      <p:sp>
        <p:nvSpPr>
          <p:cNvPr id="3" name="Inhaltsplatzhalter 2"/>
          <p:cNvSpPr>
            <a:spLocks noGrp="1"/>
          </p:cNvSpPr>
          <p:nvPr>
            <p:ph idx="1"/>
          </p:nvPr>
        </p:nvSpPr>
        <p:spPr>
          <a:xfrm>
            <a:off x="533398" y="836712"/>
            <a:ext cx="6554867" cy="3767670"/>
          </a:xfrm>
        </p:spPr>
        <p:txBody>
          <a:bodyPr/>
          <a:lstStyle/>
          <a:p>
            <a:pPr lvl="0"/>
            <a:endParaRPr lang="de-DE" dirty="0"/>
          </a:p>
          <a:p>
            <a:pPr lvl="0"/>
            <a:endParaRPr lang="de-DE" dirty="0"/>
          </a:p>
          <a:p>
            <a:pPr lvl="0"/>
            <a:r>
              <a:rPr lang="de-DE" dirty="0"/>
              <a:t>Sollen die Daten so schnell wie möglich übertragen werden und dabei Informationsverluste in Kauf genommen werden, ist UDP die richtige Wahl. </a:t>
            </a:r>
          </a:p>
        </p:txBody>
      </p:sp>
      <p:pic>
        <p:nvPicPr>
          <p:cNvPr id="5" name="Grafik 4">
            <a:extLst>
              <a:ext uri="{FF2B5EF4-FFF2-40B4-BE49-F238E27FC236}">
                <a16:creationId xmlns:a16="http://schemas.microsoft.com/office/drawing/2014/main" id="{8E93EBC5-9A15-4CD0-9EE7-E19DB60F0395}"/>
              </a:ext>
            </a:extLst>
          </p:cNvPr>
          <p:cNvPicPr>
            <a:picLocks noChangeAspect="1"/>
          </p:cNvPicPr>
          <p:nvPr/>
        </p:nvPicPr>
        <p:blipFill>
          <a:blip r:embed="rId2"/>
          <a:stretch>
            <a:fillRect/>
          </a:stretch>
        </p:blipFill>
        <p:spPr>
          <a:xfrm>
            <a:off x="3315060" y="4144094"/>
            <a:ext cx="2193044" cy="1589162"/>
          </a:xfrm>
          <a:prstGeom prst="rect">
            <a:avLst/>
          </a:prstGeom>
        </p:spPr>
      </p:pic>
    </p:spTree>
    <p:extLst>
      <p:ext uri="{BB962C8B-B14F-4D97-AF65-F5344CB8AC3E}">
        <p14:creationId xmlns:p14="http://schemas.microsoft.com/office/powerpoint/2010/main" val="3487959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332656"/>
            <a:ext cx="6554867" cy="1524000"/>
          </a:xfrm>
        </p:spPr>
        <p:txBody>
          <a:bodyPr/>
          <a:lstStyle/>
          <a:p>
            <a:pPr algn="l"/>
            <a:r>
              <a:rPr lang="de-DE" dirty="0"/>
              <a:t>Zielsetzung</a:t>
            </a:r>
          </a:p>
        </p:txBody>
      </p:sp>
      <p:sp>
        <p:nvSpPr>
          <p:cNvPr id="3" name="Inhaltsplatzhalter 2"/>
          <p:cNvSpPr>
            <a:spLocks noGrp="1"/>
          </p:cNvSpPr>
          <p:nvPr>
            <p:ph idx="1"/>
          </p:nvPr>
        </p:nvSpPr>
        <p:spPr>
          <a:xfrm>
            <a:off x="467544" y="692696"/>
            <a:ext cx="6554867" cy="3767670"/>
          </a:xfrm>
        </p:spPr>
        <p:txBody>
          <a:bodyPr>
            <a:normAutofit/>
          </a:bodyPr>
          <a:lstStyle/>
          <a:p>
            <a:pPr marL="137160" lvl="0" indent="0">
              <a:buNone/>
            </a:pPr>
            <a:endParaRPr lang="de-DE" dirty="0"/>
          </a:p>
          <a:p>
            <a:pPr lvl="0"/>
            <a:endParaRPr lang="de-DE" dirty="0"/>
          </a:p>
          <a:p>
            <a:pPr lvl="0"/>
            <a:r>
              <a:rPr lang="de-DE" dirty="0"/>
              <a:t>Was ist überhaupt TCP/UDP</a:t>
            </a:r>
          </a:p>
          <a:p>
            <a:pPr lvl="0"/>
            <a:endParaRPr lang="de-DE" dirty="0"/>
          </a:p>
          <a:p>
            <a:pPr lvl="0"/>
            <a:r>
              <a:rPr lang="de-DE" dirty="0"/>
              <a:t>Wie funktionieren die beiden Protokolle </a:t>
            </a:r>
          </a:p>
          <a:p>
            <a:endParaRPr lang="de-DE" dirty="0"/>
          </a:p>
        </p:txBody>
      </p:sp>
    </p:spTree>
    <p:extLst>
      <p:ext uri="{BB962C8B-B14F-4D97-AF65-F5344CB8AC3E}">
        <p14:creationId xmlns:p14="http://schemas.microsoft.com/office/powerpoint/2010/main" val="2016616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13740" y="1916832"/>
            <a:ext cx="3974484" cy="2468364"/>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08231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3400" y="260648"/>
            <a:ext cx="6554867" cy="1524000"/>
          </a:xfrm>
        </p:spPr>
        <p:txBody>
          <a:bodyPr/>
          <a:lstStyle/>
          <a:p>
            <a:r>
              <a:rPr lang="de-DE" dirty="0"/>
              <a:t>Quellen</a:t>
            </a:r>
          </a:p>
        </p:txBody>
      </p:sp>
      <p:sp>
        <p:nvSpPr>
          <p:cNvPr id="3" name="Inhaltsplatzhalter 2"/>
          <p:cNvSpPr>
            <a:spLocks noGrp="1"/>
          </p:cNvSpPr>
          <p:nvPr>
            <p:ph idx="1"/>
          </p:nvPr>
        </p:nvSpPr>
        <p:spPr>
          <a:xfrm>
            <a:off x="547205" y="1988840"/>
            <a:ext cx="6554867" cy="3767670"/>
          </a:xfrm>
        </p:spPr>
        <p:txBody>
          <a:bodyPr>
            <a:normAutofit fontScale="55000" lnSpcReduction="20000"/>
          </a:bodyPr>
          <a:lstStyle/>
          <a:p>
            <a:r>
              <a:rPr lang="de-DE" sz="2000" dirty="0">
                <a:hlinkClick r:id="rId2"/>
              </a:rPr>
              <a:t>https://www.patrick-canterino.de/artikel/pdf/tcp-udp.pdf</a:t>
            </a:r>
            <a:endParaRPr lang="de-DE" sz="2000" dirty="0"/>
          </a:p>
          <a:p>
            <a:endParaRPr lang="de-DE" sz="2000" dirty="0"/>
          </a:p>
          <a:p>
            <a:r>
              <a:rPr lang="de-DE" sz="2000" dirty="0">
                <a:hlinkClick r:id="rId3"/>
              </a:rPr>
              <a:t>https://www.elektronik-kompendium.de/sites/net/0812271.htm</a:t>
            </a:r>
            <a:endParaRPr lang="de-DE" sz="2000" dirty="0"/>
          </a:p>
          <a:p>
            <a:endParaRPr lang="de-DE" sz="2000" dirty="0"/>
          </a:p>
          <a:p>
            <a:r>
              <a:rPr lang="de-DE" sz="2000" dirty="0">
                <a:hlinkClick r:id="rId4"/>
              </a:rPr>
              <a:t>https://www.elektronik-kompendium.de/sites/net/0812281.htm</a:t>
            </a:r>
            <a:endParaRPr lang="de-DE" sz="2000" dirty="0"/>
          </a:p>
          <a:p>
            <a:endParaRPr lang="de-DE" sz="2000" dirty="0"/>
          </a:p>
          <a:p>
            <a:r>
              <a:rPr lang="de-DE" sz="2000" dirty="0">
                <a:hlinkClick r:id="rId5"/>
              </a:rPr>
              <a:t>https://www.ip-insider.de/was-ist-layer-4-a-651857/</a:t>
            </a:r>
            <a:endParaRPr lang="de-DE" sz="2000" dirty="0"/>
          </a:p>
          <a:p>
            <a:endParaRPr lang="de-DE" sz="2000" dirty="0"/>
          </a:p>
          <a:p>
            <a:r>
              <a:rPr lang="de-DE" sz="2000" dirty="0">
                <a:hlinkClick r:id="rId6"/>
              </a:rPr>
              <a:t>https://nordvpn.com/de/blog/tcp-vs-udp/</a:t>
            </a:r>
            <a:endParaRPr lang="de-DE" sz="2000" dirty="0"/>
          </a:p>
          <a:p>
            <a:endParaRPr lang="de-DE" sz="2000" dirty="0"/>
          </a:p>
          <a:p>
            <a:r>
              <a:rPr lang="de-DE" sz="2000" dirty="0">
                <a:hlinkClick r:id="rId7"/>
              </a:rPr>
              <a:t>https://www.derpade.de/das-osi-modell-ipv6-ipv4-tcp-und-udp-einfach-erklaert/</a:t>
            </a:r>
            <a:endParaRPr lang="de-DE" sz="2000" dirty="0"/>
          </a:p>
          <a:p>
            <a:endParaRPr lang="de-DE" sz="2000" dirty="0"/>
          </a:p>
          <a:p>
            <a:r>
              <a:rPr lang="de-DE" sz="2000" dirty="0">
                <a:hlinkClick r:id="rId8"/>
              </a:rPr>
              <a:t>https://de.wikipedia.org/wiki/OSI-Modell</a:t>
            </a:r>
            <a:endParaRPr lang="de-DE" sz="2000" dirty="0"/>
          </a:p>
          <a:p>
            <a:pPr marL="0" indent="0">
              <a:buNone/>
            </a:pPr>
            <a:endParaRPr lang="de-DE" sz="2000" dirty="0"/>
          </a:p>
          <a:p>
            <a:r>
              <a:rPr lang="de-DE" dirty="0">
                <a:hlinkClick r:id="rId9"/>
              </a:rPr>
              <a:t>https://www.elektronik-kompendium.de/sites/net/0812211.htm</a:t>
            </a:r>
            <a:endParaRPr lang="de-DE" sz="2000" dirty="0"/>
          </a:p>
          <a:p>
            <a:pPr marL="137160" indent="0">
              <a:buNone/>
            </a:pPr>
            <a:endParaRPr lang="de-DE" sz="2000" dirty="0"/>
          </a:p>
          <a:p>
            <a:endParaRPr lang="de-DE" sz="2000" dirty="0"/>
          </a:p>
        </p:txBody>
      </p:sp>
    </p:spTree>
    <p:extLst>
      <p:ext uri="{BB962C8B-B14F-4D97-AF65-F5344CB8AC3E}">
        <p14:creationId xmlns:p14="http://schemas.microsoft.com/office/powerpoint/2010/main" val="308203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59040" y="116632"/>
            <a:ext cx="6554867" cy="1524000"/>
          </a:xfrm>
        </p:spPr>
        <p:txBody>
          <a:bodyPr>
            <a:normAutofit/>
          </a:bodyPr>
          <a:lstStyle/>
          <a:p>
            <a:pPr algn="l"/>
            <a:r>
              <a:rPr lang="de-DE" dirty="0"/>
              <a:t>Was ist Layer 4</a:t>
            </a:r>
          </a:p>
        </p:txBody>
      </p:sp>
      <p:sp>
        <p:nvSpPr>
          <p:cNvPr id="3" name="Inhaltsplatzhalter 2"/>
          <p:cNvSpPr>
            <a:spLocks noGrp="1"/>
          </p:cNvSpPr>
          <p:nvPr>
            <p:ph idx="1"/>
          </p:nvPr>
        </p:nvSpPr>
        <p:spPr>
          <a:xfrm>
            <a:off x="467544" y="1052736"/>
            <a:ext cx="6554867" cy="3767670"/>
          </a:xfrm>
        </p:spPr>
        <p:txBody>
          <a:bodyPr>
            <a:normAutofit/>
          </a:bodyPr>
          <a:lstStyle/>
          <a:p>
            <a:pPr lvl="0"/>
            <a:endParaRPr lang="de-DE" dirty="0"/>
          </a:p>
          <a:p>
            <a:pPr lvl="0"/>
            <a:r>
              <a:rPr lang="de-DE" dirty="0"/>
              <a:t>Im ISO/OSI-Schichtenmodell ist die Schicht 4, die oberste Schicht des Transportsystems</a:t>
            </a:r>
          </a:p>
          <a:p>
            <a:pPr lvl="0"/>
            <a:endParaRPr lang="de-DE" dirty="0"/>
          </a:p>
          <a:p>
            <a:pPr lvl="0"/>
            <a:r>
              <a:rPr lang="de-DE" dirty="0"/>
              <a:t>stellt den anwendungsorientierten Schichten 5 bis 7 einen transparenten Zugriff auf das Kommunikationsnetz zur Verfügung</a:t>
            </a:r>
          </a:p>
          <a:p>
            <a:endParaRPr lang="de-DE" dirty="0"/>
          </a:p>
        </p:txBody>
      </p:sp>
    </p:spTree>
    <p:extLst>
      <p:ext uri="{BB962C8B-B14F-4D97-AF65-F5344CB8AC3E}">
        <p14:creationId xmlns:p14="http://schemas.microsoft.com/office/powerpoint/2010/main" val="883035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64397" y="1088740"/>
            <a:ext cx="7415205" cy="4680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3" name="Titel 1">
            <a:extLst>
              <a:ext uri="{FF2B5EF4-FFF2-40B4-BE49-F238E27FC236}">
                <a16:creationId xmlns:a16="http://schemas.microsoft.com/office/drawing/2014/main" id="{373BD5C8-F933-4A49-9C23-74E666BFA04E}"/>
              </a:ext>
            </a:extLst>
          </p:cNvPr>
          <p:cNvSpPr>
            <a:spLocks noGrp="1"/>
          </p:cNvSpPr>
          <p:nvPr>
            <p:ph type="title"/>
          </p:nvPr>
        </p:nvSpPr>
        <p:spPr>
          <a:xfrm>
            <a:off x="537413" y="-171400"/>
            <a:ext cx="6554867" cy="1524000"/>
          </a:xfrm>
        </p:spPr>
        <p:txBody>
          <a:bodyPr>
            <a:normAutofit/>
          </a:bodyPr>
          <a:lstStyle/>
          <a:p>
            <a:pPr algn="l"/>
            <a:r>
              <a:rPr lang="de-DE" dirty="0"/>
              <a:t>Was ist Layer 4</a:t>
            </a:r>
          </a:p>
        </p:txBody>
      </p:sp>
    </p:spTree>
    <p:extLst>
      <p:ext uri="{BB962C8B-B14F-4D97-AF65-F5344CB8AC3E}">
        <p14:creationId xmlns:p14="http://schemas.microsoft.com/office/powerpoint/2010/main" val="326962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8141"/>
            <a:ext cx="6554867" cy="1524000"/>
          </a:xfrm>
        </p:spPr>
        <p:txBody>
          <a:bodyPr/>
          <a:lstStyle/>
          <a:p>
            <a:pPr algn="l"/>
            <a:r>
              <a:rPr lang="de-DE" dirty="0"/>
              <a:t>Aufgaben des Layer 4</a:t>
            </a:r>
          </a:p>
        </p:txBody>
      </p:sp>
      <p:sp>
        <p:nvSpPr>
          <p:cNvPr id="3" name="Inhaltsplatzhalter 2"/>
          <p:cNvSpPr>
            <a:spLocks noGrp="1"/>
          </p:cNvSpPr>
          <p:nvPr>
            <p:ph idx="1"/>
          </p:nvPr>
        </p:nvSpPr>
        <p:spPr>
          <a:xfrm>
            <a:off x="323528" y="1173498"/>
            <a:ext cx="6554867" cy="3767670"/>
          </a:xfrm>
        </p:spPr>
        <p:txBody>
          <a:bodyPr>
            <a:normAutofit/>
          </a:bodyPr>
          <a:lstStyle/>
          <a:p>
            <a:pPr lvl="0"/>
            <a:endParaRPr lang="de-DE" dirty="0"/>
          </a:p>
          <a:p>
            <a:pPr lvl="0"/>
            <a:r>
              <a:rPr lang="de-DE" dirty="0"/>
              <a:t>Daten der Sitzungsschicht zerlegen – Segmentierung</a:t>
            </a:r>
            <a:br>
              <a:rPr lang="de-DE" dirty="0"/>
            </a:br>
            <a:endParaRPr lang="de-DE" dirty="0"/>
          </a:p>
          <a:p>
            <a:pPr lvl="0"/>
            <a:r>
              <a:rPr lang="de-DE" dirty="0"/>
              <a:t>Übergabe der Daten an Vermittlungsschicht des Netzwerk</a:t>
            </a:r>
            <a:br>
              <a:rPr lang="de-DE" dirty="0"/>
            </a:br>
            <a:endParaRPr lang="de-DE" dirty="0"/>
          </a:p>
          <a:p>
            <a:pPr lvl="0"/>
            <a:r>
              <a:rPr lang="de-DE" dirty="0"/>
              <a:t>fehlerfreie und ordnungsmäßige Zielübergabe – Fehlerbehandlung</a:t>
            </a:r>
            <a:br>
              <a:rPr lang="de-DE" dirty="0"/>
            </a:br>
            <a:endParaRPr lang="de-DE" dirty="0"/>
          </a:p>
          <a:p>
            <a:pPr lvl="0"/>
            <a:r>
              <a:rPr lang="de-DE" dirty="0"/>
              <a:t>gesicherte Ende-zu-Ende-Verbindung - Verbindungsmanagement</a:t>
            </a:r>
          </a:p>
          <a:p>
            <a:endParaRPr lang="de-DE" dirty="0"/>
          </a:p>
        </p:txBody>
      </p:sp>
    </p:spTree>
    <p:extLst>
      <p:ext uri="{BB962C8B-B14F-4D97-AF65-F5344CB8AC3E}">
        <p14:creationId xmlns:p14="http://schemas.microsoft.com/office/powerpoint/2010/main" val="305054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116632"/>
            <a:ext cx="6554867" cy="1524000"/>
          </a:xfrm>
        </p:spPr>
        <p:txBody>
          <a:bodyPr/>
          <a:lstStyle/>
          <a:p>
            <a:pPr algn="l"/>
            <a:r>
              <a:rPr lang="de-DE" dirty="0"/>
              <a:t>Aufgaben des Layer 4</a:t>
            </a:r>
          </a:p>
        </p:txBody>
      </p:sp>
      <p:sp>
        <p:nvSpPr>
          <p:cNvPr id="3" name="Inhaltsplatzhalter 2"/>
          <p:cNvSpPr>
            <a:spLocks noGrp="1"/>
          </p:cNvSpPr>
          <p:nvPr>
            <p:ph idx="1"/>
          </p:nvPr>
        </p:nvSpPr>
        <p:spPr>
          <a:xfrm>
            <a:off x="467544" y="1340768"/>
            <a:ext cx="6554867" cy="3767670"/>
          </a:xfrm>
        </p:spPr>
        <p:txBody>
          <a:bodyPr>
            <a:normAutofit/>
          </a:bodyPr>
          <a:lstStyle/>
          <a:p>
            <a:pPr marL="0" indent="0">
              <a:buNone/>
            </a:pPr>
            <a:r>
              <a:rPr lang="de-DE" dirty="0"/>
              <a:t>Fragestellungen welche der Layer 4 beantwortet …</a:t>
            </a:r>
          </a:p>
          <a:p>
            <a:pPr marL="137160" indent="0">
              <a:buNone/>
            </a:pPr>
            <a:r>
              <a:rPr lang="de-DE" dirty="0"/>
              <a:t>	</a:t>
            </a:r>
          </a:p>
          <a:p>
            <a:pPr lvl="0"/>
            <a:r>
              <a:rPr lang="de-DE" sz="2000" dirty="0"/>
              <a:t>wie erfolgt der Abbau einer Verbindung zwischen den beiden Kommunikationspartnern?</a:t>
            </a:r>
          </a:p>
          <a:p>
            <a:pPr lvl="0"/>
            <a:r>
              <a:rPr lang="de-DE" sz="2000" dirty="0"/>
              <a:t>wie kann eine Verbindung aufrechterhalten werden?</a:t>
            </a:r>
          </a:p>
          <a:p>
            <a:pPr lvl="0"/>
            <a:r>
              <a:rPr lang="de-DE" sz="2000" dirty="0"/>
              <a:t>wie ist mit Übertragungsfehlern oder Stausituationen umzugehen?</a:t>
            </a:r>
          </a:p>
          <a:p>
            <a:pPr lvl="0"/>
            <a:r>
              <a:rPr lang="de-DE" sz="2000" dirty="0"/>
              <a:t>wie lassen sich parallele Verbindungen für die Kommunikation transparent bereitstellen?</a:t>
            </a:r>
          </a:p>
          <a:p>
            <a:endParaRPr lang="de-DE" dirty="0"/>
          </a:p>
        </p:txBody>
      </p:sp>
    </p:spTree>
    <p:extLst>
      <p:ext uri="{BB962C8B-B14F-4D97-AF65-F5344CB8AC3E}">
        <p14:creationId xmlns:p14="http://schemas.microsoft.com/office/powerpoint/2010/main" val="164580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16632"/>
            <a:ext cx="6554867" cy="1524000"/>
          </a:xfrm>
        </p:spPr>
        <p:txBody>
          <a:bodyPr/>
          <a:lstStyle/>
          <a:p>
            <a:pPr algn="l"/>
            <a:r>
              <a:rPr lang="de-DE" dirty="0"/>
              <a:t>Generelles über TCP</a:t>
            </a:r>
          </a:p>
        </p:txBody>
      </p:sp>
      <p:sp>
        <p:nvSpPr>
          <p:cNvPr id="3" name="Inhaltsplatzhalter 2"/>
          <p:cNvSpPr>
            <a:spLocks noGrp="1"/>
          </p:cNvSpPr>
          <p:nvPr>
            <p:ph idx="1"/>
          </p:nvPr>
        </p:nvSpPr>
        <p:spPr>
          <a:xfrm>
            <a:off x="395536" y="1340768"/>
            <a:ext cx="6554867" cy="3767670"/>
          </a:xfrm>
        </p:spPr>
        <p:txBody>
          <a:bodyPr>
            <a:normAutofit/>
          </a:bodyPr>
          <a:lstStyle/>
          <a:p>
            <a:pPr marL="137160" indent="0">
              <a:buNone/>
            </a:pPr>
            <a:endParaRPr lang="de-DE" dirty="0"/>
          </a:p>
          <a:p>
            <a:r>
              <a:rPr lang="de-DE" dirty="0"/>
              <a:t>TCP = Transmission Control Protocol</a:t>
            </a:r>
          </a:p>
          <a:p>
            <a:endParaRPr lang="de-DE" dirty="0"/>
          </a:p>
          <a:p>
            <a:r>
              <a:rPr lang="de-DE" dirty="0"/>
              <a:t>IP-Protokollnummer: 06</a:t>
            </a:r>
          </a:p>
          <a:p>
            <a:endParaRPr lang="de-DE" dirty="0"/>
          </a:p>
          <a:p>
            <a:r>
              <a:rPr lang="de-DE" dirty="0"/>
              <a:t>Entwicklung 1973 begonnen</a:t>
            </a:r>
          </a:p>
          <a:p>
            <a:endParaRPr lang="de-DE" dirty="0"/>
          </a:p>
          <a:p>
            <a:r>
              <a:rPr lang="de-DE" dirty="0"/>
              <a:t>Erste Standardisierung 1981 in RFC 793</a:t>
            </a:r>
          </a:p>
          <a:p>
            <a:endParaRPr lang="de-DE" dirty="0"/>
          </a:p>
        </p:txBody>
      </p:sp>
    </p:spTree>
    <p:extLst>
      <p:ext uri="{BB962C8B-B14F-4D97-AF65-F5344CB8AC3E}">
        <p14:creationId xmlns:p14="http://schemas.microsoft.com/office/powerpoint/2010/main" val="135512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16632"/>
            <a:ext cx="6554867" cy="1524000"/>
          </a:xfrm>
        </p:spPr>
        <p:txBody>
          <a:bodyPr/>
          <a:lstStyle/>
          <a:p>
            <a:pPr algn="l"/>
            <a:r>
              <a:rPr lang="de-DE" dirty="0"/>
              <a:t>Merkmale von TCP</a:t>
            </a:r>
          </a:p>
        </p:txBody>
      </p:sp>
      <p:sp>
        <p:nvSpPr>
          <p:cNvPr id="3" name="Inhaltsplatzhalter 2"/>
          <p:cNvSpPr>
            <a:spLocks noGrp="1"/>
          </p:cNvSpPr>
          <p:nvPr>
            <p:ph idx="1"/>
          </p:nvPr>
        </p:nvSpPr>
        <p:spPr>
          <a:xfrm>
            <a:off x="395536" y="1268760"/>
            <a:ext cx="6554867" cy="3767670"/>
          </a:xfrm>
        </p:spPr>
        <p:txBody>
          <a:bodyPr>
            <a:normAutofit/>
          </a:bodyPr>
          <a:lstStyle/>
          <a:p>
            <a:r>
              <a:rPr lang="de-DE" dirty="0"/>
              <a:t>Verbindungsorientiertes Protokoll </a:t>
            </a:r>
          </a:p>
          <a:p>
            <a:pPr marL="137160" indent="0">
              <a:buNone/>
            </a:pPr>
            <a:r>
              <a:rPr lang="de-DE" dirty="0">
                <a:sym typeface="Wingdings"/>
              </a:rPr>
              <a:t>	</a:t>
            </a:r>
            <a:r>
              <a:rPr lang="de-DE" dirty="0"/>
              <a:t> TCP nummeriert die Datenpakete, so dass sie 	           	     korrekten Reihenfolge zusammengesetzt werden 		     können (Sequenznummer)</a:t>
            </a:r>
          </a:p>
          <a:p>
            <a:endParaRPr lang="de-DE" dirty="0"/>
          </a:p>
          <a:p>
            <a:r>
              <a:rPr lang="de-DE" dirty="0"/>
              <a:t>Es wird garantiert, dass alle Datenpakete ankommen </a:t>
            </a:r>
          </a:p>
          <a:p>
            <a:pPr marL="137160" indent="0">
              <a:buNone/>
            </a:pPr>
            <a:r>
              <a:rPr lang="de-DE" dirty="0">
                <a:sym typeface="Wingdings"/>
              </a:rPr>
              <a:t>	</a:t>
            </a:r>
            <a:r>
              <a:rPr lang="de-DE" dirty="0"/>
              <a:t> Der Empfänger muss jedes Paket bestätigen, indem er 	     das nächste Paket anfordert (ACK)</a:t>
            </a:r>
          </a:p>
          <a:p>
            <a:endParaRPr lang="de-DE" dirty="0"/>
          </a:p>
        </p:txBody>
      </p:sp>
    </p:spTree>
    <p:extLst>
      <p:ext uri="{BB962C8B-B14F-4D97-AF65-F5344CB8AC3E}">
        <p14:creationId xmlns:p14="http://schemas.microsoft.com/office/powerpoint/2010/main" val="3338813699"/>
      </p:ext>
    </p:extLst>
  </p:cSld>
  <p:clrMapOvr>
    <a:masterClrMapping/>
  </p:clrMapOvr>
</p:sld>
</file>

<file path=ppt/theme/theme1.xml><?xml version="1.0" encoding="utf-8"?>
<a:theme xmlns:a="http://schemas.openxmlformats.org/drawingml/2006/main" name="Segment">
  <a:themeElements>
    <a:clrScheme name="Segment">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gment">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62000"/>
                <a:satMod val="200000"/>
                <a:lumMod val="124000"/>
              </a:schemeClr>
            </a:gs>
            <a:gs pos="100000">
              <a:schemeClr val="phClr">
                <a:shade val="96000"/>
                <a:hueMod val="88000"/>
                <a:satMod val="220000"/>
                <a:lumMod val="8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1005</Words>
  <Application>Microsoft Office PowerPoint</Application>
  <PresentationFormat>Bildschirmpräsentation (4:3)</PresentationFormat>
  <Paragraphs>174</Paragraphs>
  <Slides>31</Slides>
  <Notes>10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31</vt:i4>
      </vt:variant>
    </vt:vector>
  </HeadingPairs>
  <TitlesOfParts>
    <vt:vector size="35" baseType="lpstr">
      <vt:lpstr>Arial</vt:lpstr>
      <vt:lpstr>Calibri</vt:lpstr>
      <vt:lpstr>Wingdings 3</vt:lpstr>
      <vt:lpstr>Segment</vt:lpstr>
      <vt:lpstr>OSI-Schichtenmodell  Layer 4 – TCP und UDP</vt:lpstr>
      <vt:lpstr>Inhaltsverzeichnis </vt:lpstr>
      <vt:lpstr>Zielsetzung</vt:lpstr>
      <vt:lpstr>Was ist Layer 4</vt:lpstr>
      <vt:lpstr>Was ist Layer 4</vt:lpstr>
      <vt:lpstr>Aufgaben des Layer 4</vt:lpstr>
      <vt:lpstr>Aufgaben des Layer 4</vt:lpstr>
      <vt:lpstr>Generelles über TCP</vt:lpstr>
      <vt:lpstr>Merkmale von TCP</vt:lpstr>
      <vt:lpstr>Merkmale von TCP</vt:lpstr>
      <vt:lpstr>Aufbau eines Paketes</vt:lpstr>
      <vt:lpstr>Funktionsweise</vt:lpstr>
      <vt:lpstr>Funktionsweise</vt:lpstr>
      <vt:lpstr>Funktionsweise</vt:lpstr>
      <vt:lpstr>Funktionsweise</vt:lpstr>
      <vt:lpstr>Funktionsweise</vt:lpstr>
      <vt:lpstr>Verwendung</vt:lpstr>
      <vt:lpstr>Generelles über UDP</vt:lpstr>
      <vt:lpstr>Merkmale von UDP</vt:lpstr>
      <vt:lpstr>Merkmale von UDP</vt:lpstr>
      <vt:lpstr>Aufbau eines Paketes</vt:lpstr>
      <vt:lpstr>Funktionsweise</vt:lpstr>
      <vt:lpstr>Verwendung</vt:lpstr>
      <vt:lpstr>MTU (Maximum Transfer Unit)</vt:lpstr>
      <vt:lpstr>Fragmentierung</vt:lpstr>
      <vt:lpstr>Fragmentierung</vt:lpstr>
      <vt:lpstr>Vergleich der Protokolle</vt:lpstr>
      <vt:lpstr>Zusammenfassung</vt:lpstr>
      <vt:lpstr>Zusammenfassung</vt:lpstr>
      <vt:lpstr>PowerPoint-Präsentation</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OSI-Schichtenmodell  Layer 4 – TCP und UDP</dc:title>
  <dc:creator>Daniel</dc:creator>
  <cp:lastModifiedBy>Danny Ossmann</cp:lastModifiedBy>
  <cp:revision>18</cp:revision>
  <dcterms:created xsi:type="dcterms:W3CDTF">2019-10-30T15:43:37Z</dcterms:created>
  <dcterms:modified xsi:type="dcterms:W3CDTF">2019-11-08T10:14:31Z</dcterms:modified>
</cp:coreProperties>
</file>