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7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3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16:13:00.08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52 52 8493,'-17'-8'73,"5"-1"372,1-9-145,7 9-348,-4 1 0,10 8-134,4 0 0,-2 0-1023,7 0 1205,1 0 0,13 8 0,2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98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50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32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4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2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4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24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66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D5A-9ABE-4F14-8EA8-C963C7A9E3B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2838-76B7-4B28-9B01-03BCC2F40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34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6.xml"/><Relationship Id="rId7" Type="http://schemas.openxmlformats.org/officeDocument/2006/relationships/slide" Target="slide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slide" Target="slide32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slide" Target="slide14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.xml"/><Relationship Id="rId4" Type="http://schemas.openxmlformats.org/officeDocument/2006/relationships/slide" Target="slide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3.xml"/><Relationship Id="rId7" Type="http://schemas.openxmlformats.org/officeDocument/2006/relationships/slide" Target="slide2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4" Type="http://schemas.openxmlformats.org/officeDocument/2006/relationships/slide" Target="slide34.xml"/><Relationship Id="rId9" Type="http://schemas.openxmlformats.org/officeDocument/2006/relationships/slide" Target="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9F13D0E-62F0-4756-82CE-6319E34FA91F}"/>
              </a:ext>
            </a:extLst>
          </p:cNvPr>
          <p:cNvSpPr/>
          <p:nvPr/>
        </p:nvSpPr>
        <p:spPr>
          <a:xfrm>
            <a:off x="2604784" y="1490008"/>
            <a:ext cx="750688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„Jump and run“ </a:t>
            </a:r>
          </a:p>
          <a:p>
            <a:pPr algn="ctr"/>
            <a:r>
              <a:rPr lang="de-DE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Spiel programmieren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EB39C-F772-4605-89CC-FD485AC1AC86}"/>
              </a:ext>
            </a:extLst>
          </p:cNvPr>
          <p:cNvSpPr/>
          <p:nvPr/>
        </p:nvSpPr>
        <p:spPr>
          <a:xfrm>
            <a:off x="2912484" y="3526655"/>
            <a:ext cx="4293548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Von:			Tristan Dresen</a:t>
            </a:r>
          </a:p>
          <a:p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Leon Reuter</a:t>
            </a:r>
          </a:p>
          <a:p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Lehrkraft</a:t>
            </a:r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	Frau Wesp</a:t>
            </a:r>
          </a:p>
          <a:p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Fach:			IV</a:t>
            </a:r>
          </a:p>
        </p:txBody>
      </p:sp>
    </p:spTree>
    <p:extLst>
      <p:ext uri="{BB962C8B-B14F-4D97-AF65-F5344CB8AC3E}">
        <p14:creationId xmlns:p14="http://schemas.microsoft.com/office/powerpoint/2010/main" val="12655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B9CA2-D3AD-49F7-936A-457FD7ED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Der </a:t>
            </a:r>
            <a:r>
              <a:rPr lang="de-DE" u="sng" dirty="0" err="1"/>
              <a:t>public</a:t>
            </a:r>
            <a:r>
              <a:rPr lang="de-DE" u="sng" dirty="0"/>
              <a:t> </a:t>
            </a:r>
            <a:r>
              <a:rPr lang="de-DE" u="sng" dirty="0" err="1"/>
              <a:t>stattic</a:t>
            </a:r>
            <a:r>
              <a:rPr lang="de-DE" u="sng" dirty="0"/>
              <a:t> </a:t>
            </a:r>
            <a:r>
              <a:rPr lang="de-DE" u="sng" dirty="0" err="1"/>
              <a:t>viod</a:t>
            </a:r>
            <a:r>
              <a:rPr lang="de-DE" u="sng" dirty="0"/>
              <a:t> </a:t>
            </a:r>
            <a:r>
              <a:rPr lang="de-DE" u="sng" dirty="0" err="1"/>
              <a:t>fenster</a:t>
            </a:r>
            <a:endParaRPr lang="de-DE" u="sng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1B477DB-7A7F-4FB0-B0C5-AAC848E0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0" b="23323"/>
          <a:stretch/>
        </p:blipFill>
        <p:spPr>
          <a:xfrm>
            <a:off x="1141414" y="1794625"/>
            <a:ext cx="5294898" cy="151598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EC542D4-AA4B-45B8-A4C7-F306E13955CF}"/>
              </a:ext>
            </a:extLst>
          </p:cNvPr>
          <p:cNvSpPr/>
          <p:nvPr/>
        </p:nvSpPr>
        <p:spPr>
          <a:xfrm>
            <a:off x="6707713" y="1485246"/>
            <a:ext cx="5294898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erstellen einen neuen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namens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fenster</a:t>
            </a:r>
            <a:endParaRPr lang="de-DE" sz="4000" b="0" cap="none" spc="0" dirty="0">
              <a:ln w="0"/>
              <a:solidFill>
                <a:srgbClr val="7F32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EA6064-4822-4A2F-9E21-B38570F40F56}"/>
              </a:ext>
            </a:extLst>
          </p:cNvPr>
          <p:cNvSpPr/>
          <p:nvPr/>
        </p:nvSpPr>
        <p:spPr>
          <a:xfrm>
            <a:off x="6707713" y="3551973"/>
            <a:ext cx="5294898" cy="25545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definren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wenn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fenster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geöftent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erscheint ein neuer Tab namens „Game“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FBE52D-E461-4404-839F-00C4AFFBDD18}"/>
              </a:ext>
            </a:extLst>
          </p:cNvPr>
          <p:cNvSpPr/>
          <p:nvPr/>
        </p:nvSpPr>
        <p:spPr>
          <a:xfrm>
            <a:off x="4053290" y="3551973"/>
            <a:ext cx="2271310" cy="317009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legen die Größe des neuen Tabs fest</a:t>
            </a:r>
            <a:endParaRPr lang="de-DE" sz="4000" b="0" cap="none" spc="0" dirty="0">
              <a:ln w="0"/>
              <a:solidFill>
                <a:srgbClr val="7F32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F2E09F-6219-4FFD-BDD7-C5663AD76D15}"/>
              </a:ext>
            </a:extLst>
          </p:cNvPr>
          <p:cNvSpPr/>
          <p:nvPr/>
        </p:nvSpPr>
        <p:spPr>
          <a:xfrm>
            <a:off x="117722" y="3542567"/>
            <a:ext cx="3778004" cy="31700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sagen, dass er bei der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öfnung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 neuen Tabs in die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„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r>
              <a:rPr lang="de-D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gehen soll         </a:t>
            </a:r>
            <a:endParaRPr lang="de-DE" sz="4000" b="0" cap="none" spc="0" dirty="0">
              <a:ln w="0"/>
              <a:solidFill>
                <a:srgbClr val="7F32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776E7CF-3E3B-48C5-BB06-14C6BBD539F4}"/>
              </a:ext>
            </a:extLst>
          </p:cNvPr>
          <p:cNvCxnSpPr>
            <a:cxnSpLocks/>
          </p:cNvCxnSpPr>
          <p:nvPr/>
        </p:nvCxnSpPr>
        <p:spPr>
          <a:xfrm flipH="1">
            <a:off x="4362451" y="1690688"/>
            <a:ext cx="2345262" cy="214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451B6F2-5653-4A05-A08A-576B5F3407D3}"/>
              </a:ext>
            </a:extLst>
          </p:cNvPr>
          <p:cNvCxnSpPr/>
          <p:nvPr/>
        </p:nvCxnSpPr>
        <p:spPr>
          <a:xfrm flipH="1" flipV="1">
            <a:off x="4811697" y="2112885"/>
            <a:ext cx="1896016" cy="162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22046D3-3A5E-4B5A-8D20-A81944CBC2D1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3817398" y="2503503"/>
            <a:ext cx="1371547" cy="1048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C5D3EB-B910-4ABE-A79C-A3F04EE426D0}"/>
              </a:ext>
            </a:extLst>
          </p:cNvPr>
          <p:cNvCxnSpPr/>
          <p:nvPr/>
        </p:nvCxnSpPr>
        <p:spPr>
          <a:xfrm flipV="1">
            <a:off x="838200" y="2823099"/>
            <a:ext cx="733148" cy="728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Pfeil: nach links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F42B16-60F8-4B8A-8349-74917AEDFD5C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3" name="Pfeil: nach rechts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A88DFA-EA65-46B3-838E-94D8FCD0A449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5" name="Pfeil: nach rechts 14">
            <a:hlinkClick r:id="rId3" action="ppaction://hlinksldjump"/>
            <a:extLst>
              <a:ext uri="{FF2B5EF4-FFF2-40B4-BE49-F238E27FC236}">
                <a16:creationId xmlns:a16="http://schemas.microsoft.com/office/drawing/2014/main" id="{4A8C3FF0-3E42-4812-A9D9-0D11F0F33E47}"/>
              </a:ext>
            </a:extLst>
          </p:cNvPr>
          <p:cNvSpPr/>
          <p:nvPr/>
        </p:nvSpPr>
        <p:spPr>
          <a:xfrm>
            <a:off x="3180973" y="6106518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hlinkClick r:id="rId4" action="ppaction://hlinksldjump"/>
            <a:extLst>
              <a:ext uri="{FF2B5EF4-FFF2-40B4-BE49-F238E27FC236}">
                <a16:creationId xmlns:a16="http://schemas.microsoft.com/office/drawing/2014/main" id="{5169D5AF-DD8D-4EF9-AFDF-9A92B9D9CC84}"/>
              </a:ext>
            </a:extLst>
          </p:cNvPr>
          <p:cNvSpPr/>
          <p:nvPr/>
        </p:nvSpPr>
        <p:spPr>
          <a:xfrm>
            <a:off x="4688653" y="292963"/>
            <a:ext cx="2814694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Butten</a:t>
            </a:r>
          </a:p>
        </p:txBody>
      </p:sp>
    </p:spTree>
    <p:extLst>
      <p:ext uri="{BB962C8B-B14F-4D97-AF65-F5344CB8AC3E}">
        <p14:creationId xmlns:p14="http://schemas.microsoft.com/office/powerpoint/2010/main" val="6459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C5F85-23CC-4704-BB6D-BADC2A0C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Funktion Butten „Einstellungen“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EADEEC-19AD-4A9E-A661-C8A9381C047B}"/>
              </a:ext>
            </a:extLst>
          </p:cNvPr>
          <p:cNvSpPr/>
          <p:nvPr/>
        </p:nvSpPr>
        <p:spPr>
          <a:xfrm>
            <a:off x="579889" y="1619045"/>
            <a:ext cx="110290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 Funktionen befinden sich in einer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</a:t>
            </a:r>
            <a:endParaRPr lang="de-DE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D8E7B0-E65D-4051-BE84-A41FE81A7217}"/>
              </a:ext>
            </a:extLst>
          </p:cNvPr>
          <p:cNvSpPr/>
          <p:nvPr/>
        </p:nvSpPr>
        <p:spPr>
          <a:xfrm>
            <a:off x="579889" y="3424067"/>
            <a:ext cx="11029046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Butten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einstellung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(„Einstellungen“) bleibt leider ohne Funktion. Beim betätigen passiert einfach gar nichts.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742F9BE-B988-438B-96B7-9EB9C66E7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838200" y="2388486"/>
            <a:ext cx="5797706" cy="773045"/>
          </a:xfrm>
          <a:prstGeom prst="rect">
            <a:avLst/>
          </a:prstGeom>
        </p:spPr>
      </p:pic>
      <p:sp>
        <p:nvSpPr>
          <p:cNvPr id="6" name="Pfeil: nach links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2493EA-47E8-4731-9471-67D2449D1163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8" name="Pfeil: nach rechts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2F4172-9E91-414E-96D1-C6B5B1FDCA5B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C3BAE339-1D35-439A-AFA0-52BD403CF481}"/>
              </a:ext>
            </a:extLst>
          </p:cNvPr>
          <p:cNvSpPr/>
          <p:nvPr/>
        </p:nvSpPr>
        <p:spPr>
          <a:xfrm>
            <a:off x="4687065" y="265008"/>
            <a:ext cx="2814694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Butten</a:t>
            </a:r>
          </a:p>
        </p:txBody>
      </p:sp>
    </p:spTree>
    <p:extLst>
      <p:ext uri="{BB962C8B-B14F-4D97-AF65-F5344CB8AC3E}">
        <p14:creationId xmlns:p14="http://schemas.microsoft.com/office/powerpoint/2010/main" val="411516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F03A-5B84-47BB-B00E-9E390C30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Funktion Butten „</a:t>
            </a:r>
            <a:r>
              <a:rPr lang="de-DE" u="sng" dirty="0" err="1"/>
              <a:t>Credits</a:t>
            </a:r>
            <a:r>
              <a:rPr lang="de-DE" u="sng" dirty="0"/>
              <a:t>“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7AFDEC7-6EF6-44E3-86FA-6B9213C2D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7" y="2388486"/>
            <a:ext cx="11988225" cy="1040514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032683D-426D-4FB2-9EA8-F52A15DB0CD6}"/>
              </a:ext>
            </a:extLst>
          </p:cNvPr>
          <p:cNvSpPr/>
          <p:nvPr/>
        </p:nvSpPr>
        <p:spPr>
          <a:xfrm>
            <a:off x="579889" y="1619045"/>
            <a:ext cx="110290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 Funktionen befinden sich in einer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</a:t>
            </a:r>
            <a:endParaRPr lang="de-DE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BF46BC-A980-45BA-889B-6F247CBA37E6}"/>
              </a:ext>
            </a:extLst>
          </p:cNvPr>
          <p:cNvSpPr/>
          <p:nvPr/>
        </p:nvSpPr>
        <p:spPr>
          <a:xfrm>
            <a:off x="101887" y="3546971"/>
            <a:ext cx="5561141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geben die Möglichkeit nach dem Ausführen durch ein Knopf „OK“ wieder in das Menü zurück zu kommen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11F2B4-2F31-465A-9112-A2F45776EBCF}"/>
              </a:ext>
            </a:extLst>
          </p:cNvPr>
          <p:cNvSpPr/>
          <p:nvPr/>
        </p:nvSpPr>
        <p:spPr>
          <a:xfrm>
            <a:off x="5792659" y="3546970"/>
            <a:ext cx="6165562" cy="31700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der Knopf gedrückt wird soll ein Fenster geöffnet werden in dem steht „Programmiert von Tristan und Leon !“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C32543-E5B6-468A-949B-6CFA75B44C60}"/>
              </a:ext>
            </a:extLst>
          </p:cNvPr>
          <p:cNvCxnSpPr/>
          <p:nvPr/>
        </p:nvCxnSpPr>
        <p:spPr>
          <a:xfrm flipV="1">
            <a:off x="284085" y="2610035"/>
            <a:ext cx="656948" cy="936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7A40DF4-3D4C-4679-A8C4-0188CF82DB4A}"/>
              </a:ext>
            </a:extLst>
          </p:cNvPr>
          <p:cNvCxnSpPr/>
          <p:nvPr/>
        </p:nvCxnSpPr>
        <p:spPr>
          <a:xfrm flipH="1" flipV="1">
            <a:off x="3941685" y="3053918"/>
            <a:ext cx="2396971" cy="49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feil: nach links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67EED2-8C7B-4859-AF57-4707E351614B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1" name="Pfeil: nach recht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E08500-516F-4EC8-8BAA-80283DE325C7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3E49C632-A267-4CDB-AD28-15A88AA23691}"/>
              </a:ext>
            </a:extLst>
          </p:cNvPr>
          <p:cNvSpPr/>
          <p:nvPr/>
        </p:nvSpPr>
        <p:spPr>
          <a:xfrm>
            <a:off x="4687065" y="292963"/>
            <a:ext cx="2814694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Butten</a:t>
            </a:r>
          </a:p>
        </p:txBody>
      </p:sp>
    </p:spTree>
    <p:extLst>
      <p:ext uri="{BB962C8B-B14F-4D97-AF65-F5344CB8AC3E}">
        <p14:creationId xmlns:p14="http://schemas.microsoft.com/office/powerpoint/2010/main" val="252873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20A62-2322-4860-8473-3356D0B8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Funktion Butten „Ende“</a:t>
            </a:r>
          </a:p>
        </p:txBody>
      </p:sp>
      <p:pic>
        <p:nvPicPr>
          <p:cNvPr id="6" name="Inhaltsplatzhalter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0D77044-1810-463F-94AE-5E0EE16CE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29"/>
          <a:stretch/>
        </p:blipFill>
        <p:spPr>
          <a:xfrm>
            <a:off x="838200" y="2585305"/>
            <a:ext cx="3734612" cy="843695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8D077B9-09AF-4F91-BD8D-91581BA98A14}"/>
              </a:ext>
            </a:extLst>
          </p:cNvPr>
          <p:cNvSpPr/>
          <p:nvPr/>
        </p:nvSpPr>
        <p:spPr>
          <a:xfrm>
            <a:off x="579889" y="1619045"/>
            <a:ext cx="110290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 Funktionen befinden sich in einer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</a:t>
            </a:r>
            <a:endParaRPr lang="de-DE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D1B46B-5A02-42A2-9829-4F2EBBC0D887}"/>
              </a:ext>
            </a:extLst>
          </p:cNvPr>
          <p:cNvSpPr/>
          <p:nvPr/>
        </p:nvSpPr>
        <p:spPr>
          <a:xfrm>
            <a:off x="579889" y="3779174"/>
            <a:ext cx="11029046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Tab soll durch betätigen des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Buttens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geschlossen werden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FF691DA-F69A-4F8A-9DEC-B5C14A09A575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213717" y="2876365"/>
            <a:ext cx="2880695" cy="902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Pfeil: nach links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278AB3-2C93-447F-B34D-A4BA2D47F733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0" name="Pfeil: nach recht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7DA567-07E6-40D4-A303-6C85E7D871D4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1" name="Rechteck 10">
            <a:hlinkClick r:id="rId3" action="ppaction://hlinksldjump"/>
            <a:extLst>
              <a:ext uri="{FF2B5EF4-FFF2-40B4-BE49-F238E27FC236}">
                <a16:creationId xmlns:a16="http://schemas.microsoft.com/office/drawing/2014/main" id="{3AA87E7B-6D00-4D16-B82D-CC3A1CD8F626}"/>
              </a:ext>
            </a:extLst>
          </p:cNvPr>
          <p:cNvSpPr/>
          <p:nvPr/>
        </p:nvSpPr>
        <p:spPr>
          <a:xfrm>
            <a:off x="4687065" y="292963"/>
            <a:ext cx="2814694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Butten</a:t>
            </a:r>
          </a:p>
        </p:txBody>
      </p:sp>
    </p:spTree>
    <p:extLst>
      <p:ext uri="{BB962C8B-B14F-4D97-AF65-F5344CB8AC3E}">
        <p14:creationId xmlns:p14="http://schemas.microsoft.com/office/powerpoint/2010/main" val="162726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8BAA2-BFEF-47B7-9B23-8AE19D0E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795" y="-216140"/>
            <a:ext cx="3494103" cy="1325563"/>
          </a:xfrm>
        </p:spPr>
        <p:txBody>
          <a:bodyPr/>
          <a:lstStyle/>
          <a:p>
            <a:r>
              <a:rPr lang="de-DE" u="sng" dirty="0"/>
              <a:t>Class: </a:t>
            </a:r>
            <a:r>
              <a:rPr lang="de-DE" u="sng" dirty="0" err="1"/>
              <a:t>Gui</a:t>
            </a:r>
            <a:endParaRPr lang="de-DE" u="sng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5AE761-C41B-47A0-9D28-58697383EFE8}"/>
              </a:ext>
            </a:extLst>
          </p:cNvPr>
          <p:cNvSpPr/>
          <p:nvPr/>
        </p:nvSpPr>
        <p:spPr>
          <a:xfrm>
            <a:off x="1609821" y="365125"/>
            <a:ext cx="6096000" cy="62786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java.awt.Color</a:t>
            </a:r>
            <a:r>
              <a:rPr lang="de-DE" sz="200" dirty="0"/>
              <a:t>;</a:t>
            </a:r>
          </a:p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java.awt.Graphics</a:t>
            </a:r>
            <a:r>
              <a:rPr lang="de-DE" sz="200" dirty="0"/>
              <a:t>;</a:t>
            </a:r>
          </a:p>
          <a:p>
            <a:r>
              <a:rPr lang="de-DE" sz="200" dirty="0" err="1"/>
              <a:t>import</a:t>
            </a:r>
            <a:r>
              <a:rPr lang="de-DE" sz="200" dirty="0"/>
              <a:t> java.awt.Graphics2D;</a:t>
            </a:r>
          </a:p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java.awt.Image</a:t>
            </a:r>
            <a:r>
              <a:rPr lang="de-DE" sz="200" dirty="0"/>
              <a:t>;</a:t>
            </a:r>
          </a:p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java.awt.event.ActionEvent</a:t>
            </a:r>
            <a:r>
              <a:rPr lang="de-DE" sz="200" dirty="0"/>
              <a:t>;</a:t>
            </a:r>
          </a:p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java.awt.event.ActionListener</a:t>
            </a:r>
            <a:r>
              <a:rPr lang="de-DE" sz="200" dirty="0"/>
              <a:t>;</a:t>
            </a:r>
          </a:p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java.awt.event.KeyAdapter</a:t>
            </a:r>
            <a:r>
              <a:rPr lang="de-DE" sz="200" dirty="0"/>
              <a:t>;</a:t>
            </a:r>
          </a:p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java.awt.event.KeyEvent</a:t>
            </a:r>
            <a:r>
              <a:rPr lang="de-DE" sz="200" dirty="0"/>
              <a:t>;</a:t>
            </a:r>
          </a:p>
          <a:p>
            <a:endParaRPr lang="de-DE" sz="200" dirty="0"/>
          </a:p>
          <a:p>
            <a:endParaRPr lang="de-DE" sz="200" dirty="0"/>
          </a:p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javax.swing.ImageIcon</a:t>
            </a:r>
            <a:r>
              <a:rPr lang="de-DE" sz="200" dirty="0"/>
              <a:t>;</a:t>
            </a:r>
          </a:p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javax.swing.JPanel</a:t>
            </a:r>
            <a:r>
              <a:rPr lang="de-DE" sz="200" dirty="0"/>
              <a:t>;</a:t>
            </a:r>
          </a:p>
          <a:p>
            <a:r>
              <a:rPr lang="de-DE" sz="200" dirty="0" err="1"/>
              <a:t>import</a:t>
            </a:r>
            <a:r>
              <a:rPr lang="de-DE" sz="200" dirty="0"/>
              <a:t> </a:t>
            </a:r>
            <a:r>
              <a:rPr lang="de-DE" sz="200" dirty="0" err="1"/>
              <a:t>javax.swing.Timer</a:t>
            </a:r>
            <a:r>
              <a:rPr lang="de-DE" sz="200" dirty="0"/>
              <a:t>;</a:t>
            </a:r>
          </a:p>
          <a:p>
            <a:endParaRPr lang="de-DE" sz="200" dirty="0"/>
          </a:p>
          <a:p>
            <a:r>
              <a:rPr lang="de-DE" sz="200" dirty="0" err="1"/>
              <a:t>public</a:t>
            </a:r>
            <a:r>
              <a:rPr lang="de-DE" sz="200" dirty="0"/>
              <a:t> </a:t>
            </a:r>
            <a:r>
              <a:rPr lang="de-DE" sz="200" dirty="0" err="1"/>
              <a:t>class</a:t>
            </a:r>
            <a:r>
              <a:rPr lang="de-DE" sz="200" dirty="0"/>
              <a:t> </a:t>
            </a:r>
            <a:r>
              <a:rPr lang="de-DE" sz="200" dirty="0" err="1"/>
              <a:t>gui</a:t>
            </a:r>
            <a:r>
              <a:rPr lang="de-DE" sz="200" dirty="0"/>
              <a:t> </a:t>
            </a:r>
            <a:r>
              <a:rPr lang="de-DE" sz="200" dirty="0" err="1"/>
              <a:t>extends</a:t>
            </a:r>
            <a:r>
              <a:rPr lang="de-DE" sz="200" dirty="0"/>
              <a:t> </a:t>
            </a:r>
            <a:r>
              <a:rPr lang="de-DE" sz="200" dirty="0" err="1"/>
              <a:t>JPanel</a:t>
            </a:r>
            <a:r>
              <a:rPr lang="de-DE" sz="200" dirty="0"/>
              <a:t> </a:t>
            </a:r>
            <a:r>
              <a:rPr lang="de-DE" sz="200" dirty="0" err="1"/>
              <a:t>implements</a:t>
            </a:r>
            <a:r>
              <a:rPr lang="de-DE" sz="200" dirty="0"/>
              <a:t> </a:t>
            </a:r>
            <a:r>
              <a:rPr lang="de-DE" sz="200" dirty="0" err="1"/>
              <a:t>ActionListener</a:t>
            </a:r>
            <a:r>
              <a:rPr lang="de-DE" sz="200" dirty="0"/>
              <a:t>{</a:t>
            </a:r>
          </a:p>
          <a:p>
            <a:endParaRPr lang="de-DE" sz="200" dirty="0"/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  <a:r>
              <a:rPr lang="de-DE" sz="200" dirty="0" err="1"/>
              <a:t>Timer</a:t>
            </a:r>
            <a:r>
              <a:rPr lang="de-DE" sz="200" dirty="0"/>
              <a:t> time;</a:t>
            </a:r>
          </a:p>
          <a:p>
            <a:r>
              <a:rPr lang="de-DE" sz="200" dirty="0"/>
              <a:t>	Image </a:t>
            </a:r>
            <a:r>
              <a:rPr lang="de-DE" sz="200" dirty="0" err="1"/>
              <a:t>img</a:t>
            </a:r>
            <a:r>
              <a:rPr lang="de-DE" sz="200" dirty="0"/>
              <a:t>;</a:t>
            </a:r>
          </a:p>
          <a:p>
            <a:r>
              <a:rPr lang="de-DE" sz="200" dirty="0"/>
              <a:t>	Image img2;</a:t>
            </a:r>
          </a:p>
          <a:p>
            <a:r>
              <a:rPr lang="de-DE" sz="200" dirty="0"/>
              <a:t>	</a:t>
            </a:r>
            <a:r>
              <a:rPr lang="de-DE" sz="200" dirty="0" err="1"/>
              <a:t>int</a:t>
            </a:r>
            <a:r>
              <a:rPr lang="de-DE" sz="200" dirty="0"/>
              <a:t> </a:t>
            </a:r>
            <a:r>
              <a:rPr lang="de-DE" sz="200" dirty="0" err="1"/>
              <a:t>key</a:t>
            </a:r>
            <a:r>
              <a:rPr lang="de-DE" sz="200" dirty="0"/>
              <a:t> ;</a:t>
            </a:r>
          </a:p>
          <a:p>
            <a:r>
              <a:rPr lang="de-DE" sz="200" dirty="0"/>
              <a:t>	</a:t>
            </a:r>
            <a:r>
              <a:rPr lang="de-DE" sz="200" dirty="0" err="1"/>
              <a:t>int</a:t>
            </a:r>
            <a:r>
              <a:rPr lang="de-DE" sz="200" dirty="0"/>
              <a:t> </a:t>
            </a:r>
            <a:r>
              <a:rPr lang="de-DE" sz="200" dirty="0" err="1"/>
              <a:t>nx</a:t>
            </a:r>
            <a:r>
              <a:rPr lang="de-DE" sz="200" dirty="0"/>
              <a:t> ,nx2;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  <a:r>
              <a:rPr lang="de-DE" sz="200" dirty="0" err="1"/>
              <a:t>int</a:t>
            </a:r>
            <a:r>
              <a:rPr lang="de-DE" sz="200" dirty="0"/>
              <a:t> </a:t>
            </a:r>
            <a:r>
              <a:rPr lang="de-DE" sz="200" dirty="0" err="1"/>
              <a:t>figur_y</a:t>
            </a:r>
            <a:r>
              <a:rPr lang="de-DE" sz="200" dirty="0"/>
              <a:t> = 230;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  <a:r>
              <a:rPr lang="de-DE" sz="200" dirty="0" err="1"/>
              <a:t>int</a:t>
            </a:r>
            <a:r>
              <a:rPr lang="de-DE" sz="200" dirty="0"/>
              <a:t> </a:t>
            </a:r>
            <a:r>
              <a:rPr lang="de-DE" sz="200" dirty="0" err="1"/>
              <a:t>left</a:t>
            </a:r>
            <a:r>
              <a:rPr lang="de-DE" sz="200" dirty="0"/>
              <a:t> =0;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  <a:r>
              <a:rPr lang="de-DE" sz="200" dirty="0" err="1"/>
              <a:t>int</a:t>
            </a:r>
            <a:r>
              <a:rPr lang="de-DE" sz="200" dirty="0"/>
              <a:t> </a:t>
            </a:r>
            <a:r>
              <a:rPr lang="de-DE" sz="200" dirty="0" err="1"/>
              <a:t>X_Bild</a:t>
            </a:r>
            <a:r>
              <a:rPr lang="de-DE" sz="200" dirty="0"/>
              <a:t>;</a:t>
            </a:r>
          </a:p>
          <a:p>
            <a:r>
              <a:rPr lang="de-DE" sz="200" dirty="0"/>
              <a:t>	</a:t>
            </a:r>
            <a:r>
              <a:rPr lang="de-DE" sz="200" dirty="0" err="1"/>
              <a:t>int</a:t>
            </a:r>
            <a:r>
              <a:rPr lang="de-DE" sz="200" dirty="0"/>
              <a:t> lauf ;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Block block1;</a:t>
            </a:r>
          </a:p>
          <a:p>
            <a:r>
              <a:rPr lang="de-DE" sz="200" dirty="0"/>
              <a:t>	</a:t>
            </a:r>
            <a:r>
              <a:rPr lang="de-DE" sz="200" dirty="0" err="1"/>
              <a:t>int</a:t>
            </a:r>
            <a:r>
              <a:rPr lang="de-DE" sz="200" dirty="0"/>
              <a:t> </a:t>
            </a:r>
            <a:r>
              <a:rPr lang="de-DE" sz="200" dirty="0" err="1"/>
              <a:t>coin_score</a:t>
            </a:r>
            <a:r>
              <a:rPr lang="de-DE" sz="200" dirty="0"/>
              <a:t>;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  <a:r>
              <a:rPr lang="de-DE" sz="200" dirty="0" err="1"/>
              <a:t>int</a:t>
            </a:r>
            <a:r>
              <a:rPr lang="de-DE" sz="200" dirty="0"/>
              <a:t> </a:t>
            </a:r>
            <a:r>
              <a:rPr lang="de-DE" sz="200" dirty="0" err="1"/>
              <a:t>anzahl</a:t>
            </a:r>
            <a:r>
              <a:rPr lang="de-DE" sz="200" dirty="0"/>
              <a:t> = 0;</a:t>
            </a:r>
          </a:p>
          <a:p>
            <a:r>
              <a:rPr lang="de-DE" sz="200" dirty="0"/>
              <a:t>	</a:t>
            </a:r>
            <a:r>
              <a:rPr lang="de-DE" sz="200" dirty="0" err="1"/>
              <a:t>int</a:t>
            </a:r>
            <a:r>
              <a:rPr lang="de-DE" sz="200" dirty="0"/>
              <a:t> anzahl2 = 0;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  <a:r>
              <a:rPr lang="de-DE" sz="200" dirty="0" err="1"/>
              <a:t>public</a:t>
            </a:r>
            <a:r>
              <a:rPr lang="de-DE" sz="200" dirty="0"/>
              <a:t> </a:t>
            </a:r>
            <a:r>
              <a:rPr lang="de-DE" sz="200" dirty="0" err="1"/>
              <a:t>gui</a:t>
            </a:r>
            <a:r>
              <a:rPr lang="de-DE" sz="200" dirty="0"/>
              <a:t> () {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nx</a:t>
            </a:r>
            <a:r>
              <a:rPr lang="de-DE" sz="200" dirty="0"/>
              <a:t>=0;</a:t>
            </a:r>
          </a:p>
          <a:p>
            <a:r>
              <a:rPr lang="de-DE" sz="200" dirty="0"/>
              <a:t>		nx2= 690;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key</a:t>
            </a:r>
            <a:r>
              <a:rPr lang="de-DE" sz="200" dirty="0"/>
              <a:t>=0;</a:t>
            </a:r>
          </a:p>
          <a:p>
            <a:r>
              <a:rPr lang="de-DE" sz="200" dirty="0"/>
              <a:t>		lauf=0;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setFocusable</a:t>
            </a:r>
            <a:r>
              <a:rPr lang="de-DE" sz="200" dirty="0"/>
              <a:t>(</a:t>
            </a:r>
            <a:r>
              <a:rPr lang="de-DE" sz="200" dirty="0" err="1"/>
              <a:t>true</a:t>
            </a:r>
            <a:r>
              <a:rPr lang="de-DE" sz="200" dirty="0"/>
              <a:t>);</a:t>
            </a:r>
          </a:p>
          <a:p>
            <a:r>
              <a:rPr lang="de-DE" sz="200" dirty="0"/>
              <a:t>		//aufrufe von den </a:t>
            </a:r>
            <a:r>
              <a:rPr lang="de-DE" sz="200" dirty="0" err="1"/>
              <a:t>bildern</a:t>
            </a:r>
            <a:r>
              <a:rPr lang="de-DE" sz="200" dirty="0"/>
              <a:t> vom </a:t>
            </a:r>
            <a:r>
              <a:rPr lang="de-DE" sz="200" dirty="0" err="1"/>
              <a:t>speicher</a:t>
            </a:r>
            <a:endParaRPr lang="de-DE" sz="200" dirty="0"/>
          </a:p>
          <a:p>
            <a:r>
              <a:rPr lang="de-DE" sz="200" dirty="0"/>
              <a:t>		</a:t>
            </a:r>
            <a:r>
              <a:rPr lang="de-DE" sz="200" dirty="0" err="1"/>
              <a:t>ImageIcon</a:t>
            </a:r>
            <a:r>
              <a:rPr lang="de-DE" sz="200" dirty="0"/>
              <a:t> u = </a:t>
            </a:r>
            <a:r>
              <a:rPr lang="de-DE" sz="200" dirty="0" err="1"/>
              <a:t>new</a:t>
            </a:r>
            <a:r>
              <a:rPr lang="de-DE" sz="200" dirty="0"/>
              <a:t> </a:t>
            </a:r>
            <a:r>
              <a:rPr lang="de-DE" sz="200" dirty="0" err="1"/>
              <a:t>ImageIcon</a:t>
            </a:r>
            <a:r>
              <a:rPr lang="de-DE" sz="200" dirty="0"/>
              <a:t>("D:/Jahr 201920/IV/Bild5.jpg");</a:t>
            </a:r>
          </a:p>
          <a:p>
            <a:r>
              <a:rPr lang="de-DE" sz="200" dirty="0"/>
              <a:t>		</a:t>
            </a:r>
            <a:r>
              <a:rPr lang="de-DE" sz="200" dirty="0" err="1"/>
              <a:t>img</a:t>
            </a:r>
            <a:r>
              <a:rPr lang="de-DE" sz="200" dirty="0"/>
              <a:t> = </a:t>
            </a:r>
            <a:r>
              <a:rPr lang="de-DE" sz="200" dirty="0" err="1"/>
              <a:t>u.getImage</a:t>
            </a:r>
            <a:r>
              <a:rPr lang="de-DE" sz="200" dirty="0"/>
              <a:t>();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addKeyListener</a:t>
            </a:r>
            <a:r>
              <a:rPr lang="de-DE" sz="200" dirty="0"/>
              <a:t>(</a:t>
            </a:r>
            <a:r>
              <a:rPr lang="de-DE" sz="200" dirty="0" err="1"/>
              <a:t>new</a:t>
            </a:r>
            <a:r>
              <a:rPr lang="de-DE" sz="200" dirty="0"/>
              <a:t> AL());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block1= </a:t>
            </a:r>
            <a:r>
              <a:rPr lang="de-DE" sz="200" dirty="0" err="1"/>
              <a:t>new</a:t>
            </a:r>
            <a:r>
              <a:rPr lang="de-DE" sz="200" dirty="0"/>
              <a:t> Block(250,110,50,50,Color.YELLOW);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ImageIcon</a:t>
            </a:r>
            <a:r>
              <a:rPr lang="de-DE" sz="200" dirty="0"/>
              <a:t> s= </a:t>
            </a:r>
            <a:r>
              <a:rPr lang="de-DE" sz="200" dirty="0" err="1"/>
              <a:t>new</a:t>
            </a:r>
            <a:r>
              <a:rPr lang="de-DE" sz="200" dirty="0"/>
              <a:t> </a:t>
            </a:r>
            <a:r>
              <a:rPr lang="de-DE" sz="200" dirty="0" err="1"/>
              <a:t>ImageIcon</a:t>
            </a:r>
            <a:r>
              <a:rPr lang="de-DE" sz="200" dirty="0"/>
              <a:t>("D:/Jahr 201920/IV/Bild4.png");</a:t>
            </a:r>
          </a:p>
          <a:p>
            <a:r>
              <a:rPr lang="de-DE" sz="200" dirty="0"/>
              <a:t>		img2 = </a:t>
            </a:r>
            <a:r>
              <a:rPr lang="de-DE" sz="200" dirty="0" err="1"/>
              <a:t>s.getImage</a:t>
            </a:r>
            <a:r>
              <a:rPr lang="de-DE" sz="200" dirty="0"/>
              <a:t>();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time= </a:t>
            </a:r>
            <a:r>
              <a:rPr lang="de-DE" sz="200" dirty="0" err="1"/>
              <a:t>new</a:t>
            </a:r>
            <a:r>
              <a:rPr lang="de-DE" sz="200" dirty="0"/>
              <a:t> </a:t>
            </a:r>
            <a:r>
              <a:rPr lang="de-DE" sz="200" dirty="0" err="1"/>
              <a:t>Timer</a:t>
            </a:r>
            <a:r>
              <a:rPr lang="de-DE" sz="200" dirty="0"/>
              <a:t>(5,this);</a:t>
            </a:r>
          </a:p>
          <a:p>
            <a:r>
              <a:rPr lang="de-DE" sz="200" dirty="0"/>
              <a:t>		</a:t>
            </a:r>
            <a:r>
              <a:rPr lang="de-DE" sz="200" dirty="0" err="1"/>
              <a:t>time.start</a:t>
            </a:r>
            <a:r>
              <a:rPr lang="de-DE" sz="200" dirty="0"/>
              <a:t>();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Sprung </a:t>
            </a:r>
            <a:r>
              <a:rPr lang="de-DE" sz="200" dirty="0" err="1"/>
              <a:t>sprung</a:t>
            </a:r>
            <a:r>
              <a:rPr lang="de-DE" sz="200" dirty="0"/>
              <a:t>= </a:t>
            </a:r>
            <a:r>
              <a:rPr lang="de-DE" sz="200" dirty="0" err="1"/>
              <a:t>new</a:t>
            </a:r>
            <a:r>
              <a:rPr lang="de-DE" sz="200" dirty="0"/>
              <a:t> Sprung();//zugriff auf die klasse </a:t>
            </a:r>
            <a:r>
              <a:rPr lang="de-DE" sz="200" dirty="0" err="1"/>
              <a:t>sprung</a:t>
            </a:r>
            <a:endParaRPr lang="de-DE" sz="200" dirty="0"/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}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  <a:r>
              <a:rPr lang="de-DE" sz="200" dirty="0" err="1"/>
              <a:t>public</a:t>
            </a:r>
            <a:r>
              <a:rPr lang="de-DE" sz="200" dirty="0"/>
              <a:t> </a:t>
            </a:r>
            <a:r>
              <a:rPr lang="de-DE" sz="200" dirty="0" err="1"/>
              <a:t>void</a:t>
            </a:r>
            <a:r>
              <a:rPr lang="de-DE" sz="200" dirty="0"/>
              <a:t> </a:t>
            </a:r>
            <a:r>
              <a:rPr lang="de-DE" sz="200" dirty="0" err="1"/>
              <a:t>actionPerformed</a:t>
            </a:r>
            <a:r>
              <a:rPr lang="de-DE" sz="200" dirty="0"/>
              <a:t>(</a:t>
            </a:r>
            <a:r>
              <a:rPr lang="de-DE" sz="200" dirty="0" err="1"/>
              <a:t>ActionEvent</a:t>
            </a:r>
            <a:r>
              <a:rPr lang="de-DE" sz="200" dirty="0"/>
              <a:t> e) {</a:t>
            </a:r>
          </a:p>
          <a:p>
            <a:r>
              <a:rPr lang="de-DE" sz="200" dirty="0"/>
              <a:t>		bewegen();</a:t>
            </a:r>
          </a:p>
          <a:p>
            <a:r>
              <a:rPr lang="de-DE" sz="200" dirty="0"/>
              <a:t>		</a:t>
            </a:r>
            <a:r>
              <a:rPr lang="de-DE" sz="200" dirty="0" err="1"/>
              <a:t>figur_y</a:t>
            </a:r>
            <a:r>
              <a:rPr lang="de-DE" sz="200" dirty="0"/>
              <a:t> = </a:t>
            </a:r>
            <a:r>
              <a:rPr lang="de-DE" sz="200" dirty="0" err="1"/>
              <a:t>Sprung.sprungposition</a:t>
            </a:r>
            <a:r>
              <a:rPr lang="de-DE" sz="200" dirty="0"/>
              <a:t>;</a:t>
            </a:r>
          </a:p>
          <a:p>
            <a:r>
              <a:rPr lang="de-DE" sz="200" dirty="0"/>
              <a:t>		</a:t>
            </a:r>
            <a:r>
              <a:rPr lang="de-DE" sz="200" dirty="0" err="1"/>
              <a:t>repaint</a:t>
            </a:r>
            <a:r>
              <a:rPr lang="de-DE" sz="200" dirty="0"/>
              <a:t>();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}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  <a:r>
              <a:rPr lang="de-DE" sz="200" dirty="0" err="1"/>
              <a:t>public</a:t>
            </a:r>
            <a:r>
              <a:rPr lang="de-DE" sz="200" dirty="0"/>
              <a:t> </a:t>
            </a:r>
            <a:r>
              <a:rPr lang="de-DE" sz="200" dirty="0" err="1"/>
              <a:t>void</a:t>
            </a:r>
            <a:r>
              <a:rPr lang="de-DE" sz="200" dirty="0"/>
              <a:t> </a:t>
            </a:r>
            <a:r>
              <a:rPr lang="de-DE" sz="200" dirty="0" err="1"/>
              <a:t>paint</a:t>
            </a:r>
            <a:r>
              <a:rPr lang="de-DE" sz="200" dirty="0"/>
              <a:t> (Graphics g) { //Bild wird eingefügt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super.paint</a:t>
            </a:r>
            <a:r>
              <a:rPr lang="de-DE" sz="200" dirty="0"/>
              <a:t>(g);</a:t>
            </a:r>
          </a:p>
          <a:p>
            <a:r>
              <a:rPr lang="de-DE" sz="200" dirty="0"/>
              <a:t>		Graphics2D f2= (Graphics2D) g;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//wieder neu </a:t>
            </a:r>
            <a:r>
              <a:rPr lang="de-DE" sz="200" dirty="0" err="1"/>
              <a:t>einfügung</a:t>
            </a:r>
            <a:r>
              <a:rPr lang="de-DE" sz="200" dirty="0"/>
              <a:t> des </a:t>
            </a:r>
            <a:r>
              <a:rPr lang="de-DE" sz="200" dirty="0" err="1"/>
              <a:t>bildes</a:t>
            </a:r>
            <a:r>
              <a:rPr lang="de-DE" sz="200" dirty="0"/>
              <a:t> nach ende (leider nicht die selbe </a:t>
            </a:r>
            <a:r>
              <a:rPr lang="de-DE" sz="200" dirty="0" err="1"/>
              <a:t>bild</a:t>
            </a:r>
            <a:r>
              <a:rPr lang="de-DE" sz="200" dirty="0"/>
              <a:t> </a:t>
            </a:r>
            <a:r>
              <a:rPr lang="de-DE" sz="200" dirty="0" err="1"/>
              <a:t>größe</a:t>
            </a:r>
            <a:r>
              <a:rPr lang="de-DE" sz="200" dirty="0"/>
              <a:t> wie im </a:t>
            </a:r>
            <a:r>
              <a:rPr lang="de-DE" sz="200" dirty="0" err="1"/>
              <a:t>toutorial</a:t>
            </a:r>
            <a:r>
              <a:rPr lang="de-DE" sz="200" dirty="0"/>
              <a:t> </a:t>
            </a:r>
          </a:p>
          <a:p>
            <a:r>
              <a:rPr lang="de-DE" sz="200" dirty="0"/>
              <a:t>		//und auch bei mehreren rumprobieren mit den werten nicht hinbekommen da nicht erklärt wird für was welcher ist)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if</a:t>
            </a:r>
            <a:r>
              <a:rPr lang="de-DE" sz="200" dirty="0"/>
              <a:t> (</a:t>
            </a:r>
            <a:r>
              <a:rPr lang="de-DE" sz="200" dirty="0" err="1"/>
              <a:t>getXBild</a:t>
            </a:r>
            <a:r>
              <a:rPr lang="de-DE" sz="200" dirty="0"/>
              <a:t>() == 510+ (</a:t>
            </a:r>
            <a:r>
              <a:rPr lang="de-DE" sz="200" dirty="0" err="1"/>
              <a:t>anzahl</a:t>
            </a:r>
            <a:r>
              <a:rPr lang="de-DE" sz="200" dirty="0"/>
              <a:t>*2350)) {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anzahl</a:t>
            </a:r>
            <a:r>
              <a:rPr lang="de-DE" sz="200" dirty="0"/>
              <a:t>+=1;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nx</a:t>
            </a:r>
            <a:r>
              <a:rPr lang="de-DE" sz="200" dirty="0"/>
              <a:t>=0;</a:t>
            </a:r>
          </a:p>
          <a:p>
            <a:r>
              <a:rPr lang="de-DE" sz="200" dirty="0"/>
              <a:t>			</a:t>
            </a:r>
          </a:p>
          <a:p>
            <a:r>
              <a:rPr lang="de-DE" sz="200" dirty="0"/>
              <a:t>			</a:t>
            </a:r>
          </a:p>
          <a:p>
            <a:r>
              <a:rPr lang="de-DE" sz="200" dirty="0"/>
              <a:t>		}</a:t>
            </a:r>
          </a:p>
          <a:p>
            <a:r>
              <a:rPr lang="de-DE" sz="200" dirty="0"/>
              <a:t>		</a:t>
            </a:r>
            <a:r>
              <a:rPr lang="de-DE" sz="200" dirty="0" err="1"/>
              <a:t>if</a:t>
            </a:r>
            <a:r>
              <a:rPr lang="de-DE" sz="200" dirty="0"/>
              <a:t>(</a:t>
            </a:r>
            <a:r>
              <a:rPr lang="de-DE" sz="200" dirty="0" err="1"/>
              <a:t>getXBild</a:t>
            </a:r>
            <a:r>
              <a:rPr lang="de-DE" sz="200" dirty="0"/>
              <a:t>() == 1690+(anzahl2*2350)) {</a:t>
            </a:r>
          </a:p>
          <a:p>
            <a:r>
              <a:rPr lang="de-DE" sz="200" dirty="0"/>
              <a:t>			anzahl2+=1;</a:t>
            </a:r>
          </a:p>
          <a:p>
            <a:r>
              <a:rPr lang="de-DE" sz="200" dirty="0"/>
              <a:t>			nx2=0;</a:t>
            </a:r>
          </a:p>
          <a:p>
            <a:r>
              <a:rPr lang="de-DE" sz="200" dirty="0"/>
              <a:t>		}</a:t>
            </a:r>
          </a:p>
          <a:p>
            <a:r>
              <a:rPr lang="de-DE" sz="200" dirty="0"/>
              <a:t>		</a:t>
            </a:r>
            <a:r>
              <a:rPr lang="de-DE" sz="200" dirty="0" err="1"/>
              <a:t>if</a:t>
            </a:r>
            <a:r>
              <a:rPr lang="de-DE" sz="200" dirty="0"/>
              <a:t>(</a:t>
            </a:r>
            <a:r>
              <a:rPr lang="de-DE" sz="200" dirty="0" err="1"/>
              <a:t>getXBild</a:t>
            </a:r>
            <a:r>
              <a:rPr lang="de-DE" sz="200" dirty="0"/>
              <a:t>()&gt;=510) {</a:t>
            </a:r>
          </a:p>
          <a:p>
            <a:r>
              <a:rPr lang="de-DE" sz="200" dirty="0"/>
              <a:t>			f2.drawImage(img,685-nx,0,null);</a:t>
            </a:r>
          </a:p>
          <a:p>
            <a:r>
              <a:rPr lang="de-DE" sz="200" dirty="0"/>
              <a:t>		}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f2.drawImage(img,685-nx2,0,null);</a:t>
            </a:r>
          </a:p>
          <a:p>
            <a:r>
              <a:rPr lang="de-DE" sz="200" dirty="0"/>
              <a:t>		//einfügen vom </a:t>
            </a:r>
            <a:r>
              <a:rPr lang="de-DE" sz="200" dirty="0" err="1"/>
              <a:t>charakter</a:t>
            </a:r>
            <a:endParaRPr lang="de-DE" sz="200" dirty="0"/>
          </a:p>
          <a:p>
            <a:r>
              <a:rPr lang="de-DE" sz="200" dirty="0"/>
              <a:t>		f2.drawImage(img2, </a:t>
            </a:r>
            <a:r>
              <a:rPr lang="de-DE" sz="200" dirty="0" err="1"/>
              <a:t>left</a:t>
            </a:r>
            <a:r>
              <a:rPr lang="de-DE" sz="200" dirty="0"/>
              <a:t>, </a:t>
            </a:r>
            <a:r>
              <a:rPr lang="de-DE" sz="200" dirty="0" err="1"/>
              <a:t>figur_y</a:t>
            </a:r>
            <a:r>
              <a:rPr lang="de-DE" sz="200" dirty="0"/>
              <a:t>, null);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f2.setColor(block1.getFarbe());</a:t>
            </a:r>
          </a:p>
          <a:p>
            <a:r>
              <a:rPr lang="de-DE" sz="200" dirty="0"/>
              <a:t>		f2.fillRect(block1.getX_Block()-</a:t>
            </a:r>
            <a:r>
              <a:rPr lang="de-DE" sz="200" dirty="0" err="1"/>
              <a:t>getXBild</a:t>
            </a:r>
            <a:r>
              <a:rPr lang="de-DE" sz="200" dirty="0"/>
              <a:t>(), block1.getY_Block(),block1.getWidth(),block1.getHight());</a:t>
            </a:r>
          </a:p>
          <a:p>
            <a:r>
              <a:rPr lang="de-DE" sz="200" dirty="0"/>
              <a:t>		//zeichnet das gefüllte </a:t>
            </a:r>
            <a:r>
              <a:rPr lang="de-DE" sz="200" dirty="0" err="1"/>
              <a:t>quadrat</a:t>
            </a:r>
            <a:r>
              <a:rPr lang="de-DE" sz="200" dirty="0"/>
              <a:t>; durch-</a:t>
            </a:r>
            <a:r>
              <a:rPr lang="de-DE" sz="200" dirty="0" err="1"/>
              <a:t>getXBild</a:t>
            </a:r>
            <a:r>
              <a:rPr lang="de-DE" sz="200" dirty="0"/>
              <a:t> verhindern wir das er stehen bleibt 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block1.Kolisionsabfrage(block1.getX_Block()-</a:t>
            </a:r>
            <a:r>
              <a:rPr lang="de-DE" sz="200" dirty="0" err="1"/>
              <a:t>getXBild</a:t>
            </a:r>
            <a:r>
              <a:rPr lang="de-DE" sz="200" dirty="0"/>
              <a:t>(), block1.getY_Block()+block1.getHight(), </a:t>
            </a:r>
            <a:r>
              <a:rPr lang="de-DE" sz="200" dirty="0" err="1"/>
              <a:t>left</a:t>
            </a:r>
            <a:r>
              <a:rPr lang="de-DE" sz="200" dirty="0"/>
              <a:t>+(74-12), </a:t>
            </a:r>
            <a:r>
              <a:rPr lang="de-DE" sz="200" dirty="0" err="1"/>
              <a:t>figur_y</a:t>
            </a:r>
            <a:r>
              <a:rPr lang="de-DE" sz="200" dirty="0"/>
              <a:t>);</a:t>
            </a:r>
          </a:p>
          <a:p>
            <a:r>
              <a:rPr lang="de-DE" sz="200" dirty="0"/>
              <a:t>	    //</a:t>
            </a:r>
            <a:r>
              <a:rPr lang="de-DE" sz="200" dirty="0" err="1"/>
              <a:t>überführung</a:t>
            </a:r>
            <a:r>
              <a:rPr lang="de-DE" sz="200" dirty="0"/>
              <a:t> der werte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if</a:t>
            </a:r>
            <a:r>
              <a:rPr lang="de-DE" sz="200" dirty="0"/>
              <a:t>(block1.coin() == </a:t>
            </a:r>
            <a:r>
              <a:rPr lang="de-DE" sz="200" dirty="0" err="1"/>
              <a:t>true</a:t>
            </a:r>
            <a:r>
              <a:rPr lang="de-DE" sz="200" dirty="0"/>
              <a:t>) {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coin_score</a:t>
            </a:r>
            <a:r>
              <a:rPr lang="de-DE" sz="200" dirty="0"/>
              <a:t>= 1; </a:t>
            </a:r>
          </a:p>
          <a:p>
            <a:r>
              <a:rPr lang="de-DE" sz="200" dirty="0"/>
              <a:t>		}//wenn der block getroffen wird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f2.drawString("Score  :"+</a:t>
            </a:r>
            <a:r>
              <a:rPr lang="de-DE" sz="200" dirty="0" err="1"/>
              <a:t>coin_score</a:t>
            </a:r>
            <a:r>
              <a:rPr lang="de-DE" sz="200" dirty="0"/>
              <a:t>, 10, 15);</a:t>
            </a:r>
          </a:p>
          <a:p>
            <a:r>
              <a:rPr lang="de-DE" sz="200" dirty="0"/>
              <a:t>		//erschaffen vom score </a:t>
            </a:r>
            <a:r>
              <a:rPr lang="de-DE" sz="200" dirty="0" err="1"/>
              <a:t>board</a:t>
            </a:r>
            <a:endParaRPr lang="de-DE" sz="200" dirty="0"/>
          </a:p>
          <a:p>
            <a:r>
              <a:rPr lang="de-DE" sz="200" dirty="0"/>
              <a:t>	}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</a:p>
          <a:p>
            <a:endParaRPr lang="de-DE" sz="200" dirty="0"/>
          </a:p>
          <a:p>
            <a:r>
              <a:rPr lang="de-DE" sz="200" dirty="0"/>
              <a:t>	private </a:t>
            </a:r>
            <a:r>
              <a:rPr lang="de-DE" sz="200" dirty="0" err="1"/>
              <a:t>int</a:t>
            </a:r>
            <a:r>
              <a:rPr lang="de-DE" sz="200" dirty="0"/>
              <a:t> </a:t>
            </a:r>
            <a:r>
              <a:rPr lang="de-DE" sz="200" dirty="0" err="1"/>
              <a:t>getXBild</a:t>
            </a:r>
            <a:r>
              <a:rPr lang="de-DE" sz="200" dirty="0"/>
              <a:t>() {</a:t>
            </a:r>
          </a:p>
          <a:p>
            <a:r>
              <a:rPr lang="de-DE" sz="200" dirty="0"/>
              <a:t>		// TODO Auto-</a:t>
            </a:r>
            <a:r>
              <a:rPr lang="de-DE" sz="200" dirty="0" err="1"/>
              <a:t>generated</a:t>
            </a:r>
            <a:r>
              <a:rPr lang="de-DE" sz="200" dirty="0"/>
              <a:t> </a:t>
            </a:r>
            <a:r>
              <a:rPr lang="de-DE" sz="200" dirty="0" err="1"/>
              <a:t>method</a:t>
            </a:r>
            <a:r>
              <a:rPr lang="de-DE" sz="200" dirty="0"/>
              <a:t> </a:t>
            </a:r>
            <a:r>
              <a:rPr lang="de-DE" sz="200" dirty="0" err="1"/>
              <a:t>stub</a:t>
            </a:r>
            <a:endParaRPr lang="de-DE" sz="200" dirty="0"/>
          </a:p>
          <a:p>
            <a:r>
              <a:rPr lang="de-DE" sz="200" dirty="0"/>
              <a:t>		</a:t>
            </a:r>
            <a:r>
              <a:rPr lang="de-DE" sz="200" dirty="0" err="1"/>
              <a:t>return</a:t>
            </a:r>
            <a:r>
              <a:rPr lang="de-DE" sz="200" dirty="0"/>
              <a:t> </a:t>
            </a:r>
            <a:r>
              <a:rPr lang="de-DE" sz="200" dirty="0" err="1"/>
              <a:t>X_Bild</a:t>
            </a:r>
            <a:r>
              <a:rPr lang="de-DE" sz="200" dirty="0"/>
              <a:t>;</a:t>
            </a:r>
          </a:p>
          <a:p>
            <a:r>
              <a:rPr lang="de-DE" sz="200" dirty="0"/>
              <a:t>	}</a:t>
            </a:r>
          </a:p>
          <a:p>
            <a:endParaRPr lang="de-DE" sz="200" dirty="0"/>
          </a:p>
          <a:p>
            <a:endParaRPr lang="de-DE" sz="200" dirty="0"/>
          </a:p>
          <a:p>
            <a:r>
              <a:rPr lang="de-DE" sz="200" dirty="0"/>
              <a:t>	//Bild </a:t>
            </a:r>
            <a:r>
              <a:rPr lang="de-DE" sz="200" dirty="0" err="1"/>
              <a:t>possition</a:t>
            </a:r>
            <a:r>
              <a:rPr lang="de-DE" sz="200" dirty="0"/>
              <a:t> wird verändert</a:t>
            </a:r>
          </a:p>
          <a:p>
            <a:r>
              <a:rPr lang="de-DE" sz="200" dirty="0"/>
              <a:t>	</a:t>
            </a:r>
            <a:r>
              <a:rPr lang="de-DE" sz="200" dirty="0" err="1"/>
              <a:t>public</a:t>
            </a:r>
            <a:r>
              <a:rPr lang="de-DE" sz="200" dirty="0"/>
              <a:t> </a:t>
            </a:r>
            <a:r>
              <a:rPr lang="de-DE" sz="200" dirty="0" err="1"/>
              <a:t>void</a:t>
            </a:r>
            <a:r>
              <a:rPr lang="de-DE" sz="200" dirty="0"/>
              <a:t> bewegen() {</a:t>
            </a:r>
          </a:p>
          <a:p>
            <a:r>
              <a:rPr lang="de-DE" sz="200" dirty="0"/>
              <a:t>		// einstellen das der </a:t>
            </a:r>
            <a:r>
              <a:rPr lang="de-DE" sz="200" dirty="0" err="1"/>
              <a:t>charackter</a:t>
            </a:r>
            <a:r>
              <a:rPr lang="de-DE" sz="200" dirty="0"/>
              <a:t> nur bis zum linken ende vom </a:t>
            </a:r>
            <a:r>
              <a:rPr lang="de-DE" sz="200" dirty="0" err="1"/>
              <a:t>bildschirm</a:t>
            </a:r>
            <a:r>
              <a:rPr lang="de-DE" sz="200" dirty="0"/>
              <a:t> laufen kann</a:t>
            </a:r>
          </a:p>
          <a:p>
            <a:r>
              <a:rPr lang="de-DE" sz="200" dirty="0"/>
              <a:t>		</a:t>
            </a:r>
            <a:r>
              <a:rPr lang="de-DE" sz="200" dirty="0" err="1"/>
              <a:t>if</a:t>
            </a:r>
            <a:r>
              <a:rPr lang="de-DE" sz="200" dirty="0"/>
              <a:t>(lauf != -5) {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if</a:t>
            </a:r>
            <a:r>
              <a:rPr lang="de-DE" sz="200" dirty="0"/>
              <a:t>( </a:t>
            </a:r>
            <a:r>
              <a:rPr lang="de-DE" sz="200" dirty="0" err="1"/>
              <a:t>left+lauf</a:t>
            </a:r>
            <a:r>
              <a:rPr lang="de-DE" sz="200" dirty="0"/>
              <a:t>&lt;=75) {</a:t>
            </a:r>
          </a:p>
          <a:p>
            <a:r>
              <a:rPr lang="de-DE" sz="200" dirty="0"/>
              <a:t>				</a:t>
            </a:r>
            <a:r>
              <a:rPr lang="de-DE" sz="200" dirty="0" err="1"/>
              <a:t>left</a:t>
            </a:r>
            <a:r>
              <a:rPr lang="de-DE" sz="200" dirty="0"/>
              <a:t>+= lauf;</a:t>
            </a:r>
          </a:p>
          <a:p>
            <a:r>
              <a:rPr lang="de-DE" sz="200" dirty="0"/>
              <a:t>			}</a:t>
            </a:r>
            <a:r>
              <a:rPr lang="de-DE" sz="200" dirty="0" err="1"/>
              <a:t>else</a:t>
            </a:r>
            <a:r>
              <a:rPr lang="de-DE" sz="200" dirty="0"/>
              <a:t> {</a:t>
            </a:r>
          </a:p>
          <a:p>
            <a:r>
              <a:rPr lang="de-DE" sz="200" dirty="0"/>
              <a:t>				</a:t>
            </a:r>
            <a:r>
              <a:rPr lang="de-DE" sz="200" dirty="0" err="1"/>
              <a:t>X_Bild</a:t>
            </a:r>
            <a:r>
              <a:rPr lang="de-DE" sz="200" dirty="0"/>
              <a:t> += lauf;</a:t>
            </a:r>
          </a:p>
          <a:p>
            <a:r>
              <a:rPr lang="de-DE" sz="200" dirty="0"/>
              <a:t>				</a:t>
            </a:r>
            <a:r>
              <a:rPr lang="de-DE" sz="200" dirty="0" err="1"/>
              <a:t>nx</a:t>
            </a:r>
            <a:r>
              <a:rPr lang="de-DE" sz="200" dirty="0"/>
              <a:t> += lauf;</a:t>
            </a:r>
          </a:p>
          <a:p>
            <a:r>
              <a:rPr lang="de-DE" sz="200" dirty="0"/>
              <a:t>				nx2 += lauf;</a:t>
            </a:r>
          </a:p>
          <a:p>
            <a:r>
              <a:rPr lang="de-DE" sz="200" dirty="0"/>
              <a:t>					</a:t>
            </a:r>
          </a:p>
          <a:p>
            <a:r>
              <a:rPr lang="de-DE" sz="200" dirty="0"/>
              <a:t>				}</a:t>
            </a:r>
          </a:p>
          <a:p>
            <a:r>
              <a:rPr lang="de-DE" sz="200" dirty="0"/>
              <a:t>		}</a:t>
            </a:r>
            <a:r>
              <a:rPr lang="de-DE" sz="200" dirty="0" err="1"/>
              <a:t>else</a:t>
            </a:r>
            <a:r>
              <a:rPr lang="de-DE" sz="200" dirty="0"/>
              <a:t> {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if</a:t>
            </a:r>
            <a:r>
              <a:rPr lang="de-DE" sz="200" dirty="0"/>
              <a:t>(</a:t>
            </a:r>
            <a:r>
              <a:rPr lang="de-DE" sz="200" dirty="0" err="1"/>
              <a:t>left+lauf</a:t>
            </a:r>
            <a:r>
              <a:rPr lang="de-DE" sz="200" dirty="0"/>
              <a:t>&gt;0) {</a:t>
            </a:r>
          </a:p>
          <a:p>
            <a:r>
              <a:rPr lang="de-DE" sz="200" dirty="0"/>
              <a:t>				</a:t>
            </a:r>
            <a:r>
              <a:rPr lang="de-DE" sz="200" dirty="0" err="1"/>
              <a:t>left</a:t>
            </a:r>
            <a:r>
              <a:rPr lang="de-DE" sz="200" dirty="0"/>
              <a:t>+=lauf;</a:t>
            </a:r>
          </a:p>
          <a:p>
            <a:r>
              <a:rPr lang="de-DE" sz="200" dirty="0"/>
              <a:t>			}</a:t>
            </a:r>
          </a:p>
          <a:p>
            <a:r>
              <a:rPr lang="de-DE" sz="200" dirty="0"/>
              <a:t>		}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 	</a:t>
            </a:r>
          </a:p>
          <a:p>
            <a:r>
              <a:rPr lang="de-DE" sz="200" dirty="0"/>
              <a:t>	}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private </a:t>
            </a:r>
            <a:r>
              <a:rPr lang="de-DE" sz="200" dirty="0" err="1"/>
              <a:t>class</a:t>
            </a:r>
            <a:r>
              <a:rPr lang="de-DE" sz="200" dirty="0"/>
              <a:t> AL </a:t>
            </a:r>
            <a:r>
              <a:rPr lang="de-DE" sz="200" dirty="0" err="1"/>
              <a:t>extends</a:t>
            </a:r>
            <a:r>
              <a:rPr lang="de-DE" sz="200" dirty="0"/>
              <a:t> </a:t>
            </a:r>
            <a:r>
              <a:rPr lang="de-DE" sz="200" dirty="0" err="1"/>
              <a:t>KeyAdapter</a:t>
            </a:r>
            <a:r>
              <a:rPr lang="de-DE" sz="200" dirty="0"/>
              <a:t>{ </a:t>
            </a:r>
          </a:p>
          <a:p>
            <a:r>
              <a:rPr lang="de-DE" sz="200" dirty="0"/>
              <a:t>		//Al = </a:t>
            </a:r>
            <a:r>
              <a:rPr lang="de-DE" sz="200" dirty="0" err="1"/>
              <a:t>ActionListener</a:t>
            </a:r>
            <a:endParaRPr lang="de-DE" sz="200" dirty="0"/>
          </a:p>
          <a:p>
            <a:r>
              <a:rPr lang="de-DE" sz="200" dirty="0"/>
              <a:t>		</a:t>
            </a:r>
            <a:r>
              <a:rPr lang="de-DE" sz="200" dirty="0" err="1"/>
              <a:t>public</a:t>
            </a:r>
            <a:r>
              <a:rPr lang="de-DE" sz="200" dirty="0"/>
              <a:t> AL() {</a:t>
            </a:r>
          </a:p>
          <a:p>
            <a:r>
              <a:rPr lang="de-DE" sz="200" dirty="0"/>
              <a:t>			</a:t>
            </a:r>
          </a:p>
          <a:p>
            <a:r>
              <a:rPr lang="de-DE" sz="200" dirty="0"/>
              <a:t>		}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public</a:t>
            </a:r>
            <a:r>
              <a:rPr lang="de-DE" sz="200" dirty="0"/>
              <a:t> </a:t>
            </a:r>
            <a:r>
              <a:rPr lang="de-DE" sz="200" dirty="0" err="1"/>
              <a:t>void</a:t>
            </a:r>
            <a:r>
              <a:rPr lang="de-DE" sz="200" dirty="0"/>
              <a:t> </a:t>
            </a:r>
            <a:r>
              <a:rPr lang="de-DE" sz="200" dirty="0" err="1"/>
              <a:t>keyPressed</a:t>
            </a:r>
            <a:r>
              <a:rPr lang="de-DE" sz="200" dirty="0"/>
              <a:t>(</a:t>
            </a:r>
            <a:r>
              <a:rPr lang="de-DE" sz="200" dirty="0" err="1"/>
              <a:t>KeyEvent</a:t>
            </a:r>
            <a:r>
              <a:rPr lang="de-DE" sz="200" dirty="0"/>
              <a:t> e) { </a:t>
            </a:r>
          </a:p>
          <a:p>
            <a:r>
              <a:rPr lang="de-DE" sz="200" dirty="0"/>
              <a:t>			//was passiert wenn ich die linke oder die rechte </a:t>
            </a:r>
            <a:r>
              <a:rPr lang="de-DE" sz="200" dirty="0" err="1"/>
              <a:t>pfeil</a:t>
            </a:r>
            <a:r>
              <a:rPr lang="de-DE" sz="200" dirty="0"/>
              <a:t> taste drücke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key</a:t>
            </a:r>
            <a:r>
              <a:rPr lang="de-DE" sz="200" dirty="0"/>
              <a:t>= </a:t>
            </a:r>
            <a:r>
              <a:rPr lang="de-DE" sz="200" dirty="0" err="1"/>
              <a:t>e.getKeyCode</a:t>
            </a:r>
            <a:r>
              <a:rPr lang="de-DE" sz="200" dirty="0"/>
              <a:t>();</a:t>
            </a:r>
          </a:p>
          <a:p>
            <a:r>
              <a:rPr lang="de-DE" sz="200" dirty="0"/>
              <a:t>			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if</a:t>
            </a:r>
            <a:r>
              <a:rPr lang="de-DE" sz="200" dirty="0"/>
              <a:t> (</a:t>
            </a:r>
            <a:r>
              <a:rPr lang="de-DE" sz="200" dirty="0" err="1"/>
              <a:t>key</a:t>
            </a:r>
            <a:r>
              <a:rPr lang="de-DE" sz="200" dirty="0"/>
              <a:t> == </a:t>
            </a:r>
            <a:r>
              <a:rPr lang="de-DE" sz="200" dirty="0" err="1"/>
              <a:t>KeyEvent.VK_LEFT</a:t>
            </a:r>
            <a:r>
              <a:rPr lang="de-DE" sz="200" dirty="0"/>
              <a:t>) {</a:t>
            </a:r>
          </a:p>
          <a:p>
            <a:r>
              <a:rPr lang="de-DE" sz="200" dirty="0"/>
              <a:t>				lauf= -5;</a:t>
            </a:r>
          </a:p>
          <a:p>
            <a:r>
              <a:rPr lang="de-DE" sz="200" dirty="0"/>
              <a:t>			}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if</a:t>
            </a:r>
            <a:r>
              <a:rPr lang="de-DE" sz="200" dirty="0"/>
              <a:t> (</a:t>
            </a:r>
            <a:r>
              <a:rPr lang="de-DE" sz="200" dirty="0" err="1"/>
              <a:t>key</a:t>
            </a:r>
            <a:r>
              <a:rPr lang="de-DE" sz="200" dirty="0"/>
              <a:t> == </a:t>
            </a:r>
            <a:r>
              <a:rPr lang="de-DE" sz="200" dirty="0" err="1"/>
              <a:t>KeyEvent.VK_RIGHT</a:t>
            </a:r>
            <a:r>
              <a:rPr lang="de-DE" sz="200" dirty="0"/>
              <a:t>) {</a:t>
            </a:r>
          </a:p>
          <a:p>
            <a:r>
              <a:rPr lang="de-DE" sz="200" dirty="0"/>
              <a:t>				lauf= +5;</a:t>
            </a:r>
          </a:p>
          <a:p>
            <a:r>
              <a:rPr lang="de-DE" sz="200" dirty="0"/>
              <a:t>			}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if</a:t>
            </a:r>
            <a:r>
              <a:rPr lang="de-DE" sz="200" dirty="0"/>
              <a:t> (</a:t>
            </a:r>
            <a:r>
              <a:rPr lang="de-DE" sz="200" dirty="0" err="1"/>
              <a:t>key</a:t>
            </a:r>
            <a:r>
              <a:rPr lang="de-DE" sz="200" dirty="0"/>
              <a:t> == </a:t>
            </a:r>
            <a:r>
              <a:rPr lang="de-DE" sz="200" dirty="0" err="1"/>
              <a:t>KeyEvent.VK_ESCAPE</a:t>
            </a:r>
            <a:r>
              <a:rPr lang="de-DE" sz="200" dirty="0"/>
              <a:t>) {</a:t>
            </a:r>
          </a:p>
          <a:p>
            <a:r>
              <a:rPr lang="de-DE" sz="200" dirty="0"/>
              <a:t>				</a:t>
            </a:r>
            <a:r>
              <a:rPr lang="de-DE" sz="200" dirty="0" err="1"/>
              <a:t>System.exit</a:t>
            </a:r>
            <a:r>
              <a:rPr lang="de-DE" sz="200" dirty="0"/>
              <a:t>(0);</a:t>
            </a:r>
          </a:p>
          <a:p>
            <a:r>
              <a:rPr lang="de-DE" sz="200" dirty="0"/>
              <a:t>			}</a:t>
            </a:r>
          </a:p>
          <a:p>
            <a:r>
              <a:rPr lang="de-DE" sz="200" dirty="0"/>
              <a:t>			</a:t>
            </a:r>
            <a:r>
              <a:rPr lang="de-DE" sz="200" dirty="0" err="1"/>
              <a:t>if</a:t>
            </a:r>
            <a:r>
              <a:rPr lang="de-DE" sz="200" dirty="0"/>
              <a:t>( </a:t>
            </a:r>
            <a:r>
              <a:rPr lang="de-DE" sz="200" dirty="0" err="1"/>
              <a:t>key</a:t>
            </a:r>
            <a:r>
              <a:rPr lang="de-DE" sz="200" dirty="0"/>
              <a:t> == </a:t>
            </a:r>
            <a:r>
              <a:rPr lang="de-DE" sz="200" dirty="0" err="1"/>
              <a:t>KeyEvent.VK_SPACE</a:t>
            </a:r>
            <a:r>
              <a:rPr lang="de-DE" sz="200" dirty="0"/>
              <a:t>) {</a:t>
            </a:r>
          </a:p>
          <a:p>
            <a:r>
              <a:rPr lang="de-DE" sz="200" dirty="0"/>
              <a:t>				Sprung();</a:t>
            </a:r>
          </a:p>
          <a:p>
            <a:r>
              <a:rPr lang="de-DE" sz="200" dirty="0"/>
              <a:t>			}</a:t>
            </a:r>
          </a:p>
          <a:p>
            <a:r>
              <a:rPr lang="de-DE" sz="200" dirty="0"/>
              <a:t>		}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  <a:r>
              <a:rPr lang="de-DE" sz="200" dirty="0" err="1"/>
              <a:t>public</a:t>
            </a:r>
            <a:r>
              <a:rPr lang="de-DE" sz="200" dirty="0"/>
              <a:t> </a:t>
            </a:r>
            <a:r>
              <a:rPr lang="de-DE" sz="200" dirty="0" err="1"/>
              <a:t>void</a:t>
            </a:r>
            <a:r>
              <a:rPr lang="de-DE" sz="200" dirty="0"/>
              <a:t> </a:t>
            </a:r>
            <a:r>
              <a:rPr lang="de-DE" sz="200" dirty="0" err="1"/>
              <a:t>keyReleased</a:t>
            </a:r>
            <a:r>
              <a:rPr lang="de-DE" sz="200" dirty="0"/>
              <a:t>(</a:t>
            </a:r>
            <a:r>
              <a:rPr lang="de-DE" sz="200" dirty="0" err="1"/>
              <a:t>KeyEvent</a:t>
            </a:r>
            <a:r>
              <a:rPr lang="de-DE" sz="200" dirty="0"/>
              <a:t> e) { </a:t>
            </a:r>
          </a:p>
          <a:p>
            <a:r>
              <a:rPr lang="de-DE" sz="200" dirty="0"/>
              <a:t>			// was passiert wenn ich die tasten nicht mehr berühre</a:t>
            </a:r>
          </a:p>
          <a:p>
            <a:r>
              <a:rPr lang="de-DE" sz="200" dirty="0"/>
              <a:t>		 </a:t>
            </a:r>
            <a:r>
              <a:rPr lang="de-DE" sz="200" dirty="0" err="1"/>
              <a:t>key</a:t>
            </a:r>
            <a:r>
              <a:rPr lang="de-DE" sz="200" dirty="0"/>
              <a:t>= </a:t>
            </a:r>
            <a:r>
              <a:rPr lang="de-DE" sz="200" dirty="0" err="1"/>
              <a:t>e.getKeyCode</a:t>
            </a:r>
            <a:r>
              <a:rPr lang="de-DE" sz="200" dirty="0"/>
              <a:t>();</a:t>
            </a:r>
          </a:p>
          <a:p>
            <a:r>
              <a:rPr lang="de-DE" sz="200" dirty="0"/>
              <a:t>		 </a:t>
            </a:r>
            <a:r>
              <a:rPr lang="de-DE" sz="200" dirty="0" err="1"/>
              <a:t>if</a:t>
            </a:r>
            <a:r>
              <a:rPr lang="de-DE" sz="200" dirty="0"/>
              <a:t>(</a:t>
            </a:r>
            <a:r>
              <a:rPr lang="de-DE" sz="200" dirty="0" err="1"/>
              <a:t>key</a:t>
            </a:r>
            <a:r>
              <a:rPr lang="de-DE" sz="200" dirty="0"/>
              <a:t>==</a:t>
            </a:r>
            <a:r>
              <a:rPr lang="de-DE" sz="200" dirty="0" err="1"/>
              <a:t>KeyEvent.VK_LEFT</a:t>
            </a:r>
            <a:r>
              <a:rPr lang="de-DE" sz="200" dirty="0"/>
              <a:t>|| </a:t>
            </a:r>
            <a:r>
              <a:rPr lang="de-DE" sz="200" dirty="0" err="1"/>
              <a:t>key</a:t>
            </a:r>
            <a:r>
              <a:rPr lang="de-DE" sz="200" dirty="0"/>
              <a:t>==</a:t>
            </a:r>
            <a:r>
              <a:rPr lang="de-DE" sz="200" dirty="0" err="1"/>
              <a:t>KeyEvent.VK_RIGHT</a:t>
            </a:r>
            <a:r>
              <a:rPr lang="de-DE" sz="200" dirty="0"/>
              <a:t>) {</a:t>
            </a:r>
          </a:p>
          <a:p>
            <a:r>
              <a:rPr lang="de-DE" sz="200" dirty="0"/>
              <a:t>			 lauf = 0; </a:t>
            </a:r>
          </a:p>
          <a:p>
            <a:r>
              <a:rPr lang="de-DE" sz="200" dirty="0"/>
              <a:t>		 }</a:t>
            </a:r>
          </a:p>
          <a:p>
            <a:r>
              <a:rPr lang="de-DE" sz="200" dirty="0"/>
              <a:t>		 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	}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}</a:t>
            </a:r>
          </a:p>
          <a:p>
            <a:r>
              <a:rPr lang="de-DE" sz="200" dirty="0"/>
              <a:t>	</a:t>
            </a:r>
          </a:p>
          <a:p>
            <a:r>
              <a:rPr lang="de-DE" sz="200" dirty="0"/>
              <a:t>	</a:t>
            </a:r>
            <a:r>
              <a:rPr lang="de-DE" sz="200" dirty="0" err="1"/>
              <a:t>public</a:t>
            </a:r>
            <a:r>
              <a:rPr lang="de-DE" sz="200" dirty="0"/>
              <a:t> </a:t>
            </a:r>
            <a:r>
              <a:rPr lang="de-DE" sz="200" dirty="0" err="1"/>
              <a:t>void</a:t>
            </a:r>
            <a:r>
              <a:rPr lang="de-DE" sz="200" dirty="0"/>
              <a:t> Sprung() {</a:t>
            </a:r>
          </a:p>
          <a:p>
            <a:r>
              <a:rPr lang="de-DE" sz="200" dirty="0"/>
              <a:t>		Sprung </a:t>
            </a:r>
            <a:r>
              <a:rPr lang="de-DE" sz="200" dirty="0" err="1"/>
              <a:t>SprungAnimation</a:t>
            </a:r>
            <a:r>
              <a:rPr lang="de-DE" sz="200" dirty="0"/>
              <a:t> = </a:t>
            </a:r>
            <a:r>
              <a:rPr lang="de-DE" sz="200" dirty="0" err="1"/>
              <a:t>new</a:t>
            </a:r>
            <a:r>
              <a:rPr lang="de-DE" sz="200" dirty="0"/>
              <a:t> Sprung();</a:t>
            </a:r>
          </a:p>
          <a:p>
            <a:r>
              <a:rPr lang="de-DE" sz="200" dirty="0"/>
              <a:t>		</a:t>
            </a:r>
            <a:r>
              <a:rPr lang="de-DE" sz="200" dirty="0" err="1"/>
              <a:t>SprungAnimation.start</a:t>
            </a:r>
            <a:r>
              <a:rPr lang="de-DE" sz="200" dirty="0"/>
              <a:t>();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	</a:t>
            </a:r>
          </a:p>
          <a:p>
            <a:r>
              <a:rPr lang="de-DE" sz="200" dirty="0"/>
              <a:t>	}</a:t>
            </a:r>
          </a:p>
          <a:p>
            <a:r>
              <a:rPr lang="de-DE" sz="200" dirty="0"/>
              <a:t>	</a:t>
            </a:r>
          </a:p>
          <a:p>
            <a:r>
              <a:rPr lang="de-DE" sz="700" dirty="0"/>
              <a:t>	}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350FEFA9-3836-4E42-9E03-62753EE036F4}"/>
              </a:ext>
            </a:extLst>
          </p:cNvPr>
          <p:cNvSpPr/>
          <p:nvPr/>
        </p:nvSpPr>
        <p:spPr>
          <a:xfrm>
            <a:off x="2476871" y="375107"/>
            <a:ext cx="532661" cy="456933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AA0E0F-3B1C-469A-AC62-28A0EB5E6739}"/>
              </a:ext>
            </a:extLst>
          </p:cNvPr>
          <p:cNvSpPr/>
          <p:nvPr/>
        </p:nvSpPr>
        <p:spPr>
          <a:xfrm>
            <a:off x="3178019" y="148707"/>
            <a:ext cx="18165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Imports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00602DAA-3B37-41EA-8219-F5D9840E782C}"/>
              </a:ext>
            </a:extLst>
          </p:cNvPr>
          <p:cNvSpPr/>
          <p:nvPr/>
        </p:nvSpPr>
        <p:spPr>
          <a:xfrm>
            <a:off x="2639439" y="884856"/>
            <a:ext cx="532661" cy="615470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80C46A66-892E-4B59-9782-54A438FCDF2F}"/>
              </a:ext>
            </a:extLst>
          </p:cNvPr>
          <p:cNvSpPr/>
          <p:nvPr/>
        </p:nvSpPr>
        <p:spPr>
          <a:xfrm>
            <a:off x="3947229" y="1614303"/>
            <a:ext cx="532661" cy="622869"/>
          </a:xfrm>
          <a:prstGeom prst="rightBrace">
            <a:avLst>
              <a:gd name="adj1" fmla="val 13702"/>
              <a:gd name="adj2" fmla="val 301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B19EAD4F-4549-4199-9FA2-9A39926FB7E0}"/>
              </a:ext>
            </a:extLst>
          </p:cNvPr>
          <p:cNvSpPr/>
          <p:nvPr/>
        </p:nvSpPr>
        <p:spPr>
          <a:xfrm>
            <a:off x="4086313" y="2659059"/>
            <a:ext cx="532661" cy="3984708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29B5C-026B-4FAD-9F01-18F9105C28BF}"/>
              </a:ext>
            </a:extLst>
          </p:cNvPr>
          <p:cNvSpPr/>
          <p:nvPr/>
        </p:nvSpPr>
        <p:spPr>
          <a:xfrm>
            <a:off x="3202621" y="731927"/>
            <a:ext cx="58485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Festlegung der Variablen</a:t>
            </a:r>
            <a:endParaRPr lang="de-DE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7F3E008-128A-4BE5-AC2B-A69A4E763EC1}"/>
              </a:ext>
            </a:extLst>
          </p:cNvPr>
          <p:cNvSpPr/>
          <p:nvPr/>
        </p:nvSpPr>
        <p:spPr>
          <a:xfrm>
            <a:off x="4468601" y="1403883"/>
            <a:ext cx="38156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Hintergrundbild</a:t>
            </a:r>
            <a:endParaRPr lang="de-DE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53B32E-D94A-4761-A3B5-F970B6FCD0C9}"/>
              </a:ext>
            </a:extLst>
          </p:cNvPr>
          <p:cNvSpPr/>
          <p:nvPr/>
        </p:nvSpPr>
        <p:spPr>
          <a:xfrm>
            <a:off x="4638391" y="4122783"/>
            <a:ext cx="25734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Bewegung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5FD7A1A4-FC7E-475A-B3F3-EE5980BBF37A}"/>
              </a:ext>
            </a:extLst>
          </p:cNvPr>
          <p:cNvSpPr/>
          <p:nvPr/>
        </p:nvSpPr>
        <p:spPr>
          <a:xfrm>
            <a:off x="3935940" y="2217772"/>
            <a:ext cx="532661" cy="441287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D8AF370-E469-4263-8A8E-1AF9CFD85F28}"/>
              </a:ext>
            </a:extLst>
          </p:cNvPr>
          <p:cNvSpPr/>
          <p:nvPr/>
        </p:nvSpPr>
        <p:spPr>
          <a:xfrm>
            <a:off x="4618974" y="2043040"/>
            <a:ext cx="13340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</a:t>
            </a:r>
          </a:p>
        </p:txBody>
      </p:sp>
      <p:sp>
        <p:nvSpPr>
          <p:cNvPr id="17" name="Pfeil: nach links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4003F3-8F6A-4D7B-B2EE-9801BF22D905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8" name="Pfeil: nach rechts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F4E8EC-5A74-4F1B-B022-DD73A90D9FAF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9" name="Pfeil: nach rechts 18">
            <a:hlinkClick r:id="rId2" action="ppaction://hlinksldjump"/>
            <a:extLst>
              <a:ext uri="{FF2B5EF4-FFF2-40B4-BE49-F238E27FC236}">
                <a16:creationId xmlns:a16="http://schemas.microsoft.com/office/drawing/2014/main" id="{4878BDAE-1888-4461-A09E-3390B345EBFE}"/>
              </a:ext>
            </a:extLst>
          </p:cNvPr>
          <p:cNvSpPr/>
          <p:nvPr/>
        </p:nvSpPr>
        <p:spPr>
          <a:xfrm>
            <a:off x="5080276" y="346150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hlinkClick r:id="rId3" action="ppaction://hlinksldjump"/>
            <a:extLst>
              <a:ext uri="{FF2B5EF4-FFF2-40B4-BE49-F238E27FC236}">
                <a16:creationId xmlns:a16="http://schemas.microsoft.com/office/drawing/2014/main" id="{30533931-DD48-4FBF-A512-4EE0C7B3D94A}"/>
              </a:ext>
            </a:extLst>
          </p:cNvPr>
          <p:cNvSpPr/>
          <p:nvPr/>
        </p:nvSpPr>
        <p:spPr>
          <a:xfrm>
            <a:off x="9006296" y="918148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hlinkClick r:id="rId4" action="ppaction://hlinksldjump"/>
            <a:extLst>
              <a:ext uri="{FF2B5EF4-FFF2-40B4-BE49-F238E27FC236}">
                <a16:creationId xmlns:a16="http://schemas.microsoft.com/office/drawing/2014/main" id="{51481ACB-BAC8-48D9-AC4D-125C84B64175}"/>
              </a:ext>
            </a:extLst>
          </p:cNvPr>
          <p:cNvSpPr/>
          <p:nvPr/>
        </p:nvSpPr>
        <p:spPr>
          <a:xfrm>
            <a:off x="8284262" y="1564947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hlinkClick r:id="rId5" action="ppaction://hlinksldjump"/>
            <a:extLst>
              <a:ext uri="{FF2B5EF4-FFF2-40B4-BE49-F238E27FC236}">
                <a16:creationId xmlns:a16="http://schemas.microsoft.com/office/drawing/2014/main" id="{F4456D5D-C9AE-40E1-895E-9F5770798783}"/>
              </a:ext>
            </a:extLst>
          </p:cNvPr>
          <p:cNvSpPr/>
          <p:nvPr/>
        </p:nvSpPr>
        <p:spPr>
          <a:xfrm>
            <a:off x="5911532" y="2250586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hlinkClick r:id="rId6" action="ppaction://hlinksldjump"/>
            <a:extLst>
              <a:ext uri="{FF2B5EF4-FFF2-40B4-BE49-F238E27FC236}">
                <a16:creationId xmlns:a16="http://schemas.microsoft.com/office/drawing/2014/main" id="{2B10859F-F377-4C3C-8E2F-42D45A7E4CBF}"/>
              </a:ext>
            </a:extLst>
          </p:cNvPr>
          <p:cNvSpPr/>
          <p:nvPr/>
        </p:nvSpPr>
        <p:spPr>
          <a:xfrm>
            <a:off x="7214067" y="4407592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hlinkClick r:id="rId7" action="ppaction://hlinksldjump"/>
            <a:extLst>
              <a:ext uri="{FF2B5EF4-FFF2-40B4-BE49-F238E27FC236}">
                <a16:creationId xmlns:a16="http://schemas.microsoft.com/office/drawing/2014/main" id="{A345D1AA-7E74-4461-87A3-D096058FD0D1}"/>
              </a:ext>
            </a:extLst>
          </p:cNvPr>
          <p:cNvSpPr/>
          <p:nvPr/>
        </p:nvSpPr>
        <p:spPr>
          <a:xfrm>
            <a:off x="10052672" y="6246581"/>
            <a:ext cx="1911275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</a:t>
            </a:r>
            <a:r>
              <a:rPr lang="de-DE" dirty="0" err="1"/>
              <a:t>Calss</a:t>
            </a:r>
            <a:endParaRPr lang="de-DE" dirty="0"/>
          </a:p>
        </p:txBody>
      </p:sp>
      <p:sp>
        <p:nvSpPr>
          <p:cNvPr id="25" name="Pfeil: nach rechts 24">
            <a:hlinkClick r:id="rId8" action="ppaction://hlinksldjump"/>
            <a:extLst>
              <a:ext uri="{FF2B5EF4-FFF2-40B4-BE49-F238E27FC236}">
                <a16:creationId xmlns:a16="http://schemas.microsoft.com/office/drawing/2014/main" id="{762783DC-5E21-4920-A218-70D0488A8C0A}"/>
              </a:ext>
            </a:extLst>
          </p:cNvPr>
          <p:cNvSpPr/>
          <p:nvPr/>
        </p:nvSpPr>
        <p:spPr>
          <a:xfrm>
            <a:off x="10668310" y="1784363"/>
            <a:ext cx="1295637" cy="227849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Nächste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26" name="Pfeil: nach rechts 25">
            <a:hlinkClick r:id="rId9" action="ppaction://hlinksldjump"/>
            <a:extLst>
              <a:ext uri="{FF2B5EF4-FFF2-40B4-BE49-F238E27FC236}">
                <a16:creationId xmlns:a16="http://schemas.microsoft.com/office/drawing/2014/main" id="{41F02FD5-52A1-4432-9E7C-77153714661F}"/>
              </a:ext>
            </a:extLst>
          </p:cNvPr>
          <p:cNvSpPr/>
          <p:nvPr/>
        </p:nvSpPr>
        <p:spPr>
          <a:xfrm flipH="1">
            <a:off x="10241305" y="3680924"/>
            <a:ext cx="1570789" cy="227849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Vorherige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65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258EB-98A4-4D9F-8EF8-C45EBAB0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Imports (</a:t>
            </a:r>
            <a:r>
              <a:rPr lang="de-DE" u="sng" dirty="0" err="1"/>
              <a:t>Gui</a:t>
            </a:r>
            <a:r>
              <a:rPr lang="de-DE" u="sng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2AC576-BCCA-4DAB-87EA-024F21C49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38" b="4540"/>
          <a:stretch/>
        </p:blipFill>
        <p:spPr>
          <a:xfrm>
            <a:off x="902759" y="1539350"/>
            <a:ext cx="3954992" cy="2804050"/>
          </a:xfrm>
        </p:spPr>
      </p:pic>
      <p:sp>
        <p:nvSpPr>
          <p:cNvPr id="6" name="Pfeil: nach links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F6AC63-50D6-4B0E-AC23-8E5B0A812A03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7" name="Pfeil: nach rechts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F66289-FD34-4347-B583-5E1F9FD24E4E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8" name="Rechteck 7">
            <a:hlinkClick r:id="rId3" action="ppaction://hlinksldjump"/>
            <a:extLst>
              <a:ext uri="{FF2B5EF4-FFF2-40B4-BE49-F238E27FC236}">
                <a16:creationId xmlns:a16="http://schemas.microsoft.com/office/drawing/2014/main" id="{85296AF3-956A-4D42-B305-4E7747886A6B}"/>
              </a:ext>
            </a:extLst>
          </p:cNvPr>
          <p:cNvSpPr/>
          <p:nvPr/>
        </p:nvSpPr>
        <p:spPr>
          <a:xfrm>
            <a:off x="5181600" y="292963"/>
            <a:ext cx="182879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</a:t>
            </a:r>
            <a:r>
              <a:rPr lang="de-DE" dirty="0" err="1"/>
              <a:t>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22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53435-D8BE-4D16-BD93-2542F2D3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Festlegung der Variablen (</a:t>
            </a:r>
            <a:r>
              <a:rPr lang="de-DE" dirty="0" err="1"/>
              <a:t>Gui</a:t>
            </a:r>
            <a:r>
              <a:rPr lang="de-DE" dirty="0"/>
              <a:t>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BB139E6-AA9D-4E47-948C-64D974313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26128"/>
            <a:ext cx="4777509" cy="4930255"/>
          </a:xfrm>
        </p:spPr>
      </p:pic>
      <p:sp>
        <p:nvSpPr>
          <p:cNvPr id="10" name="Pfeil: nach links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93F380-5248-4C87-A061-7E2CF81F8156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1" name="Pfeil: nach recht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9019D7-EAAE-4BC5-99B1-C6C3AD0B23C3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2" name="Rechteck 11">
            <a:hlinkClick r:id="rId3" action="ppaction://hlinksldjump"/>
            <a:extLst>
              <a:ext uri="{FF2B5EF4-FFF2-40B4-BE49-F238E27FC236}">
                <a16:creationId xmlns:a16="http://schemas.microsoft.com/office/drawing/2014/main" id="{90DDEA91-1D93-46C1-B250-31EAD4ECB5ED}"/>
              </a:ext>
            </a:extLst>
          </p:cNvPr>
          <p:cNvSpPr/>
          <p:nvPr/>
        </p:nvSpPr>
        <p:spPr>
          <a:xfrm>
            <a:off x="5181600" y="292963"/>
            <a:ext cx="182879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</a:t>
            </a:r>
            <a:r>
              <a:rPr lang="de-DE" dirty="0" err="1"/>
              <a:t>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54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70D6E-3671-4551-AB9F-014E6604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Hintergrund</a:t>
            </a:r>
          </a:p>
        </p:txBody>
      </p:sp>
      <p:pic>
        <p:nvPicPr>
          <p:cNvPr id="5" name="Inhaltsplatzhalter 4" descr="Ein Bild, das Vogel enthält.&#10;&#10;Automatisch generierte Beschreibung">
            <a:extLst>
              <a:ext uri="{FF2B5EF4-FFF2-40B4-BE49-F238E27FC236}">
                <a16:creationId xmlns:a16="http://schemas.microsoft.com/office/drawing/2014/main" id="{1E21994D-2EFC-4D03-B086-3359FE7ED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19"/>
          <a:stretch/>
        </p:blipFill>
        <p:spPr>
          <a:xfrm>
            <a:off x="838200" y="1550035"/>
            <a:ext cx="5733786" cy="77591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6FBB1C8-0DEE-4DD1-B4F2-FD4C189BA839}"/>
              </a:ext>
            </a:extLst>
          </p:cNvPr>
          <p:cNvSpPr/>
          <p:nvPr/>
        </p:nvSpPr>
        <p:spPr>
          <a:xfrm>
            <a:off x="6776397" y="1550034"/>
            <a:ext cx="5288356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sagen, dass gleich ein Bild eingefügt wird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197766-9665-408F-9F9D-DEA0BF396B72}"/>
              </a:ext>
            </a:extLst>
          </p:cNvPr>
          <p:cNvSpPr/>
          <p:nvPr/>
        </p:nvSpPr>
        <p:spPr>
          <a:xfrm>
            <a:off x="6776397" y="2989696"/>
            <a:ext cx="5288356" cy="31700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geben den Pfad unseres Bildes an und sagen damit, wo das Bild auf unserer Festplatte zu finden ist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3AA2C2B-0B73-45BD-89EC-1F37E5B4FF33}"/>
              </a:ext>
            </a:extLst>
          </p:cNvPr>
          <p:cNvCxnSpPr>
            <a:cxnSpLocks/>
          </p:cNvCxnSpPr>
          <p:nvPr/>
        </p:nvCxnSpPr>
        <p:spPr>
          <a:xfrm flipH="1" flipV="1">
            <a:off x="3391271" y="1690688"/>
            <a:ext cx="3385126" cy="116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E64C38-47C5-4F1F-BF27-67935510A246}"/>
              </a:ext>
            </a:extLst>
          </p:cNvPr>
          <p:cNvCxnSpPr/>
          <p:nvPr/>
        </p:nvCxnSpPr>
        <p:spPr>
          <a:xfrm flipH="1" flipV="1">
            <a:off x="4847208" y="2135489"/>
            <a:ext cx="1929189" cy="118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Pfeil: nach links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12115C-E5C5-4CE6-8F59-0DD8BE112D24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7" name="Pfeil: nach rechts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ADAB77-1549-43DA-8785-E0FEFACF7DD7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pic>
        <p:nvPicPr>
          <p:cNvPr id="21" name="Grafik 20" descr="Ein Bild, das Orgel, Uhr, Personen enthält.&#10;&#10;Automatisch generierte Beschreibung">
            <a:extLst>
              <a:ext uri="{FF2B5EF4-FFF2-40B4-BE49-F238E27FC236}">
                <a16:creationId xmlns:a16="http://schemas.microsoft.com/office/drawing/2014/main" id="{4D784860-0A63-4330-B13B-1007C29F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0113"/>
            <a:ext cx="3866778" cy="2577852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96FD59AB-D943-463A-8780-ED1B2F425BFE}"/>
              </a:ext>
            </a:extLst>
          </p:cNvPr>
          <p:cNvSpPr/>
          <p:nvPr/>
        </p:nvSpPr>
        <p:spPr>
          <a:xfrm>
            <a:off x="826555" y="5404422"/>
            <a:ext cx="5288356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 soll unsrer Hintergrundbild sein.</a:t>
            </a:r>
          </a:p>
        </p:txBody>
      </p:sp>
      <p:sp>
        <p:nvSpPr>
          <p:cNvPr id="23" name="Rechteck 22">
            <a:hlinkClick r:id="rId4" action="ppaction://hlinksldjump"/>
            <a:extLst>
              <a:ext uri="{FF2B5EF4-FFF2-40B4-BE49-F238E27FC236}">
                <a16:creationId xmlns:a16="http://schemas.microsoft.com/office/drawing/2014/main" id="{F402B0C3-7466-4D7D-9C6C-D48B48587F17}"/>
              </a:ext>
            </a:extLst>
          </p:cNvPr>
          <p:cNvSpPr/>
          <p:nvPr/>
        </p:nvSpPr>
        <p:spPr>
          <a:xfrm>
            <a:off x="5181600" y="292963"/>
            <a:ext cx="182879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</a:t>
            </a:r>
            <a:r>
              <a:rPr lang="de-DE" dirty="0" err="1"/>
              <a:t>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38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8012-CDD3-4350-8281-CEA23DBF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Figur</a:t>
            </a:r>
          </a:p>
        </p:txBody>
      </p:sp>
      <p:pic>
        <p:nvPicPr>
          <p:cNvPr id="5" name="Inhaltsplatzhalter 4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79D115EC-7A87-4953-91E3-610AA1FA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645"/>
            <a:ext cx="6264259" cy="1030828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269884-9D75-45E6-A137-C302C4E22592}"/>
              </a:ext>
            </a:extLst>
          </p:cNvPr>
          <p:cNvSpPr/>
          <p:nvPr/>
        </p:nvSpPr>
        <p:spPr>
          <a:xfrm>
            <a:off x="7398326" y="1536174"/>
            <a:ext cx="4592535" cy="37856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geben den Pfad unseres Bildes an und sagen damit, wo das Bild auf unserer Festplatte zu finden ist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FD47130-E512-489C-A92D-CD5785E1CAE7}"/>
              </a:ext>
            </a:extLst>
          </p:cNvPr>
          <p:cNvCxnSpPr>
            <a:cxnSpLocks/>
          </p:cNvCxnSpPr>
          <p:nvPr/>
        </p:nvCxnSpPr>
        <p:spPr>
          <a:xfrm flipH="1" flipV="1">
            <a:off x="5911273" y="1782618"/>
            <a:ext cx="1487053" cy="172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Pfeil: nach links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20FDA2-FF73-4BD8-8928-587CC6979FA7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4" name="Pfeil: nach rechts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F5D45B-2AB1-4D7D-A0E8-0D89CCBA5BE1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pic>
        <p:nvPicPr>
          <p:cNvPr id="19" name="Grafik 18" descr="Ein Bild, das Schild, Zeichnung, Uhr enthält.&#10;&#10;Automatisch generierte Beschreibung">
            <a:extLst>
              <a:ext uri="{FF2B5EF4-FFF2-40B4-BE49-F238E27FC236}">
                <a16:creationId xmlns:a16="http://schemas.microsoft.com/office/drawing/2014/main" id="{A167B803-21CB-4AEA-91DF-9F87E873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16" y="3468331"/>
            <a:ext cx="1506641" cy="1506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CAA408B-FABD-476A-AB6F-A967CB6AF49B}"/>
              </a:ext>
            </a:extLst>
          </p:cNvPr>
          <p:cNvSpPr/>
          <p:nvPr/>
        </p:nvSpPr>
        <p:spPr>
          <a:xfrm>
            <a:off x="702267" y="5169436"/>
            <a:ext cx="5288356" cy="7078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 soll unsre Figur sein.</a:t>
            </a:r>
          </a:p>
        </p:txBody>
      </p:sp>
      <p:sp>
        <p:nvSpPr>
          <p:cNvPr id="21" name="Rechteck 20">
            <a:hlinkClick r:id="rId4" action="ppaction://hlinksldjump"/>
            <a:extLst>
              <a:ext uri="{FF2B5EF4-FFF2-40B4-BE49-F238E27FC236}">
                <a16:creationId xmlns:a16="http://schemas.microsoft.com/office/drawing/2014/main" id="{A161FAE6-6D3F-4CFC-8CD0-1970B69A43D3}"/>
              </a:ext>
            </a:extLst>
          </p:cNvPr>
          <p:cNvSpPr/>
          <p:nvPr/>
        </p:nvSpPr>
        <p:spPr>
          <a:xfrm>
            <a:off x="5181600" y="292963"/>
            <a:ext cx="182879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</a:t>
            </a:r>
            <a:r>
              <a:rPr lang="de-DE" dirty="0" err="1"/>
              <a:t>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41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B62DA-BF62-4236-AD5F-9C1CC929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Bewegung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3F452E-14CF-4C3C-97BE-79060D95269E}"/>
              </a:ext>
            </a:extLst>
          </p:cNvPr>
          <p:cNvSpPr/>
          <p:nvPr/>
        </p:nvSpPr>
        <p:spPr>
          <a:xfrm>
            <a:off x="838200" y="1305967"/>
            <a:ext cx="6403676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Hintergrund wird eingefügt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 wird eingefügt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  <a:p>
            <a:pPr marL="571500" indent="-571500">
              <a:buFontTx/>
              <a:buChar char="-"/>
            </a:pP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Scorboard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Tx/>
              <a:buChar char="-"/>
            </a:pP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Bewegung der Figur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Kontrolle über Bewegung</a:t>
            </a:r>
          </a:p>
          <a:p>
            <a:pPr marL="571500" indent="-571500">
              <a:buFontTx/>
              <a:buChar char="-"/>
            </a:pP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Ende der Bewegung</a:t>
            </a:r>
          </a:p>
        </p:txBody>
      </p:sp>
      <p:sp>
        <p:nvSpPr>
          <p:cNvPr id="9" name="Pfeil: nach links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BE7A7F5-9B56-46FD-95AA-7C99C59A52E0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0" name="Pfeil: nach recht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CBA4E9-8E51-46E3-AAE5-B4F5A5B7B74B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1" name="Pfeil: nach rechts 10">
            <a:hlinkClick r:id="rId2" action="ppaction://hlinksldjump"/>
            <a:extLst>
              <a:ext uri="{FF2B5EF4-FFF2-40B4-BE49-F238E27FC236}">
                <a16:creationId xmlns:a16="http://schemas.microsoft.com/office/drawing/2014/main" id="{DB82C3E8-0197-4598-9306-984ED3261CF3}"/>
              </a:ext>
            </a:extLst>
          </p:cNvPr>
          <p:cNvSpPr/>
          <p:nvPr/>
        </p:nvSpPr>
        <p:spPr>
          <a:xfrm>
            <a:off x="7241876" y="1448372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hlinkClick r:id="rId3" action="ppaction://hlinksldjump"/>
            <a:extLst>
              <a:ext uri="{FF2B5EF4-FFF2-40B4-BE49-F238E27FC236}">
                <a16:creationId xmlns:a16="http://schemas.microsoft.com/office/drawing/2014/main" id="{0EAE8861-3F70-4D41-B391-01C5F99ABE96}"/>
              </a:ext>
            </a:extLst>
          </p:cNvPr>
          <p:cNvSpPr/>
          <p:nvPr/>
        </p:nvSpPr>
        <p:spPr>
          <a:xfrm>
            <a:off x="5771347" y="2102984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hlinkClick r:id="rId4" action="ppaction://hlinksldjump"/>
            <a:extLst>
              <a:ext uri="{FF2B5EF4-FFF2-40B4-BE49-F238E27FC236}">
                <a16:creationId xmlns:a16="http://schemas.microsoft.com/office/drawing/2014/main" id="{BE588156-8A30-4CEA-B7A6-5056C89139F3}"/>
              </a:ext>
            </a:extLst>
          </p:cNvPr>
          <p:cNvSpPr/>
          <p:nvPr/>
        </p:nvSpPr>
        <p:spPr>
          <a:xfrm>
            <a:off x="2690795" y="2654523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hlinkClick r:id="rId5" action="ppaction://hlinksldjump"/>
            <a:extLst>
              <a:ext uri="{FF2B5EF4-FFF2-40B4-BE49-F238E27FC236}">
                <a16:creationId xmlns:a16="http://schemas.microsoft.com/office/drawing/2014/main" id="{563B2FAE-9955-49EC-943C-4CE0B05EFE20}"/>
              </a:ext>
            </a:extLst>
          </p:cNvPr>
          <p:cNvSpPr/>
          <p:nvPr/>
        </p:nvSpPr>
        <p:spPr>
          <a:xfrm>
            <a:off x="3795436" y="3264253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hlinkClick r:id="rId6" action="ppaction://hlinksldjump"/>
            <a:extLst>
              <a:ext uri="{FF2B5EF4-FFF2-40B4-BE49-F238E27FC236}">
                <a16:creationId xmlns:a16="http://schemas.microsoft.com/office/drawing/2014/main" id="{AFF29008-75DA-4AC0-A261-1952A7B74C4C}"/>
              </a:ext>
            </a:extLst>
          </p:cNvPr>
          <p:cNvSpPr/>
          <p:nvPr/>
        </p:nvSpPr>
        <p:spPr>
          <a:xfrm>
            <a:off x="5771347" y="3905078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hlinkClick r:id="rId7" action="ppaction://hlinksldjump"/>
            <a:extLst>
              <a:ext uri="{FF2B5EF4-FFF2-40B4-BE49-F238E27FC236}">
                <a16:creationId xmlns:a16="http://schemas.microsoft.com/office/drawing/2014/main" id="{E3B7165A-2DE9-47D8-8C75-98FDDF2FBE5F}"/>
              </a:ext>
            </a:extLst>
          </p:cNvPr>
          <p:cNvSpPr/>
          <p:nvPr/>
        </p:nvSpPr>
        <p:spPr>
          <a:xfrm>
            <a:off x="6854422" y="4564858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hlinkClick r:id="rId8" action="ppaction://hlinksldjump"/>
            <a:extLst>
              <a:ext uri="{FF2B5EF4-FFF2-40B4-BE49-F238E27FC236}">
                <a16:creationId xmlns:a16="http://schemas.microsoft.com/office/drawing/2014/main" id="{E4007C21-5CF7-485F-9279-97C335424F8F}"/>
              </a:ext>
            </a:extLst>
          </p:cNvPr>
          <p:cNvSpPr/>
          <p:nvPr/>
        </p:nvSpPr>
        <p:spPr>
          <a:xfrm>
            <a:off x="5771347" y="5201811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hlinkClick r:id="rId9" action="ppaction://hlinksldjump"/>
            <a:extLst>
              <a:ext uri="{FF2B5EF4-FFF2-40B4-BE49-F238E27FC236}">
                <a16:creationId xmlns:a16="http://schemas.microsoft.com/office/drawing/2014/main" id="{BD445F42-1734-4EF0-851D-BE7E906AC732}"/>
              </a:ext>
            </a:extLst>
          </p:cNvPr>
          <p:cNvSpPr/>
          <p:nvPr/>
        </p:nvSpPr>
        <p:spPr>
          <a:xfrm>
            <a:off x="5181600" y="292963"/>
            <a:ext cx="182879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</a:t>
            </a:r>
            <a:r>
              <a:rPr lang="de-DE" dirty="0" err="1"/>
              <a:t>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25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FE113F4-7B2E-458B-AF43-18A9ADA35EA3}"/>
              </a:ext>
            </a:extLst>
          </p:cNvPr>
          <p:cNvSpPr/>
          <p:nvPr/>
        </p:nvSpPr>
        <p:spPr>
          <a:xfrm>
            <a:off x="1650983" y="1720840"/>
            <a:ext cx="214456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</a:t>
            </a:r>
          </a:p>
          <a:p>
            <a:r>
              <a:rPr lang="de-DE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de-DE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Sprung</a:t>
            </a:r>
          </a:p>
          <a:p>
            <a:r>
              <a:rPr lang="de-D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8405E67-4A17-4A53-B63B-CB795AAD4232}"/>
              </a:ext>
            </a:extLst>
          </p:cNvPr>
          <p:cNvSpPr/>
          <p:nvPr/>
        </p:nvSpPr>
        <p:spPr>
          <a:xfrm>
            <a:off x="1650983" y="797510"/>
            <a:ext cx="1598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</a:p>
        </p:txBody>
      </p:sp>
      <p:sp>
        <p:nvSpPr>
          <p:cNvPr id="8" name="Pfeil: nach links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74A974-8AD4-40A2-9A98-D695FE2DE51A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9" name="Pfeil: nach recht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1F3BA1-9F0E-4CCE-BAF8-230D785DDFD0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1" name="Pfeil: nach rechts 10">
            <a:hlinkClick r:id="rId2" action="ppaction://hlinksldjump"/>
            <a:extLst>
              <a:ext uri="{FF2B5EF4-FFF2-40B4-BE49-F238E27FC236}">
                <a16:creationId xmlns:a16="http://schemas.microsoft.com/office/drawing/2014/main" id="{D89E5FD5-6A6C-4F70-9001-5DBB07D23255}"/>
              </a:ext>
            </a:extLst>
          </p:cNvPr>
          <p:cNvSpPr/>
          <p:nvPr/>
        </p:nvSpPr>
        <p:spPr>
          <a:xfrm>
            <a:off x="3658461" y="2042169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hlinkClick r:id="rId3" action="ppaction://hlinksldjump"/>
            <a:extLst>
              <a:ext uri="{FF2B5EF4-FFF2-40B4-BE49-F238E27FC236}">
                <a16:creationId xmlns:a16="http://schemas.microsoft.com/office/drawing/2014/main" id="{655AD682-FF69-4156-A489-DDD1DE173959}"/>
              </a:ext>
            </a:extLst>
          </p:cNvPr>
          <p:cNvSpPr/>
          <p:nvPr/>
        </p:nvSpPr>
        <p:spPr>
          <a:xfrm>
            <a:off x="2868348" y="2814527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hlinkClick r:id="rId4" action="ppaction://hlinksldjump"/>
            <a:extLst>
              <a:ext uri="{FF2B5EF4-FFF2-40B4-BE49-F238E27FC236}">
                <a16:creationId xmlns:a16="http://schemas.microsoft.com/office/drawing/2014/main" id="{37DD8367-137D-4058-A14C-3583042A730B}"/>
              </a:ext>
            </a:extLst>
          </p:cNvPr>
          <p:cNvSpPr/>
          <p:nvPr/>
        </p:nvSpPr>
        <p:spPr>
          <a:xfrm>
            <a:off x="3826956" y="3711171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hlinkClick r:id="rId5" action="ppaction://hlinksldjump"/>
            <a:extLst>
              <a:ext uri="{FF2B5EF4-FFF2-40B4-BE49-F238E27FC236}">
                <a16:creationId xmlns:a16="http://schemas.microsoft.com/office/drawing/2014/main" id="{E23F73DD-FECE-4C38-9D29-D0370C85B875}"/>
              </a:ext>
            </a:extLst>
          </p:cNvPr>
          <p:cNvSpPr/>
          <p:nvPr/>
        </p:nvSpPr>
        <p:spPr>
          <a:xfrm>
            <a:off x="3362331" y="4483529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hlinkClick r:id="rId6" action="ppaction://hlinksldjump"/>
            <a:extLst>
              <a:ext uri="{FF2B5EF4-FFF2-40B4-BE49-F238E27FC236}">
                <a16:creationId xmlns:a16="http://schemas.microsoft.com/office/drawing/2014/main" id="{454C1D7F-A67E-4737-8DDA-2934C0491C94}"/>
              </a:ext>
            </a:extLst>
          </p:cNvPr>
          <p:cNvSpPr/>
          <p:nvPr/>
        </p:nvSpPr>
        <p:spPr>
          <a:xfrm>
            <a:off x="9964444" y="6264336"/>
            <a:ext cx="179772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27863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35FAF-6010-4E32-948F-AECD4016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Hintergrund wird eingefügt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9753B4E-0948-4E90-A803-C477686A0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2363"/>
            <a:ext cx="4029364" cy="3231885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66D9E1A-DC39-4837-9810-565ED36E1888}"/>
              </a:ext>
            </a:extLst>
          </p:cNvPr>
          <p:cNvSpPr/>
          <p:nvPr/>
        </p:nvSpPr>
        <p:spPr>
          <a:xfrm>
            <a:off x="5080762" y="1442363"/>
            <a:ext cx="6921848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sagen, dass die Grafik g genannt werden soll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BA7428-ADCB-4786-ABAA-FCA168D327DA}"/>
              </a:ext>
            </a:extLst>
          </p:cNvPr>
          <p:cNvSpPr/>
          <p:nvPr/>
        </p:nvSpPr>
        <p:spPr>
          <a:xfrm>
            <a:off x="5080762" y="4270111"/>
            <a:ext cx="6921848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bestimmen das g das Hintergundbild ist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B3D352-82AE-4D38-AFED-54D163D5D465}"/>
              </a:ext>
            </a:extLst>
          </p:cNvPr>
          <p:cNvSpPr/>
          <p:nvPr/>
        </p:nvSpPr>
        <p:spPr>
          <a:xfrm>
            <a:off x="5080762" y="2856237"/>
            <a:ext cx="6921848" cy="132343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 Hintergundbild soll sich nach Ende wederholen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F3F9CF-5151-4773-9D03-1BC9F8CD175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000757" y="1532798"/>
            <a:ext cx="1080005" cy="571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9462D2-7D72-4853-9463-CE5CC4AD5C5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894120" y="2656440"/>
            <a:ext cx="2186642" cy="2275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6B998F3-E79A-4ACF-A746-A484E0D8B48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34322" y="2194518"/>
            <a:ext cx="2346440" cy="132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5857393-88AA-4BBF-8EE2-A375FE270E8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867487" y="3608392"/>
            <a:ext cx="2213275" cy="132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A6E0FC1-A0FB-449A-B259-6160D385904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734322" y="4343388"/>
            <a:ext cx="2346440" cy="588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96BCCA7D-B4FF-4990-BB4B-718482D187B9}"/>
              </a:ext>
            </a:extLst>
          </p:cNvPr>
          <p:cNvSpPr/>
          <p:nvPr/>
        </p:nvSpPr>
        <p:spPr>
          <a:xfrm>
            <a:off x="189390" y="4781990"/>
            <a:ext cx="4678174" cy="193899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 Hintergrundbild soll sich bewegen, bei Bewegung der Figur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076346F-5114-47BB-A3A5-95AC9971341D}"/>
              </a:ext>
            </a:extLst>
          </p:cNvPr>
          <p:cNvCxnSpPr/>
          <p:nvPr/>
        </p:nvCxnSpPr>
        <p:spPr>
          <a:xfrm flipV="1">
            <a:off x="932155" y="2765802"/>
            <a:ext cx="984267" cy="1998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B9CA949-2837-400C-83E5-5F45A5DD524D}"/>
              </a:ext>
            </a:extLst>
          </p:cNvPr>
          <p:cNvCxnSpPr/>
          <p:nvPr/>
        </p:nvCxnSpPr>
        <p:spPr>
          <a:xfrm flipV="1">
            <a:off x="923278" y="3728679"/>
            <a:ext cx="1038687" cy="1053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Pfeil: nach links 2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2B516B1-7C05-41D5-B1E6-16AFBA682809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31" name="Pfeil: nach rechts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C86C98-9351-4133-A41C-E287B166362F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32" name="Rechteck 31">
            <a:hlinkClick r:id="rId3" action="ppaction://hlinksldjump"/>
            <a:extLst>
              <a:ext uri="{FF2B5EF4-FFF2-40B4-BE49-F238E27FC236}">
                <a16:creationId xmlns:a16="http://schemas.microsoft.com/office/drawing/2014/main" id="{52C5207A-A2B0-494D-A3F3-BC4EE0680FA0}"/>
              </a:ext>
            </a:extLst>
          </p:cNvPr>
          <p:cNvSpPr/>
          <p:nvPr/>
        </p:nvSpPr>
        <p:spPr>
          <a:xfrm>
            <a:off x="4984811" y="292963"/>
            <a:ext cx="2222377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Bewegung</a:t>
            </a:r>
          </a:p>
        </p:txBody>
      </p:sp>
    </p:spTree>
    <p:extLst>
      <p:ext uri="{BB962C8B-B14F-4D97-AF65-F5344CB8AC3E}">
        <p14:creationId xmlns:p14="http://schemas.microsoft.com/office/powerpoint/2010/main" val="107174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3AB4B-B292-4A68-BCAE-2EAE241D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Figur wird eingefügt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E2D6CA9-964A-471E-A187-6F1970D44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7" b="60399"/>
          <a:stretch/>
        </p:blipFill>
        <p:spPr>
          <a:xfrm>
            <a:off x="838200" y="1471865"/>
            <a:ext cx="6663315" cy="552244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F4D844E-A694-4F6F-81D3-ECE6AF585013}"/>
              </a:ext>
            </a:extLst>
          </p:cNvPr>
          <p:cNvSpPr/>
          <p:nvPr/>
        </p:nvSpPr>
        <p:spPr>
          <a:xfrm>
            <a:off x="7780538" y="1403632"/>
            <a:ext cx="4044518" cy="25545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 Figur soll eingefügt werden und bekommt einen Startpunkt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D2FE95-C2FA-4E81-9099-B015011A1AC2}"/>
              </a:ext>
            </a:extLst>
          </p:cNvPr>
          <p:cNvSpPr/>
          <p:nvPr/>
        </p:nvSpPr>
        <p:spPr>
          <a:xfrm>
            <a:off x="858690" y="2469129"/>
            <a:ext cx="6642825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 Figur soll sich bewegen können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821D71E-87D1-485E-8816-19E844490582}"/>
              </a:ext>
            </a:extLst>
          </p:cNvPr>
          <p:cNvCxnSpPr/>
          <p:nvPr/>
        </p:nvCxnSpPr>
        <p:spPr>
          <a:xfrm flipH="1" flipV="1">
            <a:off x="6569476" y="1571348"/>
            <a:ext cx="1211062" cy="119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01ABF04-BFE2-46DE-9265-87A85F8C5E9F}"/>
              </a:ext>
            </a:extLst>
          </p:cNvPr>
          <p:cNvCxnSpPr>
            <a:stCxn id="7" idx="0"/>
          </p:cNvCxnSpPr>
          <p:nvPr/>
        </p:nvCxnSpPr>
        <p:spPr>
          <a:xfrm flipV="1">
            <a:off x="4180103" y="2024109"/>
            <a:ext cx="560573" cy="445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Pfeil: nach links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F567F9-0732-4ACC-986E-F9628C28DB40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3" name="Pfeil: nach rechts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38F0CB-BE88-4BD3-A923-8FA9F8D8D06C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4" name="Rechteck 13">
            <a:hlinkClick r:id="rId3" action="ppaction://hlinksldjump"/>
            <a:extLst>
              <a:ext uri="{FF2B5EF4-FFF2-40B4-BE49-F238E27FC236}">
                <a16:creationId xmlns:a16="http://schemas.microsoft.com/office/drawing/2014/main" id="{3F7C6125-ACC9-4848-9308-CD218A95B386}"/>
              </a:ext>
            </a:extLst>
          </p:cNvPr>
          <p:cNvSpPr/>
          <p:nvPr/>
        </p:nvSpPr>
        <p:spPr>
          <a:xfrm>
            <a:off x="4984811" y="292963"/>
            <a:ext cx="2222377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Bewegung</a:t>
            </a:r>
          </a:p>
        </p:txBody>
      </p:sp>
    </p:spTree>
    <p:extLst>
      <p:ext uri="{BB962C8B-B14F-4D97-AF65-F5344CB8AC3E}">
        <p14:creationId xmlns:p14="http://schemas.microsoft.com/office/powerpoint/2010/main" val="75565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2E7AC-3155-4B4C-85BE-8F7D7EE4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Block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9F1702B-8BF4-4E77-99D0-2A4B4EAF6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54447"/>
            <a:ext cx="6090079" cy="720582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7AF98D-C891-4D97-B3BA-45C371ACD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7" y="2780010"/>
            <a:ext cx="6504741" cy="157892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688556-564F-4639-8FF7-F7442F4E3363}"/>
              </a:ext>
            </a:extLst>
          </p:cNvPr>
          <p:cNvSpPr/>
          <p:nvPr/>
        </p:nvSpPr>
        <p:spPr>
          <a:xfrm>
            <a:off x="7120644" y="891479"/>
            <a:ext cx="4866074" cy="25545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wird erstellt und durch die </a:t>
            </a:r>
            <a:r>
              <a:rPr lang="de-D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ngabe der Eckpunkte Größe und Position definiert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FCE7D8-CAEC-4FEC-9E2F-6152F13C8C9D}"/>
              </a:ext>
            </a:extLst>
          </p:cNvPr>
          <p:cNvSpPr/>
          <p:nvPr/>
        </p:nvSpPr>
        <p:spPr>
          <a:xfrm>
            <a:off x="423537" y="4717019"/>
            <a:ext cx="5672463" cy="19389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man an den Block springt soll des Scor um 1 nach oben gezählt werden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52A363-1D64-4D6D-BDAF-8F399F52BBEA}"/>
              </a:ext>
            </a:extLst>
          </p:cNvPr>
          <p:cNvSpPr/>
          <p:nvPr/>
        </p:nvSpPr>
        <p:spPr>
          <a:xfrm>
            <a:off x="6231013" y="4703720"/>
            <a:ext cx="5672463" cy="193899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Block soll sich mit dem Hintergrund bewegen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6C8144D-7338-4670-A0C0-DC9F8D601FD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928278" y="2041864"/>
            <a:ext cx="192366" cy="126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3739F33-FF42-43BB-B0E1-9E08909E993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988598" y="4101483"/>
            <a:ext cx="1271171" cy="61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357D9F2-9D9D-45D5-8EF9-1171D121DC7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956264" y="3124794"/>
            <a:ext cx="6110981" cy="1578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Pfeil: nach links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31A979-917E-412C-9169-A4C67476122B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8" name="Pfeil: nach rechts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438D8-03E3-4DF9-9F6D-A3DE6E91B47B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23" name="Rechteck 22">
            <a:hlinkClick r:id="rId4" action="ppaction://hlinksldjump"/>
            <a:extLst>
              <a:ext uri="{FF2B5EF4-FFF2-40B4-BE49-F238E27FC236}">
                <a16:creationId xmlns:a16="http://schemas.microsoft.com/office/drawing/2014/main" id="{C07D0533-CAB1-4507-B087-AA1BF1A96558}"/>
              </a:ext>
            </a:extLst>
          </p:cNvPr>
          <p:cNvSpPr/>
          <p:nvPr/>
        </p:nvSpPr>
        <p:spPr>
          <a:xfrm>
            <a:off x="4984811" y="292963"/>
            <a:ext cx="2222377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Bewegung</a:t>
            </a:r>
          </a:p>
        </p:txBody>
      </p:sp>
    </p:spTree>
    <p:extLst>
      <p:ext uri="{BB962C8B-B14F-4D97-AF65-F5344CB8AC3E}">
        <p14:creationId xmlns:p14="http://schemas.microsoft.com/office/powerpoint/2010/main" val="629572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09C3D-F5D7-4106-9D24-0ADCF149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Scorboard</a:t>
            </a:r>
            <a:endParaRPr lang="de-DE" u="sng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B6805F-E8D4-428E-A61D-7687CF037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459"/>
            <a:ext cx="6386395" cy="76636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C8ED21B-4066-4E14-B6F6-687376EFC207}"/>
              </a:ext>
            </a:extLst>
          </p:cNvPr>
          <p:cNvSpPr/>
          <p:nvPr/>
        </p:nvSpPr>
        <p:spPr>
          <a:xfrm>
            <a:off x="838200" y="2516291"/>
            <a:ext cx="11084511" cy="7078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Scorboard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erstellt, das den Scor anzeigt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C302F4B-98EE-41AC-9501-6F29FA9561B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672179" y="1793289"/>
            <a:ext cx="3708277" cy="723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Pfeil: nach links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2CBAB1-D434-4638-A22A-5423E55902BA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0" name="Pfeil: nach recht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93EFEB-C22E-4081-8C4B-0DC8A6AF065B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1" name="Rechteck 10">
            <a:hlinkClick r:id="rId3" action="ppaction://hlinksldjump"/>
            <a:extLst>
              <a:ext uri="{FF2B5EF4-FFF2-40B4-BE49-F238E27FC236}">
                <a16:creationId xmlns:a16="http://schemas.microsoft.com/office/drawing/2014/main" id="{0D21C0A2-1092-46F5-BCCD-5F86818381DF}"/>
              </a:ext>
            </a:extLst>
          </p:cNvPr>
          <p:cNvSpPr/>
          <p:nvPr/>
        </p:nvSpPr>
        <p:spPr>
          <a:xfrm>
            <a:off x="4984811" y="292963"/>
            <a:ext cx="2222377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Bewegung</a:t>
            </a:r>
          </a:p>
        </p:txBody>
      </p:sp>
    </p:spTree>
    <p:extLst>
      <p:ext uri="{BB962C8B-B14F-4D97-AF65-F5344CB8AC3E}">
        <p14:creationId xmlns:p14="http://schemas.microsoft.com/office/powerpoint/2010/main" val="279911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A75CD-39ED-4EE1-9F21-E858168D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Bewegung der Figur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3FD77D-7C71-408C-B5E9-E383689C6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434"/>
            <a:ext cx="3183384" cy="2861255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CB84688-017C-4B3F-9FDD-1306E17D6CDD}"/>
              </a:ext>
            </a:extLst>
          </p:cNvPr>
          <p:cNvSpPr/>
          <p:nvPr/>
        </p:nvSpPr>
        <p:spPr>
          <a:xfrm>
            <a:off x="4091494" y="1554434"/>
            <a:ext cx="7964382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 Figur darf sich nur bis zum linken Bildrand bewegen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A97FE98-27B2-42F2-9B29-2F0CEF695990}"/>
              </a:ext>
            </a:extLst>
          </p:cNvPr>
          <p:cNvSpPr/>
          <p:nvPr/>
        </p:nvSpPr>
        <p:spPr>
          <a:xfrm>
            <a:off x="4091494" y="2997869"/>
            <a:ext cx="7964382" cy="25545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 Figur darf nur bis zu einer bestimmten Stelle auf dem Bildschirm, danach bewegt sich der Hintergrund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8E9549-09D0-49B8-A1BC-7E604FE28219}"/>
              </a:ext>
            </a:extLst>
          </p:cNvPr>
          <p:cNvCxnSpPr>
            <a:cxnSpLocks/>
          </p:cNvCxnSpPr>
          <p:nvPr/>
        </p:nvCxnSpPr>
        <p:spPr>
          <a:xfrm flipH="1">
            <a:off x="3311371" y="1690688"/>
            <a:ext cx="780123" cy="13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A6A121A-500D-423B-8107-00A389211F6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586579" y="2370338"/>
            <a:ext cx="504915" cy="190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BF4067D-CF03-4319-8B22-F684E2AB221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559946" y="3980128"/>
            <a:ext cx="531548" cy="29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Pfeil: nach links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2B8AFC-D803-44AF-9CA4-B37CA383841F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7" name="Pfeil: nach rechts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9208DD-AEF0-43B2-8601-6467C9ACFFB0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8" name="Rechteck 17">
            <a:hlinkClick r:id="rId3" action="ppaction://hlinksldjump"/>
            <a:extLst>
              <a:ext uri="{FF2B5EF4-FFF2-40B4-BE49-F238E27FC236}">
                <a16:creationId xmlns:a16="http://schemas.microsoft.com/office/drawing/2014/main" id="{945F3976-2B29-459A-B042-BF3BD7A0321D}"/>
              </a:ext>
            </a:extLst>
          </p:cNvPr>
          <p:cNvSpPr/>
          <p:nvPr/>
        </p:nvSpPr>
        <p:spPr>
          <a:xfrm>
            <a:off x="4984811" y="292963"/>
            <a:ext cx="2222377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Bewegung</a:t>
            </a:r>
          </a:p>
        </p:txBody>
      </p:sp>
    </p:spTree>
    <p:extLst>
      <p:ext uri="{BB962C8B-B14F-4D97-AF65-F5344CB8AC3E}">
        <p14:creationId xmlns:p14="http://schemas.microsoft.com/office/powerpoint/2010/main" val="313587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9F687-7276-4D92-AB1D-40D36F0A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Kontrolle über die Bewegung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622B45-AD06-4596-9930-A9699BA94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6" b="6303"/>
          <a:stretch/>
        </p:blipFill>
        <p:spPr>
          <a:xfrm>
            <a:off x="776056" y="1559148"/>
            <a:ext cx="4006603" cy="291519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93B3E65-2019-4A2D-9340-3958C30D1F6B}"/>
              </a:ext>
            </a:extLst>
          </p:cNvPr>
          <p:cNvSpPr/>
          <p:nvPr/>
        </p:nvSpPr>
        <p:spPr>
          <a:xfrm>
            <a:off x="4909350" y="1554434"/>
            <a:ext cx="7146525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die linke Pfeiltaste gedrückt wird, soll die Figur sich nach links bewegen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B8E375-3612-4B4D-B36F-8D57D2A6443A}"/>
              </a:ext>
            </a:extLst>
          </p:cNvPr>
          <p:cNvSpPr/>
          <p:nvPr/>
        </p:nvSpPr>
        <p:spPr>
          <a:xfrm>
            <a:off x="4909350" y="3642166"/>
            <a:ext cx="7146525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 selbe für rechts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5E2BBD-3BD1-4BF6-A173-8962BB335FC3}"/>
              </a:ext>
            </a:extLst>
          </p:cNvPr>
          <p:cNvSpPr/>
          <p:nvPr/>
        </p:nvSpPr>
        <p:spPr>
          <a:xfrm>
            <a:off x="568172" y="4635894"/>
            <a:ext cx="4214488" cy="193899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gedrückt wird soll sich das Spiel schließen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76D64A0-EC3E-4169-B434-78C45C386BAC}"/>
              </a:ext>
            </a:extLst>
          </p:cNvPr>
          <p:cNvSpPr/>
          <p:nvPr/>
        </p:nvSpPr>
        <p:spPr>
          <a:xfrm>
            <a:off x="4909350" y="4629338"/>
            <a:ext cx="7146525" cy="132343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die Leertaste gedrückt wird soll die Figur springen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1E012C9-EC00-4AE0-8EF6-49ED1605AA1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429957" y="2352583"/>
            <a:ext cx="479393" cy="171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74ECF9F-FD8A-4C36-A3AF-C1F2ABB1C0E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465468" y="2959481"/>
            <a:ext cx="443882" cy="1036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137FC7-7DBF-4376-BE1F-84CA2CFDED31}"/>
              </a:ext>
            </a:extLst>
          </p:cNvPr>
          <p:cNvCxnSpPr/>
          <p:nvPr/>
        </p:nvCxnSpPr>
        <p:spPr>
          <a:xfrm flipH="1" flipV="1">
            <a:off x="4492101" y="3912512"/>
            <a:ext cx="417249" cy="710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F4E32F-FB80-421B-8C33-F6A1EF805E9B}"/>
              </a:ext>
            </a:extLst>
          </p:cNvPr>
          <p:cNvCxnSpPr/>
          <p:nvPr/>
        </p:nvCxnSpPr>
        <p:spPr>
          <a:xfrm flipV="1">
            <a:off x="649365" y="3377258"/>
            <a:ext cx="1285967" cy="125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Pfeil: nach links 1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6B2BFB-F034-43F7-B780-D37030C9C3A3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20" name="Pfeil: nach rechts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90C112-98D6-4B41-A3D2-B2AB4A607085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21" name="Pfeil: nach rechts 20">
            <a:hlinkClick r:id="rId3" action="ppaction://hlinksldjump"/>
            <a:extLst>
              <a:ext uri="{FF2B5EF4-FFF2-40B4-BE49-F238E27FC236}">
                <a16:creationId xmlns:a16="http://schemas.microsoft.com/office/drawing/2014/main" id="{A806E5EA-9E6E-4A20-8803-CD37FC8139E0}"/>
              </a:ext>
            </a:extLst>
          </p:cNvPr>
          <p:cNvSpPr/>
          <p:nvPr/>
        </p:nvSpPr>
        <p:spPr>
          <a:xfrm>
            <a:off x="10864596" y="5363074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hlinkClick r:id="rId4" action="ppaction://hlinksldjump"/>
            <a:extLst>
              <a:ext uri="{FF2B5EF4-FFF2-40B4-BE49-F238E27FC236}">
                <a16:creationId xmlns:a16="http://schemas.microsoft.com/office/drawing/2014/main" id="{C888C0B6-C31E-4556-8C58-C851EDB66ACE}"/>
              </a:ext>
            </a:extLst>
          </p:cNvPr>
          <p:cNvSpPr/>
          <p:nvPr/>
        </p:nvSpPr>
        <p:spPr>
          <a:xfrm>
            <a:off x="4984811" y="292963"/>
            <a:ext cx="2222377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Bewegung</a:t>
            </a:r>
          </a:p>
        </p:txBody>
      </p:sp>
    </p:spTree>
    <p:extLst>
      <p:ext uri="{BB962C8B-B14F-4D97-AF65-F5344CB8AC3E}">
        <p14:creationId xmlns:p14="http://schemas.microsoft.com/office/powerpoint/2010/main" val="560145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CB285-C0A2-4198-AA82-796A74A6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Ende der Bewegung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BDFF0D2-4D23-4417-8FEB-1FD0F1EF6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744"/>
            <a:ext cx="5090809" cy="1152311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BAF004C-C275-4D8B-964F-87167A72DB44}"/>
              </a:ext>
            </a:extLst>
          </p:cNvPr>
          <p:cNvSpPr/>
          <p:nvPr/>
        </p:nvSpPr>
        <p:spPr>
          <a:xfrm>
            <a:off x="6187736" y="1554434"/>
            <a:ext cx="5868139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eine Taste(rechts/links losgelassen wird, soll sich die Figur nicht mehr bewegen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08AA41-3284-4534-8097-299374CC5555}"/>
              </a:ext>
            </a:extLst>
          </p:cNvPr>
          <p:cNvSpPr/>
          <p:nvPr/>
        </p:nvSpPr>
        <p:spPr>
          <a:xfrm>
            <a:off x="665824" y="5169436"/>
            <a:ext cx="6338658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Sprung ist das anders (siehe Sprung)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7DE94E9-1585-4AF6-A546-0EE9E9A5460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071674" y="2388093"/>
            <a:ext cx="3116062" cy="751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feil: nach links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10D17B-D1BF-4F81-BF1D-DD20006FEBEF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1" name="Pfeil: nach recht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CE2CDD-B75B-4189-8136-AFDCF4CC23D7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2" name="Pfeil: nach rechts 11">
            <a:hlinkClick r:id="rId3" action="ppaction://hlinksldjump"/>
            <a:extLst>
              <a:ext uri="{FF2B5EF4-FFF2-40B4-BE49-F238E27FC236}">
                <a16:creationId xmlns:a16="http://schemas.microsoft.com/office/drawing/2014/main" id="{6E317205-44CA-42F3-A0B2-BCDDA20703EF}"/>
              </a:ext>
            </a:extLst>
          </p:cNvPr>
          <p:cNvSpPr/>
          <p:nvPr/>
        </p:nvSpPr>
        <p:spPr>
          <a:xfrm>
            <a:off x="5439805" y="5917487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hlinkClick r:id="rId4" action="ppaction://hlinksldjump"/>
            <a:extLst>
              <a:ext uri="{FF2B5EF4-FFF2-40B4-BE49-F238E27FC236}">
                <a16:creationId xmlns:a16="http://schemas.microsoft.com/office/drawing/2014/main" id="{6031BDDC-72F4-458D-97F2-C08F41B63E44}"/>
              </a:ext>
            </a:extLst>
          </p:cNvPr>
          <p:cNvSpPr/>
          <p:nvPr/>
        </p:nvSpPr>
        <p:spPr>
          <a:xfrm>
            <a:off x="4984811" y="292963"/>
            <a:ext cx="2222377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Bewegung</a:t>
            </a:r>
          </a:p>
        </p:txBody>
      </p:sp>
    </p:spTree>
    <p:extLst>
      <p:ext uri="{BB962C8B-B14F-4D97-AF65-F5344CB8AC3E}">
        <p14:creationId xmlns:p14="http://schemas.microsoft.com/office/powerpoint/2010/main" val="2883054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02C9B-C79F-4E25-9BF6-4240DF68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Class: Sprung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EAB4B1-D071-45BE-B10A-DC90BA976267}"/>
              </a:ext>
            </a:extLst>
          </p:cNvPr>
          <p:cNvSpPr/>
          <p:nvPr/>
        </p:nvSpPr>
        <p:spPr>
          <a:xfrm>
            <a:off x="722051" y="131924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50" b="1" dirty="0">
                <a:latin typeface="Consolas" panose="020B0609020204030204" pitchFamily="49" charset="0"/>
              </a:rPr>
              <a:t>public class Sprung extends Thread {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static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boolean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i="1" dirty="0">
                <a:latin typeface="Consolas" panose="020B0609020204030204" pitchFamily="49" charset="0"/>
              </a:rPr>
              <a:t>fertig = </a:t>
            </a:r>
            <a:r>
              <a:rPr lang="de-DE" sz="750" b="1" i="1" dirty="0" err="1">
                <a:latin typeface="Consolas" panose="020B0609020204030204" pitchFamily="49" charset="0"/>
              </a:rPr>
              <a:t>true</a:t>
            </a:r>
            <a:r>
              <a:rPr lang="de-DE" sz="750" b="1" i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static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boolean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i="1" dirty="0">
                <a:latin typeface="Consolas" panose="020B0609020204030204" pitchFamily="49" charset="0"/>
              </a:rPr>
              <a:t>hochpunkt=</a:t>
            </a:r>
            <a:r>
              <a:rPr lang="de-DE" sz="750" b="1" i="1" dirty="0" err="1">
                <a:latin typeface="Consolas" panose="020B0609020204030204" pitchFamily="49" charset="0"/>
              </a:rPr>
              <a:t>false</a:t>
            </a:r>
            <a:r>
              <a:rPr lang="de-DE" sz="750" b="1" i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int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sprunghöhe</a:t>
            </a:r>
            <a:r>
              <a:rPr lang="de-DE" sz="750" b="1" dirty="0">
                <a:latin typeface="Consolas" panose="020B0609020204030204" pitchFamily="49" charset="0"/>
              </a:rPr>
              <a:t> = 80;//</a:t>
            </a:r>
            <a:r>
              <a:rPr lang="de-DE" sz="750" b="1" dirty="0" err="1">
                <a:latin typeface="Consolas" panose="020B0609020204030204" pitchFamily="49" charset="0"/>
              </a:rPr>
              <a:t>max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u="sng" dirty="0" err="1">
                <a:latin typeface="Consolas" panose="020B0609020204030204" pitchFamily="49" charset="0"/>
              </a:rPr>
              <a:t>sprunghöhe</a:t>
            </a:r>
            <a:endParaRPr lang="de-DE" sz="750" b="1" u="sng" dirty="0">
              <a:latin typeface="Consolas" panose="020B0609020204030204" pitchFamily="49" charset="0"/>
            </a:endParaRP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static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int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i="1" dirty="0" err="1">
                <a:latin typeface="Consolas" panose="020B0609020204030204" pitchFamily="49" charset="0"/>
              </a:rPr>
              <a:t>ursprungY</a:t>
            </a:r>
            <a:r>
              <a:rPr lang="de-DE" sz="750" b="1" i="1" dirty="0">
                <a:latin typeface="Consolas" panose="020B0609020204030204" pitchFamily="49" charset="0"/>
              </a:rPr>
              <a:t> = 230;//</a:t>
            </a:r>
            <a:r>
              <a:rPr lang="de-DE" sz="750" b="1" i="1" u="sng" dirty="0" err="1">
                <a:latin typeface="Consolas" panose="020B0609020204030204" pitchFamily="49" charset="0"/>
              </a:rPr>
              <a:t>laufhöhe</a:t>
            </a:r>
            <a:endParaRPr lang="de-DE" sz="750" b="1" i="1" u="sng" dirty="0">
              <a:latin typeface="Consolas" panose="020B0609020204030204" pitchFamily="49" charset="0"/>
            </a:endParaRP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static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int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i="1" dirty="0" err="1">
                <a:latin typeface="Consolas" panose="020B0609020204030204" pitchFamily="49" charset="0"/>
              </a:rPr>
              <a:t>sprungposition</a:t>
            </a:r>
            <a:r>
              <a:rPr lang="de-DE" sz="750" b="1" i="1" dirty="0">
                <a:latin typeface="Consolas" panose="020B0609020204030204" pitchFamily="49" charset="0"/>
              </a:rPr>
              <a:t> = </a:t>
            </a:r>
            <a:r>
              <a:rPr lang="de-DE" sz="750" b="1" i="1" dirty="0" err="1">
                <a:latin typeface="Consolas" panose="020B0609020204030204" pitchFamily="49" charset="0"/>
              </a:rPr>
              <a:t>ursprungY</a:t>
            </a:r>
            <a:r>
              <a:rPr lang="de-DE" sz="750" b="1" i="1" dirty="0">
                <a:latin typeface="Consolas" panose="020B0609020204030204" pitchFamily="49" charset="0"/>
              </a:rPr>
              <a:t>;//</a:t>
            </a:r>
            <a:r>
              <a:rPr lang="de-DE" sz="750" b="1" i="1" u="sng" dirty="0">
                <a:latin typeface="Consolas" panose="020B0609020204030204" pitchFamily="49" charset="0"/>
              </a:rPr>
              <a:t>abfrage wo er sich gerade befindet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public</a:t>
            </a:r>
            <a:r>
              <a:rPr lang="de-DE" sz="750" b="1" dirty="0">
                <a:latin typeface="Consolas" panose="020B0609020204030204" pitchFamily="49" charset="0"/>
              </a:rPr>
              <a:t> Sprung() {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}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public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void</a:t>
            </a:r>
            <a:r>
              <a:rPr lang="de-DE" sz="750" b="1" dirty="0">
                <a:latin typeface="Consolas" panose="020B0609020204030204" pitchFamily="49" charset="0"/>
              </a:rPr>
              <a:t> run() {</a:t>
            </a:r>
          </a:p>
          <a:p>
            <a:r>
              <a:rPr lang="de-DE" sz="750" i="1" dirty="0">
                <a:latin typeface="Consolas" panose="020B0609020204030204" pitchFamily="49" charset="0"/>
              </a:rPr>
              <a:t>fertig = </a:t>
            </a:r>
            <a:r>
              <a:rPr lang="de-DE" sz="750" b="1" i="1" dirty="0" err="1">
                <a:latin typeface="Consolas" panose="020B0609020204030204" pitchFamily="49" charset="0"/>
              </a:rPr>
              <a:t>false</a:t>
            </a:r>
            <a:r>
              <a:rPr lang="de-DE" sz="750" b="1" i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750" b="1" dirty="0" err="1">
                <a:latin typeface="Consolas" panose="020B0609020204030204" pitchFamily="49" charset="0"/>
              </a:rPr>
              <a:t>int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verzögerung</a:t>
            </a:r>
            <a:r>
              <a:rPr lang="de-DE" sz="750" b="1" dirty="0">
                <a:latin typeface="Consolas" panose="020B0609020204030204" pitchFamily="49" charset="0"/>
              </a:rPr>
              <a:t> =3;</a:t>
            </a:r>
          </a:p>
          <a:p>
            <a:r>
              <a:rPr lang="de-DE" sz="750" b="1" dirty="0" err="1">
                <a:latin typeface="Consolas" panose="020B0609020204030204" pitchFamily="49" charset="0"/>
              </a:rPr>
              <a:t>while</a:t>
            </a:r>
            <a:r>
              <a:rPr lang="de-DE" sz="750" b="1" dirty="0">
                <a:latin typeface="Consolas" panose="020B0609020204030204" pitchFamily="49" charset="0"/>
              </a:rPr>
              <a:t>(</a:t>
            </a:r>
            <a:r>
              <a:rPr lang="de-DE" sz="750" b="1" i="1" dirty="0">
                <a:latin typeface="Consolas" panose="020B0609020204030204" pitchFamily="49" charset="0"/>
              </a:rPr>
              <a:t>fertig == </a:t>
            </a:r>
            <a:r>
              <a:rPr lang="de-DE" sz="750" b="1" i="1" dirty="0" err="1">
                <a:latin typeface="Consolas" panose="020B0609020204030204" pitchFamily="49" charset="0"/>
              </a:rPr>
              <a:t>false</a:t>
            </a:r>
            <a:r>
              <a:rPr lang="de-DE" sz="750" b="1" i="1" dirty="0">
                <a:latin typeface="Consolas" panose="020B0609020204030204" pitchFamily="49" charset="0"/>
              </a:rPr>
              <a:t>) {</a:t>
            </a:r>
          </a:p>
          <a:p>
            <a:r>
              <a:rPr lang="de-DE" sz="750" dirty="0">
                <a:latin typeface="Consolas" panose="020B0609020204030204" pitchFamily="49" charset="0"/>
              </a:rPr>
              <a:t>Sprung();</a:t>
            </a:r>
          </a:p>
          <a:p>
            <a:r>
              <a:rPr lang="de-DE" sz="750" b="1" dirty="0" err="1">
                <a:latin typeface="Consolas" panose="020B0609020204030204" pitchFamily="49" charset="0"/>
              </a:rPr>
              <a:t>try</a:t>
            </a:r>
            <a:r>
              <a:rPr lang="de-DE" sz="750" b="1" dirty="0">
                <a:latin typeface="Consolas" panose="020B0609020204030204" pitchFamily="49" charset="0"/>
              </a:rPr>
              <a:t> {</a:t>
            </a:r>
          </a:p>
          <a:p>
            <a:r>
              <a:rPr lang="de-DE" sz="750" dirty="0" err="1">
                <a:latin typeface="Consolas" panose="020B0609020204030204" pitchFamily="49" charset="0"/>
              </a:rPr>
              <a:t>Thread.</a:t>
            </a:r>
            <a:r>
              <a:rPr lang="de-DE" sz="750" i="1" dirty="0" err="1">
                <a:latin typeface="Consolas" panose="020B0609020204030204" pitchFamily="49" charset="0"/>
              </a:rPr>
              <a:t>sleep</a:t>
            </a:r>
            <a:r>
              <a:rPr lang="de-DE" sz="750" i="1" dirty="0">
                <a:latin typeface="Consolas" panose="020B0609020204030204" pitchFamily="49" charset="0"/>
              </a:rPr>
              <a:t>(</a:t>
            </a:r>
            <a:r>
              <a:rPr lang="de-DE" sz="750" i="1" dirty="0" err="1">
                <a:latin typeface="Consolas" panose="020B0609020204030204" pitchFamily="49" charset="0"/>
              </a:rPr>
              <a:t>verzögerung</a:t>
            </a:r>
            <a:r>
              <a:rPr lang="de-DE" sz="750" i="1" dirty="0">
                <a:latin typeface="Consolas" panose="020B0609020204030204" pitchFamily="49" charset="0"/>
              </a:rPr>
              <a:t>);</a:t>
            </a:r>
          </a:p>
          <a:p>
            <a:r>
              <a:rPr lang="de-DE" sz="750" dirty="0">
                <a:latin typeface="Consolas" panose="020B0609020204030204" pitchFamily="49" charset="0"/>
              </a:rPr>
              <a:t>//</a:t>
            </a:r>
            <a:r>
              <a:rPr lang="de-DE" sz="750" u="sng" dirty="0">
                <a:latin typeface="Consolas" panose="020B0609020204030204" pitchFamily="49" charset="0"/>
              </a:rPr>
              <a:t>durch </a:t>
            </a:r>
            <a:r>
              <a:rPr lang="de-DE" sz="750" u="sng" dirty="0" err="1">
                <a:latin typeface="Consolas" panose="020B0609020204030204" pitchFamily="49" charset="0"/>
              </a:rPr>
              <a:t>thread</a:t>
            </a:r>
            <a:r>
              <a:rPr lang="de-DE" sz="750" u="sng" dirty="0">
                <a:latin typeface="Consolas" panose="020B0609020204030204" pitchFamily="49" charset="0"/>
              </a:rPr>
              <a:t> wird gewährleistet das er beim springen nicht stoppt sondern weiter läuft</a:t>
            </a:r>
          </a:p>
          <a:p>
            <a:r>
              <a:rPr lang="de-DE" sz="750" dirty="0">
                <a:latin typeface="Consolas" panose="020B0609020204030204" pitchFamily="49" charset="0"/>
              </a:rPr>
              <a:t>}</a:t>
            </a:r>
            <a:r>
              <a:rPr lang="de-DE" sz="750" b="1" dirty="0">
                <a:latin typeface="Consolas" panose="020B0609020204030204" pitchFamily="49" charset="0"/>
              </a:rPr>
              <a:t>catch(</a:t>
            </a:r>
            <a:r>
              <a:rPr lang="de-DE" sz="750" b="1" dirty="0" err="1">
                <a:latin typeface="Consolas" panose="020B0609020204030204" pitchFamily="49" charset="0"/>
              </a:rPr>
              <a:t>Exception</a:t>
            </a:r>
            <a:r>
              <a:rPr lang="de-DE" sz="750" b="1" dirty="0">
                <a:latin typeface="Consolas" panose="020B0609020204030204" pitchFamily="49" charset="0"/>
              </a:rPr>
              <a:t> e) {</a:t>
            </a:r>
          </a:p>
          <a:p>
            <a:endParaRPr lang="de-DE" sz="750" dirty="0">
              <a:latin typeface="Consolas" panose="020B0609020204030204" pitchFamily="49" charset="0"/>
            </a:endParaRPr>
          </a:p>
          <a:p>
            <a:endParaRPr lang="de-DE" sz="750" dirty="0">
              <a:latin typeface="Consolas" panose="020B0609020204030204" pitchFamily="49" charset="0"/>
            </a:endParaRPr>
          </a:p>
          <a:p>
            <a:r>
              <a:rPr lang="de-DE" sz="750" dirty="0">
                <a:latin typeface="Consolas" panose="020B0609020204030204" pitchFamily="49" charset="0"/>
              </a:rPr>
              <a:t>}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 }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i="1" dirty="0">
                <a:latin typeface="Consolas" panose="020B0609020204030204" pitchFamily="49" charset="0"/>
              </a:rPr>
              <a:t>hochpunkt=</a:t>
            </a:r>
            <a:r>
              <a:rPr lang="de-DE" sz="750" b="1" i="1" dirty="0" err="1">
                <a:latin typeface="Consolas" panose="020B0609020204030204" pitchFamily="49" charset="0"/>
              </a:rPr>
              <a:t>false</a:t>
            </a:r>
            <a:r>
              <a:rPr lang="de-DE" sz="750" b="1" i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}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public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void</a:t>
            </a:r>
            <a:r>
              <a:rPr lang="de-DE" sz="750" b="1" dirty="0">
                <a:latin typeface="Consolas" panose="020B0609020204030204" pitchFamily="49" charset="0"/>
              </a:rPr>
              <a:t> </a:t>
            </a:r>
            <a:r>
              <a:rPr lang="de-DE" sz="750" b="1" u="sng" dirty="0">
                <a:latin typeface="Consolas" panose="020B0609020204030204" pitchFamily="49" charset="0"/>
              </a:rPr>
              <a:t>Sprung(){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//</a:t>
            </a:r>
            <a:r>
              <a:rPr lang="de-DE" sz="750" u="sng" dirty="0">
                <a:latin typeface="Consolas" panose="020B0609020204030204" pitchFamily="49" charset="0"/>
              </a:rPr>
              <a:t>hier wird der </a:t>
            </a:r>
            <a:r>
              <a:rPr lang="de-DE" sz="750" u="sng" dirty="0" err="1">
                <a:latin typeface="Consolas" panose="020B0609020204030204" pitchFamily="49" charset="0"/>
              </a:rPr>
              <a:t>sprung</a:t>
            </a:r>
            <a:r>
              <a:rPr lang="de-DE" sz="750" u="sng" dirty="0">
                <a:latin typeface="Consolas" panose="020B0609020204030204" pitchFamily="49" charset="0"/>
              </a:rPr>
              <a:t> selbst gemacht , so dass  er eine schrittweise kurve macht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//</a:t>
            </a:r>
            <a:r>
              <a:rPr lang="de-DE" sz="750" u="sng" dirty="0">
                <a:latin typeface="Consolas" panose="020B0609020204030204" pitchFamily="49" charset="0"/>
              </a:rPr>
              <a:t>bei </a:t>
            </a:r>
            <a:r>
              <a:rPr lang="de-DE" sz="750" u="sng" dirty="0" err="1">
                <a:latin typeface="Consolas" panose="020B0609020204030204" pitchFamily="49" charset="0"/>
              </a:rPr>
              <a:t>java</a:t>
            </a:r>
            <a:r>
              <a:rPr lang="de-DE" sz="750" u="sng" dirty="0">
                <a:latin typeface="Consolas" panose="020B0609020204030204" pitchFamily="49" charset="0"/>
              </a:rPr>
              <a:t> wird von oben nach unten gezählt deswegen für hoch - und runter +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if</a:t>
            </a:r>
            <a:r>
              <a:rPr lang="de-DE" sz="750" b="1" dirty="0">
                <a:latin typeface="Consolas" panose="020B0609020204030204" pitchFamily="49" charset="0"/>
              </a:rPr>
              <a:t>(</a:t>
            </a:r>
            <a:r>
              <a:rPr lang="de-DE" sz="750" b="1" i="1" dirty="0">
                <a:latin typeface="Consolas" panose="020B0609020204030204" pitchFamily="49" charset="0"/>
              </a:rPr>
              <a:t>hochpunkt == </a:t>
            </a:r>
            <a:r>
              <a:rPr lang="de-DE" sz="750" b="1" i="1" dirty="0" err="1">
                <a:latin typeface="Consolas" panose="020B0609020204030204" pitchFamily="49" charset="0"/>
              </a:rPr>
              <a:t>false</a:t>
            </a:r>
            <a:r>
              <a:rPr lang="de-DE" sz="750" b="1" i="1" dirty="0">
                <a:latin typeface="Consolas" panose="020B0609020204030204" pitchFamily="49" charset="0"/>
              </a:rPr>
              <a:t>) {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i="1" dirty="0" err="1">
                <a:latin typeface="Consolas" panose="020B0609020204030204" pitchFamily="49" charset="0"/>
              </a:rPr>
              <a:t>sprungposition</a:t>
            </a:r>
            <a:r>
              <a:rPr lang="de-DE" sz="750" i="1" dirty="0">
                <a:latin typeface="Consolas" panose="020B0609020204030204" pitchFamily="49" charset="0"/>
              </a:rPr>
              <a:t>--;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}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if</a:t>
            </a:r>
            <a:r>
              <a:rPr lang="de-DE" sz="750" b="1" dirty="0">
                <a:latin typeface="Consolas" panose="020B0609020204030204" pitchFamily="49" charset="0"/>
              </a:rPr>
              <a:t>(</a:t>
            </a:r>
            <a:r>
              <a:rPr lang="de-DE" sz="750" b="1" i="1" dirty="0" err="1">
                <a:latin typeface="Consolas" panose="020B0609020204030204" pitchFamily="49" charset="0"/>
              </a:rPr>
              <a:t>sprungposition</a:t>
            </a:r>
            <a:r>
              <a:rPr lang="de-DE" sz="750" b="1" i="1" dirty="0">
                <a:latin typeface="Consolas" panose="020B0609020204030204" pitchFamily="49" charset="0"/>
              </a:rPr>
              <a:t> == (</a:t>
            </a:r>
            <a:r>
              <a:rPr lang="de-DE" sz="750" b="1" i="1" dirty="0" err="1">
                <a:latin typeface="Consolas" panose="020B0609020204030204" pitchFamily="49" charset="0"/>
              </a:rPr>
              <a:t>ursprungY-sprunghöhe</a:t>
            </a:r>
            <a:r>
              <a:rPr lang="de-DE" sz="750" b="1" i="1" dirty="0">
                <a:latin typeface="Consolas" panose="020B0609020204030204" pitchFamily="49" charset="0"/>
              </a:rPr>
              <a:t>)) {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i="1" dirty="0">
                <a:latin typeface="Consolas" panose="020B0609020204030204" pitchFamily="49" charset="0"/>
              </a:rPr>
              <a:t>hochpunkt=</a:t>
            </a:r>
            <a:r>
              <a:rPr lang="de-DE" sz="750" b="1" i="1" dirty="0" err="1">
                <a:latin typeface="Consolas" panose="020B0609020204030204" pitchFamily="49" charset="0"/>
              </a:rPr>
              <a:t>true</a:t>
            </a:r>
            <a:r>
              <a:rPr lang="de-DE" sz="750" b="1" i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}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if</a:t>
            </a:r>
            <a:r>
              <a:rPr lang="de-DE" sz="750" b="1" dirty="0">
                <a:latin typeface="Consolas" panose="020B0609020204030204" pitchFamily="49" charset="0"/>
              </a:rPr>
              <a:t>(</a:t>
            </a:r>
            <a:r>
              <a:rPr lang="de-DE" sz="750" b="1" i="1" dirty="0">
                <a:latin typeface="Consolas" panose="020B0609020204030204" pitchFamily="49" charset="0"/>
              </a:rPr>
              <a:t>hochpunkt== </a:t>
            </a:r>
            <a:r>
              <a:rPr lang="de-DE" sz="750" b="1" i="1" dirty="0" err="1">
                <a:latin typeface="Consolas" panose="020B0609020204030204" pitchFamily="49" charset="0"/>
              </a:rPr>
              <a:t>true</a:t>
            </a:r>
            <a:r>
              <a:rPr lang="de-DE" sz="750" b="1" i="1" dirty="0">
                <a:latin typeface="Consolas" panose="020B0609020204030204" pitchFamily="49" charset="0"/>
              </a:rPr>
              <a:t> &amp;&amp; </a:t>
            </a:r>
            <a:r>
              <a:rPr lang="de-DE" sz="750" b="1" i="1" dirty="0" err="1">
                <a:latin typeface="Consolas" panose="020B0609020204030204" pitchFamily="49" charset="0"/>
              </a:rPr>
              <a:t>sprungposition</a:t>
            </a:r>
            <a:r>
              <a:rPr lang="de-DE" sz="750" b="1" i="1" dirty="0">
                <a:latin typeface="Consolas" panose="020B0609020204030204" pitchFamily="49" charset="0"/>
              </a:rPr>
              <a:t> &lt;= </a:t>
            </a:r>
            <a:r>
              <a:rPr lang="de-DE" sz="750" b="1" i="1" dirty="0" err="1">
                <a:latin typeface="Consolas" panose="020B0609020204030204" pitchFamily="49" charset="0"/>
              </a:rPr>
              <a:t>ursprungY</a:t>
            </a:r>
            <a:r>
              <a:rPr lang="de-DE" sz="750" b="1" i="1" dirty="0">
                <a:latin typeface="Consolas" panose="020B0609020204030204" pitchFamily="49" charset="0"/>
              </a:rPr>
              <a:t> ) {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i="1" dirty="0" err="1">
                <a:latin typeface="Consolas" panose="020B0609020204030204" pitchFamily="49" charset="0"/>
              </a:rPr>
              <a:t>sprungposition</a:t>
            </a:r>
            <a:r>
              <a:rPr lang="de-DE" sz="750" i="1" dirty="0">
                <a:latin typeface="Consolas" panose="020B0609020204030204" pitchFamily="49" charset="0"/>
              </a:rPr>
              <a:t> ++;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b="1" dirty="0" err="1">
                <a:latin typeface="Consolas" panose="020B0609020204030204" pitchFamily="49" charset="0"/>
              </a:rPr>
              <a:t>if</a:t>
            </a:r>
            <a:r>
              <a:rPr lang="de-DE" sz="750" b="1" dirty="0">
                <a:latin typeface="Consolas" panose="020B0609020204030204" pitchFamily="49" charset="0"/>
              </a:rPr>
              <a:t> (</a:t>
            </a:r>
            <a:r>
              <a:rPr lang="de-DE" sz="750" b="1" i="1" dirty="0" err="1">
                <a:latin typeface="Consolas" panose="020B0609020204030204" pitchFamily="49" charset="0"/>
              </a:rPr>
              <a:t>sprungposition</a:t>
            </a:r>
            <a:r>
              <a:rPr lang="de-DE" sz="750" b="1" i="1" dirty="0">
                <a:latin typeface="Consolas" panose="020B0609020204030204" pitchFamily="49" charset="0"/>
              </a:rPr>
              <a:t> == </a:t>
            </a:r>
            <a:r>
              <a:rPr lang="de-DE" sz="750" b="1" i="1" dirty="0" err="1">
                <a:latin typeface="Consolas" panose="020B0609020204030204" pitchFamily="49" charset="0"/>
              </a:rPr>
              <a:t>ursprungY</a:t>
            </a:r>
            <a:r>
              <a:rPr lang="de-DE" sz="750" b="1" i="1" dirty="0">
                <a:latin typeface="Consolas" panose="020B0609020204030204" pitchFamily="49" charset="0"/>
              </a:rPr>
              <a:t>) {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</a:t>
            </a:r>
            <a:r>
              <a:rPr lang="de-DE" sz="750" i="1" dirty="0">
                <a:latin typeface="Consolas" panose="020B0609020204030204" pitchFamily="49" charset="0"/>
              </a:rPr>
              <a:t>fertig= </a:t>
            </a:r>
            <a:r>
              <a:rPr lang="de-DE" sz="750" b="1" i="1" dirty="0" err="1">
                <a:latin typeface="Consolas" panose="020B0609020204030204" pitchFamily="49" charset="0"/>
              </a:rPr>
              <a:t>true</a:t>
            </a:r>
            <a:r>
              <a:rPr lang="de-DE" sz="750" b="1" i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}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}</a:t>
            </a:r>
          </a:p>
          <a:p>
            <a:r>
              <a:rPr lang="de-DE" sz="750" dirty="0">
                <a:latin typeface="Consolas" panose="020B0609020204030204" pitchFamily="49" charset="0"/>
              </a:rPr>
              <a:t> }</a:t>
            </a:r>
          </a:p>
          <a:p>
            <a:r>
              <a:rPr lang="de-DE" sz="750" dirty="0">
                <a:latin typeface="Consolas" panose="020B0609020204030204" pitchFamily="49" charset="0"/>
              </a:rPr>
              <a:t>}</a:t>
            </a:r>
          </a:p>
          <a:p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070EA845-200D-469C-8408-5F1F9D16B0A5}"/>
              </a:ext>
            </a:extLst>
          </p:cNvPr>
          <p:cNvSpPr/>
          <p:nvPr/>
        </p:nvSpPr>
        <p:spPr>
          <a:xfrm>
            <a:off x="4776185" y="1369405"/>
            <a:ext cx="532661" cy="899347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AC96A1-B523-4E5E-86F8-2648B337E475}"/>
              </a:ext>
            </a:extLst>
          </p:cNvPr>
          <p:cNvSpPr/>
          <p:nvPr/>
        </p:nvSpPr>
        <p:spPr>
          <a:xfrm>
            <a:off x="5308844" y="1376379"/>
            <a:ext cx="5896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Einführung der Variablen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78CEF7C8-2310-4BE1-A0E7-C460D5C699B5}"/>
              </a:ext>
            </a:extLst>
          </p:cNvPr>
          <p:cNvSpPr/>
          <p:nvPr/>
        </p:nvSpPr>
        <p:spPr>
          <a:xfrm>
            <a:off x="5308845" y="2275206"/>
            <a:ext cx="532661" cy="2092607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FE144429-1329-4392-A5F9-B6099042E24F}"/>
              </a:ext>
            </a:extLst>
          </p:cNvPr>
          <p:cNvSpPr/>
          <p:nvPr/>
        </p:nvSpPr>
        <p:spPr>
          <a:xfrm>
            <a:off x="5308844" y="4374266"/>
            <a:ext cx="532661" cy="2408274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56C73A8-9160-420B-899C-DF05EE2C0F91}"/>
              </a:ext>
            </a:extLst>
          </p:cNvPr>
          <p:cNvSpPr/>
          <p:nvPr/>
        </p:nvSpPr>
        <p:spPr>
          <a:xfrm>
            <a:off x="5892403" y="2855549"/>
            <a:ext cx="53131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Bewegen beim Sprung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2DFC85-39E8-4813-BF2C-896CC8DFD980}"/>
              </a:ext>
            </a:extLst>
          </p:cNvPr>
          <p:cNvSpPr/>
          <p:nvPr/>
        </p:nvSpPr>
        <p:spPr>
          <a:xfrm>
            <a:off x="5892403" y="5060653"/>
            <a:ext cx="42087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Sprung selbst</a:t>
            </a:r>
          </a:p>
        </p:txBody>
      </p:sp>
      <p:sp>
        <p:nvSpPr>
          <p:cNvPr id="13" name="Pfeil: nach links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EBA487-84E9-475F-B1CD-EDDDEAB3F13D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4" name="Pfeil: nach rechts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341806-70FD-44F4-9A13-C01990E5D979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5" name="Pfeil: nach rechts 14">
            <a:hlinkClick r:id="rId2" action="ppaction://hlinksldjump"/>
            <a:extLst>
              <a:ext uri="{FF2B5EF4-FFF2-40B4-BE49-F238E27FC236}">
                <a16:creationId xmlns:a16="http://schemas.microsoft.com/office/drawing/2014/main" id="{6AA97F99-4BCA-437E-BAF9-2675C062370A}"/>
              </a:ext>
            </a:extLst>
          </p:cNvPr>
          <p:cNvSpPr/>
          <p:nvPr/>
        </p:nvSpPr>
        <p:spPr>
          <a:xfrm>
            <a:off x="11181055" y="1546533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hlinkClick r:id="rId3" action="ppaction://hlinksldjump"/>
            <a:extLst>
              <a:ext uri="{FF2B5EF4-FFF2-40B4-BE49-F238E27FC236}">
                <a16:creationId xmlns:a16="http://schemas.microsoft.com/office/drawing/2014/main" id="{AC94C893-F214-4B79-ABE9-3391E40EF010}"/>
              </a:ext>
            </a:extLst>
          </p:cNvPr>
          <p:cNvSpPr/>
          <p:nvPr/>
        </p:nvSpPr>
        <p:spPr>
          <a:xfrm>
            <a:off x="11205523" y="3061895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hlinkClick r:id="rId4" action="ppaction://hlinksldjump"/>
            <a:extLst>
              <a:ext uri="{FF2B5EF4-FFF2-40B4-BE49-F238E27FC236}">
                <a16:creationId xmlns:a16="http://schemas.microsoft.com/office/drawing/2014/main" id="{C6CA237F-4900-42B6-9DAD-4C9192934319}"/>
              </a:ext>
            </a:extLst>
          </p:cNvPr>
          <p:cNvSpPr/>
          <p:nvPr/>
        </p:nvSpPr>
        <p:spPr>
          <a:xfrm>
            <a:off x="10101120" y="5239305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hlinkClick r:id="rId5" action="ppaction://hlinksldjump"/>
            <a:extLst>
              <a:ext uri="{FF2B5EF4-FFF2-40B4-BE49-F238E27FC236}">
                <a16:creationId xmlns:a16="http://schemas.microsoft.com/office/drawing/2014/main" id="{58143BAE-1F9A-475A-83C0-CE54BB61E0F1}"/>
              </a:ext>
            </a:extLst>
          </p:cNvPr>
          <p:cNvSpPr/>
          <p:nvPr/>
        </p:nvSpPr>
        <p:spPr>
          <a:xfrm>
            <a:off x="5118105" y="239697"/>
            <a:ext cx="1911275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</a:t>
            </a:r>
            <a:r>
              <a:rPr lang="de-DE" dirty="0" err="1"/>
              <a:t>Calss</a:t>
            </a:r>
            <a:endParaRPr lang="de-DE" dirty="0"/>
          </a:p>
        </p:txBody>
      </p:sp>
      <p:sp>
        <p:nvSpPr>
          <p:cNvPr id="19" name="Pfeil: nach rechts 18">
            <a:hlinkClick r:id="rId6" action="ppaction://hlinksldjump"/>
            <a:extLst>
              <a:ext uri="{FF2B5EF4-FFF2-40B4-BE49-F238E27FC236}">
                <a16:creationId xmlns:a16="http://schemas.microsoft.com/office/drawing/2014/main" id="{33730FB2-13BB-4AD1-AC82-B909891BC794}"/>
              </a:ext>
            </a:extLst>
          </p:cNvPr>
          <p:cNvSpPr/>
          <p:nvPr/>
        </p:nvSpPr>
        <p:spPr>
          <a:xfrm>
            <a:off x="10896363" y="3915654"/>
            <a:ext cx="1295637" cy="1480131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Nächste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20" name="Pfeil: nach rechts 19">
            <a:hlinkClick r:id="rId7" action="ppaction://hlinksldjump"/>
            <a:extLst>
              <a:ext uri="{FF2B5EF4-FFF2-40B4-BE49-F238E27FC236}">
                <a16:creationId xmlns:a16="http://schemas.microsoft.com/office/drawing/2014/main" id="{4D351CFD-60A9-4504-BF0C-E2D6966CA843}"/>
              </a:ext>
            </a:extLst>
          </p:cNvPr>
          <p:cNvSpPr/>
          <p:nvPr/>
        </p:nvSpPr>
        <p:spPr>
          <a:xfrm flipH="1">
            <a:off x="10428298" y="5103209"/>
            <a:ext cx="1570789" cy="161216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Vorherige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375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CE60F-239D-4E34-AFF1-A1FB6622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Einführung der Variablen (Sprung)</a:t>
            </a:r>
          </a:p>
        </p:txBody>
      </p:sp>
      <p:pic>
        <p:nvPicPr>
          <p:cNvPr id="5" name="Inhaltsplatzhalter 4" descr="Ein Bild, das Bildschirm, Tisch, Telefon, haltend enthält.&#10;&#10;Automatisch generierte Beschreibung">
            <a:extLst>
              <a:ext uri="{FF2B5EF4-FFF2-40B4-BE49-F238E27FC236}">
                <a16:creationId xmlns:a16="http://schemas.microsoft.com/office/drawing/2014/main" id="{13CDB029-AF92-4CB3-B415-7C48898F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39" y="1542610"/>
            <a:ext cx="4962851" cy="1886389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2CB5693-0194-4079-B580-3484FA2B06AC}"/>
              </a:ext>
            </a:extLst>
          </p:cNvPr>
          <p:cNvSpPr/>
          <p:nvPr/>
        </p:nvSpPr>
        <p:spPr>
          <a:xfrm>
            <a:off x="6096000" y="1498014"/>
            <a:ext cx="5868139" cy="7078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Maximale Sprunghöhe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0C4D0F-ED92-43EF-9F7A-F72F98FAD3E1}"/>
              </a:ext>
            </a:extLst>
          </p:cNvPr>
          <p:cNvSpPr/>
          <p:nvPr/>
        </p:nvSpPr>
        <p:spPr>
          <a:xfrm>
            <a:off x="6096000" y="2307485"/>
            <a:ext cx="5868139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Laufhöhe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3234E4-4BA8-42A9-A9DD-581E2D742F6C}"/>
              </a:ext>
            </a:extLst>
          </p:cNvPr>
          <p:cNvSpPr/>
          <p:nvPr/>
        </p:nvSpPr>
        <p:spPr>
          <a:xfrm>
            <a:off x="6096000" y="3134744"/>
            <a:ext cx="5868139" cy="132343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Abfrage wo sich Figur gerade befindet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BF4E71-82C7-4F4F-977E-7DDA9491F839}"/>
              </a:ext>
            </a:extLst>
          </p:cNvPr>
          <p:cNvCxnSpPr>
            <a:stCxn id="6" idx="1"/>
          </p:cNvCxnSpPr>
          <p:nvPr/>
        </p:nvCxnSpPr>
        <p:spPr>
          <a:xfrm flipH="1">
            <a:off x="3781887" y="1851957"/>
            <a:ext cx="2314113" cy="80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1A11F9-589B-42F9-83CF-48F6A77BCD92}"/>
              </a:ext>
            </a:extLst>
          </p:cNvPr>
          <p:cNvCxnSpPr>
            <a:stCxn id="7" idx="1"/>
          </p:cNvCxnSpPr>
          <p:nvPr/>
        </p:nvCxnSpPr>
        <p:spPr>
          <a:xfrm flipH="1">
            <a:off x="4536489" y="2661428"/>
            <a:ext cx="1559511" cy="285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B08CFB-72B3-42AC-A91E-43664E7156B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788241" y="3338789"/>
            <a:ext cx="307759" cy="457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Pfeil: nach links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6A66AF-56F1-44FA-AF80-7B5B851762B8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6" name="Pfeil: nach rechts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63658E-2237-4CDC-8A44-1D5B6E3D7A26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7" name="Rechteck 16">
            <a:hlinkClick r:id="rId3" action="ppaction://hlinksldjump"/>
            <a:extLst>
              <a:ext uri="{FF2B5EF4-FFF2-40B4-BE49-F238E27FC236}">
                <a16:creationId xmlns:a16="http://schemas.microsoft.com/office/drawing/2014/main" id="{604300BC-F842-413D-A8A2-8363493DD4FB}"/>
              </a:ext>
            </a:extLst>
          </p:cNvPr>
          <p:cNvSpPr/>
          <p:nvPr/>
        </p:nvSpPr>
        <p:spPr>
          <a:xfrm>
            <a:off x="5197135" y="284085"/>
            <a:ext cx="179772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Sprung</a:t>
            </a:r>
          </a:p>
        </p:txBody>
      </p:sp>
    </p:spTree>
    <p:extLst>
      <p:ext uri="{BB962C8B-B14F-4D97-AF65-F5344CB8AC3E}">
        <p14:creationId xmlns:p14="http://schemas.microsoft.com/office/powerpoint/2010/main" val="3966529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87FC6-CACD-496C-A3B5-CBFDBD52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Bewegung beim Sprung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7503FC2-6BF5-440E-BB73-B8B4C5715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4047" r="-1"/>
          <a:stretch/>
        </p:blipFill>
        <p:spPr>
          <a:xfrm>
            <a:off x="838200" y="1482571"/>
            <a:ext cx="3508284" cy="2228295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416EA4C-E2A7-4210-B2FF-D819E694807E}"/>
              </a:ext>
            </a:extLst>
          </p:cNvPr>
          <p:cNvSpPr/>
          <p:nvPr/>
        </p:nvSpPr>
        <p:spPr>
          <a:xfrm>
            <a:off x="4506897" y="1482571"/>
            <a:ext cx="7247138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 Figur soll sich beim Sprung weiter nach Links und Rechts bewegen können</a:t>
            </a:r>
          </a:p>
        </p:txBody>
      </p:sp>
      <p:sp>
        <p:nvSpPr>
          <p:cNvPr id="7" name="Pfeil: nach links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8742CB-7032-4B28-A841-F125D73CD86F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8" name="Pfeil: nach rechts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BFF6C8-456C-4FA8-8526-2FC7D79AC6C0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9" name="Rechteck 8">
            <a:hlinkClick r:id="rId3" action="ppaction://hlinksldjump"/>
            <a:extLst>
              <a:ext uri="{FF2B5EF4-FFF2-40B4-BE49-F238E27FC236}">
                <a16:creationId xmlns:a16="http://schemas.microsoft.com/office/drawing/2014/main" id="{28913CA4-7B53-4B5E-86C6-26EA68C966F6}"/>
              </a:ext>
            </a:extLst>
          </p:cNvPr>
          <p:cNvSpPr/>
          <p:nvPr/>
        </p:nvSpPr>
        <p:spPr>
          <a:xfrm>
            <a:off x="5197135" y="284085"/>
            <a:ext cx="179772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Sprung</a:t>
            </a:r>
          </a:p>
        </p:txBody>
      </p:sp>
    </p:spTree>
    <p:extLst>
      <p:ext uri="{BB962C8B-B14F-4D97-AF65-F5344CB8AC3E}">
        <p14:creationId xmlns:p14="http://schemas.microsoft.com/office/powerpoint/2010/main" val="390034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D2F082C-F1C0-4810-B00B-0C1AFC8AED51}"/>
              </a:ext>
            </a:extLst>
          </p:cNvPr>
          <p:cNvSpPr/>
          <p:nvPr/>
        </p:nvSpPr>
        <p:spPr>
          <a:xfrm>
            <a:off x="1415944" y="277401"/>
            <a:ext cx="365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Class: Frame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9B318B0-0B9D-4934-A088-859A99088E1F}"/>
              </a:ext>
            </a:extLst>
          </p:cNvPr>
          <p:cNvSpPr/>
          <p:nvPr/>
        </p:nvSpPr>
        <p:spPr>
          <a:xfrm>
            <a:off x="1415944" y="1211854"/>
            <a:ext cx="6096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400" dirty="0" err="1"/>
              <a:t>import</a:t>
            </a:r>
            <a:r>
              <a:rPr lang="de-DE" sz="400" dirty="0"/>
              <a:t> </a:t>
            </a:r>
            <a:r>
              <a:rPr lang="de-DE" sz="400" dirty="0" err="1"/>
              <a:t>javax.swing</a:t>
            </a:r>
            <a:r>
              <a:rPr lang="de-DE" sz="400" dirty="0"/>
              <a:t>.*;</a:t>
            </a:r>
          </a:p>
          <a:p>
            <a:r>
              <a:rPr lang="de-DE" sz="400" dirty="0" err="1"/>
              <a:t>import</a:t>
            </a:r>
            <a:r>
              <a:rPr lang="de-DE" sz="400" dirty="0"/>
              <a:t> </a:t>
            </a:r>
            <a:r>
              <a:rPr lang="de-DE" sz="400" dirty="0" err="1"/>
              <a:t>java.awt</a:t>
            </a:r>
            <a:r>
              <a:rPr lang="de-DE" sz="400" dirty="0"/>
              <a:t>.*;</a:t>
            </a:r>
          </a:p>
          <a:p>
            <a:r>
              <a:rPr lang="de-DE" sz="400" dirty="0" err="1"/>
              <a:t>import</a:t>
            </a:r>
            <a:r>
              <a:rPr lang="de-DE" sz="400" dirty="0"/>
              <a:t> </a:t>
            </a:r>
            <a:r>
              <a:rPr lang="de-DE" sz="400" dirty="0" err="1"/>
              <a:t>java.awt.event.ActionEvent</a:t>
            </a:r>
            <a:r>
              <a:rPr lang="de-DE" sz="400" dirty="0"/>
              <a:t>;</a:t>
            </a:r>
          </a:p>
          <a:p>
            <a:r>
              <a:rPr lang="de-DE" sz="400" dirty="0" err="1"/>
              <a:t>import</a:t>
            </a:r>
            <a:r>
              <a:rPr lang="de-DE" sz="400" dirty="0"/>
              <a:t> </a:t>
            </a:r>
            <a:r>
              <a:rPr lang="de-DE" sz="400" dirty="0" err="1"/>
              <a:t>java.awt.event.ActionListener</a:t>
            </a:r>
            <a:r>
              <a:rPr lang="de-DE" sz="400" dirty="0"/>
              <a:t>;</a:t>
            </a:r>
          </a:p>
          <a:p>
            <a:endParaRPr lang="de-DE" sz="400" dirty="0"/>
          </a:p>
          <a:p>
            <a:endParaRPr lang="de-DE" sz="400" dirty="0"/>
          </a:p>
          <a:p>
            <a:r>
              <a:rPr lang="de-DE" sz="400" dirty="0" err="1"/>
              <a:t>public</a:t>
            </a:r>
            <a:r>
              <a:rPr lang="de-DE" sz="400" dirty="0"/>
              <a:t>  </a:t>
            </a:r>
            <a:r>
              <a:rPr lang="de-DE" sz="400" dirty="0" err="1"/>
              <a:t>class</a:t>
            </a:r>
            <a:r>
              <a:rPr lang="de-DE" sz="400" dirty="0"/>
              <a:t> frame </a:t>
            </a:r>
            <a:r>
              <a:rPr lang="de-DE" sz="400" dirty="0" err="1"/>
              <a:t>extends</a:t>
            </a:r>
            <a:r>
              <a:rPr lang="de-DE" sz="400" dirty="0"/>
              <a:t> </a:t>
            </a:r>
            <a:r>
              <a:rPr lang="de-DE" sz="400" dirty="0" err="1"/>
              <a:t>JFrame</a:t>
            </a:r>
            <a:r>
              <a:rPr lang="de-DE" sz="400" dirty="0"/>
              <a:t> </a:t>
            </a:r>
            <a:r>
              <a:rPr lang="de-DE" sz="400" dirty="0" err="1"/>
              <a:t>implements</a:t>
            </a:r>
            <a:r>
              <a:rPr lang="de-DE" sz="400" dirty="0"/>
              <a:t> </a:t>
            </a:r>
            <a:r>
              <a:rPr lang="de-DE" sz="400" dirty="0" err="1"/>
              <a:t>ActionListener</a:t>
            </a:r>
            <a:r>
              <a:rPr lang="de-DE" sz="400" dirty="0"/>
              <a:t> {</a:t>
            </a:r>
          </a:p>
          <a:p>
            <a:r>
              <a:rPr lang="de-DE" sz="400" dirty="0"/>
              <a:t>private </a:t>
            </a:r>
            <a:r>
              <a:rPr lang="de-DE" sz="400" dirty="0" err="1"/>
              <a:t>JButton</a:t>
            </a:r>
            <a:r>
              <a:rPr lang="de-DE" sz="400" dirty="0"/>
              <a:t> </a:t>
            </a:r>
            <a:r>
              <a:rPr lang="de-DE" sz="400" dirty="0" err="1"/>
              <a:t>schliessen</a:t>
            </a:r>
            <a:r>
              <a:rPr lang="de-DE" sz="400" dirty="0"/>
              <a:t>;</a:t>
            </a:r>
          </a:p>
          <a:p>
            <a:r>
              <a:rPr lang="de-DE" sz="400" dirty="0"/>
              <a:t>   private </a:t>
            </a:r>
            <a:r>
              <a:rPr lang="de-DE" sz="400" dirty="0" err="1"/>
              <a:t>JButton</a:t>
            </a:r>
            <a:r>
              <a:rPr lang="de-DE" sz="400" dirty="0"/>
              <a:t> </a:t>
            </a:r>
            <a:r>
              <a:rPr lang="de-DE" sz="400" dirty="0" err="1"/>
              <a:t>einstellung</a:t>
            </a:r>
            <a:r>
              <a:rPr lang="de-DE" sz="400" dirty="0"/>
              <a:t>;</a:t>
            </a:r>
          </a:p>
          <a:p>
            <a:r>
              <a:rPr lang="de-DE" sz="400" dirty="0"/>
              <a:t>   private </a:t>
            </a:r>
            <a:r>
              <a:rPr lang="de-DE" sz="400" dirty="0" err="1"/>
              <a:t>JButton</a:t>
            </a:r>
            <a:r>
              <a:rPr lang="de-DE" sz="400" dirty="0"/>
              <a:t> </a:t>
            </a:r>
            <a:r>
              <a:rPr lang="de-DE" sz="400" dirty="0" err="1"/>
              <a:t>info</a:t>
            </a:r>
            <a:r>
              <a:rPr lang="de-DE" sz="400" dirty="0"/>
              <a:t>;</a:t>
            </a:r>
          </a:p>
          <a:p>
            <a:r>
              <a:rPr lang="de-DE" sz="400" dirty="0"/>
              <a:t>   private </a:t>
            </a:r>
            <a:r>
              <a:rPr lang="de-DE" sz="400" dirty="0" err="1"/>
              <a:t>JButton</a:t>
            </a:r>
            <a:r>
              <a:rPr lang="de-DE" sz="400" dirty="0"/>
              <a:t> ende;</a:t>
            </a:r>
          </a:p>
          <a:p>
            <a:r>
              <a:rPr lang="de-DE" sz="400" dirty="0"/>
              <a:t>       </a:t>
            </a:r>
          </a:p>
          <a:p>
            <a:r>
              <a:rPr lang="de-DE" sz="400" dirty="0"/>
              <a:t>      </a:t>
            </a:r>
          </a:p>
          <a:p>
            <a:r>
              <a:rPr lang="de-DE" sz="400" dirty="0" err="1"/>
              <a:t>public</a:t>
            </a:r>
            <a:r>
              <a:rPr lang="de-DE" sz="400" dirty="0"/>
              <a:t> </a:t>
            </a:r>
            <a:r>
              <a:rPr lang="de-DE" sz="400" dirty="0" err="1"/>
              <a:t>static</a:t>
            </a:r>
            <a:r>
              <a:rPr lang="de-DE" sz="400" dirty="0"/>
              <a:t> </a:t>
            </a:r>
            <a:r>
              <a:rPr lang="de-DE" sz="400" dirty="0" err="1"/>
              <a:t>void</a:t>
            </a:r>
            <a:r>
              <a:rPr lang="de-DE" sz="400" dirty="0"/>
              <a:t> </a:t>
            </a:r>
            <a:r>
              <a:rPr lang="de-DE" sz="400" dirty="0" err="1"/>
              <a:t>main</a:t>
            </a:r>
            <a:r>
              <a:rPr lang="de-DE" sz="400" dirty="0"/>
              <a:t> (String[] </a:t>
            </a:r>
            <a:r>
              <a:rPr lang="de-DE" sz="400" dirty="0" err="1"/>
              <a:t>args</a:t>
            </a:r>
            <a:r>
              <a:rPr lang="de-DE" sz="400" dirty="0"/>
              <a:t>){</a:t>
            </a:r>
          </a:p>
          <a:p>
            <a:r>
              <a:rPr lang="de-DE" sz="400" dirty="0"/>
              <a:t>    frame frame= </a:t>
            </a:r>
            <a:r>
              <a:rPr lang="de-DE" sz="400" dirty="0" err="1"/>
              <a:t>new</a:t>
            </a:r>
            <a:r>
              <a:rPr lang="de-DE" sz="400" dirty="0"/>
              <a:t> frame ("Menü");//</a:t>
            </a:r>
            <a:r>
              <a:rPr lang="de-DE" sz="400" dirty="0" err="1"/>
              <a:t>beschriftung</a:t>
            </a:r>
            <a:r>
              <a:rPr lang="de-DE" sz="400" dirty="0"/>
              <a:t> des </a:t>
            </a:r>
            <a:r>
              <a:rPr lang="de-DE" sz="400" dirty="0" err="1"/>
              <a:t>tabs</a:t>
            </a:r>
            <a:r>
              <a:rPr lang="de-DE" sz="400" dirty="0"/>
              <a:t> und </a:t>
            </a:r>
            <a:r>
              <a:rPr lang="de-DE" sz="400" dirty="0" err="1"/>
              <a:t>erschaffung</a:t>
            </a:r>
            <a:r>
              <a:rPr lang="de-DE" sz="400" dirty="0"/>
              <a:t> des </a:t>
            </a:r>
            <a:r>
              <a:rPr lang="de-DE" sz="400" dirty="0" err="1"/>
              <a:t>menüs</a:t>
            </a:r>
            <a:endParaRPr lang="de-DE" sz="400" dirty="0"/>
          </a:p>
          <a:p>
            <a:r>
              <a:rPr lang="de-DE" sz="400" dirty="0"/>
              <a:t>    </a:t>
            </a:r>
            <a:r>
              <a:rPr lang="de-DE" sz="400" dirty="0" err="1"/>
              <a:t>frame.setDefaultCloseOperation</a:t>
            </a:r>
            <a:r>
              <a:rPr lang="de-DE" sz="400" dirty="0"/>
              <a:t>(</a:t>
            </a:r>
            <a:r>
              <a:rPr lang="de-DE" sz="400" dirty="0" err="1"/>
              <a:t>JFrame.EXIT_ON_CLOSE</a:t>
            </a:r>
            <a:r>
              <a:rPr lang="de-DE" sz="400" dirty="0"/>
              <a:t>);</a:t>
            </a:r>
          </a:p>
          <a:p>
            <a:r>
              <a:rPr lang="de-DE" sz="400" dirty="0"/>
              <a:t>    </a:t>
            </a:r>
            <a:r>
              <a:rPr lang="de-DE" sz="400" dirty="0" err="1"/>
              <a:t>frame.setSize</a:t>
            </a:r>
            <a:r>
              <a:rPr lang="de-DE" sz="400" dirty="0"/>
              <a:t>(400,400);//gesamt </a:t>
            </a:r>
            <a:r>
              <a:rPr lang="de-DE" sz="400" dirty="0" err="1"/>
              <a:t>größe</a:t>
            </a:r>
            <a:r>
              <a:rPr lang="de-DE" sz="400" dirty="0"/>
              <a:t> des </a:t>
            </a:r>
            <a:r>
              <a:rPr lang="de-DE" sz="400" dirty="0" err="1"/>
              <a:t>menüs</a:t>
            </a:r>
            <a:endParaRPr lang="de-DE" sz="400" dirty="0"/>
          </a:p>
          <a:p>
            <a:r>
              <a:rPr lang="de-DE" sz="400" dirty="0"/>
              <a:t>    </a:t>
            </a:r>
          </a:p>
          <a:p>
            <a:r>
              <a:rPr lang="de-DE" sz="400" dirty="0"/>
              <a:t>    </a:t>
            </a:r>
          </a:p>
          <a:p>
            <a:r>
              <a:rPr lang="de-DE" sz="400" dirty="0"/>
              <a:t>    </a:t>
            </a:r>
            <a:r>
              <a:rPr lang="de-DE" sz="400" dirty="0" err="1"/>
              <a:t>frame.setLayout</a:t>
            </a:r>
            <a:r>
              <a:rPr lang="de-DE" sz="400" dirty="0"/>
              <a:t>(null); </a:t>
            </a:r>
          </a:p>
          <a:p>
            <a:r>
              <a:rPr lang="de-DE" sz="400" dirty="0"/>
              <a:t>    </a:t>
            </a:r>
            <a:r>
              <a:rPr lang="de-DE" sz="400" dirty="0" err="1"/>
              <a:t>frame.setVisible</a:t>
            </a:r>
            <a:r>
              <a:rPr lang="de-DE" sz="400" dirty="0"/>
              <a:t>(</a:t>
            </a:r>
            <a:r>
              <a:rPr lang="de-DE" sz="400" dirty="0" err="1"/>
              <a:t>true</a:t>
            </a:r>
            <a:r>
              <a:rPr lang="de-DE" sz="400" dirty="0"/>
              <a:t>);</a:t>
            </a:r>
          </a:p>
          <a:p>
            <a:r>
              <a:rPr lang="de-DE" sz="400" dirty="0"/>
              <a:t>    </a:t>
            </a:r>
          </a:p>
          <a:p>
            <a:r>
              <a:rPr lang="de-DE" sz="400" dirty="0"/>
              <a:t>}   </a:t>
            </a:r>
          </a:p>
          <a:p>
            <a:r>
              <a:rPr lang="de-DE" sz="400" dirty="0"/>
              <a:t>  </a:t>
            </a:r>
            <a:r>
              <a:rPr lang="de-DE" sz="400" dirty="0" err="1"/>
              <a:t>public</a:t>
            </a:r>
            <a:r>
              <a:rPr lang="de-DE" sz="400" dirty="0"/>
              <a:t> frame(String title){</a:t>
            </a:r>
          </a:p>
          <a:p>
            <a:r>
              <a:rPr lang="de-DE" sz="400" dirty="0"/>
              <a:t>  </a:t>
            </a:r>
          </a:p>
          <a:p>
            <a:r>
              <a:rPr lang="de-DE" sz="400" dirty="0"/>
              <a:t>     super(title);</a:t>
            </a:r>
          </a:p>
          <a:p>
            <a:r>
              <a:rPr lang="de-DE" sz="400" dirty="0"/>
              <a:t>  </a:t>
            </a:r>
          </a:p>
          <a:p>
            <a:r>
              <a:rPr lang="de-DE" sz="400" dirty="0"/>
              <a:t>     </a:t>
            </a:r>
            <a:r>
              <a:rPr lang="de-DE" sz="400" dirty="0" err="1"/>
              <a:t>schliessen</a:t>
            </a:r>
            <a:r>
              <a:rPr lang="de-DE" sz="400" dirty="0"/>
              <a:t> = </a:t>
            </a:r>
            <a:r>
              <a:rPr lang="de-DE" sz="400" dirty="0" err="1"/>
              <a:t>new</a:t>
            </a:r>
            <a:r>
              <a:rPr lang="de-DE" sz="400" dirty="0"/>
              <a:t> </a:t>
            </a:r>
            <a:r>
              <a:rPr lang="de-DE" sz="400" dirty="0" err="1"/>
              <a:t>JButton</a:t>
            </a:r>
            <a:r>
              <a:rPr lang="de-DE" sz="400" dirty="0"/>
              <a:t>("Spiel Starten");//</a:t>
            </a:r>
            <a:r>
              <a:rPr lang="de-DE" sz="400" dirty="0" err="1"/>
              <a:t>benennung</a:t>
            </a:r>
            <a:r>
              <a:rPr lang="de-DE" sz="400" dirty="0"/>
              <a:t> der </a:t>
            </a:r>
            <a:r>
              <a:rPr lang="de-DE" sz="400" dirty="0" err="1"/>
              <a:t>buttons</a:t>
            </a:r>
            <a:endParaRPr lang="de-DE" sz="400" dirty="0"/>
          </a:p>
          <a:p>
            <a:r>
              <a:rPr lang="de-DE" sz="400" dirty="0"/>
              <a:t>      </a:t>
            </a:r>
            <a:r>
              <a:rPr lang="de-DE" sz="400" dirty="0" err="1"/>
              <a:t>schliessen.setBounds</a:t>
            </a:r>
            <a:r>
              <a:rPr lang="de-DE" sz="400" dirty="0"/>
              <a:t>(120,40,160,40);//</a:t>
            </a:r>
            <a:r>
              <a:rPr lang="de-DE" sz="400" dirty="0" err="1"/>
              <a:t>positionierung</a:t>
            </a:r>
            <a:r>
              <a:rPr lang="de-DE" sz="400" dirty="0"/>
              <a:t> der </a:t>
            </a:r>
            <a:r>
              <a:rPr lang="de-DE" sz="400" dirty="0" err="1"/>
              <a:t>buttons</a:t>
            </a:r>
            <a:r>
              <a:rPr lang="de-DE" sz="400" dirty="0"/>
              <a:t> im Menü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schliessen.addActionListener</a:t>
            </a:r>
            <a:r>
              <a:rPr lang="de-DE" sz="400" dirty="0"/>
              <a:t>(</a:t>
            </a:r>
            <a:r>
              <a:rPr lang="de-DE" sz="400" dirty="0" err="1"/>
              <a:t>this</a:t>
            </a:r>
            <a:r>
              <a:rPr lang="de-DE" sz="400" dirty="0"/>
              <a:t>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add</a:t>
            </a:r>
            <a:r>
              <a:rPr lang="de-DE" sz="400" dirty="0"/>
              <a:t>(</a:t>
            </a:r>
            <a:r>
              <a:rPr lang="de-DE" sz="400" dirty="0" err="1"/>
              <a:t>schliessen</a:t>
            </a:r>
            <a:r>
              <a:rPr lang="de-DE" sz="400" dirty="0"/>
              <a:t>);</a:t>
            </a:r>
          </a:p>
          <a:p>
            <a:r>
              <a:rPr lang="de-DE" sz="400" dirty="0"/>
              <a:t>   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einstellung</a:t>
            </a:r>
            <a:r>
              <a:rPr lang="de-DE" sz="400" dirty="0"/>
              <a:t> = </a:t>
            </a:r>
            <a:r>
              <a:rPr lang="de-DE" sz="400" dirty="0" err="1"/>
              <a:t>new</a:t>
            </a:r>
            <a:r>
              <a:rPr lang="de-DE" sz="400" dirty="0"/>
              <a:t> </a:t>
            </a:r>
            <a:r>
              <a:rPr lang="de-DE" sz="400" dirty="0" err="1"/>
              <a:t>JButton</a:t>
            </a:r>
            <a:r>
              <a:rPr lang="de-DE" sz="400" dirty="0"/>
              <a:t>("Einstellungen");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einstellung.setBounds</a:t>
            </a:r>
            <a:r>
              <a:rPr lang="de-DE" sz="400" dirty="0"/>
              <a:t>(120,120,160,40);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einstellung.addActionListener</a:t>
            </a:r>
            <a:r>
              <a:rPr lang="de-DE" sz="400" dirty="0"/>
              <a:t>(</a:t>
            </a:r>
            <a:r>
              <a:rPr lang="de-DE" sz="400" dirty="0" err="1"/>
              <a:t>this</a:t>
            </a:r>
            <a:r>
              <a:rPr lang="de-DE" sz="400" dirty="0"/>
              <a:t>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add</a:t>
            </a:r>
            <a:r>
              <a:rPr lang="de-DE" sz="400" dirty="0"/>
              <a:t>(</a:t>
            </a:r>
            <a:r>
              <a:rPr lang="de-DE" sz="400" dirty="0" err="1"/>
              <a:t>einstellung</a:t>
            </a:r>
            <a:r>
              <a:rPr lang="de-DE" sz="400" dirty="0"/>
              <a:t>);</a:t>
            </a:r>
          </a:p>
          <a:p>
            <a:r>
              <a:rPr lang="de-DE" sz="400" dirty="0"/>
              <a:t>      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info</a:t>
            </a:r>
            <a:r>
              <a:rPr lang="de-DE" sz="400" dirty="0"/>
              <a:t> = </a:t>
            </a:r>
            <a:r>
              <a:rPr lang="de-DE" sz="400" dirty="0" err="1"/>
              <a:t>new</a:t>
            </a:r>
            <a:r>
              <a:rPr lang="de-DE" sz="400" dirty="0"/>
              <a:t> </a:t>
            </a:r>
            <a:r>
              <a:rPr lang="de-DE" sz="400" dirty="0" err="1"/>
              <a:t>JButton</a:t>
            </a:r>
            <a:r>
              <a:rPr lang="de-DE" sz="400" dirty="0"/>
              <a:t>("</a:t>
            </a:r>
            <a:r>
              <a:rPr lang="de-DE" sz="400" dirty="0" err="1"/>
              <a:t>Credits</a:t>
            </a:r>
            <a:r>
              <a:rPr lang="de-DE" sz="400" dirty="0"/>
              <a:t>");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info.setBounds</a:t>
            </a:r>
            <a:r>
              <a:rPr lang="de-DE" sz="400" dirty="0"/>
              <a:t>(120,200,160,40);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info.addActionListener</a:t>
            </a:r>
            <a:r>
              <a:rPr lang="de-DE" sz="400" dirty="0"/>
              <a:t>(</a:t>
            </a:r>
            <a:r>
              <a:rPr lang="de-DE" sz="400" dirty="0" err="1"/>
              <a:t>this</a:t>
            </a:r>
            <a:r>
              <a:rPr lang="de-DE" sz="400" dirty="0"/>
              <a:t>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add</a:t>
            </a:r>
            <a:r>
              <a:rPr lang="de-DE" sz="400" dirty="0"/>
              <a:t>(</a:t>
            </a:r>
            <a:r>
              <a:rPr lang="de-DE" sz="400" dirty="0" err="1"/>
              <a:t>info</a:t>
            </a:r>
            <a:r>
              <a:rPr lang="de-DE" sz="400" dirty="0"/>
              <a:t>);</a:t>
            </a:r>
          </a:p>
          <a:p>
            <a:r>
              <a:rPr lang="de-DE" sz="400" dirty="0"/>
              <a:t>      </a:t>
            </a:r>
          </a:p>
          <a:p>
            <a:r>
              <a:rPr lang="de-DE" sz="400" dirty="0"/>
              <a:t>      ende = </a:t>
            </a:r>
            <a:r>
              <a:rPr lang="de-DE" sz="400" dirty="0" err="1"/>
              <a:t>new</a:t>
            </a:r>
            <a:r>
              <a:rPr lang="de-DE" sz="400" dirty="0"/>
              <a:t> </a:t>
            </a:r>
            <a:r>
              <a:rPr lang="de-DE" sz="400" dirty="0" err="1"/>
              <a:t>JButton</a:t>
            </a:r>
            <a:r>
              <a:rPr lang="de-DE" sz="400" dirty="0"/>
              <a:t>("Ende");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ende.setBounds</a:t>
            </a:r>
            <a:r>
              <a:rPr lang="de-DE" sz="400" dirty="0"/>
              <a:t>(120,260,160,40);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ende.addActionListener</a:t>
            </a:r>
            <a:r>
              <a:rPr lang="de-DE" sz="400" dirty="0"/>
              <a:t>(</a:t>
            </a:r>
            <a:r>
              <a:rPr lang="de-DE" sz="400" dirty="0" err="1"/>
              <a:t>this</a:t>
            </a:r>
            <a:r>
              <a:rPr lang="de-DE" sz="400" dirty="0"/>
              <a:t>);</a:t>
            </a:r>
          </a:p>
          <a:p>
            <a:r>
              <a:rPr lang="de-DE" sz="400" dirty="0"/>
              <a:t>      </a:t>
            </a:r>
            <a:r>
              <a:rPr lang="de-DE" sz="400" dirty="0" err="1"/>
              <a:t>add</a:t>
            </a:r>
            <a:r>
              <a:rPr lang="de-DE" sz="400" dirty="0"/>
              <a:t>(ende);</a:t>
            </a:r>
          </a:p>
          <a:p>
            <a:r>
              <a:rPr lang="de-DE" sz="400" dirty="0"/>
              <a:t>      </a:t>
            </a:r>
          </a:p>
          <a:p>
            <a:r>
              <a:rPr lang="de-DE" sz="400" dirty="0"/>
              <a:t>      </a:t>
            </a:r>
          </a:p>
          <a:p>
            <a:r>
              <a:rPr lang="de-DE" sz="400" dirty="0"/>
              <a:t>  }</a:t>
            </a:r>
          </a:p>
          <a:p>
            <a:r>
              <a:rPr lang="de-DE" sz="400" dirty="0"/>
              <a:t>  </a:t>
            </a:r>
          </a:p>
          <a:p>
            <a:r>
              <a:rPr lang="de-DE" sz="400" dirty="0"/>
              <a:t>  </a:t>
            </a:r>
          </a:p>
          <a:p>
            <a:r>
              <a:rPr lang="de-DE" sz="400" dirty="0"/>
              <a:t>  </a:t>
            </a:r>
          </a:p>
          <a:p>
            <a:r>
              <a:rPr lang="de-DE" sz="400" dirty="0"/>
              <a:t>  </a:t>
            </a:r>
            <a:r>
              <a:rPr lang="de-DE" sz="400" dirty="0" err="1"/>
              <a:t>public</a:t>
            </a:r>
            <a:r>
              <a:rPr lang="de-DE" sz="400" dirty="0"/>
              <a:t> </a:t>
            </a:r>
            <a:r>
              <a:rPr lang="de-DE" sz="400" dirty="0" err="1"/>
              <a:t>static</a:t>
            </a:r>
            <a:r>
              <a:rPr lang="de-DE" sz="400" dirty="0"/>
              <a:t> </a:t>
            </a:r>
            <a:r>
              <a:rPr lang="de-DE" sz="400" dirty="0" err="1"/>
              <a:t>void</a:t>
            </a:r>
            <a:r>
              <a:rPr lang="de-DE" sz="400" dirty="0"/>
              <a:t> </a:t>
            </a:r>
            <a:r>
              <a:rPr lang="de-DE" sz="400" dirty="0" err="1"/>
              <a:t>fenster</a:t>
            </a:r>
            <a:r>
              <a:rPr lang="de-DE" sz="400" dirty="0"/>
              <a:t>() { //</a:t>
            </a:r>
            <a:r>
              <a:rPr lang="de-DE" sz="400" dirty="0" err="1"/>
              <a:t>öffnung</a:t>
            </a:r>
            <a:r>
              <a:rPr lang="de-DE" sz="400" dirty="0"/>
              <a:t> des </a:t>
            </a:r>
            <a:r>
              <a:rPr lang="de-DE" sz="400" dirty="0" err="1"/>
              <a:t>fensters</a:t>
            </a:r>
            <a:r>
              <a:rPr lang="de-DE" sz="400" dirty="0"/>
              <a:t> in dem das Spiel abläuft</a:t>
            </a:r>
          </a:p>
          <a:p>
            <a:r>
              <a:rPr lang="de-DE" sz="400" dirty="0"/>
              <a:t>  </a:t>
            </a:r>
            <a:r>
              <a:rPr lang="de-DE" sz="400" dirty="0" err="1"/>
              <a:t>JFrame</a:t>
            </a:r>
            <a:r>
              <a:rPr lang="de-DE" sz="400" dirty="0"/>
              <a:t> </a:t>
            </a:r>
            <a:r>
              <a:rPr lang="de-DE" sz="400" dirty="0" err="1"/>
              <a:t>fenster</a:t>
            </a:r>
            <a:r>
              <a:rPr lang="de-DE" sz="400" dirty="0"/>
              <a:t> = </a:t>
            </a:r>
            <a:r>
              <a:rPr lang="de-DE" sz="400" dirty="0" err="1"/>
              <a:t>new</a:t>
            </a:r>
            <a:r>
              <a:rPr lang="de-DE" sz="400" dirty="0"/>
              <a:t> </a:t>
            </a:r>
            <a:r>
              <a:rPr lang="de-DE" sz="400" dirty="0" err="1"/>
              <a:t>JFrame</a:t>
            </a:r>
            <a:r>
              <a:rPr lang="de-DE" sz="400" dirty="0"/>
              <a:t>("Game");</a:t>
            </a:r>
          </a:p>
          <a:p>
            <a:r>
              <a:rPr lang="de-DE" sz="400" dirty="0"/>
              <a:t>  </a:t>
            </a:r>
            <a:r>
              <a:rPr lang="de-DE" sz="400" dirty="0" err="1"/>
              <a:t>fenster.setDefaultCloseOperation</a:t>
            </a:r>
            <a:r>
              <a:rPr lang="de-DE" sz="400" dirty="0"/>
              <a:t>(</a:t>
            </a:r>
            <a:r>
              <a:rPr lang="de-DE" sz="400" dirty="0" err="1"/>
              <a:t>JFrame.EXIT_ON_CLOSE</a:t>
            </a:r>
            <a:r>
              <a:rPr lang="de-DE" sz="400" dirty="0"/>
              <a:t>);</a:t>
            </a:r>
          </a:p>
          <a:p>
            <a:r>
              <a:rPr lang="de-DE" sz="400" dirty="0"/>
              <a:t>  </a:t>
            </a:r>
            <a:r>
              <a:rPr lang="de-DE" sz="400" dirty="0" err="1"/>
              <a:t>fenster.setSize</a:t>
            </a:r>
            <a:r>
              <a:rPr lang="de-DE" sz="400" dirty="0"/>
              <a:t>(650,350);</a:t>
            </a:r>
          </a:p>
          <a:p>
            <a:r>
              <a:rPr lang="de-DE" sz="400" dirty="0"/>
              <a:t>  </a:t>
            </a:r>
            <a:r>
              <a:rPr lang="de-DE" sz="400" dirty="0" err="1"/>
              <a:t>fenster.setVisible</a:t>
            </a:r>
            <a:r>
              <a:rPr lang="de-DE" sz="400" dirty="0"/>
              <a:t>(</a:t>
            </a:r>
            <a:r>
              <a:rPr lang="de-DE" sz="400" dirty="0" err="1"/>
              <a:t>true</a:t>
            </a:r>
            <a:r>
              <a:rPr lang="de-DE" sz="400" dirty="0"/>
              <a:t>);</a:t>
            </a:r>
          </a:p>
          <a:p>
            <a:r>
              <a:rPr lang="de-DE" sz="400" dirty="0"/>
              <a:t>  </a:t>
            </a:r>
            <a:r>
              <a:rPr lang="de-DE" sz="400" dirty="0" err="1"/>
              <a:t>fenster.add</a:t>
            </a:r>
            <a:r>
              <a:rPr lang="de-DE" sz="400" dirty="0"/>
              <a:t>(</a:t>
            </a:r>
            <a:r>
              <a:rPr lang="de-DE" sz="400" dirty="0" err="1"/>
              <a:t>new</a:t>
            </a:r>
            <a:r>
              <a:rPr lang="de-DE" sz="400" dirty="0"/>
              <a:t> </a:t>
            </a:r>
            <a:r>
              <a:rPr lang="de-DE" sz="400" dirty="0" err="1"/>
              <a:t>gui</a:t>
            </a:r>
            <a:r>
              <a:rPr lang="de-DE" sz="400" dirty="0"/>
              <a:t>());//zugriff auf </a:t>
            </a:r>
            <a:r>
              <a:rPr lang="de-DE" sz="400" dirty="0" err="1"/>
              <a:t>gui</a:t>
            </a:r>
            <a:endParaRPr lang="de-DE" sz="400" dirty="0"/>
          </a:p>
          <a:p>
            <a:r>
              <a:rPr lang="de-DE" sz="400" dirty="0"/>
              <a:t>  </a:t>
            </a:r>
            <a:r>
              <a:rPr lang="de-DE" sz="400" dirty="0" err="1"/>
              <a:t>fenster.setVisible</a:t>
            </a:r>
            <a:r>
              <a:rPr lang="de-DE" sz="400" dirty="0"/>
              <a:t>(</a:t>
            </a:r>
            <a:r>
              <a:rPr lang="de-DE" sz="400" dirty="0" err="1"/>
              <a:t>true</a:t>
            </a:r>
            <a:r>
              <a:rPr lang="de-DE" sz="400" dirty="0"/>
              <a:t>);</a:t>
            </a:r>
          </a:p>
          <a:p>
            <a:r>
              <a:rPr lang="de-DE" sz="400" dirty="0"/>
              <a:t>  }</a:t>
            </a:r>
          </a:p>
          <a:p>
            <a:r>
              <a:rPr lang="de-DE" sz="400" dirty="0"/>
              <a:t>  //</a:t>
            </a:r>
            <a:r>
              <a:rPr lang="de-DE" sz="400" dirty="0" err="1"/>
              <a:t>public</a:t>
            </a:r>
            <a:r>
              <a:rPr lang="de-DE" sz="400" dirty="0"/>
              <a:t> </a:t>
            </a:r>
            <a:r>
              <a:rPr lang="de-DE" sz="400" dirty="0" err="1"/>
              <a:t>static</a:t>
            </a:r>
            <a:r>
              <a:rPr lang="de-DE" sz="400" dirty="0"/>
              <a:t> </a:t>
            </a:r>
            <a:r>
              <a:rPr lang="de-DE" sz="400" dirty="0" err="1"/>
              <a:t>void</a:t>
            </a:r>
            <a:r>
              <a:rPr lang="de-DE" sz="400" dirty="0"/>
              <a:t> </a:t>
            </a:r>
            <a:r>
              <a:rPr lang="de-DE" sz="400" dirty="0" err="1"/>
              <a:t>auswahl</a:t>
            </a:r>
            <a:r>
              <a:rPr lang="de-DE" sz="400" dirty="0"/>
              <a:t>() {</a:t>
            </a:r>
          </a:p>
          <a:p>
            <a:r>
              <a:rPr lang="de-DE" sz="400" dirty="0"/>
              <a:t> // }   </a:t>
            </a:r>
          </a:p>
          <a:p>
            <a:r>
              <a:rPr lang="de-DE" sz="400" dirty="0"/>
              <a:t>  </a:t>
            </a:r>
          </a:p>
          <a:p>
            <a:r>
              <a:rPr lang="de-DE" sz="400" dirty="0"/>
              <a:t>  </a:t>
            </a:r>
          </a:p>
          <a:p>
            <a:r>
              <a:rPr lang="de-DE" sz="400" dirty="0"/>
              <a:t>@</a:t>
            </a:r>
            <a:r>
              <a:rPr lang="de-DE" sz="400" dirty="0" err="1"/>
              <a:t>Override</a:t>
            </a:r>
            <a:endParaRPr lang="de-DE" sz="400" dirty="0"/>
          </a:p>
          <a:p>
            <a:r>
              <a:rPr lang="de-DE" sz="400" dirty="0" err="1"/>
              <a:t>public</a:t>
            </a:r>
            <a:r>
              <a:rPr lang="de-DE" sz="400" dirty="0"/>
              <a:t> </a:t>
            </a:r>
            <a:r>
              <a:rPr lang="de-DE" sz="400" dirty="0" err="1"/>
              <a:t>void</a:t>
            </a:r>
            <a:r>
              <a:rPr lang="de-DE" sz="400" dirty="0"/>
              <a:t> </a:t>
            </a:r>
            <a:r>
              <a:rPr lang="de-DE" sz="400" dirty="0" err="1"/>
              <a:t>actionPerformed</a:t>
            </a:r>
            <a:r>
              <a:rPr lang="de-DE" sz="400" dirty="0"/>
              <a:t>(</a:t>
            </a:r>
            <a:r>
              <a:rPr lang="de-DE" sz="400" dirty="0" err="1"/>
              <a:t>ActionEvent</a:t>
            </a:r>
            <a:r>
              <a:rPr lang="de-DE" sz="400" dirty="0"/>
              <a:t> e) {</a:t>
            </a:r>
          </a:p>
          <a:p>
            <a:r>
              <a:rPr lang="de-DE" sz="400" dirty="0"/>
              <a:t>	//</a:t>
            </a:r>
            <a:r>
              <a:rPr lang="de-DE" sz="400" dirty="0" err="1"/>
              <a:t>zuordnung</a:t>
            </a:r>
            <a:r>
              <a:rPr lang="de-DE" sz="400" dirty="0"/>
              <a:t> der </a:t>
            </a:r>
            <a:r>
              <a:rPr lang="de-DE" sz="400" dirty="0" err="1"/>
              <a:t>funktionen</a:t>
            </a:r>
            <a:r>
              <a:rPr lang="de-DE" sz="400" dirty="0"/>
              <a:t> der Buttons</a:t>
            </a:r>
          </a:p>
          <a:p>
            <a:r>
              <a:rPr lang="de-DE" sz="400" dirty="0"/>
              <a:t>	// TODO Auto-</a:t>
            </a:r>
            <a:r>
              <a:rPr lang="de-DE" sz="400" dirty="0" err="1"/>
              <a:t>generated</a:t>
            </a:r>
            <a:r>
              <a:rPr lang="de-DE" sz="400" dirty="0"/>
              <a:t> </a:t>
            </a:r>
            <a:r>
              <a:rPr lang="de-DE" sz="400" dirty="0" err="1"/>
              <a:t>method</a:t>
            </a:r>
            <a:r>
              <a:rPr lang="de-DE" sz="400" dirty="0"/>
              <a:t> </a:t>
            </a:r>
            <a:r>
              <a:rPr lang="de-DE" sz="400" dirty="0" err="1"/>
              <a:t>stub</a:t>
            </a:r>
            <a:endParaRPr lang="de-DE" sz="400" dirty="0"/>
          </a:p>
          <a:p>
            <a:r>
              <a:rPr lang="de-DE" sz="400" dirty="0"/>
              <a:t>	</a:t>
            </a:r>
            <a:r>
              <a:rPr lang="de-DE" sz="400" dirty="0" err="1"/>
              <a:t>if</a:t>
            </a:r>
            <a:r>
              <a:rPr lang="de-DE" sz="400" dirty="0"/>
              <a:t> (</a:t>
            </a:r>
            <a:r>
              <a:rPr lang="de-DE" sz="400" dirty="0" err="1"/>
              <a:t>e.getSource</a:t>
            </a:r>
            <a:r>
              <a:rPr lang="de-DE" sz="400" dirty="0"/>
              <a:t>()== </a:t>
            </a:r>
            <a:r>
              <a:rPr lang="de-DE" sz="400" dirty="0" err="1"/>
              <a:t>schliessen</a:t>
            </a:r>
            <a:r>
              <a:rPr lang="de-DE" sz="400" dirty="0"/>
              <a:t>) {</a:t>
            </a:r>
          </a:p>
          <a:p>
            <a:r>
              <a:rPr lang="de-DE" sz="400" dirty="0"/>
              <a:t>	</a:t>
            </a:r>
          </a:p>
          <a:p>
            <a:r>
              <a:rPr lang="de-DE" sz="400" dirty="0"/>
              <a:t>		</a:t>
            </a:r>
            <a:r>
              <a:rPr lang="de-DE" sz="400" dirty="0" err="1"/>
              <a:t>fenster</a:t>
            </a:r>
            <a:r>
              <a:rPr lang="de-DE" sz="400" dirty="0"/>
              <a:t>();</a:t>
            </a:r>
          </a:p>
          <a:p>
            <a:r>
              <a:rPr lang="de-DE" sz="400" dirty="0"/>
              <a:t>	  }</a:t>
            </a:r>
          </a:p>
          <a:p>
            <a:r>
              <a:rPr lang="de-DE" sz="400" dirty="0"/>
              <a:t>	  </a:t>
            </a:r>
          </a:p>
          <a:p>
            <a:r>
              <a:rPr lang="de-DE" sz="400" dirty="0"/>
              <a:t>	  </a:t>
            </a:r>
            <a:r>
              <a:rPr lang="de-DE" sz="400" dirty="0" err="1"/>
              <a:t>if</a:t>
            </a:r>
            <a:r>
              <a:rPr lang="de-DE" sz="400" dirty="0"/>
              <a:t> (</a:t>
            </a:r>
            <a:r>
              <a:rPr lang="de-DE" sz="400" dirty="0" err="1"/>
              <a:t>e.getSource</a:t>
            </a:r>
            <a:r>
              <a:rPr lang="de-DE" sz="400" dirty="0"/>
              <a:t>() == </a:t>
            </a:r>
            <a:r>
              <a:rPr lang="de-DE" sz="400" dirty="0" err="1"/>
              <a:t>info</a:t>
            </a:r>
            <a:r>
              <a:rPr lang="de-DE" sz="400" dirty="0"/>
              <a:t> ) {</a:t>
            </a:r>
          </a:p>
          <a:p>
            <a:r>
              <a:rPr lang="de-DE" sz="400" dirty="0"/>
              <a:t>		  </a:t>
            </a:r>
            <a:r>
              <a:rPr lang="de-DE" sz="400" dirty="0" err="1"/>
              <a:t>Object</a:t>
            </a:r>
            <a:r>
              <a:rPr lang="de-DE" sz="400" dirty="0"/>
              <a:t>[] </a:t>
            </a:r>
            <a:r>
              <a:rPr lang="de-DE" sz="400" dirty="0" err="1"/>
              <a:t>options</a:t>
            </a:r>
            <a:r>
              <a:rPr lang="de-DE" sz="400" dirty="0"/>
              <a:t> = { "OK"};</a:t>
            </a:r>
          </a:p>
          <a:p>
            <a:r>
              <a:rPr lang="de-DE" sz="400" dirty="0"/>
              <a:t>		  </a:t>
            </a:r>
          </a:p>
          <a:p>
            <a:r>
              <a:rPr lang="de-DE" sz="400" dirty="0"/>
              <a:t>		  </a:t>
            </a:r>
            <a:r>
              <a:rPr lang="de-DE" sz="400" dirty="0" err="1"/>
              <a:t>JOptionPane.showOptionDialog</a:t>
            </a:r>
            <a:r>
              <a:rPr lang="de-DE" sz="400" dirty="0"/>
              <a:t>(</a:t>
            </a:r>
            <a:r>
              <a:rPr lang="de-DE" sz="400" dirty="0" err="1"/>
              <a:t>null,"Programmiert</a:t>
            </a:r>
            <a:r>
              <a:rPr lang="de-DE" sz="400" dirty="0"/>
              <a:t> von Tristan und Leon !","Information",JOptionPane.DEFAULT_OPTION,JOptionPane.PLAIN_MESSAGE,null,options,options[0]);</a:t>
            </a:r>
          </a:p>
          <a:p>
            <a:r>
              <a:rPr lang="de-DE" sz="400" dirty="0"/>
              <a:t>		  </a:t>
            </a:r>
          </a:p>
          <a:p>
            <a:r>
              <a:rPr lang="de-DE" sz="400" dirty="0"/>
              <a:t>		 </a:t>
            </a:r>
          </a:p>
          <a:p>
            <a:r>
              <a:rPr lang="de-DE" sz="400" dirty="0"/>
              <a:t>	  }</a:t>
            </a:r>
          </a:p>
          <a:p>
            <a:r>
              <a:rPr lang="de-DE" sz="400" dirty="0"/>
              <a:t>	</a:t>
            </a:r>
            <a:r>
              <a:rPr lang="de-DE" sz="400" dirty="0" err="1"/>
              <a:t>if</a:t>
            </a:r>
            <a:r>
              <a:rPr lang="de-DE" sz="400" dirty="0"/>
              <a:t>  (</a:t>
            </a:r>
            <a:r>
              <a:rPr lang="de-DE" sz="400" dirty="0" err="1"/>
              <a:t>e.getSource</a:t>
            </a:r>
            <a:r>
              <a:rPr lang="de-DE" sz="400" dirty="0"/>
              <a:t>()== </a:t>
            </a:r>
            <a:r>
              <a:rPr lang="de-DE" sz="400" dirty="0" err="1"/>
              <a:t>einstellung</a:t>
            </a:r>
            <a:r>
              <a:rPr lang="de-DE" sz="400" dirty="0"/>
              <a:t>) {</a:t>
            </a:r>
          </a:p>
          <a:p>
            <a:r>
              <a:rPr lang="de-DE" sz="400" dirty="0"/>
              <a:t>	  //</a:t>
            </a:r>
            <a:r>
              <a:rPr lang="de-DE" sz="400" dirty="0" err="1"/>
              <a:t>auswahl</a:t>
            </a:r>
            <a:r>
              <a:rPr lang="de-DE" sz="400" dirty="0"/>
              <a:t>();</a:t>
            </a:r>
          </a:p>
          <a:p>
            <a:r>
              <a:rPr lang="de-DE" sz="400" dirty="0"/>
              <a:t>}</a:t>
            </a:r>
          </a:p>
          <a:p>
            <a:r>
              <a:rPr lang="de-DE" sz="400" dirty="0"/>
              <a:t> </a:t>
            </a:r>
            <a:r>
              <a:rPr lang="de-DE" sz="400" dirty="0" err="1"/>
              <a:t>if</a:t>
            </a:r>
            <a:r>
              <a:rPr lang="de-DE" sz="400" dirty="0"/>
              <a:t> (</a:t>
            </a:r>
            <a:r>
              <a:rPr lang="de-DE" sz="400" dirty="0" err="1"/>
              <a:t>e.getSource</a:t>
            </a:r>
            <a:r>
              <a:rPr lang="de-DE" sz="400" dirty="0"/>
              <a:t>() == ende ) {</a:t>
            </a:r>
          </a:p>
          <a:p>
            <a:r>
              <a:rPr lang="de-DE" sz="400" dirty="0"/>
              <a:t>	   </a:t>
            </a:r>
            <a:r>
              <a:rPr lang="de-DE" sz="400" dirty="0" err="1"/>
              <a:t>System.exit</a:t>
            </a:r>
            <a:r>
              <a:rPr lang="de-DE" sz="400" dirty="0"/>
              <a:t>(0);</a:t>
            </a:r>
          </a:p>
          <a:p>
            <a:r>
              <a:rPr lang="de-DE" sz="600" dirty="0"/>
              <a:t> }</a:t>
            </a:r>
          </a:p>
          <a:p>
            <a:r>
              <a:rPr lang="de-DE" sz="600" dirty="0"/>
              <a:t>}}</a:t>
            </a:r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CC78ECB3-CFB4-4405-A1D4-9BFFAFF3C16F}"/>
              </a:ext>
            </a:extLst>
          </p:cNvPr>
          <p:cNvSpPr/>
          <p:nvPr/>
        </p:nvSpPr>
        <p:spPr>
          <a:xfrm>
            <a:off x="2414726" y="1200731"/>
            <a:ext cx="532661" cy="323983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AB8535B7-F4FF-45FD-B0A3-8DE98B7E4297}"/>
              </a:ext>
            </a:extLst>
          </p:cNvPr>
          <p:cNvSpPr/>
          <p:nvPr/>
        </p:nvSpPr>
        <p:spPr>
          <a:xfrm>
            <a:off x="3114537" y="1662396"/>
            <a:ext cx="532661" cy="275896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047BB8-A687-4166-9E3A-1D1174827C94}"/>
              </a:ext>
            </a:extLst>
          </p:cNvPr>
          <p:cNvSpPr/>
          <p:nvPr/>
        </p:nvSpPr>
        <p:spPr>
          <a:xfrm>
            <a:off x="2947387" y="941039"/>
            <a:ext cx="18165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4665AE-D58B-473E-A7EE-9D8ECCB7DE3D}"/>
              </a:ext>
            </a:extLst>
          </p:cNvPr>
          <p:cNvSpPr/>
          <p:nvPr/>
        </p:nvSpPr>
        <p:spPr>
          <a:xfrm>
            <a:off x="3666916" y="1415623"/>
            <a:ext cx="58485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Festlegung der Variablen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EB1EB332-7E94-4E70-B450-CA4F4668A247}"/>
              </a:ext>
            </a:extLst>
          </p:cNvPr>
          <p:cNvSpPr/>
          <p:nvPr/>
        </p:nvSpPr>
        <p:spPr>
          <a:xfrm>
            <a:off x="6001260" y="2752078"/>
            <a:ext cx="532661" cy="3999753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77AEDCE-0620-49AA-BC01-A84327050355}"/>
              </a:ext>
            </a:extLst>
          </p:cNvPr>
          <p:cNvSpPr/>
          <p:nvPr/>
        </p:nvSpPr>
        <p:spPr>
          <a:xfrm>
            <a:off x="6442102" y="3981843"/>
            <a:ext cx="26333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 Button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0326B58B-3534-462A-B12C-68BACBAC9BF7}"/>
              </a:ext>
            </a:extLst>
          </p:cNvPr>
          <p:cNvSpPr/>
          <p:nvPr/>
        </p:nvSpPr>
        <p:spPr>
          <a:xfrm>
            <a:off x="3394668" y="2068616"/>
            <a:ext cx="532661" cy="591031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81F9D9-2114-44E6-8D00-4D0F091CF3B9}"/>
              </a:ext>
            </a:extLst>
          </p:cNvPr>
          <p:cNvSpPr/>
          <p:nvPr/>
        </p:nvSpPr>
        <p:spPr>
          <a:xfrm>
            <a:off x="3927329" y="1941313"/>
            <a:ext cx="4782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Erstellung des Menüs</a:t>
            </a:r>
          </a:p>
        </p:txBody>
      </p:sp>
      <p:sp>
        <p:nvSpPr>
          <p:cNvPr id="12" name="Pfeil: nach links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6F0938-A0CC-4859-9552-699C10204B65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3" name="Pfeil: nach rechts 12">
            <a:hlinkClick r:id="rId2" action="ppaction://hlinksldjump"/>
            <a:extLst>
              <a:ext uri="{FF2B5EF4-FFF2-40B4-BE49-F238E27FC236}">
                <a16:creationId xmlns:a16="http://schemas.microsoft.com/office/drawing/2014/main" id="{CF58E2CE-500A-414D-8C2B-B1079F728CA4}"/>
              </a:ext>
            </a:extLst>
          </p:cNvPr>
          <p:cNvSpPr/>
          <p:nvPr/>
        </p:nvSpPr>
        <p:spPr>
          <a:xfrm>
            <a:off x="4873503" y="1109327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: nach rechts 13">
            <a:hlinkClick r:id="rId3" action="ppaction://hlinksldjump"/>
            <a:extLst>
              <a:ext uri="{FF2B5EF4-FFF2-40B4-BE49-F238E27FC236}">
                <a16:creationId xmlns:a16="http://schemas.microsoft.com/office/drawing/2014/main" id="{B7B7EC56-27E2-40E9-BB2B-D5E2BFBED407}"/>
              </a:ext>
            </a:extLst>
          </p:cNvPr>
          <p:cNvSpPr/>
          <p:nvPr/>
        </p:nvSpPr>
        <p:spPr>
          <a:xfrm>
            <a:off x="9562297" y="1593959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rechts 14">
            <a:hlinkClick r:id="rId4" action="ppaction://hlinksldjump"/>
            <a:extLst>
              <a:ext uri="{FF2B5EF4-FFF2-40B4-BE49-F238E27FC236}">
                <a16:creationId xmlns:a16="http://schemas.microsoft.com/office/drawing/2014/main" id="{EF1A4C56-21A0-429D-9C10-68E5BE1E3718}"/>
              </a:ext>
            </a:extLst>
          </p:cNvPr>
          <p:cNvSpPr/>
          <p:nvPr/>
        </p:nvSpPr>
        <p:spPr>
          <a:xfrm>
            <a:off x="8906995" y="2121815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hlinkClick r:id="rId5" action="ppaction://hlinksldjump"/>
            <a:extLst>
              <a:ext uri="{FF2B5EF4-FFF2-40B4-BE49-F238E27FC236}">
                <a16:creationId xmlns:a16="http://schemas.microsoft.com/office/drawing/2014/main" id="{7737BCD2-3CB5-42E9-9C55-D76D0D2B1ADD}"/>
              </a:ext>
            </a:extLst>
          </p:cNvPr>
          <p:cNvSpPr/>
          <p:nvPr/>
        </p:nvSpPr>
        <p:spPr>
          <a:xfrm>
            <a:off x="9026237" y="4124247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hlinkClick r:id="rId6" action="ppaction://hlinksldjump"/>
            <a:extLst>
              <a:ext uri="{FF2B5EF4-FFF2-40B4-BE49-F238E27FC236}">
                <a16:creationId xmlns:a16="http://schemas.microsoft.com/office/drawing/2014/main" id="{B61DB4C5-E97E-48F8-8F1C-F4F3A1B2D39B}"/>
              </a:ext>
            </a:extLst>
          </p:cNvPr>
          <p:cNvSpPr/>
          <p:nvPr/>
        </p:nvSpPr>
        <p:spPr>
          <a:xfrm>
            <a:off x="5118105" y="239697"/>
            <a:ext cx="1911275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</a:t>
            </a:r>
            <a:r>
              <a:rPr lang="de-DE" dirty="0" err="1"/>
              <a:t>Calss</a:t>
            </a:r>
            <a:endParaRPr lang="de-DE" dirty="0"/>
          </a:p>
        </p:txBody>
      </p:sp>
      <p:sp>
        <p:nvSpPr>
          <p:cNvPr id="18" name="Pfeil: nach rechts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C338DA-5E39-4CD8-A639-D56194ECFA57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9" name="Pfeil: nach rechts 18">
            <a:hlinkClick r:id="rId7" action="ppaction://hlinksldjump"/>
            <a:extLst>
              <a:ext uri="{FF2B5EF4-FFF2-40B4-BE49-F238E27FC236}">
                <a16:creationId xmlns:a16="http://schemas.microsoft.com/office/drawing/2014/main" id="{FD0E4FFE-6AC1-4F61-B8E6-19E387A1DE5B}"/>
              </a:ext>
            </a:extLst>
          </p:cNvPr>
          <p:cNvSpPr/>
          <p:nvPr/>
        </p:nvSpPr>
        <p:spPr>
          <a:xfrm>
            <a:off x="10691081" y="2733156"/>
            <a:ext cx="1295637" cy="227849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Nächste </a:t>
            </a:r>
            <a:r>
              <a:rPr lang="de-DE" dirty="0" err="1"/>
              <a:t>class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6D6DEEA3-A93E-5341-9B06-3B9D848C6237}"/>
                  </a:ext>
                </a:extLst>
              </p14:cNvPr>
              <p14:cNvContentPartPr/>
              <p14:nvPr/>
            </p14:nvContentPartPr>
            <p14:xfrm>
              <a:off x="8629660" y="4387671"/>
              <a:ext cx="31320" cy="1908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6D6DEEA3-A93E-5341-9B06-3B9D848C62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2100" y="4380111"/>
                <a:ext cx="4644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6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0369E-3F1F-4E8D-AA88-1424BE99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Der Sprung selbst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FD173D-2391-4CBE-9EFF-B7802C3ED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5152"/>
            <a:ext cx="5173987" cy="2710619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4080B77-B2F2-456E-8377-713B67CD85DA}"/>
              </a:ext>
            </a:extLst>
          </p:cNvPr>
          <p:cNvSpPr/>
          <p:nvPr/>
        </p:nvSpPr>
        <p:spPr>
          <a:xfrm>
            <a:off x="6179815" y="195309"/>
            <a:ext cx="4642065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Sprung soll eine Schrittweise Kurve ergeben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F1E07C-8DCD-4026-847B-BB6FEE978856}"/>
              </a:ext>
            </a:extLst>
          </p:cNvPr>
          <p:cNvSpPr/>
          <p:nvPr/>
        </p:nvSpPr>
        <p:spPr>
          <a:xfrm>
            <a:off x="6179815" y="2286779"/>
            <a:ext cx="5574220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bei Java von oben nach unten gezählt wird, muss für den weg hoch --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042935B-EC72-4832-811F-CAD168E2CC67}"/>
              </a:ext>
            </a:extLst>
          </p:cNvPr>
          <p:cNvSpPr/>
          <p:nvPr/>
        </p:nvSpPr>
        <p:spPr>
          <a:xfrm>
            <a:off x="6098003" y="4484396"/>
            <a:ext cx="5656032" cy="19389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bei Java von oben nach unten gezählt wird, muss für den weg runter ++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2E7AD5-0399-4793-AED8-ECAD49D0A550}"/>
              </a:ext>
            </a:extLst>
          </p:cNvPr>
          <p:cNvSpPr/>
          <p:nvPr/>
        </p:nvSpPr>
        <p:spPr>
          <a:xfrm>
            <a:off x="187388" y="4484396"/>
            <a:ext cx="5574220" cy="193899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der Hochpunkt erreicht ist soll die Figur sich nach unten bewegen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BB7A61C-6487-4119-AA30-F7B6D6A514E7}"/>
              </a:ext>
            </a:extLst>
          </p:cNvPr>
          <p:cNvCxnSpPr>
            <a:cxnSpLocks/>
          </p:cNvCxnSpPr>
          <p:nvPr/>
        </p:nvCxnSpPr>
        <p:spPr>
          <a:xfrm flipH="1" flipV="1">
            <a:off x="3425193" y="2134301"/>
            <a:ext cx="2754622" cy="239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E954C2-9EC2-496F-B07B-9665A9169043}"/>
              </a:ext>
            </a:extLst>
          </p:cNvPr>
          <p:cNvCxnSpPr/>
          <p:nvPr/>
        </p:nvCxnSpPr>
        <p:spPr>
          <a:xfrm flipH="1" flipV="1">
            <a:off x="3425193" y="3256275"/>
            <a:ext cx="2670807" cy="1228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CB615EF-8A0E-4388-8A3B-DDB61751C13A}"/>
              </a:ext>
            </a:extLst>
          </p:cNvPr>
          <p:cNvCxnSpPr/>
          <p:nvPr/>
        </p:nvCxnSpPr>
        <p:spPr>
          <a:xfrm flipV="1">
            <a:off x="319596" y="2530136"/>
            <a:ext cx="1118587" cy="1954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Pfeil: nach links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D13F61-B367-4747-A3CF-754319EECFE0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9" name="Pfeil: nach recht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13AF18-5F57-4281-A3E8-F77FFAE16A61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20" name="Rechteck 19">
            <a:hlinkClick r:id="rId3" action="ppaction://hlinksldjump"/>
            <a:extLst>
              <a:ext uri="{FF2B5EF4-FFF2-40B4-BE49-F238E27FC236}">
                <a16:creationId xmlns:a16="http://schemas.microsoft.com/office/drawing/2014/main" id="{624D2760-EDC5-4742-9288-FA656A511B79}"/>
              </a:ext>
            </a:extLst>
          </p:cNvPr>
          <p:cNvSpPr/>
          <p:nvPr/>
        </p:nvSpPr>
        <p:spPr>
          <a:xfrm>
            <a:off x="4195656" y="299889"/>
            <a:ext cx="179772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Sprung</a:t>
            </a:r>
          </a:p>
        </p:txBody>
      </p:sp>
    </p:spTree>
    <p:extLst>
      <p:ext uri="{BB962C8B-B14F-4D97-AF65-F5344CB8AC3E}">
        <p14:creationId xmlns:p14="http://schemas.microsoft.com/office/powerpoint/2010/main" val="480724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4D267-33DB-410E-ABF1-1290C0E6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98" y="-99874"/>
            <a:ext cx="10515600" cy="1325563"/>
          </a:xfrm>
        </p:spPr>
        <p:txBody>
          <a:bodyPr/>
          <a:lstStyle/>
          <a:p>
            <a:r>
              <a:rPr lang="de-DE" u="sng" dirty="0"/>
              <a:t>Class: Block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EAECD3D-AEB1-4F63-9563-967470BB02C9}"/>
              </a:ext>
            </a:extLst>
          </p:cNvPr>
          <p:cNvSpPr/>
          <p:nvPr/>
        </p:nvSpPr>
        <p:spPr>
          <a:xfrm>
            <a:off x="437964" y="122568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500" b="1" dirty="0" err="1">
                <a:latin typeface="Consolas" panose="020B0609020204030204" pitchFamily="49" charset="0"/>
              </a:rPr>
              <a:t>import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java.awt.Color</a:t>
            </a:r>
            <a:r>
              <a:rPr lang="de-DE" sz="500" b="1" dirty="0">
                <a:latin typeface="Consolas" panose="020B0609020204030204" pitchFamily="49" charset="0"/>
              </a:rPr>
              <a:t>;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b="1" dirty="0" err="1">
                <a:latin typeface="Consolas" panose="020B0609020204030204" pitchFamily="49" charset="0"/>
              </a:rPr>
              <a:t>public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class</a:t>
            </a:r>
            <a:r>
              <a:rPr lang="de-DE" sz="500" b="1" dirty="0">
                <a:latin typeface="Consolas" panose="020B0609020204030204" pitchFamily="49" charset="0"/>
              </a:rPr>
              <a:t> Block {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b="1" dirty="0">
                <a:latin typeface="Consolas" panose="020B0609020204030204" pitchFamily="49" charset="0"/>
              </a:rPr>
              <a:t>final 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X , Y;//</a:t>
            </a:r>
            <a:r>
              <a:rPr lang="de-DE" sz="500" b="1" u="sng" dirty="0">
                <a:latin typeface="Consolas" panose="020B0609020204030204" pitchFamily="49" charset="0"/>
              </a:rPr>
              <a:t>für Koordinaten des Blocks</a:t>
            </a:r>
          </a:p>
          <a:p>
            <a:r>
              <a:rPr lang="de-DE" sz="500" b="1" dirty="0">
                <a:latin typeface="Consolas" panose="020B0609020204030204" pitchFamily="49" charset="0"/>
              </a:rPr>
              <a:t>final 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WIDTH, HIGHT;//</a:t>
            </a:r>
            <a:r>
              <a:rPr lang="de-DE" sz="500" b="1" u="sng" dirty="0">
                <a:latin typeface="Consolas" panose="020B0609020204030204" pitchFamily="49" charset="0"/>
              </a:rPr>
              <a:t>für weite höhe des </a:t>
            </a:r>
            <a:r>
              <a:rPr lang="de-DE" sz="500" b="1" u="sng" dirty="0" err="1">
                <a:latin typeface="Consolas" panose="020B0609020204030204" pitchFamily="49" charset="0"/>
              </a:rPr>
              <a:t>blocks</a:t>
            </a:r>
            <a:endParaRPr lang="de-DE" sz="500" b="1" u="sng" dirty="0">
              <a:latin typeface="Consolas" panose="020B0609020204030204" pitchFamily="49" charset="0"/>
            </a:endParaRPr>
          </a:p>
          <a:p>
            <a:r>
              <a:rPr lang="de-DE" sz="500" b="1" dirty="0" err="1">
                <a:latin typeface="Consolas" panose="020B0609020204030204" pitchFamily="49" charset="0"/>
              </a:rPr>
              <a:t>boolean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coin</a:t>
            </a:r>
            <a:r>
              <a:rPr lang="de-DE" sz="500" b="1" dirty="0">
                <a:latin typeface="Consolas" panose="020B0609020204030204" pitchFamily="49" charset="0"/>
              </a:rPr>
              <a:t> = </a:t>
            </a:r>
            <a:r>
              <a:rPr lang="de-DE" sz="500" b="1" dirty="0" err="1">
                <a:latin typeface="Consolas" panose="020B0609020204030204" pitchFamily="49" charset="0"/>
              </a:rPr>
              <a:t>false</a:t>
            </a:r>
            <a:r>
              <a:rPr lang="de-DE" sz="500" b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500" b="1" dirty="0">
                <a:latin typeface="Consolas" panose="020B0609020204030204" pitchFamily="49" charset="0"/>
              </a:rPr>
              <a:t>final Color COLOR;//</a:t>
            </a:r>
            <a:r>
              <a:rPr lang="de-DE" sz="500" b="1" u="sng" dirty="0">
                <a:latin typeface="Consolas" panose="020B0609020204030204" pitchFamily="49" charset="0"/>
              </a:rPr>
              <a:t>für die Farbe des Blocks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public Block(int </a:t>
            </a:r>
            <a:r>
              <a:rPr lang="en-US" sz="500" b="1" dirty="0" err="1">
                <a:latin typeface="Consolas" panose="020B0609020204030204" pitchFamily="49" charset="0"/>
              </a:rPr>
              <a:t>p_x</a:t>
            </a:r>
            <a:r>
              <a:rPr lang="en-US" sz="500" b="1" dirty="0">
                <a:latin typeface="Consolas" panose="020B0609020204030204" pitchFamily="49" charset="0"/>
              </a:rPr>
              <a:t>, int </a:t>
            </a:r>
            <a:r>
              <a:rPr lang="en-US" sz="500" b="1" dirty="0" err="1">
                <a:latin typeface="Consolas" panose="020B0609020204030204" pitchFamily="49" charset="0"/>
              </a:rPr>
              <a:t>p_y</a:t>
            </a:r>
            <a:r>
              <a:rPr lang="en-US" sz="500" b="1" dirty="0">
                <a:latin typeface="Consolas" panose="020B0609020204030204" pitchFamily="49" charset="0"/>
              </a:rPr>
              <a:t>, int </a:t>
            </a:r>
            <a:r>
              <a:rPr lang="en-US" sz="500" b="1" dirty="0" err="1">
                <a:latin typeface="Consolas" panose="020B0609020204030204" pitchFamily="49" charset="0"/>
              </a:rPr>
              <a:t>p_width</a:t>
            </a:r>
            <a:r>
              <a:rPr lang="en-US" sz="500" b="1" dirty="0">
                <a:latin typeface="Consolas" panose="020B0609020204030204" pitchFamily="49" charset="0"/>
              </a:rPr>
              <a:t>, int </a:t>
            </a:r>
            <a:r>
              <a:rPr lang="en-US" sz="500" b="1" dirty="0" err="1">
                <a:latin typeface="Consolas" panose="020B0609020204030204" pitchFamily="49" charset="0"/>
              </a:rPr>
              <a:t>p_higth</a:t>
            </a:r>
            <a:r>
              <a:rPr lang="en-US" sz="500" b="1" dirty="0">
                <a:latin typeface="Consolas" panose="020B0609020204030204" pitchFamily="49" charset="0"/>
              </a:rPr>
              <a:t>, Color </a:t>
            </a:r>
            <a:r>
              <a:rPr lang="en-US" sz="500" b="1" dirty="0" err="1">
                <a:latin typeface="Consolas" panose="020B0609020204030204" pitchFamily="49" charset="0"/>
              </a:rPr>
              <a:t>p_color</a:t>
            </a:r>
            <a:r>
              <a:rPr lang="en-US" sz="500" b="1" dirty="0">
                <a:latin typeface="Consolas" panose="020B0609020204030204" pitchFamily="49" charset="0"/>
              </a:rPr>
              <a:t> ) {</a:t>
            </a:r>
          </a:p>
          <a:p>
            <a:r>
              <a:rPr lang="de-DE" sz="500" dirty="0">
                <a:latin typeface="Consolas" panose="020B0609020204030204" pitchFamily="49" charset="0"/>
              </a:rPr>
              <a:t>X= </a:t>
            </a:r>
            <a:r>
              <a:rPr lang="de-DE" sz="500" dirty="0" err="1">
                <a:latin typeface="Consolas" panose="020B0609020204030204" pitchFamily="49" charset="0"/>
              </a:rPr>
              <a:t>p_x</a:t>
            </a:r>
            <a:r>
              <a:rPr lang="de-DE" sz="500" dirty="0">
                <a:latin typeface="Consolas" panose="020B0609020204030204" pitchFamily="49" charset="0"/>
              </a:rPr>
              <a:t>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Y= </a:t>
            </a:r>
            <a:r>
              <a:rPr lang="de-DE" sz="500" dirty="0" err="1">
                <a:latin typeface="Consolas" panose="020B0609020204030204" pitchFamily="49" charset="0"/>
              </a:rPr>
              <a:t>p_y</a:t>
            </a:r>
            <a:r>
              <a:rPr lang="de-DE" sz="500" dirty="0">
                <a:latin typeface="Consolas" panose="020B0609020204030204" pitchFamily="49" charset="0"/>
              </a:rPr>
              <a:t>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WIDTH= </a:t>
            </a:r>
            <a:r>
              <a:rPr lang="de-DE" sz="500" dirty="0" err="1">
                <a:latin typeface="Consolas" panose="020B0609020204030204" pitchFamily="49" charset="0"/>
              </a:rPr>
              <a:t>p_width</a:t>
            </a:r>
            <a:r>
              <a:rPr lang="de-DE" sz="500" dirty="0">
                <a:latin typeface="Consolas" panose="020B0609020204030204" pitchFamily="49" charset="0"/>
              </a:rPr>
              <a:t>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HIGHT = </a:t>
            </a:r>
            <a:r>
              <a:rPr lang="de-DE" sz="500" dirty="0" err="1">
                <a:latin typeface="Consolas" panose="020B0609020204030204" pitchFamily="49" charset="0"/>
              </a:rPr>
              <a:t>p_higth</a:t>
            </a:r>
            <a:r>
              <a:rPr lang="de-DE" sz="500" dirty="0">
                <a:latin typeface="Consolas" panose="020B0609020204030204" pitchFamily="49" charset="0"/>
              </a:rPr>
              <a:t>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COLOR =</a:t>
            </a:r>
            <a:r>
              <a:rPr lang="de-DE" sz="500" dirty="0" err="1">
                <a:latin typeface="Consolas" panose="020B0609020204030204" pitchFamily="49" charset="0"/>
              </a:rPr>
              <a:t>p_color</a:t>
            </a:r>
            <a:r>
              <a:rPr lang="de-DE" sz="500" dirty="0">
                <a:latin typeface="Consolas" panose="020B0609020204030204" pitchFamily="49" charset="0"/>
              </a:rPr>
              <a:t>;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b="1" dirty="0" err="1">
                <a:latin typeface="Consolas" panose="020B0609020204030204" pitchFamily="49" charset="0"/>
              </a:rPr>
              <a:t>public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boolean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Kolisionsabfrage</a:t>
            </a:r>
            <a:r>
              <a:rPr lang="de-DE" sz="500" b="1" dirty="0">
                <a:latin typeface="Consolas" panose="020B0609020204030204" pitchFamily="49" charset="0"/>
              </a:rPr>
              <a:t>(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x_block</a:t>
            </a:r>
            <a:r>
              <a:rPr lang="de-DE" sz="500" b="1" dirty="0">
                <a:latin typeface="Consolas" panose="020B0609020204030204" pitchFamily="49" charset="0"/>
              </a:rPr>
              <a:t>, 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y_block</a:t>
            </a:r>
            <a:r>
              <a:rPr lang="de-DE" sz="500" b="1" dirty="0">
                <a:latin typeface="Consolas" panose="020B0609020204030204" pitchFamily="49" charset="0"/>
              </a:rPr>
              <a:t>, 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x_char</a:t>
            </a:r>
            <a:r>
              <a:rPr lang="de-DE" sz="500" b="1" dirty="0">
                <a:latin typeface="Consolas" panose="020B0609020204030204" pitchFamily="49" charset="0"/>
              </a:rPr>
              <a:t>, 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y_char</a:t>
            </a:r>
            <a:r>
              <a:rPr lang="de-DE" sz="500" b="1" dirty="0">
                <a:latin typeface="Consolas" panose="020B0609020204030204" pitchFamily="49" charset="0"/>
              </a:rPr>
              <a:t>) {</a:t>
            </a:r>
          </a:p>
          <a:p>
            <a:r>
              <a:rPr lang="de-DE" sz="500" dirty="0">
                <a:latin typeface="Consolas" panose="020B0609020204030204" pitchFamily="49" charset="0"/>
              </a:rPr>
              <a:t>//also </a:t>
            </a:r>
            <a:r>
              <a:rPr lang="de-DE" sz="500" u="sng" dirty="0">
                <a:latin typeface="Consolas" panose="020B0609020204030204" pitchFamily="49" charset="0"/>
              </a:rPr>
              <a:t>um zu bestimmen wann der </a:t>
            </a:r>
            <a:r>
              <a:rPr lang="de-DE" sz="500" u="sng" dirty="0" err="1">
                <a:latin typeface="Consolas" panose="020B0609020204030204" pitchFamily="49" charset="0"/>
              </a:rPr>
              <a:t>char</a:t>
            </a:r>
            <a:r>
              <a:rPr lang="de-DE" sz="500" u="sng" dirty="0">
                <a:latin typeface="Consolas" panose="020B0609020204030204" pitchFamily="49" charset="0"/>
              </a:rPr>
              <a:t> den block trifft o. überhaupt treffen kann</a:t>
            </a:r>
          </a:p>
          <a:p>
            <a:r>
              <a:rPr lang="de-DE" sz="500" dirty="0">
                <a:latin typeface="Consolas" panose="020B0609020204030204" pitchFamily="49" charset="0"/>
              </a:rPr>
              <a:t>//</a:t>
            </a:r>
            <a:r>
              <a:rPr lang="de-DE" sz="500" u="sng" dirty="0">
                <a:latin typeface="Consolas" panose="020B0609020204030204" pitchFamily="49" charset="0"/>
              </a:rPr>
              <a:t>Bedingung x von </a:t>
            </a:r>
            <a:r>
              <a:rPr lang="de-DE" sz="500" u="sng" dirty="0" err="1">
                <a:latin typeface="Consolas" panose="020B0609020204030204" pitchFamily="49" charset="0"/>
              </a:rPr>
              <a:t>anfang</a:t>
            </a:r>
            <a:r>
              <a:rPr lang="de-DE" sz="500" u="sng" dirty="0">
                <a:latin typeface="Consolas" panose="020B0609020204030204" pitchFamily="49" charset="0"/>
              </a:rPr>
              <a:t> </a:t>
            </a:r>
            <a:r>
              <a:rPr lang="de-DE" sz="500" u="sng" dirty="0" err="1">
                <a:latin typeface="Consolas" panose="020B0609020204030204" pitchFamily="49" charset="0"/>
              </a:rPr>
              <a:t>cha</a:t>
            </a:r>
            <a:r>
              <a:rPr lang="de-DE" sz="500" u="sng" dirty="0">
                <a:latin typeface="Consolas" panose="020B0609020204030204" pitchFamily="49" charset="0"/>
              </a:rPr>
              <a:t> &gt; als </a:t>
            </a:r>
            <a:r>
              <a:rPr lang="de-DE" sz="500" u="sng" dirty="0" err="1">
                <a:latin typeface="Consolas" panose="020B0609020204030204" pitchFamily="49" charset="0"/>
              </a:rPr>
              <a:t>anfang</a:t>
            </a:r>
            <a:r>
              <a:rPr lang="de-DE" sz="500" u="sng" dirty="0">
                <a:latin typeface="Consolas" panose="020B0609020204030204" pitchFamily="49" charset="0"/>
              </a:rPr>
              <a:t> block und x ende </a:t>
            </a:r>
            <a:r>
              <a:rPr lang="de-DE" sz="500" u="sng" dirty="0" err="1">
                <a:latin typeface="Consolas" panose="020B0609020204030204" pitchFamily="49" charset="0"/>
              </a:rPr>
              <a:t>char</a:t>
            </a:r>
            <a:r>
              <a:rPr lang="de-DE" sz="500" u="sng" dirty="0">
                <a:latin typeface="Consolas" panose="020B0609020204030204" pitchFamily="49" charset="0"/>
              </a:rPr>
              <a:t> &lt; ende block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if(</a:t>
            </a:r>
            <a:r>
              <a:rPr lang="en-US" sz="500" b="1" dirty="0" err="1">
                <a:latin typeface="Consolas" panose="020B0609020204030204" pitchFamily="49" charset="0"/>
              </a:rPr>
              <a:t>x_char</a:t>
            </a:r>
            <a:r>
              <a:rPr lang="en-US" sz="500" b="1" dirty="0">
                <a:latin typeface="Consolas" panose="020B0609020204030204" pitchFamily="49" charset="0"/>
              </a:rPr>
              <a:t> &gt;= </a:t>
            </a:r>
            <a:r>
              <a:rPr lang="en-US" sz="500" b="1" dirty="0" err="1">
                <a:latin typeface="Consolas" panose="020B0609020204030204" pitchFamily="49" charset="0"/>
              </a:rPr>
              <a:t>x_block</a:t>
            </a:r>
            <a:r>
              <a:rPr lang="en-US" sz="500" b="1" dirty="0">
                <a:latin typeface="Consolas" panose="020B0609020204030204" pitchFamily="49" charset="0"/>
              </a:rPr>
              <a:t> &amp;&amp; </a:t>
            </a:r>
            <a:r>
              <a:rPr lang="en-US" sz="500" b="1" dirty="0" err="1">
                <a:latin typeface="Consolas" panose="020B0609020204030204" pitchFamily="49" charset="0"/>
              </a:rPr>
              <a:t>y_char</a:t>
            </a:r>
            <a:r>
              <a:rPr lang="en-US" sz="500" b="1" dirty="0">
                <a:latin typeface="Consolas" panose="020B0609020204030204" pitchFamily="49" charset="0"/>
              </a:rPr>
              <a:t>&gt;= </a:t>
            </a:r>
            <a:r>
              <a:rPr lang="en-US" sz="500" b="1" dirty="0" err="1">
                <a:latin typeface="Consolas" panose="020B0609020204030204" pitchFamily="49" charset="0"/>
              </a:rPr>
              <a:t>y_block</a:t>
            </a:r>
            <a:r>
              <a:rPr lang="en-US" sz="500" b="1" dirty="0">
                <a:latin typeface="Consolas" panose="020B0609020204030204" pitchFamily="49" charset="0"/>
              </a:rPr>
              <a:t> &amp;&amp; </a:t>
            </a:r>
            <a:r>
              <a:rPr lang="en-US" sz="500" b="1" dirty="0" err="1">
                <a:latin typeface="Consolas" panose="020B0609020204030204" pitchFamily="49" charset="0"/>
              </a:rPr>
              <a:t>y_char</a:t>
            </a:r>
            <a:r>
              <a:rPr lang="en-US" sz="500" b="1" dirty="0">
                <a:latin typeface="Consolas" panose="020B0609020204030204" pitchFamily="49" charset="0"/>
              </a:rPr>
              <a:t>&lt;= </a:t>
            </a:r>
            <a:r>
              <a:rPr lang="en-US" sz="500" b="1" dirty="0" err="1">
                <a:latin typeface="Consolas" panose="020B0609020204030204" pitchFamily="49" charset="0"/>
              </a:rPr>
              <a:t>y_block+HIGHT</a:t>
            </a:r>
            <a:r>
              <a:rPr lang="en-US" sz="500" b="1" dirty="0">
                <a:latin typeface="Consolas" panose="020B0609020204030204" pitchFamily="49" charset="0"/>
              </a:rPr>
              <a:t>) {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if(</a:t>
            </a:r>
            <a:r>
              <a:rPr lang="en-US" sz="500" b="1" dirty="0" err="1">
                <a:latin typeface="Consolas" panose="020B0609020204030204" pitchFamily="49" charset="0"/>
              </a:rPr>
              <a:t>x_char</a:t>
            </a:r>
            <a:r>
              <a:rPr lang="en-US" sz="500" b="1" dirty="0">
                <a:latin typeface="Consolas" panose="020B0609020204030204" pitchFamily="49" charset="0"/>
              </a:rPr>
              <a:t>&lt;= </a:t>
            </a:r>
            <a:r>
              <a:rPr lang="en-US" sz="500" b="1" dirty="0" err="1">
                <a:latin typeface="Consolas" panose="020B0609020204030204" pitchFamily="49" charset="0"/>
              </a:rPr>
              <a:t>x_block+WIDTH</a:t>
            </a:r>
            <a:r>
              <a:rPr lang="en-US" sz="500" b="1" dirty="0">
                <a:latin typeface="Consolas" panose="020B0609020204030204" pitchFamily="49" charset="0"/>
              </a:rPr>
              <a:t>){</a:t>
            </a:r>
          </a:p>
          <a:p>
            <a:r>
              <a:rPr lang="de-DE" sz="500" dirty="0" err="1">
                <a:latin typeface="Consolas" panose="020B0609020204030204" pitchFamily="49" charset="0"/>
              </a:rPr>
              <a:t>coin</a:t>
            </a:r>
            <a:r>
              <a:rPr lang="de-DE" sz="500" dirty="0">
                <a:latin typeface="Consolas" panose="020B0609020204030204" pitchFamily="49" charset="0"/>
              </a:rPr>
              <a:t> = </a:t>
            </a:r>
            <a:r>
              <a:rPr lang="de-DE" sz="500" b="1" dirty="0" err="1">
                <a:latin typeface="Consolas" panose="020B0609020204030204" pitchFamily="49" charset="0"/>
              </a:rPr>
              <a:t>true</a:t>
            </a:r>
            <a:r>
              <a:rPr lang="de-DE" sz="500" b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true</a:t>
            </a:r>
            <a:r>
              <a:rPr lang="de-DE" sz="500" b="1" dirty="0">
                <a:latin typeface="Consolas" panose="020B0609020204030204" pitchFamily="49" charset="0"/>
              </a:rPr>
              <a:t>;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  <a:r>
              <a:rPr lang="de-DE" sz="500" b="1" dirty="0" err="1">
                <a:latin typeface="Consolas" panose="020B0609020204030204" pitchFamily="49" charset="0"/>
              </a:rPr>
              <a:t>else</a:t>
            </a:r>
            <a:r>
              <a:rPr lang="de-DE" sz="500" b="1" dirty="0">
                <a:latin typeface="Consolas" panose="020B0609020204030204" pitchFamily="49" charset="0"/>
              </a:rPr>
              <a:t> {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if(x_char-40&lt;= </a:t>
            </a:r>
            <a:r>
              <a:rPr lang="en-US" sz="500" b="1" dirty="0" err="1">
                <a:latin typeface="Consolas" panose="020B0609020204030204" pitchFamily="49" charset="0"/>
              </a:rPr>
              <a:t>x_block+WIDTH</a:t>
            </a:r>
            <a:r>
              <a:rPr lang="en-US" sz="500" b="1" dirty="0">
                <a:latin typeface="Consolas" panose="020B0609020204030204" pitchFamily="49" charset="0"/>
              </a:rPr>
              <a:t>) {</a:t>
            </a:r>
          </a:p>
          <a:p>
            <a:r>
              <a:rPr lang="de-DE" sz="500" dirty="0" err="1">
                <a:latin typeface="Consolas" panose="020B0609020204030204" pitchFamily="49" charset="0"/>
              </a:rPr>
              <a:t>coin</a:t>
            </a:r>
            <a:r>
              <a:rPr lang="de-DE" sz="500" dirty="0">
                <a:latin typeface="Consolas" panose="020B0609020204030204" pitchFamily="49" charset="0"/>
              </a:rPr>
              <a:t> = </a:t>
            </a:r>
            <a:r>
              <a:rPr lang="de-DE" sz="500" b="1" dirty="0" err="1">
                <a:latin typeface="Consolas" panose="020B0609020204030204" pitchFamily="49" charset="0"/>
              </a:rPr>
              <a:t>true</a:t>
            </a:r>
            <a:r>
              <a:rPr lang="de-DE" sz="500" b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true</a:t>
            </a:r>
            <a:r>
              <a:rPr lang="de-DE" sz="500" b="1" dirty="0">
                <a:latin typeface="Consolas" panose="020B0609020204030204" pitchFamily="49" charset="0"/>
              </a:rPr>
              <a:t>;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  <a:r>
              <a:rPr lang="de-DE" sz="500" b="1" dirty="0" err="1">
                <a:latin typeface="Consolas" panose="020B0609020204030204" pitchFamily="49" charset="0"/>
              </a:rPr>
              <a:t>else</a:t>
            </a:r>
            <a:r>
              <a:rPr lang="de-DE" sz="500" b="1" dirty="0">
                <a:latin typeface="Consolas" panose="020B0609020204030204" pitchFamily="49" charset="0"/>
              </a:rPr>
              <a:t> {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false</a:t>
            </a:r>
            <a:r>
              <a:rPr lang="de-DE" sz="500" b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false</a:t>
            </a:r>
            <a:r>
              <a:rPr lang="de-DE" sz="500" b="1" dirty="0">
                <a:latin typeface="Consolas" panose="020B0609020204030204" pitchFamily="49" charset="0"/>
              </a:rPr>
              <a:t>;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b="1" dirty="0" err="1">
                <a:latin typeface="Consolas" panose="020B0609020204030204" pitchFamily="49" charset="0"/>
              </a:rPr>
              <a:t>public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getX_Block</a:t>
            </a:r>
            <a:r>
              <a:rPr lang="de-DE" sz="500" b="1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X;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b="1" dirty="0" err="1">
                <a:latin typeface="Consolas" panose="020B0609020204030204" pitchFamily="49" charset="0"/>
              </a:rPr>
              <a:t>public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getY_Block</a:t>
            </a:r>
            <a:r>
              <a:rPr lang="de-DE" sz="500" b="1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Y;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b="1" dirty="0" err="1">
                <a:latin typeface="Consolas" panose="020B0609020204030204" pitchFamily="49" charset="0"/>
              </a:rPr>
              <a:t>public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getWidth</a:t>
            </a:r>
            <a:r>
              <a:rPr lang="de-DE" sz="500" b="1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WIDTH;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b="1" dirty="0" err="1">
                <a:latin typeface="Consolas" panose="020B0609020204030204" pitchFamily="49" charset="0"/>
              </a:rPr>
              <a:t>public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int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getHight</a:t>
            </a:r>
            <a:r>
              <a:rPr lang="de-DE" sz="500" b="1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HIGHT;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b="1" dirty="0" err="1">
                <a:latin typeface="Consolas" panose="020B0609020204030204" pitchFamily="49" charset="0"/>
              </a:rPr>
              <a:t>public</a:t>
            </a:r>
            <a:r>
              <a:rPr lang="de-DE" sz="500" b="1" dirty="0">
                <a:latin typeface="Consolas" panose="020B0609020204030204" pitchFamily="49" charset="0"/>
              </a:rPr>
              <a:t> Color </a:t>
            </a:r>
            <a:r>
              <a:rPr lang="de-DE" sz="500" b="1" dirty="0" err="1">
                <a:latin typeface="Consolas" panose="020B0609020204030204" pitchFamily="49" charset="0"/>
              </a:rPr>
              <a:t>getFarbe</a:t>
            </a:r>
            <a:r>
              <a:rPr lang="de-DE" sz="500" b="1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COLOR;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b="1" dirty="0" err="1">
                <a:latin typeface="Consolas" panose="020B0609020204030204" pitchFamily="49" charset="0"/>
              </a:rPr>
              <a:t>public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boolean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coin</a:t>
            </a:r>
            <a:r>
              <a:rPr lang="de-DE" sz="500" b="1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500" b="1" dirty="0" err="1">
                <a:latin typeface="Consolas" panose="020B0609020204030204" pitchFamily="49" charset="0"/>
              </a:rPr>
              <a:t>return</a:t>
            </a:r>
            <a:r>
              <a:rPr lang="de-DE" sz="500" b="1" dirty="0">
                <a:latin typeface="Consolas" panose="020B0609020204030204" pitchFamily="49" charset="0"/>
              </a:rPr>
              <a:t> </a:t>
            </a:r>
            <a:r>
              <a:rPr lang="de-DE" sz="500" b="1" dirty="0" err="1">
                <a:latin typeface="Consolas" panose="020B0609020204030204" pitchFamily="49" charset="0"/>
              </a:rPr>
              <a:t>coin</a:t>
            </a:r>
            <a:r>
              <a:rPr lang="de-DE" sz="500" b="1" dirty="0">
                <a:latin typeface="Consolas" panose="020B0609020204030204" pitchFamily="49" charset="0"/>
              </a:rPr>
              <a:t>;</a:t>
            </a: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  <a:p>
            <a:endParaRPr lang="de-DE" sz="500" dirty="0">
              <a:latin typeface="Consolas" panose="020B0609020204030204" pitchFamily="49" charset="0"/>
            </a:endParaRPr>
          </a:p>
          <a:p>
            <a:r>
              <a:rPr lang="de-DE" sz="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5EAAC702-6F74-4969-A993-D64FA3A92AAF}"/>
              </a:ext>
            </a:extLst>
          </p:cNvPr>
          <p:cNvSpPr/>
          <p:nvPr/>
        </p:nvSpPr>
        <p:spPr>
          <a:xfrm>
            <a:off x="1748899" y="1225690"/>
            <a:ext cx="532661" cy="150690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7CA1B08-C11A-4B69-BD4E-A04A90655D47}"/>
              </a:ext>
            </a:extLst>
          </p:cNvPr>
          <p:cNvSpPr/>
          <p:nvPr/>
        </p:nvSpPr>
        <p:spPr>
          <a:xfrm>
            <a:off x="2929629" y="1267601"/>
            <a:ext cx="5896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Einführung der Variablen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7D181858-8B69-4260-8B74-03541C495395}"/>
              </a:ext>
            </a:extLst>
          </p:cNvPr>
          <p:cNvSpPr/>
          <p:nvPr/>
        </p:nvSpPr>
        <p:spPr>
          <a:xfrm>
            <a:off x="2396968" y="1476040"/>
            <a:ext cx="532661" cy="432660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EC41A6F8-0E3C-473A-B7D2-342337FA9330}"/>
              </a:ext>
            </a:extLst>
          </p:cNvPr>
          <p:cNvSpPr/>
          <p:nvPr/>
        </p:nvSpPr>
        <p:spPr>
          <a:xfrm>
            <a:off x="3219633" y="1908699"/>
            <a:ext cx="532661" cy="769441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A4F961D3-3A50-4F13-BCC4-9922F1E16F8B}"/>
              </a:ext>
            </a:extLst>
          </p:cNvPr>
          <p:cNvSpPr/>
          <p:nvPr/>
        </p:nvSpPr>
        <p:spPr>
          <a:xfrm>
            <a:off x="3614689" y="2730991"/>
            <a:ext cx="532661" cy="1983051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CA3E984-79F0-4B75-B29F-781AE64435A1}"/>
              </a:ext>
            </a:extLst>
          </p:cNvPr>
          <p:cNvSpPr/>
          <p:nvPr/>
        </p:nvSpPr>
        <p:spPr>
          <a:xfrm>
            <a:off x="1670479" y="4824401"/>
            <a:ext cx="532661" cy="1913750"/>
          </a:xfrm>
          <a:prstGeom prst="rightBrace">
            <a:avLst>
              <a:gd name="adj1" fmla="val 13702"/>
              <a:gd name="adj2" fmla="val 472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7A6CD2-113C-4BCA-916B-1BF59A59D13F}"/>
              </a:ext>
            </a:extLst>
          </p:cNvPr>
          <p:cNvSpPr/>
          <p:nvPr/>
        </p:nvSpPr>
        <p:spPr>
          <a:xfrm>
            <a:off x="2414568" y="792283"/>
            <a:ext cx="19800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3AA58A-315B-476A-8CDC-73FB947EECFF}"/>
              </a:ext>
            </a:extLst>
          </p:cNvPr>
          <p:cNvSpPr/>
          <p:nvPr/>
        </p:nvSpPr>
        <p:spPr>
          <a:xfrm>
            <a:off x="3845023" y="1823723"/>
            <a:ext cx="49455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Erstellung des Blocks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C451253-D38D-456C-B063-DAA01B585AB5}"/>
              </a:ext>
            </a:extLst>
          </p:cNvPr>
          <p:cNvSpPr/>
          <p:nvPr/>
        </p:nvSpPr>
        <p:spPr>
          <a:xfrm>
            <a:off x="4216968" y="3276235"/>
            <a:ext cx="51182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Berührung des Blocks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92765D-0D42-4132-84CE-5330BD8829FB}"/>
              </a:ext>
            </a:extLst>
          </p:cNvPr>
          <p:cNvSpPr/>
          <p:nvPr/>
        </p:nvSpPr>
        <p:spPr>
          <a:xfrm>
            <a:off x="2133766" y="5340227"/>
            <a:ext cx="53692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Übernahme der Werte</a:t>
            </a:r>
            <a:endParaRPr lang="de-DE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feil: nach links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5891D8-6A13-432C-9085-DBCFA13E2C55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6" name="Pfeil: nach rechts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F43DA1-F4E0-4CA8-AF2E-E516F6E487DC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7" name="Pfeil: nach rechts 16">
            <a:hlinkClick r:id="rId2" action="ppaction://hlinksldjump"/>
            <a:extLst>
              <a:ext uri="{FF2B5EF4-FFF2-40B4-BE49-F238E27FC236}">
                <a16:creationId xmlns:a16="http://schemas.microsoft.com/office/drawing/2014/main" id="{C4739F58-2EE2-4F4C-94A5-CDFE6D396531}"/>
              </a:ext>
            </a:extLst>
          </p:cNvPr>
          <p:cNvSpPr/>
          <p:nvPr/>
        </p:nvSpPr>
        <p:spPr>
          <a:xfrm>
            <a:off x="4420454" y="961811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hlinkClick r:id="rId3" action="ppaction://hlinksldjump"/>
            <a:extLst>
              <a:ext uri="{FF2B5EF4-FFF2-40B4-BE49-F238E27FC236}">
                <a16:creationId xmlns:a16="http://schemas.microsoft.com/office/drawing/2014/main" id="{51E221CC-2F04-47E4-80DE-BEADBBA03FFC}"/>
              </a:ext>
            </a:extLst>
          </p:cNvPr>
          <p:cNvSpPr/>
          <p:nvPr/>
        </p:nvSpPr>
        <p:spPr>
          <a:xfrm>
            <a:off x="8794727" y="1450054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hlinkClick r:id="rId4" action="ppaction://hlinksldjump"/>
            <a:extLst>
              <a:ext uri="{FF2B5EF4-FFF2-40B4-BE49-F238E27FC236}">
                <a16:creationId xmlns:a16="http://schemas.microsoft.com/office/drawing/2014/main" id="{5B7CE8C9-6136-488B-AD4F-7E9096459714}"/>
              </a:ext>
            </a:extLst>
          </p:cNvPr>
          <p:cNvSpPr/>
          <p:nvPr/>
        </p:nvSpPr>
        <p:spPr>
          <a:xfrm>
            <a:off x="8773167" y="2006176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hlinkClick r:id="rId5" action="ppaction://hlinksldjump"/>
            <a:extLst>
              <a:ext uri="{FF2B5EF4-FFF2-40B4-BE49-F238E27FC236}">
                <a16:creationId xmlns:a16="http://schemas.microsoft.com/office/drawing/2014/main" id="{C18EB8F0-8C48-41D6-BA9E-9F567D863ADD}"/>
              </a:ext>
            </a:extLst>
          </p:cNvPr>
          <p:cNvSpPr/>
          <p:nvPr/>
        </p:nvSpPr>
        <p:spPr>
          <a:xfrm>
            <a:off x="9316133" y="3429000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hlinkClick r:id="rId6" action="ppaction://hlinksldjump"/>
            <a:extLst>
              <a:ext uri="{FF2B5EF4-FFF2-40B4-BE49-F238E27FC236}">
                <a16:creationId xmlns:a16="http://schemas.microsoft.com/office/drawing/2014/main" id="{353CE16B-8B4D-4134-9194-5E853BB0F87A}"/>
              </a:ext>
            </a:extLst>
          </p:cNvPr>
          <p:cNvSpPr/>
          <p:nvPr/>
        </p:nvSpPr>
        <p:spPr>
          <a:xfrm>
            <a:off x="7458443" y="5611590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hlinkClick r:id="rId7" action="ppaction://hlinksldjump"/>
            <a:extLst>
              <a:ext uri="{FF2B5EF4-FFF2-40B4-BE49-F238E27FC236}">
                <a16:creationId xmlns:a16="http://schemas.microsoft.com/office/drawing/2014/main" id="{9C04D66C-4FB2-40D8-9BB0-F325F1834B41}"/>
              </a:ext>
            </a:extLst>
          </p:cNvPr>
          <p:cNvSpPr/>
          <p:nvPr/>
        </p:nvSpPr>
        <p:spPr>
          <a:xfrm>
            <a:off x="5118105" y="239697"/>
            <a:ext cx="1911275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</a:t>
            </a:r>
            <a:r>
              <a:rPr lang="de-DE" dirty="0" err="1"/>
              <a:t>Calss</a:t>
            </a:r>
            <a:endParaRPr lang="de-DE" dirty="0"/>
          </a:p>
        </p:txBody>
      </p:sp>
      <p:sp>
        <p:nvSpPr>
          <p:cNvPr id="23" name="Pfeil: nach rechts 22">
            <a:hlinkClick r:id="rId8" action="ppaction://hlinksldjump"/>
            <a:extLst>
              <a:ext uri="{FF2B5EF4-FFF2-40B4-BE49-F238E27FC236}">
                <a16:creationId xmlns:a16="http://schemas.microsoft.com/office/drawing/2014/main" id="{2AC92701-398A-489A-A447-0AB66041F577}"/>
              </a:ext>
            </a:extLst>
          </p:cNvPr>
          <p:cNvSpPr/>
          <p:nvPr/>
        </p:nvSpPr>
        <p:spPr>
          <a:xfrm>
            <a:off x="10691081" y="2208443"/>
            <a:ext cx="1295637" cy="227849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24" name="Pfeil: nach rechts 23">
            <a:hlinkClick r:id="rId9" action="ppaction://hlinksldjump"/>
            <a:extLst>
              <a:ext uri="{FF2B5EF4-FFF2-40B4-BE49-F238E27FC236}">
                <a16:creationId xmlns:a16="http://schemas.microsoft.com/office/drawing/2014/main" id="{0D04B11D-8C02-4060-8367-1D7550BD42A9}"/>
              </a:ext>
            </a:extLst>
          </p:cNvPr>
          <p:cNvSpPr/>
          <p:nvPr/>
        </p:nvSpPr>
        <p:spPr>
          <a:xfrm flipH="1">
            <a:off x="10404628" y="4497670"/>
            <a:ext cx="1570789" cy="227849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Vorherige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137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BE365-2D03-479C-B4A5-6C8496E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Imports (Block)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E1DF55-69A6-4C87-A499-0C8161B8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469"/>
            <a:ext cx="3896634" cy="455451"/>
          </a:xfrm>
        </p:spPr>
      </p:pic>
      <p:sp>
        <p:nvSpPr>
          <p:cNvPr id="6" name="Pfeil: nach links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63BD041-E3D5-46B1-A055-A9D52ACCB375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7" name="Pfeil: nach rechts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0CC89E-9517-465E-A252-BEB3CA19247C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8" name="Rechteck 7">
            <a:hlinkClick r:id="rId3" action="ppaction://hlinksldjump"/>
            <a:extLst>
              <a:ext uri="{FF2B5EF4-FFF2-40B4-BE49-F238E27FC236}">
                <a16:creationId xmlns:a16="http://schemas.microsoft.com/office/drawing/2014/main" id="{AF0A39C8-7B21-4D35-B427-3E85A5D4E467}"/>
              </a:ext>
            </a:extLst>
          </p:cNvPr>
          <p:cNvSpPr/>
          <p:nvPr/>
        </p:nvSpPr>
        <p:spPr>
          <a:xfrm>
            <a:off x="5197135" y="284085"/>
            <a:ext cx="179772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Block</a:t>
            </a:r>
          </a:p>
        </p:txBody>
      </p:sp>
    </p:spTree>
    <p:extLst>
      <p:ext uri="{BB962C8B-B14F-4D97-AF65-F5344CB8AC3E}">
        <p14:creationId xmlns:p14="http://schemas.microsoft.com/office/powerpoint/2010/main" val="2968952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788EF-C8A2-4768-8FCD-4A2CE1D0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Einführung der Variablen</a:t>
            </a:r>
          </a:p>
        </p:txBody>
      </p:sp>
      <p:pic>
        <p:nvPicPr>
          <p:cNvPr id="5" name="Inhaltsplatzhalter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199BC06F-2B62-4E7C-801B-9AE809A46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11473"/>
            <a:ext cx="4912595" cy="143356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59E85B4-B733-4E83-8697-D45B81146BE7}"/>
              </a:ext>
            </a:extLst>
          </p:cNvPr>
          <p:cNvSpPr/>
          <p:nvPr/>
        </p:nvSpPr>
        <p:spPr>
          <a:xfrm>
            <a:off x="5922362" y="1611473"/>
            <a:ext cx="6062491" cy="7078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Koordinaten des Blocks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4F8148-EAD2-4ED5-8EFB-D9828ABC881A}"/>
              </a:ext>
            </a:extLst>
          </p:cNvPr>
          <p:cNvSpPr/>
          <p:nvPr/>
        </p:nvSpPr>
        <p:spPr>
          <a:xfrm>
            <a:off x="5922362" y="2411943"/>
            <a:ext cx="6062491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 und Höhe des Blocks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867F6C-937D-4B17-BF24-415BB899BF65}"/>
              </a:ext>
            </a:extLst>
          </p:cNvPr>
          <p:cNvSpPr/>
          <p:nvPr/>
        </p:nvSpPr>
        <p:spPr>
          <a:xfrm>
            <a:off x="5922362" y="3220151"/>
            <a:ext cx="6062491" cy="70788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Farbe des Blocks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42B96F7-F1CA-4E3F-A650-7322D89970FC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660777" y="1837678"/>
            <a:ext cx="1261585" cy="12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A0E108D-36C4-4ACC-BD3B-51ABF3085CF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619565" y="2183907"/>
            <a:ext cx="302797" cy="581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0077165-27A0-4D68-846C-347ACC7B6289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864963" y="2879001"/>
            <a:ext cx="1057399" cy="695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Pfeil: nach links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C140E6-2CB4-426E-97AE-7807B6FDE051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7" name="Pfeil: nach rechts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5A7E6E-A5B0-4489-9C44-7B46C5C5336F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8" name="Rechteck 17">
            <a:hlinkClick r:id="rId3" action="ppaction://hlinksldjump"/>
            <a:extLst>
              <a:ext uri="{FF2B5EF4-FFF2-40B4-BE49-F238E27FC236}">
                <a16:creationId xmlns:a16="http://schemas.microsoft.com/office/drawing/2014/main" id="{D538130A-FE79-4228-8AF2-37743EE7163F}"/>
              </a:ext>
            </a:extLst>
          </p:cNvPr>
          <p:cNvSpPr/>
          <p:nvPr/>
        </p:nvSpPr>
        <p:spPr>
          <a:xfrm>
            <a:off x="5197135" y="284085"/>
            <a:ext cx="179772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Block</a:t>
            </a:r>
          </a:p>
        </p:txBody>
      </p:sp>
    </p:spTree>
    <p:extLst>
      <p:ext uri="{BB962C8B-B14F-4D97-AF65-F5344CB8AC3E}">
        <p14:creationId xmlns:p14="http://schemas.microsoft.com/office/powerpoint/2010/main" val="4237295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D11A8-1B78-4433-9EE0-CB7C86AC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Erstellung des Blocks</a:t>
            </a:r>
          </a:p>
        </p:txBody>
      </p:sp>
      <p:pic>
        <p:nvPicPr>
          <p:cNvPr id="9" name="Inhaltsplatzhalter 8" descr="Ein Bild, das Vogel enthält.&#10;&#10;Automatisch generierte Beschreibung">
            <a:extLst>
              <a:ext uri="{FF2B5EF4-FFF2-40B4-BE49-F238E27FC236}">
                <a16:creationId xmlns:a16="http://schemas.microsoft.com/office/drawing/2014/main" id="{61703C6E-E034-42FC-BD09-83357B8AB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3" y="3851898"/>
            <a:ext cx="6946681" cy="1715691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9AC750BC-F324-4982-AC45-3F3227B3BA04}"/>
              </a:ext>
            </a:extLst>
          </p:cNvPr>
          <p:cNvSpPr/>
          <p:nvPr/>
        </p:nvSpPr>
        <p:spPr>
          <a:xfrm>
            <a:off x="7705817" y="1611473"/>
            <a:ext cx="4279036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Block wird erstellt mit: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1033B75-574D-449A-AC78-93E59BCDE795}"/>
              </a:ext>
            </a:extLst>
          </p:cNvPr>
          <p:cNvSpPr/>
          <p:nvPr/>
        </p:nvSpPr>
        <p:spPr>
          <a:xfrm>
            <a:off x="7705817" y="3015624"/>
            <a:ext cx="4279036" cy="7078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Koordinaten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69A3C2A-3CFB-4E63-BC9B-7559FCFABF46}"/>
              </a:ext>
            </a:extLst>
          </p:cNvPr>
          <p:cNvSpPr/>
          <p:nvPr/>
        </p:nvSpPr>
        <p:spPr>
          <a:xfrm>
            <a:off x="7705817" y="3804222"/>
            <a:ext cx="4279036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6F1C8E4-953D-4313-8B0B-09696576616A}"/>
              </a:ext>
            </a:extLst>
          </p:cNvPr>
          <p:cNvSpPr/>
          <p:nvPr/>
        </p:nvSpPr>
        <p:spPr>
          <a:xfrm>
            <a:off x="7705817" y="4592820"/>
            <a:ext cx="4279036" cy="70788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Höhe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BD06B6-DFCC-4FC4-90CC-D2640ED8160C}"/>
              </a:ext>
            </a:extLst>
          </p:cNvPr>
          <p:cNvSpPr/>
          <p:nvPr/>
        </p:nvSpPr>
        <p:spPr>
          <a:xfrm>
            <a:off x="7705817" y="5381418"/>
            <a:ext cx="4279036" cy="7078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Farbe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32AFF3-72CB-40CF-81B8-2A5F6A01997F}"/>
              </a:ext>
            </a:extLst>
          </p:cNvPr>
          <p:cNvCxnSpPr>
            <a:stCxn id="11" idx="1"/>
          </p:cNvCxnSpPr>
          <p:nvPr/>
        </p:nvCxnSpPr>
        <p:spPr>
          <a:xfrm flipH="1">
            <a:off x="2166151" y="3369567"/>
            <a:ext cx="5539666" cy="788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98C497D-CD74-44C3-96F1-F40449777E47}"/>
              </a:ext>
            </a:extLst>
          </p:cNvPr>
          <p:cNvCxnSpPr>
            <a:stCxn id="11" idx="1"/>
          </p:cNvCxnSpPr>
          <p:nvPr/>
        </p:nvCxnSpPr>
        <p:spPr>
          <a:xfrm flipH="1">
            <a:off x="2192784" y="3369567"/>
            <a:ext cx="5513033" cy="944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235411-CDCD-4346-AE55-206CC3DF4844}"/>
              </a:ext>
            </a:extLst>
          </p:cNvPr>
          <p:cNvCxnSpPr>
            <a:stCxn id="12" idx="1"/>
          </p:cNvCxnSpPr>
          <p:nvPr/>
        </p:nvCxnSpPr>
        <p:spPr>
          <a:xfrm flipH="1">
            <a:off x="2823099" y="4158165"/>
            <a:ext cx="4882718" cy="35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C9F8245-122C-4B5C-9DE4-B5D441F8EEC3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2911876" y="4709743"/>
            <a:ext cx="4793941" cy="237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2285C19-7F66-4FAD-8F6E-EE02065CA228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823099" y="4921338"/>
            <a:ext cx="4882718" cy="81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Pfeil: nach links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B5962A-D718-4329-B9E9-0BAA72ADC956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26" name="Pfeil: nach rechts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BF591C-72F1-4BDC-B1AB-287C9E36B2DD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27" name="Rechteck 26">
            <a:hlinkClick r:id="rId3" action="ppaction://hlinksldjump"/>
            <a:extLst>
              <a:ext uri="{FF2B5EF4-FFF2-40B4-BE49-F238E27FC236}">
                <a16:creationId xmlns:a16="http://schemas.microsoft.com/office/drawing/2014/main" id="{08E5BD4E-FB2E-4B63-9482-5A38642A407A}"/>
              </a:ext>
            </a:extLst>
          </p:cNvPr>
          <p:cNvSpPr/>
          <p:nvPr/>
        </p:nvSpPr>
        <p:spPr>
          <a:xfrm>
            <a:off x="5197135" y="284085"/>
            <a:ext cx="179772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Block</a:t>
            </a:r>
          </a:p>
        </p:txBody>
      </p:sp>
    </p:spTree>
    <p:extLst>
      <p:ext uri="{BB962C8B-B14F-4D97-AF65-F5344CB8AC3E}">
        <p14:creationId xmlns:p14="http://schemas.microsoft.com/office/powerpoint/2010/main" val="560399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D1FB2-B6B2-4641-B62D-9EFC6283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Berührung des Blocks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AF45511-6C00-4AAB-A240-417571347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56" y="1500147"/>
            <a:ext cx="6544687" cy="384421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D50517B-3C66-4FB6-A3B9-8D97AB289B23}"/>
              </a:ext>
            </a:extLst>
          </p:cNvPr>
          <p:cNvSpPr/>
          <p:nvPr/>
        </p:nvSpPr>
        <p:spPr>
          <a:xfrm>
            <a:off x="7588599" y="176708"/>
            <a:ext cx="4403322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Wann berührt die Figur den Block: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60A84B-41DF-432F-AE8A-8AC7B6A527AD}"/>
              </a:ext>
            </a:extLst>
          </p:cNvPr>
          <p:cNvSpPr/>
          <p:nvPr/>
        </p:nvSpPr>
        <p:spPr>
          <a:xfrm>
            <a:off x="7588599" y="1586771"/>
            <a:ext cx="4403322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</a:t>
            </a:r>
            <a:r>
              <a:rPr lang="de-D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vom Anfang der Figur &gt; X vom Anfang Block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6FE4B51-BA51-4AD3-B17D-F0AB9BDCF642}"/>
              </a:ext>
            </a:extLst>
          </p:cNvPr>
          <p:cNvSpPr/>
          <p:nvPr/>
        </p:nvSpPr>
        <p:spPr>
          <a:xfrm>
            <a:off x="7588599" y="4462445"/>
            <a:ext cx="4403322" cy="19389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X vom Ende der Figur &lt; X vom Ende Bloch 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4EFF90-16E3-490F-9BBA-68046134E2FF}"/>
              </a:ext>
            </a:extLst>
          </p:cNvPr>
          <p:cNvSpPr/>
          <p:nvPr/>
        </p:nvSpPr>
        <p:spPr>
          <a:xfrm>
            <a:off x="7588599" y="3640161"/>
            <a:ext cx="4403322" cy="7078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2421E02-A20A-4D92-9956-12617C3E3E62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074850" y="2219417"/>
            <a:ext cx="3513749" cy="336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B18A408-BD87-4B39-90A5-FA5B576CFB01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603402" y="3217839"/>
            <a:ext cx="2985197" cy="221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feil: nach links 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F13F0C-1D75-4CF7-9B8E-134DEF20D2B1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5" name="Pfeil: nach rechts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4ABE02-11BA-4078-AD7E-C9A2680A854A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6" name="Rechteck 15">
            <a:hlinkClick r:id="rId3" action="ppaction://hlinksldjump"/>
            <a:extLst>
              <a:ext uri="{FF2B5EF4-FFF2-40B4-BE49-F238E27FC236}">
                <a16:creationId xmlns:a16="http://schemas.microsoft.com/office/drawing/2014/main" id="{AE88EF02-B294-4BE3-840A-A284BFBFDF80}"/>
              </a:ext>
            </a:extLst>
          </p:cNvPr>
          <p:cNvSpPr/>
          <p:nvPr/>
        </p:nvSpPr>
        <p:spPr>
          <a:xfrm>
            <a:off x="5197135" y="284085"/>
            <a:ext cx="179772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Block</a:t>
            </a:r>
          </a:p>
        </p:txBody>
      </p:sp>
    </p:spTree>
    <p:extLst>
      <p:ext uri="{BB962C8B-B14F-4D97-AF65-F5344CB8AC3E}">
        <p14:creationId xmlns:p14="http://schemas.microsoft.com/office/powerpoint/2010/main" val="4112710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1F9DD-706F-48B0-AFF0-2BC120B5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Übernahme der Werte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537AF42-433B-40D2-ACDE-463C5D998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8255"/>
            <a:ext cx="3192262" cy="485098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1226772-7BDA-4EA2-9140-FAC6EF189FDC}"/>
              </a:ext>
            </a:extLst>
          </p:cNvPr>
          <p:cNvSpPr/>
          <p:nvPr/>
        </p:nvSpPr>
        <p:spPr>
          <a:xfrm>
            <a:off x="4401514" y="1448255"/>
            <a:ext cx="7485685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den Block mit Informationen zu versorgen werden hier die Werte aus dem </a:t>
            </a:r>
            <a:r>
              <a:rPr lang="de-DE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r>
              <a:rPr lang="de-D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übernommen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Pfeil: nach links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616441-A363-442A-8EDE-B5D11FF050A0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8" name="Pfeil: nach rechts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BFCA99-7575-4B31-9384-BFB1F3A7F44E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16AFA558-FB4A-4BF3-9682-EBE58E580985}"/>
              </a:ext>
            </a:extLst>
          </p:cNvPr>
          <p:cNvSpPr/>
          <p:nvPr/>
        </p:nvSpPr>
        <p:spPr>
          <a:xfrm>
            <a:off x="5197135" y="284085"/>
            <a:ext cx="1797729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Block</a:t>
            </a:r>
          </a:p>
        </p:txBody>
      </p:sp>
    </p:spTree>
    <p:extLst>
      <p:ext uri="{BB962C8B-B14F-4D97-AF65-F5344CB8AC3E}">
        <p14:creationId xmlns:p14="http://schemas.microsoft.com/office/powerpoint/2010/main" val="143331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39563-8B83-40DC-8C1A-1EF80BAD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4DFE-9ED9-4919-B8B8-0E83ACD3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Viedeoanleitung</a:t>
            </a:r>
          </a:p>
          <a:p>
            <a:pPr lvl="1"/>
            <a:r>
              <a:rPr lang="de-DE" dirty="0"/>
              <a:t>YouTube Playlist</a:t>
            </a:r>
          </a:p>
          <a:p>
            <a:pPr lvl="1"/>
            <a:r>
              <a:rPr lang="de-DE" dirty="0"/>
              <a:t>JaDaHB1</a:t>
            </a:r>
          </a:p>
          <a:p>
            <a:pPr lvl="1"/>
            <a:r>
              <a:rPr lang="de-DE" dirty="0"/>
              <a:t>https://www.youtube.com/playlist?list=PL13I0cBsOJUdFfZpo4cAXwBHTjHIaejV_</a:t>
            </a:r>
          </a:p>
          <a:p>
            <a:pPr lvl="1"/>
            <a:r>
              <a:rPr lang="de-DE" dirty="0"/>
              <a:t>19.03.2020</a:t>
            </a:r>
          </a:p>
          <a:p>
            <a:pPr lvl="1"/>
            <a:endParaRPr lang="de-DE" dirty="0"/>
          </a:p>
        </p:txBody>
      </p:sp>
      <p:sp>
        <p:nvSpPr>
          <p:cNvPr id="4" name="Pfeil: nach links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EBE04A-A15E-4892-96D9-CF7E1661C085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56509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29DDED9-E7EC-4747-BDD6-C95D9A40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Imports (Frame) </a:t>
            </a:r>
          </a:p>
        </p:txBody>
      </p:sp>
      <p:pic>
        <p:nvPicPr>
          <p:cNvPr id="6" name="Grafik 5" descr="Ein Bild, das Tisch, Raum, Computer, haltend enthält.&#10;&#10;Automatisch generierte Beschreibung">
            <a:extLst>
              <a:ext uri="{FF2B5EF4-FFF2-40B4-BE49-F238E27FC236}">
                <a16:creationId xmlns:a16="http://schemas.microsoft.com/office/drawing/2014/main" id="{091E385B-593F-4F3F-B45E-10B53C6A8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b="12130"/>
          <a:stretch/>
        </p:blipFill>
        <p:spPr>
          <a:xfrm>
            <a:off x="1141413" y="1988598"/>
            <a:ext cx="4739108" cy="1012054"/>
          </a:xfrm>
          <a:prstGeom prst="rect">
            <a:avLst/>
          </a:prstGeom>
        </p:spPr>
      </p:pic>
      <p:sp>
        <p:nvSpPr>
          <p:cNvPr id="4" name="Pfeil: nach links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F9D33-0E97-4639-8561-3D8537DFCB89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5" name="Pfeil: nach rechts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49A2A4-4AF2-4CE9-AA8A-D74E2A2BA0AF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7" name="Pfeil: nach rechts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B7A8F7-FD67-4C62-89B7-A414DACC686D}"/>
              </a:ext>
            </a:extLst>
          </p:cNvPr>
          <p:cNvSpPr/>
          <p:nvPr/>
        </p:nvSpPr>
        <p:spPr>
          <a:xfrm>
            <a:off x="11160710" y="4453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8" name="Rechteck 7">
            <a:hlinkClick r:id="rId3" action="ppaction://hlinksldjump"/>
            <a:extLst>
              <a:ext uri="{FF2B5EF4-FFF2-40B4-BE49-F238E27FC236}">
                <a16:creationId xmlns:a16="http://schemas.microsoft.com/office/drawing/2014/main" id="{448B908F-5A91-4134-AE6E-7B4F6C263456}"/>
              </a:ext>
            </a:extLst>
          </p:cNvPr>
          <p:cNvSpPr/>
          <p:nvPr/>
        </p:nvSpPr>
        <p:spPr>
          <a:xfrm>
            <a:off x="5130197" y="292963"/>
            <a:ext cx="1911275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Frame</a:t>
            </a:r>
          </a:p>
        </p:txBody>
      </p:sp>
    </p:spTree>
    <p:extLst>
      <p:ext uri="{BB962C8B-B14F-4D97-AF65-F5344CB8AC3E}">
        <p14:creationId xmlns:p14="http://schemas.microsoft.com/office/powerpoint/2010/main" val="42574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68AE2-A1A5-4ACF-9FDD-A422FF51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Festlegung der Variablen (Frame)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58A4F0-4248-4186-ACC2-92FF81CEA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2"/>
          <a:stretch/>
        </p:blipFill>
        <p:spPr>
          <a:xfrm>
            <a:off x="1141413" y="1966069"/>
            <a:ext cx="6288860" cy="1034583"/>
          </a:xfrm>
          <a:prstGeom prst="rect">
            <a:avLst/>
          </a:prstGeom>
        </p:spPr>
      </p:pic>
      <p:sp>
        <p:nvSpPr>
          <p:cNvPr id="4" name="Pfeil: nach links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5B2CE2-AFB4-46D0-B516-B4358D093B52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6" name="Pfeil: nach rechts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9B7727-0D53-4041-A231-81E894571ABA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CAED2422-7F39-406B-9ED0-2AAC06F36CEC}"/>
              </a:ext>
            </a:extLst>
          </p:cNvPr>
          <p:cNvSpPr/>
          <p:nvPr/>
        </p:nvSpPr>
        <p:spPr>
          <a:xfrm>
            <a:off x="5130197" y="292963"/>
            <a:ext cx="1911275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Frame</a:t>
            </a:r>
          </a:p>
        </p:txBody>
      </p:sp>
    </p:spTree>
    <p:extLst>
      <p:ext uri="{BB962C8B-B14F-4D97-AF65-F5344CB8AC3E}">
        <p14:creationId xmlns:p14="http://schemas.microsoft.com/office/powerpoint/2010/main" val="72987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2EBF5-8CE2-4B85-AD32-BF8896E0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Die Erstellung des Menüs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870997-1D68-4BB2-9D40-EEA2A47D6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1"/>
          <a:stretch/>
        </p:blipFill>
        <p:spPr>
          <a:xfrm>
            <a:off x="1141413" y="1800615"/>
            <a:ext cx="5705958" cy="169718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FBBDC32-BFF0-42BD-8C36-882E182FA8E4}"/>
              </a:ext>
            </a:extLst>
          </p:cNvPr>
          <p:cNvSpPr/>
          <p:nvPr/>
        </p:nvSpPr>
        <p:spPr>
          <a:xfrm>
            <a:off x="7039993" y="1641519"/>
            <a:ext cx="5042516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erstellen ein neuen Tab und geben ihm einen Namen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62B0E-721C-4E47-8695-1277C9B6EC1B}"/>
              </a:ext>
            </a:extLst>
          </p:cNvPr>
          <p:cNvCxnSpPr>
            <a:cxnSpLocks/>
          </p:cNvCxnSpPr>
          <p:nvPr/>
        </p:nvCxnSpPr>
        <p:spPr>
          <a:xfrm flipH="1">
            <a:off x="4580879" y="2097088"/>
            <a:ext cx="24591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FB4B0B2F-FF1F-4BE7-855C-BF3E060C4819}"/>
              </a:ext>
            </a:extLst>
          </p:cNvPr>
          <p:cNvSpPr/>
          <p:nvPr/>
        </p:nvSpPr>
        <p:spPr>
          <a:xfrm>
            <a:off x="7039993" y="3876984"/>
            <a:ext cx="5042516" cy="13234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bestimmen die Größe des neuen Tabs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DF5DC12-7E71-4AC9-8A4A-5321BF1B1889}"/>
              </a:ext>
            </a:extLst>
          </p:cNvPr>
          <p:cNvCxnSpPr/>
          <p:nvPr/>
        </p:nvCxnSpPr>
        <p:spPr>
          <a:xfrm flipH="1" flipV="1">
            <a:off x="3826276" y="2552657"/>
            <a:ext cx="3213717" cy="1593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4E8082-301A-4B1C-AE8E-69B250956D51}"/>
              </a:ext>
            </a:extLst>
          </p:cNvPr>
          <p:cNvSpPr/>
          <p:nvPr/>
        </p:nvSpPr>
        <p:spPr>
          <a:xfrm>
            <a:off x="1141413" y="3953371"/>
            <a:ext cx="5042516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bestimmen des „Startpunkt“ des neuen Tabs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3141559-04EA-4D28-B970-5B148859A0F7}"/>
              </a:ext>
            </a:extLst>
          </p:cNvPr>
          <p:cNvCxnSpPr/>
          <p:nvPr/>
        </p:nvCxnSpPr>
        <p:spPr>
          <a:xfrm flipH="1" flipV="1">
            <a:off x="3701988" y="2852342"/>
            <a:ext cx="1793290" cy="1101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feil: nach links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25C08B-8677-42A5-8367-37512ECA74CF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2" name="Pfeil: nach recht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8E7509-4F52-4ACD-B0C7-66D5CA6F585F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4" name="Rechteck 13">
            <a:hlinkClick r:id="rId3" action="ppaction://hlinksldjump"/>
            <a:extLst>
              <a:ext uri="{FF2B5EF4-FFF2-40B4-BE49-F238E27FC236}">
                <a16:creationId xmlns:a16="http://schemas.microsoft.com/office/drawing/2014/main" id="{F846DBED-6604-4B5C-81B1-3D0B199C167B}"/>
              </a:ext>
            </a:extLst>
          </p:cNvPr>
          <p:cNvSpPr/>
          <p:nvPr/>
        </p:nvSpPr>
        <p:spPr>
          <a:xfrm>
            <a:off x="5130197" y="292963"/>
            <a:ext cx="1911275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Frame</a:t>
            </a:r>
          </a:p>
        </p:txBody>
      </p:sp>
    </p:spTree>
    <p:extLst>
      <p:ext uri="{BB962C8B-B14F-4D97-AF65-F5344CB8AC3E}">
        <p14:creationId xmlns:p14="http://schemas.microsoft.com/office/powerpoint/2010/main" val="76058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AA2F8-6B48-468C-8723-872AAD56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Die Button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4A9640-6B03-4C70-9EA9-ED4B241CBFBF}"/>
              </a:ext>
            </a:extLst>
          </p:cNvPr>
          <p:cNvSpPr/>
          <p:nvPr/>
        </p:nvSpPr>
        <p:spPr>
          <a:xfrm>
            <a:off x="930619" y="1623590"/>
            <a:ext cx="7911846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 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Erstellung</a:t>
            </a:r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der Button</a:t>
            </a:r>
          </a:p>
          <a:p>
            <a:pPr marL="571500" indent="-571500">
              <a:buFontTx/>
              <a:buChar char="-"/>
            </a:pPr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 Button „Spiel starten“</a:t>
            </a:r>
          </a:p>
          <a:p>
            <a:pPr marL="571500" indent="-571500">
              <a:buFontTx/>
              <a:buChar char="-"/>
            </a:pP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 Button „Einstellung“</a:t>
            </a:r>
          </a:p>
          <a:p>
            <a:pPr marL="571500" indent="-571500">
              <a:buFontTx/>
              <a:buChar char="-"/>
            </a:pPr>
            <a:r>
              <a:rPr lang="de-DE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 Button „Credits“</a:t>
            </a:r>
          </a:p>
          <a:p>
            <a:pPr marL="571500" indent="-571500">
              <a:buFontTx/>
              <a:buChar char="-"/>
            </a:pPr>
            <a:r>
              <a:rPr lang="de-DE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 Button 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„Ende“</a:t>
            </a:r>
            <a:endParaRPr lang="de-DE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feil: nach links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C64E56-9A1B-45F2-8F04-614F80E0A492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6" name="Pfeil: nach rechts 5">
            <a:hlinkClick r:id="rId2" action="ppaction://hlinksldjump"/>
            <a:extLst>
              <a:ext uri="{FF2B5EF4-FFF2-40B4-BE49-F238E27FC236}">
                <a16:creationId xmlns:a16="http://schemas.microsoft.com/office/drawing/2014/main" id="{F30E732F-4DB1-4194-9226-6FFD74D1448F}"/>
              </a:ext>
            </a:extLst>
          </p:cNvPr>
          <p:cNvSpPr/>
          <p:nvPr/>
        </p:nvSpPr>
        <p:spPr>
          <a:xfrm>
            <a:off x="7413716" y="1762850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hlinkClick r:id="rId3" action="ppaction://hlinksldjump"/>
            <a:extLst>
              <a:ext uri="{FF2B5EF4-FFF2-40B4-BE49-F238E27FC236}">
                <a16:creationId xmlns:a16="http://schemas.microsoft.com/office/drawing/2014/main" id="{EE8D60A3-ECFF-46AD-BEC1-9368F98CB6FA}"/>
              </a:ext>
            </a:extLst>
          </p:cNvPr>
          <p:cNvSpPr/>
          <p:nvPr/>
        </p:nvSpPr>
        <p:spPr>
          <a:xfrm>
            <a:off x="8798632" y="2477175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hlinkClick r:id="rId4" action="ppaction://hlinksldjump"/>
            <a:extLst>
              <a:ext uri="{FF2B5EF4-FFF2-40B4-BE49-F238E27FC236}">
                <a16:creationId xmlns:a16="http://schemas.microsoft.com/office/drawing/2014/main" id="{981AE18A-920D-44DD-A834-C1A14216E953}"/>
              </a:ext>
            </a:extLst>
          </p:cNvPr>
          <p:cNvSpPr/>
          <p:nvPr/>
        </p:nvSpPr>
        <p:spPr>
          <a:xfrm>
            <a:off x="8491814" y="3186684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hlinkClick r:id="rId5" action="ppaction://hlinksldjump"/>
            <a:extLst>
              <a:ext uri="{FF2B5EF4-FFF2-40B4-BE49-F238E27FC236}">
                <a16:creationId xmlns:a16="http://schemas.microsoft.com/office/drawing/2014/main" id="{BE803299-95BF-4C33-BE44-CBF4847C0D4C}"/>
              </a:ext>
            </a:extLst>
          </p:cNvPr>
          <p:cNvSpPr/>
          <p:nvPr/>
        </p:nvSpPr>
        <p:spPr>
          <a:xfrm>
            <a:off x="7658318" y="3853214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hlinkClick r:id="rId6" action="ppaction://hlinksldjump"/>
            <a:extLst>
              <a:ext uri="{FF2B5EF4-FFF2-40B4-BE49-F238E27FC236}">
                <a16:creationId xmlns:a16="http://schemas.microsoft.com/office/drawing/2014/main" id="{098D74A2-9675-4A21-AC4C-FB22232E4CB9}"/>
              </a:ext>
            </a:extLst>
          </p:cNvPr>
          <p:cNvSpPr/>
          <p:nvPr/>
        </p:nvSpPr>
        <p:spPr>
          <a:xfrm>
            <a:off x="7169114" y="4477339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8FF77A58-E455-47BF-A40E-5F7F5D7740AA}"/>
              </a:ext>
            </a:extLst>
          </p:cNvPr>
          <p:cNvSpPr/>
          <p:nvPr/>
        </p:nvSpPr>
        <p:spPr>
          <a:xfrm>
            <a:off x="5130197" y="292963"/>
            <a:ext cx="1911275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Frame</a:t>
            </a:r>
          </a:p>
        </p:txBody>
      </p:sp>
    </p:spTree>
    <p:extLst>
      <p:ext uri="{BB962C8B-B14F-4D97-AF65-F5344CB8AC3E}">
        <p14:creationId xmlns:p14="http://schemas.microsoft.com/office/powerpoint/2010/main" val="102138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05923-591B-4D9B-BDF0-BB72E8FA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Erstellung der Butten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AAB4F24-7B0A-4424-BCCE-969CC601C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58" b="2111"/>
          <a:stretch/>
        </p:blipFill>
        <p:spPr>
          <a:xfrm>
            <a:off x="670687" y="1690688"/>
            <a:ext cx="4662520" cy="485768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55255D1-FA96-4794-9C4E-F593173F83F1}"/>
              </a:ext>
            </a:extLst>
          </p:cNvPr>
          <p:cNvSpPr/>
          <p:nvPr/>
        </p:nvSpPr>
        <p:spPr>
          <a:xfrm>
            <a:off x="6094412" y="200529"/>
            <a:ext cx="4883092" cy="25545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erstellen nach und nach neue Butten und geben ihnen sichtbare Namen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009803C-0945-4ED8-B425-B5FCB530836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33638" y="1477802"/>
            <a:ext cx="1060774" cy="2004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68E4AEC-4858-4AAA-B172-1FDEACB81F57}"/>
              </a:ext>
            </a:extLst>
          </p:cNvPr>
          <p:cNvCxnSpPr>
            <a:cxnSpLocks/>
          </p:cNvCxnSpPr>
          <p:nvPr/>
        </p:nvCxnSpPr>
        <p:spPr>
          <a:xfrm flipH="1">
            <a:off x="4953663" y="1459999"/>
            <a:ext cx="1156152" cy="1032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89D6BE-0620-490B-BAC0-4F79354C343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17398" y="1477802"/>
            <a:ext cx="2277014" cy="3806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6B0A392-FD11-4FC5-A089-F02BEF11ABF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024865" y="1477802"/>
            <a:ext cx="2069547" cy="2932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EC402F65-BEA6-42CC-A9D7-A32D470F36CF}"/>
              </a:ext>
            </a:extLst>
          </p:cNvPr>
          <p:cNvSpPr/>
          <p:nvPr/>
        </p:nvSpPr>
        <p:spPr>
          <a:xfrm>
            <a:off x="5699464" y="2803365"/>
            <a:ext cx="6310700" cy="193899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 definieren die Eckpunkte und damit die Größe und Position der Butten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8101A7-43D3-4CFB-855D-E9F4BEFD2D0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544284" y="2735873"/>
            <a:ext cx="1155180" cy="1036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DFA93C1-AC88-420F-894F-99C3B76786C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678529" y="3675449"/>
            <a:ext cx="1020935" cy="97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C3339A4-BB20-49A9-84B3-02982D0A412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100940" y="3772861"/>
            <a:ext cx="1598524" cy="77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57118EA-5032-4A0E-9EDC-7B6570F1222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100939" y="3772861"/>
            <a:ext cx="1598525" cy="176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BCA42C05-15CD-4613-A999-B99DD36D3527}"/>
              </a:ext>
            </a:extLst>
          </p:cNvPr>
          <p:cNvSpPr/>
          <p:nvPr/>
        </p:nvSpPr>
        <p:spPr>
          <a:xfrm>
            <a:off x="5699465" y="4809849"/>
            <a:ext cx="6310700" cy="193899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 Ende geben wir den Butten unsichtbare Namen für die Funktion im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79AE387-8AF0-41EB-8126-F80A67E463F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823657" y="3195263"/>
            <a:ext cx="2875808" cy="2584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8DF170A-0C9B-4E05-B021-D03BD20D1EB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976372" y="4083901"/>
            <a:ext cx="2723093" cy="1695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30F9CA6-9D41-4331-837D-1E379FBC1D7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428710" y="4955243"/>
            <a:ext cx="3270755" cy="82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74327BE-3B5D-49AC-BA55-671916ED76A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428710" y="5779345"/>
            <a:ext cx="3270755" cy="113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Pfeil: nach links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F48066-9D40-447D-BE06-EC387A751689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22" name="Pfeil: nach rechts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7E9467-0CAE-427A-B5A5-D451F9EA25DE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50" name="Rechteck 49">
            <a:hlinkClick r:id="rId3" action="ppaction://hlinksldjump"/>
            <a:extLst>
              <a:ext uri="{FF2B5EF4-FFF2-40B4-BE49-F238E27FC236}">
                <a16:creationId xmlns:a16="http://schemas.microsoft.com/office/drawing/2014/main" id="{C8C89A2A-897B-4967-B540-80FBF1B7F847}"/>
              </a:ext>
            </a:extLst>
          </p:cNvPr>
          <p:cNvSpPr/>
          <p:nvPr/>
        </p:nvSpPr>
        <p:spPr>
          <a:xfrm>
            <a:off x="3195962" y="256709"/>
            <a:ext cx="2814694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Butten</a:t>
            </a:r>
          </a:p>
        </p:txBody>
      </p:sp>
    </p:spTree>
    <p:extLst>
      <p:ext uri="{BB962C8B-B14F-4D97-AF65-F5344CB8AC3E}">
        <p14:creationId xmlns:p14="http://schemas.microsoft.com/office/powerpoint/2010/main" val="287275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64B04-258B-4655-A3BB-9AAF54C3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Funktion Butten „Start“</a:t>
            </a:r>
          </a:p>
        </p:txBody>
      </p:sp>
      <p:pic>
        <p:nvPicPr>
          <p:cNvPr id="10" name="Inhaltsplatzhalter 9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7462DA5E-ACD1-49FC-B1AE-7D8BD86C2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5" b="10366"/>
          <a:stretch/>
        </p:blipFill>
        <p:spPr>
          <a:xfrm>
            <a:off x="1200129" y="2388486"/>
            <a:ext cx="5553075" cy="1478571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845803E-436A-4653-9ABA-BB42A659A0E0}"/>
              </a:ext>
            </a:extLst>
          </p:cNvPr>
          <p:cNvSpPr/>
          <p:nvPr/>
        </p:nvSpPr>
        <p:spPr>
          <a:xfrm>
            <a:off x="6811919" y="2468778"/>
            <a:ext cx="5249406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schliessen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(„Start“) gedrückt wird geht das 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den zuvor erstellten </a:t>
            </a:r>
            <a:r>
              <a:rPr lang="de-DE" sz="4000" b="0" cap="none" spc="0" dirty="0" err="1">
                <a:ln w="0"/>
                <a:solidFill>
                  <a:srgbClr val="7F32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de-DE" sz="4000" b="0" cap="none" spc="0" dirty="0">
                <a:ln w="0"/>
                <a:solidFill>
                  <a:srgbClr val="7F32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000" b="0" cap="none" spc="0" dirty="0" err="1">
                <a:ln w="0"/>
                <a:solidFill>
                  <a:srgbClr val="7F32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stattic</a:t>
            </a:r>
            <a:r>
              <a:rPr lang="de-DE" sz="4000" b="0" cap="none" spc="0" dirty="0">
                <a:ln w="0"/>
                <a:solidFill>
                  <a:srgbClr val="7F32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000" b="0" cap="none" spc="0" dirty="0" err="1">
                <a:ln w="0"/>
                <a:solidFill>
                  <a:srgbClr val="7F32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</a:t>
            </a:r>
            <a:r>
              <a:rPr lang="de-DE" sz="4000" b="0" cap="none" spc="0" dirty="0">
                <a:ln w="0"/>
                <a:solidFill>
                  <a:srgbClr val="7F32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000" b="0" cap="none" spc="0" dirty="0" err="1">
                <a:ln w="0"/>
                <a:solidFill>
                  <a:srgbClr val="7F32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fenster</a:t>
            </a:r>
            <a:endParaRPr lang="de-DE" sz="4000" b="0" cap="none" spc="0" dirty="0">
              <a:ln w="0"/>
              <a:solidFill>
                <a:srgbClr val="7F32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14A6737-AFFD-4E6D-8C77-C34E0BAEAE7A}"/>
              </a:ext>
            </a:extLst>
          </p:cNvPr>
          <p:cNvSpPr/>
          <p:nvPr/>
        </p:nvSpPr>
        <p:spPr>
          <a:xfrm>
            <a:off x="579889" y="1619045"/>
            <a:ext cx="110290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 Funktionen befinden sich in einer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</a:t>
            </a:r>
            <a:endParaRPr lang="de-DE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D67A1A5-734F-46F7-8134-2348CE54DDEA}"/>
              </a:ext>
            </a:extLst>
          </p:cNvPr>
          <p:cNvCxnSpPr/>
          <p:nvPr/>
        </p:nvCxnSpPr>
        <p:spPr>
          <a:xfrm>
            <a:off x="878889" y="2308194"/>
            <a:ext cx="612560" cy="21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8DD2ABB-29A3-490B-81B1-D19C8072966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909099" y="3104028"/>
            <a:ext cx="902820" cy="94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5885607-B2AE-4612-9D24-9EA7257CE365}"/>
              </a:ext>
            </a:extLst>
          </p:cNvPr>
          <p:cNvCxnSpPr/>
          <p:nvPr/>
        </p:nvCxnSpPr>
        <p:spPr>
          <a:xfrm flipH="1" flipV="1">
            <a:off x="3675355" y="3586579"/>
            <a:ext cx="3136564" cy="1118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5879D21-3472-4C73-A241-9EF0B7326099}"/>
              </a:ext>
            </a:extLst>
          </p:cNvPr>
          <p:cNvSpPr/>
          <p:nvPr/>
        </p:nvSpPr>
        <p:spPr>
          <a:xfrm>
            <a:off x="579889" y="5885110"/>
            <a:ext cx="59437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stattic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fenster</a:t>
            </a:r>
            <a:endParaRPr lang="de-DE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: nach links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791FC9-6EEB-474E-ADD9-D8A685DFB4B3}"/>
              </a:ext>
            </a:extLst>
          </p:cNvPr>
          <p:cNvSpPr/>
          <p:nvPr/>
        </p:nvSpPr>
        <p:spPr>
          <a:xfrm>
            <a:off x="337351" y="292963"/>
            <a:ext cx="97840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13" name="Pfeil: nach rechts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C94575-7242-426E-A94B-D34E684F4071}"/>
              </a:ext>
            </a:extLst>
          </p:cNvPr>
          <p:cNvSpPr/>
          <p:nvPr/>
        </p:nvSpPr>
        <p:spPr>
          <a:xfrm>
            <a:off x="11008310" y="292963"/>
            <a:ext cx="978408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</a:t>
            </a:r>
          </a:p>
        </p:txBody>
      </p:sp>
      <p:sp>
        <p:nvSpPr>
          <p:cNvPr id="17" name="Pfeil: nach rechts 16">
            <a:hlinkClick r:id="rId3" action="ppaction://hlinksldjump"/>
            <a:extLst>
              <a:ext uri="{FF2B5EF4-FFF2-40B4-BE49-F238E27FC236}">
                <a16:creationId xmlns:a16="http://schemas.microsoft.com/office/drawing/2014/main" id="{5C9A8BDA-0B20-4F9F-BBC4-6B585746F941}"/>
              </a:ext>
            </a:extLst>
          </p:cNvPr>
          <p:cNvSpPr/>
          <p:nvPr/>
        </p:nvSpPr>
        <p:spPr>
          <a:xfrm>
            <a:off x="6508602" y="6087048"/>
            <a:ext cx="489204" cy="4846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hlinkClick r:id="rId4" action="ppaction://hlinksldjump"/>
            <a:extLst>
              <a:ext uri="{FF2B5EF4-FFF2-40B4-BE49-F238E27FC236}">
                <a16:creationId xmlns:a16="http://schemas.microsoft.com/office/drawing/2014/main" id="{5E737701-BAD7-4D49-A1C3-2449FCA9948B}"/>
              </a:ext>
            </a:extLst>
          </p:cNvPr>
          <p:cNvSpPr/>
          <p:nvPr/>
        </p:nvSpPr>
        <p:spPr>
          <a:xfrm>
            <a:off x="4501752" y="321718"/>
            <a:ext cx="2814694" cy="3184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 zu Butten</a:t>
            </a:r>
          </a:p>
        </p:txBody>
      </p:sp>
    </p:spTree>
    <p:extLst>
      <p:ext uri="{BB962C8B-B14F-4D97-AF65-F5344CB8AC3E}">
        <p14:creationId xmlns:p14="http://schemas.microsoft.com/office/powerpoint/2010/main" val="49381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3044</Words>
  <Application>Microsoft Office PowerPoint</Application>
  <PresentationFormat>Breitbild</PresentationFormat>
  <Paragraphs>543</Paragraphs>
  <Slides>37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Office Theme</vt:lpstr>
      <vt:lpstr>PowerPoint-Präsentation</vt:lpstr>
      <vt:lpstr>PowerPoint-Präsentation</vt:lpstr>
      <vt:lpstr>PowerPoint-Präsentation</vt:lpstr>
      <vt:lpstr>Imports (Frame) </vt:lpstr>
      <vt:lpstr>Festlegung der Variablen (Frame)</vt:lpstr>
      <vt:lpstr>Die Erstellung des Menüs</vt:lpstr>
      <vt:lpstr>Die Button</vt:lpstr>
      <vt:lpstr>Erstellung der Butten</vt:lpstr>
      <vt:lpstr>Funktion Butten „Start“</vt:lpstr>
      <vt:lpstr>Der public stattic viod fenster</vt:lpstr>
      <vt:lpstr>Funktion Butten „Einstellungen“</vt:lpstr>
      <vt:lpstr>Funktion Butten „Credits“</vt:lpstr>
      <vt:lpstr>Funktion Butten „Ende“</vt:lpstr>
      <vt:lpstr>Class: Gui</vt:lpstr>
      <vt:lpstr>Imports (Gui)</vt:lpstr>
      <vt:lpstr>Festlegung der Variablen (Gui)</vt:lpstr>
      <vt:lpstr>Hintergrund</vt:lpstr>
      <vt:lpstr>Figur</vt:lpstr>
      <vt:lpstr>Bewegung</vt:lpstr>
      <vt:lpstr>Hintergrund wird eingefügt</vt:lpstr>
      <vt:lpstr>Figur wird eingefügt</vt:lpstr>
      <vt:lpstr>Block</vt:lpstr>
      <vt:lpstr>Scorboard</vt:lpstr>
      <vt:lpstr>Bewegung der Figur</vt:lpstr>
      <vt:lpstr>Kontrolle über die Bewegung</vt:lpstr>
      <vt:lpstr>Ende der Bewegung</vt:lpstr>
      <vt:lpstr>Class: Sprung</vt:lpstr>
      <vt:lpstr>Einführung der Variablen (Sprung)</vt:lpstr>
      <vt:lpstr>Bewegung beim Sprung</vt:lpstr>
      <vt:lpstr>Der Sprung selbst</vt:lpstr>
      <vt:lpstr>Class: Block</vt:lpstr>
      <vt:lpstr>Imports (Block)</vt:lpstr>
      <vt:lpstr>Einführung der Variablen</vt:lpstr>
      <vt:lpstr>Erstellung des Blocks</vt:lpstr>
      <vt:lpstr>Berührung des Blocks</vt:lpstr>
      <vt:lpstr>Übernahme der Werte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Reuter</dc:creator>
  <cp:lastModifiedBy>Leon Reuter</cp:lastModifiedBy>
  <cp:revision>9</cp:revision>
  <dcterms:created xsi:type="dcterms:W3CDTF">2020-03-18T16:28:03Z</dcterms:created>
  <dcterms:modified xsi:type="dcterms:W3CDTF">2020-03-19T16:14:59Z</dcterms:modified>
</cp:coreProperties>
</file>