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1639" r:id="rId3"/>
    <p:sldId id="1643" r:id="rId4"/>
    <p:sldId id="1640" r:id="rId5"/>
    <p:sldId id="1641" r:id="rId6"/>
    <p:sldId id="16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FC65-97E0-4EF4-8662-8475A75C9E0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2467-850E-47FD-A58A-8C731D20D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DBC3D-2376-4814-9580-4764A444E8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DBC3D-2376-4814-9580-4764A444E8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DBC3D-2376-4814-9580-4764A444E8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DBC3D-2376-4814-9580-4764A444E8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9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DBC3D-2376-4814-9580-4764A444E8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B6DF-A4B3-4D6B-95BF-AD6FB5AE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2A08-478F-46B4-A223-A99E8249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9ACF-66A6-48FF-A5B1-630B5606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F9FEE-836B-4C60-9BB8-AC5DBA68AC1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96B0-29D0-4D0A-BA09-35C2ED55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093" y="6484049"/>
            <a:ext cx="10825908" cy="365125"/>
          </a:xfrm>
        </p:spPr>
        <p:txBody>
          <a:bodyPr/>
          <a:lstStyle>
            <a:lvl1pPr>
              <a:defRPr lang="en-US" b="1" smtClean="0">
                <a:solidFill>
                  <a:srgbClr val="9A9BD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75925" algn="r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citySchema.org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0DE60-205D-4A66-9167-202E97ED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66D067-6277-493C-AB71-BC7B4E478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64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74BA-46D0-41CB-B82C-128AAEB7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703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D27D-9BF5-4C40-83D5-8F21DFC54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0844"/>
            <a:ext cx="3516923" cy="593320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defRPr>
            </a:lvl1pPr>
            <a:lvl4pPr marL="574675" indent="-111125">
              <a:buFont typeface="Wingdings" panose="05000000000000000000" pitchFamily="2" charset="2"/>
              <a:buChar char="ü"/>
              <a:defRPr sz="1600">
                <a:latin typeface="+mn-lt"/>
              </a:defRPr>
            </a:lvl4pPr>
            <a:lvl5pPr marL="855663" indent="-117475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637C2-4940-0F57-897C-45A0E477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C028B4-B12C-46C7-8EFD-DC5CD03BA37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99B71-41A5-E551-3F82-323C70B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0" y="6394164"/>
            <a:ext cx="2121877" cy="365125"/>
          </a:xfrm>
        </p:spPr>
        <p:txBody>
          <a:bodyPr/>
          <a:lstStyle>
            <a:lvl1pPr algn="r">
              <a:defRPr sz="2400">
                <a:solidFill>
                  <a:srgbClr val="08688B"/>
                </a:solidFill>
              </a:defRPr>
            </a:lvl1pPr>
          </a:lstStyle>
          <a:p>
            <a:pPr marL="0" marR="0" lvl="0" indent="0" algn="r" defTabSz="904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575925" algn="r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688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citySchema.org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8688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DC769-90D9-57EC-C6D8-97F18D2E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66D067-6277-493C-AB71-BC7B4E478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007A1-62FD-DFA8-CC90-61067FC6C5CF}"/>
              </a:ext>
            </a:extLst>
          </p:cNvPr>
          <p:cNvSpPr/>
          <p:nvPr userDrawn="1"/>
        </p:nvSpPr>
        <p:spPr>
          <a:xfrm>
            <a:off x="11723077" y="6381252"/>
            <a:ext cx="462300" cy="4670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77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F77B-62AC-4E17-975F-1D9AB62D7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39"/>
            <a:ext cx="10668000" cy="464104"/>
          </a:xfrm>
        </p:spPr>
        <p:txBody>
          <a:bodyPr anchor="b">
            <a:normAutofit/>
          </a:bodyPr>
          <a:lstStyle>
            <a:lvl1pPr algn="l">
              <a:defRPr lang="en-US" sz="24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A6AF6-2703-4AC0-8FE5-2EAC40FC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961"/>
            <a:ext cx="6400800" cy="46298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4E54-7530-4DFA-B34A-356C2C9C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06EC4-665E-4D1C-B837-DC99549BAC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5517-9924-4AFE-8C28-69CEA337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344150" algn="r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citySchema.org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EC23-E07A-42D9-AE11-865F177A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66D067-6277-493C-AB71-BC7B4E478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8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EECD-5072-4C92-8EA2-F1F3D9CB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1"/>
            <a:ext cx="11987151" cy="46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565AA-6618-42FB-95A0-548CDB95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054" y="550843"/>
            <a:ext cx="3056907" cy="562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4338-3701-4CCF-AD12-214C78F04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4051"/>
            <a:ext cx="931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68184-AF42-447C-8028-3AC67CE97DA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FB75-2638-4A90-98C5-9186BE2F2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66093" y="6493698"/>
            <a:ext cx="10825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pPr marL="0" marR="0" lvl="0" indent="0" algn="l" defTabSz="9048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738" algn="ctr"/>
                <a:tab pos="10575925" algn="r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citySchema.org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A7D2-D0F5-4E7A-8F10-A5D3E235B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223" y="6484050"/>
            <a:ext cx="434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66D067-6277-493C-AB71-BC7B4E478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95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1" kern="1200">
          <a:solidFill>
            <a:schemeClr val="tx1">
              <a:lumMod val="50000"/>
              <a:lumOff val="50000"/>
            </a:schemeClr>
          </a:solidFill>
          <a:latin typeface="Arial Nova" panose="020B0504020202020204" pitchFamily="34" charset="0"/>
          <a:ea typeface="+mn-ea"/>
          <a:cs typeface="+mn-cs"/>
        </a:defRPr>
      </a:lvl1pPr>
      <a:lvl2pPr marL="285750" indent="-109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57200" indent="-111125" algn="l" defTabSz="914400" rtl="0" eaLnBrk="1" latinLnBrk="0" hangingPunct="1">
        <a:lnSpc>
          <a:spcPct val="90000"/>
        </a:lnSpc>
        <a:spcBef>
          <a:spcPts val="500"/>
        </a:spcBef>
        <a:buSzPct val="70000"/>
        <a:buFont typeface="Agency FB" panose="020B0503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gency FB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gency FB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A7F1-F8FA-54C0-5D0F-931133B79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421F8-D09B-BD34-C2CA-FD1ABE5C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F3AAB9-881A-5E5D-39C4-5F5EEB9C7FC7}"/>
              </a:ext>
            </a:extLst>
          </p:cNvPr>
          <p:cNvSpPr/>
          <p:nvPr/>
        </p:nvSpPr>
        <p:spPr>
          <a:xfrm>
            <a:off x="3516924" y="840259"/>
            <a:ext cx="8500124" cy="6139545"/>
          </a:xfrm>
          <a:prstGeom prst="roundRect">
            <a:avLst>
              <a:gd name="adj" fmla="val 2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4272E-8BF2-3530-BDA0-20B24A2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023"/>
            <a:ext cx="12192000" cy="1167063"/>
          </a:xfrm>
        </p:spPr>
        <p:txBody>
          <a:bodyPr/>
          <a:lstStyle/>
          <a:p>
            <a:r>
              <a:rPr lang="en-US" dirty="0"/>
              <a:t>City Models demonstrate the power of 4D Referencing </a:t>
            </a:r>
            <a:br>
              <a:rPr lang="en-US" dirty="0"/>
            </a:br>
            <a:r>
              <a:rPr lang="en-US" dirty="0"/>
              <a:t>as a value- multiplier for Digital Historical Imagery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3A6F-4DB4-09BD-ED57-D78DBAE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494"/>
            <a:ext cx="3516923" cy="54735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term we focused on developing a 4D model of the historic Scollay square which was demolished in the early 1960s to clear the area now known as Government Center.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 err="1"/>
              <a:t>Georeference</a:t>
            </a:r>
            <a:r>
              <a:rPr lang="en-US" dirty="0"/>
              <a:t> old fire insurance maps, trace buildings to polygons in GIS.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Extrude 2.5-D building models.  Add attributes for appear and disappear dates.   Export to KMZ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photos to create detailed 3d model of old landmark Buildings using Sketchup.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In Google Earth use rough 3d model as reference for 3D georeferencing of perspective photos.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more georeferenced photos to locate building geographically, 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Building location to contextualize more photographs.</a:t>
            </a:r>
          </a:p>
          <a:p>
            <a:r>
              <a:rPr lang="en-US" dirty="0"/>
              <a:t>This experience proved to be a huge Aha! moment pointing out the magic of 4D georeferencing systems as 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EXPLOSIVE</a:t>
            </a:r>
            <a:r>
              <a:rPr lang="en-US" dirty="0"/>
              <a:t>  resource multiplier for historic maps, 3D Models and perspective imagery.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3153-CAFF-089D-D2F0-6BF113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8B4-B12C-46C7-8EFD-DC5CD03BA37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7DD5-F69B-8523-6132-55B16F8C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4875">
              <a:tabLst>
                <a:tab pos="10575925" algn="r"/>
              </a:tabLst>
            </a:pPr>
            <a:r>
              <a:rPr lang="en-US" b="1"/>
              <a:t>citySchema.org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9CED-C669-C0AE-7F6E-DD2D5C85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D067-6277-493C-AB71-BC7B4E478DD3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4F72AF5-66A5-71C6-8FD8-4FBA68819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18">
            <a:off x="8714315" y="1236531"/>
            <a:ext cx="3487147" cy="2548300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74E25-3B51-95D8-1438-82477FA6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2114">
            <a:off x="3680779" y="1118247"/>
            <a:ext cx="3157843" cy="2707308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4FF7E1-9B05-65B2-FB62-9DD6843A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1443">
            <a:off x="5845417" y="1238561"/>
            <a:ext cx="3073057" cy="2662519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B4F47-BF07-8EBD-320C-9F9113BC3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4796">
            <a:off x="3716219" y="4027142"/>
            <a:ext cx="3391641" cy="2749745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E9F9EB-7F06-CE39-5490-A3D59F291589}"/>
              </a:ext>
            </a:extLst>
          </p:cNvPr>
          <p:cNvSpPr txBox="1"/>
          <p:nvPr/>
        </p:nvSpPr>
        <p:spPr>
          <a:xfrm rot="510507">
            <a:off x="3810673" y="1198060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EBA74-BD30-D932-125C-5ED002EE292C}"/>
              </a:ext>
            </a:extLst>
          </p:cNvPr>
          <p:cNvSpPr txBox="1"/>
          <p:nvPr/>
        </p:nvSpPr>
        <p:spPr>
          <a:xfrm rot="21178443">
            <a:off x="5894073" y="1420435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99B94-E871-ECEB-3465-8E3C1AF6A0B0}"/>
              </a:ext>
            </a:extLst>
          </p:cNvPr>
          <p:cNvSpPr txBox="1"/>
          <p:nvPr/>
        </p:nvSpPr>
        <p:spPr>
          <a:xfrm rot="666891">
            <a:off x="8863048" y="1210395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F7F5A-B440-4477-9908-405C3F9BDBA9}"/>
              </a:ext>
            </a:extLst>
          </p:cNvPr>
          <p:cNvSpPr txBox="1"/>
          <p:nvPr/>
        </p:nvSpPr>
        <p:spPr>
          <a:xfrm rot="455167">
            <a:off x="3820711" y="3910031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A65EB9-495E-1976-1047-AA26B115AA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853" t="19822" r="25999" b="13620"/>
          <a:stretch/>
        </p:blipFill>
        <p:spPr>
          <a:xfrm rot="21321583">
            <a:off x="6492956" y="4093861"/>
            <a:ext cx="3541927" cy="2569974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962BB-4DE4-61D7-174F-AC9172CFA2E5}"/>
              </a:ext>
            </a:extLst>
          </p:cNvPr>
          <p:cNvSpPr txBox="1"/>
          <p:nvPr/>
        </p:nvSpPr>
        <p:spPr>
          <a:xfrm rot="21127871">
            <a:off x="6446284" y="4288893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B02385-396A-B01F-ECF0-D6CAF85ED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/>
          <a:stretch/>
        </p:blipFill>
        <p:spPr bwMode="auto">
          <a:xfrm rot="200097">
            <a:off x="8946498" y="4064732"/>
            <a:ext cx="3490766" cy="2470980"/>
          </a:xfrm>
          <a:prstGeom prst="rect">
            <a:avLst/>
          </a:prstGeom>
          <a:noFill/>
          <a:effectLst>
            <a:glow rad="114300">
              <a:schemeClr val="bg1">
                <a:lumMod val="75000"/>
                <a:alpha val="8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BD25E1-4EE2-7063-0FDE-D51D1C8191F5}"/>
              </a:ext>
            </a:extLst>
          </p:cNvPr>
          <p:cNvSpPr txBox="1"/>
          <p:nvPr/>
        </p:nvSpPr>
        <p:spPr>
          <a:xfrm rot="251093">
            <a:off x="9060146" y="4063611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EF9629-0BF9-240C-CC65-23F7E194AC2D}"/>
              </a:ext>
            </a:extLst>
          </p:cNvPr>
          <p:cNvSpPr txBox="1"/>
          <p:nvPr/>
        </p:nvSpPr>
        <p:spPr>
          <a:xfrm rot="20893245">
            <a:off x="4942458" y="3099643"/>
            <a:ext cx="4120039" cy="923330"/>
          </a:xfrm>
          <a:prstGeom prst="rect">
            <a:avLst/>
          </a:prstGeom>
          <a:solidFill>
            <a:srgbClr val="FFFF00">
              <a:alpha val="29000"/>
            </a:srgbClr>
          </a:solidFill>
          <a:effectLst>
            <a:glow rad="1270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4D Georeferencing is the oldest </a:t>
            </a:r>
            <a:b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and still the coolest demonstration of </a:t>
            </a:r>
            <a:b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Semantically Linked Data!</a:t>
            </a:r>
          </a:p>
        </p:txBody>
      </p:sp>
    </p:spTree>
    <p:extLst>
      <p:ext uri="{BB962C8B-B14F-4D97-AF65-F5344CB8AC3E}">
        <p14:creationId xmlns:p14="http://schemas.microsoft.com/office/powerpoint/2010/main" val="36853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272E-8BF2-3530-BDA0-20B24A2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023"/>
            <a:ext cx="12192000" cy="1167063"/>
          </a:xfrm>
        </p:spPr>
        <p:txBody>
          <a:bodyPr/>
          <a:lstStyle/>
          <a:p>
            <a:r>
              <a:rPr lang="en-US" dirty="0"/>
              <a:t>City Models demonstrate the power of 4D Referencing </a:t>
            </a:r>
            <a:br>
              <a:rPr lang="en-US" dirty="0"/>
            </a:br>
            <a:r>
              <a:rPr lang="en-US" dirty="0"/>
              <a:t>as a value- multiplier for Digital Historical Imagery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3A6F-4DB4-09BD-ED57-D78DBAE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494"/>
            <a:ext cx="3516923" cy="54735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term we focused on developing a 4D model of the historic Scollay square which was demolished in the early 1960s to clear the area now known as Government Center.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 err="1"/>
              <a:t>Georeference</a:t>
            </a:r>
            <a:r>
              <a:rPr lang="en-US" dirty="0"/>
              <a:t> old fire insurance maps, trace buildings to polygons in GIS.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Extrude 2.5-D building models.  Add attributes for appear and disappear dates.   Export to KMZ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photos to create detailed 3d model of old landmark Buildings using Sketchup.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In Google Earth use rough 3d model as reference for 3D georeferencing of perspective photos.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more georeferenced photos to locate building geographically, 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Building location to contextualize more photographs.</a:t>
            </a:r>
          </a:p>
          <a:p>
            <a:r>
              <a:rPr lang="en-US" dirty="0"/>
              <a:t>This experience proved to be a huge Aha! moment pointing out the magic of 4D georeferencing systems as 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EXPLOSIVE</a:t>
            </a:r>
            <a:r>
              <a:rPr lang="en-US" dirty="0"/>
              <a:t>  resource multiplier for historic maps, 3D Models and perspective imagery.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3153-CAFF-089D-D2F0-6BF113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8B4-B12C-46C7-8EFD-DC5CD03BA37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7DD5-F69B-8523-6132-55B16F8C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4875">
              <a:tabLst>
                <a:tab pos="10575925" algn="r"/>
              </a:tabLst>
            </a:pPr>
            <a:r>
              <a:rPr lang="en-US" b="1"/>
              <a:t>citySchema.org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9CED-C669-C0AE-7F6E-DD2D5C85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D067-6277-493C-AB71-BC7B4E478DD3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574E25-3B51-95D8-1438-82477FA6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16" y="1010494"/>
            <a:ext cx="6492534" cy="5566232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909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F3AAB9-881A-5E5D-39C4-5F5EEB9C7FC7}"/>
              </a:ext>
            </a:extLst>
          </p:cNvPr>
          <p:cNvSpPr/>
          <p:nvPr/>
        </p:nvSpPr>
        <p:spPr>
          <a:xfrm>
            <a:off x="3417570" y="894919"/>
            <a:ext cx="8774430" cy="592483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4272E-8BF2-3530-BDA0-20B24A2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023"/>
            <a:ext cx="12192000" cy="1167063"/>
          </a:xfrm>
        </p:spPr>
        <p:txBody>
          <a:bodyPr/>
          <a:lstStyle/>
          <a:p>
            <a:r>
              <a:rPr lang="en-US" dirty="0"/>
              <a:t>City Models demonstrate the power of 4D Referencing </a:t>
            </a:r>
            <a:br>
              <a:rPr lang="en-US" dirty="0"/>
            </a:br>
            <a:r>
              <a:rPr lang="en-US" dirty="0"/>
              <a:t>as a value- multiplier for Digital Historical Imagery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3A6F-4DB4-09BD-ED57-D78DBAE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494"/>
            <a:ext cx="3516923" cy="54735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term we focused on developing a 4D model of the historic Scollay square which was demolished in the early 1960s to clear the area now known as Government Center.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 err="1"/>
              <a:t>Georeference</a:t>
            </a:r>
            <a:r>
              <a:rPr lang="en-US" dirty="0"/>
              <a:t> old fire insurance maps, trace buildings to polygons in GIS.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Extrude 2.5-D building models.  Add attributes for appear and disappear dates.   Export to KMZ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photos to create detailed 3d model of old landmark Buildings using Sketchup.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In Google Earth use rough 3d model as reference for 3D georeferencing of perspective photos.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more georeferenced photos to locate building geographically, 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Building location to contextualize more photographs.</a:t>
            </a:r>
          </a:p>
          <a:p>
            <a:r>
              <a:rPr lang="en-US" dirty="0"/>
              <a:t>This experience proved to be a huge Aha! moment pointing out the magic of 4D georeferencing systems as 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EXPLOSIVE</a:t>
            </a:r>
            <a:r>
              <a:rPr lang="en-US" dirty="0"/>
              <a:t>  resource multiplier for historic maps, 3D Models and perspective imagery.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3153-CAFF-089D-D2F0-6BF113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8B4-B12C-46C7-8EFD-DC5CD03BA37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7DD5-F69B-8523-6132-55B16F8C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26630" y="6394164"/>
            <a:ext cx="2121877" cy="365125"/>
          </a:xfrm>
        </p:spPr>
        <p:txBody>
          <a:bodyPr/>
          <a:lstStyle/>
          <a:p>
            <a:pPr defTabSz="904875">
              <a:tabLst>
                <a:tab pos="10575925" algn="r"/>
              </a:tabLst>
            </a:pPr>
            <a:r>
              <a:rPr lang="en-US" b="1" dirty="0"/>
              <a:t>citySchema.org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9CED-C669-C0AE-7F6E-DD2D5C85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D067-6277-493C-AB71-BC7B4E478DD3}" type="slidenum">
              <a:rPr lang="en-US" smtClean="0"/>
              <a:t>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4FF7E1-9B05-65B2-FB62-9DD6843A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56" y="1019586"/>
            <a:ext cx="6624716" cy="5739703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9816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F3AAB9-881A-5E5D-39C4-5F5EEB9C7FC7}"/>
              </a:ext>
            </a:extLst>
          </p:cNvPr>
          <p:cNvSpPr/>
          <p:nvPr/>
        </p:nvSpPr>
        <p:spPr>
          <a:xfrm>
            <a:off x="3516924" y="840259"/>
            <a:ext cx="8500124" cy="6139545"/>
          </a:xfrm>
          <a:prstGeom prst="roundRect">
            <a:avLst>
              <a:gd name="adj" fmla="val 2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4272E-8BF2-3530-BDA0-20B24A2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023"/>
            <a:ext cx="12192000" cy="1167063"/>
          </a:xfrm>
        </p:spPr>
        <p:txBody>
          <a:bodyPr/>
          <a:lstStyle/>
          <a:p>
            <a:r>
              <a:rPr lang="en-US" dirty="0"/>
              <a:t>City Models demonstrate the power of 4D Referencing </a:t>
            </a:r>
            <a:br>
              <a:rPr lang="en-US" dirty="0"/>
            </a:br>
            <a:r>
              <a:rPr lang="en-US" dirty="0"/>
              <a:t>as a value- multiplier for Digital Historical Imagery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3A6F-4DB4-09BD-ED57-D78DBAE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494"/>
            <a:ext cx="3516923" cy="54735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term we focused on developing a 4D model of the historic Scollay square which was demolished in the early 1960s to clear the area now known as Government Center.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 err="1"/>
              <a:t>Georeference</a:t>
            </a:r>
            <a:r>
              <a:rPr lang="en-US" dirty="0"/>
              <a:t> old fire insurance maps, trace buildings to polygons in GIS.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Extrude 2.5-D building models.  Add attributes for appear and disappear dates.   Export to KMZ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photos to create detailed 3d model of old landmark Buildings using Sketchup.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In Google Earth use rough 3d model as reference for 3D georeferencing of perspective photos.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more georeferenced photos to locate building geographically, 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Building location to contextualize more photographs.</a:t>
            </a:r>
          </a:p>
          <a:p>
            <a:r>
              <a:rPr lang="en-US" dirty="0"/>
              <a:t>This experience proved to be a huge Aha! moment pointing out the magic of 4D georeferencing systems as 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EXPLOSIVE</a:t>
            </a:r>
            <a:r>
              <a:rPr lang="en-US" dirty="0"/>
              <a:t>  resource multiplier for historic maps, 3D Models and perspective imagery.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3153-CAFF-089D-D2F0-6BF113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8B4-B12C-46C7-8EFD-DC5CD03BA37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7DD5-F69B-8523-6132-55B16F8C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4875">
              <a:tabLst>
                <a:tab pos="10575925" algn="r"/>
              </a:tabLst>
            </a:pPr>
            <a:r>
              <a:rPr lang="en-US" b="1"/>
              <a:t>citySchema.org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9CED-C669-C0AE-7F6E-DD2D5C85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D067-6277-493C-AB71-BC7B4E478DD3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4F72AF5-66A5-71C6-8FD8-4FBA68819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18">
            <a:off x="8714315" y="1236531"/>
            <a:ext cx="3487147" cy="2548300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E9F9EB-7F06-CE39-5490-A3D59F291589}"/>
              </a:ext>
            </a:extLst>
          </p:cNvPr>
          <p:cNvSpPr txBox="1"/>
          <p:nvPr/>
        </p:nvSpPr>
        <p:spPr>
          <a:xfrm rot="510507">
            <a:off x="3810673" y="1198060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EBA74-BD30-D932-125C-5ED002EE292C}"/>
              </a:ext>
            </a:extLst>
          </p:cNvPr>
          <p:cNvSpPr txBox="1"/>
          <p:nvPr/>
        </p:nvSpPr>
        <p:spPr>
          <a:xfrm rot="21178443">
            <a:off x="5894073" y="1420435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99B94-E871-ECEB-3465-8E3C1AF6A0B0}"/>
              </a:ext>
            </a:extLst>
          </p:cNvPr>
          <p:cNvSpPr txBox="1"/>
          <p:nvPr/>
        </p:nvSpPr>
        <p:spPr>
          <a:xfrm rot="666891">
            <a:off x="8863048" y="1210395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F7F5A-B440-4477-9908-405C3F9BDBA9}"/>
              </a:ext>
            </a:extLst>
          </p:cNvPr>
          <p:cNvSpPr txBox="1"/>
          <p:nvPr/>
        </p:nvSpPr>
        <p:spPr>
          <a:xfrm rot="455167">
            <a:off x="3820711" y="3910031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962BB-4DE4-61D7-174F-AC9172CFA2E5}"/>
              </a:ext>
            </a:extLst>
          </p:cNvPr>
          <p:cNvSpPr txBox="1"/>
          <p:nvPr/>
        </p:nvSpPr>
        <p:spPr>
          <a:xfrm rot="21127871">
            <a:off x="6446284" y="4288893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D25E1-4EE2-7063-0FDE-D51D1C8191F5}"/>
              </a:ext>
            </a:extLst>
          </p:cNvPr>
          <p:cNvSpPr txBox="1"/>
          <p:nvPr/>
        </p:nvSpPr>
        <p:spPr>
          <a:xfrm rot="251093">
            <a:off x="9060146" y="4063611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EF9629-0BF9-240C-CC65-23F7E194AC2D}"/>
              </a:ext>
            </a:extLst>
          </p:cNvPr>
          <p:cNvSpPr txBox="1"/>
          <p:nvPr/>
        </p:nvSpPr>
        <p:spPr>
          <a:xfrm rot="20893245">
            <a:off x="4942458" y="3099643"/>
            <a:ext cx="4120039" cy="923330"/>
          </a:xfrm>
          <a:prstGeom prst="rect">
            <a:avLst/>
          </a:prstGeom>
          <a:solidFill>
            <a:srgbClr val="FFFF00">
              <a:alpha val="29000"/>
            </a:srgbClr>
          </a:solidFill>
          <a:effectLst>
            <a:glow rad="1270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4D Georeferencing is the oldest </a:t>
            </a:r>
            <a:b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and still the coolest demonstration of </a:t>
            </a:r>
            <a:b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Semantically Linked Data!</a:t>
            </a:r>
          </a:p>
        </p:txBody>
      </p:sp>
    </p:spTree>
    <p:extLst>
      <p:ext uri="{BB962C8B-B14F-4D97-AF65-F5344CB8AC3E}">
        <p14:creationId xmlns:p14="http://schemas.microsoft.com/office/powerpoint/2010/main" val="190739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F3AAB9-881A-5E5D-39C4-5F5EEB9C7FC7}"/>
              </a:ext>
            </a:extLst>
          </p:cNvPr>
          <p:cNvSpPr/>
          <p:nvPr/>
        </p:nvSpPr>
        <p:spPr>
          <a:xfrm>
            <a:off x="3516924" y="840259"/>
            <a:ext cx="8500124" cy="6139545"/>
          </a:xfrm>
          <a:prstGeom prst="roundRect">
            <a:avLst>
              <a:gd name="adj" fmla="val 20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4272E-8BF2-3530-BDA0-20B24A29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023"/>
            <a:ext cx="12192000" cy="1167063"/>
          </a:xfrm>
        </p:spPr>
        <p:txBody>
          <a:bodyPr/>
          <a:lstStyle/>
          <a:p>
            <a:r>
              <a:rPr lang="en-US" dirty="0"/>
              <a:t>City Models demonstrate the power of 4D Referencing </a:t>
            </a:r>
            <a:br>
              <a:rPr lang="en-US" dirty="0"/>
            </a:br>
            <a:r>
              <a:rPr lang="en-US" dirty="0"/>
              <a:t>as a value- multiplier for Digital Historical Imagery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3A6F-4DB4-09BD-ED57-D78DBAE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494"/>
            <a:ext cx="3516923" cy="54735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term we focused on developing a 4D model of the historic Scollay square which was demolished in the early 1960s to clear the area now known as Government Center.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 err="1"/>
              <a:t>Georeference</a:t>
            </a:r>
            <a:r>
              <a:rPr lang="en-US" dirty="0"/>
              <a:t> old fire insurance maps, trace buildings to polygons in GIS.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Extrude 2.5-D building models.  Add attributes for appear and disappear dates.   Export to KMZ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photos to create detailed 3d model of old landmark Buildings using Sketchup.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In Google Earth use rough 3d model as reference for 3D georeferencing of perspective photos.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more georeferenced photos to locate building geographically, </a:t>
            </a:r>
          </a:p>
          <a:p>
            <a:pPr marL="177800" lvl="1" indent="-177800">
              <a:buFont typeface="+mj-lt"/>
              <a:buAutoNum type="arabicPeriod"/>
            </a:pPr>
            <a:r>
              <a:rPr lang="en-US" dirty="0"/>
              <a:t>Use Building location to contextualize more photographs.</a:t>
            </a:r>
          </a:p>
          <a:p>
            <a:r>
              <a:rPr lang="en-US" dirty="0"/>
              <a:t>This experience proved to be a huge Aha! moment pointing out the magic of 4D georeferencing systems as an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EXPLOSIVE</a:t>
            </a:r>
            <a:r>
              <a:rPr lang="en-US" dirty="0"/>
              <a:t>  resource multiplier for historic maps, 3D Models and perspective imagery.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3153-CAFF-089D-D2F0-6BF113A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28B4-B12C-46C7-8EFD-DC5CD03BA37C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7DD5-F69B-8523-6132-55B16F8C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04875">
              <a:tabLst>
                <a:tab pos="10575925" algn="r"/>
              </a:tabLst>
            </a:pPr>
            <a:r>
              <a:rPr lang="en-US" b="1"/>
              <a:t>citySchema.org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9CED-C669-C0AE-7F6E-DD2D5C85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D067-6277-493C-AB71-BC7B4E478DD3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4F72AF5-66A5-71C6-8FD8-4FBA68819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18">
            <a:off x="8714315" y="1236531"/>
            <a:ext cx="3487147" cy="2548300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74E25-3B51-95D8-1438-82477FA6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2114">
            <a:off x="1928232" y="776937"/>
            <a:ext cx="3157843" cy="2707308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4FF7E1-9B05-65B2-FB62-9DD6843A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1443">
            <a:off x="5845417" y="1238561"/>
            <a:ext cx="3073057" cy="2662519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B4F47-BF07-8EBD-320C-9F9113BC3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4796">
            <a:off x="3716219" y="4027142"/>
            <a:ext cx="3391641" cy="2749745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E9F9EB-7F06-CE39-5490-A3D59F291589}"/>
              </a:ext>
            </a:extLst>
          </p:cNvPr>
          <p:cNvSpPr txBox="1"/>
          <p:nvPr/>
        </p:nvSpPr>
        <p:spPr>
          <a:xfrm rot="510507">
            <a:off x="3810673" y="1198060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EBA74-BD30-D932-125C-5ED002EE292C}"/>
              </a:ext>
            </a:extLst>
          </p:cNvPr>
          <p:cNvSpPr txBox="1"/>
          <p:nvPr/>
        </p:nvSpPr>
        <p:spPr>
          <a:xfrm rot="21178443">
            <a:off x="5894073" y="1420435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99B94-E871-ECEB-3465-8E3C1AF6A0B0}"/>
              </a:ext>
            </a:extLst>
          </p:cNvPr>
          <p:cNvSpPr txBox="1"/>
          <p:nvPr/>
        </p:nvSpPr>
        <p:spPr>
          <a:xfrm rot="666891">
            <a:off x="8863048" y="1210395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F7F5A-B440-4477-9908-405C3F9BDBA9}"/>
              </a:ext>
            </a:extLst>
          </p:cNvPr>
          <p:cNvSpPr txBox="1"/>
          <p:nvPr/>
        </p:nvSpPr>
        <p:spPr>
          <a:xfrm rot="455167">
            <a:off x="3820711" y="3910031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7A65EB9-495E-1976-1047-AA26B115AA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853" t="19822" r="25999" b="13620"/>
          <a:stretch/>
        </p:blipFill>
        <p:spPr>
          <a:xfrm rot="21321583">
            <a:off x="6492956" y="4093861"/>
            <a:ext cx="3541927" cy="2569974"/>
          </a:xfrm>
          <a:prstGeom prst="rect">
            <a:avLst/>
          </a:prstGeom>
          <a:effectLst>
            <a:glow rad="114300">
              <a:schemeClr val="bg1">
                <a:lumMod val="75000"/>
                <a:alpha val="80000"/>
              </a:schemeClr>
            </a:glo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962BB-4DE4-61D7-174F-AC9172CFA2E5}"/>
              </a:ext>
            </a:extLst>
          </p:cNvPr>
          <p:cNvSpPr txBox="1"/>
          <p:nvPr/>
        </p:nvSpPr>
        <p:spPr>
          <a:xfrm rot="21127871">
            <a:off x="6446284" y="4288893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B02385-396A-B01F-ECF0-D6CAF85ED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/>
          <a:stretch/>
        </p:blipFill>
        <p:spPr bwMode="auto">
          <a:xfrm rot="200097">
            <a:off x="8946498" y="4064732"/>
            <a:ext cx="3490766" cy="2470980"/>
          </a:xfrm>
          <a:prstGeom prst="rect">
            <a:avLst/>
          </a:prstGeom>
          <a:noFill/>
          <a:effectLst>
            <a:glow rad="114300">
              <a:schemeClr val="bg1">
                <a:lumMod val="75000"/>
                <a:alpha val="8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BD25E1-4EE2-7063-0FDE-D51D1C8191F5}"/>
              </a:ext>
            </a:extLst>
          </p:cNvPr>
          <p:cNvSpPr txBox="1"/>
          <p:nvPr/>
        </p:nvSpPr>
        <p:spPr>
          <a:xfrm rot="251093">
            <a:off x="9060146" y="4063611"/>
            <a:ext cx="417102" cy="461665"/>
          </a:xfrm>
          <a:prstGeom prst="rect">
            <a:avLst/>
          </a:prstGeom>
          <a:solidFill>
            <a:srgbClr val="FFFF00">
              <a:alpha val="56000"/>
            </a:srgbClr>
          </a:solidFill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EF9629-0BF9-240C-CC65-23F7E194AC2D}"/>
              </a:ext>
            </a:extLst>
          </p:cNvPr>
          <p:cNvSpPr txBox="1"/>
          <p:nvPr/>
        </p:nvSpPr>
        <p:spPr>
          <a:xfrm rot="20893245">
            <a:off x="4942458" y="3099643"/>
            <a:ext cx="4120039" cy="923330"/>
          </a:xfrm>
          <a:prstGeom prst="rect">
            <a:avLst/>
          </a:prstGeom>
          <a:solidFill>
            <a:srgbClr val="FFFF00">
              <a:alpha val="29000"/>
            </a:srgbClr>
          </a:solidFill>
          <a:effectLst>
            <a:glow rad="127000">
              <a:schemeClr val="bg1">
                <a:lumMod val="85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4D Georeferencing is the oldest </a:t>
            </a:r>
            <a:b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and still the coolest demonstration of </a:t>
            </a:r>
            <a:b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Bahnschrift SemiLight" panose="020B0502040204020203" pitchFamily="34" charset="0"/>
              </a:rPr>
              <a:t>Semantically Linked Data!</a:t>
            </a:r>
          </a:p>
        </p:txBody>
      </p:sp>
    </p:spTree>
    <p:extLst>
      <p:ext uri="{BB962C8B-B14F-4D97-AF65-F5344CB8AC3E}">
        <p14:creationId xmlns:p14="http://schemas.microsoft.com/office/powerpoint/2010/main" val="11704261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rain_lod_slides_20220810.pptx" id="{0C1184DE-DF82-4B4D-85E8-795DDDE4209C}" vid="{09B3C05B-2440-4F7C-A181-05C432E72A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18444</TotalTime>
  <Words>902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Arial Nova</vt:lpstr>
      <vt:lpstr>Bahnschrift SemiLight</vt:lpstr>
      <vt:lpstr>Calibri</vt:lpstr>
      <vt:lpstr>Wingdings</vt:lpstr>
      <vt:lpstr>1_Office Theme</vt:lpstr>
      <vt:lpstr>PowerPoint Presentation</vt:lpstr>
      <vt:lpstr>City Models demonstrate the power of 4D Referencing  as a value- multiplier for Digital Historical Imagery</vt:lpstr>
      <vt:lpstr>City Models demonstrate the power of 4D Referencing  as a value- multiplier for Digital Historical Imagery</vt:lpstr>
      <vt:lpstr>City Models demonstrate the power of 4D Referencing  as a value- multiplier for Digital Historical Imagery</vt:lpstr>
      <vt:lpstr>City Models demonstrate the power of 4D Referencing  as a value- multiplier for Digital Historical Imagery</vt:lpstr>
      <vt:lpstr>City Models demonstrate the power of 4D Referencing  as a value- multiplier for Digital Historical Imagery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Cote</dc:creator>
  <cp:lastModifiedBy>Paul Cote</cp:lastModifiedBy>
  <cp:revision>1</cp:revision>
  <dcterms:created xsi:type="dcterms:W3CDTF">2023-06-16T16:39:10Z</dcterms:created>
  <dcterms:modified xsi:type="dcterms:W3CDTF">2023-06-29T12:03:59Z</dcterms:modified>
</cp:coreProperties>
</file>