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71" r:id="rId14"/>
    <p:sldId id="259" r:id="rId15"/>
    <p:sldId id="257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E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59"/>
  </p:normalViewPr>
  <p:slideViewPr>
    <p:cSldViewPr snapToGrid="0" snapToObjects="1">
      <p:cViewPr varScale="1">
        <p:scale>
          <a:sx n="126" d="100"/>
          <a:sy n="126" d="100"/>
        </p:scale>
        <p:origin x="97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E5339-F542-4143-A728-502914B24C3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D0D10-1D51-6249-8D71-22DC199D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ABD70-C6F4-49CA-87D2-7D159CBD3EFE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35605-A1CF-4988-B6C0-7EC91520D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25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35605-A1CF-4988-B6C0-7EC91520D1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34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C56B-55B6-F04B-8952-412589C035A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Set Theory</a:t>
            </a:r>
          </a:p>
        </p:txBody>
      </p:sp>
    </p:spTree>
    <p:extLst>
      <p:ext uri="{BB962C8B-B14F-4D97-AF65-F5344CB8AC3E}">
        <p14:creationId xmlns:p14="http://schemas.microsoft.com/office/powerpoint/2010/main" val="182582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 Cantor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78" y="1703295"/>
            <a:ext cx="3714750" cy="4933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0232" y="6581001"/>
            <a:ext cx="5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mathematiquexxsiecle.free.fr</a:t>
            </a:r>
            <a:r>
              <a:rPr lang="en-US" sz="1200" dirty="0"/>
              <a:t>/Georg%20Cantor.html</a:t>
            </a:r>
          </a:p>
        </p:txBody>
      </p:sp>
    </p:spTree>
    <p:extLst>
      <p:ext uri="{BB962C8B-B14F-4D97-AF65-F5344CB8AC3E}">
        <p14:creationId xmlns:p14="http://schemas.microsoft.com/office/powerpoint/2010/main" val="14631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N </a:t>
            </a:r>
            <a:r>
              <a:rPr lang="en-US" dirty="0"/>
              <a:t>and </a:t>
            </a:r>
            <a:r>
              <a:rPr lang="en-US" b="1" dirty="0"/>
              <a:t>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1/1		1/2		1/3		1/4</a:t>
            </a:r>
          </a:p>
          <a:p>
            <a:pPr marL="0" indent="0">
              <a:buNone/>
            </a:pPr>
            <a:r>
              <a:rPr lang="en-US" dirty="0"/>
              <a:t>2/1		2/2		2/3		2/4</a:t>
            </a:r>
          </a:p>
          <a:p>
            <a:pPr marL="0" indent="0">
              <a:buNone/>
            </a:pPr>
            <a:r>
              <a:rPr lang="en-US" dirty="0"/>
              <a:t>3/1		3/2		3/3		3/4</a:t>
            </a:r>
          </a:p>
          <a:p>
            <a:pPr marL="0" indent="0">
              <a:buNone/>
            </a:pPr>
            <a:r>
              <a:rPr lang="en-US" dirty="0"/>
              <a:t>4/1		4/2		4/3		4/4</a:t>
            </a:r>
          </a:p>
        </p:txBody>
      </p:sp>
      <p:sp>
        <p:nvSpPr>
          <p:cNvPr id="5" name="Freeform 4"/>
          <p:cNvSpPr/>
          <p:nvPr/>
        </p:nvSpPr>
        <p:spPr>
          <a:xfrm>
            <a:off x="578367" y="1714541"/>
            <a:ext cx="4467452" cy="1975930"/>
          </a:xfrm>
          <a:custGeom>
            <a:avLst/>
            <a:gdLst>
              <a:gd name="connsiteX0" fmla="*/ 347986 w 4467452"/>
              <a:gd name="connsiteY0" fmla="*/ 212871 h 1975930"/>
              <a:gd name="connsiteX1" fmla="*/ 1662809 w 4467452"/>
              <a:gd name="connsiteY1" fmla="*/ 257694 h 1975930"/>
              <a:gd name="connsiteX2" fmla="*/ 228457 w 4467452"/>
              <a:gd name="connsiteY2" fmla="*/ 855341 h 1975930"/>
              <a:gd name="connsiteX3" fmla="*/ 288221 w 4467452"/>
              <a:gd name="connsiteY3" fmla="*/ 1482871 h 1975930"/>
              <a:gd name="connsiteX4" fmla="*/ 2962692 w 4467452"/>
              <a:gd name="connsiteY4" fmla="*/ 227812 h 1975930"/>
              <a:gd name="connsiteX5" fmla="*/ 4367162 w 4467452"/>
              <a:gd name="connsiteY5" fmla="*/ 168047 h 1975930"/>
              <a:gd name="connsiteX6" fmla="*/ 258339 w 4467452"/>
              <a:gd name="connsiteY6" fmla="*/ 1975930 h 1975930"/>
              <a:gd name="connsiteX7" fmla="*/ 258339 w 4467452"/>
              <a:gd name="connsiteY7" fmla="*/ 1975930 h 1975930"/>
              <a:gd name="connsiteX8" fmla="*/ 721515 w 4467452"/>
              <a:gd name="connsiteY8" fmla="*/ 1751812 h 197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7452" h="1975930">
                <a:moveTo>
                  <a:pt x="347986" y="212871"/>
                </a:moveTo>
                <a:cubicBezTo>
                  <a:pt x="1015358" y="181743"/>
                  <a:pt x="1682731" y="150616"/>
                  <a:pt x="1662809" y="257694"/>
                </a:cubicBezTo>
                <a:cubicBezTo>
                  <a:pt x="1642888" y="364772"/>
                  <a:pt x="457555" y="651145"/>
                  <a:pt x="228457" y="855341"/>
                </a:cubicBezTo>
                <a:cubicBezTo>
                  <a:pt x="-641" y="1059537"/>
                  <a:pt x="-167485" y="1587459"/>
                  <a:pt x="288221" y="1482871"/>
                </a:cubicBezTo>
                <a:cubicBezTo>
                  <a:pt x="743927" y="1378283"/>
                  <a:pt x="2282869" y="446949"/>
                  <a:pt x="2962692" y="227812"/>
                </a:cubicBezTo>
                <a:cubicBezTo>
                  <a:pt x="3642515" y="8675"/>
                  <a:pt x="4817887" y="-123306"/>
                  <a:pt x="4367162" y="168047"/>
                </a:cubicBezTo>
                <a:cubicBezTo>
                  <a:pt x="3916437" y="459400"/>
                  <a:pt x="258339" y="1975930"/>
                  <a:pt x="258339" y="1975930"/>
                </a:cubicBezTo>
                <a:lnTo>
                  <a:pt x="258339" y="1975930"/>
                </a:lnTo>
                <a:lnTo>
                  <a:pt x="721515" y="1751812"/>
                </a:ln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N </a:t>
            </a:r>
            <a:r>
              <a:rPr lang="en-US" dirty="0"/>
              <a:t>and </a:t>
            </a:r>
            <a:r>
              <a:rPr lang="en-US" b="1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b="1" dirty="0"/>
              <a:t>R </a:t>
            </a:r>
            <a:r>
              <a:rPr lang="en-US" dirty="0"/>
              <a:t>is enumerable</a:t>
            </a:r>
          </a:p>
          <a:p>
            <a:r>
              <a:rPr lang="en-US" dirty="0"/>
              <a:t>Then: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		0.	1	5	4	3	7	…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		0.	4	9	8	1	4	…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:		0.	7	6	3	3	6	…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baseline="-25000" dirty="0"/>
              <a:t>4</a:t>
            </a:r>
            <a:r>
              <a:rPr lang="en-US" dirty="0"/>
              <a:t>:		0.	2	2	3	5	2	…</a:t>
            </a:r>
          </a:p>
          <a:p>
            <a:pPr marL="0" indent="0">
              <a:buNone/>
            </a:pPr>
            <a:r>
              <a:rPr lang="en-US" dirty="0"/>
              <a:t>etc…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7647" y="2838824"/>
            <a:ext cx="1792941" cy="2315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N </a:t>
            </a:r>
            <a:r>
              <a:rPr lang="en-US" dirty="0"/>
              <a:t>and </a:t>
            </a:r>
            <a:r>
              <a:rPr lang="en-US" b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build a new number by selecting the n</a:t>
            </a:r>
            <a:r>
              <a:rPr lang="en-US" baseline="30000" dirty="0"/>
              <a:t>th</a:t>
            </a:r>
            <a:r>
              <a:rPr lang="en-US" dirty="0"/>
              <a:t> digit of 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and changing it by </a:t>
            </a:r>
          </a:p>
          <a:p>
            <a:r>
              <a:rPr lang="en-US" dirty="0"/>
              <a:t>0 ⟼ 2, 1 ⟼ 3, 2 ⟼ 4, 3 ⟼ 5, 4 ⟼ 6, 5 ⟼ 7, 6 ⟼ 8, 7 ⟼ 9, 8 ⟼ 0, 9 ⟼ 1</a:t>
            </a:r>
          </a:p>
          <a:p>
            <a:r>
              <a:rPr lang="en-US" dirty="0"/>
              <a:t>Now consider the diagonal </a:t>
            </a:r>
          </a:p>
          <a:p>
            <a:r>
              <a:rPr lang="en-US" dirty="0"/>
              <a:t>This must be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for some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But then,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digit of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is different from itself.</a:t>
            </a:r>
          </a:p>
          <a:p>
            <a:r>
              <a:rPr lang="en-US" dirty="0"/>
              <a:t>A contradiction, hence </a:t>
            </a:r>
            <a:r>
              <a:rPr lang="en-US" b="1" dirty="0"/>
              <a:t>R </a:t>
            </a:r>
            <a:r>
              <a:rPr lang="en-US" dirty="0"/>
              <a:t>is not enumerable.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Bertrand Russell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4" y="1881094"/>
            <a:ext cx="6502400" cy="3901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1281" y="6559171"/>
            <a:ext cx="942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www.theguardian.com</a:t>
            </a:r>
            <a:r>
              <a:rPr lang="en-US" sz="1200" dirty="0"/>
              <a:t>/</a:t>
            </a:r>
            <a:r>
              <a:rPr lang="en-US" sz="1200" dirty="0" err="1"/>
              <a:t>commentisfree</a:t>
            </a:r>
            <a:r>
              <a:rPr lang="en-US" sz="1200" dirty="0"/>
              <a:t>/2014/</a:t>
            </a:r>
            <a:r>
              <a:rPr lang="en-US" sz="1200" dirty="0" err="1"/>
              <a:t>jan</a:t>
            </a:r>
            <a:r>
              <a:rPr lang="en-US" sz="1200" dirty="0"/>
              <a:t>/06/</a:t>
            </a:r>
            <a:r>
              <a:rPr lang="en-US" sz="1200" dirty="0" err="1"/>
              <a:t>bertrand</a:t>
            </a:r>
            <a:r>
              <a:rPr lang="en-US" sz="1200" dirty="0"/>
              <a:t>-</a:t>
            </a:r>
            <a:r>
              <a:rPr lang="en-US" sz="1200" dirty="0" err="1"/>
              <a:t>russell</a:t>
            </a:r>
            <a:r>
              <a:rPr lang="en-US" sz="1200" dirty="0"/>
              <a:t>-everyday-value-of-philosophy</a:t>
            </a:r>
          </a:p>
        </p:txBody>
      </p:sp>
    </p:spTree>
    <p:extLst>
      <p:ext uri="{BB962C8B-B14F-4D97-AF65-F5344CB8AC3E}">
        <p14:creationId xmlns:p14="http://schemas.microsoft.com/office/powerpoint/2010/main" val="20426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Hilbert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06" y="1636059"/>
            <a:ext cx="4165600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6353" y="6566646"/>
            <a:ext cx="7216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www.aventdudomainepublic.org</a:t>
            </a:r>
            <a:r>
              <a:rPr lang="en-US" sz="1200" dirty="0"/>
              <a:t>/2013/12/</a:t>
            </a:r>
            <a:r>
              <a:rPr lang="en-US" sz="1200" dirty="0" err="1"/>
              <a:t>david-hilbert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3053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 Gödel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16" y="1483251"/>
            <a:ext cx="6096000" cy="5120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7993" y="6545004"/>
            <a:ext cx="760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www.rudyrucker.com</a:t>
            </a:r>
            <a:r>
              <a:rPr lang="en-US" sz="1200" dirty="0"/>
              <a:t>/blog/2012/08/01/memories-of-</a:t>
            </a:r>
            <a:r>
              <a:rPr lang="en-US" sz="1200" dirty="0" err="1"/>
              <a:t>kurt</a:t>
            </a:r>
            <a:r>
              <a:rPr lang="en-US" sz="1200" dirty="0"/>
              <a:t>-</a:t>
            </a:r>
            <a:r>
              <a:rPr lang="en-US" sz="1200" dirty="0" err="1"/>
              <a:t>godel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1465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a 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set is a well-defined collection of objects</a:t>
            </a:r>
          </a:p>
          <a:p>
            <a:r>
              <a:rPr lang="en-US" dirty="0"/>
              <a:t>No duplication, no order</a:t>
            </a:r>
          </a:p>
          <a:p>
            <a:r>
              <a:rPr lang="en-US" dirty="0"/>
              <a:t>Elements (∈) are members of set</a:t>
            </a:r>
          </a:p>
          <a:p>
            <a:endParaRPr lang="en-US" dirty="0"/>
          </a:p>
          <a:p>
            <a:r>
              <a:rPr lang="en-US" b="1" dirty="0"/>
              <a:t>Notation:   { }</a:t>
            </a:r>
          </a:p>
          <a:p>
            <a:r>
              <a:rPr lang="en-US" dirty="0"/>
              <a:t>Eg {1,2,3,4}</a:t>
            </a:r>
          </a:p>
          <a:p>
            <a:r>
              <a:rPr lang="en-US" b="1" dirty="0"/>
              <a:t>Notation: ∈, </a:t>
            </a:r>
            <a:r>
              <a:rPr lang="en-US" b="1" dirty="0">
                <a:cs typeface="Arial"/>
              </a:rPr>
              <a:t>∉</a:t>
            </a:r>
          </a:p>
          <a:p>
            <a:r>
              <a:rPr lang="en-US" dirty="0">
                <a:cs typeface="Arial"/>
              </a:rPr>
              <a:t>Eg 1 </a:t>
            </a:r>
            <a:r>
              <a:rPr lang="en-US" b="1" dirty="0"/>
              <a:t>∈ </a:t>
            </a:r>
            <a:r>
              <a:rPr lang="en-US" dirty="0"/>
              <a:t>{1,2,3,4}</a:t>
            </a: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5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Notation: | is “such that”</a:t>
            </a:r>
          </a:p>
          <a:p>
            <a:r>
              <a:rPr lang="en-US" b="1" dirty="0"/>
              <a:t>Notation: </a:t>
            </a:r>
            <a:r>
              <a:rPr lang="en-US" b="1" dirty="0">
                <a:latin typeface="Times New Roman"/>
                <a:cs typeface="Times New Roman"/>
              </a:rPr>
              <a:t>U</a:t>
            </a:r>
            <a:r>
              <a:rPr lang="en-US" b="1" dirty="0"/>
              <a:t> is the universal set (all possible elements)</a:t>
            </a:r>
          </a:p>
          <a:p>
            <a:endParaRPr lang="en-US" sz="1700" dirty="0"/>
          </a:p>
          <a:p>
            <a:r>
              <a:rPr lang="en-US" sz="1400" dirty="0"/>
              <a:t>Define sets as elements that satisfy a property.</a:t>
            </a:r>
          </a:p>
          <a:p>
            <a:r>
              <a:rPr lang="en-US" sz="1400" dirty="0"/>
              <a:t>eg {x | x is an integer and 1≤x≤5} = {1,2,3,4,5}</a:t>
            </a:r>
          </a:p>
          <a:p>
            <a:r>
              <a:rPr lang="en-US" sz="1400" dirty="0"/>
              <a:t>{x^2 | x is an integer and 1≤x≤4} = {1,4,9,16}</a:t>
            </a:r>
          </a:p>
          <a:p>
            <a:r>
              <a:rPr lang="en-US" sz="1400" dirty="0"/>
              <a:t>U = {1,2,3,4,5} : {x | x^2≤U} = {1,2}</a:t>
            </a:r>
          </a:p>
        </p:txBody>
      </p:sp>
    </p:spTree>
    <p:extLst>
      <p:ext uri="{BB962C8B-B14F-4D97-AF65-F5344CB8AC3E}">
        <p14:creationId xmlns:p14="http://schemas.microsoft.com/office/powerpoint/2010/main" val="125740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 a set comprehension for the set of all odd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</a:t>
            </a:r>
            <a:r>
              <a:rPr lang="en-US" b="1" dirty="0">
                <a:latin typeface="Times New Roman"/>
                <a:cs typeface="Times New Roman"/>
              </a:rPr>
              <a:t>U</a:t>
            </a:r>
            <a:r>
              <a:rPr lang="en-US" dirty="0"/>
              <a:t>  = {0, 1, 2, …, 10}, give all the elements of: {x | x</a:t>
            </a:r>
            <a:r>
              <a:rPr lang="en-US" b="1" dirty="0"/>
              <a:t>∈</a:t>
            </a:r>
            <a:r>
              <a:rPr lang="en-US" b="1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dirty="0"/>
              <a:t> 3x ≤ 22}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{x | x is an integer and x is odd} or {x | x is an integer and x is not divisible by 2} or {x | x is an integer and x mod 2 = 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{0,1,2,3,4,5,6,7}</a:t>
            </a:r>
          </a:p>
        </p:txBody>
      </p:sp>
    </p:spTree>
    <p:extLst>
      <p:ext uri="{BB962C8B-B14F-4D97-AF65-F5344CB8AC3E}">
        <p14:creationId xmlns:p14="http://schemas.microsoft.com/office/powerpoint/2010/main" val="187321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Cardinality and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" y="1371758"/>
            <a:ext cx="8229600" cy="4625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Cardinality – number of elements in a set</a:t>
            </a:r>
          </a:p>
          <a:p>
            <a:pPr marL="0" indent="0">
              <a:buNone/>
            </a:pPr>
            <a:endParaRPr lang="en-US" sz="800" b="1" dirty="0"/>
          </a:p>
          <a:p>
            <a:r>
              <a:rPr lang="en-US" sz="2800" b="1" dirty="0"/>
              <a:t>Notation: |A| is the cardinality of A</a:t>
            </a:r>
          </a:p>
          <a:p>
            <a:r>
              <a:rPr lang="en-US" sz="2800" dirty="0"/>
              <a:t>A = {a,b,c,d,e} : |A| = 5</a:t>
            </a:r>
          </a:p>
          <a:p>
            <a:r>
              <a:rPr lang="en-US" sz="2800" dirty="0"/>
              <a:t>D = {1,2,2,4,4,5} : |D| = 4 (</a:t>
            </a:r>
            <a:r>
              <a:rPr lang="en-US" sz="2800" b="1" dirty="0"/>
              <a:t>due to duplicates</a:t>
            </a:r>
            <a:r>
              <a:rPr lang="en-US" sz="2800" dirty="0"/>
              <a:t>)</a:t>
            </a:r>
          </a:p>
          <a:p>
            <a:endParaRPr lang="en-US" sz="500" dirty="0"/>
          </a:p>
          <a:p>
            <a:r>
              <a:rPr lang="en-US" sz="2800" b="1" dirty="0"/>
              <a:t>Notation: ⊆,⊂, ⊈, ⊄</a:t>
            </a:r>
          </a:p>
          <a:p>
            <a:r>
              <a:rPr lang="en-US" sz="2800" dirty="0"/>
              <a:t>eg {1,2} </a:t>
            </a:r>
            <a:r>
              <a:rPr lang="en-US" sz="2800" b="1" dirty="0"/>
              <a:t>⊆</a:t>
            </a:r>
            <a:r>
              <a:rPr lang="en-US" sz="2800" dirty="0"/>
              <a:t> {1,2,3,4} (all elements exist in subset)</a:t>
            </a:r>
          </a:p>
          <a:p>
            <a:r>
              <a:rPr lang="en-US" sz="2800" b="1" dirty="0"/>
              <a:t>⊆</a:t>
            </a:r>
            <a:r>
              <a:rPr lang="en-US" sz="2800" dirty="0"/>
              <a:t> - exist in subset / </a:t>
            </a:r>
            <a:r>
              <a:rPr lang="en-US" sz="2800" b="1" dirty="0"/>
              <a:t>⊈</a:t>
            </a:r>
            <a:r>
              <a:rPr lang="en-US" sz="2800" dirty="0"/>
              <a:t> - doesn’t exist in subset</a:t>
            </a:r>
          </a:p>
          <a:p>
            <a:r>
              <a:rPr lang="en-US" sz="2800" b="1" dirty="0"/>
              <a:t>⊂</a:t>
            </a:r>
            <a:r>
              <a:rPr lang="en-US" sz="2800" dirty="0"/>
              <a:t> - left subset is less than right / </a:t>
            </a:r>
            <a:r>
              <a:rPr lang="en-US" sz="2800" b="1" dirty="0"/>
              <a:t>⊄</a:t>
            </a:r>
            <a:r>
              <a:rPr lang="en-US" sz="2800" dirty="0"/>
              <a:t> - vice versa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10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61"/>
            <a:ext cx="8229600" cy="715682"/>
          </a:xfrm>
        </p:spPr>
        <p:txBody>
          <a:bodyPr/>
          <a:lstStyle/>
          <a:p>
            <a:r>
              <a:rPr lang="en-US" dirty="0"/>
              <a:t>If A = {2, {3}, 1, {2, 3}}, which of these is true?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190" y="2141066"/>
            <a:ext cx="8229600" cy="434339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1 </a:t>
            </a:r>
            <a:r>
              <a:rPr lang="en-US" b="1" dirty="0"/>
              <a:t>∈ </a:t>
            </a:r>
            <a:r>
              <a:rPr lang="en-US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 </a:t>
            </a:r>
            <a:r>
              <a:rPr lang="en-US" b="1" dirty="0"/>
              <a:t>∈ </a:t>
            </a:r>
            <a:r>
              <a:rPr lang="en-US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{2} </a:t>
            </a:r>
            <a:r>
              <a:rPr lang="en-US" b="1" dirty="0"/>
              <a:t>∈ </a:t>
            </a:r>
            <a:r>
              <a:rPr lang="en-US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{2,3} </a:t>
            </a:r>
            <a:r>
              <a:rPr lang="en-US" b="1" dirty="0"/>
              <a:t>∈ </a:t>
            </a:r>
            <a:r>
              <a:rPr lang="en-US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 </a:t>
            </a:r>
            <a:r>
              <a:rPr lang="en-US" b="1" dirty="0"/>
              <a:t>⊆</a:t>
            </a:r>
            <a:r>
              <a:rPr lang="en-US" dirty="0"/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{3} </a:t>
            </a:r>
            <a:r>
              <a:rPr lang="en-US" b="1" dirty="0"/>
              <a:t>⊆</a:t>
            </a:r>
            <a:r>
              <a:rPr lang="en-US" dirty="0"/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{{2,3}} </a:t>
            </a:r>
            <a:r>
              <a:rPr lang="en-US" b="1" dirty="0"/>
              <a:t>⊆</a:t>
            </a:r>
            <a:r>
              <a:rPr lang="en-US" dirty="0"/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{2} </a:t>
            </a:r>
            <a:r>
              <a:rPr lang="en-US" b="1" dirty="0"/>
              <a:t>⊆</a:t>
            </a:r>
            <a:r>
              <a:rPr lang="en-US" dirty="0"/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|A|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8202" y="2169175"/>
            <a:ext cx="61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5CE044"/>
                </a:solidFill>
                <a:latin typeface="Wingdings 2" pitchFamily="2" charset="2"/>
              </a:rPr>
              <a:t>P</a:t>
            </a:r>
            <a:endParaRPr lang="en-US" sz="3200" i="1" dirty="0">
              <a:solidFill>
                <a:srgbClr val="5CE044"/>
              </a:solidFill>
              <a:latin typeface="Web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8202" y="2753951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2" y="2130899"/>
            <a:ext cx="61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CE044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1696" y="5656445"/>
            <a:ext cx="61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CE044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5402" y="3911317"/>
            <a:ext cx="61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CE044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4614" y="3308845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6132" y="4496093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23355" y="5066841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4178" y="2724069"/>
            <a:ext cx="8591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CE044"/>
                </a:solidFill>
              </a:rPr>
              <a:t>= 4</a:t>
            </a:r>
            <a:r>
              <a:rPr lang="en-US" dirty="0"/>
              <a:t>︎</a:t>
            </a:r>
          </a:p>
        </p:txBody>
      </p:sp>
    </p:spTree>
    <p:extLst>
      <p:ext uri="{BB962C8B-B14F-4D97-AF65-F5344CB8AC3E}">
        <p14:creationId xmlns:p14="http://schemas.microsoft.com/office/powerpoint/2010/main" val="6879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Emptyset, Powerset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780"/>
            <a:ext cx="8229600" cy="5295582"/>
          </a:xfrm>
        </p:spPr>
        <p:txBody>
          <a:bodyPr/>
          <a:lstStyle/>
          <a:p>
            <a:r>
              <a:rPr lang="en-US" b="1" dirty="0"/>
              <a:t>Emptyset Notation: ∅</a:t>
            </a:r>
          </a:p>
          <a:p>
            <a:r>
              <a:rPr lang="en-US" sz="2400" dirty="0"/>
              <a:t>|∅| = 0, ∅ </a:t>
            </a:r>
            <a:r>
              <a:rPr lang="en-GB" sz="2400" i="0" dirty="0">
                <a:effectLst/>
              </a:rPr>
              <a:t>≠</a:t>
            </a:r>
            <a:r>
              <a:rPr lang="en-GB" sz="140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en-US" sz="2400" dirty="0"/>
              <a:t>{∅}, |∅| = 1</a:t>
            </a:r>
          </a:p>
          <a:p>
            <a:r>
              <a:rPr lang="en-US" dirty="0"/>
              <a:t>∅ 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⊆ A, for my set A</a:t>
            </a:r>
            <a:endParaRPr lang="en-US" dirty="0"/>
          </a:p>
          <a:p>
            <a:endParaRPr lang="en-US" sz="1000" dirty="0"/>
          </a:p>
          <a:p>
            <a:r>
              <a:rPr lang="en-US" b="1" dirty="0"/>
              <a:t>Powerset Notation: </a:t>
            </a:r>
            <a:r>
              <a:rPr lang="en-US" b="1" i="1" dirty="0"/>
              <a:t>P</a:t>
            </a:r>
            <a:r>
              <a:rPr lang="en-US" b="1" dirty="0"/>
              <a:t>(A)</a:t>
            </a:r>
          </a:p>
          <a:p>
            <a:r>
              <a:rPr lang="en-US" sz="2400" dirty="0"/>
              <a:t>A = {1,2}, |A| = 2</a:t>
            </a:r>
          </a:p>
          <a:p>
            <a:r>
              <a:rPr lang="en-US" sz="2400" dirty="0"/>
              <a:t>B(A)</a:t>
            </a:r>
            <a:r>
              <a:rPr lang="en-US" dirty="0"/>
              <a:t> </a:t>
            </a:r>
            <a:r>
              <a:rPr lang="en-US" sz="2400" dirty="0"/>
              <a:t>= {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∅</a:t>
            </a:r>
            <a:r>
              <a:rPr lang="en-GB" sz="24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{1},{2},{1,2}}</a:t>
            </a:r>
          </a:p>
          <a:p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|B(A)| = 4, |B(A)| = 2^|A|</a:t>
            </a:r>
            <a:endParaRPr lang="en-US" dirty="0"/>
          </a:p>
          <a:p>
            <a:endParaRPr lang="en-US" sz="24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77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= {a, b, c}, what is </a:t>
            </a:r>
            <a:r>
              <a:rPr lang="en-US" b="1" i="1" dirty="0"/>
              <a:t>P</a:t>
            </a:r>
            <a:r>
              <a:rPr lang="en-US" dirty="0"/>
              <a:t>(A) ?</a:t>
            </a:r>
          </a:p>
          <a:p>
            <a:endParaRPr lang="en-US" dirty="0"/>
          </a:p>
          <a:p>
            <a:r>
              <a:rPr lang="en-US" dirty="0"/>
              <a:t>{∅, {a}, {b}, {c}, {</a:t>
            </a:r>
            <a:r>
              <a:rPr lang="en-US" dirty="0" err="1"/>
              <a:t>a,b</a:t>
            </a:r>
            <a:r>
              <a:rPr lang="en-US" dirty="0"/>
              <a:t>},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b,c</a:t>
            </a:r>
            <a:r>
              <a:rPr lang="en-US" dirty="0"/>
              <a:t>}, {</a:t>
            </a:r>
            <a:r>
              <a:rPr lang="en-US" dirty="0" err="1"/>
              <a:t>a,b,c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231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Naturals: </a:t>
            </a:r>
            <a:r>
              <a:rPr lang="en-US" b="1" dirty="0"/>
              <a:t>N</a:t>
            </a:r>
          </a:p>
          <a:p>
            <a:r>
              <a:rPr lang="en-US" dirty="0"/>
              <a:t>Integers: </a:t>
            </a:r>
            <a:r>
              <a:rPr lang="en-US" b="1" dirty="0"/>
              <a:t>Z</a:t>
            </a:r>
          </a:p>
          <a:p>
            <a:r>
              <a:rPr lang="en-US" dirty="0"/>
              <a:t>Rationals: </a:t>
            </a:r>
            <a:r>
              <a:rPr lang="en-US" b="1" dirty="0"/>
              <a:t>Q</a:t>
            </a:r>
            <a:endParaRPr lang="en-US" dirty="0"/>
          </a:p>
          <a:p>
            <a:r>
              <a:rPr lang="en-US" dirty="0"/>
              <a:t>Reals: </a:t>
            </a:r>
            <a:r>
              <a:rPr lang="en-US" b="1" dirty="0"/>
              <a:t>R</a:t>
            </a:r>
          </a:p>
          <a:p>
            <a:r>
              <a:rPr lang="en-US" dirty="0"/>
              <a:t>Complex: </a:t>
            </a:r>
            <a:r>
              <a:rPr lang="en-US" b="1" dirty="0"/>
              <a:t>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1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885201-72D9-46CE-8282-E1639DE6BAB5}">
  <we:reference id="4b785c87-866c-4bad-85d8-5d1ae467ac9a" version="3.14.3.0" store="EXCatalog" storeType="EXCatalog"/>
  <we:alternateReferences>
    <we:reference id="WA104381909" version="3.14.3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837</Words>
  <Application>Microsoft Office PowerPoint</Application>
  <PresentationFormat>On-screen Show (4:3)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Google Sans</vt:lpstr>
      <vt:lpstr>Times New Roman</vt:lpstr>
      <vt:lpstr>Webdings</vt:lpstr>
      <vt:lpstr>Wingdings 2</vt:lpstr>
      <vt:lpstr>Office Theme</vt:lpstr>
      <vt:lpstr>1. Set Theory</vt:lpstr>
      <vt:lpstr>What is a set?</vt:lpstr>
      <vt:lpstr>Set comprehension</vt:lpstr>
      <vt:lpstr>Exercise</vt:lpstr>
      <vt:lpstr>Cardinality and subsets</vt:lpstr>
      <vt:lpstr>Exercise</vt:lpstr>
      <vt:lpstr>Emptyset, Powerset</vt:lpstr>
      <vt:lpstr>Exercise</vt:lpstr>
      <vt:lpstr>Number systems:</vt:lpstr>
      <vt:lpstr>Georg Cantor</vt:lpstr>
      <vt:lpstr>N and Q</vt:lpstr>
      <vt:lpstr>N and R</vt:lpstr>
      <vt:lpstr>N and R</vt:lpstr>
      <vt:lpstr>Bertrand Russell</vt:lpstr>
      <vt:lpstr>David Hilbert</vt:lpstr>
      <vt:lpstr>Kurt Gödel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UG-Mehmet, Kaya</cp:lastModifiedBy>
  <cp:revision>19</cp:revision>
  <cp:lastPrinted>2019-10-09T13:46:27Z</cp:lastPrinted>
  <dcterms:created xsi:type="dcterms:W3CDTF">2014-10-12T22:14:06Z</dcterms:created>
  <dcterms:modified xsi:type="dcterms:W3CDTF">2024-10-03T11:11:29Z</dcterms:modified>
</cp:coreProperties>
</file>