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1"/>
  </p:sldMasterIdLst>
  <p:notesMasterIdLst>
    <p:notesMasterId r:id="rId15"/>
  </p:notesMasterIdLst>
  <p:sldIdLst>
    <p:sldId id="256" r:id="rId2"/>
    <p:sldId id="257" r:id="rId3"/>
    <p:sldId id="266" r:id="rId4"/>
    <p:sldId id="258" r:id="rId5"/>
    <p:sldId id="260" r:id="rId6"/>
    <p:sldId id="268" r:id="rId7"/>
    <p:sldId id="280" r:id="rId8"/>
    <p:sldId id="278" r:id="rId9"/>
    <p:sldId id="263" r:id="rId10"/>
    <p:sldId id="281" r:id="rId11"/>
    <p:sldId id="282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preferSingleView="1">
    <p:restoredLeft sz="15620"/>
    <p:restoredTop sz="93066" autoAdjust="0"/>
  </p:normalViewPr>
  <p:slideViewPr>
    <p:cSldViewPr snapToGrid="0" snapToObjects="1">
      <p:cViewPr>
        <p:scale>
          <a:sx n="42" d="100"/>
          <a:sy n="42" d="100"/>
        </p:scale>
        <p:origin x="1716" y="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6C8B5-F8CA-47C2-A1CB-9C1B93072166}" type="datetimeFigureOut">
              <a:rPr lang="tr-TR" smtClean="0"/>
              <a:t>26.06.2019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1926E-EF6E-4FF0-911F-891163AA5F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968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1926E-EF6E-4FF0-911F-891163AA5F3B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8366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1926E-EF6E-4FF0-911F-891163AA5F3B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1053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1926E-EF6E-4FF0-911F-891163AA5F3B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021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1926E-EF6E-4FF0-911F-891163AA5F3B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2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761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89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84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0583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9934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36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85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1003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0663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98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7617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8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212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4653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3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0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47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6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1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linkedin.com/in/ranjithkumar-palaniappan-555a6156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mailto:ipranjithkumar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eo.nyu.edu/catalog/nyu_2451_3457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developer.foursquare.com/docs/resources/categori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Capstone Project - The Battle of </a:t>
            </a:r>
            <a:r>
              <a:rPr lang="en-US" b="1" dirty="0" smtClean="0"/>
              <a:t>Neighborhoods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Entrepreneurial search to open a chain of Indian Restaurants in New York</a:t>
            </a:r>
            <a:endParaRPr lang="en-US" dirty="0"/>
          </a:p>
        </p:txBody>
      </p:sp>
      <p:pic>
        <p:nvPicPr>
          <p:cNvPr id="2049" name="Picture 5" descr="25-258987_linkedin-icon-vector-png-linked-in-logo-rund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9428">
            <a:off x="10507310" y="5012114"/>
            <a:ext cx="409575" cy="427038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6" descr="gmail-vector-png--1600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6027">
            <a:off x="9932920" y="5053589"/>
            <a:ext cx="336550" cy="33655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 rot="21300538">
            <a:off x="6998125" y="4993264"/>
            <a:ext cx="467174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rot="21392486">
            <a:off x="7259154" y="4513405"/>
            <a:ext cx="4149688" cy="40011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RANJITHKUMAR PALANIAPPAN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15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0398"/>
            <a:ext cx="10396882" cy="1151965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042" y="1082303"/>
            <a:ext cx="5123229" cy="2047328"/>
          </a:xfrm>
        </p:spPr>
        <p:txBody>
          <a:bodyPr anchor="t">
            <a:normAutofit/>
          </a:bodyPr>
          <a:lstStyle/>
          <a:p>
            <a:pPr lvl="0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Moderate Competition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99046" y="1094772"/>
            <a:ext cx="38459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cap="all" dirty="0">
                <a:latin typeface="Arial" panose="020B0604020202020204" pitchFamily="34" charset="0"/>
                <a:cs typeface="Arial" panose="020B0604020202020204" pitchFamily="34" charset="0"/>
              </a:rPr>
              <a:t>LOW </a:t>
            </a:r>
            <a:r>
              <a:rPr lang="en-US" sz="1600" b="1" cap="all" dirty="0">
                <a:latin typeface="Arial" panose="020B0604020202020204" pitchFamily="34" charset="0"/>
                <a:cs typeface="Arial" panose="020B0604020202020204" pitchFamily="34" charset="0"/>
              </a:rPr>
              <a:t>competition with </a:t>
            </a:r>
            <a:r>
              <a:rPr lang="en-US" sz="1600" b="1" cap="all" dirty="0">
                <a:latin typeface="Arial" panose="020B0604020202020204" pitchFamily="34" charset="0"/>
                <a:cs typeface="Arial" panose="020B0604020202020204" pitchFamily="34" charset="0"/>
              </a:rPr>
              <a:t>1 group</a:t>
            </a:r>
            <a:endParaRPr lang="en-US" sz="1600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0" y="1609385"/>
            <a:ext cx="5585686" cy="304049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816" y="1609385"/>
            <a:ext cx="5645759" cy="12279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476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0398"/>
            <a:ext cx="10396882" cy="1151965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55" y="1582972"/>
            <a:ext cx="5123229" cy="2047328"/>
          </a:xfrm>
        </p:spPr>
        <p:txBody>
          <a:bodyPr anchor="t">
            <a:normAutofit/>
          </a:bodyPr>
          <a:lstStyle/>
          <a:p>
            <a:pPr lvl="0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Competition with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55" y="2138082"/>
            <a:ext cx="4966669" cy="249324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5780931" y="676216"/>
            <a:ext cx="6096000" cy="600101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514350" algn="l"/>
              </a:tabLst>
            </a:pPr>
            <a:r>
              <a:rPr lang="en-US" sz="1600" b="1" cap="all" dirty="0">
                <a:latin typeface="Arial" panose="020B0604020202020204" pitchFamily="34" charset="0"/>
                <a:cs typeface="Arial" panose="020B0604020202020204" pitchFamily="34" charset="0"/>
              </a:rPr>
              <a:t>We can notice that within 3 clusters can be opted for opening a new restaurant as follows: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306784" y="1236815"/>
            <a:ext cx="3714750" cy="4295775"/>
            <a:chOff x="0" y="0"/>
            <a:chExt cx="3714750" cy="4295775"/>
          </a:xfrm>
        </p:grpSpPr>
        <p:sp>
          <p:nvSpPr>
            <p:cNvPr id="11" name="Oval 10"/>
            <p:cNvSpPr/>
            <p:nvPr/>
          </p:nvSpPr>
          <p:spPr>
            <a:xfrm>
              <a:off x="512466" y="3657600"/>
              <a:ext cx="492370" cy="432079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714750" cy="42957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sp>
        <p:nvSpPr>
          <p:cNvPr id="5" name="Rectangle 4"/>
          <p:cNvSpPr/>
          <p:nvPr/>
        </p:nvSpPr>
        <p:spPr>
          <a:xfrm>
            <a:off x="8983215" y="2435829"/>
            <a:ext cx="3066889" cy="675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14350" algn="l"/>
              </a:tabLst>
            </a:pPr>
            <a:r>
              <a:rPr lang="en-US" sz="1200" b="1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Stuyvesant Town Cluster 3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14350" algn="l"/>
              </a:tabLst>
            </a:pPr>
            <a:r>
              <a:rPr lang="en-US" sz="1200" b="1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Washington heights Cluster 1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514350" algn="l"/>
              </a:tabLst>
            </a:pPr>
            <a:r>
              <a:rPr lang="en-US" sz="1200" b="1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Civic center Cluster 2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1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37765"/>
            <a:ext cx="10572749" cy="3039035"/>
          </a:xfrm>
        </p:spPr>
        <p:txBody>
          <a:bodyPr>
            <a:noAutofit/>
          </a:bodyPr>
          <a:lstStyle/>
          <a:p>
            <a:pPr lvl="0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There is scope to include Farmers markets data analysis to optimize procurement for the restaurants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There is scope to explore cuisines of Chinese and Japanese to leverage furthermore business opportunities.</a:t>
            </a:r>
          </a:p>
          <a:p>
            <a:pPr lvl="0"/>
            <a:endParaRPr lang="en-U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more detailed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analysis can be done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by adding other factors such as transportation, demographics of inhabitants.   </a:t>
            </a:r>
            <a:endParaRPr lang="tr-T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29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810" y="2108946"/>
            <a:ext cx="10445889" cy="301550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This analysis is performed on limited data to explore the possibilities of analytical approach towards finding the best location for the franchise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conclude, this analysis proves to be a start of selecting a low risk-high yield location. On further development, it can be rendered into an efficient evidence with better accuracy and precision.</a:t>
            </a:r>
          </a:p>
          <a:p>
            <a:pPr>
              <a:lnSpc>
                <a:spcPct val="150000"/>
              </a:lnSpc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tr-T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1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22563"/>
            <a:ext cx="10396882" cy="1151965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53" y="1427018"/>
            <a:ext cx="11137902" cy="4106175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York, The City of Dreams is known for its multicultural community of people at all facets of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life known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its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excellent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cuisine. It's food culture includes an array of international cuisines influenced by the city's immigrant history. </a:t>
            </a:r>
            <a:endParaRPr lang="tr-T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tr-T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regard to that, the utilization of Data Science will help in the increase of ROI, reduction of risk while looking for expanding or venturing new businesses.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1694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09817"/>
            <a:ext cx="10396882" cy="1151965"/>
          </a:xfrm>
        </p:spPr>
        <p:txBody>
          <a:bodyPr/>
          <a:lstStyle/>
          <a:p>
            <a:r>
              <a:rPr lang="tr-TR" dirty="0" smtClean="0"/>
              <a:t>Business Problem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245" y="1657656"/>
            <a:ext cx="11161737" cy="3416300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bustling city with a growing number of New Yorkers, Indians and non-Indians,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mulling over the passage to India through spicy delicious foods. There are dozens of pricy fancier Indian restaurants across the city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 to distinguish from them, it is not only necessary to focus on the product offerings of a new franchise, but also to select the right locations for it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One of my Acquaintance wants to open his business in New York or in the surrounding boroughs, so I focus on developing a concrete evidence. 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50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20277"/>
            <a:ext cx="10396882" cy="1151965"/>
          </a:xfrm>
        </p:spPr>
        <p:txBody>
          <a:bodyPr/>
          <a:lstStyle/>
          <a:p>
            <a:r>
              <a:rPr lang="en-US" dirty="0" smtClean="0"/>
              <a:t>Data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613" y="2075807"/>
            <a:ext cx="10812660" cy="352835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objective is to find the best locations for opening the new Indian restaurant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we are going to analyze the dataset corresponding to New York Neighborhoods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This dataset exists for free at the NYU Spatial Data Repository. Link to the dataset is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geo.nyu.edu/catalog/nyu_2451_34572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Foursquare Venues Categories - 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https://developer.foursquare.com/docs/resources/categories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Category "Indian" cuisine’s id: 4bf58dd8d48988d10f941735</a:t>
            </a:r>
          </a:p>
          <a:p>
            <a:pPr lvl="1"/>
            <a:endParaRPr lang="en-US" sz="2600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463" y="1926860"/>
            <a:ext cx="10396070" cy="664135"/>
          </a:xfrm>
        </p:spPr>
        <p:txBody>
          <a:bodyPr>
            <a:noAutofit/>
          </a:bodyPr>
          <a:lstStyle/>
          <a:p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Next, we also used Google Map API to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find </a:t>
            </a:r>
            <a:r>
              <a:rPr lang="en-US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geographic coordinates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en-US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VENUES corresponding to Indian Cuisine </a:t>
            </a:r>
            <a:endParaRPr lang="en-US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6202" y="5128610"/>
            <a:ext cx="4711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Table </a:t>
            </a:r>
            <a:r>
              <a:rPr lang="en-US" sz="1200" dirty="0" smtClean="0"/>
              <a:t>1: </a:t>
            </a:r>
            <a:r>
              <a:rPr lang="en-US" sz="1200" dirty="0" smtClean="0"/>
              <a:t>Data frame containing geographic coordinates of </a:t>
            </a:r>
            <a:r>
              <a:rPr lang="en-US" sz="1200" dirty="0" smtClean="0"/>
              <a:t>top 5 locations</a:t>
            </a:r>
            <a:endParaRPr lang="en-US" sz="1200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909110" y="2873431"/>
            <a:ext cx="7950263" cy="219283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809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26" y="3130153"/>
            <a:ext cx="11079087" cy="2094625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Our main goal is to get optimum location for the first branch of the chain of restaurants in New York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City. Analytic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Approach: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New York city neighborhood has a total of 5 boroughs and 306 neighborhoods.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of venues will be done as part of the following Exploratory data analysis.</a:t>
            </a:r>
          </a:p>
          <a:p>
            <a:pPr marL="0" indent="0">
              <a:buNone/>
            </a:pPr>
            <a:r>
              <a:rPr lang="en-US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1- New York city Geographical Coordinates Data</a:t>
            </a:r>
          </a:p>
          <a:p>
            <a:pPr lvl="1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this we load the data and explore data from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networks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data.json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file.</a:t>
            </a:r>
          </a:p>
          <a:p>
            <a:pPr lvl="1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the data of nested python dictionaries into a pandas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dataframe and Addresses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are converted into their equivalent latitude and longitude values.</a:t>
            </a:r>
          </a:p>
          <a:p>
            <a:pPr lvl="1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used geopy and folium libraries to create a map of New York city with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neighborhoods superimposed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on top.</a:t>
            </a:r>
          </a:p>
          <a:p>
            <a:pPr lvl="1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74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3026870"/>
            <a:ext cx="10396883" cy="3311189"/>
          </a:xfrm>
        </p:spPr>
        <p:txBody>
          <a:bodyPr/>
          <a:lstStyle/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ddresses</a:t>
            </a:r>
            <a:r>
              <a:rPr 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 are converted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into their equivalent latitude and longitude values. </a:t>
            </a:r>
            <a:endParaRPr lang="tr-T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Foursquare API </a:t>
            </a:r>
            <a:r>
              <a:rPr 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is used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 explore neighborhoods in Manhattan, New York. </a:t>
            </a:r>
            <a:endParaRPr lang="tr-T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753646" y="1479057"/>
            <a:ext cx="6600825" cy="30956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1" y="129168"/>
            <a:ext cx="10396882" cy="1151965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0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091" y="809897"/>
            <a:ext cx="11710612" cy="6212614"/>
          </a:xfrm>
        </p:spPr>
        <p:txBody>
          <a:bodyPr anchor="t">
            <a:norm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New York city geographical coordinates data has been utilized as input for the Foursquare API with explore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endpoint and mapped the Indian Restaurants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Then using this feature to group the neighborhoods into clusters K-means clustering algorithm to complete the task. And also, the Folium library to visualize the neighborhoods in Manhattan and its emerging clusters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1" y="-125323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744538" algn="l"/>
              </a:tabLst>
            </a:pPr>
            <a:r>
              <a:rPr lang="en-US" smtClean="0"/>
              <a:t>Methodology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81091" y="1463040"/>
            <a:ext cx="5009366" cy="2886891"/>
            <a:chOff x="0" y="0"/>
            <a:chExt cx="4191000" cy="256222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272" y="0"/>
              <a:ext cx="3124200" cy="2562225"/>
            </a:xfrm>
            <a:prstGeom prst="rect">
              <a:avLst/>
            </a:prstGeom>
            <a:ln w="22225">
              <a:solidFill>
                <a:schemeClr val="tx1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191000" cy="190500"/>
            </a:xfrm>
            <a:prstGeom prst="rect">
              <a:avLst/>
            </a:prstGeom>
            <a:ln w="15875">
              <a:solidFill>
                <a:schemeClr val="tx1"/>
              </a:solidFill>
            </a:ln>
            <a:effectLst/>
          </p:spPr>
        </p:pic>
      </p:grpSp>
      <p:grpSp>
        <p:nvGrpSpPr>
          <p:cNvPr id="10" name="Group 9"/>
          <p:cNvGrpSpPr/>
          <p:nvPr/>
        </p:nvGrpSpPr>
        <p:grpSpPr>
          <a:xfrm>
            <a:off x="4741818" y="1697273"/>
            <a:ext cx="6740434" cy="2163738"/>
            <a:chOff x="4741818" y="1794308"/>
            <a:chExt cx="6740434" cy="2163738"/>
          </a:xfrm>
        </p:grpSpPr>
        <p:pic>
          <p:nvPicPr>
            <p:cNvPr id="8" name="Picture 7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4741818" y="2183004"/>
              <a:ext cx="6740434" cy="177504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9" name="Rectangle 8"/>
            <p:cNvSpPr/>
            <p:nvPr/>
          </p:nvSpPr>
          <p:spPr>
            <a:xfrm>
              <a:off x="7280076" y="1794308"/>
              <a:ext cx="1663917" cy="388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  <a:tabLst>
                  <a:tab pos="514350" algn="l"/>
                </a:tabLst>
              </a:pPr>
              <a:r>
                <a:rPr lang="en-US" b="1" dirty="0">
                  <a:latin typeface="Arial" panose="020B0604020202020204" pitchFamily="34" charset="0"/>
                  <a:ea typeface="Calibri" panose="020F0502020204030204" pitchFamily="34" charset="0"/>
                </a:rPr>
                <a:t>TOP VENUES</a:t>
              </a:r>
              <a:endPara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423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0398"/>
            <a:ext cx="10396882" cy="1151965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042" y="1082303"/>
            <a:ext cx="5123229" cy="2047328"/>
          </a:xfrm>
        </p:spPr>
        <p:txBody>
          <a:bodyPr anchor="t">
            <a:normAutofit/>
          </a:bodyPr>
          <a:lstStyle/>
          <a:p>
            <a:pPr lvl="0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Very High Competition with 16 groups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" y="1609385"/>
            <a:ext cx="5617029" cy="304049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6699046" y="1144654"/>
            <a:ext cx="4523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cap="all" dirty="0">
                <a:latin typeface="Arial" panose="020B0604020202020204" pitchFamily="34" charset="0"/>
                <a:cs typeface="Arial" panose="020B0604020202020204" pitchFamily="34" charset="0"/>
              </a:rPr>
              <a:t>Moderate competition with 8 </a:t>
            </a:r>
            <a:r>
              <a:rPr lang="en-US" sz="1600" b="1" cap="all" dirty="0"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endParaRPr lang="en-US" sz="1600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555" y="1609385"/>
            <a:ext cx="5743716" cy="304049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912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1061</TotalTime>
  <Words>580</Words>
  <Application>Microsoft Office PowerPoint</Application>
  <PresentationFormat>Widescreen</PresentationFormat>
  <Paragraphs>80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Impact</vt:lpstr>
      <vt:lpstr>Symbol</vt:lpstr>
      <vt:lpstr>Times New Roman</vt:lpstr>
      <vt:lpstr>Main Event</vt:lpstr>
      <vt:lpstr>Capstone Project - The Battle of Neighborhoods</vt:lpstr>
      <vt:lpstr>Introduction</vt:lpstr>
      <vt:lpstr>Business Problem</vt:lpstr>
      <vt:lpstr>Data Selection</vt:lpstr>
      <vt:lpstr>Data Selection</vt:lpstr>
      <vt:lpstr>Methodology</vt:lpstr>
      <vt:lpstr>Methodology</vt:lpstr>
      <vt:lpstr>PowerPoint Presentation</vt:lpstr>
      <vt:lpstr>Results</vt:lpstr>
      <vt:lpstr>Results</vt:lpstr>
      <vt:lpstr>Results</vt:lpstr>
      <vt:lpstr>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Neighborhoods</dc:title>
  <dc:creator>Microsoft Office User</dc:creator>
  <cp:keywords>GENEL</cp:keywords>
  <cp:lastModifiedBy>Ranjithkumar Palaniappan</cp:lastModifiedBy>
  <cp:revision>29</cp:revision>
  <dcterms:created xsi:type="dcterms:W3CDTF">2019-01-13T13:58:47Z</dcterms:created>
  <dcterms:modified xsi:type="dcterms:W3CDTF">2019-06-27T04:16:36Z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02608d92-c755-4188-aa6a-98bc32ed54b1</vt:lpwstr>
  </property>
  <property fmtid="{D5CDD505-2E9C-101B-9397-08002B2CF9AE}" pid="3" name="BILGIGIZLILIKSINIFLANDIRMASI">
    <vt:lpwstr>GENEL</vt:lpwstr>
  </property>
  <property fmtid="{D5CDD505-2E9C-101B-9397-08002B2CF9AE}" pid="4" name="ETIKETBASILSINMI">
    <vt:lpwstr>ETIKET BASILMASIN</vt:lpwstr>
  </property>
  <property fmtid="{D5CDD505-2E9C-101B-9397-08002B2CF9AE}" pid="5" name="HCLClassification">
    <vt:lpwstr>null</vt:lpwstr>
  </property>
</Properties>
</file>