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1" r:id="rId2"/>
    <p:sldId id="336" r:id="rId3"/>
    <p:sldId id="450" r:id="rId4"/>
    <p:sldId id="453" r:id="rId5"/>
    <p:sldId id="451" r:id="rId6"/>
    <p:sldId id="454" r:id="rId7"/>
    <p:sldId id="452" r:id="rId8"/>
    <p:sldId id="455" r:id="rId9"/>
    <p:sldId id="457" r:id="rId10"/>
    <p:sldId id="448" r:id="rId11"/>
    <p:sldId id="447" r:id="rId12"/>
    <p:sldId id="449" r:id="rId13"/>
    <p:sldId id="458" r:id="rId14"/>
    <p:sldId id="338" r:id="rId15"/>
    <p:sldId id="438" r:id="rId16"/>
    <p:sldId id="439" r:id="rId17"/>
    <p:sldId id="440" r:id="rId18"/>
    <p:sldId id="441" r:id="rId19"/>
    <p:sldId id="429" r:id="rId20"/>
    <p:sldId id="442" r:id="rId21"/>
    <p:sldId id="443" r:id="rId22"/>
    <p:sldId id="44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34" autoAdjust="0"/>
    <p:restoredTop sz="81317" autoAdjust="0"/>
  </p:normalViewPr>
  <p:slideViewPr>
    <p:cSldViewPr>
      <p:cViewPr varScale="1">
        <p:scale>
          <a:sx n="122" d="100"/>
          <a:sy n="122" d="100"/>
        </p:scale>
        <p:origin x="2120"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7DDE7-AED3-4763-B94F-5CE0F5354B37}" type="datetimeFigureOut">
              <a:rPr lang="en-US" smtClean="0"/>
              <a:pPr/>
              <a:t>11/8/22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6DBFD-545E-4850-8449-4B1436242DEB}" type="slidenum">
              <a:rPr lang="en-US" smtClean="0"/>
              <a:pPr/>
              <a:t>‹#›</a:t>
            </a:fld>
            <a:endParaRPr lang="en-US"/>
          </a:p>
        </p:txBody>
      </p:sp>
    </p:spTree>
    <p:extLst>
      <p:ext uri="{BB962C8B-B14F-4D97-AF65-F5344CB8AC3E}">
        <p14:creationId xmlns:p14="http://schemas.microsoft.com/office/powerpoint/2010/main" val="50589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92162"/>
          </a:xfrm>
          <a:prstGeom prst="rect">
            <a:avLst/>
          </a:prstGeom>
          <a:solidFill>
            <a:srgbClr val="800000"/>
          </a:solidFill>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0" y="838200"/>
            <a:ext cx="91440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en-US" sz="3600" b="1" i="0" kern="1200" baseline="0" dirty="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getting_started/" TargetMode="External"/><Relationship Id="rId2" Type="http://schemas.openxmlformats.org/officeDocument/2006/relationships/hyperlink" Target="https://tensorflow.rstudio.com/tutorials/quickstart/beginn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owardsdatascience.com/multi-layer-neural-networks-with-sigmoid-function-deep-learning-for-rookies-2-bf464f09eb7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simple-introduction-to-convolutional-neural-networks-cdf8d3077ba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SDSC</a:t>
            </a:r>
            <a:r>
              <a:rPr lang="zh-CN" altLang="en-US" dirty="0"/>
              <a:t> </a:t>
            </a:r>
            <a:r>
              <a:rPr lang="en-US" altLang="zh-CN" dirty="0"/>
              <a:t>3006</a:t>
            </a:r>
            <a:r>
              <a:rPr lang="zh-CN" altLang="en-US" dirty="0"/>
              <a:t> </a:t>
            </a:r>
            <a:r>
              <a:rPr lang="en-US" altLang="zh-CN" dirty="0"/>
              <a:t>L02</a:t>
            </a:r>
            <a:br>
              <a:rPr lang="en-US" altLang="zh-CN" dirty="0"/>
            </a:br>
            <a:r>
              <a:rPr lang="en-US" altLang="zh-CN" dirty="0"/>
              <a:t>Class 10</a:t>
            </a:r>
            <a:r>
              <a:rPr lang="en-US" dirty="0"/>
              <a:t>. </a:t>
            </a:r>
            <a:r>
              <a:rPr lang="en-US" altLang="zh-CN" dirty="0"/>
              <a:t>Deep</a:t>
            </a:r>
            <a:r>
              <a:rPr lang="zh-CN" altLang="en-US" dirty="0"/>
              <a:t> </a:t>
            </a:r>
            <a:r>
              <a:rPr lang="en-US" altLang="zh-CN" dirty="0"/>
              <a:t>Learning</a:t>
            </a:r>
            <a:endParaRPr lang="en-US" dirty="0"/>
          </a:p>
        </p:txBody>
      </p:sp>
      <p:sp>
        <p:nvSpPr>
          <p:cNvPr id="3" name="TextBox 2">
            <a:extLst>
              <a:ext uri="{FF2B5EF4-FFF2-40B4-BE49-F238E27FC236}">
                <a16:creationId xmlns:a16="http://schemas.microsoft.com/office/drawing/2014/main" id="{0F910FCA-FD6A-4EF8-3B50-5413EE3F9CEC}"/>
              </a:ext>
            </a:extLst>
          </p:cNvPr>
          <p:cNvSpPr txBox="1"/>
          <p:nvPr/>
        </p:nvSpPr>
        <p:spPr>
          <a:xfrm>
            <a:off x="2231740" y="4080967"/>
            <a:ext cx="4680520" cy="646331"/>
          </a:xfrm>
          <a:prstGeom prst="rect">
            <a:avLst/>
          </a:prstGeom>
          <a:noFill/>
        </p:spPr>
        <p:txBody>
          <a:bodyPr wrap="square" rtlCol="0">
            <a:spAutoFit/>
          </a:bodyPr>
          <a:lstStyle/>
          <a:p>
            <a:pPr algn="ctr"/>
            <a:r>
              <a:rPr lang="en-US" altLang="zh-CN" dirty="0">
                <a:latin typeface="Calibri" panose="020F0502020204030204" pitchFamily="34" charset="0"/>
                <a:cs typeface="Calibri" panose="020F0502020204030204" pitchFamily="34" charset="0"/>
              </a:rPr>
              <a:t>Name: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Liu</a:t>
            </a:r>
          </a:p>
          <a:p>
            <a:pPr algn="ctr"/>
            <a:r>
              <a:rPr lang="en-US" altLang="zh-CN" dirty="0">
                <a:latin typeface="Calibri" panose="020F0502020204030204" pitchFamily="34" charset="0"/>
                <a:cs typeface="Calibri" panose="020F0502020204030204" pitchFamily="34" charset="0"/>
              </a:rPr>
              <a:t>Email:</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yirenliu2-c@my.cityu.edu.hk</a:t>
            </a:r>
            <a:endParaRPr lang="en-C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56AADAA-6E8D-21A6-890D-F2EB05CB05C6}"/>
              </a:ext>
            </a:extLst>
          </p:cNvPr>
          <p:cNvSpPr txBox="1"/>
          <p:nvPr/>
        </p:nvSpPr>
        <p:spPr>
          <a:xfrm>
            <a:off x="2442452" y="5854148"/>
            <a:ext cx="3731086" cy="830997"/>
          </a:xfrm>
          <a:prstGeom prst="rect">
            <a:avLst/>
          </a:prstGeom>
          <a:noFill/>
        </p:spPr>
        <p:txBody>
          <a:bodyPr wrap="none" rtlCol="0">
            <a:spAutoFit/>
          </a:bodyPr>
          <a:lstStyle/>
          <a:p>
            <a:pPr algn="ctr"/>
            <a:r>
              <a:rPr lang="en-US" altLang="zh-CN" sz="2400" dirty="0"/>
              <a:t>School</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Science</a:t>
            </a:r>
          </a:p>
          <a:p>
            <a:pPr algn="ctr"/>
            <a:r>
              <a:rPr lang="en-US" altLang="zh-CN" sz="2400" dirty="0"/>
              <a:t>City</a:t>
            </a:r>
            <a:r>
              <a:rPr lang="zh-CN" altLang="en-US" sz="2400" dirty="0"/>
              <a:t> </a:t>
            </a:r>
            <a:r>
              <a:rPr lang="en-US" altLang="zh-CN" sz="2400" dirty="0"/>
              <a:t>University</a:t>
            </a:r>
            <a:r>
              <a:rPr lang="zh-CN" altLang="en-US" sz="2400" dirty="0"/>
              <a:t> </a:t>
            </a:r>
            <a:r>
              <a:rPr lang="en-US" altLang="zh-CN" sz="2400" dirty="0"/>
              <a:t>of</a:t>
            </a:r>
            <a:r>
              <a:rPr lang="zh-CN" altLang="en-US" sz="2400" dirty="0"/>
              <a:t> </a:t>
            </a:r>
            <a:r>
              <a:rPr lang="en-US" altLang="zh-CN" sz="2400" dirty="0"/>
              <a:t>Hong</a:t>
            </a:r>
            <a:r>
              <a:rPr lang="zh-CN" altLang="en-US" sz="2400" dirty="0"/>
              <a:t> </a:t>
            </a:r>
            <a:r>
              <a:rPr lang="en-US" altLang="zh-CN" sz="2400" dirty="0"/>
              <a:t>Kong</a:t>
            </a:r>
            <a:endParaRPr lang="en-CN" sz="2400" dirty="0"/>
          </a:p>
        </p:txBody>
      </p:sp>
    </p:spTree>
    <p:extLst>
      <p:ext uri="{BB962C8B-B14F-4D97-AF65-F5344CB8AC3E}">
        <p14:creationId xmlns:p14="http://schemas.microsoft.com/office/powerpoint/2010/main" val="153973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96F-9BAB-1920-A3EE-7B4C810251C7}"/>
              </a:ext>
            </a:extLst>
          </p:cNvPr>
          <p:cNvSpPr>
            <a:spLocks noGrp="1"/>
          </p:cNvSpPr>
          <p:nvPr>
            <p:ph type="title"/>
          </p:nvPr>
        </p:nvSpPr>
        <p:spPr/>
        <p:txBody>
          <a:bodyPr>
            <a:normAutofit/>
          </a:bodyPr>
          <a:lstStyle/>
          <a:p>
            <a:r>
              <a:rPr lang="en-US" dirty="0"/>
              <a:t>How to Work Deep Learning Networks</a:t>
            </a:r>
            <a:endParaRPr lang="en-CN" dirty="0"/>
          </a:p>
        </p:txBody>
      </p:sp>
      <p:sp>
        <p:nvSpPr>
          <p:cNvPr id="3" name="Content Placeholder 2">
            <a:extLst>
              <a:ext uri="{FF2B5EF4-FFF2-40B4-BE49-F238E27FC236}">
                <a16:creationId xmlns:a16="http://schemas.microsoft.com/office/drawing/2014/main" id="{A9CF36FF-6BBB-6F31-35D6-832AD5ECC5D2}"/>
              </a:ext>
            </a:extLst>
          </p:cNvPr>
          <p:cNvSpPr>
            <a:spLocks noGrp="1"/>
          </p:cNvSpPr>
          <p:nvPr>
            <p:ph idx="1"/>
          </p:nvPr>
        </p:nvSpPr>
        <p:spPr/>
        <p:txBody>
          <a:bodyPr>
            <a:noAutofit/>
          </a:bodyPr>
          <a:lstStyle/>
          <a:p>
            <a:pPr algn="l"/>
            <a:r>
              <a:rPr lang="en-US" sz="2200" b="0" i="0" dirty="0">
                <a:solidFill>
                  <a:srgbClr val="292929"/>
                </a:solidFill>
                <a:effectLst/>
                <a:latin typeface="source-serif-pro"/>
              </a:rPr>
              <a:t>A deep learning model is composed of one input layer, two or more hidden layers, and one final layer. The input layer receives input data and passes the inputs to the first hidden layer. The hidden layers perform mathematical computations on inputs.</a:t>
            </a:r>
          </a:p>
          <a:p>
            <a:endParaRPr lang="en-CN" sz="2200" dirty="0"/>
          </a:p>
        </p:txBody>
      </p:sp>
    </p:spTree>
    <p:extLst>
      <p:ext uri="{BB962C8B-B14F-4D97-AF65-F5344CB8AC3E}">
        <p14:creationId xmlns:p14="http://schemas.microsoft.com/office/powerpoint/2010/main" val="273021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74C-179C-854B-D47D-71FDB6FA757C}"/>
              </a:ext>
            </a:extLst>
          </p:cNvPr>
          <p:cNvSpPr>
            <a:spLocks noGrp="1"/>
          </p:cNvSpPr>
          <p:nvPr>
            <p:ph type="title"/>
          </p:nvPr>
        </p:nvSpPr>
        <p:spPr/>
        <p:txBody>
          <a:bodyPr/>
          <a:lstStyle/>
          <a:p>
            <a:r>
              <a:rPr lang="en-CN" dirty="0"/>
              <a:t>Details</a:t>
            </a:r>
          </a:p>
        </p:txBody>
      </p:sp>
      <p:sp>
        <p:nvSpPr>
          <p:cNvPr id="3" name="Content Placeholder 2">
            <a:extLst>
              <a:ext uri="{FF2B5EF4-FFF2-40B4-BE49-F238E27FC236}">
                <a16:creationId xmlns:a16="http://schemas.microsoft.com/office/drawing/2014/main" id="{9F7536D6-0661-89DA-AAB1-BBBF737A9F52}"/>
              </a:ext>
            </a:extLst>
          </p:cNvPr>
          <p:cNvSpPr>
            <a:spLocks noGrp="1"/>
          </p:cNvSpPr>
          <p:nvPr>
            <p:ph idx="1"/>
          </p:nvPr>
        </p:nvSpPr>
        <p:spPr>
          <a:xfrm>
            <a:off x="0" y="838200"/>
            <a:ext cx="9144000" cy="6019800"/>
          </a:xfrm>
        </p:spPr>
        <p:txBody>
          <a:bodyPr>
            <a:noAutofit/>
          </a:bodyPr>
          <a:lstStyle/>
          <a:p>
            <a:pPr marL="0" indent="0">
              <a:buNone/>
            </a:pPr>
            <a:r>
              <a:rPr lang="en-US" sz="2200" dirty="0"/>
              <a:t>The “Deep” in Deep Learning refers to having more than one hidden layer. The output layer returns the output data. Each connection between neurons is associated with a weight. This weight shows the importance of the input value. The initial weights are set randomly. Each neuron has an activation function. Once a batch of input data has passed through all the layers of the neural network, it returns the output data through the output layer.</a:t>
            </a:r>
          </a:p>
          <a:p>
            <a:pPr marL="0" indent="0">
              <a:buNone/>
            </a:pPr>
            <a:endParaRPr lang="en-US" sz="2200" dirty="0"/>
          </a:p>
          <a:p>
            <a:pPr marL="0" indent="0">
              <a:buNone/>
            </a:pPr>
            <a:r>
              <a:rPr lang="en-US" sz="2200" dirty="0">
                <a:solidFill>
                  <a:srgbClr val="FF0000"/>
                </a:solidFill>
              </a:rPr>
              <a:t>The loss or cost function </a:t>
            </a:r>
            <a:r>
              <a:rPr lang="en-US" sz="2200" dirty="0"/>
              <a:t>measures the difference between the actual result and the predicted result. To build a good model, you want your loss function to be close to zero. To find the minimum cost function, you use the gradient descent technique. Gradient descent works by changing the weights in small increments after each data set iteration.</a:t>
            </a:r>
          </a:p>
          <a:p>
            <a:pPr marL="0" indent="0">
              <a:buNone/>
            </a:pPr>
            <a:endParaRPr lang="en-US" sz="2200" dirty="0"/>
          </a:p>
          <a:p>
            <a:pPr marL="0" indent="0">
              <a:buNone/>
            </a:pPr>
            <a:endParaRPr lang="en-US" sz="2200" dirty="0"/>
          </a:p>
          <a:p>
            <a:pPr marL="0" indent="0">
              <a:buNone/>
            </a:pPr>
            <a:r>
              <a:rPr lang="en-US" sz="2200" dirty="0"/>
              <a:t>Reference: </a:t>
            </a:r>
            <a:r>
              <a:rPr lang="en-US" sz="2200" dirty="0">
                <a:hlinkClick r:id="rId2"/>
              </a:rPr>
              <a:t>https://tensorflow.rstudio.com/tutorials/quickstart/beginner</a:t>
            </a:r>
            <a:endParaRPr lang="en-US" sz="2200" dirty="0"/>
          </a:p>
          <a:p>
            <a:pPr marL="0" indent="0">
              <a:buNone/>
            </a:pPr>
            <a:r>
              <a:rPr lang="en-US" sz="2200" dirty="0">
                <a:hlinkClick r:id="rId3"/>
              </a:rPr>
              <a:t>https://keras.io/getting_started/</a:t>
            </a:r>
            <a:endParaRPr lang="en-US" sz="2200" dirty="0"/>
          </a:p>
        </p:txBody>
      </p:sp>
    </p:spTree>
    <p:extLst>
      <p:ext uri="{BB962C8B-B14F-4D97-AF65-F5344CB8AC3E}">
        <p14:creationId xmlns:p14="http://schemas.microsoft.com/office/powerpoint/2010/main" val="82459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158F-5AA4-4D68-CB41-5B85FD06EB84}"/>
              </a:ext>
            </a:extLst>
          </p:cNvPr>
          <p:cNvSpPr>
            <a:spLocks noGrp="1"/>
          </p:cNvSpPr>
          <p:nvPr>
            <p:ph type="title"/>
          </p:nvPr>
        </p:nvSpPr>
        <p:spPr/>
        <p:txBody>
          <a:bodyPr/>
          <a:lstStyle/>
          <a:p>
            <a:r>
              <a:rPr lang="en-CN" dirty="0"/>
              <a:t>Deep Learning in R</a:t>
            </a:r>
          </a:p>
        </p:txBody>
      </p:sp>
      <p:sp>
        <p:nvSpPr>
          <p:cNvPr id="3" name="Content Placeholder 2">
            <a:extLst>
              <a:ext uri="{FF2B5EF4-FFF2-40B4-BE49-F238E27FC236}">
                <a16:creationId xmlns:a16="http://schemas.microsoft.com/office/drawing/2014/main" id="{9F3F2840-E9E7-5E83-C103-5BE1F876B651}"/>
              </a:ext>
            </a:extLst>
          </p:cNvPr>
          <p:cNvSpPr>
            <a:spLocks noGrp="1"/>
          </p:cNvSpPr>
          <p:nvPr>
            <p:ph idx="1"/>
          </p:nvPr>
        </p:nvSpPr>
        <p:spPr>
          <a:xfrm>
            <a:off x="0" y="838200"/>
            <a:ext cx="9144000" cy="6019800"/>
          </a:xfrm>
        </p:spPr>
        <p:txBody>
          <a:bodyPr/>
          <a:lstStyle/>
          <a:p>
            <a:r>
              <a:rPr lang="en-US" b="1" i="0" dirty="0">
                <a:solidFill>
                  <a:srgbClr val="333333"/>
                </a:solidFill>
                <a:effectLst/>
                <a:latin typeface="Helvetica Neue" panose="02000503000000020004" pitchFamily="2" charset="0"/>
              </a:rPr>
              <a:t>Using TensorFlow with </a:t>
            </a:r>
            <a:r>
              <a:rPr lang="en-US" b="1" i="1" dirty="0" err="1">
                <a:solidFill>
                  <a:srgbClr val="333333"/>
                </a:solidFill>
                <a:effectLst/>
                <a:latin typeface="Helvetica Neue" panose="02000503000000020004" pitchFamily="2" charset="0"/>
              </a:rPr>
              <a:t>keras</a:t>
            </a:r>
            <a:r>
              <a:rPr lang="en-US" b="1" i="1" dirty="0">
                <a:solidFill>
                  <a:srgbClr val="333333"/>
                </a:solidFill>
                <a:effectLst/>
                <a:latin typeface="Helvetica Neue" panose="02000503000000020004" pitchFamily="2" charset="0"/>
              </a:rPr>
              <a:t> (seems not work on MacOS with M1 chip, </a:t>
            </a:r>
            <a:r>
              <a:rPr lang="en-US" b="1" i="1" dirty="0">
                <a:solidFill>
                  <a:srgbClr val="FF0000"/>
                </a:solidFill>
                <a:effectLst/>
                <a:latin typeface="Helvetica Neue" panose="02000503000000020004" pitchFamily="2" charset="0"/>
              </a:rPr>
              <a:t>please watch video of Lab01 for details</a:t>
            </a:r>
            <a:r>
              <a:rPr lang="en-US" b="1" i="1" dirty="0">
                <a:solidFill>
                  <a:srgbClr val="333333"/>
                </a:solidFill>
                <a:effectLst/>
                <a:latin typeface="Helvetica Neue" panose="02000503000000020004" pitchFamily="2" charset="0"/>
              </a:rPr>
              <a:t>)</a:t>
            </a:r>
          </a:p>
          <a:p>
            <a:r>
              <a:rPr lang="en-US" b="1" i="0" dirty="0">
                <a:solidFill>
                  <a:srgbClr val="333333"/>
                </a:solidFill>
                <a:effectLst/>
                <a:latin typeface="Helvetica Neue" panose="02000503000000020004" pitchFamily="2" charset="0"/>
              </a:rPr>
              <a:t>The ’</a:t>
            </a:r>
            <a:r>
              <a:rPr lang="en-US" b="1" i="1" dirty="0" err="1">
                <a:solidFill>
                  <a:srgbClr val="333333"/>
                </a:solidFill>
                <a:effectLst/>
                <a:latin typeface="Helvetica Neue" panose="02000503000000020004" pitchFamily="2" charset="0"/>
              </a:rPr>
              <a:t>deepnet</a:t>
            </a:r>
            <a:r>
              <a:rPr lang="en-US" b="1" i="1" dirty="0">
                <a:solidFill>
                  <a:srgbClr val="333333"/>
                </a:solidFill>
                <a:effectLst/>
                <a:latin typeface="Helvetica Neue" panose="02000503000000020004" pitchFamily="2" charset="0"/>
              </a:rPr>
              <a:t>’</a:t>
            </a:r>
            <a:r>
              <a:rPr lang="en-US" b="1" i="0" dirty="0">
                <a:solidFill>
                  <a:srgbClr val="333333"/>
                </a:solidFill>
                <a:effectLst/>
                <a:latin typeface="Helvetica Neue" panose="02000503000000020004" pitchFamily="2" charset="0"/>
              </a:rPr>
              <a:t> package</a:t>
            </a:r>
          </a:p>
          <a:p>
            <a:r>
              <a:rPr lang="en-US" b="1" dirty="0">
                <a:solidFill>
                  <a:srgbClr val="333333"/>
                </a:solidFill>
                <a:latin typeface="Helvetica Neue" panose="02000503000000020004" pitchFamily="2" charset="0"/>
              </a:rPr>
              <a:t>The ‘</a:t>
            </a:r>
            <a:r>
              <a:rPr lang="en-US" b="1" dirty="0" err="1">
                <a:solidFill>
                  <a:srgbClr val="333333"/>
                </a:solidFill>
                <a:latin typeface="Helvetica Neue" panose="02000503000000020004" pitchFamily="2" charset="0"/>
              </a:rPr>
              <a:t>nnet</a:t>
            </a:r>
            <a:r>
              <a:rPr lang="en-US" b="1" dirty="0">
                <a:solidFill>
                  <a:srgbClr val="333333"/>
                </a:solidFill>
                <a:latin typeface="Helvetica Neue" panose="02000503000000020004" pitchFamily="2" charset="0"/>
              </a:rPr>
              <a:t>’ package</a:t>
            </a:r>
            <a:endParaRPr lang="en-US" b="1" i="0" dirty="0">
              <a:solidFill>
                <a:srgbClr val="333333"/>
              </a:solidFill>
              <a:effectLst/>
              <a:latin typeface="Helvetica Neue" panose="02000503000000020004" pitchFamily="2" charset="0"/>
            </a:endParaRPr>
          </a:p>
          <a:p>
            <a:r>
              <a:rPr lang="en-US" b="1" i="0" dirty="0">
                <a:solidFill>
                  <a:srgbClr val="333333"/>
                </a:solidFill>
                <a:effectLst/>
                <a:latin typeface="Helvetica Neue" panose="02000503000000020004" pitchFamily="2" charset="0"/>
              </a:rPr>
              <a:t>The ’</a:t>
            </a:r>
            <a:r>
              <a:rPr lang="en-US" b="1" i="1" dirty="0" err="1">
                <a:solidFill>
                  <a:srgbClr val="333333"/>
                </a:solidFill>
                <a:effectLst/>
                <a:latin typeface="Helvetica Neue" panose="02000503000000020004" pitchFamily="2" charset="0"/>
              </a:rPr>
              <a:t>neuralnet</a:t>
            </a:r>
            <a:r>
              <a:rPr lang="en-US" b="1" i="1" dirty="0">
                <a:solidFill>
                  <a:srgbClr val="333333"/>
                </a:solidFill>
                <a:effectLst/>
                <a:latin typeface="Helvetica Neue" panose="02000503000000020004" pitchFamily="2" charset="0"/>
              </a:rPr>
              <a:t>’</a:t>
            </a:r>
            <a:r>
              <a:rPr lang="en-US" b="1" i="0" dirty="0">
                <a:solidFill>
                  <a:srgbClr val="333333"/>
                </a:solidFill>
                <a:effectLst/>
                <a:latin typeface="Helvetica Neue" panose="02000503000000020004" pitchFamily="2" charset="0"/>
              </a:rPr>
              <a:t> package</a:t>
            </a:r>
          </a:p>
        </p:txBody>
      </p:sp>
    </p:spTree>
    <p:extLst>
      <p:ext uri="{BB962C8B-B14F-4D97-AF65-F5344CB8AC3E}">
        <p14:creationId xmlns:p14="http://schemas.microsoft.com/office/powerpoint/2010/main" val="871977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13</a:t>
            </a:fld>
            <a:endParaRPr lang="en-US" dirty="0"/>
          </a:p>
        </p:txBody>
      </p:sp>
      <p:sp>
        <p:nvSpPr>
          <p:cNvPr id="5" name="Content Placeholder 4"/>
          <p:cNvSpPr>
            <a:spLocks noGrp="1"/>
          </p:cNvSpPr>
          <p:nvPr>
            <p:ph sz="quarter" idx="1"/>
          </p:nvPr>
        </p:nvSpPr>
        <p:spPr>
          <a:xfrm>
            <a:off x="0" y="0"/>
            <a:ext cx="8610600" cy="6629400"/>
          </a:xfrm>
        </p:spPr>
        <p:txBody>
          <a:bodyPr>
            <a:normAutofit/>
          </a:bodyPr>
          <a:lstStyle/>
          <a:p>
            <a:pPr marL="0" indent="0">
              <a:buNone/>
            </a:pPr>
            <a:endParaRPr lang="en-US" altLang="zh-CN" sz="4800" b="1" dirty="0">
              <a:latin typeface="Calibri" panose="020F0502020204030204" pitchFamily="34" charset="0"/>
              <a:cs typeface="Calibri" panose="020F0502020204030204" pitchFamily="34" charset="0"/>
            </a:endParaRPr>
          </a:p>
          <a:p>
            <a:pPr marL="0" indent="0">
              <a:buNone/>
            </a:pPr>
            <a:endParaRPr lang="en-US" altLang="zh-CN" sz="4800" b="1" dirty="0">
              <a:latin typeface="Calibri" panose="020F0502020204030204" pitchFamily="34" charset="0"/>
              <a:cs typeface="Calibri" panose="020F0502020204030204" pitchFamily="34" charset="0"/>
            </a:endParaRPr>
          </a:p>
          <a:p>
            <a:pPr marL="0" indent="0" algn="ctr">
              <a:buNone/>
            </a:pPr>
            <a:r>
              <a:rPr lang="en-US" altLang="zh-CN" sz="4800" b="1" dirty="0">
                <a:latin typeface="Calibri" panose="020F0502020204030204" pitchFamily="34" charset="0"/>
                <a:cs typeface="Calibri" panose="020F0502020204030204" pitchFamily="34" charset="0"/>
              </a:rPr>
              <a:t>Watch Lab01 Video for the implementation of following codes</a:t>
            </a:r>
          </a:p>
        </p:txBody>
      </p:sp>
    </p:spTree>
    <p:extLst>
      <p:ext uri="{BB962C8B-B14F-4D97-AF65-F5344CB8AC3E}">
        <p14:creationId xmlns:p14="http://schemas.microsoft.com/office/powerpoint/2010/main" val="141497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14</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Single Layer Network</a:t>
            </a:r>
          </a:p>
        </p:txBody>
      </p:sp>
    </p:spTree>
    <p:extLst>
      <p:ext uri="{BB962C8B-B14F-4D97-AF65-F5344CB8AC3E}">
        <p14:creationId xmlns:p14="http://schemas.microsoft.com/office/powerpoint/2010/main" val="109864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0446-4B55-5DA6-3593-675C9A0C32A0}"/>
              </a:ext>
            </a:extLst>
          </p:cNvPr>
          <p:cNvSpPr>
            <a:spLocks noGrp="1"/>
          </p:cNvSpPr>
          <p:nvPr>
            <p:ph type="title"/>
          </p:nvPr>
        </p:nvSpPr>
        <p:spPr/>
        <p:txBody>
          <a:bodyPr/>
          <a:lstStyle/>
          <a:p>
            <a:r>
              <a:rPr lang="en-US" altLang="zh-CN" dirty="0"/>
              <a:t>Introduction</a:t>
            </a:r>
            <a:endParaRPr lang="en-CN" dirty="0"/>
          </a:p>
        </p:txBody>
      </p:sp>
      <p:sp>
        <p:nvSpPr>
          <p:cNvPr id="3" name="Content Placeholder 2">
            <a:extLst>
              <a:ext uri="{FF2B5EF4-FFF2-40B4-BE49-F238E27FC236}">
                <a16:creationId xmlns:a16="http://schemas.microsoft.com/office/drawing/2014/main" id="{527C6AFE-D300-6742-B178-FC567C594DDC}"/>
              </a:ext>
            </a:extLst>
          </p:cNvPr>
          <p:cNvSpPr>
            <a:spLocks noGrp="1"/>
          </p:cNvSpPr>
          <p:nvPr>
            <p:ph idx="1"/>
          </p:nvPr>
        </p:nvSpPr>
        <p:spPr/>
        <p:txBody>
          <a:bodyPr/>
          <a:lstStyle/>
          <a:p>
            <a:r>
              <a:rPr lang="en-US" dirty="0"/>
              <a:t>Layers: Input(1), Hidden(?), Output(1).</a:t>
            </a:r>
          </a:p>
          <a:p>
            <a:r>
              <a:rPr lang="en-US" dirty="0"/>
              <a:t>Activation </a:t>
            </a:r>
            <a:r>
              <a:rPr lang="en-US" dirty="0" err="1"/>
              <a:t>fuction</a:t>
            </a:r>
            <a:r>
              <a:rPr lang="en-US" dirty="0"/>
              <a:t>: a non-linear function, such as sigmoid, tanh and </a:t>
            </a:r>
            <a:r>
              <a:rPr lang="en-US" dirty="0" err="1"/>
              <a:t>ReLU</a:t>
            </a:r>
            <a:r>
              <a:rPr lang="en-US" dirty="0"/>
              <a:t>.</a:t>
            </a:r>
          </a:p>
          <a:p>
            <a:r>
              <a:rPr lang="en-US" dirty="0"/>
              <a:t>Loss: a measurement of NN, less is better. For instance, squared-error and cross-entropy.</a:t>
            </a:r>
          </a:p>
          <a:p>
            <a:r>
              <a:rPr lang="en-US" dirty="0"/>
              <a:t>One-hot: a vector with one in the position related to its class and zeros elsewhere.</a:t>
            </a:r>
            <a:endParaRPr lang="en-CN" dirty="0"/>
          </a:p>
        </p:txBody>
      </p:sp>
    </p:spTree>
    <p:extLst>
      <p:ext uri="{BB962C8B-B14F-4D97-AF65-F5344CB8AC3E}">
        <p14:creationId xmlns:p14="http://schemas.microsoft.com/office/powerpoint/2010/main" val="339198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3B36-A07F-0C4C-EF27-285114B18CEE}"/>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0A275113-7DBB-9ACD-27C6-03FD1A5A7432}"/>
              </a:ext>
            </a:extLst>
          </p:cNvPr>
          <p:cNvSpPr>
            <a:spLocks noGrp="1"/>
          </p:cNvSpPr>
          <p:nvPr>
            <p:ph idx="1"/>
          </p:nvPr>
        </p:nvSpPr>
        <p:spPr>
          <a:xfrm>
            <a:off x="0" y="838200"/>
            <a:ext cx="9144000" cy="6019800"/>
          </a:xfrm>
        </p:spPr>
        <p:txBody>
          <a:bodyPr>
            <a:normAutofit/>
          </a:bodyPr>
          <a:lstStyle/>
          <a:p>
            <a:pPr marL="0" indent="0">
              <a:buNone/>
            </a:pPr>
            <a:r>
              <a:rPr lang="en-US" sz="2400" dirty="0"/>
              <a:t>#set up data and separate it </a:t>
            </a:r>
          </a:p>
          <a:p>
            <a:pPr marL="0" indent="0">
              <a:buNone/>
            </a:pPr>
            <a:r>
              <a:rPr lang="en-US" sz="2400" dirty="0"/>
              <a:t>library (ISLR2) </a:t>
            </a:r>
          </a:p>
          <a:p>
            <a:pPr marL="0" indent="0">
              <a:buNone/>
            </a:pPr>
            <a:r>
              <a:rPr lang="en-US" sz="2400" dirty="0" err="1"/>
              <a:t>Gitters</a:t>
            </a:r>
            <a:r>
              <a:rPr lang="en-US" sz="2400" dirty="0"/>
              <a:t> = </a:t>
            </a:r>
            <a:r>
              <a:rPr lang="en-US" sz="2400" dirty="0" err="1"/>
              <a:t>na.omit</a:t>
            </a:r>
            <a:r>
              <a:rPr lang="en-US" sz="2400" dirty="0"/>
              <a:t>(Hitters) </a:t>
            </a:r>
          </a:p>
          <a:p>
            <a:pPr marL="0" indent="0">
              <a:buNone/>
            </a:pPr>
            <a:r>
              <a:rPr lang="en-US" sz="2400" dirty="0"/>
              <a:t>n = </a:t>
            </a:r>
            <a:r>
              <a:rPr lang="en-US" sz="2400" dirty="0" err="1"/>
              <a:t>nrow</a:t>
            </a:r>
            <a:r>
              <a:rPr lang="en-US" sz="2400" dirty="0"/>
              <a:t>(</a:t>
            </a:r>
            <a:r>
              <a:rPr lang="en-US" sz="2400" dirty="0" err="1"/>
              <a:t>Gitters</a:t>
            </a:r>
            <a:r>
              <a:rPr lang="en-US" sz="2400" dirty="0"/>
              <a:t>) </a:t>
            </a:r>
          </a:p>
          <a:p>
            <a:pPr marL="0" indent="0">
              <a:buNone/>
            </a:pPr>
            <a:r>
              <a:rPr lang="en-US" sz="2400" dirty="0" err="1"/>
              <a:t>set.seed</a:t>
            </a:r>
            <a:r>
              <a:rPr lang="en-US" sz="2400" dirty="0"/>
              <a:t> (13) </a:t>
            </a:r>
          </a:p>
          <a:p>
            <a:pPr marL="0" indent="0">
              <a:buNone/>
            </a:pPr>
            <a:r>
              <a:rPr lang="en-US" sz="2400" dirty="0" err="1"/>
              <a:t>ntest</a:t>
            </a:r>
            <a:r>
              <a:rPr lang="en-US" sz="2400" dirty="0"/>
              <a:t> = </a:t>
            </a:r>
            <a:r>
              <a:rPr lang="en-US" sz="2400" dirty="0" err="1"/>
              <a:t>trunc</a:t>
            </a:r>
            <a:r>
              <a:rPr lang="en-US" sz="2400" dirty="0"/>
              <a:t>(n/3) </a:t>
            </a:r>
          </a:p>
          <a:p>
            <a:pPr marL="0" indent="0">
              <a:buNone/>
            </a:pPr>
            <a:r>
              <a:rPr lang="en-US" sz="2400" dirty="0" err="1"/>
              <a:t>testid</a:t>
            </a:r>
            <a:r>
              <a:rPr lang="en-US" sz="2400" dirty="0"/>
              <a:t> = sample(1:n, </a:t>
            </a:r>
            <a:r>
              <a:rPr lang="en-US" sz="2400" dirty="0" err="1"/>
              <a:t>ntest</a:t>
            </a:r>
            <a:r>
              <a:rPr lang="en-US" sz="2400" dirty="0"/>
              <a:t>) </a:t>
            </a:r>
          </a:p>
          <a:p>
            <a:pPr marL="0" indent="0">
              <a:buNone/>
            </a:pPr>
            <a:r>
              <a:rPr lang="en-US" sz="2400" dirty="0"/>
              <a:t>x = scale(</a:t>
            </a:r>
            <a:r>
              <a:rPr lang="en-US" sz="2400" dirty="0" err="1"/>
              <a:t>model.matrix</a:t>
            </a:r>
            <a:r>
              <a:rPr lang="en-US" sz="2400" dirty="0"/>
              <a:t>(Salary~.-1, data = </a:t>
            </a:r>
            <a:r>
              <a:rPr lang="en-US" sz="2400" dirty="0" err="1"/>
              <a:t>Gitters</a:t>
            </a:r>
            <a:r>
              <a:rPr lang="en-US" sz="2400" dirty="0"/>
              <a:t>)) </a:t>
            </a:r>
          </a:p>
          <a:p>
            <a:pPr marL="0" indent="0">
              <a:buNone/>
            </a:pPr>
            <a:r>
              <a:rPr lang="en-US" sz="2400" dirty="0"/>
              <a:t>y = </a:t>
            </a:r>
            <a:r>
              <a:rPr lang="en-US" sz="2400" dirty="0" err="1"/>
              <a:t>Gitters$Salary</a:t>
            </a:r>
            <a:r>
              <a:rPr lang="en-US" sz="2400" dirty="0"/>
              <a:t> </a:t>
            </a:r>
          </a:p>
          <a:p>
            <a:pPr marL="0" indent="0">
              <a:buNone/>
            </a:pPr>
            <a:r>
              <a:rPr lang="en-US" sz="2400" dirty="0"/>
              <a:t>#linear model for comparison </a:t>
            </a:r>
          </a:p>
          <a:p>
            <a:pPr marL="0" indent="0">
              <a:buNone/>
            </a:pPr>
            <a:r>
              <a:rPr lang="en-US" sz="2400" dirty="0" err="1"/>
              <a:t>lfit</a:t>
            </a:r>
            <a:r>
              <a:rPr lang="en-US" sz="2400" dirty="0"/>
              <a:t> = </a:t>
            </a:r>
            <a:r>
              <a:rPr lang="en-US" sz="2400" dirty="0" err="1"/>
              <a:t>lm</a:t>
            </a:r>
            <a:r>
              <a:rPr lang="en-US" sz="2400" dirty="0"/>
              <a:t>(Salary~., data = </a:t>
            </a:r>
            <a:r>
              <a:rPr lang="en-US" sz="2400" dirty="0" err="1"/>
              <a:t>Gitters</a:t>
            </a:r>
            <a:r>
              <a:rPr lang="en-US" sz="2400" dirty="0"/>
              <a:t>[-</a:t>
            </a:r>
            <a:r>
              <a:rPr lang="en-US" sz="2400" dirty="0" err="1"/>
              <a:t>testid</a:t>
            </a:r>
            <a:r>
              <a:rPr lang="en-US" sz="2400" dirty="0"/>
              <a:t> , ]) </a:t>
            </a:r>
          </a:p>
          <a:p>
            <a:pPr marL="0" indent="0">
              <a:buNone/>
            </a:pPr>
            <a:r>
              <a:rPr lang="en-US" sz="2400" dirty="0" err="1"/>
              <a:t>lpred</a:t>
            </a:r>
            <a:r>
              <a:rPr lang="en-US" sz="2400" dirty="0"/>
              <a:t> = predict (</a:t>
            </a:r>
            <a:r>
              <a:rPr lang="en-US" sz="2400" dirty="0" err="1"/>
              <a:t>lfit</a:t>
            </a:r>
            <a:r>
              <a:rPr lang="en-US" sz="2400" dirty="0"/>
              <a:t> , </a:t>
            </a:r>
            <a:r>
              <a:rPr lang="en-US" sz="2400" dirty="0" err="1"/>
              <a:t>Gitters</a:t>
            </a:r>
            <a:r>
              <a:rPr lang="en-US" sz="2400" dirty="0"/>
              <a:t>[</a:t>
            </a:r>
            <a:r>
              <a:rPr lang="en-US" sz="2400" dirty="0" err="1"/>
              <a:t>testid</a:t>
            </a:r>
            <a:r>
              <a:rPr lang="en-US" sz="2400" dirty="0"/>
              <a:t> , ]) </a:t>
            </a:r>
          </a:p>
          <a:p>
            <a:pPr marL="0" indent="0">
              <a:buNone/>
            </a:pPr>
            <a:r>
              <a:rPr lang="en-US" sz="2400" dirty="0"/>
              <a:t>with (</a:t>
            </a:r>
            <a:r>
              <a:rPr lang="en-US" sz="2400" dirty="0" err="1"/>
              <a:t>Gitters</a:t>
            </a:r>
            <a:r>
              <a:rPr lang="en-US" sz="2400" dirty="0"/>
              <a:t>[</a:t>
            </a:r>
            <a:r>
              <a:rPr lang="en-US" sz="2400" dirty="0" err="1"/>
              <a:t>testid</a:t>
            </a:r>
            <a:r>
              <a:rPr lang="en-US" sz="2400" dirty="0"/>
              <a:t> , ], mean (abs (</a:t>
            </a:r>
            <a:r>
              <a:rPr lang="en-US" sz="2400" dirty="0" err="1"/>
              <a:t>lpred</a:t>
            </a:r>
            <a:r>
              <a:rPr lang="en-US" sz="2400" dirty="0"/>
              <a:t> - Salary)))</a:t>
            </a:r>
            <a:endParaRPr lang="en-CN" sz="2400" dirty="0"/>
          </a:p>
        </p:txBody>
      </p:sp>
    </p:spTree>
    <p:extLst>
      <p:ext uri="{BB962C8B-B14F-4D97-AF65-F5344CB8AC3E}">
        <p14:creationId xmlns:p14="http://schemas.microsoft.com/office/powerpoint/2010/main" val="83140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DAC6-E7BC-0202-C574-7A6D73E484DF}"/>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4C0ED649-8503-EB6C-E8AC-B24D1178B534}"/>
              </a:ext>
            </a:extLst>
          </p:cNvPr>
          <p:cNvSpPr>
            <a:spLocks noGrp="1"/>
          </p:cNvSpPr>
          <p:nvPr>
            <p:ph idx="1"/>
          </p:nvPr>
        </p:nvSpPr>
        <p:spPr>
          <a:xfrm>
            <a:off x="0" y="838200"/>
            <a:ext cx="9144000" cy="6019800"/>
          </a:xfrm>
        </p:spPr>
        <p:txBody>
          <a:bodyPr>
            <a:normAutofit/>
          </a:bodyPr>
          <a:lstStyle/>
          <a:p>
            <a:pPr marL="0" indent="0">
              <a:buNone/>
            </a:pPr>
            <a:r>
              <a:rPr lang="en-US" sz="2000" dirty="0"/>
              <a:t>##installation steps of </a:t>
            </a:r>
            <a:r>
              <a:rPr lang="en-US" sz="2000" dirty="0" err="1"/>
              <a:t>tensorflow</a:t>
            </a:r>
            <a:r>
              <a:rPr lang="en-US" sz="2000" dirty="0"/>
              <a:t> and </a:t>
            </a:r>
            <a:r>
              <a:rPr lang="en-US" sz="2000" dirty="0" err="1"/>
              <a:t>keras</a:t>
            </a:r>
            <a:r>
              <a:rPr lang="en-US" sz="2000" dirty="0"/>
              <a:t>: see lab02 </a:t>
            </a:r>
          </a:p>
          <a:p>
            <a:pPr marL="0" indent="0">
              <a:buNone/>
            </a:pPr>
            <a:r>
              <a:rPr lang="en-US" sz="2000" dirty="0"/>
              <a:t>##create model structure of NN using </a:t>
            </a:r>
            <a:r>
              <a:rPr lang="en-US" sz="2000" dirty="0" err="1"/>
              <a:t>keras</a:t>
            </a:r>
            <a:r>
              <a:rPr lang="en-US" sz="2000" dirty="0"/>
              <a:t> </a:t>
            </a:r>
          </a:p>
          <a:p>
            <a:pPr marL="0" indent="0">
              <a:buNone/>
            </a:pPr>
            <a:r>
              <a:rPr lang="en-US" sz="2000" dirty="0"/>
              <a:t>library (</a:t>
            </a:r>
            <a:r>
              <a:rPr lang="en-US" sz="2000" dirty="0" err="1"/>
              <a:t>keras</a:t>
            </a:r>
            <a:r>
              <a:rPr lang="en-US" sz="2000" dirty="0"/>
              <a:t>) </a:t>
            </a:r>
          </a:p>
          <a:p>
            <a:pPr marL="0" indent="0">
              <a:buNone/>
            </a:pPr>
            <a:r>
              <a:rPr lang="en-US" sz="2000" dirty="0" err="1"/>
              <a:t>modnn</a:t>
            </a:r>
            <a:r>
              <a:rPr lang="en-US" sz="2000" dirty="0"/>
              <a:t> = </a:t>
            </a:r>
            <a:r>
              <a:rPr lang="en-US" sz="2000" dirty="0" err="1"/>
              <a:t>keras_model_sequential</a:t>
            </a:r>
            <a:r>
              <a:rPr lang="en-US" sz="2000" dirty="0"/>
              <a:t>() %&gt;%</a:t>
            </a:r>
          </a:p>
          <a:p>
            <a:pPr marL="0" indent="0">
              <a:buNone/>
            </a:pPr>
            <a:r>
              <a:rPr lang="zh-CN" altLang="en-US" sz="2000" dirty="0"/>
              <a:t>    </a:t>
            </a:r>
            <a:r>
              <a:rPr lang="en-US" sz="2000" dirty="0" err="1"/>
              <a:t>layer_dense</a:t>
            </a:r>
            <a:r>
              <a:rPr lang="en-US" sz="2000" dirty="0"/>
              <a:t>(units=50, activation="</a:t>
            </a:r>
            <a:r>
              <a:rPr lang="en-US" sz="2000" dirty="0" err="1"/>
              <a:t>relu</a:t>
            </a:r>
            <a:r>
              <a:rPr lang="en-US" sz="2000" dirty="0"/>
              <a:t>", </a:t>
            </a:r>
            <a:r>
              <a:rPr lang="en-US" sz="2000" dirty="0" err="1"/>
              <a:t>input_shape</a:t>
            </a:r>
            <a:r>
              <a:rPr lang="en-US" sz="2000" dirty="0"/>
              <a:t>=</a:t>
            </a:r>
            <a:r>
              <a:rPr lang="en-US" sz="2000" dirty="0" err="1"/>
              <a:t>ncol</a:t>
            </a:r>
            <a:r>
              <a:rPr lang="en-US" sz="2000" dirty="0"/>
              <a:t>(x)) %&gt;%</a:t>
            </a:r>
          </a:p>
          <a:p>
            <a:pPr marL="0" indent="0">
              <a:buNone/>
            </a:pPr>
            <a:r>
              <a:rPr lang="zh-CN" altLang="en-US" sz="2000" dirty="0"/>
              <a:t>    </a:t>
            </a:r>
            <a:r>
              <a:rPr lang="en-US" sz="2000" dirty="0" err="1"/>
              <a:t>layer_dropout</a:t>
            </a:r>
            <a:r>
              <a:rPr lang="en-US" sz="2000" dirty="0"/>
              <a:t>(rate=0.4) %&gt;% </a:t>
            </a:r>
          </a:p>
          <a:p>
            <a:pPr marL="0" indent="0">
              <a:buNone/>
            </a:pPr>
            <a:r>
              <a:rPr lang="zh-CN" altLang="en-US" sz="2000" dirty="0"/>
              <a:t>    </a:t>
            </a:r>
            <a:r>
              <a:rPr lang="en-US" sz="2000" dirty="0" err="1"/>
              <a:t>layer_dense</a:t>
            </a:r>
            <a:r>
              <a:rPr lang="en-US" sz="2000" dirty="0"/>
              <a:t>(units=1) </a:t>
            </a:r>
          </a:p>
          <a:p>
            <a:pPr marL="0" indent="0">
              <a:buNone/>
            </a:pPr>
            <a:r>
              <a:rPr lang="en-US" sz="2000" dirty="0"/>
              <a:t>##pipe operator %&gt;% passes the previous term as the first argument to the next function</a:t>
            </a:r>
          </a:p>
          <a:p>
            <a:pPr marL="0" indent="0">
              <a:buNone/>
            </a:pPr>
            <a:r>
              <a:rPr lang="en-US" sz="2000" dirty="0"/>
              <a:t>##dropout: randomly drop the activations from previous layer(set to 0) </a:t>
            </a:r>
          </a:p>
          <a:p>
            <a:pPr marL="0" indent="0">
              <a:buNone/>
            </a:pPr>
            <a:r>
              <a:rPr lang="en-US" sz="2000" dirty="0" err="1"/>
              <a:t>modnn</a:t>
            </a:r>
            <a:r>
              <a:rPr lang="en-US" sz="2000" dirty="0"/>
              <a:t> %&gt;% </a:t>
            </a:r>
            <a:r>
              <a:rPr lang="en-US" sz="2000" dirty="0">
                <a:solidFill>
                  <a:srgbClr val="FF0000"/>
                </a:solidFill>
              </a:rPr>
              <a:t>compile</a:t>
            </a:r>
            <a:r>
              <a:rPr lang="en-US" sz="2000" dirty="0"/>
              <a:t> (loss = "</a:t>
            </a:r>
            <a:r>
              <a:rPr lang="en-US" sz="2000" dirty="0" err="1"/>
              <a:t>mse</a:t>
            </a:r>
            <a:r>
              <a:rPr lang="en-US" sz="2000" dirty="0"/>
              <a:t>", optimizer = </a:t>
            </a:r>
            <a:r>
              <a:rPr lang="en-US" sz="2000" dirty="0" err="1"/>
              <a:t>optimizer_rmsprop</a:t>
            </a:r>
            <a:r>
              <a:rPr lang="en-US" sz="2000" dirty="0"/>
              <a:t>(), metrics = list ("</a:t>
            </a:r>
            <a:r>
              <a:rPr lang="en-US" sz="2000" dirty="0" err="1"/>
              <a:t>mean_absolute_error</a:t>
            </a:r>
            <a:r>
              <a:rPr lang="en-US" sz="2000" dirty="0"/>
              <a:t>") ) </a:t>
            </a:r>
          </a:p>
          <a:p>
            <a:pPr marL="0" indent="0">
              <a:buNone/>
            </a:pPr>
            <a:endParaRPr lang="en-US" sz="2000" dirty="0"/>
          </a:p>
          <a:p>
            <a:pPr marL="0" indent="0">
              <a:buNone/>
            </a:pPr>
            <a:r>
              <a:rPr lang="en-US" sz="2000" dirty="0">
                <a:solidFill>
                  <a:srgbClr val="FF0000"/>
                </a:solidFill>
              </a:rPr>
              <a:t>##compile: not change R object, but relates to python</a:t>
            </a:r>
            <a:endParaRPr lang="en-CN" sz="2000" dirty="0">
              <a:solidFill>
                <a:srgbClr val="FF0000"/>
              </a:solidFill>
            </a:endParaRPr>
          </a:p>
        </p:txBody>
      </p:sp>
    </p:spTree>
    <p:extLst>
      <p:ext uri="{BB962C8B-B14F-4D97-AF65-F5344CB8AC3E}">
        <p14:creationId xmlns:p14="http://schemas.microsoft.com/office/powerpoint/2010/main" val="346897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7D38-B115-9948-A85A-14CC6329BC7D}"/>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59492192-6C0C-4938-9C04-5D7E114AF7BA}"/>
              </a:ext>
            </a:extLst>
          </p:cNvPr>
          <p:cNvSpPr>
            <a:spLocks noGrp="1"/>
          </p:cNvSpPr>
          <p:nvPr>
            <p:ph idx="1"/>
          </p:nvPr>
        </p:nvSpPr>
        <p:spPr/>
        <p:txBody>
          <a:bodyPr>
            <a:normAutofit/>
          </a:bodyPr>
          <a:lstStyle/>
          <a:p>
            <a:pPr marL="0" indent="0">
              <a:buNone/>
            </a:pPr>
            <a:r>
              <a:rPr lang="en-US" sz="2000" dirty="0">
                <a:solidFill>
                  <a:schemeClr val="accent6">
                    <a:lumMod val="75000"/>
                  </a:schemeClr>
                </a:solidFill>
              </a:rPr>
              <a:t>##plot the history to display the </a:t>
            </a:r>
            <a:r>
              <a:rPr lang="en-US" sz="2000" dirty="0" err="1">
                <a:solidFill>
                  <a:schemeClr val="accent6">
                    <a:lumMod val="75000"/>
                  </a:schemeClr>
                </a:solidFill>
              </a:rPr>
              <a:t>mae</a:t>
            </a:r>
            <a:r>
              <a:rPr lang="en-US" sz="2000" dirty="0">
                <a:solidFill>
                  <a:schemeClr val="accent6">
                    <a:lumMod val="75000"/>
                  </a:schemeClr>
                </a:solidFill>
              </a:rPr>
              <a:t> for the training and test data </a:t>
            </a:r>
          </a:p>
          <a:p>
            <a:pPr marL="0" indent="0">
              <a:buNone/>
            </a:pPr>
            <a:r>
              <a:rPr lang="en-US" sz="2000" dirty="0"/>
              <a:t>history = </a:t>
            </a:r>
            <a:r>
              <a:rPr lang="en-US" sz="2000" dirty="0" err="1"/>
              <a:t>modnn</a:t>
            </a:r>
            <a:r>
              <a:rPr lang="en-US" sz="2000" dirty="0"/>
              <a:t> %&gt;% fit(x[-</a:t>
            </a:r>
            <a:r>
              <a:rPr lang="en-US" sz="2000" dirty="0" err="1"/>
              <a:t>testid</a:t>
            </a:r>
            <a:r>
              <a:rPr lang="en-US" sz="2000" dirty="0"/>
              <a:t>,], y[-</a:t>
            </a:r>
            <a:r>
              <a:rPr lang="en-US" sz="2000" dirty="0" err="1"/>
              <a:t>testid</a:t>
            </a:r>
            <a:r>
              <a:rPr lang="en-US" sz="2000" dirty="0"/>
              <a:t>], epochs=</a:t>
            </a:r>
            <a:r>
              <a:rPr lang="en-US" sz="2000" dirty="0">
                <a:solidFill>
                  <a:srgbClr val="FF0000"/>
                </a:solidFill>
              </a:rPr>
              <a:t>200</a:t>
            </a:r>
            <a:r>
              <a:rPr lang="en-US" sz="2000" dirty="0"/>
              <a:t>, </a:t>
            </a:r>
            <a:r>
              <a:rPr lang="en-US" sz="2000" dirty="0" err="1"/>
              <a:t>batch_size</a:t>
            </a:r>
            <a:r>
              <a:rPr lang="en-US" sz="2000" dirty="0"/>
              <a:t>=32,</a:t>
            </a:r>
            <a:r>
              <a:rPr lang="zh-CN" altLang="en-US" sz="2000" dirty="0"/>
              <a:t> </a:t>
            </a:r>
            <a:r>
              <a:rPr lang="en-US" sz="2000" dirty="0" err="1"/>
              <a:t>validation_data</a:t>
            </a:r>
            <a:r>
              <a:rPr lang="en-US" sz="2000" dirty="0"/>
              <a:t> = list(x[</a:t>
            </a:r>
            <a:r>
              <a:rPr lang="en-US" sz="2000" dirty="0" err="1"/>
              <a:t>testid</a:t>
            </a:r>
            <a:r>
              <a:rPr lang="en-US" sz="2000" dirty="0"/>
              <a:t>,], y[</a:t>
            </a:r>
            <a:r>
              <a:rPr lang="en-US" sz="2000" dirty="0" err="1"/>
              <a:t>testid</a:t>
            </a:r>
            <a:r>
              <a:rPr lang="en-US" sz="2000" dirty="0"/>
              <a:t>]))</a:t>
            </a:r>
          </a:p>
          <a:p>
            <a:pPr marL="0" indent="0">
              <a:buNone/>
            </a:pPr>
            <a:endParaRPr lang="en-US" sz="2000" dirty="0"/>
          </a:p>
          <a:p>
            <a:pPr marL="0" indent="0">
              <a:buNone/>
            </a:pPr>
            <a:r>
              <a:rPr lang="en-US" sz="2000" dirty="0">
                <a:solidFill>
                  <a:schemeClr val="accent6">
                    <a:lumMod val="75000"/>
                  </a:schemeClr>
                </a:solidFill>
              </a:rPr>
              <a:t>##</a:t>
            </a:r>
            <a:r>
              <a:rPr lang="en-US" sz="2000" dirty="0" err="1">
                <a:solidFill>
                  <a:schemeClr val="accent6">
                    <a:lumMod val="75000"/>
                  </a:schemeClr>
                </a:solidFill>
              </a:rPr>
              <a:t>batch_size</a:t>
            </a:r>
            <a:r>
              <a:rPr lang="en-US" sz="2000" dirty="0">
                <a:solidFill>
                  <a:schemeClr val="accent6">
                    <a:lumMod val="75000"/>
                  </a:schemeClr>
                </a:solidFill>
              </a:rPr>
              <a:t>: randomly choose training </a:t>
            </a:r>
            <a:r>
              <a:rPr lang="en-US" sz="2000" dirty="0" err="1">
                <a:solidFill>
                  <a:schemeClr val="accent6">
                    <a:lumMod val="75000"/>
                  </a:schemeClr>
                </a:solidFill>
              </a:rPr>
              <a:t>obs</a:t>
            </a:r>
            <a:r>
              <a:rPr lang="en-US" sz="2000" dirty="0">
                <a:solidFill>
                  <a:schemeClr val="accent6">
                    <a:lumMod val="75000"/>
                  </a:schemeClr>
                </a:solidFill>
              </a:rPr>
              <a:t> for SGD </a:t>
            </a:r>
          </a:p>
          <a:p>
            <a:pPr marL="0" indent="0">
              <a:buNone/>
            </a:pPr>
            <a:r>
              <a:rPr lang="en-US" sz="2000" dirty="0" err="1"/>
              <a:t>install.packages</a:t>
            </a:r>
            <a:r>
              <a:rPr lang="en-US" sz="2000" dirty="0"/>
              <a:t>('</a:t>
            </a:r>
            <a:r>
              <a:rPr lang="en-US" sz="2000" dirty="0" err="1"/>
              <a:t>ggplots</a:t>
            </a:r>
            <a:r>
              <a:rPr lang="en-US" sz="2000" dirty="0"/>
              <a:t>’) </a:t>
            </a:r>
          </a:p>
          <a:p>
            <a:pPr marL="0" indent="0">
              <a:buNone/>
            </a:pPr>
            <a:r>
              <a:rPr lang="en-US" sz="2000" dirty="0"/>
              <a:t>plot (history)</a:t>
            </a:r>
          </a:p>
          <a:p>
            <a:pPr marL="0" indent="0">
              <a:buNone/>
            </a:pPr>
            <a:endParaRPr lang="en-US" sz="2000" dirty="0"/>
          </a:p>
          <a:p>
            <a:pPr marL="0" indent="0">
              <a:buNone/>
            </a:pPr>
            <a:r>
              <a:rPr lang="en-US" sz="2000" dirty="0">
                <a:solidFill>
                  <a:schemeClr val="accent6">
                    <a:lumMod val="75000"/>
                  </a:schemeClr>
                </a:solidFill>
              </a:rPr>
              <a:t>##calculate </a:t>
            </a:r>
          </a:p>
          <a:p>
            <a:pPr marL="0" indent="0">
              <a:buNone/>
            </a:pPr>
            <a:r>
              <a:rPr lang="en-US" sz="2000" dirty="0" err="1"/>
              <a:t>mae</a:t>
            </a:r>
            <a:r>
              <a:rPr lang="en-US" sz="2000" dirty="0"/>
              <a:t> </a:t>
            </a:r>
            <a:r>
              <a:rPr lang="en-US" sz="2000" dirty="0" err="1"/>
              <a:t>npred</a:t>
            </a:r>
            <a:r>
              <a:rPr lang="en-US" sz="2000" dirty="0"/>
              <a:t> =predict (</a:t>
            </a:r>
            <a:r>
              <a:rPr lang="en-US" sz="2000" dirty="0" err="1"/>
              <a:t>modnn</a:t>
            </a:r>
            <a:r>
              <a:rPr lang="en-US" sz="2000" dirty="0"/>
              <a:t> , x[</a:t>
            </a:r>
            <a:r>
              <a:rPr lang="en-US" sz="2000" dirty="0" err="1"/>
              <a:t>testid</a:t>
            </a:r>
            <a:r>
              <a:rPr lang="en-US" sz="2000" dirty="0"/>
              <a:t> , ]) </a:t>
            </a:r>
          </a:p>
          <a:p>
            <a:pPr marL="0" indent="0">
              <a:buNone/>
            </a:pPr>
            <a:r>
              <a:rPr lang="en-US" sz="2000" dirty="0"/>
              <a:t>mean ( abs (y[</a:t>
            </a:r>
            <a:r>
              <a:rPr lang="en-US" sz="2000" dirty="0" err="1"/>
              <a:t>testid</a:t>
            </a:r>
            <a:r>
              <a:rPr lang="en-US" sz="2000" dirty="0"/>
              <a:t>] - </a:t>
            </a:r>
            <a:r>
              <a:rPr lang="en-US" sz="2000" dirty="0" err="1"/>
              <a:t>npred</a:t>
            </a:r>
            <a:r>
              <a:rPr lang="en-US" sz="2000" dirty="0"/>
              <a:t>))</a:t>
            </a:r>
            <a:endParaRPr lang="en-CN" sz="2000" dirty="0"/>
          </a:p>
        </p:txBody>
      </p:sp>
    </p:spTree>
    <p:extLst>
      <p:ext uri="{BB962C8B-B14F-4D97-AF65-F5344CB8AC3E}">
        <p14:creationId xmlns:p14="http://schemas.microsoft.com/office/powerpoint/2010/main" val="418213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19</a:t>
            </a:fld>
            <a:endParaRPr lang="en-US" dirty="0"/>
          </a:p>
        </p:txBody>
      </p:sp>
      <p:sp>
        <p:nvSpPr>
          <p:cNvPr id="5" name="Content Placeholder 4"/>
          <p:cNvSpPr>
            <a:spLocks noGrp="1"/>
          </p:cNvSpPr>
          <p:nvPr>
            <p:ph sz="quarter" idx="1"/>
          </p:nvPr>
        </p:nvSpPr>
        <p:spPr>
          <a:xfrm>
            <a:off x="179512" y="816472"/>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Multilayer Network</a:t>
            </a:r>
          </a:p>
        </p:txBody>
      </p:sp>
    </p:spTree>
    <p:extLst>
      <p:ext uri="{BB962C8B-B14F-4D97-AF65-F5344CB8AC3E}">
        <p14:creationId xmlns:p14="http://schemas.microsoft.com/office/powerpoint/2010/main" val="129159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2</a:t>
            </a:fld>
            <a:endParaRPr lang="en-US" dirty="0"/>
          </a:p>
        </p:txBody>
      </p:sp>
      <p:sp>
        <p:nvSpPr>
          <p:cNvPr id="3" name="Title 2"/>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228600" y="1066800"/>
            <a:ext cx="8382000" cy="5562600"/>
          </a:xfrm>
        </p:spPr>
        <p:txBody>
          <a:bodyPr>
            <a:normAutofit/>
          </a:bodyPr>
          <a:lstStyle/>
          <a:p>
            <a:r>
              <a:rPr lang="en-US" altLang="zh-CN" sz="3600" b="1" dirty="0">
                <a:latin typeface="Calibri" panose="020F0502020204030204" pitchFamily="34" charset="0"/>
                <a:cs typeface="Calibri" panose="020F0502020204030204" pitchFamily="34" charset="0"/>
              </a:rPr>
              <a:t>Single Layer Network (linear)</a:t>
            </a:r>
          </a:p>
          <a:p>
            <a:r>
              <a:rPr lang="en-US" altLang="zh-CN" sz="3600" b="1" dirty="0">
                <a:latin typeface="Calibri" panose="020F0502020204030204" pitchFamily="34" charset="0"/>
                <a:cs typeface="Calibri" panose="020F0502020204030204" pitchFamily="34" charset="0"/>
              </a:rPr>
              <a:t>Multilayer</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Network (non-linear)</a:t>
            </a:r>
          </a:p>
          <a:p>
            <a:r>
              <a:rPr lang="en-US" altLang="zh-CN" sz="3600" b="1" dirty="0">
                <a:latin typeface="Calibri" panose="020F0502020204030204" pitchFamily="34" charset="0"/>
                <a:cs typeface="Calibri" panose="020F0502020204030204" pitchFamily="34" charset="0"/>
              </a:rPr>
              <a:t>Convolution</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Neural</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Network (Image Analysis)</a:t>
            </a:r>
          </a:p>
        </p:txBody>
      </p:sp>
    </p:spTree>
    <p:extLst>
      <p:ext uri="{BB962C8B-B14F-4D97-AF65-F5344CB8AC3E}">
        <p14:creationId xmlns:p14="http://schemas.microsoft.com/office/powerpoint/2010/main" val="189125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7C3D-A8C2-3616-03C2-D3CE607E8080}"/>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968EEECE-D4E1-D95B-2E49-E997F472501F}"/>
              </a:ext>
            </a:extLst>
          </p:cNvPr>
          <p:cNvSpPr>
            <a:spLocks noGrp="1"/>
          </p:cNvSpPr>
          <p:nvPr>
            <p:ph idx="1"/>
          </p:nvPr>
        </p:nvSpPr>
        <p:spPr>
          <a:xfrm>
            <a:off x="0" y="838200"/>
            <a:ext cx="9144000" cy="6019800"/>
          </a:xfrm>
        </p:spPr>
        <p:txBody>
          <a:bodyPr>
            <a:normAutofit/>
          </a:bodyPr>
          <a:lstStyle/>
          <a:p>
            <a:pPr marL="0" indent="0">
              <a:buNone/>
            </a:pPr>
            <a:r>
              <a:rPr lang="en-US" sz="2000" dirty="0" err="1">
                <a:solidFill>
                  <a:srgbClr val="0070C0"/>
                </a:solidFill>
              </a:rPr>
              <a:t>mnist</a:t>
            </a:r>
            <a:r>
              <a:rPr lang="en-US" sz="2000" dirty="0">
                <a:solidFill>
                  <a:srgbClr val="0070C0"/>
                </a:solidFill>
              </a:rPr>
              <a:t> = </a:t>
            </a:r>
            <a:r>
              <a:rPr lang="en-US" sz="2000" dirty="0" err="1">
                <a:solidFill>
                  <a:srgbClr val="0070C0"/>
                </a:solidFill>
              </a:rPr>
              <a:t>dataset_mnist</a:t>
            </a:r>
            <a:r>
              <a:rPr lang="en-US" sz="2000" dirty="0">
                <a:solidFill>
                  <a:srgbClr val="0070C0"/>
                </a:solidFill>
              </a:rPr>
              <a:t>() </a:t>
            </a:r>
          </a:p>
          <a:p>
            <a:pPr marL="0" indent="0">
              <a:buNone/>
            </a:pPr>
            <a:r>
              <a:rPr lang="en-US" sz="2000" dirty="0" err="1"/>
              <a:t>librag_train</a:t>
            </a:r>
            <a:r>
              <a:rPr lang="en-US" sz="2000" dirty="0"/>
              <a:t> = </a:t>
            </a:r>
            <a:r>
              <a:rPr lang="en-US" sz="2000" dirty="0" err="1"/>
              <a:t>mnist$train$y</a:t>
            </a:r>
            <a:r>
              <a:rPr lang="en-US" sz="2000" dirty="0"/>
              <a:t> </a:t>
            </a:r>
          </a:p>
          <a:p>
            <a:pPr marL="0" indent="0">
              <a:buNone/>
            </a:pPr>
            <a:r>
              <a:rPr lang="en-US" sz="2000" dirty="0" err="1"/>
              <a:t>x_train</a:t>
            </a:r>
            <a:r>
              <a:rPr lang="en-US" sz="2000" dirty="0"/>
              <a:t> = </a:t>
            </a:r>
            <a:r>
              <a:rPr lang="en-US" sz="2000" dirty="0" err="1"/>
              <a:t>mnist$train$x</a:t>
            </a:r>
            <a:r>
              <a:rPr lang="en-US" sz="2000" dirty="0"/>
              <a:t> </a:t>
            </a:r>
          </a:p>
          <a:p>
            <a:pPr marL="0" indent="0">
              <a:buNone/>
            </a:pPr>
            <a:r>
              <a:rPr lang="en-US" sz="2000" dirty="0" err="1"/>
              <a:t>g_train</a:t>
            </a:r>
            <a:r>
              <a:rPr lang="en-US" sz="2000" dirty="0"/>
              <a:t> = </a:t>
            </a:r>
            <a:r>
              <a:rPr lang="en-US" sz="2000" dirty="0" err="1"/>
              <a:t>mnist$train$y</a:t>
            </a:r>
            <a:r>
              <a:rPr lang="en-US" sz="2000" dirty="0"/>
              <a:t> </a:t>
            </a:r>
          </a:p>
          <a:p>
            <a:pPr marL="0" indent="0">
              <a:buNone/>
            </a:pPr>
            <a:r>
              <a:rPr lang="en-US" sz="2000" dirty="0" err="1"/>
              <a:t>x_test</a:t>
            </a:r>
            <a:r>
              <a:rPr lang="en-US" sz="2000" dirty="0"/>
              <a:t> = </a:t>
            </a:r>
            <a:r>
              <a:rPr lang="en-US" sz="2000" dirty="0" err="1"/>
              <a:t>mnist$test$x</a:t>
            </a:r>
            <a:r>
              <a:rPr lang="en-US" sz="2000" dirty="0"/>
              <a:t> </a:t>
            </a:r>
          </a:p>
          <a:p>
            <a:pPr marL="0" indent="0">
              <a:buNone/>
            </a:pPr>
            <a:r>
              <a:rPr lang="en-US" sz="2000" dirty="0" err="1"/>
              <a:t>g_test</a:t>
            </a:r>
            <a:r>
              <a:rPr lang="en-US" sz="2000" dirty="0"/>
              <a:t> = </a:t>
            </a:r>
            <a:r>
              <a:rPr lang="en-US" sz="2000" dirty="0" err="1"/>
              <a:t>mnist$test$y</a:t>
            </a:r>
            <a:r>
              <a:rPr lang="en-US" sz="2000" dirty="0"/>
              <a:t> </a:t>
            </a:r>
          </a:p>
          <a:p>
            <a:pPr marL="0" indent="0">
              <a:buNone/>
            </a:pPr>
            <a:r>
              <a:rPr lang="en-US" sz="2000" dirty="0"/>
              <a:t>dim(</a:t>
            </a:r>
            <a:r>
              <a:rPr lang="en-US" sz="2000" dirty="0" err="1"/>
              <a:t>x_train</a:t>
            </a:r>
            <a:r>
              <a:rPr lang="en-US" sz="2000" dirty="0"/>
              <a:t>) </a:t>
            </a:r>
          </a:p>
          <a:p>
            <a:pPr marL="0" indent="0">
              <a:buNone/>
            </a:pPr>
            <a:r>
              <a:rPr lang="en-US" sz="2000" dirty="0"/>
              <a:t>dim(</a:t>
            </a:r>
            <a:r>
              <a:rPr lang="en-US" sz="2000" dirty="0" err="1"/>
              <a:t>x_test</a:t>
            </a:r>
            <a:r>
              <a:rPr lang="en-US" sz="2000" dirty="0"/>
              <a:t>) </a:t>
            </a:r>
          </a:p>
          <a:p>
            <a:pPr marL="0" indent="0">
              <a:buNone/>
            </a:pPr>
            <a:r>
              <a:rPr lang="en-US" sz="2000" dirty="0">
                <a:solidFill>
                  <a:schemeClr val="accent6">
                    <a:lumMod val="75000"/>
                  </a:schemeClr>
                </a:solidFill>
              </a:rPr>
              <a:t># reshape the array into matrix and "one-hot" </a:t>
            </a:r>
          </a:p>
          <a:p>
            <a:pPr marL="0" indent="0">
              <a:buNone/>
            </a:pPr>
            <a:r>
              <a:rPr lang="en-US" sz="2000" dirty="0" err="1"/>
              <a:t>x_train</a:t>
            </a:r>
            <a:r>
              <a:rPr lang="en-US" sz="2000" dirty="0"/>
              <a:t> = </a:t>
            </a:r>
            <a:r>
              <a:rPr lang="en-US" sz="2000" dirty="0" err="1"/>
              <a:t>array_reshape</a:t>
            </a:r>
            <a:r>
              <a:rPr lang="en-US" sz="2000" dirty="0"/>
              <a:t>(</a:t>
            </a:r>
            <a:r>
              <a:rPr lang="en-US" sz="2000" dirty="0" err="1"/>
              <a:t>x_train</a:t>
            </a:r>
            <a:r>
              <a:rPr lang="en-US" sz="2000" dirty="0"/>
              <a:t>, c(</a:t>
            </a:r>
            <a:r>
              <a:rPr lang="en-US" sz="2000" dirty="0" err="1"/>
              <a:t>nrow</a:t>
            </a:r>
            <a:r>
              <a:rPr lang="en-US" sz="2000" dirty="0"/>
              <a:t>(</a:t>
            </a:r>
            <a:r>
              <a:rPr lang="en-US" sz="2000" dirty="0" err="1"/>
              <a:t>x_train</a:t>
            </a:r>
            <a:r>
              <a:rPr lang="en-US" sz="2000" dirty="0"/>
              <a:t>), 784)) </a:t>
            </a:r>
          </a:p>
          <a:p>
            <a:pPr marL="0" indent="0">
              <a:buNone/>
            </a:pPr>
            <a:r>
              <a:rPr lang="en-US" sz="2000" dirty="0" err="1"/>
              <a:t>x_test</a:t>
            </a:r>
            <a:r>
              <a:rPr lang="en-US" sz="2000" dirty="0"/>
              <a:t> = </a:t>
            </a:r>
            <a:r>
              <a:rPr lang="en-US" sz="2000" dirty="0" err="1"/>
              <a:t>array_reshape</a:t>
            </a:r>
            <a:r>
              <a:rPr lang="en-US" sz="2000" dirty="0"/>
              <a:t>(</a:t>
            </a:r>
            <a:r>
              <a:rPr lang="en-US" sz="2000" dirty="0" err="1"/>
              <a:t>x_test</a:t>
            </a:r>
            <a:r>
              <a:rPr lang="en-US" sz="2000" dirty="0"/>
              <a:t>, c(</a:t>
            </a:r>
            <a:r>
              <a:rPr lang="en-US" sz="2000" dirty="0" err="1"/>
              <a:t>nrow</a:t>
            </a:r>
            <a:r>
              <a:rPr lang="en-US" sz="2000" dirty="0"/>
              <a:t>(</a:t>
            </a:r>
            <a:r>
              <a:rPr lang="en-US" sz="2000" dirty="0" err="1"/>
              <a:t>x_test</a:t>
            </a:r>
            <a:r>
              <a:rPr lang="en-US" sz="2000" dirty="0"/>
              <a:t>), 784)) </a:t>
            </a:r>
          </a:p>
          <a:p>
            <a:pPr marL="0" indent="0">
              <a:buNone/>
            </a:pPr>
            <a:r>
              <a:rPr lang="en-US" sz="2000" dirty="0" err="1"/>
              <a:t>y_train</a:t>
            </a:r>
            <a:r>
              <a:rPr lang="en-US" sz="2000" dirty="0"/>
              <a:t> = </a:t>
            </a:r>
            <a:r>
              <a:rPr lang="en-US" sz="2000" dirty="0" err="1"/>
              <a:t>to_categorical</a:t>
            </a:r>
            <a:r>
              <a:rPr lang="en-US" sz="2000" dirty="0"/>
              <a:t>(</a:t>
            </a:r>
            <a:r>
              <a:rPr lang="en-US" sz="2000" dirty="0" err="1"/>
              <a:t>g_train</a:t>
            </a:r>
            <a:r>
              <a:rPr lang="en-US" sz="2000" dirty="0"/>
              <a:t>, 10) </a:t>
            </a:r>
          </a:p>
          <a:p>
            <a:pPr marL="0" indent="0">
              <a:buNone/>
            </a:pPr>
            <a:r>
              <a:rPr lang="en-US" sz="2000" dirty="0" err="1"/>
              <a:t>y_test</a:t>
            </a:r>
            <a:r>
              <a:rPr lang="en-US" sz="2000" dirty="0"/>
              <a:t> = </a:t>
            </a:r>
            <a:r>
              <a:rPr lang="en-US" sz="2000" dirty="0" err="1"/>
              <a:t>to_categorical</a:t>
            </a:r>
            <a:r>
              <a:rPr lang="en-US" sz="2000" dirty="0"/>
              <a:t>(</a:t>
            </a:r>
            <a:r>
              <a:rPr lang="en-US" sz="2000" dirty="0" err="1"/>
              <a:t>g_test</a:t>
            </a:r>
            <a:r>
              <a:rPr lang="en-US" sz="2000" dirty="0"/>
              <a:t>, 10) </a:t>
            </a:r>
          </a:p>
          <a:p>
            <a:pPr marL="0" indent="0">
              <a:buNone/>
            </a:pPr>
            <a:r>
              <a:rPr lang="en-US" sz="2000" dirty="0">
                <a:solidFill>
                  <a:schemeClr val="accent6">
                    <a:lumMod val="75000"/>
                  </a:schemeClr>
                </a:solidFill>
              </a:rPr>
              <a:t># rescale the original data(0~255) into unit interval</a:t>
            </a:r>
          </a:p>
          <a:p>
            <a:pPr marL="0" indent="0">
              <a:buNone/>
            </a:pPr>
            <a:r>
              <a:rPr lang="en-US" sz="2000" dirty="0" err="1"/>
              <a:t>x_train</a:t>
            </a:r>
            <a:r>
              <a:rPr lang="en-US" sz="2000" dirty="0"/>
              <a:t> =</a:t>
            </a:r>
            <a:r>
              <a:rPr lang="en-US" sz="2000" dirty="0" err="1"/>
              <a:t>x_train</a:t>
            </a:r>
            <a:r>
              <a:rPr lang="en-US" sz="2000" dirty="0"/>
              <a:t> / 255</a:t>
            </a:r>
          </a:p>
          <a:p>
            <a:pPr marL="0" indent="0">
              <a:buNone/>
            </a:pPr>
            <a:r>
              <a:rPr lang="en-US" sz="2000" dirty="0" err="1"/>
              <a:t>x_test</a:t>
            </a:r>
            <a:r>
              <a:rPr lang="en-US" sz="2000" dirty="0"/>
              <a:t> = </a:t>
            </a:r>
            <a:r>
              <a:rPr lang="en-US" sz="2000" dirty="0" err="1"/>
              <a:t>x_test</a:t>
            </a:r>
            <a:r>
              <a:rPr lang="en-US" sz="2000" dirty="0"/>
              <a:t> / 255</a:t>
            </a:r>
            <a:endParaRPr lang="en-CN" sz="2000" dirty="0"/>
          </a:p>
        </p:txBody>
      </p:sp>
    </p:spTree>
    <p:extLst>
      <p:ext uri="{BB962C8B-B14F-4D97-AF65-F5344CB8AC3E}">
        <p14:creationId xmlns:p14="http://schemas.microsoft.com/office/powerpoint/2010/main" val="2842950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7C3D-A8C2-3616-03C2-D3CE607E8080}"/>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968EEECE-D4E1-D95B-2E49-E997F472501F}"/>
              </a:ext>
            </a:extLst>
          </p:cNvPr>
          <p:cNvSpPr>
            <a:spLocks noGrp="1"/>
          </p:cNvSpPr>
          <p:nvPr>
            <p:ph idx="1"/>
          </p:nvPr>
        </p:nvSpPr>
        <p:spPr/>
        <p:txBody>
          <a:bodyPr>
            <a:normAutofit/>
          </a:bodyPr>
          <a:lstStyle/>
          <a:p>
            <a:pPr marL="0" indent="0">
              <a:buNone/>
            </a:pPr>
            <a:r>
              <a:rPr lang="en-US" sz="2000" dirty="0">
                <a:solidFill>
                  <a:schemeClr val="accent6">
                    <a:lumMod val="75000"/>
                  </a:schemeClr>
                </a:solidFill>
              </a:rPr>
              <a:t>##structure of NN </a:t>
            </a:r>
          </a:p>
          <a:p>
            <a:pPr marL="0" indent="0">
              <a:buNone/>
            </a:pPr>
            <a:r>
              <a:rPr lang="en-US" sz="2000" dirty="0" err="1"/>
              <a:t>modelnn</a:t>
            </a:r>
            <a:r>
              <a:rPr lang="en-US" sz="2000" dirty="0"/>
              <a:t> = </a:t>
            </a:r>
            <a:r>
              <a:rPr lang="en-US" sz="2000" dirty="0" err="1"/>
              <a:t>keras_model_sequential</a:t>
            </a:r>
            <a:r>
              <a:rPr lang="en-US" sz="2000" dirty="0"/>
              <a:t>() </a:t>
            </a:r>
          </a:p>
          <a:p>
            <a:pPr marL="0" indent="0">
              <a:buNone/>
            </a:pPr>
            <a:r>
              <a:rPr lang="en-US" sz="2000" dirty="0" err="1"/>
              <a:t>modelnn</a:t>
            </a:r>
            <a:r>
              <a:rPr lang="en-US" sz="2000" dirty="0"/>
              <a:t> %&gt;% </a:t>
            </a:r>
          </a:p>
          <a:p>
            <a:pPr marL="0" indent="0">
              <a:buNone/>
            </a:pPr>
            <a:r>
              <a:rPr lang="zh-CN" altLang="en-US" sz="2000" dirty="0"/>
              <a:t>    </a:t>
            </a:r>
            <a:r>
              <a:rPr lang="en-US" sz="2000" dirty="0" err="1"/>
              <a:t>layer_dense</a:t>
            </a:r>
            <a:r>
              <a:rPr lang="en-US" sz="2000" dirty="0"/>
              <a:t>(units=256, activation=“</a:t>
            </a:r>
            <a:r>
              <a:rPr lang="en-US" sz="2000" dirty="0" err="1"/>
              <a:t>relu</a:t>
            </a:r>
            <a:r>
              <a:rPr lang="en-US" sz="2000" dirty="0"/>
              <a:t>”, </a:t>
            </a:r>
            <a:r>
              <a:rPr lang="en-US" sz="2000" dirty="0" err="1"/>
              <a:t>input_shape</a:t>
            </a:r>
            <a:r>
              <a:rPr lang="en-US" sz="2000" dirty="0"/>
              <a:t>=c(784)) %&gt;% </a:t>
            </a:r>
            <a:r>
              <a:rPr lang="zh-CN" altLang="en-US" sz="2000" dirty="0"/>
              <a:t>     </a:t>
            </a:r>
            <a:endParaRPr lang="en-US" altLang="zh-CN" sz="2000" dirty="0"/>
          </a:p>
          <a:p>
            <a:pPr marL="0" indent="0">
              <a:buNone/>
            </a:pPr>
            <a:r>
              <a:rPr lang="zh-CN" altLang="en-US" sz="2000" dirty="0"/>
              <a:t>    </a:t>
            </a:r>
            <a:r>
              <a:rPr lang="en-US" sz="2000" dirty="0" err="1"/>
              <a:t>layer_dropout</a:t>
            </a:r>
            <a:r>
              <a:rPr lang="en-US" sz="2000" dirty="0"/>
              <a:t>(rate=0.4) %&gt;%</a:t>
            </a:r>
          </a:p>
          <a:p>
            <a:pPr marL="0" indent="0">
              <a:buNone/>
            </a:pPr>
            <a:r>
              <a:rPr lang="zh-CN" altLang="en-US" sz="2000" dirty="0"/>
              <a:t>    </a:t>
            </a:r>
            <a:r>
              <a:rPr lang="en-US" sz="2000" dirty="0" err="1"/>
              <a:t>layer_dense</a:t>
            </a:r>
            <a:r>
              <a:rPr lang="en-US" sz="2000" dirty="0"/>
              <a:t>(units=128, activation="</a:t>
            </a:r>
            <a:r>
              <a:rPr lang="en-US" sz="2000" dirty="0" err="1"/>
              <a:t>relu</a:t>
            </a:r>
            <a:r>
              <a:rPr lang="en-US" sz="2000" dirty="0"/>
              <a:t>") %&gt;%</a:t>
            </a:r>
          </a:p>
          <a:p>
            <a:pPr marL="0" indent="0">
              <a:buNone/>
            </a:pPr>
            <a:r>
              <a:rPr lang="zh-CN" altLang="en-US" sz="2000" dirty="0"/>
              <a:t>    </a:t>
            </a:r>
            <a:r>
              <a:rPr lang="en-US" sz="2000" dirty="0" err="1"/>
              <a:t>layer_dropout</a:t>
            </a:r>
            <a:r>
              <a:rPr lang="en-US" sz="2000" dirty="0"/>
              <a:t>(rate=0.3) %&gt;%</a:t>
            </a:r>
          </a:p>
          <a:p>
            <a:pPr marL="0" indent="0">
              <a:buNone/>
            </a:pPr>
            <a:r>
              <a:rPr lang="en-US" sz="2000" dirty="0" err="1"/>
              <a:t>layer_dense</a:t>
            </a:r>
            <a:r>
              <a:rPr lang="en-US" sz="2000" dirty="0"/>
              <a:t>(units=10, activation="</a:t>
            </a:r>
            <a:r>
              <a:rPr lang="en-US" sz="2000" dirty="0" err="1"/>
              <a:t>softmax</a:t>
            </a:r>
            <a:r>
              <a:rPr lang="en-US" sz="2000" dirty="0"/>
              <a:t>")</a:t>
            </a:r>
          </a:p>
          <a:p>
            <a:pPr marL="0" indent="0">
              <a:buNone/>
            </a:pPr>
            <a:endParaRPr lang="en-US" sz="2000" dirty="0"/>
          </a:p>
          <a:p>
            <a:pPr marL="0" indent="0">
              <a:buNone/>
            </a:pPr>
            <a:r>
              <a:rPr lang="en-US" sz="2000" dirty="0">
                <a:solidFill>
                  <a:schemeClr val="accent6">
                    <a:lumMod val="75000"/>
                  </a:schemeClr>
                </a:solidFill>
              </a:rPr>
              <a:t>##summary(</a:t>
            </a:r>
            <a:r>
              <a:rPr lang="en-US" sz="2000" dirty="0" err="1">
                <a:solidFill>
                  <a:schemeClr val="accent6">
                    <a:lumMod val="75000"/>
                  </a:schemeClr>
                </a:solidFill>
              </a:rPr>
              <a:t>modelnn</a:t>
            </a:r>
            <a:r>
              <a:rPr lang="en-US" sz="2000" dirty="0">
                <a:solidFill>
                  <a:schemeClr val="accent6">
                    <a:lumMod val="75000"/>
                  </a:schemeClr>
                </a:solidFill>
              </a:rPr>
              <a:t>)</a:t>
            </a:r>
            <a:endParaRPr lang="en-CN" sz="2000" dirty="0">
              <a:solidFill>
                <a:schemeClr val="accent6">
                  <a:lumMod val="75000"/>
                </a:schemeClr>
              </a:solidFill>
            </a:endParaRPr>
          </a:p>
        </p:txBody>
      </p:sp>
    </p:spTree>
    <p:extLst>
      <p:ext uri="{BB962C8B-B14F-4D97-AF65-F5344CB8AC3E}">
        <p14:creationId xmlns:p14="http://schemas.microsoft.com/office/powerpoint/2010/main" val="414592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7C3D-A8C2-3616-03C2-D3CE607E8080}"/>
              </a:ext>
            </a:extLst>
          </p:cNvPr>
          <p:cNvSpPr>
            <a:spLocks noGrp="1"/>
          </p:cNvSpPr>
          <p:nvPr>
            <p:ph type="title"/>
          </p:nvPr>
        </p:nvSpPr>
        <p:spPr/>
        <p:txBody>
          <a:bodyPr/>
          <a:lstStyle/>
          <a:p>
            <a:r>
              <a:rPr lang="en-US" altLang="zh-CN" dirty="0"/>
              <a:t>Implementation</a:t>
            </a:r>
            <a:endParaRPr lang="en-CN" dirty="0"/>
          </a:p>
        </p:txBody>
      </p:sp>
      <p:sp>
        <p:nvSpPr>
          <p:cNvPr id="3" name="Content Placeholder 2">
            <a:extLst>
              <a:ext uri="{FF2B5EF4-FFF2-40B4-BE49-F238E27FC236}">
                <a16:creationId xmlns:a16="http://schemas.microsoft.com/office/drawing/2014/main" id="{968EEECE-D4E1-D95B-2E49-E997F472501F}"/>
              </a:ext>
            </a:extLst>
          </p:cNvPr>
          <p:cNvSpPr>
            <a:spLocks noGrp="1"/>
          </p:cNvSpPr>
          <p:nvPr>
            <p:ph idx="1"/>
          </p:nvPr>
        </p:nvSpPr>
        <p:spPr/>
        <p:txBody>
          <a:bodyPr>
            <a:normAutofit/>
          </a:bodyPr>
          <a:lstStyle/>
          <a:p>
            <a:pPr marL="0" indent="0">
              <a:buNone/>
            </a:pPr>
            <a:r>
              <a:rPr lang="en-US" sz="2000" dirty="0">
                <a:solidFill>
                  <a:schemeClr val="accent6">
                    <a:lumMod val="75000"/>
                  </a:schemeClr>
                </a:solidFill>
              </a:rPr>
              <a:t>##structure of NN</a:t>
            </a:r>
          </a:p>
          <a:p>
            <a:pPr marL="0" indent="0">
              <a:buNone/>
            </a:pPr>
            <a:r>
              <a:rPr lang="en-US" sz="2000" dirty="0" err="1"/>
              <a:t>modelnn</a:t>
            </a:r>
            <a:r>
              <a:rPr lang="en-US" sz="2000" dirty="0"/>
              <a:t> %&gt;% compile(loss=“</a:t>
            </a:r>
            <a:r>
              <a:rPr lang="en-US" sz="2000" dirty="0" err="1"/>
              <a:t>categorical_crossentropy</a:t>
            </a:r>
            <a:r>
              <a:rPr lang="en-US" sz="2000" dirty="0"/>
              <a:t>”,</a:t>
            </a:r>
            <a:r>
              <a:rPr lang="zh-CN" altLang="en-US" sz="2000" dirty="0"/>
              <a:t> </a:t>
            </a:r>
            <a:r>
              <a:rPr lang="en-US" sz="2000" dirty="0"/>
              <a:t>optimizer=</a:t>
            </a:r>
            <a:r>
              <a:rPr lang="en-US" sz="2000" dirty="0" err="1"/>
              <a:t>optimizer_rmsprop</a:t>
            </a:r>
            <a:r>
              <a:rPr lang="en-US" sz="2000" dirty="0"/>
              <a:t>(), metrics=c("accuracy")) </a:t>
            </a:r>
          </a:p>
          <a:p>
            <a:pPr marL="0" indent="0">
              <a:buNone/>
            </a:pPr>
            <a:endParaRPr lang="en-US" sz="2000" dirty="0"/>
          </a:p>
          <a:p>
            <a:pPr marL="0" indent="0">
              <a:buNone/>
            </a:pPr>
            <a:r>
              <a:rPr lang="en-US" sz="2000" dirty="0">
                <a:solidFill>
                  <a:schemeClr val="accent6">
                    <a:lumMod val="75000"/>
                  </a:schemeClr>
                </a:solidFill>
              </a:rPr>
              <a:t>##supply training data, and fit the model </a:t>
            </a:r>
          </a:p>
          <a:p>
            <a:pPr marL="0" indent="0">
              <a:buNone/>
            </a:pPr>
            <a:r>
              <a:rPr lang="en-US" sz="2000" dirty="0" err="1"/>
              <a:t>system.time</a:t>
            </a:r>
            <a:r>
              <a:rPr lang="en-US" sz="2000" dirty="0"/>
              <a:t>(history &lt;- </a:t>
            </a:r>
            <a:r>
              <a:rPr lang="en-US" sz="2000" dirty="0" err="1"/>
              <a:t>modelnn</a:t>
            </a:r>
            <a:r>
              <a:rPr lang="en-US" sz="2000" dirty="0"/>
              <a:t> %&gt;% </a:t>
            </a:r>
          </a:p>
          <a:p>
            <a:pPr marL="0" indent="0">
              <a:buNone/>
            </a:pPr>
            <a:r>
              <a:rPr lang="zh-CN" altLang="en-US" sz="2000" dirty="0"/>
              <a:t>          </a:t>
            </a:r>
            <a:r>
              <a:rPr lang="en-US" sz="2000" dirty="0"/>
              <a:t>fit(</a:t>
            </a:r>
            <a:r>
              <a:rPr lang="en-US" sz="2000" dirty="0" err="1"/>
              <a:t>x_train</a:t>
            </a:r>
            <a:r>
              <a:rPr lang="en-US" sz="2000" dirty="0"/>
              <a:t>, </a:t>
            </a:r>
            <a:r>
              <a:rPr lang="en-US" sz="2000" dirty="0" err="1"/>
              <a:t>y_train</a:t>
            </a:r>
            <a:r>
              <a:rPr lang="en-US" sz="2000" dirty="0"/>
              <a:t>, epochs=30, </a:t>
            </a:r>
            <a:r>
              <a:rPr lang="en-US" sz="2000" dirty="0" err="1"/>
              <a:t>batch_size</a:t>
            </a:r>
            <a:r>
              <a:rPr lang="en-US" sz="2000" dirty="0"/>
              <a:t>=128, </a:t>
            </a:r>
            <a:r>
              <a:rPr lang="en-US" sz="2000" dirty="0" err="1"/>
              <a:t>validation_split</a:t>
            </a:r>
            <a:r>
              <a:rPr lang="en-US" sz="2000" dirty="0"/>
              <a:t>=0.2))</a:t>
            </a:r>
          </a:p>
          <a:p>
            <a:pPr marL="0" indent="0">
              <a:buNone/>
            </a:pPr>
            <a:r>
              <a:rPr lang="en-US" sz="2000" dirty="0"/>
              <a:t>plot(history, smooth=FALSE)</a:t>
            </a:r>
          </a:p>
          <a:p>
            <a:pPr marL="0" indent="0">
              <a:buNone/>
            </a:pPr>
            <a:endParaRPr lang="en-US" sz="2000" dirty="0"/>
          </a:p>
          <a:p>
            <a:pPr marL="0" indent="0">
              <a:buNone/>
            </a:pPr>
            <a:r>
              <a:rPr lang="en-US" sz="2000" dirty="0">
                <a:solidFill>
                  <a:schemeClr val="accent6">
                    <a:lumMod val="75000"/>
                  </a:schemeClr>
                </a:solidFill>
              </a:rPr>
              <a:t>##evaluate the model by </a:t>
            </a:r>
            <a:r>
              <a:rPr lang="en-US" sz="2000" dirty="0" err="1">
                <a:solidFill>
                  <a:schemeClr val="accent6">
                    <a:lumMod val="75000"/>
                  </a:schemeClr>
                </a:solidFill>
              </a:rPr>
              <a:t>caculate</a:t>
            </a:r>
            <a:r>
              <a:rPr lang="en-US" sz="2000" dirty="0">
                <a:solidFill>
                  <a:schemeClr val="accent6">
                    <a:lumMod val="75000"/>
                  </a:schemeClr>
                </a:solidFill>
              </a:rPr>
              <a:t> the accuracy </a:t>
            </a:r>
          </a:p>
          <a:p>
            <a:pPr marL="0" indent="0">
              <a:buNone/>
            </a:pPr>
            <a:r>
              <a:rPr lang="en-US" sz="2000" dirty="0"/>
              <a:t>accuracy = function (pred</a:t>
            </a:r>
            <a:r>
              <a:rPr lang="en-US" altLang="zh-CN" sz="2000" dirty="0"/>
              <a:t>,</a:t>
            </a:r>
            <a:r>
              <a:rPr lang="en-US" sz="2000" dirty="0"/>
              <a:t> truth) </a:t>
            </a:r>
          </a:p>
          <a:p>
            <a:pPr marL="0" indent="0">
              <a:buNone/>
            </a:pPr>
            <a:r>
              <a:rPr lang="en-US" sz="2000" dirty="0"/>
              <a:t>mean(drop (pred) == drop (truth)) </a:t>
            </a:r>
          </a:p>
          <a:p>
            <a:pPr marL="0" indent="0">
              <a:buNone/>
            </a:pPr>
            <a:r>
              <a:rPr lang="en-US" sz="2000" dirty="0" err="1"/>
              <a:t>modelnn</a:t>
            </a:r>
            <a:r>
              <a:rPr lang="en-US" sz="2000" dirty="0"/>
              <a:t> %&gt;% </a:t>
            </a:r>
            <a:r>
              <a:rPr lang="en-US" sz="2000" dirty="0" err="1"/>
              <a:t>predict_classes</a:t>
            </a:r>
            <a:r>
              <a:rPr lang="en-US" sz="2000" dirty="0"/>
              <a:t>(</a:t>
            </a:r>
            <a:r>
              <a:rPr lang="en-US" sz="2000" dirty="0" err="1"/>
              <a:t>x_test</a:t>
            </a:r>
            <a:r>
              <a:rPr lang="en-US" sz="2000" dirty="0"/>
              <a:t>) %&gt;% accuracy(</a:t>
            </a:r>
            <a:r>
              <a:rPr lang="en-US" sz="2000" dirty="0" err="1"/>
              <a:t>g_test</a:t>
            </a:r>
            <a:r>
              <a:rPr lang="en-US" sz="2000" dirty="0"/>
              <a:t>)</a:t>
            </a:r>
            <a:endParaRPr lang="en-CN" sz="2000" dirty="0"/>
          </a:p>
        </p:txBody>
      </p:sp>
    </p:spTree>
    <p:extLst>
      <p:ext uri="{BB962C8B-B14F-4D97-AF65-F5344CB8AC3E}">
        <p14:creationId xmlns:p14="http://schemas.microsoft.com/office/powerpoint/2010/main" val="39358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15D6-306A-315D-E25F-E7F6675F6BDD}"/>
              </a:ext>
            </a:extLst>
          </p:cNvPr>
          <p:cNvSpPr>
            <a:spLocks noGrp="1"/>
          </p:cNvSpPr>
          <p:nvPr>
            <p:ph type="title"/>
          </p:nvPr>
        </p:nvSpPr>
        <p:spPr/>
        <p:txBody>
          <a:bodyPr/>
          <a:lstStyle/>
          <a:p>
            <a:r>
              <a:rPr lang="en-CN" dirty="0"/>
              <a:t>Single Neural Network</a:t>
            </a:r>
          </a:p>
        </p:txBody>
      </p:sp>
      <p:pic>
        <p:nvPicPr>
          <p:cNvPr id="1026" name="Picture 2">
            <a:extLst>
              <a:ext uri="{FF2B5EF4-FFF2-40B4-BE49-F238E27FC236}">
                <a16:creationId xmlns:a16="http://schemas.microsoft.com/office/drawing/2014/main" id="{9941451C-0A13-203F-F45B-F69833B5B3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0" y="1259681"/>
            <a:ext cx="88900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53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26FA-F8BD-2135-E302-64AF2E55CE47}"/>
              </a:ext>
            </a:extLst>
          </p:cNvPr>
          <p:cNvSpPr>
            <a:spLocks noGrp="1"/>
          </p:cNvSpPr>
          <p:nvPr>
            <p:ph type="title"/>
          </p:nvPr>
        </p:nvSpPr>
        <p:spPr/>
        <p:txBody>
          <a:bodyPr/>
          <a:lstStyle/>
          <a:p>
            <a:r>
              <a:rPr lang="en-CN" dirty="0"/>
              <a:t>Breakthrough</a:t>
            </a:r>
          </a:p>
        </p:txBody>
      </p:sp>
      <p:sp>
        <p:nvSpPr>
          <p:cNvPr id="3" name="Content Placeholder 2">
            <a:extLst>
              <a:ext uri="{FF2B5EF4-FFF2-40B4-BE49-F238E27FC236}">
                <a16:creationId xmlns:a16="http://schemas.microsoft.com/office/drawing/2014/main" id="{E4E82C6B-6F9E-9E21-43F4-232D4F0E7DC4}"/>
              </a:ext>
            </a:extLst>
          </p:cNvPr>
          <p:cNvSpPr>
            <a:spLocks noGrp="1"/>
          </p:cNvSpPr>
          <p:nvPr>
            <p:ph idx="1"/>
          </p:nvPr>
        </p:nvSpPr>
        <p:spPr>
          <a:xfrm>
            <a:off x="0" y="838200"/>
            <a:ext cx="9144000" cy="5831160"/>
          </a:xfrm>
        </p:spPr>
        <p:txBody>
          <a:bodyPr>
            <a:noAutofit/>
          </a:bodyPr>
          <a:lstStyle/>
          <a:p>
            <a:pPr marL="0" indent="0" algn="l">
              <a:buNone/>
            </a:pPr>
            <a:r>
              <a:rPr lang="en-US" sz="2600" b="1" i="0" dirty="0">
                <a:solidFill>
                  <a:srgbClr val="292929"/>
                </a:solidFill>
                <a:effectLst/>
                <a:latin typeface="sohne"/>
              </a:rPr>
              <a:t>Breakthrough: Multi-Layer Perceptron</a:t>
            </a:r>
          </a:p>
          <a:p>
            <a:pPr marL="0" indent="0" algn="l">
              <a:buNone/>
            </a:pPr>
            <a:r>
              <a:rPr lang="en-US" sz="2600" b="0" i="0" dirty="0">
                <a:solidFill>
                  <a:srgbClr val="292929"/>
                </a:solidFill>
                <a:effectLst/>
                <a:latin typeface="source-serif-pro"/>
              </a:rPr>
              <a:t>Fast forward almost two decades to 1986, Geoffrey Hinton, David </a:t>
            </a:r>
            <a:r>
              <a:rPr lang="en-US" sz="2600" b="0" i="0" dirty="0" err="1">
                <a:solidFill>
                  <a:srgbClr val="292929"/>
                </a:solidFill>
                <a:effectLst/>
                <a:latin typeface="source-serif-pro"/>
              </a:rPr>
              <a:t>Rumelhart</a:t>
            </a:r>
            <a:r>
              <a:rPr lang="en-US" sz="2600" b="0" i="0" dirty="0">
                <a:solidFill>
                  <a:srgbClr val="292929"/>
                </a:solidFill>
                <a:effectLst/>
                <a:latin typeface="source-serif-pro"/>
              </a:rPr>
              <a:t>, and Ronald Williams published a paper “</a:t>
            </a:r>
            <a:r>
              <a:rPr lang="en-US" sz="2600" b="0" i="1" dirty="0">
                <a:solidFill>
                  <a:srgbClr val="292929"/>
                </a:solidFill>
                <a:effectLst/>
                <a:latin typeface="source-serif-pro"/>
              </a:rPr>
              <a:t>Learning representations by back-propagating errors</a:t>
            </a:r>
            <a:r>
              <a:rPr lang="en-US" sz="2600" b="0" i="0" dirty="0">
                <a:solidFill>
                  <a:srgbClr val="292929"/>
                </a:solidFill>
                <a:effectLst/>
                <a:latin typeface="source-serif-pro"/>
              </a:rPr>
              <a:t>”, which introduced:</a:t>
            </a:r>
          </a:p>
          <a:p>
            <a:pPr algn="l">
              <a:buFont typeface="+mj-lt"/>
              <a:buAutoNum type="arabicPeriod"/>
            </a:pPr>
            <a:r>
              <a:rPr lang="en-US" sz="2600" b="1" i="0" dirty="0">
                <a:solidFill>
                  <a:srgbClr val="292929"/>
                </a:solidFill>
                <a:effectLst/>
                <a:latin typeface="source-serif-pro"/>
              </a:rPr>
              <a:t>Backpropagation</a:t>
            </a:r>
            <a:r>
              <a:rPr lang="en-US" sz="2600" b="0" i="0" dirty="0">
                <a:solidFill>
                  <a:srgbClr val="292929"/>
                </a:solidFill>
                <a:effectLst/>
                <a:latin typeface="source-serif-pro"/>
              </a:rPr>
              <a:t>, a procedure to </a:t>
            </a:r>
            <a:r>
              <a:rPr lang="en-US" sz="2600" b="1" i="1" dirty="0">
                <a:solidFill>
                  <a:srgbClr val="292929"/>
                </a:solidFill>
                <a:effectLst/>
                <a:latin typeface="source-serif-pro"/>
              </a:rPr>
              <a:t>repeatedly adjust the weights</a:t>
            </a:r>
            <a:r>
              <a:rPr lang="en-US" sz="2600" b="0" i="0" dirty="0">
                <a:solidFill>
                  <a:srgbClr val="292929"/>
                </a:solidFill>
                <a:effectLst/>
                <a:latin typeface="source-serif-pro"/>
              </a:rPr>
              <a:t> so as to minimize the difference between actual output and desired output</a:t>
            </a:r>
          </a:p>
          <a:p>
            <a:pPr algn="l">
              <a:buFont typeface="+mj-lt"/>
              <a:buAutoNum type="arabicPeriod"/>
            </a:pPr>
            <a:r>
              <a:rPr lang="en-US" sz="2600" b="1" i="0" dirty="0">
                <a:solidFill>
                  <a:srgbClr val="292929"/>
                </a:solidFill>
                <a:effectLst/>
                <a:latin typeface="source-serif-pro"/>
              </a:rPr>
              <a:t>Hidden Layers</a:t>
            </a:r>
            <a:r>
              <a:rPr lang="en-US" sz="2600" b="0" i="0" dirty="0">
                <a:solidFill>
                  <a:srgbClr val="292929"/>
                </a:solidFill>
                <a:effectLst/>
                <a:latin typeface="source-serif-pro"/>
              </a:rPr>
              <a:t>, which are </a:t>
            </a:r>
            <a:r>
              <a:rPr lang="en-US" sz="2600" b="1" i="1" dirty="0">
                <a:solidFill>
                  <a:srgbClr val="292929"/>
                </a:solidFill>
                <a:effectLst/>
                <a:latin typeface="source-serif-pro"/>
              </a:rPr>
              <a:t>neuron nodes stacked in between inputs and outputs</a:t>
            </a:r>
            <a:r>
              <a:rPr lang="en-US" sz="2600" b="0" i="0" dirty="0">
                <a:solidFill>
                  <a:srgbClr val="292929"/>
                </a:solidFill>
                <a:effectLst/>
                <a:latin typeface="source-serif-pro"/>
              </a:rPr>
              <a:t>, allowing neural networks to learn more complicated features (such as XOR logic)</a:t>
            </a:r>
          </a:p>
          <a:p>
            <a:pPr algn="l">
              <a:buFont typeface="+mj-lt"/>
              <a:buAutoNum type="arabicPeriod"/>
            </a:pPr>
            <a:endParaRPr lang="en-US" sz="2600" b="0" i="0" dirty="0">
              <a:solidFill>
                <a:srgbClr val="292929"/>
              </a:solidFill>
              <a:effectLst/>
              <a:latin typeface="source-serif-pro"/>
            </a:endParaRPr>
          </a:p>
          <a:p>
            <a:pPr marL="0" indent="0">
              <a:buNone/>
            </a:pPr>
            <a:r>
              <a:rPr lang="en-US" sz="2600" dirty="0"/>
              <a:t>R</a:t>
            </a:r>
            <a:r>
              <a:rPr lang="en-CN" sz="2600" dirty="0"/>
              <a:t>ef: </a:t>
            </a:r>
            <a:r>
              <a:rPr lang="en-US" sz="2600" dirty="0">
                <a:hlinkClick r:id="rId2"/>
              </a:rPr>
              <a:t>https://towardsdatascience.com/multi-layer-neural-networks-with-sigmoid-function-deep-learning-for-rookies-2-bf464f09eb7f</a:t>
            </a:r>
            <a:endParaRPr lang="en-CN" sz="2600" dirty="0"/>
          </a:p>
          <a:p>
            <a:pPr marL="0" indent="0">
              <a:buNone/>
            </a:pPr>
            <a:endParaRPr lang="en-CN" sz="2600" dirty="0"/>
          </a:p>
        </p:txBody>
      </p:sp>
    </p:spTree>
    <p:extLst>
      <p:ext uri="{BB962C8B-B14F-4D97-AF65-F5344CB8AC3E}">
        <p14:creationId xmlns:p14="http://schemas.microsoft.com/office/powerpoint/2010/main" val="16418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93AE-EB24-34B4-8577-2252561D11A3}"/>
              </a:ext>
            </a:extLst>
          </p:cNvPr>
          <p:cNvSpPr>
            <a:spLocks noGrp="1"/>
          </p:cNvSpPr>
          <p:nvPr>
            <p:ph type="title"/>
          </p:nvPr>
        </p:nvSpPr>
        <p:spPr/>
        <p:txBody>
          <a:bodyPr/>
          <a:lstStyle/>
          <a:p>
            <a:r>
              <a:rPr lang="en-US" altLang="zh-CN" sz="3600" b="1" dirty="0">
                <a:latin typeface="Calibri" panose="020F0502020204030204" pitchFamily="34" charset="0"/>
                <a:cs typeface="Calibri" panose="020F0502020204030204" pitchFamily="34" charset="0"/>
              </a:rPr>
              <a:t>Single layer to Multilayer</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Network</a:t>
            </a:r>
            <a:endParaRPr lang="en-CN" dirty="0"/>
          </a:p>
        </p:txBody>
      </p:sp>
      <p:pic>
        <p:nvPicPr>
          <p:cNvPr id="2052" name="Picture 4">
            <a:extLst>
              <a:ext uri="{FF2B5EF4-FFF2-40B4-BE49-F238E27FC236}">
                <a16:creationId xmlns:a16="http://schemas.microsoft.com/office/drawing/2014/main" id="{20350A1A-F1DE-85FB-EE69-D9B19BCC2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5900"/>
            <a:ext cx="9144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5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0CBC-4F99-6C1A-EC99-B3A1BEC2B122}"/>
              </a:ext>
            </a:extLst>
          </p:cNvPr>
          <p:cNvSpPr>
            <a:spLocks noGrp="1"/>
          </p:cNvSpPr>
          <p:nvPr>
            <p:ph type="title"/>
          </p:nvPr>
        </p:nvSpPr>
        <p:spPr/>
        <p:txBody>
          <a:bodyPr/>
          <a:lstStyle/>
          <a:p>
            <a:r>
              <a:rPr lang="en-CN" dirty="0"/>
              <a:t>Drawbacks of MLP</a:t>
            </a:r>
          </a:p>
        </p:txBody>
      </p:sp>
      <p:sp>
        <p:nvSpPr>
          <p:cNvPr id="3" name="Content Placeholder 2">
            <a:extLst>
              <a:ext uri="{FF2B5EF4-FFF2-40B4-BE49-F238E27FC236}">
                <a16:creationId xmlns:a16="http://schemas.microsoft.com/office/drawing/2014/main" id="{19AE35A5-2975-3293-D987-93A7EB76A254}"/>
              </a:ext>
            </a:extLst>
          </p:cNvPr>
          <p:cNvSpPr>
            <a:spLocks noGrp="1"/>
          </p:cNvSpPr>
          <p:nvPr>
            <p:ph idx="1"/>
          </p:nvPr>
        </p:nvSpPr>
        <p:spPr/>
        <p:txBody>
          <a:bodyPr>
            <a:noAutofit/>
          </a:bodyPr>
          <a:lstStyle/>
          <a:p>
            <a:r>
              <a:rPr lang="en-US" b="0" i="0" dirty="0">
                <a:solidFill>
                  <a:srgbClr val="292929"/>
                </a:solidFill>
                <a:effectLst/>
                <a:latin typeface="source-serif-pro"/>
              </a:rPr>
              <a:t>There are several drawbacks of MLP’s, especially when it comes to image processing. MLPs use one perceptron for each input (e.g. pixel in an image, multiplied by 3 in RGB case). The amount of weights rapidly becomes unmanageable for large images, e.g.  224 x 224 pixel image with 3 color channels there are around 150,000 weights that must be trained! </a:t>
            </a:r>
          </a:p>
          <a:p>
            <a:r>
              <a:rPr lang="en-US" b="0" i="0" dirty="0">
                <a:solidFill>
                  <a:srgbClr val="292929"/>
                </a:solidFill>
                <a:effectLst/>
                <a:latin typeface="source-serif-pro"/>
              </a:rPr>
              <a:t>Another common problem is that MLPs react differently to an input (images) and its shifted version — they are not translation invariant.</a:t>
            </a:r>
            <a:endParaRPr lang="en-CN" dirty="0"/>
          </a:p>
        </p:txBody>
      </p:sp>
    </p:spTree>
    <p:extLst>
      <p:ext uri="{BB962C8B-B14F-4D97-AF65-F5344CB8AC3E}">
        <p14:creationId xmlns:p14="http://schemas.microsoft.com/office/powerpoint/2010/main" val="401871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C833-DCE4-F93C-C773-EB90F76CF025}"/>
              </a:ext>
            </a:extLst>
          </p:cNvPr>
          <p:cNvSpPr>
            <a:spLocks noGrp="1"/>
          </p:cNvSpPr>
          <p:nvPr>
            <p:ph type="title"/>
          </p:nvPr>
        </p:nvSpPr>
        <p:spPr/>
        <p:txBody>
          <a:bodyPr/>
          <a:lstStyle/>
          <a:p>
            <a:r>
              <a:rPr lang="en-CN" dirty="0"/>
              <a:t>MLP to CNN</a:t>
            </a:r>
          </a:p>
        </p:txBody>
      </p:sp>
      <p:pic>
        <p:nvPicPr>
          <p:cNvPr id="3074" name="Picture 2">
            <a:extLst>
              <a:ext uri="{FF2B5EF4-FFF2-40B4-BE49-F238E27FC236}">
                <a16:creationId xmlns:a16="http://schemas.microsoft.com/office/drawing/2014/main" id="{93656C11-F63D-70C9-D3A4-11BE1A89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2162"/>
            <a:ext cx="9144000"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5789F8-42CD-6359-F6EB-F6B811D4402B}"/>
              </a:ext>
            </a:extLst>
          </p:cNvPr>
          <p:cNvSpPr txBox="1"/>
          <p:nvPr/>
        </p:nvSpPr>
        <p:spPr>
          <a:xfrm>
            <a:off x="0" y="6534834"/>
            <a:ext cx="8928992" cy="646331"/>
          </a:xfrm>
          <a:prstGeom prst="rect">
            <a:avLst/>
          </a:prstGeom>
          <a:noFill/>
        </p:spPr>
        <p:txBody>
          <a:bodyPr wrap="square" rtlCol="0">
            <a:spAutoFit/>
          </a:bodyPr>
          <a:lstStyle/>
          <a:p>
            <a:r>
              <a:rPr lang="en-US" sz="1200" dirty="0"/>
              <a:t>R</a:t>
            </a:r>
            <a:r>
              <a:rPr lang="en-CN" sz="1200" dirty="0"/>
              <a:t>ef: </a:t>
            </a:r>
            <a:r>
              <a:rPr lang="en-US" sz="1200" dirty="0">
                <a:hlinkClick r:id="rId3"/>
              </a:rPr>
              <a:t>https://towardsdatascience.com/simple-introduction-to-convolutional-neural-networks-cdf8d3077bac</a:t>
            </a:r>
            <a:endParaRPr lang="en-US" sz="1200" dirty="0"/>
          </a:p>
          <a:p>
            <a:endParaRPr lang="en-CN" sz="1200" dirty="0"/>
          </a:p>
          <a:p>
            <a:endParaRPr lang="en-CN" sz="1200" dirty="0"/>
          </a:p>
        </p:txBody>
      </p:sp>
      <p:pic>
        <p:nvPicPr>
          <p:cNvPr id="3076" name="Picture 4">
            <a:extLst>
              <a:ext uri="{FF2B5EF4-FFF2-40B4-BE49-F238E27FC236}">
                <a16:creationId xmlns:a16="http://schemas.microsoft.com/office/drawing/2014/main" id="{14D23BCA-82AF-F3DF-CA42-70CAEA5A3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404" y="3584667"/>
            <a:ext cx="6228184" cy="269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64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A201-CE76-1A25-0377-C2DF9199597A}"/>
              </a:ext>
            </a:extLst>
          </p:cNvPr>
          <p:cNvSpPr>
            <a:spLocks noGrp="1"/>
          </p:cNvSpPr>
          <p:nvPr>
            <p:ph type="title"/>
          </p:nvPr>
        </p:nvSpPr>
        <p:spPr/>
        <p:txBody>
          <a:bodyPr/>
          <a:lstStyle/>
          <a:p>
            <a:r>
              <a:rPr lang="en-CN" dirty="0"/>
              <a:t>Keys of CNN</a:t>
            </a:r>
          </a:p>
        </p:txBody>
      </p:sp>
      <p:sp>
        <p:nvSpPr>
          <p:cNvPr id="3" name="Content Placeholder 2">
            <a:extLst>
              <a:ext uri="{FF2B5EF4-FFF2-40B4-BE49-F238E27FC236}">
                <a16:creationId xmlns:a16="http://schemas.microsoft.com/office/drawing/2014/main" id="{85D19000-9C9D-6834-4E7E-7B02ED8D5172}"/>
              </a:ext>
            </a:extLst>
          </p:cNvPr>
          <p:cNvSpPr>
            <a:spLocks noGrp="1"/>
          </p:cNvSpPr>
          <p:nvPr>
            <p:ph idx="1"/>
          </p:nvPr>
        </p:nvSpPr>
        <p:spPr/>
        <p:txBody>
          <a:bodyPr>
            <a:normAutofit/>
          </a:bodyPr>
          <a:lstStyle/>
          <a:p>
            <a:r>
              <a:rPr lang="en-US" sz="2200" b="0" i="0" dirty="0">
                <a:solidFill>
                  <a:srgbClr val="292929"/>
                </a:solidFill>
                <a:effectLst/>
                <a:latin typeface="Calibri" panose="020F0502020204030204" pitchFamily="34" charset="0"/>
                <a:cs typeface="Calibri" panose="020F0502020204030204" pitchFamily="34" charset="0"/>
              </a:rPr>
              <a:t>There are three types of layers in a convolutional neural network (Each of these layers has different parameters that can be optimized):</a:t>
            </a:r>
          </a:p>
          <a:p>
            <a:r>
              <a:rPr lang="en-US" sz="2200" dirty="0">
                <a:solidFill>
                  <a:srgbClr val="FF0000"/>
                </a:solidFill>
                <a:latin typeface="Calibri" panose="020F0502020204030204" pitchFamily="34" charset="0"/>
                <a:cs typeface="Calibri" panose="020F0502020204030204" pitchFamily="34" charset="0"/>
              </a:rPr>
              <a:t>Convolutional layers </a:t>
            </a:r>
            <a:r>
              <a:rPr lang="en-US" sz="2200" dirty="0">
                <a:latin typeface="Calibri" panose="020F0502020204030204" pitchFamily="34" charset="0"/>
                <a:cs typeface="Calibri" panose="020F0502020204030204" pitchFamily="34" charset="0"/>
              </a:rPr>
              <a:t>are the layers where filters are applied to the original image, or to other feature maps in a deep CNN. This is where most of the user-specified parameters are in the network. The most important parameters are the number of </a:t>
            </a:r>
            <a:r>
              <a:rPr lang="en-US" sz="2200" dirty="0">
                <a:solidFill>
                  <a:srgbClr val="FF0000"/>
                </a:solidFill>
                <a:latin typeface="Calibri" panose="020F0502020204030204" pitchFamily="34" charset="0"/>
                <a:cs typeface="Calibri" panose="020F0502020204030204" pitchFamily="34" charset="0"/>
              </a:rPr>
              <a:t>kernels</a:t>
            </a:r>
            <a:r>
              <a:rPr lang="en-US" sz="2200" dirty="0">
                <a:latin typeface="Calibri" panose="020F0502020204030204" pitchFamily="34" charset="0"/>
                <a:cs typeface="Calibri" panose="020F0502020204030204" pitchFamily="34" charset="0"/>
              </a:rPr>
              <a:t> and the size of the kernels.</a:t>
            </a:r>
          </a:p>
          <a:p>
            <a:r>
              <a:rPr lang="en-US" sz="2200" dirty="0">
                <a:solidFill>
                  <a:srgbClr val="FF0000"/>
                </a:solidFill>
                <a:latin typeface="Calibri" panose="020F0502020204030204" pitchFamily="34" charset="0"/>
                <a:cs typeface="Calibri" panose="020F0502020204030204" pitchFamily="34" charset="0"/>
              </a:rPr>
              <a:t>Pooling layers </a:t>
            </a:r>
            <a:r>
              <a:rPr lang="en-US" sz="2200" dirty="0">
                <a:latin typeface="Calibri" panose="020F0502020204030204" pitchFamily="34" charset="0"/>
                <a:cs typeface="Calibri" panose="020F0502020204030204" pitchFamily="34" charset="0"/>
              </a:rPr>
              <a:t>are similar to convolutional layers, but they perform a specific function such as max pooling, which takes the maximum value in a certain filter region, or average pooling, which takes the average value in a filter region. These are typically used to </a:t>
            </a:r>
            <a:r>
              <a:rPr lang="en-US" sz="2200" dirty="0">
                <a:solidFill>
                  <a:srgbClr val="FF0000"/>
                </a:solidFill>
                <a:latin typeface="Calibri" panose="020F0502020204030204" pitchFamily="34" charset="0"/>
                <a:cs typeface="Calibri" panose="020F0502020204030204" pitchFamily="34" charset="0"/>
              </a:rPr>
              <a:t>reduce the dimensionality </a:t>
            </a:r>
            <a:r>
              <a:rPr lang="en-US" sz="2200" dirty="0">
                <a:latin typeface="Calibri" panose="020F0502020204030204" pitchFamily="34" charset="0"/>
                <a:cs typeface="Calibri" panose="020F0502020204030204" pitchFamily="34" charset="0"/>
              </a:rPr>
              <a:t>of the network.</a:t>
            </a:r>
          </a:p>
          <a:p>
            <a:r>
              <a:rPr lang="en-US" sz="2200" dirty="0">
                <a:solidFill>
                  <a:srgbClr val="FF0000"/>
                </a:solidFill>
                <a:latin typeface="Calibri" panose="020F0502020204030204" pitchFamily="34" charset="0"/>
                <a:cs typeface="Calibri" panose="020F0502020204030204" pitchFamily="34" charset="0"/>
              </a:rPr>
              <a:t>Fully connected layers </a:t>
            </a:r>
            <a:r>
              <a:rPr lang="en-US" sz="2200" dirty="0">
                <a:latin typeface="Calibri" panose="020F0502020204030204" pitchFamily="34" charset="0"/>
                <a:cs typeface="Calibri" panose="020F0502020204030204" pitchFamily="34" charset="0"/>
              </a:rPr>
              <a:t>are placed before the classification output of a CNN and are used to flatten the results before classification. This is similar to the output layer of an MLP.</a:t>
            </a:r>
            <a:endParaRPr lang="en-C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757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5A3A-4F5B-E1F5-C5DB-1ABD2CB1D30B}"/>
              </a:ext>
            </a:extLst>
          </p:cNvPr>
          <p:cNvSpPr>
            <a:spLocks noGrp="1"/>
          </p:cNvSpPr>
          <p:nvPr>
            <p:ph type="title"/>
          </p:nvPr>
        </p:nvSpPr>
        <p:spPr/>
        <p:txBody>
          <a:bodyPr/>
          <a:lstStyle/>
          <a:p>
            <a:endParaRPr lang="en-CN"/>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69CEFBA-38B3-1D41-CFFC-F096F83B11EE}"/>
                  </a:ext>
                </a:extLst>
              </p:cNvPr>
              <p:cNvSpPr txBox="1"/>
              <p:nvPr/>
            </p:nvSpPr>
            <p:spPr>
              <a:xfrm>
                <a:off x="0" y="792162"/>
                <a:ext cx="9144000" cy="5544788"/>
              </a:xfrm>
              <a:prstGeom prst="rect">
                <a:avLst/>
              </a:prstGeom>
              <a:noFill/>
            </p:spPr>
            <p:txBody>
              <a:bodyPr wrap="square">
                <a:spAutoFit/>
              </a:bodyPr>
              <a:lstStyle/>
              <a:p>
                <a:r>
                  <a:rPr lang="en-US" sz="1800" dirty="0"/>
                  <a:t>Convolution: made up of a large number of convolution filters(a little matrix).</a:t>
                </a:r>
              </a:p>
              <a:p>
                <a:endParaRPr lang="en-US" sz="1800" dirty="0"/>
              </a:p>
              <a:p>
                <a:endParaRPr lang="en-US" dirty="0"/>
              </a:p>
              <a:p>
                <a:endParaRPr lang="en-US" sz="1800" dirty="0"/>
              </a:p>
              <a:p>
                <a:endParaRPr lang="en-US" dirty="0"/>
              </a:p>
              <a:p>
                <a:endParaRPr lang="en-US" sz="1800" dirty="0"/>
              </a:p>
              <a:p>
                <a:endParaRPr lang="en-US" dirty="0"/>
              </a:p>
              <a:p>
                <a:endParaRPr lang="en-US" sz="1800" dirty="0"/>
              </a:p>
              <a:p>
                <a:endParaRPr lang="en-US" dirty="0"/>
              </a:p>
              <a:p>
                <a:endParaRPr lang="en-US" sz="1800" dirty="0"/>
              </a:p>
              <a:p>
                <a:endParaRPr lang="en-US" dirty="0"/>
              </a:p>
              <a:p>
                <a:endParaRPr lang="en-US" sz="1800" dirty="0"/>
              </a:p>
              <a:p>
                <a:endParaRPr lang="en-US" dirty="0"/>
              </a:p>
              <a:p>
                <a:endParaRPr lang="en-US" sz="1800" dirty="0"/>
              </a:p>
              <a:p>
                <a:r>
                  <a:rPr lang="en-US" sz="1800" dirty="0"/>
                  <a:t>Max Pooling: condense a large image into a smaller pooling summary image.</a:t>
                </a:r>
              </a:p>
              <a:p>
                <a:endParaRPr lang="en-US" sz="1800" dirty="0"/>
              </a:p>
              <a:p>
                <a:pPr marL="0" indent="0">
                  <a:buNone/>
                </a:pPr>
                <a:r>
                  <a:rPr lang="zh-CN" altLang="en-US" sz="1800" dirty="0"/>
                  <a:t>                                                   </a:t>
                </a:r>
                <a:r>
                  <a:rPr lang="en-US" altLang="zh-CN" sz="1800" dirty="0"/>
                  <a:t>Max</a:t>
                </a:r>
                <a:r>
                  <a:rPr lang="zh-CN" altLang="en-US" sz="1800" dirty="0"/>
                  <a:t> </a:t>
                </a:r>
                <a:r>
                  <a:rPr lang="en-US" altLang="zh-CN" sz="1800" dirty="0"/>
                  <a:t>Pool</a:t>
                </a:r>
                <a:r>
                  <a:rPr lang="zh-CN" altLang="en-US" sz="1800" dirty="0"/>
                  <a:t>  </a:t>
                </a: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2</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5</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3</m:t>
                            </m:r>
                          </m:e>
                          <m:e>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3</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2</m:t>
                            </m:r>
                            <m:r>
                              <a:rPr lang="zh-CN" altLang="en-US" sz="1800" b="0" i="1" smtClean="0">
                                <a:latin typeface="Cambria Math" panose="02040503050406030204" pitchFamily="18" charset="0"/>
                              </a:rPr>
                              <m:t> </m:t>
                            </m:r>
                          </m:e>
                          <m:e>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2</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3</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4</m:t>
                            </m:r>
                            <m:r>
                              <a:rPr lang="zh-CN" altLang="en-US" sz="1800" b="0" i="1" smtClean="0">
                                <a:latin typeface="Cambria Math" panose="02040503050406030204" pitchFamily="18" charset="0"/>
                              </a:rPr>
                              <m:t> </m:t>
                            </m:r>
                          </m:e>
                          <m:e>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2</m:t>
                            </m:r>
                            <m:r>
                              <a:rPr lang="zh-CN" altLang="en-US" sz="1800" b="0" i="1" smtClean="0">
                                <a:latin typeface="Cambria Math" panose="02040503050406030204" pitchFamily="18" charset="0"/>
                              </a:rPr>
                              <m:t>  </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 </m:t>
                            </m:r>
                          </m:e>
                        </m:eqArr>
                      </m:e>
                    </m:d>
                    <m:r>
                      <a:rPr lang="en-US" altLang="zh-CN" sz="1800" i="1" smtClean="0">
                        <a:latin typeface="Cambria Math" panose="02040503050406030204" pitchFamily="18" charset="0"/>
                        <a:ea typeface="Cambria Math" panose="02040503050406030204" pitchFamily="18" charset="0"/>
                      </a:rPr>
                      <m:t>→</m:t>
                    </m:r>
                    <m:d>
                      <m:dPr>
                        <m:begChr m:val="["/>
                        <m:endChr m:val="]"/>
                        <m:ctrlPr>
                          <a:rPr lang="en-US" altLang="zh-CN" sz="18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1800" i="1" smtClean="0">
                                <a:latin typeface="Cambria Math" panose="02040503050406030204" pitchFamily="18" charset="0"/>
                                <a:ea typeface="Cambria Math" panose="02040503050406030204" pitchFamily="18" charset="0"/>
                              </a:rPr>
                            </m:ctrlPr>
                          </m:mPr>
                          <m:mr>
                            <m:e>
                              <m:r>
                                <m:rPr>
                                  <m:brk m:alnAt="7"/>
                                </m:rPr>
                                <a:rPr lang="en-US" altLang="zh-CN" sz="1800" b="0" i="1" smtClean="0">
                                  <a:latin typeface="Cambria Math" panose="02040503050406030204" pitchFamily="18" charset="0"/>
                                  <a:ea typeface="Cambria Math" panose="02040503050406030204" pitchFamily="18" charset="0"/>
                                </a:rPr>
                                <m:t>3</m:t>
                              </m:r>
                            </m:e>
                            <m:e>
                              <m:r>
                                <a:rPr lang="en-US" altLang="zh-CN" sz="1800" b="0" i="1" smtClean="0">
                                  <a:latin typeface="Cambria Math" panose="02040503050406030204" pitchFamily="18" charset="0"/>
                                  <a:ea typeface="Cambria Math" panose="02040503050406030204" pitchFamily="18" charset="0"/>
                                </a:rPr>
                                <m:t>5</m:t>
                              </m:r>
                            </m:e>
                          </m:mr>
                          <m:mr>
                            <m:e>
                              <m:r>
                                <a:rPr lang="en-US" altLang="zh-CN" sz="1800" b="0" i="1" smtClean="0">
                                  <a:latin typeface="Cambria Math" panose="02040503050406030204" pitchFamily="18" charset="0"/>
                                  <a:ea typeface="Cambria Math" panose="02040503050406030204" pitchFamily="18" charset="0"/>
                                </a:rPr>
                                <m:t>2</m:t>
                              </m:r>
                            </m:e>
                            <m:e>
                              <m:r>
                                <a:rPr lang="en-US" altLang="zh-CN" sz="1800" b="0" i="1" smtClean="0">
                                  <a:latin typeface="Cambria Math" panose="02040503050406030204" pitchFamily="18" charset="0"/>
                                  <a:ea typeface="Cambria Math" panose="02040503050406030204" pitchFamily="18" charset="0"/>
                                </a:rPr>
                                <m:t>4</m:t>
                              </m:r>
                            </m:e>
                          </m:mr>
                        </m:m>
                      </m:e>
                    </m:d>
                  </m:oMath>
                </a14:m>
                <a:endParaRPr lang="en-CN" dirty="0"/>
              </a:p>
            </p:txBody>
          </p:sp>
        </mc:Choice>
        <mc:Fallback>
          <p:sp>
            <p:nvSpPr>
              <p:cNvPr id="5" name="TextBox 4">
                <a:extLst>
                  <a:ext uri="{FF2B5EF4-FFF2-40B4-BE49-F238E27FC236}">
                    <a16:creationId xmlns:a16="http://schemas.microsoft.com/office/drawing/2014/main" id="{069CEFBA-38B3-1D41-CFFC-F096F83B11EE}"/>
                  </a:ext>
                </a:extLst>
              </p:cNvPr>
              <p:cNvSpPr txBox="1">
                <a:spLocks noRot="1" noChangeAspect="1" noMove="1" noResize="1" noEditPoints="1" noAdjustHandles="1" noChangeArrowheads="1" noChangeShapeType="1" noTextEdit="1"/>
              </p:cNvSpPr>
              <p:nvPr/>
            </p:nvSpPr>
            <p:spPr>
              <a:xfrm>
                <a:off x="0" y="792162"/>
                <a:ext cx="9144000" cy="5544788"/>
              </a:xfrm>
              <a:prstGeom prst="rect">
                <a:avLst/>
              </a:prstGeom>
              <a:blipFill>
                <a:blip r:embed="rId2"/>
                <a:stretch>
                  <a:fillRect l="-556" t="-457" b="-1142"/>
                </a:stretch>
              </a:blipFill>
            </p:spPr>
            <p:txBody>
              <a:bodyPr/>
              <a:lstStyle/>
              <a:p>
                <a:r>
                  <a:rPr lang="en-CN">
                    <a:noFill/>
                  </a:rPr>
                  <a:t> </a:t>
                </a:r>
              </a:p>
            </p:txBody>
          </p:sp>
        </mc:Fallback>
      </mc:AlternateContent>
      <p:pic>
        <p:nvPicPr>
          <p:cNvPr id="7" name="Picture 2">
            <a:extLst>
              <a:ext uri="{FF2B5EF4-FFF2-40B4-BE49-F238E27FC236}">
                <a16:creationId xmlns:a16="http://schemas.microsoft.com/office/drawing/2014/main" id="{17E29105-825B-F39A-92A8-0D1DBA9FC3D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4599" y="1196752"/>
            <a:ext cx="4734802" cy="311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solidFill>
            <a:srgbClr val="FF0000"/>
          </a:solidFill>
        </a:ln>
      </a:spPr>
      <a:bodyPr rtlCol="0" anchor="ctr"/>
      <a:lstStyle>
        <a:defPPr algn="ctr">
          <a:defRPr dirty="0">
            <a:solidFill>
              <a:schemeClr val="tx1"/>
            </a:solidFill>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24703</TotalTime>
  <Words>1563</Words>
  <PresentationFormat>On-screen Show (4:3)</PresentationFormat>
  <Paragraphs>157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sohne</vt:lpstr>
      <vt:lpstr>source-serif-pro</vt:lpstr>
      <vt:lpstr>Arial</vt:lpstr>
      <vt:lpstr>Calibri</vt:lpstr>
      <vt:lpstr>Cambria Math</vt:lpstr>
      <vt:lpstr>Helvetica Neue</vt:lpstr>
      <vt:lpstr>Office Theme</vt:lpstr>
      <vt:lpstr>SDSC 3006 L02 Class 10. Deep Learning</vt:lpstr>
      <vt:lpstr>Outline</vt:lpstr>
      <vt:lpstr>Single Neural Network</vt:lpstr>
      <vt:lpstr>Breakthrough</vt:lpstr>
      <vt:lpstr>Single layer to Multilayer Network</vt:lpstr>
      <vt:lpstr>Drawbacks of MLP</vt:lpstr>
      <vt:lpstr>MLP to CNN</vt:lpstr>
      <vt:lpstr>Keys of CNN</vt:lpstr>
      <vt:lpstr>PowerPoint Presentation</vt:lpstr>
      <vt:lpstr>How to Work Deep Learning Networks</vt:lpstr>
      <vt:lpstr>Details</vt:lpstr>
      <vt:lpstr>Deep Learning in R</vt:lpstr>
      <vt:lpstr>PowerPoint Presentation</vt:lpstr>
      <vt:lpstr>PowerPoint Presentation</vt:lpstr>
      <vt:lpstr>Introduction</vt:lpstr>
      <vt:lpstr>Implementation</vt:lpstr>
      <vt:lpstr>Implementation</vt:lpstr>
      <vt:lpstr>Implementation</vt:lpstr>
      <vt:lpstr>PowerPoint Presentation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2022-11-08T16:19:45Z</dcterms:modified>
</cp:coreProperties>
</file>