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1" r:id="rId2"/>
    <p:sldId id="336" r:id="rId3"/>
    <p:sldId id="338" r:id="rId4"/>
    <p:sldId id="313" r:id="rId5"/>
    <p:sldId id="343" r:id="rId6"/>
    <p:sldId id="344" r:id="rId7"/>
    <p:sldId id="326" r:id="rId8"/>
    <p:sldId id="349" r:id="rId9"/>
    <p:sldId id="312" r:id="rId10"/>
    <p:sldId id="350" r:id="rId11"/>
    <p:sldId id="320" r:id="rId12"/>
    <p:sldId id="351" r:id="rId13"/>
    <p:sldId id="317" r:id="rId14"/>
    <p:sldId id="322" r:id="rId15"/>
    <p:sldId id="330" r:id="rId16"/>
    <p:sldId id="352" r:id="rId17"/>
    <p:sldId id="35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81317" autoAdjust="0"/>
  </p:normalViewPr>
  <p:slideViewPr>
    <p:cSldViewPr>
      <p:cViewPr varScale="1">
        <p:scale>
          <a:sx n="123" d="100"/>
          <a:sy n="123" d="100"/>
        </p:scale>
        <p:origin x="14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7DDE7-AED3-4763-B94F-5CE0F5354B37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6DBFD-545E-4850-8449-4B1436242D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9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lang="en-US" sz="3600" b="1" i="0" kern="120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SDSC</a:t>
            </a:r>
            <a:r>
              <a:rPr lang="zh-CN" altLang="en-US" dirty="0"/>
              <a:t> </a:t>
            </a:r>
            <a:r>
              <a:rPr lang="en-US" altLang="zh-CN" dirty="0"/>
              <a:t>3006</a:t>
            </a:r>
            <a:r>
              <a:rPr lang="zh-CN" altLang="en-US" dirty="0"/>
              <a:t> </a:t>
            </a:r>
            <a:r>
              <a:rPr lang="en-US" altLang="zh-CN" dirty="0"/>
              <a:t>L02</a:t>
            </a:r>
            <a:br>
              <a:rPr lang="en-US" altLang="zh-CN" dirty="0"/>
            </a:br>
            <a:r>
              <a:rPr lang="en-US" altLang="zh-CN" dirty="0"/>
              <a:t>Class 2</a:t>
            </a:r>
            <a:r>
              <a:rPr lang="en-US" dirty="0"/>
              <a:t>.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10FCA-FD6A-4EF8-3B50-5413EE3F9CEC}"/>
              </a:ext>
            </a:extLst>
          </p:cNvPr>
          <p:cNvSpPr txBox="1"/>
          <p:nvPr/>
        </p:nvSpPr>
        <p:spPr>
          <a:xfrm>
            <a:off x="2231740" y="4080967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Name: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Yiren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Liu</a:t>
            </a: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Email: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yirenliu2-c@my.cityu.edu.hk</a:t>
            </a:r>
            <a:endParaRPr lang="en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AADAA-6E8D-21A6-890D-F2EB05CB05C6}"/>
              </a:ext>
            </a:extLst>
          </p:cNvPr>
          <p:cNvSpPr txBox="1"/>
          <p:nvPr/>
        </p:nvSpPr>
        <p:spPr>
          <a:xfrm>
            <a:off x="2442452" y="5854148"/>
            <a:ext cx="3731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School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Science</a:t>
            </a:r>
          </a:p>
          <a:p>
            <a:pPr algn="ctr"/>
            <a:r>
              <a:rPr lang="en-US" altLang="zh-CN" sz="2400" dirty="0"/>
              <a:t>City</a:t>
            </a:r>
            <a:r>
              <a:rPr lang="zh-CN" altLang="en-US" sz="2400" dirty="0"/>
              <a:t> </a:t>
            </a:r>
            <a:r>
              <a:rPr lang="en-US" altLang="zh-CN" sz="2400" dirty="0"/>
              <a:t>University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Hong</a:t>
            </a:r>
            <a:r>
              <a:rPr lang="zh-CN" altLang="en-US" sz="2400" dirty="0"/>
              <a:t> </a:t>
            </a:r>
            <a:r>
              <a:rPr lang="en-US" altLang="zh-CN" sz="2400" dirty="0"/>
              <a:t>Kong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1539734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1FFB7-2490-45DB-983F-6F4DCD2943B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3820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 algn="ctr">
              <a:buNone/>
            </a:pPr>
            <a:r>
              <a:rPr lang="en-US" altLang="zh-CN" sz="3600" b="1" dirty="0"/>
              <a:t>Interaction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Terms</a:t>
            </a:r>
            <a:endParaRPr lang="en-US" sz="3600" b="1" dirty="0"/>
          </a:p>
          <a:p>
            <a:pPr marL="0" indent="0" algn="ctr">
              <a:buNone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3534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1FFB7-2490-45DB-983F-6F4DCD2943B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0B444-916E-0BEF-CA0E-C7FD88763128}"/>
              </a:ext>
            </a:extLst>
          </p:cNvPr>
          <p:cNvSpPr txBox="1"/>
          <p:nvPr/>
        </p:nvSpPr>
        <p:spPr>
          <a:xfrm>
            <a:off x="716973" y="1527464"/>
            <a:ext cx="73834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set: Boston in MASS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Interaction model: Y = </a:t>
            </a:r>
            <a:r>
              <a:rPr lang="en-US" sz="2400" dirty="0" err="1"/>
              <a:t>medv</a:t>
            </a:r>
            <a:r>
              <a:rPr lang="en-US" sz="2400" dirty="0"/>
              <a:t>, X1 = </a:t>
            </a:r>
            <a:r>
              <a:rPr lang="en-US" sz="2400" dirty="0" err="1"/>
              <a:t>lstat</a:t>
            </a:r>
            <a:r>
              <a:rPr lang="en-US" sz="2400" dirty="0"/>
              <a:t>, X2=age, X3=</a:t>
            </a:r>
            <a:r>
              <a:rPr lang="en-US" sz="2400" dirty="0" err="1"/>
              <a:t>lstat:age</a:t>
            </a:r>
            <a:r>
              <a:rPr lang="en-US" sz="2400" dirty="0"/>
              <a:t> (interaction term in 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functio</a:t>
            </a:r>
            <a:r>
              <a:rPr lang="en-US" altLang="zh-CN" sz="2400" dirty="0"/>
              <a:t>n</a:t>
            </a:r>
            <a:r>
              <a:rPr lang="zh-CN" altLang="en-US" sz="2400" dirty="0"/>
              <a:t> </a:t>
            </a:r>
            <a:r>
              <a:rPr lang="en-US" altLang="zh-CN" sz="2400" dirty="0" err="1"/>
              <a:t>lm</a:t>
            </a:r>
            <a:r>
              <a:rPr lang="en-US" altLang="zh-CN" sz="2400" dirty="0"/>
              <a:t>(Y~X1+X2+X1:X2,data=</a:t>
            </a:r>
            <a:r>
              <a:rPr lang="en-US" altLang="zh-CN" sz="2400" dirty="0" err="1"/>
              <a:t>datasets_name</a:t>
            </a:r>
            <a:r>
              <a:rPr lang="en-US" altLang="zh-CN" sz="2400" dirty="0"/>
              <a:t>):</a:t>
            </a:r>
            <a:br>
              <a:rPr lang="en-US" altLang="zh-CN" sz="2400" dirty="0"/>
            </a:br>
            <a:r>
              <a:rPr lang="en-US" altLang="zh-CN" sz="2400" dirty="0" err="1"/>
              <a:t>lm.fit</a:t>
            </a:r>
            <a:r>
              <a:rPr lang="en-US" altLang="zh-CN" sz="2400" dirty="0"/>
              <a:t>=</a:t>
            </a:r>
            <a:r>
              <a:rPr lang="en-US" altLang="zh-CN" sz="2400" dirty="0" err="1"/>
              <a:t>lm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medv~lstat+age+lstat:age,data</a:t>
            </a:r>
            <a:r>
              <a:rPr lang="en-US" altLang="zh-CN" sz="2400" dirty="0"/>
              <a:t>=Boston)</a:t>
            </a:r>
            <a:br>
              <a:rPr lang="en-US" altLang="zh-CN" sz="2400" dirty="0"/>
            </a:br>
            <a:r>
              <a:rPr lang="en-US" altLang="zh-CN" sz="2400" dirty="0"/>
              <a:t>#Or </a:t>
            </a:r>
            <a:br>
              <a:rPr lang="en-US" altLang="zh-CN" sz="2400" dirty="0"/>
            </a:br>
            <a:r>
              <a:rPr lang="en-US" altLang="zh-CN" sz="2400" dirty="0" err="1"/>
              <a:t>lm.fit</a:t>
            </a:r>
            <a:r>
              <a:rPr lang="en-US" altLang="zh-CN" sz="2400" dirty="0"/>
              <a:t>=</a:t>
            </a:r>
            <a:r>
              <a:rPr lang="en-US" altLang="zh-CN" sz="2400" dirty="0" err="1"/>
              <a:t>lm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medv~lstat</a:t>
            </a:r>
            <a:r>
              <a:rPr lang="en-US" altLang="zh-CN" sz="2400" dirty="0"/>
              <a:t>*</a:t>
            </a:r>
            <a:r>
              <a:rPr lang="en-US" altLang="zh-CN" sz="2400" dirty="0" err="1"/>
              <a:t>age,data</a:t>
            </a:r>
            <a:r>
              <a:rPr lang="en-US" altLang="zh-CN" sz="2400" dirty="0"/>
              <a:t>=Boston) </a:t>
            </a:r>
            <a:br>
              <a:rPr lang="en-US" altLang="zh-CN" sz="2400" dirty="0"/>
            </a:br>
            <a:r>
              <a:rPr lang="en-US" altLang="zh-CN" sz="2400" dirty="0"/>
              <a:t>summary(</a:t>
            </a:r>
            <a:r>
              <a:rPr lang="en-US" altLang="zh-CN" sz="2400" dirty="0" err="1"/>
              <a:t>lm.fit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5686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1FFB7-2490-45DB-983F-6F4DCD2943B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3820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 algn="ctr">
              <a:buNone/>
            </a:pPr>
            <a:r>
              <a:rPr lang="en-US" altLang="zh-CN" sz="3600" b="1" dirty="0"/>
              <a:t>Non-linear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Regression</a:t>
            </a:r>
            <a:endParaRPr lang="en-US" sz="3600" b="1" dirty="0"/>
          </a:p>
          <a:p>
            <a:pPr marL="0" indent="0" algn="ctr">
              <a:buNone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1676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1FFB7-2490-45DB-983F-6F4DCD2943B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Quadratic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7504" y="951198"/>
            <a:ext cx="8892480" cy="5287963"/>
          </a:xfrm>
        </p:spPr>
        <p:txBody>
          <a:bodyPr>
            <a:normAutofit/>
          </a:bodyPr>
          <a:lstStyle/>
          <a:p>
            <a:r>
              <a:rPr lang="en-US" sz="2800" dirty="0"/>
              <a:t>Data set: Boston in MASS</a:t>
            </a:r>
          </a:p>
          <a:p>
            <a:r>
              <a:rPr lang="en-US" sz="2800" dirty="0"/>
              <a:t>Quadratic model: Y = </a:t>
            </a:r>
            <a:r>
              <a:rPr lang="en-US" sz="2800" dirty="0" err="1"/>
              <a:t>medv</a:t>
            </a:r>
            <a:r>
              <a:rPr lang="en-US" sz="2800" dirty="0"/>
              <a:t>, X1 = </a:t>
            </a:r>
            <a:r>
              <a:rPr lang="en-US" sz="2800" dirty="0" err="1"/>
              <a:t>lstat</a:t>
            </a:r>
            <a:r>
              <a:rPr lang="en-US" sz="2800" dirty="0"/>
              <a:t>, X2=lstat^2</a:t>
            </a:r>
          </a:p>
          <a:p>
            <a:r>
              <a:rPr lang="en-US" sz="2800" dirty="0"/>
              <a:t>Use function</a:t>
            </a:r>
            <a:r>
              <a:rPr lang="zh-CN" altLang="en-US" sz="2800" dirty="0"/>
              <a:t> </a:t>
            </a:r>
            <a:r>
              <a:rPr lang="en-US" altLang="zh-CN" sz="2800" b="1" dirty="0" err="1"/>
              <a:t>lm</a:t>
            </a:r>
            <a:r>
              <a:rPr lang="en-US" altLang="zh-CN" sz="2800" b="1" dirty="0"/>
              <a:t>(Y~X1+I(X1^2),data=</a:t>
            </a:r>
            <a:r>
              <a:rPr lang="en-US" altLang="zh-CN" sz="2800" b="1" dirty="0" err="1"/>
              <a:t>datasets_name</a:t>
            </a:r>
            <a:r>
              <a:rPr lang="en-US" altLang="zh-CN" sz="2800" b="1" dirty="0"/>
              <a:t>):</a:t>
            </a:r>
            <a:br>
              <a:rPr lang="en-US" altLang="zh-CN" sz="2800" b="1" dirty="0"/>
            </a:br>
            <a:r>
              <a:rPr lang="en-US" altLang="zh-CN" sz="2800" dirty="0"/>
              <a:t>#Linear model</a:t>
            </a:r>
            <a:br>
              <a:rPr lang="en-US" altLang="zh-CN" sz="2800" dirty="0"/>
            </a:br>
            <a:r>
              <a:rPr lang="en-US" altLang="zh-CN" sz="2800" dirty="0" err="1"/>
              <a:t>lm.fit</a:t>
            </a:r>
            <a:r>
              <a:rPr lang="en-US" altLang="zh-CN" sz="2800" dirty="0"/>
              <a:t>=</a:t>
            </a:r>
            <a:r>
              <a:rPr lang="en-US" altLang="zh-CN" sz="2800" dirty="0" err="1"/>
              <a:t>lm</a:t>
            </a:r>
            <a:r>
              <a:rPr lang="en-US" altLang="zh-CN" sz="2800" dirty="0"/>
              <a:t>(</a:t>
            </a:r>
            <a:r>
              <a:rPr lang="en-US" altLang="zh-CN" sz="2800" dirty="0" err="1"/>
              <a:t>medv~lstat,data</a:t>
            </a:r>
            <a:r>
              <a:rPr lang="en-US" altLang="zh-CN" sz="2800" dirty="0"/>
              <a:t>=Boston) </a:t>
            </a:r>
            <a:br>
              <a:rPr lang="en-US" altLang="zh-CN" sz="2800" dirty="0"/>
            </a:br>
            <a:r>
              <a:rPr lang="en-US" altLang="zh-CN" sz="2800" dirty="0"/>
              <a:t>summary(</a:t>
            </a:r>
            <a:r>
              <a:rPr lang="en-US" altLang="zh-CN" sz="2800" dirty="0" err="1"/>
              <a:t>lm.fit</a:t>
            </a:r>
            <a:r>
              <a:rPr lang="en-US" altLang="zh-CN" sz="2800" dirty="0"/>
              <a:t>) #Add a quadratic term </a:t>
            </a:r>
            <a:r>
              <a:rPr lang="en-US" altLang="zh-CN" sz="2800" dirty="0" err="1"/>
              <a:t>lm.fit</a:t>
            </a:r>
            <a:r>
              <a:rPr lang="en-US" altLang="zh-CN" sz="2800" dirty="0"/>
              <a:t>=</a:t>
            </a:r>
            <a:r>
              <a:rPr lang="en-US" altLang="zh-CN" sz="2800" dirty="0" err="1"/>
              <a:t>lm</a:t>
            </a:r>
            <a:r>
              <a:rPr lang="en-US" altLang="zh-CN" sz="2800" dirty="0"/>
              <a:t>(</a:t>
            </a:r>
            <a:r>
              <a:rPr lang="en-US" altLang="zh-CN" sz="2800" dirty="0" err="1"/>
              <a:t>medv~lstat+I</a:t>
            </a:r>
            <a:r>
              <a:rPr lang="en-US" altLang="zh-CN" sz="2800" dirty="0"/>
              <a:t>(lstat^2),data=Boston) summary(</a:t>
            </a:r>
            <a:r>
              <a:rPr lang="en-US" altLang="zh-CN" sz="2800" dirty="0" err="1"/>
              <a:t>lm.fit</a:t>
            </a:r>
            <a:r>
              <a:rPr lang="en-US" altLang="zh-CN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2482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1FFB7-2490-45DB-983F-6F4DCD2943B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7504" y="835040"/>
            <a:ext cx="8892480" cy="5287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Data set: Boston in MASS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Polynomial model: Y = </a:t>
            </a:r>
            <a:r>
              <a:rPr lang="en-US" sz="2800" dirty="0" err="1"/>
              <a:t>medv</a:t>
            </a:r>
            <a:r>
              <a:rPr lang="en-US" sz="2800" dirty="0"/>
              <a:t>, X1 = </a:t>
            </a:r>
            <a:r>
              <a:rPr lang="en-US" sz="2800" dirty="0" err="1"/>
              <a:t>lstat</a:t>
            </a:r>
            <a:r>
              <a:rPr lang="en-US" sz="2800" dirty="0"/>
              <a:t>, X2=lstat^2,...,X5=lstat^5</a:t>
            </a:r>
          </a:p>
          <a:p>
            <a:pPr>
              <a:spcBef>
                <a:spcPts val="0"/>
              </a:spcBef>
            </a:pP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/>
              <a:t> Use function for polynomial model </a:t>
            </a:r>
            <a:r>
              <a:rPr lang="en-US" sz="2800" dirty="0" err="1"/>
              <a:t>lm</a:t>
            </a:r>
            <a:r>
              <a:rPr lang="en-US" sz="2800" dirty="0"/>
              <a:t>(</a:t>
            </a:r>
            <a:r>
              <a:rPr lang="en-US" sz="2800" dirty="0" err="1"/>
              <a:t>Y~poly</a:t>
            </a:r>
            <a:r>
              <a:rPr lang="en-US" sz="2800" dirty="0"/>
              <a:t>(lstat,5),data=</a:t>
            </a:r>
            <a:r>
              <a:rPr lang="en-US" sz="2800" dirty="0" err="1"/>
              <a:t>datasets_name</a:t>
            </a:r>
            <a:r>
              <a:rPr lang="en-US" sz="2800" dirty="0"/>
              <a:t>):</a:t>
            </a:r>
          </a:p>
          <a:p>
            <a:pPr>
              <a:spcBef>
                <a:spcPts val="0"/>
              </a:spcBef>
            </a:pP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 err="1"/>
              <a:t>lm.fit</a:t>
            </a:r>
            <a:r>
              <a:rPr lang="en-US" sz="2800" dirty="0"/>
              <a:t>=</a:t>
            </a:r>
            <a:r>
              <a:rPr lang="en-US" sz="2800" dirty="0" err="1"/>
              <a:t>lm</a:t>
            </a:r>
            <a:r>
              <a:rPr lang="en-US" sz="2800" dirty="0"/>
              <a:t>(</a:t>
            </a:r>
            <a:r>
              <a:rPr lang="en-US" sz="2800" dirty="0" err="1"/>
              <a:t>medv~poly</a:t>
            </a:r>
            <a:r>
              <a:rPr lang="en-US" sz="2800" dirty="0"/>
              <a:t>(lstat,5),data=Boston) summary(</a:t>
            </a:r>
            <a:r>
              <a:rPr lang="en-US" sz="2800" dirty="0" err="1"/>
              <a:t>lm.fit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4980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1FFB7-2490-45DB-983F-6F4DCD2943B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DE9CB-B8F3-3E3B-4F06-CDE35EC6936A}"/>
              </a:ext>
            </a:extLst>
          </p:cNvPr>
          <p:cNvSpPr txBox="1"/>
          <p:nvPr/>
        </p:nvSpPr>
        <p:spPr>
          <a:xfrm>
            <a:off x="319910" y="1127432"/>
            <a:ext cx="83668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Is it good if order is very high?</a:t>
            </a:r>
          </a:p>
          <a:p>
            <a:endParaRPr lang="en-US" sz="2400" dirty="0"/>
          </a:p>
          <a:p>
            <a:r>
              <a:rPr lang="en-US" sz="2400" dirty="0"/>
              <a:t>No, higher order means high computational cost and may cause over-fitting (What is it?)</a:t>
            </a:r>
          </a:p>
          <a:p>
            <a:endParaRPr lang="en-US" sz="2400" dirty="0"/>
          </a:p>
          <a:p>
            <a:r>
              <a:rPr lang="en-US" sz="2400" dirty="0"/>
              <a:t>• Test polynomial models of different orders and plot them:</a:t>
            </a:r>
          </a:p>
          <a:p>
            <a:endParaRPr lang="en-US" sz="2400" dirty="0"/>
          </a:p>
          <a:p>
            <a:r>
              <a:rPr lang="en-US" sz="2400" dirty="0"/>
              <a:t>plot(</a:t>
            </a:r>
            <a:r>
              <a:rPr lang="en-US" sz="2400" dirty="0" err="1"/>
              <a:t>lstat,medv,pch</a:t>
            </a:r>
            <a:r>
              <a:rPr lang="en-US" sz="2400" dirty="0"/>
              <a:t>=20,col=“black”) </a:t>
            </a:r>
            <a:br>
              <a:rPr lang="en-US" sz="2400" dirty="0"/>
            </a:br>
            <a:r>
              <a:rPr lang="en-US" sz="2400" dirty="0" err="1"/>
              <a:t>test_data</a:t>
            </a:r>
            <a:r>
              <a:rPr lang="en-US" sz="2400" dirty="0"/>
              <a:t>=seq(0,40,0.2) </a:t>
            </a:r>
            <a:r>
              <a:rPr lang="en-US" sz="2400" dirty="0" err="1"/>
              <a:t>lm.fit</a:t>
            </a:r>
            <a:r>
              <a:rPr lang="en-US" sz="2400" dirty="0"/>
              <a:t>=</a:t>
            </a:r>
            <a:r>
              <a:rPr lang="en-US" sz="2400" dirty="0" err="1"/>
              <a:t>lm</a:t>
            </a:r>
            <a:r>
              <a:rPr lang="en-US" sz="2400" dirty="0"/>
              <a:t>(</a:t>
            </a:r>
            <a:r>
              <a:rPr lang="en-US" sz="2400" dirty="0" err="1"/>
              <a:t>medv~poly</a:t>
            </a:r>
            <a:r>
              <a:rPr lang="en-US" sz="2400" dirty="0"/>
              <a:t>(</a:t>
            </a:r>
            <a:r>
              <a:rPr lang="en-US" sz="2400" dirty="0" err="1"/>
              <a:t>lstat,</a:t>
            </a:r>
            <a:r>
              <a:rPr lang="en-US" sz="2400" dirty="0" err="1">
                <a:solidFill>
                  <a:srgbClr val="FF0000"/>
                </a:solidFill>
              </a:rPr>
              <a:t>order</a:t>
            </a:r>
            <a:r>
              <a:rPr lang="en-US" sz="2400" dirty="0"/>
              <a:t>),data=Boston)</a:t>
            </a:r>
            <a:r>
              <a:rPr lang="zh-CN" altLang="en-US" sz="2400" dirty="0"/>
              <a:t> </a:t>
            </a:r>
            <a:r>
              <a:rPr lang="en-US" altLang="zh-CN" sz="2400" dirty="0"/>
              <a:t>#</a:t>
            </a:r>
            <a:r>
              <a:rPr lang="zh-CN" altLang="en-US" sz="2400" dirty="0"/>
              <a:t> </a:t>
            </a:r>
            <a:r>
              <a:rPr lang="en-US" altLang="zh-CN" sz="2400" dirty="0"/>
              <a:t>choose</a:t>
            </a:r>
            <a:r>
              <a:rPr lang="zh-CN" altLang="en-US" sz="2400" dirty="0"/>
              <a:t> </a:t>
            </a:r>
            <a:r>
              <a:rPr lang="en-US" altLang="zh-CN" sz="2400" dirty="0"/>
              <a:t>order</a:t>
            </a:r>
            <a:r>
              <a:rPr lang="en-US" sz="2400" dirty="0"/>
              <a:t> </a:t>
            </a:r>
            <a:r>
              <a:rPr lang="en-US" sz="2400" dirty="0" err="1"/>
              <a:t>data_predict</a:t>
            </a:r>
            <a:r>
              <a:rPr lang="en-US" sz="2400" dirty="0"/>
              <a:t>=predict(</a:t>
            </a:r>
            <a:r>
              <a:rPr lang="en-US" sz="2400" dirty="0" err="1"/>
              <a:t>lm.fit,data.frame</a:t>
            </a:r>
            <a:r>
              <a:rPr lang="en-US" sz="2400" dirty="0"/>
              <a:t>(</a:t>
            </a:r>
            <a:r>
              <a:rPr lang="en-US" sz="2400" dirty="0" err="1"/>
              <a:t>lstat</a:t>
            </a:r>
            <a:r>
              <a:rPr lang="en-US" sz="2400" dirty="0"/>
              <a:t>=</a:t>
            </a:r>
            <a:r>
              <a:rPr lang="en-US" sz="2400" dirty="0" err="1"/>
              <a:t>test_data</a:t>
            </a:r>
            <a:r>
              <a:rPr lang="en-US" sz="2400" dirty="0"/>
              <a:t>)) points(</a:t>
            </a:r>
            <a:r>
              <a:rPr lang="en-US" sz="2400" dirty="0" err="1"/>
              <a:t>test_data,data_predict,pch</a:t>
            </a:r>
            <a:r>
              <a:rPr lang="en-US" sz="2400" dirty="0"/>
              <a:t>=20,col=</a:t>
            </a:r>
            <a:r>
              <a:rPr lang="en-US" sz="2400" dirty="0">
                <a:solidFill>
                  <a:srgbClr val="FF0000"/>
                </a:solidFill>
              </a:rPr>
              <a:t>color</a:t>
            </a:r>
            <a:r>
              <a:rPr lang="en-US" sz="2400" dirty="0"/>
              <a:t>')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Notice you should set the </a:t>
            </a:r>
            <a:r>
              <a:rPr lang="en-US" sz="2400" dirty="0">
                <a:solidFill>
                  <a:srgbClr val="FF0000"/>
                </a:solidFill>
              </a:rPr>
              <a:t>order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color</a:t>
            </a:r>
            <a:r>
              <a:rPr lang="en-US" sz="2400" dirty="0"/>
              <a:t>! Try 3,5,10,15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293418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1FFB7-2490-45DB-983F-6F4DCD2943B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3820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 algn="ctr">
              <a:buNone/>
            </a:pPr>
            <a:r>
              <a:rPr lang="en-US" altLang="zh-CN" sz="3600" b="1" dirty="0"/>
              <a:t>Qualitative Predictors</a:t>
            </a:r>
            <a:endParaRPr lang="en-US" sz="3600" b="1" dirty="0"/>
          </a:p>
          <a:p>
            <a:pPr marL="0" indent="0" algn="ctr">
              <a:buNone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61520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B298-1D7B-73A5-D36C-C7AE693B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Predictors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B71A3-03FC-D78C-AEE4-7AC753019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set: </a:t>
            </a:r>
            <a:r>
              <a:rPr lang="en-US" sz="2400" dirty="0" err="1"/>
              <a:t>Carseats</a:t>
            </a:r>
            <a:r>
              <a:rPr lang="en-US" sz="2400" dirty="0"/>
              <a:t> in ISLR2</a:t>
            </a:r>
          </a:p>
          <a:p>
            <a:r>
              <a:rPr lang="en-US" sz="2400" dirty="0"/>
              <a:t>Predict Sales based on predictors such as Price, Urban(</a:t>
            </a:r>
            <a:r>
              <a:rPr lang="en-US" sz="2400" dirty="0">
                <a:solidFill>
                  <a:srgbClr val="FF0000"/>
                </a:solidFill>
              </a:rPr>
              <a:t>No/Yes</a:t>
            </a:r>
            <a:r>
              <a:rPr lang="en-US" sz="2400" dirty="0"/>
              <a:t>), US(</a:t>
            </a:r>
            <a:r>
              <a:rPr lang="en-US" sz="2400" dirty="0">
                <a:solidFill>
                  <a:srgbClr val="FF0000"/>
                </a:solidFill>
              </a:rPr>
              <a:t>No/Yes</a:t>
            </a:r>
            <a:r>
              <a:rPr lang="en-US" sz="2400" dirty="0"/>
              <a:t>),</a:t>
            </a:r>
            <a:r>
              <a:rPr lang="zh-CN" altLang="en-US" sz="2400" dirty="0"/>
              <a:t> </a:t>
            </a:r>
            <a:r>
              <a:rPr lang="en-US" sz="2400" dirty="0" err="1"/>
              <a:t>ShelveLoc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Bad/Medium/Good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library(ISLR2) </a:t>
            </a:r>
            <a:br>
              <a:rPr lang="en-US" sz="2400" dirty="0"/>
            </a:br>
            <a:r>
              <a:rPr lang="en-US" sz="2400" dirty="0"/>
              <a:t>attach(</a:t>
            </a:r>
            <a:r>
              <a:rPr lang="en-US" sz="2400" dirty="0" err="1"/>
              <a:t>Carseats</a:t>
            </a:r>
            <a:r>
              <a:rPr lang="en-US" sz="2400" dirty="0"/>
              <a:t>) </a:t>
            </a:r>
            <a:br>
              <a:rPr lang="en-US" sz="2400" dirty="0"/>
            </a:br>
            <a:r>
              <a:rPr lang="en-US" sz="2400" dirty="0"/>
              <a:t>head(</a:t>
            </a:r>
            <a:r>
              <a:rPr lang="en-US" sz="2400" dirty="0" err="1"/>
              <a:t>Carseats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R generates dummy variables for qualitative predictors automatically.</a:t>
            </a:r>
            <a:br>
              <a:rPr lang="en-US" sz="2400" dirty="0"/>
            </a:br>
            <a:r>
              <a:rPr lang="en-US" sz="2400" dirty="0"/>
              <a:t>n classes lead to n-1 dummy variables</a:t>
            </a:r>
          </a:p>
          <a:p>
            <a:endParaRPr lang="en-US" sz="2400" dirty="0"/>
          </a:p>
          <a:p>
            <a:r>
              <a:rPr lang="en-US" sz="2400" dirty="0"/>
              <a:t>Modeling directly using function </a:t>
            </a:r>
            <a:r>
              <a:rPr lang="en-US" sz="2400" dirty="0" err="1"/>
              <a:t>lm</a:t>
            </a:r>
            <a:r>
              <a:rPr lang="en-US" sz="2400" dirty="0"/>
              <a:t>():</a:t>
            </a:r>
            <a:br>
              <a:rPr lang="en-US" sz="2400" dirty="0"/>
            </a:br>
            <a:r>
              <a:rPr lang="en-US" sz="2400" dirty="0" err="1"/>
              <a:t>lm.fit</a:t>
            </a:r>
            <a:r>
              <a:rPr lang="en-US" sz="2400" dirty="0"/>
              <a:t>=</a:t>
            </a:r>
            <a:r>
              <a:rPr lang="en-US" sz="2400" dirty="0" err="1"/>
              <a:t>lm</a:t>
            </a:r>
            <a:r>
              <a:rPr lang="en-US" sz="2400" dirty="0"/>
              <a:t>(</a:t>
            </a:r>
            <a:r>
              <a:rPr lang="en-US" sz="2400" dirty="0" err="1"/>
              <a:t>Sales~.,data</a:t>
            </a:r>
            <a:r>
              <a:rPr lang="en-US" sz="2400" dirty="0"/>
              <a:t>=</a:t>
            </a:r>
            <a:r>
              <a:rPr lang="en-US" sz="2400" dirty="0" err="1"/>
              <a:t>Carseats</a:t>
            </a:r>
            <a:r>
              <a:rPr lang="en-US" sz="2400" dirty="0"/>
              <a:t>) </a:t>
            </a:r>
            <a:br>
              <a:rPr lang="en-US" sz="2400" dirty="0"/>
            </a:br>
            <a:r>
              <a:rPr lang="en-US" sz="2400" dirty="0"/>
              <a:t>summary(</a:t>
            </a:r>
            <a:r>
              <a:rPr lang="en-US" sz="2400" dirty="0" err="1"/>
              <a:t>lm.fit</a:t>
            </a:r>
            <a:r>
              <a:rPr lang="en-US" sz="2400" dirty="0"/>
              <a:t>)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239911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1FFB7-2490-45DB-983F-6F4DCD2943B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382000" cy="5562600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zh-CN" sz="2800" b="1" dirty="0"/>
              <a:t>Simple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Linear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Regression</a:t>
            </a:r>
            <a:endParaRPr lang="en-US" sz="2800" b="1" dirty="0"/>
          </a:p>
          <a:p>
            <a:r>
              <a:rPr lang="en-US" altLang="zh-CN" sz="2800" b="1" dirty="0"/>
              <a:t>Multiple Linear Regression</a:t>
            </a:r>
            <a:endParaRPr lang="en-US" sz="2800" b="1" dirty="0"/>
          </a:p>
          <a:p>
            <a:r>
              <a:rPr lang="en-US" sz="2800" b="1" dirty="0"/>
              <a:t>Interaction Term</a:t>
            </a:r>
          </a:p>
          <a:p>
            <a:r>
              <a:rPr lang="en-US" sz="2800" b="1" dirty="0"/>
              <a:t>Non-linear Regression (Polynomial)</a:t>
            </a:r>
          </a:p>
          <a:p>
            <a:r>
              <a:rPr lang="en-US" sz="2800" b="1" dirty="0"/>
              <a:t>Qualitative Predictors</a:t>
            </a:r>
          </a:p>
        </p:txBody>
      </p:sp>
    </p:spTree>
    <p:extLst>
      <p:ext uri="{BB962C8B-B14F-4D97-AF65-F5344CB8AC3E}">
        <p14:creationId xmlns:p14="http://schemas.microsoft.com/office/powerpoint/2010/main" val="189125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1FFB7-2490-45DB-983F-6F4DCD2943B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3820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 algn="ctr">
              <a:buNone/>
            </a:pPr>
            <a:r>
              <a:rPr lang="en-US" altLang="zh-CN" sz="3600" b="1" dirty="0"/>
              <a:t>Simple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Linear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Regression</a:t>
            </a:r>
            <a:endParaRPr lang="en-US" sz="3600" b="1" dirty="0"/>
          </a:p>
          <a:p>
            <a:pPr marL="0" indent="0" algn="ctr">
              <a:buNone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3580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1FFB7-2490-45DB-983F-6F4DCD2943B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Preliminary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C412B2-276F-B169-1C28-C2ED566C96F2}"/>
              </a:ext>
            </a:extLst>
          </p:cNvPr>
          <p:cNvSpPr txBox="1"/>
          <p:nvPr/>
        </p:nvSpPr>
        <p:spPr>
          <a:xfrm>
            <a:off x="539552" y="1166387"/>
            <a:ext cx="777686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Boston data set in the MASS library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check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Dataset</a:t>
            </a:r>
            <a:r>
              <a:rPr lang="zh-CN" altLang="en-US" sz="2400" dirty="0"/>
              <a:t> </a:t>
            </a:r>
            <a:r>
              <a:rPr lang="en-US" altLang="zh-CN" sz="2400" dirty="0"/>
              <a:t>description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Predict </a:t>
            </a:r>
            <a:r>
              <a:rPr lang="en-US" sz="2400" dirty="0" err="1"/>
              <a:t>medv</a:t>
            </a:r>
            <a:r>
              <a:rPr lang="en-US" sz="2400" dirty="0"/>
              <a:t> of a neighborhood based on various predictors such as rm, age, and </a:t>
            </a:r>
            <a:r>
              <a:rPr lang="en-US" sz="2400" dirty="0" err="1"/>
              <a:t>lstat</a:t>
            </a:r>
            <a:r>
              <a:rPr lang="en-US" sz="2400" dirty="0"/>
              <a:t> (Meaning of variable: Boston)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 = 506 neighborhoods around Boston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Fit a simple linear regression:</a:t>
            </a:r>
            <a:r>
              <a:rPr lang="zh-CN" altLang="en-US" sz="2400" dirty="0"/>
              <a:t> </a:t>
            </a:r>
            <a:r>
              <a:rPr lang="en-US" sz="2400" dirty="0"/>
              <a:t>Y = </a:t>
            </a:r>
            <a:r>
              <a:rPr lang="en-US" sz="2400" dirty="0" err="1"/>
              <a:t>medv</a:t>
            </a:r>
            <a:r>
              <a:rPr lang="en-US" sz="2400" dirty="0"/>
              <a:t>, X = </a:t>
            </a:r>
            <a:r>
              <a:rPr lang="en-US" sz="2400" dirty="0" err="1"/>
              <a:t>lstat</a:t>
            </a:r>
            <a:endParaRPr lang="en-US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medv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sz="2400" dirty="0"/>
              <a:t>median value of owner-occupied homes in \$1000s.</a:t>
            </a:r>
            <a:endParaRPr lang="en-US" altLang="zh-CN" sz="2400" dirty="0"/>
          </a:p>
          <a:p>
            <a:r>
              <a:rPr lang="en-US" altLang="zh-CN" sz="2400" dirty="0" err="1"/>
              <a:t>l</a:t>
            </a:r>
            <a:r>
              <a:rPr lang="en-US" sz="2400" dirty="0" err="1"/>
              <a:t>stat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sz="2400" dirty="0"/>
              <a:t>lower status of the population (percent).</a:t>
            </a:r>
            <a:endParaRPr lang="en-US" altLang="zh-CN" sz="2400" dirty="0"/>
          </a:p>
          <a:p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371808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7EE6-1927-FD5A-59A7-42AE8D19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B1250A-3D65-9746-29B4-A6F7BD7775B5}"/>
              </a:ext>
            </a:extLst>
          </p:cNvPr>
          <p:cNvSpPr txBox="1"/>
          <p:nvPr/>
        </p:nvSpPr>
        <p:spPr>
          <a:xfrm>
            <a:off x="684380" y="1268760"/>
            <a:ext cx="74160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function </a:t>
            </a:r>
            <a:r>
              <a:rPr lang="en-US" sz="2400" dirty="0" err="1"/>
              <a:t>lm</a:t>
            </a:r>
            <a:r>
              <a:rPr lang="en-US" sz="2400" dirty="0"/>
              <a:t>(</a:t>
            </a:r>
            <a:r>
              <a:rPr lang="en-US" sz="2400" dirty="0" err="1"/>
              <a:t>Y~X,data</a:t>
            </a:r>
            <a:r>
              <a:rPr lang="en-US" sz="2400" dirty="0"/>
              <a:t>=</a:t>
            </a:r>
            <a:r>
              <a:rPr lang="en-US" sz="2400" dirty="0" err="1"/>
              <a:t>datasets_name</a:t>
            </a:r>
            <a:r>
              <a:rPr lang="en-US" sz="2400" dirty="0"/>
              <a:t>) to construct model and function summary() to show information of model: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library(MASS)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attach(Boston)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lm.fit</a:t>
            </a:r>
            <a:r>
              <a:rPr lang="en-US" sz="2400" dirty="0"/>
              <a:t>=</a:t>
            </a:r>
            <a:r>
              <a:rPr lang="en-US" sz="2400" dirty="0" err="1"/>
              <a:t>lm</a:t>
            </a:r>
            <a:r>
              <a:rPr lang="en-US" sz="2400" dirty="0"/>
              <a:t>(</a:t>
            </a:r>
            <a:r>
              <a:rPr lang="en-US" sz="2400" dirty="0" err="1"/>
              <a:t>medv~lstat</a:t>
            </a:r>
            <a:r>
              <a:rPr lang="en-US" sz="2400" dirty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summary(</a:t>
            </a:r>
            <a:r>
              <a:rPr lang="en-US" sz="2400" dirty="0" err="1"/>
              <a:t>lm.fit</a:t>
            </a:r>
            <a:r>
              <a:rPr lang="en-US" sz="2400" dirty="0"/>
              <a:t>)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262265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2325-B7D7-0F89-C040-735C5155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Analysis</a:t>
            </a: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51967-A6CF-46B2-1110-BE0D5E7C3ADA}"/>
              </a:ext>
            </a:extLst>
          </p:cNvPr>
          <p:cNvSpPr txBox="1"/>
          <p:nvPr/>
        </p:nvSpPr>
        <p:spPr>
          <a:xfrm>
            <a:off x="722933" y="1628800"/>
            <a:ext cx="75934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Analyze result:</a:t>
            </a:r>
            <a:br>
              <a:rPr lang="en-C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the parameter estimate accurate?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what’s the type of their relationship?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Plot the Fitting Line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plot(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lstat,medv,pch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=20,col="black")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abline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lm.fit,lwd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=3,col="red")</a:t>
            </a:r>
          </a:p>
        </p:txBody>
      </p:sp>
    </p:spTree>
    <p:extLst>
      <p:ext uri="{BB962C8B-B14F-4D97-AF65-F5344CB8AC3E}">
        <p14:creationId xmlns:p14="http://schemas.microsoft.com/office/powerpoint/2010/main" val="422590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1FFB7-2490-45DB-983F-6F4DCD2943B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and Interval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107504" y="951198"/>
            <a:ext cx="8892480" cy="5574146"/>
          </a:xfrm>
        </p:spPr>
        <p:txBody>
          <a:bodyPr>
            <a:normAutofit/>
          </a:bodyPr>
          <a:lstStyle/>
          <a:p>
            <a:r>
              <a:rPr lang="en-US" sz="2800" dirty="0"/>
              <a:t>Prediction of f(X) of given X:</a:t>
            </a:r>
            <a:br>
              <a:rPr lang="en-US" sz="2800" dirty="0"/>
            </a:br>
            <a:r>
              <a:rPr lang="en-US" sz="2800" dirty="0"/>
              <a:t>predict(</a:t>
            </a:r>
            <a:r>
              <a:rPr lang="en-US" sz="2800" dirty="0" err="1"/>
              <a:t>lm.fit,data.frame</a:t>
            </a:r>
            <a:r>
              <a:rPr lang="en-US" sz="2800" dirty="0"/>
              <a:t>(</a:t>
            </a:r>
            <a:r>
              <a:rPr lang="en-US" sz="2800" dirty="0" err="1"/>
              <a:t>lstat</a:t>
            </a:r>
            <a:r>
              <a:rPr lang="en-US" sz="2800" dirty="0"/>
              <a:t>=c(5,10,15)))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Interval</a:t>
            </a:r>
            <a:br>
              <a:rPr lang="en-US" sz="2800" dirty="0"/>
            </a:br>
            <a:r>
              <a:rPr lang="en-US" sz="2800" b="1" dirty="0"/>
              <a:t>Confidence interval: </a:t>
            </a:r>
            <a:r>
              <a:rPr lang="en-US" sz="2800" dirty="0"/>
              <a:t>intervals of prediction of f(x)</a:t>
            </a:r>
            <a:r>
              <a:rPr lang="zh-CN" altLang="en-US" sz="2800" dirty="0"/>
              <a:t> </a:t>
            </a:r>
            <a:r>
              <a:rPr lang="en-US" sz="2800" dirty="0"/>
              <a:t>predict(</a:t>
            </a:r>
            <a:r>
              <a:rPr lang="en-US" sz="2800" dirty="0" err="1"/>
              <a:t>lm.fit,data.frame</a:t>
            </a:r>
            <a:r>
              <a:rPr lang="en-US" sz="2800" dirty="0"/>
              <a:t>(</a:t>
            </a:r>
            <a:r>
              <a:rPr lang="en-US" sz="2800" dirty="0" err="1"/>
              <a:t>lstat</a:t>
            </a:r>
            <a:r>
              <a:rPr lang="en-US" sz="2800" dirty="0"/>
              <a:t>=c(5,10,15)),interval="confidence")</a:t>
            </a:r>
            <a:br>
              <a:rPr lang="en-US" sz="2800" dirty="0"/>
            </a:br>
            <a:r>
              <a:rPr lang="en-US" sz="2800" b="1" dirty="0"/>
              <a:t>Prediction interval: </a:t>
            </a:r>
            <a:r>
              <a:rPr lang="en-US" sz="2800" dirty="0"/>
              <a:t>intervals of prediction of y given x</a:t>
            </a:r>
            <a:br>
              <a:rPr lang="en-US" sz="2800" dirty="0"/>
            </a:br>
            <a:r>
              <a:rPr lang="en-US" sz="2800" dirty="0"/>
              <a:t>predict(</a:t>
            </a:r>
            <a:r>
              <a:rPr lang="en-US" sz="2800" dirty="0" err="1"/>
              <a:t>lm.fit,data.frame</a:t>
            </a:r>
            <a:r>
              <a:rPr lang="en-US" sz="2800" dirty="0"/>
              <a:t>(</a:t>
            </a:r>
            <a:r>
              <a:rPr lang="en-US" sz="2800" dirty="0" err="1"/>
              <a:t>lstat</a:t>
            </a:r>
            <a:r>
              <a:rPr lang="en-US" sz="2800" dirty="0"/>
              <a:t>=c(5,10,15)), interval="prediction")</a:t>
            </a:r>
            <a:br>
              <a:rPr lang="en-US" sz="2800" dirty="0"/>
            </a:br>
            <a:r>
              <a:rPr lang="en-US" sz="2800" dirty="0"/>
              <a:t>Prediction intervals are</a:t>
            </a:r>
            <a:r>
              <a:rPr lang="en-US" sz="2800" b="1" dirty="0"/>
              <a:t> wider </a:t>
            </a:r>
            <a:r>
              <a:rPr lang="en-US" sz="2800" dirty="0"/>
              <a:t>than confidence intervals because of the </a:t>
            </a:r>
            <a:r>
              <a:rPr lang="en-US" sz="2800" b="1" dirty="0"/>
              <a:t>random error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753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1FFB7-2490-45DB-983F-6F4DCD2943B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3820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 algn="ctr">
              <a:buNone/>
            </a:pPr>
            <a:r>
              <a:rPr lang="en-US" altLang="zh-CN" sz="3600" b="1" dirty="0"/>
              <a:t>Multiple Linear Regression</a:t>
            </a:r>
            <a:endParaRPr lang="en-US" sz="3600" b="1" dirty="0"/>
          </a:p>
          <a:p>
            <a:pPr marL="0" indent="0" algn="ctr">
              <a:buNone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2155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1FFB7-2490-45DB-983F-6F4DCD2943B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Multivariate-model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C51A5F-49B2-8CE6-B643-C7820E85B397}"/>
              </a:ext>
            </a:extLst>
          </p:cNvPr>
          <p:cNvSpPr txBox="1"/>
          <p:nvPr/>
        </p:nvSpPr>
        <p:spPr>
          <a:xfrm>
            <a:off x="210206" y="1124607"/>
            <a:ext cx="84765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set: Boston in MASS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Bivariate model: Y = </a:t>
            </a:r>
            <a:r>
              <a:rPr lang="en-US" sz="2400" dirty="0" err="1"/>
              <a:t>medv</a:t>
            </a:r>
            <a:r>
              <a:rPr lang="en-US" sz="2400" dirty="0"/>
              <a:t>, X1 = </a:t>
            </a:r>
            <a:r>
              <a:rPr lang="en-US" sz="2400" dirty="0" err="1"/>
              <a:t>lstat</a:t>
            </a:r>
            <a:r>
              <a:rPr lang="en-US" sz="2400" dirty="0"/>
              <a:t>, X2=age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function </a:t>
            </a:r>
            <a:r>
              <a:rPr lang="en-US" sz="2400" dirty="0" err="1"/>
              <a:t>lm</a:t>
            </a:r>
            <a:r>
              <a:rPr lang="en-US" sz="2400" dirty="0"/>
              <a:t>(Y~X1+X2,data=</a:t>
            </a:r>
            <a:r>
              <a:rPr lang="en-US" sz="2400" dirty="0" err="1"/>
              <a:t>datasets_name</a:t>
            </a:r>
            <a:r>
              <a:rPr lang="en-US" sz="2400" dirty="0"/>
              <a:t>):</a:t>
            </a:r>
            <a:br>
              <a:rPr lang="en-US" sz="2400" dirty="0"/>
            </a:br>
            <a:r>
              <a:rPr lang="en-US" sz="2400" dirty="0" err="1"/>
              <a:t>lm.fit</a:t>
            </a:r>
            <a:r>
              <a:rPr lang="en-US" sz="2400" dirty="0"/>
              <a:t>=</a:t>
            </a:r>
            <a:r>
              <a:rPr lang="en-US" sz="2400" dirty="0" err="1"/>
              <a:t>lm</a:t>
            </a:r>
            <a:r>
              <a:rPr lang="en-US" sz="2400" dirty="0"/>
              <a:t>(</a:t>
            </a:r>
            <a:r>
              <a:rPr lang="en-US" sz="2400" dirty="0" err="1"/>
              <a:t>medv~lstat+age,data</a:t>
            </a:r>
            <a:r>
              <a:rPr lang="en-US" sz="2400" dirty="0"/>
              <a:t>=Boston)</a:t>
            </a:r>
            <a:br>
              <a:rPr lang="en-US" sz="2400" dirty="0"/>
            </a:br>
            <a:r>
              <a:rPr lang="en-US" sz="2400" dirty="0"/>
              <a:t>summary(</a:t>
            </a:r>
            <a:r>
              <a:rPr lang="en-US" sz="2400" dirty="0" err="1"/>
              <a:t>lm.fit</a:t>
            </a:r>
            <a:r>
              <a:rPr lang="en-US" sz="24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all predictors:</a:t>
            </a:r>
            <a:br>
              <a:rPr lang="en-US" sz="2400" dirty="0"/>
            </a:br>
            <a:r>
              <a:rPr lang="en-US" sz="2400" dirty="0" err="1"/>
              <a:t>lm.fit</a:t>
            </a:r>
            <a:r>
              <a:rPr lang="en-US" sz="2400" dirty="0"/>
              <a:t>=</a:t>
            </a:r>
            <a:r>
              <a:rPr lang="en-US" sz="2400" dirty="0" err="1"/>
              <a:t>lm</a:t>
            </a:r>
            <a:r>
              <a:rPr lang="en-US" sz="2400" dirty="0"/>
              <a:t>(</a:t>
            </a:r>
            <a:r>
              <a:rPr lang="en-US" sz="2400" dirty="0" err="1"/>
              <a:t>medv</a:t>
            </a:r>
            <a:r>
              <a:rPr lang="en-US" sz="2400" dirty="0"/>
              <a:t>~.,data=Boston)</a:t>
            </a:r>
            <a:br>
              <a:rPr lang="en-US" sz="2400" dirty="0"/>
            </a:br>
            <a:r>
              <a:rPr lang="en-US" sz="2400" dirty="0"/>
              <a:t>summary(</a:t>
            </a:r>
            <a:r>
              <a:rPr lang="en-US" sz="2400" dirty="0" err="1"/>
              <a:t>lm.fit</a:t>
            </a:r>
            <a:r>
              <a:rPr lang="en-US" sz="2400" dirty="0"/>
              <a:t>)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332011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FF0000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16396</TotalTime>
  <Words>958</Words>
  <PresentationFormat>On-screen Show (4:3)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SDSC 3006 L02 Class 2. Linear Regression</vt:lpstr>
      <vt:lpstr>Outline</vt:lpstr>
      <vt:lpstr>PowerPoint Presentation</vt:lpstr>
      <vt:lpstr>Preliminary</vt:lpstr>
      <vt:lpstr>Construct Linear Model</vt:lpstr>
      <vt:lpstr>Result Analysis</vt:lpstr>
      <vt:lpstr>Prediction and Interval</vt:lpstr>
      <vt:lpstr>PowerPoint Presentation</vt:lpstr>
      <vt:lpstr>Multivariate-model</vt:lpstr>
      <vt:lpstr>PowerPoint Presentation</vt:lpstr>
      <vt:lpstr>Interaction</vt:lpstr>
      <vt:lpstr>PowerPoint Presentation</vt:lpstr>
      <vt:lpstr>Quadratic Model</vt:lpstr>
      <vt:lpstr>Polynomial Model</vt:lpstr>
      <vt:lpstr>Polynomial Model</vt:lpstr>
      <vt:lpstr>PowerPoint Presentation</vt:lpstr>
      <vt:lpstr>Qualitative Predictors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terms:modified xsi:type="dcterms:W3CDTF">2022-09-13T04:16:43Z</dcterms:modified>
</cp:coreProperties>
</file>