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11" r:id="rId2"/>
    <p:sldId id="336" r:id="rId3"/>
    <p:sldId id="338" r:id="rId4"/>
    <p:sldId id="313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4" r:id="rId13"/>
    <p:sldId id="362" r:id="rId14"/>
    <p:sldId id="363" r:id="rId15"/>
    <p:sldId id="343" r:id="rId16"/>
    <p:sldId id="374" r:id="rId17"/>
    <p:sldId id="354" r:id="rId18"/>
    <p:sldId id="365" r:id="rId19"/>
    <p:sldId id="366" r:id="rId20"/>
    <p:sldId id="367" r:id="rId21"/>
    <p:sldId id="368" r:id="rId22"/>
    <p:sldId id="375" r:id="rId23"/>
    <p:sldId id="369" r:id="rId24"/>
    <p:sldId id="376" r:id="rId25"/>
    <p:sldId id="37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0" autoAdjust="0"/>
    <p:restoredTop sz="81317" autoAdjust="0"/>
  </p:normalViewPr>
  <p:slideViewPr>
    <p:cSldViewPr>
      <p:cViewPr varScale="1">
        <p:scale>
          <a:sx n="123" d="100"/>
          <a:sy n="123" d="100"/>
        </p:scale>
        <p:origin x="16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7DDE7-AED3-4763-B94F-5CE0F5354B37}" type="datetimeFigureOut">
              <a:rPr lang="en-US" smtClean="0"/>
              <a:pPr/>
              <a:t>9/21/22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6DBFD-545E-4850-8449-4B1436242D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9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lang="en-US" sz="3600" b="1" i="0" kern="120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SDSC</a:t>
            </a:r>
            <a:r>
              <a:rPr lang="zh-CN" altLang="en-US" dirty="0"/>
              <a:t> </a:t>
            </a:r>
            <a:r>
              <a:rPr lang="en-US" altLang="zh-CN" dirty="0"/>
              <a:t>3006</a:t>
            </a:r>
            <a:r>
              <a:rPr lang="zh-CN" altLang="en-US" dirty="0"/>
              <a:t> </a:t>
            </a:r>
            <a:r>
              <a:rPr lang="en-US" altLang="zh-CN" dirty="0"/>
              <a:t>L02</a:t>
            </a:r>
            <a:br>
              <a:rPr lang="en-US" altLang="zh-CN" dirty="0"/>
            </a:br>
            <a:r>
              <a:rPr lang="en-US" altLang="zh-CN" dirty="0"/>
              <a:t>Class 3</a:t>
            </a:r>
            <a:r>
              <a:rPr lang="en-US" dirty="0"/>
              <a:t>. </a:t>
            </a:r>
            <a:r>
              <a:rPr lang="en-US" altLang="zh-CN" dirty="0"/>
              <a:t>Classification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10FCA-FD6A-4EF8-3B50-5413EE3F9CEC}"/>
              </a:ext>
            </a:extLst>
          </p:cNvPr>
          <p:cNvSpPr txBox="1"/>
          <p:nvPr/>
        </p:nvSpPr>
        <p:spPr>
          <a:xfrm>
            <a:off x="2231740" y="4080967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Name: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Yiren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Liu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Email: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yirenliu2-c@my.cityu.edu.hk</a:t>
            </a:r>
            <a:endParaRPr lang="en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AADAA-6E8D-21A6-890D-F2EB05CB05C6}"/>
              </a:ext>
            </a:extLst>
          </p:cNvPr>
          <p:cNvSpPr txBox="1"/>
          <p:nvPr/>
        </p:nvSpPr>
        <p:spPr>
          <a:xfrm>
            <a:off x="2442452" y="5854148"/>
            <a:ext cx="3731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School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Science</a:t>
            </a:r>
          </a:p>
          <a:p>
            <a:pPr algn="ctr"/>
            <a:r>
              <a:rPr lang="en-US" altLang="zh-CN" sz="2400" dirty="0"/>
              <a:t>City</a:t>
            </a:r>
            <a:r>
              <a:rPr lang="zh-CN" altLang="en-US" sz="2400" dirty="0"/>
              <a:t> </a:t>
            </a:r>
            <a:r>
              <a:rPr lang="en-US" altLang="zh-CN" sz="2400" dirty="0"/>
              <a:t>University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Hong</a:t>
            </a:r>
            <a:r>
              <a:rPr lang="zh-CN" altLang="en-US" sz="2400" dirty="0"/>
              <a:t> </a:t>
            </a:r>
            <a:r>
              <a:rPr lang="en-US" altLang="zh-CN" sz="2400" dirty="0"/>
              <a:t>Kong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1539734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52AC-E892-7D8D-1250-BB4557D9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36CE-FCEE-0E64-8D36-A871C24DE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##Step 1: Split data (2001~2004 for training, 2005 for test)</a:t>
            </a:r>
          </a:p>
          <a:p>
            <a:pPr marL="0" indent="0">
              <a:buNone/>
            </a:pPr>
            <a:r>
              <a:rPr lang="en-US" sz="1800" dirty="0"/>
              <a:t>train=(Year&lt;2005)</a:t>
            </a:r>
          </a:p>
          <a:p>
            <a:pPr marL="0" indent="0">
              <a:buNone/>
            </a:pPr>
            <a:r>
              <a:rPr lang="en-US" sz="1800" dirty="0"/>
              <a:t>Smarket.2005=</a:t>
            </a:r>
            <a:r>
              <a:rPr lang="en-US" sz="1800" dirty="0" err="1"/>
              <a:t>Smarket</a:t>
            </a:r>
            <a:r>
              <a:rPr lang="en-US" sz="1800" dirty="0"/>
              <a:t>[!train,] </a:t>
            </a:r>
          </a:p>
          <a:p>
            <a:pPr marL="0" indent="0">
              <a:buNone/>
            </a:pPr>
            <a:r>
              <a:rPr lang="en-US" sz="1800" dirty="0"/>
              <a:t>Direction.2005=Direction[!train]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##Step 2: Train model on training data </a:t>
            </a:r>
            <a:r>
              <a:rPr lang="en-US" sz="1800" dirty="0" err="1"/>
              <a:t>logistic.fit</a:t>
            </a:r>
            <a:r>
              <a:rPr lang="en-US" sz="1800" dirty="0"/>
              <a:t>=</a:t>
            </a:r>
            <a:r>
              <a:rPr lang="en-US" sz="1800" dirty="0" err="1"/>
              <a:t>glm</a:t>
            </a:r>
            <a:r>
              <a:rPr lang="en-US" sz="1800" dirty="0"/>
              <a:t>(Direction~Lag1+Lag2+Lag3+Lag4+Lag5+Volume, data=</a:t>
            </a:r>
            <a:r>
              <a:rPr lang="en-US" sz="1800" dirty="0" err="1"/>
              <a:t>Smarket,family</a:t>
            </a:r>
            <a:r>
              <a:rPr lang="en-US" sz="1800" dirty="0"/>
              <a:t>=</a:t>
            </a:r>
            <a:r>
              <a:rPr lang="en-US" sz="1800" dirty="0" err="1"/>
              <a:t>binomial,subset</a:t>
            </a:r>
            <a:r>
              <a:rPr lang="en-US" sz="1800" dirty="0"/>
              <a:t>=train)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##Step 3: Make Prediction on test data</a:t>
            </a:r>
          </a:p>
          <a:p>
            <a:pPr marL="0" indent="0">
              <a:buNone/>
            </a:pPr>
            <a:r>
              <a:rPr lang="en-US" sz="1800" dirty="0" err="1"/>
              <a:t>logistic.probs</a:t>
            </a:r>
            <a:r>
              <a:rPr lang="en-US" sz="1800" dirty="0"/>
              <a:t>=predict(logistic.fit,Smarket.2005,type="response")</a:t>
            </a:r>
          </a:p>
          <a:p>
            <a:pPr marL="0" indent="0">
              <a:buNone/>
            </a:pPr>
            <a:r>
              <a:rPr lang="en-US" sz="1800" dirty="0" err="1"/>
              <a:t>logistic.pred</a:t>
            </a:r>
            <a:r>
              <a:rPr lang="en-US" sz="1800" dirty="0"/>
              <a:t>=rep("Down", 252)</a:t>
            </a:r>
          </a:p>
          <a:p>
            <a:pPr marL="0" indent="0">
              <a:buNone/>
            </a:pPr>
            <a:r>
              <a:rPr lang="en-US" sz="1800" dirty="0"/>
              <a:t>#length(Direction.2005)</a:t>
            </a:r>
          </a:p>
          <a:p>
            <a:pPr marL="0" indent="0">
              <a:buNone/>
            </a:pPr>
            <a:r>
              <a:rPr lang="en-US" sz="1800" dirty="0" err="1"/>
              <a:t>logistic.pred</a:t>
            </a:r>
            <a:r>
              <a:rPr lang="en-US" sz="1800" dirty="0"/>
              <a:t>[</a:t>
            </a:r>
            <a:r>
              <a:rPr lang="en-US" sz="1800" dirty="0" err="1"/>
              <a:t>logistic.probs</a:t>
            </a:r>
            <a:r>
              <a:rPr lang="en-US" sz="1800" dirty="0"/>
              <a:t>&gt;0.5] = "Up”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##Step 4: Assess prediction accuracy </a:t>
            </a:r>
          </a:p>
          <a:p>
            <a:pPr marL="0" indent="0">
              <a:buNone/>
            </a:pPr>
            <a:r>
              <a:rPr lang="en-US" sz="1800" dirty="0"/>
              <a:t>table(logistic.pred,Direction.2005) </a:t>
            </a:r>
          </a:p>
          <a:p>
            <a:pPr marL="0" indent="0">
              <a:buNone/>
            </a:pPr>
            <a:r>
              <a:rPr lang="en-US" sz="1800" dirty="0"/>
              <a:t>mean(</a:t>
            </a:r>
            <a:r>
              <a:rPr lang="en-US" sz="1800" dirty="0" err="1"/>
              <a:t>logistic.pred</a:t>
            </a:r>
            <a:r>
              <a:rPr lang="en-US" sz="1800" dirty="0"/>
              <a:t>==Direction.2005)</a:t>
            </a:r>
          </a:p>
        </p:txBody>
      </p:sp>
    </p:spTree>
    <p:extLst>
      <p:ext uri="{BB962C8B-B14F-4D97-AF65-F5344CB8AC3E}">
        <p14:creationId xmlns:p14="http://schemas.microsoft.com/office/powerpoint/2010/main" val="56884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52AC-E892-7D8D-1250-BB4557D9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36CE-FCEE-0E64-8D36-A871C24DE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Test error rate = 1‒48% = 52% (Training error rate = 47.8%). Prediction of the logistic regression is even worse than random guessing!</a:t>
            </a:r>
          </a:p>
          <a:p>
            <a:endParaRPr lang="en-CN" sz="2400" dirty="0"/>
          </a:p>
          <a:p>
            <a:r>
              <a:rPr lang="en-US" sz="2400" dirty="0"/>
              <a:t>It is not surprising, since the stock market is too random to predict.</a:t>
            </a:r>
          </a:p>
          <a:p>
            <a:endParaRPr lang="en-US" sz="2400" dirty="0"/>
          </a:p>
          <a:p>
            <a:r>
              <a:rPr lang="en-US" sz="2400" dirty="0"/>
              <a:t>Maybe removing some predictors which have high p-values can improve the prediction performance.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629783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1FFB7-2490-45DB-983F-6F4DCD2943B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3820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/>
              <a:t>L</a:t>
            </a:r>
            <a:r>
              <a:rPr lang="en-US" altLang="zh-CN" sz="3600" b="1" dirty="0"/>
              <a:t>DA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and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QDA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7092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52AC-E892-7D8D-1250-BB4557D9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36CE-FCEE-0E64-8D36-A871C24DE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Smarket</a:t>
            </a:r>
            <a:r>
              <a:rPr lang="en-US" sz="2400" dirty="0"/>
              <a:t> data set in the ISLR2 package.</a:t>
            </a:r>
          </a:p>
          <a:p>
            <a:endParaRPr lang="en-US" sz="2400" dirty="0"/>
          </a:p>
          <a:p>
            <a:r>
              <a:rPr lang="en-US" sz="2400" dirty="0"/>
              <a:t>Predict the Direction (Up/Down) of the stock market.</a:t>
            </a:r>
          </a:p>
          <a:p>
            <a:endParaRPr lang="en-US" sz="2400" dirty="0"/>
          </a:p>
          <a:p>
            <a:r>
              <a:rPr lang="en-US" sz="2400" dirty="0"/>
              <a:t>Split the data set into training data and test data.</a:t>
            </a:r>
          </a:p>
          <a:p>
            <a:endParaRPr lang="en-US" sz="2400" dirty="0"/>
          </a:p>
          <a:p>
            <a:r>
              <a:rPr lang="en-US" sz="2400" dirty="0"/>
              <a:t>Apply function </a:t>
            </a:r>
            <a:r>
              <a:rPr lang="en-US" sz="2400" dirty="0" err="1"/>
              <a:t>lda</a:t>
            </a:r>
            <a:r>
              <a:rPr lang="en-US" sz="2400" dirty="0"/>
              <a:t>() and </a:t>
            </a:r>
            <a:r>
              <a:rPr lang="en-US" sz="2400" dirty="0" err="1"/>
              <a:t>qda</a:t>
            </a:r>
            <a:r>
              <a:rPr lang="en-US" sz="2400" dirty="0"/>
              <a:t>() in the MASS library</a:t>
            </a:r>
          </a:p>
          <a:p>
            <a:endParaRPr lang="en-US" sz="2400" dirty="0"/>
          </a:p>
          <a:p>
            <a:r>
              <a:rPr lang="en-US" sz="2400" dirty="0"/>
              <a:t>Next are the steps of LDA, You can change the words </a:t>
            </a:r>
            <a:r>
              <a:rPr lang="en-US" sz="2400" dirty="0" err="1"/>
              <a:t>lda</a:t>
            </a:r>
            <a:r>
              <a:rPr lang="en-US" sz="2400" dirty="0"/>
              <a:t> to </a:t>
            </a:r>
            <a:r>
              <a:rPr lang="en-US" sz="2400" dirty="0" err="1"/>
              <a:t>qda</a:t>
            </a:r>
            <a:r>
              <a:rPr lang="en-US" sz="2400" dirty="0"/>
              <a:t> to implement QDA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1608714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52AC-E892-7D8D-1250-BB4557D9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LDA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36CE-FCEE-0E64-8D36-A871C24DE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/>
              <a:t>##</a:t>
            </a:r>
            <a:r>
              <a:rPr lang="zh-CN" altLang="en-US" sz="2400" dirty="0"/>
              <a:t> </a:t>
            </a:r>
            <a:r>
              <a:rPr lang="en-US" sz="2400" dirty="0"/>
              <a:t>Step 1 - Obtain dataset and Split it</a:t>
            </a:r>
            <a:br>
              <a:rPr lang="en-US" sz="2400" dirty="0"/>
            </a:br>
            <a:r>
              <a:rPr lang="en-US" sz="2400" dirty="0"/>
              <a:t>library(ISLR2) </a:t>
            </a:r>
            <a:br>
              <a:rPr lang="en-US" sz="2400" dirty="0"/>
            </a:br>
            <a:r>
              <a:rPr lang="en-US" sz="2400" dirty="0"/>
              <a:t>library(MASS) </a:t>
            </a:r>
            <a:br>
              <a:rPr lang="en-US" sz="2400" dirty="0"/>
            </a:br>
            <a:r>
              <a:rPr lang="en-US" sz="2400" dirty="0"/>
              <a:t>attach(</a:t>
            </a:r>
            <a:r>
              <a:rPr lang="en-US" sz="2400" dirty="0" err="1"/>
              <a:t>Smarket</a:t>
            </a:r>
            <a:r>
              <a:rPr lang="en-US" sz="2400" dirty="0"/>
              <a:t>) </a:t>
            </a:r>
            <a:br>
              <a:rPr lang="en-US" sz="2400" dirty="0"/>
            </a:br>
            <a:r>
              <a:rPr lang="en-US" sz="2400" dirty="0"/>
              <a:t>train=(Year&lt;2005)</a:t>
            </a:r>
            <a:br>
              <a:rPr lang="en-US" sz="2400" dirty="0"/>
            </a:br>
            <a:r>
              <a:rPr lang="en-US" sz="2400" dirty="0"/>
              <a:t>Smarket.2005 = </a:t>
            </a:r>
            <a:r>
              <a:rPr lang="en-US" sz="2400" dirty="0" err="1"/>
              <a:t>Smarket</a:t>
            </a:r>
            <a:r>
              <a:rPr lang="en-US" sz="2400" dirty="0"/>
              <a:t>[!train,]</a:t>
            </a:r>
            <a:br>
              <a:rPr lang="en-US" sz="2400" dirty="0"/>
            </a:br>
            <a:r>
              <a:rPr lang="en-US" sz="2400" dirty="0"/>
              <a:t>Direction.2005 = Direction[!train]</a:t>
            </a:r>
          </a:p>
          <a:p>
            <a:endParaRPr lang="en-US" sz="2400" dirty="0"/>
          </a:p>
          <a:p>
            <a:r>
              <a:rPr lang="en-US" altLang="zh-CN" sz="2400" dirty="0"/>
              <a:t>##</a:t>
            </a:r>
            <a:r>
              <a:rPr lang="zh-CN" altLang="en-US" sz="2400" dirty="0"/>
              <a:t> </a:t>
            </a:r>
            <a:r>
              <a:rPr lang="en-US" sz="2400" dirty="0"/>
              <a:t>Step 2 - Train model and predict</a:t>
            </a:r>
            <a:br>
              <a:rPr lang="en-CN" sz="2400" dirty="0"/>
            </a:br>
            <a:r>
              <a:rPr lang="en-US" sz="2400" dirty="0" err="1"/>
              <a:t>lda.fit</a:t>
            </a:r>
            <a:r>
              <a:rPr lang="en-US" sz="2400" dirty="0"/>
              <a:t>=</a:t>
            </a:r>
            <a:r>
              <a:rPr lang="en-US" sz="2400" dirty="0" err="1"/>
              <a:t>lda</a:t>
            </a:r>
            <a:r>
              <a:rPr lang="en-US" sz="2400" dirty="0"/>
              <a:t>(Direction~Lag1+Lag2, data=</a:t>
            </a:r>
            <a:r>
              <a:rPr lang="en-US" sz="2400" dirty="0" err="1"/>
              <a:t>Smarket</a:t>
            </a:r>
            <a:r>
              <a:rPr lang="en-US" sz="2400" dirty="0"/>
              <a:t>, subset=train) </a:t>
            </a:r>
            <a:r>
              <a:rPr lang="en-US" sz="2400" dirty="0" err="1"/>
              <a:t>lda.pred</a:t>
            </a:r>
            <a:r>
              <a:rPr lang="en-US" sz="2400" dirty="0"/>
              <a:t> = predict(lda.fit,Smarket.2005) </a:t>
            </a:r>
            <a:br>
              <a:rPr lang="en-US" sz="2400" dirty="0"/>
            </a:br>
            <a:r>
              <a:rPr lang="en-US" sz="2400" dirty="0"/>
              <a:t>names(</a:t>
            </a:r>
            <a:r>
              <a:rPr lang="en-US" sz="2400" dirty="0" err="1"/>
              <a:t>lda.pred</a:t>
            </a:r>
            <a:r>
              <a:rPr lang="en-US" sz="2400" dirty="0"/>
              <a:t>) </a:t>
            </a:r>
            <a:br>
              <a:rPr lang="en-US" sz="2400" dirty="0"/>
            </a:br>
            <a:r>
              <a:rPr lang="en-US" sz="2400" dirty="0"/>
              <a:t>#see what prediction contains </a:t>
            </a:r>
            <a:br>
              <a:rPr lang="en-US" sz="2400" dirty="0"/>
            </a:br>
            <a:r>
              <a:rPr lang="en-US" sz="2400" dirty="0"/>
              <a:t>##</a:t>
            </a:r>
            <a:r>
              <a:rPr lang="en-US" sz="2400" dirty="0" err="1"/>
              <a:t>lda.pred$class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##</a:t>
            </a:r>
            <a:r>
              <a:rPr lang="en-US" sz="2400" dirty="0" err="1"/>
              <a:t>lda.pred$posterior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8466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7EE6-1927-FD5A-59A7-42AE8D19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B1250A-3D65-9746-29B4-A6F7BD7775B5}"/>
              </a:ext>
            </a:extLst>
          </p:cNvPr>
          <p:cNvSpPr txBox="1"/>
          <p:nvPr/>
        </p:nvSpPr>
        <p:spPr>
          <a:xfrm>
            <a:off x="0" y="792162"/>
            <a:ext cx="9144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##</a:t>
            </a:r>
            <a:r>
              <a:rPr lang="zh-CN" altLang="en-US" sz="2400" dirty="0"/>
              <a:t> </a:t>
            </a:r>
            <a:r>
              <a:rPr lang="en-US" sz="2400" dirty="0"/>
              <a:t>Step 3 - Calculate prediction accuracy</a:t>
            </a:r>
            <a:br>
              <a:rPr lang="en-US" sz="2400" dirty="0"/>
            </a:br>
            <a:r>
              <a:rPr lang="en-US" sz="2400" dirty="0" err="1"/>
              <a:t>lda.class</a:t>
            </a:r>
            <a:r>
              <a:rPr lang="en-US" sz="2400" dirty="0"/>
              <a:t> = </a:t>
            </a:r>
            <a:r>
              <a:rPr lang="en-US" sz="2400" dirty="0" err="1"/>
              <a:t>lda.pred$class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table(lda.class,Direction.2005) </a:t>
            </a:r>
            <a:br>
              <a:rPr lang="en-US" sz="2400" dirty="0"/>
            </a:br>
            <a:r>
              <a:rPr lang="en-US" sz="2400" dirty="0"/>
              <a:t>mean(</a:t>
            </a:r>
            <a:r>
              <a:rPr lang="en-US" sz="2400" dirty="0" err="1"/>
              <a:t>lda.class</a:t>
            </a:r>
            <a:r>
              <a:rPr lang="en-US" sz="2400" dirty="0"/>
              <a:t>==Direction.2005)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##</a:t>
            </a:r>
            <a:r>
              <a:rPr lang="zh-CN" altLang="en-US" sz="2400" dirty="0"/>
              <a:t> </a:t>
            </a:r>
            <a:r>
              <a:rPr lang="en-US" sz="2400" dirty="0"/>
              <a:t>Step 4 - Change threshold (Extra)</a:t>
            </a:r>
            <a:br>
              <a:rPr lang="en-US" sz="2400" dirty="0"/>
            </a:br>
            <a:r>
              <a:rPr lang="en-US" sz="2400" dirty="0" err="1"/>
              <a:t>lda.class</a:t>
            </a:r>
            <a:r>
              <a:rPr lang="en-US" sz="2400" dirty="0"/>
              <a:t> = rep("</a:t>
            </a:r>
            <a:r>
              <a:rPr lang="en-US" sz="2400" dirty="0" err="1"/>
              <a:t>Down",length</a:t>
            </a:r>
            <a:r>
              <a:rPr lang="en-US" sz="2400" dirty="0"/>
              <a:t>(Direction.2005))</a:t>
            </a:r>
          </a:p>
          <a:p>
            <a:r>
              <a:rPr lang="zh-CN" altLang="en-US" sz="2400" dirty="0"/>
              <a:t>     </a:t>
            </a:r>
            <a:r>
              <a:rPr lang="en-US" sz="2400" dirty="0" err="1"/>
              <a:t>lda.class</a:t>
            </a:r>
            <a:r>
              <a:rPr lang="en-US" sz="2400" dirty="0"/>
              <a:t>[</a:t>
            </a:r>
            <a:r>
              <a:rPr lang="en-US" sz="2400" dirty="0" err="1"/>
              <a:t>lda.pred$posterior</a:t>
            </a:r>
            <a:r>
              <a:rPr lang="en-US" sz="2400" dirty="0"/>
              <a:t>[,2]&gt;0.49] = "Up"</a:t>
            </a:r>
          </a:p>
          <a:p>
            <a:r>
              <a:rPr lang="zh-CN" altLang="en-US" sz="2400" dirty="0"/>
              <a:t>     </a:t>
            </a:r>
            <a:r>
              <a:rPr lang="en-US" sz="2400" dirty="0"/>
              <a:t>table(lda.class,Direction.2005) </a:t>
            </a:r>
            <a:br>
              <a:rPr lang="en-US" sz="2400" dirty="0"/>
            </a:br>
            <a:r>
              <a:rPr lang="zh-CN" altLang="en-US" sz="2400" dirty="0"/>
              <a:t>     </a:t>
            </a:r>
            <a:r>
              <a:rPr lang="en-US" sz="2400" dirty="0"/>
              <a:t>mean(</a:t>
            </a:r>
            <a:r>
              <a:rPr lang="en-US" sz="2400" dirty="0" err="1"/>
              <a:t>lda.class</a:t>
            </a:r>
            <a:r>
              <a:rPr lang="en-US" sz="2400" dirty="0"/>
              <a:t>==Direction.2005)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2622650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1FFB7-2490-45DB-983F-6F4DCD2943B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3820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altLang="zh-CN" sz="3600" b="1" dirty="0"/>
              <a:t>ROC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curve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23056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586D-4097-1650-760A-16D7F5B4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A1D28-493A-7274-E11B-C4F685F3735A}"/>
              </a:ext>
            </a:extLst>
          </p:cNvPr>
          <p:cNvSpPr txBox="1"/>
          <p:nvPr/>
        </p:nvSpPr>
        <p:spPr>
          <a:xfrm>
            <a:off x="0" y="908720"/>
            <a:ext cx="795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Smarket</a:t>
            </a:r>
            <a:r>
              <a:rPr lang="en-US" sz="2400" dirty="0"/>
              <a:t> data set in the ISLR2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Why we draw ROC curve: to compare the performance between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Compare two methods: logistic regression, LDA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Method: Write a function </a:t>
            </a:r>
            <a:r>
              <a:rPr lang="en-US" sz="2400" dirty="0" err="1"/>
              <a:t>roc.curve</a:t>
            </a:r>
            <a:r>
              <a:rPr lang="en-US" sz="2400" dirty="0"/>
              <a:t>() which calculate and print the ROC curve for a given method.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3282894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586D-4097-1650-760A-16D7F5B4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of Logistic Regression</a:t>
            </a:r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3E289-8EBD-50F1-E8BA-3B234EC42E96}"/>
              </a:ext>
            </a:extLst>
          </p:cNvPr>
          <p:cNvSpPr txBox="1"/>
          <p:nvPr/>
        </p:nvSpPr>
        <p:spPr>
          <a:xfrm>
            <a:off x="-388" y="1700808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library(ISLR2) </a:t>
            </a:r>
          </a:p>
          <a:p>
            <a:r>
              <a:rPr lang="en-US" sz="2400" dirty="0"/>
              <a:t>attach(</a:t>
            </a:r>
            <a:r>
              <a:rPr lang="en-US" sz="2400" dirty="0" err="1"/>
              <a:t>Smarket</a:t>
            </a:r>
            <a:r>
              <a:rPr lang="en-US" sz="2400" dirty="0"/>
              <a:t>) </a:t>
            </a:r>
          </a:p>
          <a:p>
            <a:r>
              <a:rPr lang="en-US" sz="2400" dirty="0"/>
              <a:t>##fit logistic regression to all data (2001~2005) </a:t>
            </a:r>
          </a:p>
          <a:p>
            <a:r>
              <a:rPr lang="en-US" sz="2400" dirty="0" err="1"/>
              <a:t>LR.fit</a:t>
            </a:r>
            <a:r>
              <a:rPr lang="en-US" sz="2400" dirty="0"/>
              <a:t> = </a:t>
            </a:r>
            <a:r>
              <a:rPr lang="en-US" sz="2400" dirty="0" err="1"/>
              <a:t>glm</a:t>
            </a:r>
            <a:r>
              <a:rPr lang="en-US" sz="2400" dirty="0"/>
              <a:t>(Direction~Lag1+Lag2+Lag3,family=</a:t>
            </a:r>
            <a:r>
              <a:rPr lang="en-US" sz="2400" dirty="0" err="1"/>
              <a:t>binomial,data</a:t>
            </a:r>
            <a:r>
              <a:rPr lang="en-US" sz="2400" dirty="0"/>
              <a:t>=</a:t>
            </a:r>
            <a:r>
              <a:rPr lang="en-US" sz="2400" dirty="0" err="1"/>
              <a:t>Smarket</a:t>
            </a:r>
            <a:r>
              <a:rPr lang="en-US" sz="2400" dirty="0"/>
              <a:t>) ##predict probability of "UP" </a:t>
            </a:r>
          </a:p>
          <a:p>
            <a:r>
              <a:rPr lang="en-US" sz="2400" dirty="0" err="1"/>
              <a:t>LR.pred</a:t>
            </a:r>
            <a:r>
              <a:rPr lang="en-US" sz="2400" dirty="0"/>
              <a:t> = predict(</a:t>
            </a:r>
            <a:r>
              <a:rPr lang="en-US" sz="2400" dirty="0" err="1"/>
              <a:t>LR.fit,type</a:t>
            </a:r>
            <a:r>
              <a:rPr lang="en-US" sz="2400" dirty="0"/>
              <a:t>="response")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3990935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586D-4097-1650-760A-16D7F5B4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of Logistic Regression</a:t>
            </a:r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709E0-9C82-9787-7606-C3B3205CBD76}"/>
              </a:ext>
            </a:extLst>
          </p:cNvPr>
          <p:cNvSpPr txBox="1"/>
          <p:nvPr/>
        </p:nvSpPr>
        <p:spPr>
          <a:xfrm>
            <a:off x="0" y="792162"/>
            <a:ext cx="91439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## Calculate FPR and TPR under a given threshold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roc.curve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=function(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s,print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=FALSE){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Ps=(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LR.pred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&gt;s)*1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FP=sum((Ps==1)*(Direction==“Down”))/sum(Direction==“Down”) TP=sum((Ps==1)*(Direction==“Up”))/sum(Direction==“Up”)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if(print==TRUE){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print(table(Observed=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Direction,Predicted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=Ps))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=c(FP,TP)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names(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)=c("FPR","TPR")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return(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threshold=0.5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roc.curve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threshold,print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=TRUE)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## Plot ROC curve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ROC.curve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=Vectorize(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roc.curve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M.ROC=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ROC.curve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(seq(0,1,by=0.01)) plot(M.ROC[1,],M.ROC[2,],col="grey",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lwd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=2,type="l",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xlab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="False positive rate",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ylab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="True positive rate")</a:t>
            </a:r>
            <a:endParaRPr lang="en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82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1FFB7-2490-45DB-983F-6F4DCD2943B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382000" cy="5562600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Logistic regression</a:t>
            </a:r>
            <a:endParaRPr lang="en-US" sz="2800" b="1" dirty="0"/>
          </a:p>
          <a:p>
            <a:r>
              <a:rPr lang="en-US" altLang="zh-CN" sz="2800" b="1" dirty="0"/>
              <a:t>LDA and QDA</a:t>
            </a:r>
          </a:p>
          <a:p>
            <a:r>
              <a:rPr lang="en-US" sz="2800" b="1" dirty="0"/>
              <a:t>ROC curve</a:t>
            </a:r>
          </a:p>
          <a:p>
            <a:r>
              <a:rPr lang="en-US" sz="2800" b="1" dirty="0"/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189125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586D-4097-1650-760A-16D7F5B4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of LDA</a:t>
            </a:r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971FD1-4102-07C3-D3DE-BF82D78E39A2}"/>
              </a:ext>
            </a:extLst>
          </p:cNvPr>
          <p:cNvSpPr txBox="1"/>
          <p:nvPr/>
        </p:nvSpPr>
        <p:spPr>
          <a:xfrm>
            <a:off x="107504" y="980728"/>
            <a:ext cx="74515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library(ISLR2) </a:t>
            </a:r>
            <a:br>
              <a:rPr lang="en-US" sz="2400" dirty="0"/>
            </a:br>
            <a:r>
              <a:rPr lang="en-US" sz="2400" dirty="0"/>
              <a:t>attach(</a:t>
            </a:r>
            <a:r>
              <a:rPr lang="en-US" sz="2400" dirty="0" err="1"/>
              <a:t>Smarket</a:t>
            </a:r>
            <a:r>
              <a:rPr lang="en-US" sz="2400" dirty="0"/>
              <a:t>) </a:t>
            </a:r>
            <a:br>
              <a:rPr lang="en-US" sz="2400" dirty="0"/>
            </a:br>
            <a:r>
              <a:rPr lang="en-US" sz="2400" dirty="0"/>
              <a:t>## fit model to all data </a:t>
            </a:r>
            <a:br>
              <a:rPr lang="en-US" sz="2400" dirty="0"/>
            </a:br>
            <a:r>
              <a:rPr lang="en-US" sz="2400" dirty="0"/>
              <a:t>library(MASS) </a:t>
            </a:r>
            <a:br>
              <a:rPr lang="en-US" sz="2400" dirty="0"/>
            </a:br>
            <a:r>
              <a:rPr lang="en-US" sz="2400" dirty="0" err="1"/>
              <a:t>LDA.fit</a:t>
            </a:r>
            <a:r>
              <a:rPr lang="en-US" sz="2400" dirty="0"/>
              <a:t> = </a:t>
            </a:r>
            <a:r>
              <a:rPr lang="en-US" sz="2400" dirty="0" err="1"/>
              <a:t>lda</a:t>
            </a:r>
            <a:r>
              <a:rPr lang="en-US" sz="2400" dirty="0"/>
              <a:t>(Direction~Lag1+Lag2+Lag3,data=</a:t>
            </a:r>
            <a:r>
              <a:rPr lang="en-US" sz="2400" dirty="0" err="1"/>
              <a:t>Smarket</a:t>
            </a:r>
            <a:r>
              <a:rPr lang="en-US" sz="2400" dirty="0"/>
              <a:t>) </a:t>
            </a:r>
            <a:br>
              <a:rPr lang="en-US" sz="2400" dirty="0"/>
            </a:br>
            <a:r>
              <a:rPr lang="en-US" sz="2400" dirty="0"/>
              <a:t>## predict probabilities of training data </a:t>
            </a:r>
            <a:br>
              <a:rPr lang="en-US" sz="2400" dirty="0"/>
            </a:br>
            <a:r>
              <a:rPr lang="en-US" sz="2400" dirty="0"/>
              <a:t>LDA.pred0 = predict(</a:t>
            </a:r>
            <a:r>
              <a:rPr lang="en-US" sz="2400" dirty="0" err="1"/>
              <a:t>LDA.fit,type</a:t>
            </a:r>
            <a:r>
              <a:rPr lang="en-US" sz="2400" dirty="0"/>
              <a:t>="response") </a:t>
            </a:r>
            <a:br>
              <a:rPr lang="en-US" sz="2400" dirty="0"/>
            </a:br>
            <a:r>
              <a:rPr lang="en-US" sz="2400" dirty="0" err="1"/>
              <a:t>LDA.pred</a:t>
            </a:r>
            <a:r>
              <a:rPr lang="en-US" sz="2400" dirty="0"/>
              <a:t> = LDA.pred0$posterior[,2]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2773800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586D-4097-1650-760A-16D7F5B4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of LDA</a:t>
            </a:r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79101-4E29-A720-4835-80D506ECD699}"/>
              </a:ext>
            </a:extLst>
          </p:cNvPr>
          <p:cNvSpPr txBox="1"/>
          <p:nvPr/>
        </p:nvSpPr>
        <p:spPr>
          <a:xfrm>
            <a:off x="12916" y="792162"/>
            <a:ext cx="89515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## Calculate FPR and TPR under a given threshold</a:t>
            </a:r>
          </a:p>
          <a:p>
            <a:endParaRPr lang="en-US" dirty="0"/>
          </a:p>
          <a:p>
            <a:r>
              <a:rPr lang="en-US" dirty="0" err="1"/>
              <a:t>roc.curve</a:t>
            </a:r>
            <a:r>
              <a:rPr lang="en-US" dirty="0"/>
              <a:t>=function(</a:t>
            </a:r>
            <a:r>
              <a:rPr lang="en-US" dirty="0" err="1"/>
              <a:t>s,print</a:t>
            </a:r>
            <a:r>
              <a:rPr lang="en-US" dirty="0"/>
              <a:t>=FALSE){ </a:t>
            </a:r>
          </a:p>
          <a:p>
            <a:r>
              <a:rPr lang="en-US" dirty="0"/>
              <a:t>Ps=(</a:t>
            </a:r>
            <a:r>
              <a:rPr lang="en-US" dirty="0" err="1"/>
              <a:t>LDA.pred</a:t>
            </a:r>
            <a:r>
              <a:rPr lang="en-US" dirty="0"/>
              <a:t>&gt;s)*1 FP=sum((Ps==1)*(Direction=="Down"))/sum(Direction=="Down") TP=sum((Ps==1)*(Direction=="Up"))/sum(Direction=="Up") </a:t>
            </a:r>
          </a:p>
          <a:p>
            <a:r>
              <a:rPr lang="en-US" dirty="0"/>
              <a:t>if(print==TRUE){ </a:t>
            </a:r>
          </a:p>
          <a:p>
            <a:r>
              <a:rPr lang="en-US" dirty="0"/>
              <a:t>print(table(Observed=</a:t>
            </a:r>
            <a:r>
              <a:rPr lang="en-US" dirty="0" err="1"/>
              <a:t>Direction,Predicted</a:t>
            </a:r>
            <a:r>
              <a:rPr lang="en-US" dirty="0"/>
              <a:t>=Ps)) </a:t>
            </a:r>
          </a:p>
          <a:p>
            <a:r>
              <a:rPr lang="en-US" dirty="0"/>
              <a:t>} </a:t>
            </a:r>
          </a:p>
          <a:p>
            <a:r>
              <a:rPr lang="en-US" dirty="0" err="1"/>
              <a:t>vect</a:t>
            </a:r>
            <a:r>
              <a:rPr lang="en-US" dirty="0"/>
              <a:t>=c(FP,TP) </a:t>
            </a:r>
          </a:p>
          <a:p>
            <a:r>
              <a:rPr lang="en-US" dirty="0"/>
              <a:t>names(</a:t>
            </a:r>
            <a:r>
              <a:rPr lang="en-US" dirty="0" err="1"/>
              <a:t>vect</a:t>
            </a:r>
            <a:r>
              <a:rPr lang="en-US" dirty="0"/>
              <a:t>)=c("FPR","TPR") </a:t>
            </a:r>
          </a:p>
          <a:p>
            <a:r>
              <a:rPr lang="en-US" dirty="0"/>
              <a:t>return(</a:t>
            </a:r>
            <a:r>
              <a:rPr lang="en-US" dirty="0" err="1"/>
              <a:t>vect</a:t>
            </a:r>
            <a:r>
              <a:rPr lang="en-US" dirty="0"/>
              <a:t>) } </a:t>
            </a:r>
          </a:p>
          <a:p>
            <a:r>
              <a:rPr lang="en-US" dirty="0"/>
              <a:t>threshold=0.5 </a:t>
            </a:r>
          </a:p>
          <a:p>
            <a:r>
              <a:rPr lang="en-US" dirty="0" err="1"/>
              <a:t>roc.curve</a:t>
            </a:r>
            <a:r>
              <a:rPr lang="en-US" dirty="0"/>
              <a:t>(</a:t>
            </a:r>
            <a:r>
              <a:rPr lang="en-US" dirty="0" err="1"/>
              <a:t>threshold,print</a:t>
            </a:r>
            <a:r>
              <a:rPr lang="en-US" dirty="0"/>
              <a:t>=TRUE) </a:t>
            </a:r>
          </a:p>
          <a:p>
            <a:endParaRPr lang="en-US" dirty="0"/>
          </a:p>
          <a:p>
            <a:r>
              <a:rPr lang="en-US" dirty="0"/>
              <a:t>## Plot ROC Curve </a:t>
            </a:r>
          </a:p>
          <a:p>
            <a:r>
              <a:rPr lang="en-US" dirty="0" err="1"/>
              <a:t>ROC.curve</a:t>
            </a:r>
            <a:r>
              <a:rPr lang="en-US" dirty="0"/>
              <a:t>=Vectorize(</a:t>
            </a:r>
            <a:r>
              <a:rPr lang="en-US" dirty="0" err="1"/>
              <a:t>roc.curve</a:t>
            </a:r>
            <a:r>
              <a:rPr lang="en-US" dirty="0"/>
              <a:t>) </a:t>
            </a:r>
          </a:p>
          <a:p>
            <a:r>
              <a:rPr lang="en-US" dirty="0"/>
              <a:t>M.ROC=</a:t>
            </a:r>
            <a:r>
              <a:rPr lang="en-US" dirty="0" err="1"/>
              <a:t>ROC.curve</a:t>
            </a:r>
            <a:r>
              <a:rPr lang="en-US" dirty="0"/>
              <a:t>(seq(0,1,by=0.01)) plot(M.ROC[1,],M.ROC[2,],col="blue",</a:t>
            </a:r>
            <a:r>
              <a:rPr lang="en-US" dirty="0" err="1"/>
              <a:t>lwd</a:t>
            </a:r>
            <a:r>
              <a:rPr lang="en-US" dirty="0"/>
              <a:t>=2,type="l",</a:t>
            </a:r>
            <a:r>
              <a:rPr lang="en-US" dirty="0" err="1"/>
              <a:t>xlab</a:t>
            </a:r>
            <a:r>
              <a:rPr lang="en-US" dirty="0"/>
              <a:t>="False positive rate",</a:t>
            </a:r>
            <a:r>
              <a:rPr lang="en-US" dirty="0" err="1"/>
              <a:t>ylab</a:t>
            </a:r>
            <a:r>
              <a:rPr lang="en-US" dirty="0"/>
              <a:t>="True positive rate")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1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1FFB7-2490-45DB-983F-6F4DCD2943B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3820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altLang="zh-CN" sz="3600" b="1" dirty="0"/>
              <a:t>KNN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34698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586D-4097-1650-760A-16D7F5B4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in KNN</a:t>
            </a:r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FEEF1-2499-724C-FD6A-5F73E91E149A}"/>
              </a:ext>
            </a:extLst>
          </p:cNvPr>
          <p:cNvSpPr txBox="1"/>
          <p:nvPr/>
        </p:nvSpPr>
        <p:spPr>
          <a:xfrm>
            <a:off x="218209" y="1122218"/>
            <a:ext cx="86742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the </a:t>
            </a:r>
            <a:r>
              <a:rPr lang="en-US" sz="2400" dirty="0" err="1">
                <a:solidFill>
                  <a:srgbClr val="FF0000"/>
                </a:solidFill>
              </a:rPr>
              <a:t>knn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function in the </a:t>
            </a:r>
            <a:r>
              <a:rPr lang="en-US" sz="2400" dirty="0">
                <a:solidFill>
                  <a:srgbClr val="FF0000"/>
                </a:solidFill>
              </a:rPr>
              <a:t>class</a:t>
            </a:r>
            <a:r>
              <a:rPr lang="en-US" sz="2400" dirty="0"/>
              <a:t> library, which requires 4 inputs (training observation, test observation, training response, number of K).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function does not follow the two-step (first model fitting, then prediction) approach; it generates predictions using a single command.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1468335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D46E-B37B-EE39-0084-EF22E0E1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picture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KNN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2311D-B1B1-2B8F-129E-1BF29AACE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818497"/>
            <a:ext cx="6190171" cy="604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21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586D-4097-1650-760A-16D7F5B4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KNN</a:t>
            </a:r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4B356-3FD6-80CE-2E3B-573922158C41}"/>
              </a:ext>
            </a:extLst>
          </p:cNvPr>
          <p:cNvSpPr txBox="1"/>
          <p:nvPr/>
        </p:nvSpPr>
        <p:spPr>
          <a:xfrm>
            <a:off x="207818" y="1059873"/>
            <a:ext cx="731651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library(ISLR2) </a:t>
            </a:r>
            <a:br>
              <a:rPr lang="en-US" sz="2200" dirty="0"/>
            </a:br>
            <a:r>
              <a:rPr lang="en-US" sz="2200" dirty="0"/>
              <a:t>attach(</a:t>
            </a:r>
            <a:r>
              <a:rPr lang="en-US" sz="2200" dirty="0" err="1"/>
              <a:t>Smarket</a:t>
            </a:r>
            <a:r>
              <a:rPr lang="en-US" sz="2200" dirty="0"/>
              <a:t>) </a:t>
            </a:r>
            <a:br>
              <a:rPr lang="en-US" sz="2200" dirty="0"/>
            </a:br>
            <a:r>
              <a:rPr lang="en-US" sz="2200" dirty="0"/>
              <a:t>library(class) </a:t>
            </a:r>
            <a:br>
              <a:rPr lang="en-US" sz="2200" dirty="0"/>
            </a:br>
            <a:r>
              <a:rPr lang="en-US" sz="2200" dirty="0"/>
              <a:t>train=(Year&lt;2005) </a:t>
            </a:r>
            <a:br>
              <a:rPr lang="en-US" sz="2200" dirty="0"/>
            </a:br>
            <a:r>
              <a:rPr lang="en-US" sz="2200" dirty="0" err="1"/>
              <a:t>train.X</a:t>
            </a:r>
            <a:r>
              <a:rPr lang="en-US" sz="2200" dirty="0"/>
              <a:t>=</a:t>
            </a:r>
            <a:r>
              <a:rPr lang="en-US" sz="2200" dirty="0" err="1"/>
              <a:t>cbind</a:t>
            </a:r>
            <a:r>
              <a:rPr lang="en-US" sz="2200" dirty="0"/>
              <a:t>(Lag1,Lag2)[train,] #training data of observation </a:t>
            </a:r>
            <a:r>
              <a:rPr lang="en-US" sz="2200" dirty="0" err="1"/>
              <a:t>test.X</a:t>
            </a:r>
            <a:r>
              <a:rPr lang="en-US" sz="2200" dirty="0"/>
              <a:t>=</a:t>
            </a:r>
            <a:r>
              <a:rPr lang="en-US" sz="2200" dirty="0" err="1"/>
              <a:t>cbind</a:t>
            </a:r>
            <a:r>
              <a:rPr lang="en-US" sz="2200" dirty="0"/>
              <a:t>(Lag1,Lag2)[!train,] #test data of observation </a:t>
            </a:r>
            <a:r>
              <a:rPr lang="en-US" sz="2200" dirty="0" err="1"/>
              <a:t>train.Direction</a:t>
            </a:r>
            <a:r>
              <a:rPr lang="en-US" sz="2200" dirty="0"/>
              <a:t>=Direction[train] #training data of response knn.pred1=</a:t>
            </a:r>
            <a:r>
              <a:rPr lang="en-US" sz="2200" dirty="0" err="1"/>
              <a:t>knn</a:t>
            </a:r>
            <a:r>
              <a:rPr lang="en-US" sz="2200" dirty="0"/>
              <a:t>(</a:t>
            </a:r>
            <a:r>
              <a:rPr lang="en-US" sz="2200" dirty="0" err="1"/>
              <a:t>train.X,test.X,train.Direction,k</a:t>
            </a:r>
            <a:r>
              <a:rPr lang="en-US" sz="2200" dirty="0"/>
              <a:t>=1) table(knn.pred1,Direction.2005) </a:t>
            </a:r>
            <a:br>
              <a:rPr lang="en-US" sz="2200" dirty="0"/>
            </a:br>
            <a:r>
              <a:rPr lang="en-US" sz="2200" dirty="0"/>
              <a:t>mean(knn.pred1==Direction.2005) #predict accuracy 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>
                <a:solidFill>
                  <a:srgbClr val="FF0000"/>
                </a:solidFill>
              </a:rPr>
              <a:t>##change k to get different results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knn.pred2=</a:t>
            </a:r>
            <a:r>
              <a:rPr lang="en-US" sz="2200" dirty="0" err="1"/>
              <a:t>knn</a:t>
            </a:r>
            <a:r>
              <a:rPr lang="en-US" sz="2200" dirty="0"/>
              <a:t>(</a:t>
            </a:r>
            <a:r>
              <a:rPr lang="en-US" sz="2200" dirty="0" err="1"/>
              <a:t>train.X</a:t>
            </a:r>
            <a:r>
              <a:rPr lang="en-US" sz="2200" dirty="0"/>
              <a:t>,</a:t>
            </a:r>
            <a:r>
              <a:rPr lang="zh-CN" altLang="en-US" sz="2200" dirty="0"/>
              <a:t> </a:t>
            </a:r>
            <a:r>
              <a:rPr lang="en-US" sz="2200" dirty="0" err="1"/>
              <a:t>test.X</a:t>
            </a:r>
            <a:r>
              <a:rPr lang="en-US" sz="2200" dirty="0"/>
              <a:t>,</a:t>
            </a:r>
            <a:r>
              <a:rPr lang="zh-CN" altLang="en-US" sz="2200" dirty="0"/>
              <a:t> </a:t>
            </a:r>
            <a:r>
              <a:rPr lang="en-US" sz="2200" dirty="0" err="1"/>
              <a:t>train.Direction</a:t>
            </a:r>
            <a:r>
              <a:rPr lang="en-US" sz="2200" dirty="0"/>
              <a:t>,</a:t>
            </a:r>
            <a:r>
              <a:rPr lang="zh-CN" alt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k=3</a:t>
            </a:r>
            <a:r>
              <a:rPr lang="en-US" sz="2200" dirty="0"/>
              <a:t>) table(knn.pred2,Direction.2005) </a:t>
            </a:r>
            <a:br>
              <a:rPr lang="en-US" sz="2200" dirty="0"/>
            </a:br>
            <a:r>
              <a:rPr lang="en-US" sz="2200" dirty="0"/>
              <a:t>mean(knn.pred2==Direction.2005)</a:t>
            </a:r>
            <a:endParaRPr lang="en-CN" sz="2200" dirty="0"/>
          </a:p>
        </p:txBody>
      </p:sp>
    </p:spTree>
    <p:extLst>
      <p:ext uri="{BB962C8B-B14F-4D97-AF65-F5344CB8AC3E}">
        <p14:creationId xmlns:p14="http://schemas.microsoft.com/office/powerpoint/2010/main" val="371165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1FFB7-2490-45DB-983F-6F4DCD2943B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3820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 algn="ctr">
              <a:buNone/>
            </a:pPr>
            <a:r>
              <a:rPr lang="en-US" sz="3600" b="1" dirty="0"/>
              <a:t>Logis</a:t>
            </a:r>
            <a:r>
              <a:rPr lang="en-US" altLang="zh-CN" sz="3600" b="1" dirty="0"/>
              <a:t>tic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Regression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3580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1FFB7-2490-45DB-983F-6F4DCD2943B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Preliminary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C412B2-276F-B169-1C28-C2ED566C96F2}"/>
              </a:ext>
            </a:extLst>
          </p:cNvPr>
          <p:cNvSpPr txBox="1"/>
          <p:nvPr/>
        </p:nvSpPr>
        <p:spPr>
          <a:xfrm>
            <a:off x="539552" y="1205116"/>
            <a:ext cx="777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2A206-EB2C-3226-C543-42E529C4B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77" y="1885899"/>
            <a:ext cx="5829723" cy="1841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0BFF7D-6315-EC85-FF17-9749664F6940}"/>
              </a:ext>
            </a:extLst>
          </p:cNvPr>
          <p:cNvSpPr txBox="1"/>
          <p:nvPr/>
        </p:nvSpPr>
        <p:spPr>
          <a:xfrm>
            <a:off x="539552" y="3896522"/>
            <a:ext cx="539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estimation method: maximum likelihood</a:t>
            </a:r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B13CF1-CE7D-DB29-AD74-7773C0540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60" y="4355833"/>
            <a:ext cx="5542384" cy="965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8EE16-8BFB-BA6F-D87E-C44321F311FA}"/>
              </a:ext>
            </a:extLst>
          </p:cNvPr>
          <p:cNvSpPr txBox="1"/>
          <p:nvPr/>
        </p:nvSpPr>
        <p:spPr>
          <a:xfrm>
            <a:off x="539552" y="55221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Accuracy of estimates: z-statistics (p-value)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CF71EB-7578-7FAB-6E87-89B12939C09C}"/>
              </a:ext>
            </a:extLst>
          </p:cNvPr>
          <p:cNvSpPr txBox="1"/>
          <p:nvPr/>
        </p:nvSpPr>
        <p:spPr>
          <a:xfrm>
            <a:off x="539552" y="6167346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Logistic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regression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help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calculate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probability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X.</a:t>
            </a:r>
            <a:endParaRPr lang="en-CN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1F7339-1E80-26B0-5131-9BAD1FBCB4DE}"/>
              </a:ext>
            </a:extLst>
          </p:cNvPr>
          <p:cNvCxnSpPr/>
          <p:nvPr/>
        </p:nvCxnSpPr>
        <p:spPr>
          <a:xfrm flipV="1">
            <a:off x="2321496" y="1585447"/>
            <a:ext cx="504056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0405DC-FD05-8C99-32A2-5B005956A97F}"/>
              </a:ext>
            </a:extLst>
          </p:cNvPr>
          <p:cNvSpPr txBox="1"/>
          <p:nvPr/>
        </p:nvSpPr>
        <p:spPr>
          <a:xfrm>
            <a:off x="2648305" y="1250106"/>
            <a:ext cx="179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event</a:t>
            </a:r>
            <a:endParaRPr lang="en-CN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56797C-FEDE-002E-2B09-602E4D11C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87" y="2509616"/>
            <a:ext cx="2240226" cy="149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E61621-B771-996F-EDC3-D4AE942F4F6A}"/>
              </a:ext>
            </a:extLst>
          </p:cNvPr>
          <p:cNvCxnSpPr>
            <a:cxnSpLocks/>
          </p:cNvCxnSpPr>
          <p:nvPr/>
        </p:nvCxnSpPr>
        <p:spPr>
          <a:xfrm>
            <a:off x="5462869" y="3273905"/>
            <a:ext cx="103701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5086EE-67C1-F587-6744-CC12AE9A3929}"/>
              </a:ext>
            </a:extLst>
          </p:cNvPr>
          <p:cNvSpPr txBox="1"/>
          <p:nvPr/>
        </p:nvSpPr>
        <p:spPr>
          <a:xfrm>
            <a:off x="7057457" y="4026794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Sigmoid</a:t>
            </a:r>
            <a:r>
              <a:rPr lang="zh-CN" altLang="en-US" sz="1200" dirty="0"/>
              <a:t> </a:t>
            </a:r>
            <a:r>
              <a:rPr lang="en-US" altLang="zh-CN" sz="1200" dirty="0"/>
              <a:t>function</a:t>
            </a:r>
            <a:endParaRPr lang="en-CN" sz="1200" dirty="0"/>
          </a:p>
        </p:txBody>
      </p:sp>
    </p:spTree>
    <p:extLst>
      <p:ext uri="{BB962C8B-B14F-4D97-AF65-F5344CB8AC3E}">
        <p14:creationId xmlns:p14="http://schemas.microsoft.com/office/powerpoint/2010/main" val="371808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52AC-E892-7D8D-1250-BB4557D9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36CE-FCEE-0E64-8D36-A871C24DE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Smarket</a:t>
            </a:r>
            <a:r>
              <a:rPr lang="en-US" dirty="0"/>
              <a:t> data set in the ISLR2 package.</a:t>
            </a:r>
          </a:p>
          <a:p>
            <a:r>
              <a:rPr lang="en-US" dirty="0"/>
              <a:t>Percentage returns for the S&amp;P 500 stock index in 2001~2005.</a:t>
            </a:r>
          </a:p>
          <a:p>
            <a:r>
              <a:rPr lang="en-US" dirty="0"/>
              <a:t>Predict the Direction (Up/Down) of the stock market on a day based on the values in the previous days (Lag1,…,Lag5), etc.</a:t>
            </a:r>
          </a:p>
          <a:p>
            <a:r>
              <a:rPr lang="en-US" dirty="0"/>
              <a:t>Code: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dirty="0"/>
              <a:t>library(ISLR2) </a:t>
            </a:r>
            <a:br>
              <a:rPr lang="en-US" dirty="0"/>
            </a:br>
            <a:r>
              <a:rPr lang="zh-CN" altLang="en-US" dirty="0"/>
              <a:t>    </a:t>
            </a:r>
            <a:r>
              <a:rPr lang="en-US" dirty="0"/>
              <a:t>names(</a:t>
            </a:r>
            <a:r>
              <a:rPr lang="en-US" dirty="0" err="1"/>
              <a:t>Smarket</a:t>
            </a:r>
            <a:r>
              <a:rPr lang="en-US" dirty="0"/>
              <a:t>) </a:t>
            </a:r>
            <a:br>
              <a:rPr lang="en-US" dirty="0"/>
            </a:br>
            <a:r>
              <a:rPr lang="zh-CN" altLang="en-US" dirty="0"/>
              <a:t>    </a:t>
            </a:r>
            <a:r>
              <a:rPr lang="en-US" dirty="0"/>
              <a:t>dim(</a:t>
            </a:r>
            <a:r>
              <a:rPr lang="en-US" dirty="0" err="1"/>
              <a:t>Smarket</a:t>
            </a:r>
            <a:r>
              <a:rPr lang="en-US" dirty="0"/>
              <a:t>) </a:t>
            </a:r>
            <a:br>
              <a:rPr lang="en-US" dirty="0"/>
            </a:br>
            <a:r>
              <a:rPr lang="zh-CN" altLang="en-US" dirty="0"/>
              <a:t>    </a:t>
            </a:r>
            <a:r>
              <a:rPr lang="en-US" dirty="0"/>
              <a:t>attach(</a:t>
            </a:r>
            <a:r>
              <a:rPr lang="en-US" dirty="0" err="1"/>
              <a:t>Smarket</a:t>
            </a:r>
            <a:r>
              <a:rPr lang="en-US" dirty="0"/>
              <a:t>)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41628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52AC-E892-7D8D-1250-BB4557D9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Step1-Training model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36CE-FCEE-0E64-8D36-A871C24DE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of logistic model</a:t>
            </a:r>
            <a:br>
              <a:rPr lang="en-US" dirty="0"/>
            </a:br>
            <a:r>
              <a:rPr lang="en-US" dirty="0" err="1"/>
              <a:t>logistic.fit</a:t>
            </a:r>
            <a:r>
              <a:rPr lang="en-US" dirty="0"/>
              <a:t>=</a:t>
            </a:r>
            <a:r>
              <a:rPr lang="en-US" dirty="0" err="1"/>
              <a:t>glm</a:t>
            </a:r>
            <a:r>
              <a:rPr lang="en-US" dirty="0"/>
              <a:t>(Direction~Lag1+Lag2+Lag3+Lag4+Lag5+Volume, data=</a:t>
            </a:r>
            <a:r>
              <a:rPr lang="en-US" dirty="0" err="1"/>
              <a:t>Smarket</a:t>
            </a:r>
            <a:r>
              <a:rPr lang="en-US" dirty="0"/>
              <a:t>, family=binomial)</a:t>
            </a:r>
            <a:br>
              <a:rPr lang="en-US" dirty="0"/>
            </a:br>
            <a:r>
              <a:rPr lang="en-US" dirty="0"/>
              <a:t>summary(</a:t>
            </a:r>
            <a:r>
              <a:rPr lang="en-US" dirty="0" err="1"/>
              <a:t>logistic.fit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What is the meaning of </a:t>
            </a:r>
            <a:r>
              <a:rPr lang="en-US" dirty="0">
                <a:solidFill>
                  <a:srgbClr val="FF0000"/>
                </a:solidFill>
              </a:rPr>
              <a:t>Number of Fisher Scoring iterations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We use Fisher’s Scoring algorithm(numerical method) here instead of calculating MLE.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6297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52AC-E892-7D8D-1250-BB4557D9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Step2-predictions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36CE-FCEE-0E64-8D36-A871C24DE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615136"/>
          </a:xfrm>
        </p:spPr>
        <p:txBody>
          <a:bodyPr>
            <a:normAutofit/>
          </a:bodyPr>
          <a:lstStyle/>
          <a:p>
            <a:r>
              <a:rPr lang="en-US" sz="2400" dirty="0"/>
              <a:t>Get the prediction of probability:</a:t>
            </a:r>
            <a:br>
              <a:rPr lang="en-US" sz="2400" dirty="0"/>
            </a:br>
            <a:r>
              <a:rPr lang="en-US" sz="2400" dirty="0" err="1"/>
              <a:t>logistic.probs</a:t>
            </a:r>
            <a:r>
              <a:rPr lang="en-US" sz="2400" dirty="0"/>
              <a:t>=predict(</a:t>
            </a:r>
            <a:r>
              <a:rPr lang="en-US" sz="2400" dirty="0" err="1"/>
              <a:t>logistic.fit,type</a:t>
            </a:r>
            <a:r>
              <a:rPr lang="en-US" sz="2400" dirty="0"/>
              <a:t>="response")</a:t>
            </a:r>
            <a:br>
              <a:rPr lang="en-US" sz="2400" dirty="0"/>
            </a:br>
            <a:r>
              <a:rPr lang="en-US" sz="2400" dirty="0"/>
              <a:t>##print the first ten probabilities</a:t>
            </a:r>
            <a:br>
              <a:rPr lang="en-US" sz="2400" dirty="0"/>
            </a:br>
            <a:r>
              <a:rPr lang="en-US" sz="2400" dirty="0" err="1"/>
              <a:t>logistic.probs</a:t>
            </a:r>
            <a:r>
              <a:rPr lang="en-US" sz="2400" dirty="0"/>
              <a:t>[1:10]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Meaning of prob</a:t>
            </a:r>
            <a:r>
              <a:rPr lang="en-US" sz="2400" dirty="0"/>
              <a:t>: prob of going up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this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what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we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calculate</a:t>
            </a:r>
            <a:br>
              <a:rPr lang="en-US" sz="2400" dirty="0"/>
            </a:br>
            <a:r>
              <a:rPr lang="en-US" sz="2400" dirty="0"/>
              <a:t>##check dummy variable</a:t>
            </a:r>
            <a:br>
              <a:rPr lang="en-US" sz="2400" dirty="0"/>
            </a:br>
            <a:r>
              <a:rPr lang="en-US" sz="2400" dirty="0"/>
              <a:t>contrasts (Direction)</a:t>
            </a:r>
          </a:p>
          <a:p>
            <a:endParaRPr lang="en-US" sz="2400" dirty="0"/>
          </a:p>
          <a:p>
            <a:r>
              <a:rPr lang="en-US" sz="2400" dirty="0"/>
              <a:t>Convert the prob to class:</a:t>
            </a:r>
            <a:br>
              <a:rPr lang="en-US" sz="2400" dirty="0"/>
            </a:br>
            <a:r>
              <a:rPr lang="en-US" sz="2400" dirty="0" err="1"/>
              <a:t>logistic.pred</a:t>
            </a:r>
            <a:r>
              <a:rPr lang="en-US" sz="2400" dirty="0"/>
              <a:t>=rep("Down",1250) #create all ”down” array</a:t>
            </a:r>
          </a:p>
          <a:p>
            <a:pPr marL="0" indent="0">
              <a:buNone/>
            </a:pPr>
            <a:r>
              <a:rPr lang="zh-CN" altLang="en-US" sz="2400" dirty="0"/>
              <a:t>     </a:t>
            </a:r>
            <a:r>
              <a:rPr lang="en-US" sz="2400" dirty="0" err="1"/>
              <a:t>logistic.pred</a:t>
            </a:r>
            <a:r>
              <a:rPr lang="en-US" sz="2400" dirty="0"/>
              <a:t>[</a:t>
            </a:r>
            <a:r>
              <a:rPr lang="en-US" sz="2400" dirty="0" err="1"/>
              <a:t>logistic.probs</a:t>
            </a:r>
            <a:r>
              <a:rPr lang="en-US" sz="2400" dirty="0"/>
              <a:t>&gt;0.5]="Up" #set threshold 0.5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617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52AC-E892-7D8D-1250-BB4557D9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Step3-Accuracy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36CE-FCEE-0E64-8D36-A871C24DE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sz="2400" dirty="0"/>
              <a:t>Confusion matrix</a:t>
            </a:r>
            <a:br>
              <a:rPr lang="en-CN" sz="2400" dirty="0"/>
            </a:br>
            <a:r>
              <a:rPr lang="en-US" sz="2400" dirty="0"/>
              <a:t>table(</a:t>
            </a:r>
            <a:r>
              <a:rPr lang="en-US" sz="2400" dirty="0" err="1"/>
              <a:t>logistic.pred,Direction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calculate prediction accuracy: 0.5216</a:t>
            </a:r>
            <a:br>
              <a:rPr lang="en-US" sz="2400" dirty="0"/>
            </a:br>
            <a:r>
              <a:rPr lang="en-US" sz="2400" dirty="0"/>
              <a:t>#(507+145)/1250 or</a:t>
            </a:r>
            <a:br>
              <a:rPr lang="en-US" sz="2400" dirty="0"/>
            </a:br>
            <a:r>
              <a:rPr lang="en-US" sz="2400" dirty="0"/>
              <a:t>mean(</a:t>
            </a:r>
            <a:r>
              <a:rPr lang="en-US" sz="2400" dirty="0" err="1"/>
              <a:t>logistic.pred</a:t>
            </a:r>
            <a:r>
              <a:rPr lang="en-US" sz="2400" dirty="0"/>
              <a:t>==Direction)</a:t>
            </a:r>
          </a:p>
          <a:p>
            <a:endParaRPr lang="en-US" sz="2400" dirty="0"/>
          </a:p>
          <a:p>
            <a:r>
              <a:rPr lang="en-US" sz="2400" dirty="0"/>
              <a:t>What this accuracy means?</a:t>
            </a:r>
            <a:br>
              <a:rPr lang="en-US" sz="2400" dirty="0"/>
            </a:br>
            <a:r>
              <a:rPr lang="en-US" sz="2400" dirty="0"/>
              <a:t>It appears that the logistic regression model is working a little better than random guessing. However, this result is misleading because we trained and tested the model on the same set. In other words,</a:t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</a:rPr>
              <a:t>1 − 52.2% = 47.8% is the training error rate.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Training error rate often underestimate the test error rate!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9F3B-46FC-D9E2-8197-A2E483695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908720"/>
            <a:ext cx="4820072" cy="194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5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52AC-E892-7D8D-1250-BB4557D9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36CE-FCEE-0E64-8D36-A871C24DE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Split the data set into a training set and a test set:</a:t>
            </a:r>
            <a:br>
              <a:rPr lang="en-US" sz="2400" dirty="0"/>
            </a:br>
            <a:r>
              <a:rPr lang="en-US" sz="2400" dirty="0"/>
              <a:t>For example, use data in </a:t>
            </a:r>
            <a:r>
              <a:rPr lang="en-US" altLang="zh-CN" sz="2400" dirty="0"/>
              <a:t>year</a:t>
            </a:r>
            <a:r>
              <a:rPr lang="zh-CN" altLang="en-US" sz="2400" dirty="0"/>
              <a:t> </a:t>
            </a:r>
            <a:r>
              <a:rPr lang="en-US" sz="2400" dirty="0"/>
              <a:t>2001~2004 for training, and data in </a:t>
            </a:r>
            <a:r>
              <a:rPr lang="en-US" altLang="zh-CN" sz="2400" dirty="0"/>
              <a:t>year</a:t>
            </a:r>
            <a:r>
              <a:rPr lang="zh-CN" altLang="en-US" sz="2400" dirty="0"/>
              <a:t> </a:t>
            </a:r>
            <a:r>
              <a:rPr lang="en-US" sz="2400" dirty="0"/>
              <a:t>2005 for test.</a:t>
            </a:r>
          </a:p>
          <a:p>
            <a:endParaRPr lang="en-US" sz="2400" dirty="0"/>
          </a:p>
          <a:p>
            <a:r>
              <a:rPr lang="en-US" sz="2400" dirty="0"/>
              <a:t>Fit a logistic regression model using the training set</a:t>
            </a:r>
          </a:p>
          <a:p>
            <a:endParaRPr lang="en-US" sz="2400" dirty="0"/>
          </a:p>
          <a:p>
            <a:r>
              <a:rPr lang="en-US" sz="2400" dirty="0"/>
              <a:t>Find the test error rate using the test set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180192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FF0000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18147</TotalTime>
  <Words>1838</Words>
  <PresentationFormat>On-screen Show (4:3)</PresentationFormat>
  <Paragraphs>162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SDSC 3006 L02 Class 3. Classification</vt:lpstr>
      <vt:lpstr>Outline</vt:lpstr>
      <vt:lpstr>PowerPoint Presentation</vt:lpstr>
      <vt:lpstr>Preliminary</vt:lpstr>
      <vt:lpstr>Preliminary</vt:lpstr>
      <vt:lpstr>Step1-Training model </vt:lpstr>
      <vt:lpstr>Step2-predictions</vt:lpstr>
      <vt:lpstr>Step3-Accuracy</vt:lpstr>
      <vt:lpstr>Cross validation</vt:lpstr>
      <vt:lpstr>Cross validation</vt:lpstr>
      <vt:lpstr>Summary of Results</vt:lpstr>
      <vt:lpstr>PowerPoint Presentation</vt:lpstr>
      <vt:lpstr>Keys</vt:lpstr>
      <vt:lpstr>Steps of LDA</vt:lpstr>
      <vt:lpstr>Step</vt:lpstr>
      <vt:lpstr>PowerPoint Presentation</vt:lpstr>
      <vt:lpstr>ROC curve</vt:lpstr>
      <vt:lpstr>ROC curve of Logistic Regression</vt:lpstr>
      <vt:lpstr>ROC curve of Logistic Regression</vt:lpstr>
      <vt:lpstr>ROC curve of LDA</vt:lpstr>
      <vt:lpstr>ROC curve of LDA</vt:lpstr>
      <vt:lpstr>PowerPoint Presentation</vt:lpstr>
      <vt:lpstr>Notice in KNN</vt:lpstr>
      <vt:lpstr>A picture example of KNN</vt:lpstr>
      <vt:lpstr>Code of KNN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terms:modified xsi:type="dcterms:W3CDTF">2022-09-21T05:01:59Z</dcterms:modified>
</cp:coreProperties>
</file>