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11" r:id="rId2"/>
    <p:sldId id="336" r:id="rId3"/>
    <p:sldId id="338" r:id="rId4"/>
    <p:sldId id="403" r:id="rId5"/>
    <p:sldId id="404" r:id="rId6"/>
    <p:sldId id="390" r:id="rId7"/>
    <p:sldId id="391" r:id="rId8"/>
    <p:sldId id="392" r:id="rId9"/>
    <p:sldId id="396" r:id="rId10"/>
    <p:sldId id="393" r:id="rId11"/>
    <p:sldId id="408" r:id="rId12"/>
    <p:sldId id="409" r:id="rId13"/>
    <p:sldId id="405" r:id="rId14"/>
    <p:sldId id="406" r:id="rId15"/>
    <p:sldId id="407" r:id="rId16"/>
    <p:sldId id="394" r:id="rId17"/>
    <p:sldId id="395" r:id="rId18"/>
    <p:sldId id="397" r:id="rId19"/>
    <p:sldId id="401" r:id="rId20"/>
    <p:sldId id="402" r:id="rId21"/>
    <p:sldId id="398" r:id="rId22"/>
    <p:sldId id="399" r:id="rId23"/>
    <p:sldId id="40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98" autoAdjust="0"/>
    <p:restoredTop sz="81317" autoAdjust="0"/>
  </p:normalViewPr>
  <p:slideViewPr>
    <p:cSldViewPr>
      <p:cViewPr>
        <p:scale>
          <a:sx n="100" d="100"/>
          <a:sy n="100" d="100"/>
        </p:scale>
        <p:origin x="1408" y="65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37DDE7-AED3-4763-B94F-5CE0F5354B37}" type="datetimeFigureOut">
              <a:rPr lang="en-US" smtClean="0"/>
              <a:pPr/>
              <a:t>10/4/22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46DBFD-545E-4850-8449-4B1436242DEB}" type="slidenum">
              <a:rPr lang="en-US" smtClean="0"/>
              <a:pPr/>
              <a:t>‹#›</a:t>
            </a:fld>
            <a:endParaRPr lang="en-US"/>
          </a:p>
        </p:txBody>
      </p:sp>
    </p:spTree>
    <p:extLst>
      <p:ext uri="{BB962C8B-B14F-4D97-AF65-F5344CB8AC3E}">
        <p14:creationId xmlns:p14="http://schemas.microsoft.com/office/powerpoint/2010/main" val="50589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792162"/>
          </a:xfrm>
          <a:prstGeom prst="rect">
            <a:avLst/>
          </a:prstGeom>
          <a:solidFill>
            <a:srgbClr val="800000"/>
          </a:solidFill>
        </p:spPr>
        <p:txBody>
          <a:bodyPr vert="horz" lIns="91440" tIns="45720" rIns="91440" bIns="45720" rtlCol="0" anchor="ctr">
            <a:normAutofit/>
          </a:bodyPr>
          <a:lstStyle/>
          <a:p>
            <a:pPr lvl="0"/>
            <a:r>
              <a:rPr lang="en-US" dirty="0"/>
              <a:t>Click to edit Master title style</a:t>
            </a:r>
          </a:p>
        </p:txBody>
      </p:sp>
      <p:sp>
        <p:nvSpPr>
          <p:cNvPr id="3" name="Text Placeholder 2"/>
          <p:cNvSpPr>
            <a:spLocks noGrp="1"/>
          </p:cNvSpPr>
          <p:nvPr>
            <p:ph type="body" idx="1"/>
          </p:nvPr>
        </p:nvSpPr>
        <p:spPr>
          <a:xfrm>
            <a:off x="0" y="838200"/>
            <a:ext cx="9144000" cy="5287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10/4/22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lang="en-US" sz="3600" b="1" i="0" kern="1200" baseline="0" dirty="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tatisticsbyjim.com/hypothesis-testing/bootstrapp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SDSC</a:t>
            </a:r>
            <a:r>
              <a:rPr lang="zh-CN" altLang="en-US" dirty="0"/>
              <a:t> </a:t>
            </a:r>
            <a:r>
              <a:rPr lang="en-US" altLang="zh-CN" dirty="0"/>
              <a:t>3006</a:t>
            </a:r>
            <a:r>
              <a:rPr lang="zh-CN" altLang="en-US" dirty="0"/>
              <a:t> </a:t>
            </a:r>
            <a:r>
              <a:rPr lang="en-US" altLang="zh-CN" dirty="0"/>
              <a:t>L02</a:t>
            </a:r>
            <a:br>
              <a:rPr lang="en-US" altLang="zh-CN" dirty="0"/>
            </a:br>
            <a:r>
              <a:rPr lang="en-US" altLang="zh-CN" dirty="0"/>
              <a:t>Class 5</a:t>
            </a:r>
            <a:r>
              <a:rPr lang="en-US" dirty="0"/>
              <a:t>. </a:t>
            </a:r>
            <a:r>
              <a:rPr lang="en-US" altLang="zh-CN" dirty="0"/>
              <a:t>Bootstrap and model selection</a:t>
            </a:r>
            <a:endParaRPr lang="en-US" dirty="0"/>
          </a:p>
        </p:txBody>
      </p:sp>
      <p:sp>
        <p:nvSpPr>
          <p:cNvPr id="3" name="TextBox 2">
            <a:extLst>
              <a:ext uri="{FF2B5EF4-FFF2-40B4-BE49-F238E27FC236}">
                <a16:creationId xmlns:a16="http://schemas.microsoft.com/office/drawing/2014/main" id="{0F910FCA-FD6A-4EF8-3B50-5413EE3F9CEC}"/>
              </a:ext>
            </a:extLst>
          </p:cNvPr>
          <p:cNvSpPr txBox="1"/>
          <p:nvPr/>
        </p:nvSpPr>
        <p:spPr>
          <a:xfrm>
            <a:off x="2231740" y="4080967"/>
            <a:ext cx="4680520" cy="646331"/>
          </a:xfrm>
          <a:prstGeom prst="rect">
            <a:avLst/>
          </a:prstGeom>
          <a:noFill/>
        </p:spPr>
        <p:txBody>
          <a:bodyPr wrap="square" rtlCol="0">
            <a:spAutoFit/>
          </a:bodyPr>
          <a:lstStyle/>
          <a:p>
            <a:pPr algn="ctr"/>
            <a:r>
              <a:rPr lang="en-US" altLang="zh-CN" dirty="0">
                <a:latin typeface="Calibri" panose="020F0502020204030204" pitchFamily="34" charset="0"/>
                <a:cs typeface="Calibri" panose="020F0502020204030204" pitchFamily="34" charset="0"/>
              </a:rPr>
              <a:t>Name:</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Yiren</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Liu</a:t>
            </a:r>
          </a:p>
          <a:p>
            <a:pPr algn="ctr"/>
            <a:r>
              <a:rPr lang="en-US" altLang="zh-CN" dirty="0">
                <a:latin typeface="Calibri" panose="020F0502020204030204" pitchFamily="34" charset="0"/>
                <a:cs typeface="Calibri" panose="020F0502020204030204" pitchFamily="34" charset="0"/>
              </a:rPr>
              <a:t>Email:</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yirenliu2-c@my.cityu.edu.hk</a:t>
            </a:r>
            <a:endParaRPr lang="en-CN"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56AADAA-6E8D-21A6-890D-F2EB05CB05C6}"/>
              </a:ext>
            </a:extLst>
          </p:cNvPr>
          <p:cNvSpPr txBox="1"/>
          <p:nvPr/>
        </p:nvSpPr>
        <p:spPr>
          <a:xfrm>
            <a:off x="2442452" y="5854148"/>
            <a:ext cx="3731086" cy="830997"/>
          </a:xfrm>
          <a:prstGeom prst="rect">
            <a:avLst/>
          </a:prstGeom>
          <a:noFill/>
        </p:spPr>
        <p:txBody>
          <a:bodyPr wrap="none" rtlCol="0">
            <a:spAutoFit/>
          </a:bodyPr>
          <a:lstStyle/>
          <a:p>
            <a:pPr algn="ctr"/>
            <a:r>
              <a:rPr lang="en-US" altLang="zh-CN" sz="2400" dirty="0"/>
              <a:t>School</a:t>
            </a:r>
            <a:r>
              <a:rPr lang="zh-CN" altLang="en-US" sz="2400" dirty="0"/>
              <a:t> </a:t>
            </a:r>
            <a:r>
              <a:rPr lang="en-US" altLang="zh-CN" sz="2400" dirty="0"/>
              <a:t>of</a:t>
            </a:r>
            <a:r>
              <a:rPr lang="zh-CN" altLang="en-US" sz="2400" dirty="0"/>
              <a:t> </a:t>
            </a:r>
            <a:r>
              <a:rPr lang="en-US" altLang="zh-CN" sz="2400" dirty="0"/>
              <a:t>Data</a:t>
            </a:r>
            <a:r>
              <a:rPr lang="zh-CN" altLang="en-US" sz="2400" dirty="0"/>
              <a:t> </a:t>
            </a:r>
            <a:r>
              <a:rPr lang="en-US" altLang="zh-CN" sz="2400" dirty="0"/>
              <a:t>Science</a:t>
            </a:r>
          </a:p>
          <a:p>
            <a:pPr algn="ctr"/>
            <a:r>
              <a:rPr lang="en-US" altLang="zh-CN" sz="2400" dirty="0"/>
              <a:t>City</a:t>
            </a:r>
            <a:r>
              <a:rPr lang="zh-CN" altLang="en-US" sz="2400" dirty="0"/>
              <a:t> </a:t>
            </a:r>
            <a:r>
              <a:rPr lang="en-US" altLang="zh-CN" sz="2400" dirty="0"/>
              <a:t>University</a:t>
            </a:r>
            <a:r>
              <a:rPr lang="zh-CN" altLang="en-US" sz="2400" dirty="0"/>
              <a:t> </a:t>
            </a:r>
            <a:r>
              <a:rPr lang="en-US" altLang="zh-CN" sz="2400" dirty="0"/>
              <a:t>of</a:t>
            </a:r>
            <a:r>
              <a:rPr lang="zh-CN" altLang="en-US" sz="2400" dirty="0"/>
              <a:t> </a:t>
            </a:r>
            <a:r>
              <a:rPr lang="en-US" altLang="zh-CN" sz="2400" dirty="0"/>
              <a:t>Hong</a:t>
            </a:r>
            <a:r>
              <a:rPr lang="zh-CN" altLang="en-US" sz="2400" dirty="0"/>
              <a:t> </a:t>
            </a:r>
            <a:r>
              <a:rPr lang="en-US" altLang="zh-CN" sz="2400" dirty="0"/>
              <a:t>Kong</a:t>
            </a:r>
            <a:endParaRPr lang="en-CN" sz="2400" dirty="0"/>
          </a:p>
        </p:txBody>
      </p:sp>
    </p:spTree>
    <p:extLst>
      <p:ext uri="{BB962C8B-B14F-4D97-AF65-F5344CB8AC3E}">
        <p14:creationId xmlns:p14="http://schemas.microsoft.com/office/powerpoint/2010/main" val="1539734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45F6-36FD-6EF6-9E6A-CCEAA53731D0}"/>
              </a:ext>
            </a:extLst>
          </p:cNvPr>
          <p:cNvSpPr>
            <a:spLocks noGrp="1"/>
          </p:cNvSpPr>
          <p:nvPr>
            <p:ph type="title"/>
          </p:nvPr>
        </p:nvSpPr>
        <p:spPr/>
        <p:txBody>
          <a:bodyPr/>
          <a:lstStyle/>
          <a:p>
            <a:r>
              <a:rPr lang="en-US" dirty="0"/>
              <a:t>Introduction</a:t>
            </a:r>
            <a:endParaRPr lang="en-CN" dirty="0"/>
          </a:p>
        </p:txBody>
      </p:sp>
      <p:sp>
        <p:nvSpPr>
          <p:cNvPr id="3" name="Content Placeholder 2">
            <a:extLst>
              <a:ext uri="{FF2B5EF4-FFF2-40B4-BE49-F238E27FC236}">
                <a16:creationId xmlns:a16="http://schemas.microsoft.com/office/drawing/2014/main" id="{1B13B48C-C639-671E-9B2C-C8869EC24A5C}"/>
              </a:ext>
            </a:extLst>
          </p:cNvPr>
          <p:cNvSpPr>
            <a:spLocks noGrp="1"/>
          </p:cNvSpPr>
          <p:nvPr>
            <p:ph idx="1"/>
          </p:nvPr>
        </p:nvSpPr>
        <p:spPr/>
        <p:txBody>
          <a:bodyPr>
            <a:normAutofit lnSpcReduction="10000"/>
          </a:bodyPr>
          <a:lstStyle/>
          <a:p>
            <a:r>
              <a:rPr lang="en-US" dirty="0">
                <a:latin typeface="Calibri" panose="020F0502020204030204" pitchFamily="34" charset="0"/>
                <a:cs typeface="Calibri" panose="020F0502020204030204" pitchFamily="34" charset="0"/>
              </a:rPr>
              <a:t>Dataset: Hitters in library ISLR.</a:t>
            </a:r>
          </a:p>
          <a:p>
            <a:r>
              <a:rPr lang="en-US" dirty="0">
                <a:latin typeface="Calibri" panose="020F0502020204030204" pitchFamily="34" charset="0"/>
                <a:cs typeface="Calibri" panose="020F0502020204030204" pitchFamily="34" charset="0"/>
              </a:rPr>
              <a:t>Target: Predict a baseball player’s Salary based on several predictors.</a:t>
            </a:r>
          </a:p>
          <a:p>
            <a:r>
              <a:rPr lang="en-US" dirty="0">
                <a:latin typeface="Calibri" panose="020F0502020204030204" pitchFamily="34" charset="0"/>
                <a:cs typeface="Calibri" panose="020F0502020204030204" pitchFamily="34" charset="0"/>
              </a:rPr>
              <a:t>Methods: Best Subset Selection, Stepwise Selection (Forward and Backward) and Cross Validation</a:t>
            </a:r>
          </a:p>
          <a:p>
            <a:r>
              <a:rPr lang="en-US" dirty="0">
                <a:latin typeface="Calibri" panose="020F0502020204030204" pitchFamily="34" charset="0"/>
                <a:cs typeface="Calibri" panose="020F0502020204030204" pitchFamily="34" charset="0"/>
              </a:rPr>
              <a:t>Steps: refer Algorithm 6.1, 6.2, 6.3.</a:t>
            </a:r>
          </a:p>
          <a:p>
            <a:r>
              <a:rPr lang="en-US" dirty="0">
                <a:latin typeface="Calibri" panose="020F0502020204030204" pitchFamily="34" charset="0"/>
                <a:cs typeface="Calibri" panose="020F0502020204030204" pitchFamily="34" charset="0"/>
              </a:rPr>
              <a:t>Keys: The criterion for different model of fixed model size: RSS or R^2. The criteria for the best among different model size: Cp (AIC), BIC, or adjusted R^2. Install packages </a:t>
            </a:r>
            <a:r>
              <a:rPr lang="en-US" dirty="0">
                <a:solidFill>
                  <a:srgbClr val="FF0000"/>
                </a:solidFill>
                <a:latin typeface="Calibri" panose="020F0502020204030204" pitchFamily="34" charset="0"/>
                <a:cs typeface="Calibri" panose="020F0502020204030204" pitchFamily="34" charset="0"/>
              </a:rPr>
              <a:t>leaps</a:t>
            </a:r>
            <a:r>
              <a:rPr lang="en-US" dirty="0">
                <a:latin typeface="Calibri" panose="020F0502020204030204" pitchFamily="34" charset="0"/>
                <a:cs typeface="Calibri" panose="020F0502020204030204" pitchFamily="34" charset="0"/>
              </a:rPr>
              <a:t>.</a:t>
            </a:r>
            <a:endParaRPr lang="en-C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2143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3B9A9-0687-E72C-5748-297A86F7FE0E}"/>
              </a:ext>
            </a:extLst>
          </p:cNvPr>
          <p:cNvSpPr>
            <a:spLocks noGrp="1"/>
          </p:cNvSpPr>
          <p:nvPr>
            <p:ph type="title"/>
          </p:nvPr>
        </p:nvSpPr>
        <p:spPr/>
        <p:txBody>
          <a:bodyPr/>
          <a:lstStyle/>
          <a:p>
            <a:r>
              <a:rPr lang="en-US" altLang="zh-CN" dirty="0"/>
              <a:t>Algorithms</a:t>
            </a:r>
            <a:endParaRPr lang="en-CN" dirty="0"/>
          </a:p>
        </p:txBody>
      </p:sp>
      <p:pic>
        <p:nvPicPr>
          <p:cNvPr id="4" name="Picture 3">
            <a:extLst>
              <a:ext uri="{FF2B5EF4-FFF2-40B4-BE49-F238E27FC236}">
                <a16:creationId xmlns:a16="http://schemas.microsoft.com/office/drawing/2014/main" id="{91796D8F-8837-B3B9-BD65-18F88E538093}"/>
              </a:ext>
            </a:extLst>
          </p:cNvPr>
          <p:cNvPicPr>
            <a:picLocks noChangeAspect="1"/>
          </p:cNvPicPr>
          <p:nvPr/>
        </p:nvPicPr>
        <p:blipFill>
          <a:blip r:embed="rId2"/>
          <a:stretch>
            <a:fillRect/>
          </a:stretch>
        </p:blipFill>
        <p:spPr>
          <a:xfrm>
            <a:off x="890343" y="759405"/>
            <a:ext cx="7363314" cy="3014049"/>
          </a:xfrm>
          <a:prstGeom prst="rect">
            <a:avLst/>
          </a:prstGeom>
        </p:spPr>
      </p:pic>
      <p:pic>
        <p:nvPicPr>
          <p:cNvPr id="5" name="Picture 4">
            <a:extLst>
              <a:ext uri="{FF2B5EF4-FFF2-40B4-BE49-F238E27FC236}">
                <a16:creationId xmlns:a16="http://schemas.microsoft.com/office/drawing/2014/main" id="{2DAA3268-8CC0-8632-0C62-EDF3496E4470}"/>
              </a:ext>
            </a:extLst>
          </p:cNvPr>
          <p:cNvPicPr>
            <a:picLocks noChangeAspect="1"/>
          </p:cNvPicPr>
          <p:nvPr/>
        </p:nvPicPr>
        <p:blipFill>
          <a:blip r:embed="rId3"/>
          <a:stretch>
            <a:fillRect/>
          </a:stretch>
        </p:blipFill>
        <p:spPr>
          <a:xfrm>
            <a:off x="1043608" y="3677697"/>
            <a:ext cx="7363314" cy="3180303"/>
          </a:xfrm>
          <a:prstGeom prst="rect">
            <a:avLst/>
          </a:prstGeom>
        </p:spPr>
      </p:pic>
    </p:spTree>
    <p:extLst>
      <p:ext uri="{BB962C8B-B14F-4D97-AF65-F5344CB8AC3E}">
        <p14:creationId xmlns:p14="http://schemas.microsoft.com/office/powerpoint/2010/main" val="833632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065BF-0695-2F66-8EA9-9EB8104C4B6E}"/>
              </a:ext>
            </a:extLst>
          </p:cNvPr>
          <p:cNvSpPr>
            <a:spLocks noGrp="1"/>
          </p:cNvSpPr>
          <p:nvPr>
            <p:ph type="title"/>
          </p:nvPr>
        </p:nvSpPr>
        <p:spPr/>
        <p:txBody>
          <a:bodyPr/>
          <a:lstStyle/>
          <a:p>
            <a:r>
              <a:rPr lang="en-US" altLang="zh-CN" dirty="0"/>
              <a:t>Algorithms</a:t>
            </a:r>
            <a:endParaRPr lang="en-CN" dirty="0"/>
          </a:p>
        </p:txBody>
      </p:sp>
      <p:pic>
        <p:nvPicPr>
          <p:cNvPr id="4" name="Picture 3">
            <a:extLst>
              <a:ext uri="{FF2B5EF4-FFF2-40B4-BE49-F238E27FC236}">
                <a16:creationId xmlns:a16="http://schemas.microsoft.com/office/drawing/2014/main" id="{A1BF57E9-36A4-0FB0-679A-1C164C5B23D4}"/>
              </a:ext>
            </a:extLst>
          </p:cNvPr>
          <p:cNvPicPr>
            <a:picLocks noChangeAspect="1"/>
          </p:cNvPicPr>
          <p:nvPr/>
        </p:nvPicPr>
        <p:blipFill>
          <a:blip r:embed="rId2"/>
          <a:stretch>
            <a:fillRect/>
          </a:stretch>
        </p:blipFill>
        <p:spPr>
          <a:xfrm>
            <a:off x="685800" y="1680210"/>
            <a:ext cx="7772400" cy="3497580"/>
          </a:xfrm>
          <a:prstGeom prst="rect">
            <a:avLst/>
          </a:prstGeom>
        </p:spPr>
      </p:pic>
    </p:spTree>
    <p:extLst>
      <p:ext uri="{BB962C8B-B14F-4D97-AF65-F5344CB8AC3E}">
        <p14:creationId xmlns:p14="http://schemas.microsoft.com/office/powerpoint/2010/main" val="3907440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361B2-677A-3CD0-6200-85F28E651437}"/>
              </a:ext>
            </a:extLst>
          </p:cNvPr>
          <p:cNvSpPr>
            <a:spLocks noGrp="1"/>
          </p:cNvSpPr>
          <p:nvPr>
            <p:ph type="title"/>
          </p:nvPr>
        </p:nvSpPr>
        <p:spPr/>
        <p:txBody>
          <a:bodyPr/>
          <a:lstStyle/>
          <a:p>
            <a:r>
              <a:rPr lang="en-US" altLang="zh-CN" dirty="0"/>
              <a:t>What</a:t>
            </a:r>
            <a:r>
              <a:rPr lang="zh-CN" altLang="en-US" dirty="0"/>
              <a:t> </a:t>
            </a:r>
            <a:r>
              <a:rPr lang="en-US" altLang="zh-CN" dirty="0"/>
              <a:t>is</a:t>
            </a:r>
            <a:r>
              <a:rPr lang="zh-CN" altLang="en-US" dirty="0"/>
              <a:t> </a:t>
            </a:r>
            <a:r>
              <a:rPr lang="en-US" altLang="zh-CN" dirty="0"/>
              <a:t>AIC,</a:t>
            </a:r>
            <a:r>
              <a:rPr lang="zh-CN" altLang="en-US" dirty="0"/>
              <a:t> </a:t>
            </a:r>
            <a:r>
              <a:rPr lang="en-US" altLang="zh-CN" dirty="0"/>
              <a:t>BIC?</a:t>
            </a:r>
            <a:endParaRPr lang="en-CN" dirty="0"/>
          </a:p>
        </p:txBody>
      </p:sp>
      <p:sp>
        <p:nvSpPr>
          <p:cNvPr id="3" name="Content Placeholder 2">
            <a:extLst>
              <a:ext uri="{FF2B5EF4-FFF2-40B4-BE49-F238E27FC236}">
                <a16:creationId xmlns:a16="http://schemas.microsoft.com/office/drawing/2014/main" id="{ADC5F7CD-BE4D-4DEB-7E35-3D84DDAC578C}"/>
              </a:ext>
            </a:extLst>
          </p:cNvPr>
          <p:cNvSpPr>
            <a:spLocks noGrp="1"/>
          </p:cNvSpPr>
          <p:nvPr>
            <p:ph idx="1"/>
          </p:nvPr>
        </p:nvSpPr>
        <p:spPr/>
        <p:txBody>
          <a:bodyPr/>
          <a:lstStyle/>
          <a:p>
            <a:r>
              <a:rPr lang="en-US" b="0" i="0" dirty="0">
                <a:solidFill>
                  <a:srgbClr val="202124"/>
                </a:solidFill>
                <a:effectLst/>
                <a:latin typeface="arial" panose="020B0604020202020204" pitchFamily="34" charset="0"/>
              </a:rPr>
              <a:t>The Akaike information criterion (AIC) and the Bayesian information criterion (BIC) </a:t>
            </a:r>
            <a:r>
              <a:rPr lang="en-US" b="1" i="0" dirty="0">
                <a:solidFill>
                  <a:srgbClr val="202124"/>
                </a:solidFill>
                <a:effectLst/>
                <a:latin typeface="arial" panose="020B0604020202020204" pitchFamily="34" charset="0"/>
              </a:rPr>
              <a:t>provide measures of model performance that account for model complexity</a:t>
            </a:r>
            <a:r>
              <a:rPr lang="en-US" b="0" i="0" dirty="0">
                <a:solidFill>
                  <a:srgbClr val="202124"/>
                </a:solidFill>
                <a:effectLst/>
                <a:latin typeface="arial" panose="020B0604020202020204" pitchFamily="34" charset="0"/>
              </a:rPr>
              <a:t>. AIC and BIC combine a term reflecting how well the model fits the data with a term that penalizes the model in proportion to its number of parameters.</a:t>
            </a:r>
            <a:endParaRPr lang="en-CN" dirty="0"/>
          </a:p>
        </p:txBody>
      </p:sp>
    </p:spTree>
    <p:extLst>
      <p:ext uri="{BB962C8B-B14F-4D97-AF65-F5344CB8AC3E}">
        <p14:creationId xmlns:p14="http://schemas.microsoft.com/office/powerpoint/2010/main" val="2046230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9FB20-8BDC-EAA4-11AC-0D1593B1AD9E}"/>
              </a:ext>
            </a:extLst>
          </p:cNvPr>
          <p:cNvSpPr>
            <a:spLocks noGrp="1"/>
          </p:cNvSpPr>
          <p:nvPr>
            <p:ph type="title"/>
          </p:nvPr>
        </p:nvSpPr>
        <p:spPr/>
        <p:txBody>
          <a:bodyPr/>
          <a:lstStyle/>
          <a:p>
            <a:r>
              <a:rPr lang="en-US" altLang="zh-CN" dirty="0"/>
              <a:t>What</a:t>
            </a:r>
            <a:r>
              <a:rPr lang="zh-CN" altLang="en-US" dirty="0"/>
              <a:t> </a:t>
            </a:r>
            <a:r>
              <a:rPr lang="en-US" altLang="zh-CN" dirty="0"/>
              <a:t>is</a:t>
            </a:r>
            <a:r>
              <a:rPr lang="zh-CN" altLang="en-US" dirty="0"/>
              <a:t> </a:t>
            </a:r>
            <a:r>
              <a:rPr lang="en-US" altLang="zh-CN" dirty="0"/>
              <a:t>AIC,</a:t>
            </a:r>
            <a:r>
              <a:rPr lang="zh-CN" altLang="en-US" dirty="0"/>
              <a:t> </a:t>
            </a:r>
            <a:r>
              <a:rPr lang="en-US" altLang="zh-CN" dirty="0"/>
              <a:t>BIC?</a:t>
            </a:r>
            <a:endParaRPr lang="en-CN" dirty="0"/>
          </a:p>
        </p:txBody>
      </p:sp>
      <p:pic>
        <p:nvPicPr>
          <p:cNvPr id="4" name="Content Placeholder 3">
            <a:extLst>
              <a:ext uri="{FF2B5EF4-FFF2-40B4-BE49-F238E27FC236}">
                <a16:creationId xmlns:a16="http://schemas.microsoft.com/office/drawing/2014/main" id="{9A2B4FB6-419F-F69C-EB8E-3E73A2F90F5F}"/>
              </a:ext>
            </a:extLst>
          </p:cNvPr>
          <p:cNvPicPr>
            <a:picLocks noGrp="1" noChangeAspect="1"/>
          </p:cNvPicPr>
          <p:nvPr>
            <p:ph idx="1"/>
          </p:nvPr>
        </p:nvPicPr>
        <p:blipFill>
          <a:blip r:embed="rId2"/>
          <a:stretch>
            <a:fillRect/>
          </a:stretch>
        </p:blipFill>
        <p:spPr>
          <a:xfrm>
            <a:off x="0" y="847195"/>
            <a:ext cx="9144000" cy="5269973"/>
          </a:xfrm>
          <a:prstGeom prst="rect">
            <a:avLst/>
          </a:prstGeom>
        </p:spPr>
      </p:pic>
    </p:spTree>
    <p:extLst>
      <p:ext uri="{BB962C8B-B14F-4D97-AF65-F5344CB8AC3E}">
        <p14:creationId xmlns:p14="http://schemas.microsoft.com/office/powerpoint/2010/main" val="3868558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5B4A3-97AF-7795-AE20-2598A10BEB9C}"/>
              </a:ext>
            </a:extLst>
          </p:cNvPr>
          <p:cNvSpPr>
            <a:spLocks noGrp="1"/>
          </p:cNvSpPr>
          <p:nvPr>
            <p:ph type="title"/>
          </p:nvPr>
        </p:nvSpPr>
        <p:spPr/>
        <p:txBody>
          <a:bodyPr/>
          <a:lstStyle/>
          <a:p>
            <a:r>
              <a:rPr lang="en-US" altLang="zh-CN" dirty="0"/>
              <a:t>What</a:t>
            </a:r>
            <a:r>
              <a:rPr lang="zh-CN" altLang="en-US" dirty="0"/>
              <a:t> </a:t>
            </a:r>
            <a:r>
              <a:rPr lang="en-US" altLang="zh-CN" dirty="0"/>
              <a:t>is</a:t>
            </a:r>
            <a:r>
              <a:rPr lang="zh-CN" altLang="en-US" dirty="0"/>
              <a:t> </a:t>
            </a:r>
            <a:r>
              <a:rPr lang="en-US" altLang="zh-CN" dirty="0"/>
              <a:t>Maximum likelihood</a:t>
            </a:r>
            <a:r>
              <a:rPr lang="zh-CN" altLang="en-US" dirty="0"/>
              <a:t> </a:t>
            </a:r>
            <a:r>
              <a:rPr lang="en-US" altLang="zh-CN" dirty="0"/>
              <a:t>(L)</a:t>
            </a:r>
            <a:endParaRPr lang="en-CN" dirty="0"/>
          </a:p>
        </p:txBody>
      </p:sp>
      <p:sp>
        <p:nvSpPr>
          <p:cNvPr id="3" name="Content Placeholder 2">
            <a:extLst>
              <a:ext uri="{FF2B5EF4-FFF2-40B4-BE49-F238E27FC236}">
                <a16:creationId xmlns:a16="http://schemas.microsoft.com/office/drawing/2014/main" id="{4F7B8420-6980-C0A5-8003-B65B44C91886}"/>
              </a:ext>
            </a:extLst>
          </p:cNvPr>
          <p:cNvSpPr>
            <a:spLocks noGrp="1"/>
          </p:cNvSpPr>
          <p:nvPr>
            <p:ph idx="1"/>
          </p:nvPr>
        </p:nvSpPr>
        <p:spPr/>
        <p:txBody>
          <a:bodyPr>
            <a:normAutofit fontScale="92500"/>
          </a:bodyPr>
          <a:lstStyle/>
          <a:p>
            <a:r>
              <a:rPr lang="en-US" b="0" i="0" dirty="0">
                <a:solidFill>
                  <a:srgbClr val="FF0000"/>
                </a:solidFill>
                <a:effectLst/>
                <a:latin typeface="source-serif-pro"/>
              </a:rPr>
              <a:t>Maximum likelihood </a:t>
            </a:r>
            <a:r>
              <a:rPr lang="en-US" b="0" i="0" dirty="0">
                <a:solidFill>
                  <a:srgbClr val="292929"/>
                </a:solidFill>
                <a:effectLst/>
                <a:latin typeface="source-serif-pro"/>
              </a:rPr>
              <a:t>is the </a:t>
            </a:r>
            <a:r>
              <a:rPr lang="en-US" b="0" i="0" dirty="0">
                <a:solidFill>
                  <a:srgbClr val="FF0000"/>
                </a:solidFill>
                <a:effectLst/>
                <a:latin typeface="source-serif-pro"/>
              </a:rPr>
              <a:t>probability</a:t>
            </a:r>
            <a:r>
              <a:rPr lang="en-US" b="0" i="0" dirty="0">
                <a:solidFill>
                  <a:srgbClr val="292929"/>
                </a:solidFill>
                <a:effectLst/>
                <a:latin typeface="source-serif-pro"/>
              </a:rPr>
              <a:t> that the </a:t>
            </a:r>
            <a:r>
              <a:rPr lang="en-US" b="0" i="0" dirty="0">
                <a:solidFill>
                  <a:srgbClr val="FF0000"/>
                </a:solidFill>
                <a:effectLst/>
                <a:latin typeface="source-serif-pro"/>
              </a:rPr>
              <a:t>predicted parameter </a:t>
            </a:r>
            <a:r>
              <a:rPr lang="en-US" b="0" i="0" dirty="0">
                <a:solidFill>
                  <a:srgbClr val="292929"/>
                </a:solidFill>
                <a:effectLst/>
                <a:latin typeface="source-serif-pro"/>
              </a:rPr>
              <a:t>is an </a:t>
            </a:r>
            <a:r>
              <a:rPr lang="en-US" b="0" i="0" dirty="0">
                <a:solidFill>
                  <a:srgbClr val="FF0000"/>
                </a:solidFill>
                <a:effectLst/>
                <a:latin typeface="source-serif-pro"/>
              </a:rPr>
              <a:t>accurate</a:t>
            </a:r>
            <a:r>
              <a:rPr lang="en-US" b="0" i="0" dirty="0">
                <a:solidFill>
                  <a:srgbClr val="292929"/>
                </a:solidFill>
                <a:effectLst/>
                <a:latin typeface="source-serif-pro"/>
              </a:rPr>
              <a:t> representation of the relationship between the independent and dependent variable. For example, what is the likelihood that our predicted gradient is correct? Maximum likelihood is </a:t>
            </a:r>
            <a:r>
              <a:rPr lang="en-US" b="0" i="0" dirty="0">
                <a:solidFill>
                  <a:srgbClr val="FF0000"/>
                </a:solidFill>
                <a:effectLst/>
                <a:latin typeface="source-serif-pro"/>
              </a:rPr>
              <a:t>derived from the comparison of all the possible parameters followed by the selection of the parameter</a:t>
            </a:r>
            <a:r>
              <a:rPr lang="en-US" b="0" i="0" dirty="0">
                <a:solidFill>
                  <a:srgbClr val="292929"/>
                </a:solidFill>
                <a:effectLst/>
                <a:latin typeface="source-serif-pro"/>
              </a:rPr>
              <a:t> that </a:t>
            </a:r>
            <a:r>
              <a:rPr lang="en-US" b="0" i="0" dirty="0">
                <a:solidFill>
                  <a:srgbClr val="FF0000"/>
                </a:solidFill>
                <a:effectLst/>
                <a:latin typeface="source-serif-pro"/>
              </a:rPr>
              <a:t>has the highest chance of being correct</a:t>
            </a:r>
            <a:r>
              <a:rPr lang="en-US" b="0" i="0" dirty="0">
                <a:solidFill>
                  <a:srgbClr val="292929"/>
                </a:solidFill>
                <a:effectLst/>
                <a:latin typeface="source-serif-pro"/>
              </a:rPr>
              <a:t>. In both formulas, the natural log (</a:t>
            </a:r>
            <a:r>
              <a:rPr lang="en-US" altLang="zh-CN" dirty="0">
                <a:solidFill>
                  <a:srgbClr val="292929"/>
                </a:solidFill>
                <a:latin typeface="source-serif-pro"/>
              </a:rPr>
              <a:t>ln</a:t>
            </a:r>
            <a:r>
              <a:rPr lang="en-US" b="0" i="0" dirty="0">
                <a:solidFill>
                  <a:srgbClr val="292929"/>
                </a:solidFill>
                <a:effectLst/>
                <a:latin typeface="source-serif-pro"/>
              </a:rPr>
              <a:t>) of the maximum likelihood is used as the measurement of the model's accuracy in explaining the sample data.</a:t>
            </a:r>
            <a:endParaRPr lang="en-CN" dirty="0"/>
          </a:p>
        </p:txBody>
      </p:sp>
    </p:spTree>
    <p:extLst>
      <p:ext uri="{BB962C8B-B14F-4D97-AF65-F5344CB8AC3E}">
        <p14:creationId xmlns:p14="http://schemas.microsoft.com/office/powerpoint/2010/main" val="678547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45F6-36FD-6EF6-9E6A-CCEAA53731D0}"/>
              </a:ext>
            </a:extLst>
          </p:cNvPr>
          <p:cNvSpPr>
            <a:spLocks noGrp="1"/>
          </p:cNvSpPr>
          <p:nvPr>
            <p:ph type="title"/>
          </p:nvPr>
        </p:nvSpPr>
        <p:spPr/>
        <p:txBody>
          <a:bodyPr/>
          <a:lstStyle/>
          <a:p>
            <a:r>
              <a:rPr lang="en-US" dirty="0"/>
              <a:t>Pre-processing</a:t>
            </a:r>
            <a:endParaRPr lang="en-CN" dirty="0"/>
          </a:p>
        </p:txBody>
      </p:sp>
      <p:sp>
        <p:nvSpPr>
          <p:cNvPr id="3" name="Content Placeholder 2">
            <a:extLst>
              <a:ext uri="{FF2B5EF4-FFF2-40B4-BE49-F238E27FC236}">
                <a16:creationId xmlns:a16="http://schemas.microsoft.com/office/drawing/2014/main" id="{1B13B48C-C639-671E-9B2C-C8869EC24A5C}"/>
              </a:ext>
            </a:extLst>
          </p:cNvPr>
          <p:cNvSpPr>
            <a:spLocks noGrp="1"/>
          </p:cNvSpPr>
          <p:nvPr>
            <p:ph idx="1"/>
          </p:nvPr>
        </p:nvSpPr>
        <p:spPr/>
        <p:txBody>
          <a:bodyPr/>
          <a:lstStyle/>
          <a:p>
            <a:pPr marL="0" indent="0">
              <a:buNone/>
            </a:pPr>
            <a:r>
              <a:rPr lang="en-US" dirty="0"/>
              <a:t>library(ISLR) </a:t>
            </a:r>
          </a:p>
          <a:p>
            <a:pPr marL="0" indent="0">
              <a:buNone/>
            </a:pPr>
            <a:r>
              <a:rPr lang="en-US" dirty="0"/>
              <a:t>names(Hitters) </a:t>
            </a:r>
          </a:p>
          <a:p>
            <a:pPr marL="0" indent="0">
              <a:buNone/>
            </a:pPr>
            <a:r>
              <a:rPr lang="en-US" dirty="0"/>
              <a:t>dim(Hitters) </a:t>
            </a:r>
          </a:p>
          <a:p>
            <a:pPr marL="0" indent="0">
              <a:buNone/>
            </a:pPr>
            <a:r>
              <a:rPr lang="en-US" dirty="0">
                <a:solidFill>
                  <a:srgbClr val="FF0000"/>
                </a:solidFill>
              </a:rPr>
              <a:t>sum(</a:t>
            </a:r>
            <a:r>
              <a:rPr lang="en-US" dirty="0" err="1">
                <a:solidFill>
                  <a:srgbClr val="FF0000"/>
                </a:solidFill>
              </a:rPr>
              <a:t>is.na</a:t>
            </a:r>
            <a:r>
              <a:rPr lang="en-US" dirty="0">
                <a:solidFill>
                  <a:srgbClr val="FF0000"/>
                </a:solidFill>
              </a:rPr>
              <a:t>(</a:t>
            </a:r>
            <a:r>
              <a:rPr lang="en-US" dirty="0" err="1">
                <a:solidFill>
                  <a:srgbClr val="FF0000"/>
                </a:solidFill>
              </a:rPr>
              <a:t>Hitters$Salary</a:t>
            </a:r>
            <a:r>
              <a:rPr lang="en-US" dirty="0">
                <a:solidFill>
                  <a:srgbClr val="FF0000"/>
                </a:solidFill>
              </a:rPr>
              <a:t>)) </a:t>
            </a:r>
            <a:r>
              <a:rPr lang="en-US" dirty="0"/>
              <a:t>#total number of missing salary ("NA") </a:t>
            </a:r>
          </a:p>
          <a:p>
            <a:pPr marL="0" indent="0">
              <a:buNone/>
            </a:pPr>
            <a:r>
              <a:rPr lang="en-US" dirty="0"/>
              <a:t>Hitters=</a:t>
            </a:r>
            <a:r>
              <a:rPr lang="en-US" dirty="0" err="1"/>
              <a:t>na.omit</a:t>
            </a:r>
            <a:r>
              <a:rPr lang="en-US" dirty="0"/>
              <a:t>(Hitters) #remove rows with missing values in any variable</a:t>
            </a:r>
          </a:p>
          <a:p>
            <a:pPr marL="0" indent="0">
              <a:buNone/>
            </a:pPr>
            <a:r>
              <a:rPr lang="en-US" dirty="0"/>
              <a:t>dim(Hitters) </a:t>
            </a:r>
          </a:p>
          <a:p>
            <a:pPr marL="0" indent="0">
              <a:buNone/>
            </a:pPr>
            <a:r>
              <a:rPr lang="en-US" dirty="0"/>
              <a:t>sum(</a:t>
            </a:r>
            <a:r>
              <a:rPr lang="en-US" dirty="0" err="1"/>
              <a:t>is.na</a:t>
            </a:r>
            <a:r>
              <a:rPr lang="en-US" dirty="0"/>
              <a:t>(Hitters))</a:t>
            </a:r>
            <a:endParaRPr lang="en-CN" dirty="0"/>
          </a:p>
        </p:txBody>
      </p:sp>
    </p:spTree>
    <p:extLst>
      <p:ext uri="{BB962C8B-B14F-4D97-AF65-F5344CB8AC3E}">
        <p14:creationId xmlns:p14="http://schemas.microsoft.com/office/powerpoint/2010/main" val="3263802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45F6-36FD-6EF6-9E6A-CCEAA53731D0}"/>
              </a:ext>
            </a:extLst>
          </p:cNvPr>
          <p:cNvSpPr>
            <a:spLocks noGrp="1"/>
          </p:cNvSpPr>
          <p:nvPr>
            <p:ph type="title"/>
          </p:nvPr>
        </p:nvSpPr>
        <p:spPr/>
        <p:txBody>
          <a:bodyPr/>
          <a:lstStyle/>
          <a:p>
            <a:r>
              <a:rPr lang="en-US" dirty="0"/>
              <a:t>Best Subset Selection</a:t>
            </a:r>
            <a:endParaRPr lang="en-CN" dirty="0"/>
          </a:p>
        </p:txBody>
      </p:sp>
      <p:sp>
        <p:nvSpPr>
          <p:cNvPr id="3" name="Content Placeholder 2">
            <a:extLst>
              <a:ext uri="{FF2B5EF4-FFF2-40B4-BE49-F238E27FC236}">
                <a16:creationId xmlns:a16="http://schemas.microsoft.com/office/drawing/2014/main" id="{1B13B48C-C639-671E-9B2C-C8869EC24A5C}"/>
              </a:ext>
            </a:extLst>
          </p:cNvPr>
          <p:cNvSpPr>
            <a:spLocks noGrp="1"/>
          </p:cNvSpPr>
          <p:nvPr>
            <p:ph idx="1"/>
          </p:nvPr>
        </p:nvSpPr>
        <p:spPr/>
        <p:txBody>
          <a:bodyPr>
            <a:normAutofit/>
          </a:bodyPr>
          <a:lstStyle/>
          <a:p>
            <a:pPr marL="0" indent="0">
              <a:buNone/>
            </a:pPr>
            <a:r>
              <a:rPr lang="en-US" altLang="zh-CN" sz="2400" dirty="0">
                <a:solidFill>
                  <a:schemeClr val="accent6">
                    <a:lumMod val="75000"/>
                  </a:schemeClr>
                </a:solidFill>
              </a:rPr>
              <a:t>#</a:t>
            </a:r>
            <a:r>
              <a:rPr lang="zh-CN" altLang="en-US" sz="2400" dirty="0">
                <a:solidFill>
                  <a:schemeClr val="accent6">
                    <a:lumMod val="75000"/>
                  </a:schemeClr>
                </a:solidFill>
              </a:rPr>
              <a:t> </a:t>
            </a:r>
            <a:r>
              <a:rPr lang="en-US" sz="2400" dirty="0" err="1">
                <a:solidFill>
                  <a:schemeClr val="accent6">
                    <a:lumMod val="75000"/>
                  </a:schemeClr>
                </a:solidFill>
              </a:rPr>
              <a:t>install.packages</a:t>
            </a:r>
            <a:r>
              <a:rPr lang="en-US" sz="2400" dirty="0">
                <a:solidFill>
                  <a:schemeClr val="accent6">
                    <a:lumMod val="75000"/>
                  </a:schemeClr>
                </a:solidFill>
              </a:rPr>
              <a:t>(“leaps”)</a:t>
            </a:r>
            <a:r>
              <a:rPr lang="en-US" altLang="zh-CN" sz="2400" dirty="0">
                <a:solidFill>
                  <a:schemeClr val="accent6">
                    <a:lumMod val="75000"/>
                  </a:schemeClr>
                </a:solidFill>
              </a:rPr>
              <a:t>,</a:t>
            </a:r>
            <a:r>
              <a:rPr lang="zh-CN" altLang="en-US" sz="2400" dirty="0">
                <a:solidFill>
                  <a:schemeClr val="accent6">
                    <a:lumMod val="75000"/>
                  </a:schemeClr>
                </a:solidFill>
              </a:rPr>
              <a:t> </a:t>
            </a:r>
            <a:r>
              <a:rPr lang="en-US" altLang="zh-CN" sz="2400" dirty="0">
                <a:solidFill>
                  <a:srgbClr val="FF0000"/>
                </a:solidFill>
              </a:rPr>
              <a:t>install</a:t>
            </a:r>
            <a:r>
              <a:rPr lang="zh-CN" altLang="en-US" sz="2400" dirty="0">
                <a:solidFill>
                  <a:srgbClr val="FF0000"/>
                </a:solidFill>
              </a:rPr>
              <a:t> </a:t>
            </a:r>
            <a:r>
              <a:rPr lang="en-US" altLang="zh-CN" sz="2400" dirty="0">
                <a:solidFill>
                  <a:srgbClr val="FF0000"/>
                </a:solidFill>
              </a:rPr>
              <a:t>it</a:t>
            </a:r>
            <a:r>
              <a:rPr lang="zh-CN" altLang="en-US" sz="2400" dirty="0">
                <a:solidFill>
                  <a:srgbClr val="FF0000"/>
                </a:solidFill>
              </a:rPr>
              <a:t> </a:t>
            </a:r>
            <a:r>
              <a:rPr lang="en-US" altLang="zh-CN" sz="2400" dirty="0">
                <a:solidFill>
                  <a:srgbClr val="FF0000"/>
                </a:solidFill>
              </a:rPr>
              <a:t>if</a:t>
            </a:r>
            <a:r>
              <a:rPr lang="zh-CN" altLang="en-US" sz="2400" dirty="0">
                <a:solidFill>
                  <a:srgbClr val="FF0000"/>
                </a:solidFill>
              </a:rPr>
              <a:t> </a:t>
            </a:r>
            <a:r>
              <a:rPr lang="en-US" altLang="zh-CN" sz="2400" dirty="0">
                <a:solidFill>
                  <a:srgbClr val="FF0000"/>
                </a:solidFill>
              </a:rPr>
              <a:t>not</a:t>
            </a:r>
            <a:r>
              <a:rPr lang="zh-CN" altLang="en-US" sz="2400" dirty="0">
                <a:solidFill>
                  <a:srgbClr val="FF0000"/>
                </a:solidFill>
              </a:rPr>
              <a:t> </a:t>
            </a:r>
            <a:r>
              <a:rPr lang="en-US" altLang="zh-CN" sz="2400" dirty="0">
                <a:solidFill>
                  <a:srgbClr val="FF0000"/>
                </a:solidFill>
              </a:rPr>
              <a:t>installed</a:t>
            </a:r>
            <a:endParaRPr lang="en-US" sz="2400" dirty="0">
              <a:solidFill>
                <a:srgbClr val="FF0000"/>
              </a:solidFill>
            </a:endParaRPr>
          </a:p>
          <a:p>
            <a:pPr marL="0" indent="0">
              <a:buNone/>
            </a:pPr>
            <a:r>
              <a:rPr lang="en-US" sz="2400" dirty="0"/>
              <a:t>library(leaps)</a:t>
            </a:r>
          </a:p>
          <a:p>
            <a:pPr marL="0" indent="0">
              <a:buNone/>
            </a:pPr>
            <a:r>
              <a:rPr lang="en-US" sz="2400" dirty="0" err="1"/>
              <a:t>regfit.full</a:t>
            </a:r>
            <a:r>
              <a:rPr lang="en-US" sz="2400" dirty="0"/>
              <a:t> = </a:t>
            </a:r>
            <a:r>
              <a:rPr lang="en-US" sz="2400" dirty="0" err="1"/>
              <a:t>regsubsets</a:t>
            </a:r>
            <a:r>
              <a:rPr lang="en-US" sz="2400" dirty="0"/>
              <a:t>(</a:t>
            </a:r>
            <a:r>
              <a:rPr lang="en-US" sz="2400" dirty="0" err="1"/>
              <a:t>Salary~.,Hitters</a:t>
            </a:r>
            <a:r>
              <a:rPr lang="en-US" sz="2400" dirty="0"/>
              <a:t>)</a:t>
            </a:r>
          </a:p>
          <a:p>
            <a:pPr marL="0" indent="0">
              <a:buNone/>
            </a:pPr>
            <a:r>
              <a:rPr lang="en-US" sz="2400" dirty="0">
                <a:solidFill>
                  <a:schemeClr val="accent6">
                    <a:lumMod val="75000"/>
                  </a:schemeClr>
                </a:solidFill>
              </a:rPr>
              <a:t>##print the best set of predictors for each model size; by default, only return results up to the best 8-predictor model</a:t>
            </a:r>
          </a:p>
          <a:p>
            <a:pPr marL="0" indent="0">
              <a:buNone/>
            </a:pPr>
            <a:r>
              <a:rPr lang="en-US" sz="2400" dirty="0"/>
              <a:t>summary(</a:t>
            </a:r>
            <a:r>
              <a:rPr lang="en-US" sz="2400" dirty="0" err="1"/>
              <a:t>regfit.full</a:t>
            </a:r>
            <a:r>
              <a:rPr lang="en-US" sz="2400" dirty="0"/>
              <a:t>)</a:t>
            </a:r>
            <a:endParaRPr lang="en-US" sz="2400" dirty="0">
              <a:solidFill>
                <a:srgbClr val="FF0000"/>
              </a:solidFill>
            </a:endParaRPr>
          </a:p>
          <a:p>
            <a:pPr marL="0" indent="0">
              <a:buNone/>
            </a:pPr>
            <a:r>
              <a:rPr lang="en-US" sz="2400" dirty="0">
                <a:solidFill>
                  <a:schemeClr val="accent6">
                    <a:lumMod val="75000"/>
                  </a:schemeClr>
                </a:solidFill>
              </a:rPr>
              <a:t>##to return as many predictors as specified(Max=19)</a:t>
            </a:r>
          </a:p>
          <a:p>
            <a:pPr marL="0" indent="0">
              <a:buNone/>
            </a:pPr>
            <a:r>
              <a:rPr lang="en-US" sz="2400" dirty="0" err="1"/>
              <a:t>regfit.full</a:t>
            </a:r>
            <a:r>
              <a:rPr lang="en-US" sz="2400" dirty="0"/>
              <a:t> = </a:t>
            </a:r>
            <a:r>
              <a:rPr lang="en-US" sz="2400" dirty="0" err="1"/>
              <a:t>regsubsets</a:t>
            </a:r>
            <a:r>
              <a:rPr lang="en-US" sz="2400" dirty="0"/>
              <a:t>(</a:t>
            </a:r>
            <a:r>
              <a:rPr lang="en-US" sz="2400" dirty="0" err="1"/>
              <a:t>Salary~.,data</a:t>
            </a:r>
            <a:r>
              <a:rPr lang="en-US" sz="2400" dirty="0"/>
              <a:t>=</a:t>
            </a:r>
            <a:r>
              <a:rPr lang="en-US" sz="2400" dirty="0" err="1"/>
              <a:t>Hitters,nvmax</a:t>
            </a:r>
            <a:r>
              <a:rPr lang="en-US" sz="2400" dirty="0"/>
              <a:t>=19)</a:t>
            </a:r>
          </a:p>
          <a:p>
            <a:pPr marL="0" indent="0">
              <a:buNone/>
            </a:pPr>
            <a:r>
              <a:rPr lang="en-US" sz="2400" dirty="0" err="1"/>
              <a:t>reg.summary</a:t>
            </a:r>
            <a:r>
              <a:rPr lang="en-US" sz="2400" dirty="0"/>
              <a:t> = summary(</a:t>
            </a:r>
            <a:r>
              <a:rPr lang="en-US" sz="2400" dirty="0" err="1"/>
              <a:t>regfit.full</a:t>
            </a:r>
            <a:r>
              <a:rPr lang="en-US" sz="2400" dirty="0"/>
              <a:t>)</a:t>
            </a:r>
          </a:p>
          <a:p>
            <a:pPr marL="0" indent="0">
              <a:buNone/>
            </a:pPr>
            <a:r>
              <a:rPr lang="en-US" sz="2400" dirty="0"/>
              <a:t>names(</a:t>
            </a:r>
            <a:r>
              <a:rPr lang="en-US" sz="2400" dirty="0" err="1"/>
              <a:t>reg.summary</a:t>
            </a:r>
            <a:r>
              <a:rPr lang="en-US" sz="2400" dirty="0"/>
              <a:t>)</a:t>
            </a:r>
            <a:endParaRPr lang="en-CN" sz="2400" dirty="0"/>
          </a:p>
        </p:txBody>
      </p:sp>
    </p:spTree>
    <p:extLst>
      <p:ext uri="{BB962C8B-B14F-4D97-AF65-F5344CB8AC3E}">
        <p14:creationId xmlns:p14="http://schemas.microsoft.com/office/powerpoint/2010/main" val="4135972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45F6-36FD-6EF6-9E6A-CCEAA53731D0}"/>
              </a:ext>
            </a:extLst>
          </p:cNvPr>
          <p:cNvSpPr>
            <a:spLocks noGrp="1"/>
          </p:cNvSpPr>
          <p:nvPr>
            <p:ph type="title"/>
          </p:nvPr>
        </p:nvSpPr>
        <p:spPr/>
        <p:txBody>
          <a:bodyPr/>
          <a:lstStyle/>
          <a:p>
            <a:r>
              <a:rPr lang="en-US" dirty="0"/>
              <a:t>Best Subset Selection</a:t>
            </a:r>
            <a:endParaRPr lang="en-CN" dirty="0"/>
          </a:p>
        </p:txBody>
      </p:sp>
      <p:sp>
        <p:nvSpPr>
          <p:cNvPr id="3" name="Content Placeholder 2">
            <a:extLst>
              <a:ext uri="{FF2B5EF4-FFF2-40B4-BE49-F238E27FC236}">
                <a16:creationId xmlns:a16="http://schemas.microsoft.com/office/drawing/2014/main" id="{1B13B48C-C639-671E-9B2C-C8869EC24A5C}"/>
              </a:ext>
            </a:extLst>
          </p:cNvPr>
          <p:cNvSpPr>
            <a:spLocks noGrp="1"/>
          </p:cNvSpPr>
          <p:nvPr>
            <p:ph idx="1"/>
          </p:nvPr>
        </p:nvSpPr>
        <p:spPr>
          <a:xfrm>
            <a:off x="0" y="980728"/>
            <a:ext cx="9144000" cy="5687144"/>
          </a:xfrm>
        </p:spPr>
        <p:txBody>
          <a:bodyPr>
            <a:noAutofit/>
          </a:bodyPr>
          <a:lstStyle/>
          <a:p>
            <a:pPr marL="0" indent="0">
              <a:buNone/>
            </a:pPr>
            <a:r>
              <a:rPr lang="en-US" sz="2400" dirty="0"/>
              <a:t>##create figure contains four subfigure(2*2)</a:t>
            </a:r>
          </a:p>
          <a:p>
            <a:pPr marL="0" indent="0">
              <a:buNone/>
            </a:pPr>
            <a:r>
              <a:rPr lang="en-US" sz="2400" dirty="0"/>
              <a:t>par(</a:t>
            </a:r>
            <a:r>
              <a:rPr lang="en-US" sz="2400" dirty="0" err="1"/>
              <a:t>mfrow</a:t>
            </a:r>
            <a:r>
              <a:rPr lang="en-US" sz="2400" dirty="0"/>
              <a:t>=c(2,2))</a:t>
            </a:r>
          </a:p>
          <a:p>
            <a:pPr marL="0" indent="0">
              <a:buNone/>
            </a:pPr>
            <a:r>
              <a:rPr lang="en-US" sz="2400" dirty="0">
                <a:solidFill>
                  <a:schemeClr val="accent6">
                    <a:lumMod val="75000"/>
                  </a:schemeClr>
                </a:solidFill>
              </a:rPr>
              <a:t>#Figure 1</a:t>
            </a:r>
          </a:p>
          <a:p>
            <a:pPr marL="0" indent="0">
              <a:buNone/>
            </a:pPr>
            <a:r>
              <a:rPr lang="en-US" sz="2400" dirty="0"/>
              <a:t>plot(</a:t>
            </a:r>
            <a:r>
              <a:rPr lang="en-US" sz="2400" dirty="0" err="1"/>
              <a:t>reg.summary$rss,xlab</a:t>
            </a:r>
            <a:r>
              <a:rPr lang="en-US" sz="2400" dirty="0"/>
              <a:t>="Number of predictors",</a:t>
            </a:r>
            <a:r>
              <a:rPr lang="en-US" sz="2400" dirty="0" err="1"/>
              <a:t>ylab</a:t>
            </a:r>
            <a:r>
              <a:rPr lang="en-US" sz="2400" dirty="0"/>
              <a:t>="</a:t>
            </a:r>
            <a:r>
              <a:rPr lang="en-US" sz="2400" dirty="0" err="1"/>
              <a:t>RSS",type</a:t>
            </a:r>
            <a:r>
              <a:rPr lang="en-US" sz="2400" dirty="0"/>
              <a:t>="l")</a:t>
            </a:r>
          </a:p>
          <a:p>
            <a:pPr marL="0" indent="0">
              <a:buNone/>
            </a:pPr>
            <a:endParaRPr lang="en-US" sz="2400" dirty="0"/>
          </a:p>
          <a:p>
            <a:pPr marL="0" indent="0">
              <a:buNone/>
            </a:pPr>
            <a:r>
              <a:rPr lang="en-US" sz="2400" dirty="0">
                <a:solidFill>
                  <a:schemeClr val="accent6">
                    <a:lumMod val="75000"/>
                  </a:schemeClr>
                </a:solidFill>
              </a:rPr>
              <a:t>#Figure 2</a:t>
            </a:r>
          </a:p>
          <a:p>
            <a:pPr marL="0" indent="0">
              <a:buNone/>
            </a:pPr>
            <a:r>
              <a:rPr lang="en-US" sz="2400" dirty="0"/>
              <a:t>plot(reg.summary$adjr2,xlab="Number of predictors",</a:t>
            </a:r>
            <a:r>
              <a:rPr lang="en-US" sz="2400" dirty="0" err="1"/>
              <a:t>ylab</a:t>
            </a:r>
            <a:r>
              <a:rPr lang="en-US" sz="2400" dirty="0"/>
              <a:t>="Adjusted </a:t>
            </a:r>
            <a:r>
              <a:rPr lang="en-US" sz="2400" dirty="0" err="1"/>
              <a:t>RSq</a:t>
            </a:r>
            <a:r>
              <a:rPr lang="en-US" sz="2400" dirty="0"/>
              <a:t>",type="l")</a:t>
            </a:r>
          </a:p>
          <a:p>
            <a:pPr marL="0" indent="0">
              <a:buNone/>
            </a:pPr>
            <a:r>
              <a:rPr lang="en-US" sz="2400" dirty="0"/>
              <a:t>a=</a:t>
            </a:r>
            <a:r>
              <a:rPr lang="en-US" sz="2400" dirty="0" err="1"/>
              <a:t>which.max</a:t>
            </a:r>
            <a:r>
              <a:rPr lang="en-US" sz="2400" dirty="0"/>
              <a:t>(reg.summary$adjr2) </a:t>
            </a:r>
            <a:r>
              <a:rPr lang="en-US" sz="2400" dirty="0">
                <a:solidFill>
                  <a:schemeClr val="accent6">
                    <a:lumMod val="75000"/>
                  </a:schemeClr>
                </a:solidFill>
              </a:rPr>
              <a:t>#highlight maximizer </a:t>
            </a:r>
            <a:r>
              <a:rPr lang="en-US" sz="2400" dirty="0"/>
              <a:t>points(a,reg.summary$adjr2[a], col="red",</a:t>
            </a:r>
            <a:r>
              <a:rPr lang="en-US" sz="2400" dirty="0" err="1"/>
              <a:t>cex</a:t>
            </a:r>
            <a:r>
              <a:rPr lang="en-US" sz="2400" dirty="0"/>
              <a:t>=2,pch=20)</a:t>
            </a:r>
          </a:p>
          <a:p>
            <a:pPr marL="0" indent="0">
              <a:buNone/>
            </a:pPr>
            <a:endParaRPr lang="en-CN" sz="2400" dirty="0"/>
          </a:p>
        </p:txBody>
      </p:sp>
    </p:spTree>
    <p:extLst>
      <p:ext uri="{BB962C8B-B14F-4D97-AF65-F5344CB8AC3E}">
        <p14:creationId xmlns:p14="http://schemas.microsoft.com/office/powerpoint/2010/main" val="368803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45F6-36FD-6EF6-9E6A-CCEAA53731D0}"/>
              </a:ext>
            </a:extLst>
          </p:cNvPr>
          <p:cNvSpPr>
            <a:spLocks noGrp="1"/>
          </p:cNvSpPr>
          <p:nvPr>
            <p:ph type="title"/>
          </p:nvPr>
        </p:nvSpPr>
        <p:spPr/>
        <p:txBody>
          <a:bodyPr/>
          <a:lstStyle/>
          <a:p>
            <a:r>
              <a:rPr lang="en-US" dirty="0"/>
              <a:t>Best Subset Selection</a:t>
            </a:r>
            <a:endParaRPr lang="en-CN" dirty="0"/>
          </a:p>
        </p:txBody>
      </p:sp>
      <p:sp>
        <p:nvSpPr>
          <p:cNvPr id="3" name="Content Placeholder 2">
            <a:extLst>
              <a:ext uri="{FF2B5EF4-FFF2-40B4-BE49-F238E27FC236}">
                <a16:creationId xmlns:a16="http://schemas.microsoft.com/office/drawing/2014/main" id="{1B13B48C-C639-671E-9B2C-C8869EC24A5C}"/>
              </a:ext>
            </a:extLst>
          </p:cNvPr>
          <p:cNvSpPr>
            <a:spLocks noGrp="1"/>
          </p:cNvSpPr>
          <p:nvPr>
            <p:ph idx="1"/>
          </p:nvPr>
        </p:nvSpPr>
        <p:spPr/>
        <p:txBody>
          <a:bodyPr>
            <a:noAutofit/>
          </a:bodyPr>
          <a:lstStyle/>
          <a:p>
            <a:pPr marL="0" indent="0">
              <a:buNone/>
            </a:pPr>
            <a:r>
              <a:rPr lang="en-US" sz="2400" dirty="0">
                <a:solidFill>
                  <a:schemeClr val="accent6">
                    <a:lumMod val="75000"/>
                  </a:schemeClr>
                </a:solidFill>
              </a:rPr>
              <a:t>#Figure 3</a:t>
            </a:r>
          </a:p>
          <a:p>
            <a:pPr marL="0" indent="0">
              <a:buNone/>
            </a:pPr>
            <a:r>
              <a:rPr lang="en-US" sz="2400" dirty="0"/>
              <a:t>plot(</a:t>
            </a:r>
            <a:r>
              <a:rPr lang="en-US" sz="2400" dirty="0" err="1"/>
              <a:t>reg.summary$cp,xlab</a:t>
            </a:r>
            <a:r>
              <a:rPr lang="en-US" sz="2400" dirty="0"/>
              <a:t>="Number of predictors",</a:t>
            </a:r>
            <a:r>
              <a:rPr lang="en-US" sz="2400" dirty="0" err="1"/>
              <a:t>ylab</a:t>
            </a:r>
            <a:r>
              <a:rPr lang="en-US" sz="2400" dirty="0"/>
              <a:t>="</a:t>
            </a:r>
            <a:r>
              <a:rPr lang="en-US" sz="2400" dirty="0" err="1"/>
              <a:t>Cp",type</a:t>
            </a:r>
            <a:r>
              <a:rPr lang="en-US" sz="2400" dirty="0"/>
              <a:t>='l')</a:t>
            </a:r>
          </a:p>
          <a:p>
            <a:pPr marL="0" indent="0">
              <a:buNone/>
            </a:pPr>
            <a:r>
              <a:rPr lang="en-US" sz="2400" dirty="0"/>
              <a:t>b=</a:t>
            </a:r>
            <a:r>
              <a:rPr lang="en-US" sz="2400" dirty="0" err="1"/>
              <a:t>which.min</a:t>
            </a:r>
            <a:r>
              <a:rPr lang="en-US" sz="2400" dirty="0"/>
              <a:t>(</a:t>
            </a:r>
            <a:r>
              <a:rPr lang="en-US" sz="2400" dirty="0" err="1"/>
              <a:t>reg.summary$cp</a:t>
            </a:r>
            <a:r>
              <a:rPr lang="en-US" sz="2400" dirty="0"/>
              <a:t>)</a:t>
            </a:r>
          </a:p>
          <a:p>
            <a:pPr marL="0" indent="0">
              <a:buNone/>
            </a:pPr>
            <a:r>
              <a:rPr lang="en-US" sz="2400" dirty="0"/>
              <a:t>points(</a:t>
            </a:r>
            <a:r>
              <a:rPr lang="en-US" sz="2400" dirty="0" err="1"/>
              <a:t>b,reg.summary$cp</a:t>
            </a:r>
            <a:r>
              <a:rPr lang="en-US" sz="2400" dirty="0"/>
              <a:t>[b],col="red",</a:t>
            </a:r>
            <a:r>
              <a:rPr lang="en-US" sz="2400" dirty="0" err="1"/>
              <a:t>cex</a:t>
            </a:r>
            <a:r>
              <a:rPr lang="en-US" sz="2400" dirty="0"/>
              <a:t>=2,pch=20)</a:t>
            </a:r>
          </a:p>
          <a:p>
            <a:pPr marL="0" indent="0">
              <a:buNone/>
            </a:pPr>
            <a:endParaRPr lang="en-US" sz="2400" dirty="0"/>
          </a:p>
          <a:p>
            <a:pPr marL="0" indent="0">
              <a:buNone/>
            </a:pPr>
            <a:r>
              <a:rPr lang="en-US" sz="2400" dirty="0">
                <a:solidFill>
                  <a:schemeClr val="accent6">
                    <a:lumMod val="75000"/>
                  </a:schemeClr>
                </a:solidFill>
              </a:rPr>
              <a:t>#Figure 4</a:t>
            </a:r>
          </a:p>
          <a:p>
            <a:pPr marL="0" indent="0">
              <a:buNone/>
            </a:pPr>
            <a:r>
              <a:rPr lang="en-US" sz="2400" dirty="0"/>
              <a:t>plot(</a:t>
            </a:r>
            <a:r>
              <a:rPr lang="en-US" sz="2400" dirty="0" err="1"/>
              <a:t>reg.summary$bic,xlab</a:t>
            </a:r>
            <a:r>
              <a:rPr lang="en-US" sz="2400" dirty="0"/>
              <a:t>="Number of predictors",</a:t>
            </a:r>
            <a:r>
              <a:rPr lang="en-US" sz="2400" dirty="0" err="1"/>
              <a:t>ylab</a:t>
            </a:r>
            <a:r>
              <a:rPr lang="en-US" sz="2400" dirty="0"/>
              <a:t>="</a:t>
            </a:r>
            <a:r>
              <a:rPr lang="en-US" sz="2400" dirty="0" err="1"/>
              <a:t>BIC",type</a:t>
            </a:r>
            <a:r>
              <a:rPr lang="en-US" sz="2400" dirty="0"/>
              <a:t>='l')</a:t>
            </a:r>
          </a:p>
          <a:p>
            <a:pPr marL="0" indent="0">
              <a:buNone/>
            </a:pPr>
            <a:r>
              <a:rPr lang="en-US" sz="2400" dirty="0"/>
              <a:t>c=</a:t>
            </a:r>
            <a:r>
              <a:rPr lang="en-US" sz="2400" dirty="0" err="1"/>
              <a:t>which.min</a:t>
            </a:r>
            <a:r>
              <a:rPr lang="en-US" sz="2400" dirty="0"/>
              <a:t>(</a:t>
            </a:r>
            <a:r>
              <a:rPr lang="en-US" sz="2400" dirty="0" err="1"/>
              <a:t>reg.summary$bic</a:t>
            </a:r>
            <a:r>
              <a:rPr lang="en-US" sz="2400" dirty="0"/>
              <a:t>)</a:t>
            </a:r>
          </a:p>
          <a:p>
            <a:pPr marL="0" indent="0">
              <a:buNone/>
            </a:pPr>
            <a:r>
              <a:rPr lang="en-US" sz="2400" dirty="0"/>
              <a:t>points(</a:t>
            </a:r>
            <a:r>
              <a:rPr lang="en-US" sz="2400" dirty="0" err="1"/>
              <a:t>c,reg.summary$bic</a:t>
            </a:r>
            <a:r>
              <a:rPr lang="en-US" sz="2400" dirty="0"/>
              <a:t>[c],col="red",</a:t>
            </a:r>
            <a:r>
              <a:rPr lang="en-US" sz="2400" dirty="0" err="1"/>
              <a:t>cex</a:t>
            </a:r>
            <a:r>
              <a:rPr lang="en-US" sz="2400" dirty="0"/>
              <a:t>=2,pch=20)</a:t>
            </a:r>
          </a:p>
          <a:p>
            <a:pPr marL="0" indent="0">
              <a:buNone/>
            </a:pPr>
            <a:r>
              <a:rPr lang="en-US" sz="2400" dirty="0">
                <a:solidFill>
                  <a:schemeClr val="accent6">
                    <a:lumMod val="75000"/>
                  </a:schemeClr>
                </a:solidFill>
              </a:rPr>
              <a:t>##print the coefficient estimates of the best model by BIC </a:t>
            </a:r>
            <a:r>
              <a:rPr lang="en-US" sz="2400" dirty="0" err="1"/>
              <a:t>coef</a:t>
            </a:r>
            <a:r>
              <a:rPr lang="en-US" sz="2400" dirty="0"/>
              <a:t>(</a:t>
            </a:r>
            <a:r>
              <a:rPr lang="en-US" sz="2400" dirty="0" err="1"/>
              <a:t>regfit.full,c</a:t>
            </a:r>
            <a:r>
              <a:rPr lang="en-US" sz="2400" dirty="0"/>
              <a:t>)</a:t>
            </a:r>
            <a:endParaRPr lang="en-CN" sz="2400" dirty="0"/>
          </a:p>
        </p:txBody>
      </p:sp>
    </p:spTree>
    <p:extLst>
      <p:ext uri="{BB962C8B-B14F-4D97-AF65-F5344CB8AC3E}">
        <p14:creationId xmlns:p14="http://schemas.microsoft.com/office/powerpoint/2010/main" val="1792075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E01FFB7-2490-45DB-983F-6F4DCD2943B8}" type="slidenum">
              <a:rPr lang="en-US" smtClean="0"/>
              <a:pPr>
                <a:defRPr/>
              </a:pPr>
              <a:t>2</a:t>
            </a:fld>
            <a:endParaRPr lang="en-US" dirty="0"/>
          </a:p>
        </p:txBody>
      </p:sp>
      <p:sp>
        <p:nvSpPr>
          <p:cNvPr id="3" name="Title 2"/>
          <p:cNvSpPr>
            <a:spLocks noGrp="1"/>
          </p:cNvSpPr>
          <p:nvPr>
            <p:ph type="title"/>
          </p:nvPr>
        </p:nvSpPr>
        <p:spPr/>
        <p:txBody>
          <a:bodyPr/>
          <a:lstStyle/>
          <a:p>
            <a:r>
              <a:rPr lang="en-US" dirty="0"/>
              <a:t>Outline</a:t>
            </a:r>
          </a:p>
        </p:txBody>
      </p:sp>
      <p:sp>
        <p:nvSpPr>
          <p:cNvPr id="5" name="Content Placeholder 4"/>
          <p:cNvSpPr>
            <a:spLocks noGrp="1"/>
          </p:cNvSpPr>
          <p:nvPr>
            <p:ph sz="quarter" idx="1"/>
          </p:nvPr>
        </p:nvSpPr>
        <p:spPr>
          <a:xfrm>
            <a:off x="228600" y="1066800"/>
            <a:ext cx="8382000" cy="5562600"/>
          </a:xfrm>
        </p:spPr>
        <p:txBody>
          <a:bodyPr>
            <a:normAutofit/>
          </a:bodyPr>
          <a:lstStyle/>
          <a:p>
            <a:r>
              <a:rPr lang="en-US" altLang="zh-CN" sz="3600" b="1" dirty="0">
                <a:latin typeface="Calibri" panose="020F0502020204030204" pitchFamily="34" charset="0"/>
                <a:cs typeface="Calibri" panose="020F0502020204030204" pitchFamily="34" charset="0"/>
              </a:rPr>
              <a:t>Bootstrap</a:t>
            </a:r>
          </a:p>
          <a:p>
            <a:r>
              <a:rPr lang="en-US" altLang="zh-CN" sz="3600" b="1" dirty="0">
                <a:latin typeface="Calibri" panose="020F0502020204030204" pitchFamily="34" charset="0"/>
                <a:cs typeface="Calibri" panose="020F0502020204030204" pitchFamily="34" charset="0"/>
              </a:rPr>
              <a:t>Model</a:t>
            </a:r>
            <a:r>
              <a:rPr lang="zh-CN" altLang="en-US" sz="3600" b="1" dirty="0">
                <a:latin typeface="Calibri" panose="020F0502020204030204" pitchFamily="34" charset="0"/>
                <a:cs typeface="Calibri" panose="020F0502020204030204" pitchFamily="34" charset="0"/>
              </a:rPr>
              <a:t> </a:t>
            </a:r>
            <a:r>
              <a:rPr lang="en-US" altLang="zh-CN" sz="3600" b="1" dirty="0">
                <a:latin typeface="Calibri" panose="020F0502020204030204" pitchFamily="34" charset="0"/>
                <a:cs typeface="Calibri" panose="020F0502020204030204" pitchFamily="34" charset="0"/>
              </a:rPr>
              <a:t>Selection</a:t>
            </a:r>
          </a:p>
        </p:txBody>
      </p:sp>
    </p:spTree>
    <p:extLst>
      <p:ext uri="{BB962C8B-B14F-4D97-AF65-F5344CB8AC3E}">
        <p14:creationId xmlns:p14="http://schemas.microsoft.com/office/powerpoint/2010/main" val="1891251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45F6-36FD-6EF6-9E6A-CCEAA53731D0}"/>
              </a:ext>
            </a:extLst>
          </p:cNvPr>
          <p:cNvSpPr>
            <a:spLocks noGrp="1"/>
          </p:cNvSpPr>
          <p:nvPr>
            <p:ph type="title"/>
          </p:nvPr>
        </p:nvSpPr>
        <p:spPr/>
        <p:txBody>
          <a:bodyPr/>
          <a:lstStyle/>
          <a:p>
            <a:r>
              <a:rPr lang="en-US" dirty="0"/>
              <a:t>Stepwise Selection</a:t>
            </a:r>
            <a:endParaRPr lang="en-CN" dirty="0"/>
          </a:p>
        </p:txBody>
      </p:sp>
      <p:sp>
        <p:nvSpPr>
          <p:cNvPr id="3" name="Content Placeholder 2">
            <a:extLst>
              <a:ext uri="{FF2B5EF4-FFF2-40B4-BE49-F238E27FC236}">
                <a16:creationId xmlns:a16="http://schemas.microsoft.com/office/drawing/2014/main" id="{1B13B48C-C639-671E-9B2C-C8869EC24A5C}"/>
              </a:ext>
            </a:extLst>
          </p:cNvPr>
          <p:cNvSpPr>
            <a:spLocks noGrp="1"/>
          </p:cNvSpPr>
          <p:nvPr>
            <p:ph idx="1"/>
          </p:nvPr>
        </p:nvSpPr>
        <p:spPr/>
        <p:txBody>
          <a:bodyPr>
            <a:normAutofit/>
          </a:bodyPr>
          <a:lstStyle/>
          <a:p>
            <a:pPr marL="0" indent="0">
              <a:buNone/>
            </a:pPr>
            <a:r>
              <a:rPr lang="en-US" sz="2400" dirty="0" err="1"/>
              <a:t>regfit.fwd</a:t>
            </a:r>
            <a:r>
              <a:rPr lang="en-US" sz="2400" dirty="0"/>
              <a:t>=</a:t>
            </a:r>
            <a:r>
              <a:rPr lang="en-US" sz="2400" dirty="0" err="1"/>
              <a:t>regsubsets</a:t>
            </a:r>
            <a:r>
              <a:rPr lang="en-US" sz="2400" dirty="0"/>
              <a:t>(</a:t>
            </a:r>
            <a:r>
              <a:rPr lang="en-US" sz="2400" dirty="0" err="1"/>
              <a:t>Salary~.,data</a:t>
            </a:r>
            <a:r>
              <a:rPr lang="en-US" sz="2400" dirty="0"/>
              <a:t>=</a:t>
            </a:r>
            <a:r>
              <a:rPr lang="en-US" sz="2400" dirty="0" err="1"/>
              <a:t>Hitters,nvmax</a:t>
            </a:r>
            <a:r>
              <a:rPr lang="en-US" sz="2400" dirty="0"/>
              <a:t>=19,</a:t>
            </a:r>
          </a:p>
          <a:p>
            <a:pPr marL="0" indent="0">
              <a:buNone/>
            </a:pPr>
            <a:r>
              <a:rPr lang="en-US" sz="2400" dirty="0"/>
              <a:t>method="forward")</a:t>
            </a:r>
          </a:p>
          <a:p>
            <a:pPr marL="0" indent="0">
              <a:buNone/>
            </a:pPr>
            <a:r>
              <a:rPr lang="en-US" sz="2400" dirty="0"/>
              <a:t>summary(</a:t>
            </a:r>
            <a:r>
              <a:rPr lang="en-US" sz="2400" dirty="0" err="1"/>
              <a:t>regfit.fwd</a:t>
            </a:r>
            <a:r>
              <a:rPr lang="en-US" sz="2400" dirty="0"/>
              <a:t>) </a:t>
            </a:r>
          </a:p>
          <a:p>
            <a:pPr marL="0" indent="0">
              <a:buNone/>
            </a:pPr>
            <a:r>
              <a:rPr lang="en-US" sz="2400" dirty="0">
                <a:solidFill>
                  <a:schemeClr val="accent6">
                    <a:lumMod val="75000"/>
                  </a:schemeClr>
                </a:solidFill>
              </a:rPr>
              <a:t>#summary(</a:t>
            </a:r>
            <a:r>
              <a:rPr lang="en-US" sz="2400" dirty="0" err="1">
                <a:solidFill>
                  <a:schemeClr val="accent6">
                    <a:lumMod val="75000"/>
                  </a:schemeClr>
                </a:solidFill>
              </a:rPr>
              <a:t>regfit.fwd</a:t>
            </a:r>
            <a:r>
              <a:rPr lang="en-US" sz="2400" dirty="0">
                <a:solidFill>
                  <a:schemeClr val="accent6">
                    <a:lumMod val="75000"/>
                  </a:schemeClr>
                </a:solidFill>
              </a:rPr>
              <a:t>)$</a:t>
            </a:r>
            <a:r>
              <a:rPr lang="en-US" sz="2400" dirty="0" err="1">
                <a:solidFill>
                  <a:schemeClr val="accent6">
                    <a:lumMod val="75000"/>
                  </a:schemeClr>
                </a:solidFill>
              </a:rPr>
              <a:t>bic</a:t>
            </a:r>
            <a:r>
              <a:rPr lang="en-US" sz="2400" dirty="0">
                <a:solidFill>
                  <a:schemeClr val="accent6">
                    <a:lumMod val="75000"/>
                  </a:schemeClr>
                </a:solidFill>
              </a:rPr>
              <a:t>(or cp, adjr2)</a:t>
            </a:r>
            <a:r>
              <a:rPr lang="en-US" sz="2400" dirty="0"/>
              <a:t> </a:t>
            </a:r>
            <a:r>
              <a:rPr lang="en-US" sz="2400" dirty="0" err="1"/>
              <a:t>regfit.bwd</a:t>
            </a:r>
            <a:r>
              <a:rPr lang="en-US" sz="2400" dirty="0"/>
              <a:t>=</a:t>
            </a:r>
            <a:r>
              <a:rPr lang="en-US" sz="2400" dirty="0" err="1"/>
              <a:t>regsubsets</a:t>
            </a:r>
            <a:r>
              <a:rPr lang="en-US" sz="2400" dirty="0"/>
              <a:t>(</a:t>
            </a:r>
            <a:r>
              <a:rPr lang="en-US" sz="2400" dirty="0" err="1"/>
              <a:t>Salary~.,data</a:t>
            </a:r>
            <a:r>
              <a:rPr lang="en-US" sz="2400" dirty="0"/>
              <a:t>=</a:t>
            </a:r>
            <a:r>
              <a:rPr lang="en-US" sz="2400" dirty="0" err="1"/>
              <a:t>Hitters,nvmax</a:t>
            </a:r>
            <a:r>
              <a:rPr lang="en-US" sz="2400" dirty="0"/>
              <a:t>=19,</a:t>
            </a:r>
          </a:p>
          <a:p>
            <a:pPr marL="0" indent="0">
              <a:buNone/>
            </a:pPr>
            <a:r>
              <a:rPr lang="en-US" sz="2400" dirty="0"/>
              <a:t>method="backward")</a:t>
            </a:r>
          </a:p>
          <a:p>
            <a:pPr marL="0" indent="0">
              <a:buNone/>
            </a:pPr>
            <a:endParaRPr lang="en-US" sz="2400" dirty="0"/>
          </a:p>
          <a:p>
            <a:pPr marL="0" indent="0">
              <a:buNone/>
            </a:pPr>
            <a:r>
              <a:rPr lang="en-US" sz="2400" dirty="0"/>
              <a:t>summary(</a:t>
            </a:r>
            <a:r>
              <a:rPr lang="en-US" sz="2400" dirty="0" err="1"/>
              <a:t>regfit.bwd</a:t>
            </a:r>
            <a:r>
              <a:rPr lang="en-US" sz="2400" dirty="0"/>
              <a:t>) </a:t>
            </a:r>
          </a:p>
          <a:p>
            <a:pPr marL="0" indent="0">
              <a:buNone/>
            </a:pPr>
            <a:r>
              <a:rPr lang="en-US" sz="2400" dirty="0"/>
              <a:t>##print the coefficient estimates of the 7-predictor model </a:t>
            </a:r>
            <a:r>
              <a:rPr lang="en-US" sz="2400" dirty="0" err="1"/>
              <a:t>coef</a:t>
            </a:r>
            <a:r>
              <a:rPr lang="en-US" sz="2400" dirty="0"/>
              <a:t>(regfit.full,7) </a:t>
            </a:r>
          </a:p>
          <a:p>
            <a:pPr marL="0" indent="0">
              <a:buNone/>
            </a:pPr>
            <a:r>
              <a:rPr lang="en-US" sz="2400" dirty="0" err="1"/>
              <a:t>coef</a:t>
            </a:r>
            <a:r>
              <a:rPr lang="en-US" sz="2400" dirty="0"/>
              <a:t>(regfit.fwd,7) </a:t>
            </a:r>
          </a:p>
          <a:p>
            <a:pPr marL="0" indent="0">
              <a:buNone/>
            </a:pPr>
            <a:r>
              <a:rPr lang="en-US" sz="2400" dirty="0" err="1"/>
              <a:t>coef</a:t>
            </a:r>
            <a:r>
              <a:rPr lang="en-US" sz="2400" dirty="0"/>
              <a:t>(regfit.bwd,7)</a:t>
            </a:r>
            <a:endParaRPr lang="en-CN" sz="2400" dirty="0"/>
          </a:p>
        </p:txBody>
      </p:sp>
    </p:spTree>
    <p:extLst>
      <p:ext uri="{BB962C8B-B14F-4D97-AF65-F5344CB8AC3E}">
        <p14:creationId xmlns:p14="http://schemas.microsoft.com/office/powerpoint/2010/main" val="3301156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45F6-36FD-6EF6-9E6A-CCEAA53731D0}"/>
              </a:ext>
            </a:extLst>
          </p:cNvPr>
          <p:cNvSpPr>
            <a:spLocks noGrp="1"/>
          </p:cNvSpPr>
          <p:nvPr>
            <p:ph type="title"/>
          </p:nvPr>
        </p:nvSpPr>
        <p:spPr/>
        <p:txBody>
          <a:bodyPr/>
          <a:lstStyle/>
          <a:p>
            <a:r>
              <a:rPr lang="en-US" dirty="0"/>
              <a:t>CV for model selection</a:t>
            </a:r>
            <a:endParaRPr lang="en-CN" dirty="0"/>
          </a:p>
        </p:txBody>
      </p:sp>
      <p:sp>
        <p:nvSpPr>
          <p:cNvPr id="3" name="Content Placeholder 2">
            <a:extLst>
              <a:ext uri="{FF2B5EF4-FFF2-40B4-BE49-F238E27FC236}">
                <a16:creationId xmlns:a16="http://schemas.microsoft.com/office/drawing/2014/main" id="{1B13B48C-C639-671E-9B2C-C8869EC24A5C}"/>
              </a:ext>
            </a:extLst>
          </p:cNvPr>
          <p:cNvSpPr>
            <a:spLocks noGrp="1"/>
          </p:cNvSpPr>
          <p:nvPr>
            <p:ph idx="1"/>
          </p:nvPr>
        </p:nvSpPr>
        <p:spPr/>
        <p:txBody>
          <a:bodyPr>
            <a:normAutofit/>
          </a:bodyPr>
          <a:lstStyle/>
          <a:p>
            <a:pPr marL="0" indent="0">
              <a:buNone/>
            </a:pPr>
            <a:r>
              <a:rPr lang="en-US" sz="2400" dirty="0">
                <a:solidFill>
                  <a:schemeClr val="accent6">
                    <a:lumMod val="75000"/>
                  </a:schemeClr>
                </a:solidFill>
              </a:rPr>
              <a:t>##Randomly split data into a training set and a test</a:t>
            </a:r>
          </a:p>
          <a:p>
            <a:pPr marL="0" indent="0">
              <a:buNone/>
            </a:pPr>
            <a:r>
              <a:rPr lang="en-US" sz="2400" dirty="0" err="1"/>
              <a:t>set.seed</a:t>
            </a:r>
            <a:r>
              <a:rPr lang="en-US" sz="2400" dirty="0"/>
              <a:t>(1) </a:t>
            </a:r>
          </a:p>
          <a:p>
            <a:pPr marL="0" indent="0">
              <a:buNone/>
            </a:pPr>
            <a:r>
              <a:rPr lang="en-US" sz="2400" dirty="0"/>
              <a:t>train=sample(c(TRUE,FALSE), </a:t>
            </a:r>
            <a:r>
              <a:rPr lang="en-US" sz="2400" dirty="0" err="1"/>
              <a:t>nrow</a:t>
            </a:r>
            <a:r>
              <a:rPr lang="en-US" sz="2400" dirty="0"/>
              <a:t>(Hitters), rep=TRUE) </a:t>
            </a:r>
          </a:p>
          <a:p>
            <a:pPr marL="0" indent="0">
              <a:buNone/>
            </a:pPr>
            <a:r>
              <a:rPr lang="en-US" sz="2400" dirty="0"/>
              <a:t>test=(!train) </a:t>
            </a:r>
          </a:p>
          <a:p>
            <a:pPr marL="0" indent="0">
              <a:buNone/>
            </a:pPr>
            <a:r>
              <a:rPr lang="en-US" sz="2400" dirty="0">
                <a:solidFill>
                  <a:schemeClr val="accent6">
                    <a:lumMod val="75000"/>
                  </a:schemeClr>
                </a:solidFill>
              </a:rPr>
              <a:t>##Perform best subset selection</a:t>
            </a:r>
            <a:r>
              <a:rPr lang="en-US" sz="2400" dirty="0"/>
              <a:t> </a:t>
            </a:r>
            <a:r>
              <a:rPr lang="en-US" sz="2400" dirty="0" err="1"/>
              <a:t>regfit.best</a:t>
            </a:r>
            <a:r>
              <a:rPr lang="en-US" sz="2400" dirty="0"/>
              <a:t>=</a:t>
            </a:r>
            <a:r>
              <a:rPr lang="en-US" sz="2400" dirty="0" err="1"/>
              <a:t>regsubsets</a:t>
            </a:r>
            <a:r>
              <a:rPr lang="en-US" sz="2400" dirty="0"/>
              <a:t>(</a:t>
            </a:r>
            <a:r>
              <a:rPr lang="en-US" sz="2400" dirty="0" err="1"/>
              <a:t>Salary~.,data</a:t>
            </a:r>
            <a:r>
              <a:rPr lang="en-US" sz="2400" dirty="0"/>
              <a:t>=Hitters[train,],</a:t>
            </a:r>
            <a:r>
              <a:rPr lang="en-US" sz="2400" dirty="0" err="1"/>
              <a:t>nvmax</a:t>
            </a:r>
            <a:r>
              <a:rPr lang="en-US" sz="2400" dirty="0"/>
              <a:t>=19) </a:t>
            </a:r>
            <a:r>
              <a:rPr lang="en-US" sz="2400" dirty="0">
                <a:solidFill>
                  <a:schemeClr val="accent6">
                    <a:lumMod val="75000"/>
                  </a:schemeClr>
                </a:solidFill>
              </a:rPr>
              <a:t>##building an "X" matrix from test data </a:t>
            </a:r>
            <a:r>
              <a:rPr lang="en-US" sz="2400" dirty="0" err="1"/>
              <a:t>test.mat</a:t>
            </a:r>
            <a:r>
              <a:rPr lang="en-US" sz="2400" dirty="0"/>
              <a:t>=</a:t>
            </a:r>
            <a:r>
              <a:rPr lang="en-US" sz="2400" dirty="0" err="1"/>
              <a:t>model.matrix</a:t>
            </a:r>
            <a:r>
              <a:rPr lang="en-US" sz="2400" dirty="0"/>
              <a:t>(</a:t>
            </a:r>
            <a:r>
              <a:rPr lang="en-US" sz="2400" dirty="0" err="1"/>
              <a:t>Salary~.,data</a:t>
            </a:r>
            <a:r>
              <a:rPr lang="en-US" sz="2400" dirty="0"/>
              <a:t>=Hitters[test,])</a:t>
            </a:r>
            <a:endParaRPr lang="en-CN" sz="2400" dirty="0"/>
          </a:p>
        </p:txBody>
      </p:sp>
    </p:spTree>
    <p:extLst>
      <p:ext uri="{BB962C8B-B14F-4D97-AF65-F5344CB8AC3E}">
        <p14:creationId xmlns:p14="http://schemas.microsoft.com/office/powerpoint/2010/main" val="2632491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45F6-36FD-6EF6-9E6A-CCEAA53731D0}"/>
              </a:ext>
            </a:extLst>
          </p:cNvPr>
          <p:cNvSpPr>
            <a:spLocks noGrp="1"/>
          </p:cNvSpPr>
          <p:nvPr>
            <p:ph type="title"/>
          </p:nvPr>
        </p:nvSpPr>
        <p:spPr/>
        <p:txBody>
          <a:bodyPr/>
          <a:lstStyle/>
          <a:p>
            <a:r>
              <a:rPr lang="en-US" dirty="0"/>
              <a:t>CV for model selection</a:t>
            </a:r>
            <a:endParaRPr lang="en-CN" dirty="0"/>
          </a:p>
        </p:txBody>
      </p:sp>
      <p:sp>
        <p:nvSpPr>
          <p:cNvPr id="3" name="Content Placeholder 2">
            <a:extLst>
              <a:ext uri="{FF2B5EF4-FFF2-40B4-BE49-F238E27FC236}">
                <a16:creationId xmlns:a16="http://schemas.microsoft.com/office/drawing/2014/main" id="{1B13B48C-C639-671E-9B2C-C8869EC24A5C}"/>
              </a:ext>
            </a:extLst>
          </p:cNvPr>
          <p:cNvSpPr>
            <a:spLocks noGrp="1"/>
          </p:cNvSpPr>
          <p:nvPr>
            <p:ph idx="1"/>
          </p:nvPr>
        </p:nvSpPr>
        <p:spPr/>
        <p:txBody>
          <a:bodyPr>
            <a:normAutofit/>
          </a:bodyPr>
          <a:lstStyle/>
          <a:p>
            <a:pPr marL="0" indent="0">
              <a:buNone/>
            </a:pPr>
            <a:r>
              <a:rPr lang="en-US" sz="2400" dirty="0"/>
              <a:t>##Compute test MSE of the 19 models(size from 1 to 19)</a:t>
            </a:r>
          </a:p>
          <a:p>
            <a:pPr marL="0" indent="0">
              <a:buNone/>
            </a:pPr>
            <a:r>
              <a:rPr lang="en-US" sz="2400" dirty="0" err="1"/>
              <a:t>val.errors</a:t>
            </a:r>
            <a:r>
              <a:rPr lang="en-US" sz="2400" dirty="0"/>
              <a:t>=rep(NA,19) </a:t>
            </a:r>
          </a:p>
          <a:p>
            <a:pPr marL="0" indent="0">
              <a:buNone/>
            </a:pPr>
            <a:r>
              <a:rPr lang="en-US" sz="2400" dirty="0"/>
              <a:t>for(</a:t>
            </a:r>
            <a:r>
              <a:rPr lang="en-US" sz="2400" dirty="0" err="1"/>
              <a:t>i</a:t>
            </a:r>
            <a:r>
              <a:rPr lang="en-US" sz="2400" dirty="0"/>
              <a:t> in 1:19){ </a:t>
            </a:r>
          </a:p>
          <a:p>
            <a:pPr marL="0" indent="0">
              <a:buNone/>
            </a:pPr>
            <a:r>
              <a:rPr lang="en-US" sz="2400" dirty="0" err="1"/>
              <a:t>coefi</a:t>
            </a:r>
            <a:r>
              <a:rPr lang="en-US" sz="2400" dirty="0"/>
              <a:t>=</a:t>
            </a:r>
            <a:r>
              <a:rPr lang="en-US" sz="2400" dirty="0" err="1"/>
              <a:t>coef</a:t>
            </a:r>
            <a:r>
              <a:rPr lang="en-US" sz="2400" dirty="0"/>
              <a:t>(</a:t>
            </a:r>
            <a:r>
              <a:rPr lang="en-US" sz="2400" dirty="0" err="1"/>
              <a:t>regfit.best,id</a:t>
            </a:r>
            <a:r>
              <a:rPr lang="en-US" sz="2400" dirty="0"/>
              <a:t>=</a:t>
            </a:r>
            <a:r>
              <a:rPr lang="en-US" sz="2400" dirty="0" err="1"/>
              <a:t>i</a:t>
            </a:r>
            <a:r>
              <a:rPr lang="en-US" sz="2400" dirty="0"/>
              <a:t>) </a:t>
            </a:r>
          </a:p>
          <a:p>
            <a:pPr marL="0" indent="0">
              <a:buNone/>
            </a:pPr>
            <a:r>
              <a:rPr lang="en-US" sz="2400" dirty="0"/>
              <a:t>pred=</a:t>
            </a:r>
            <a:r>
              <a:rPr lang="en-US" sz="2400" dirty="0" err="1"/>
              <a:t>test.mat</a:t>
            </a:r>
            <a:r>
              <a:rPr lang="en-US" sz="2400" dirty="0"/>
              <a:t>[,names(</a:t>
            </a:r>
            <a:r>
              <a:rPr lang="en-US" sz="2400" dirty="0" err="1"/>
              <a:t>coefi</a:t>
            </a:r>
            <a:r>
              <a:rPr lang="en-US" sz="2400" dirty="0"/>
              <a:t>)]%*%</a:t>
            </a:r>
            <a:r>
              <a:rPr lang="en-US" sz="2400" dirty="0" err="1"/>
              <a:t>coefi</a:t>
            </a:r>
            <a:r>
              <a:rPr lang="en-US" sz="2400" dirty="0"/>
              <a:t> </a:t>
            </a:r>
          </a:p>
          <a:p>
            <a:pPr marL="0" indent="0">
              <a:buNone/>
            </a:pPr>
            <a:r>
              <a:rPr lang="en-US" sz="2400" dirty="0"/>
              <a:t>#matrix product </a:t>
            </a:r>
          </a:p>
          <a:p>
            <a:pPr marL="0" indent="0">
              <a:buNone/>
            </a:pPr>
            <a:r>
              <a:rPr lang="en-US" sz="2400" dirty="0" err="1"/>
              <a:t>val.errors</a:t>
            </a:r>
            <a:r>
              <a:rPr lang="en-US" sz="2400" dirty="0"/>
              <a:t>[</a:t>
            </a:r>
            <a:r>
              <a:rPr lang="en-US" sz="2400" dirty="0" err="1"/>
              <a:t>i</a:t>
            </a:r>
            <a:r>
              <a:rPr lang="en-US" sz="2400" dirty="0"/>
              <a:t>]=mean((</a:t>
            </a:r>
            <a:r>
              <a:rPr lang="en-US" sz="2400" dirty="0" err="1"/>
              <a:t>Hitters$Salary</a:t>
            </a:r>
            <a:r>
              <a:rPr lang="en-US" sz="2400" dirty="0"/>
              <a:t>[test]-pred)^2) </a:t>
            </a:r>
          </a:p>
          <a:p>
            <a:pPr marL="0" indent="0">
              <a:buNone/>
            </a:pPr>
            <a:r>
              <a:rPr lang="en-US" sz="2400" dirty="0"/>
              <a:t>} </a:t>
            </a:r>
          </a:p>
          <a:p>
            <a:pPr marL="0" indent="0">
              <a:buNone/>
            </a:pPr>
            <a:r>
              <a:rPr lang="en-US" sz="2400" dirty="0" err="1"/>
              <a:t>val.errors</a:t>
            </a:r>
            <a:endParaRPr lang="en-CN" sz="2400" dirty="0"/>
          </a:p>
        </p:txBody>
      </p:sp>
    </p:spTree>
    <p:extLst>
      <p:ext uri="{BB962C8B-B14F-4D97-AF65-F5344CB8AC3E}">
        <p14:creationId xmlns:p14="http://schemas.microsoft.com/office/powerpoint/2010/main" val="1800733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45F6-36FD-6EF6-9E6A-CCEAA53731D0}"/>
              </a:ext>
            </a:extLst>
          </p:cNvPr>
          <p:cNvSpPr>
            <a:spLocks noGrp="1"/>
          </p:cNvSpPr>
          <p:nvPr>
            <p:ph type="title"/>
          </p:nvPr>
        </p:nvSpPr>
        <p:spPr/>
        <p:txBody>
          <a:bodyPr/>
          <a:lstStyle/>
          <a:p>
            <a:r>
              <a:rPr lang="en-US" dirty="0"/>
              <a:t>CV for model selection</a:t>
            </a:r>
            <a:endParaRPr lang="en-CN" dirty="0"/>
          </a:p>
        </p:txBody>
      </p:sp>
      <p:sp>
        <p:nvSpPr>
          <p:cNvPr id="3" name="Content Placeholder 2">
            <a:extLst>
              <a:ext uri="{FF2B5EF4-FFF2-40B4-BE49-F238E27FC236}">
                <a16:creationId xmlns:a16="http://schemas.microsoft.com/office/drawing/2014/main" id="{1B13B48C-C639-671E-9B2C-C8869EC24A5C}"/>
              </a:ext>
            </a:extLst>
          </p:cNvPr>
          <p:cNvSpPr>
            <a:spLocks noGrp="1"/>
          </p:cNvSpPr>
          <p:nvPr>
            <p:ph idx="1"/>
          </p:nvPr>
        </p:nvSpPr>
        <p:spPr/>
        <p:txBody>
          <a:bodyPr>
            <a:normAutofit/>
          </a:bodyPr>
          <a:lstStyle/>
          <a:p>
            <a:pPr marL="0" indent="0">
              <a:buNone/>
            </a:pPr>
            <a:r>
              <a:rPr lang="en-US" sz="2400" dirty="0"/>
              <a:t>##Find the best model</a:t>
            </a:r>
          </a:p>
          <a:p>
            <a:pPr marL="0" indent="0">
              <a:buNone/>
            </a:pPr>
            <a:r>
              <a:rPr lang="en-US" sz="2400" dirty="0" err="1"/>
              <a:t>best_size</a:t>
            </a:r>
            <a:r>
              <a:rPr lang="en-US" sz="2400" dirty="0"/>
              <a:t>=</a:t>
            </a:r>
            <a:r>
              <a:rPr lang="en-US" sz="2400" dirty="0" err="1"/>
              <a:t>which.min</a:t>
            </a:r>
            <a:r>
              <a:rPr lang="en-US" sz="2400" dirty="0"/>
              <a:t>(</a:t>
            </a:r>
            <a:r>
              <a:rPr lang="en-US" sz="2400" dirty="0" err="1"/>
              <a:t>val.errors</a:t>
            </a:r>
            <a:r>
              <a:rPr lang="en-US" sz="2400" dirty="0"/>
              <a:t>) </a:t>
            </a:r>
            <a:r>
              <a:rPr lang="en-US" sz="2400" dirty="0" err="1"/>
              <a:t>coef</a:t>
            </a:r>
            <a:r>
              <a:rPr lang="en-US" sz="2400" dirty="0"/>
              <a:t>(</a:t>
            </a:r>
            <a:r>
              <a:rPr lang="en-US" sz="2400" dirty="0" err="1"/>
              <a:t>regfit.best,best_size</a:t>
            </a:r>
            <a:r>
              <a:rPr lang="en-US" sz="2400" dirty="0"/>
              <a:t>)</a:t>
            </a:r>
          </a:p>
          <a:p>
            <a:pPr marL="0" indent="0">
              <a:buNone/>
            </a:pPr>
            <a:endParaRPr lang="en-US" sz="2400" dirty="0"/>
          </a:p>
          <a:p>
            <a:pPr marL="0" indent="0">
              <a:buNone/>
            </a:pPr>
            <a:r>
              <a:rPr lang="en-US" sz="2400" dirty="0"/>
              <a:t>##after finding the best model, we need to fit this model using the full data set to obtain more accurate coefficient estimates</a:t>
            </a:r>
          </a:p>
          <a:p>
            <a:pPr marL="0" indent="0">
              <a:buNone/>
            </a:pPr>
            <a:r>
              <a:rPr lang="en-US" sz="2400" dirty="0" err="1"/>
              <a:t>regfit.best</a:t>
            </a:r>
            <a:r>
              <a:rPr lang="en-US" sz="2400" dirty="0"/>
              <a:t>=</a:t>
            </a:r>
            <a:r>
              <a:rPr lang="en-US" sz="2400" dirty="0" err="1"/>
              <a:t>regsubsets</a:t>
            </a:r>
            <a:r>
              <a:rPr lang="en-US" sz="2400" dirty="0"/>
              <a:t>(</a:t>
            </a:r>
            <a:r>
              <a:rPr lang="en-US" sz="2400" dirty="0" err="1"/>
              <a:t>Salary~.,data</a:t>
            </a:r>
            <a:r>
              <a:rPr lang="en-US" sz="2400" dirty="0"/>
              <a:t>=</a:t>
            </a:r>
            <a:r>
              <a:rPr lang="en-US" sz="2400" dirty="0" err="1"/>
              <a:t>Hitters,nvmax</a:t>
            </a:r>
            <a:r>
              <a:rPr lang="en-US" sz="2400" dirty="0"/>
              <a:t>=19)</a:t>
            </a:r>
          </a:p>
          <a:p>
            <a:pPr marL="0" indent="0">
              <a:buNone/>
            </a:pPr>
            <a:r>
              <a:rPr lang="en-US" sz="2400" dirty="0" err="1"/>
              <a:t>coef</a:t>
            </a:r>
            <a:r>
              <a:rPr lang="en-US" sz="2400" dirty="0"/>
              <a:t>(</a:t>
            </a:r>
            <a:r>
              <a:rPr lang="en-US" sz="2400" dirty="0" err="1"/>
              <a:t>regfit.best,best_size</a:t>
            </a:r>
            <a:r>
              <a:rPr lang="en-US" sz="2400" dirty="0"/>
              <a:t>)</a:t>
            </a:r>
            <a:endParaRPr lang="en-CN" sz="2400" dirty="0"/>
          </a:p>
        </p:txBody>
      </p:sp>
    </p:spTree>
    <p:extLst>
      <p:ext uri="{BB962C8B-B14F-4D97-AF65-F5344CB8AC3E}">
        <p14:creationId xmlns:p14="http://schemas.microsoft.com/office/powerpoint/2010/main" val="765524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E01FFB7-2490-45DB-983F-6F4DCD2943B8}" type="slidenum">
              <a:rPr lang="en-US" smtClean="0"/>
              <a:pPr>
                <a:defRPr/>
              </a:pPr>
              <a:t>3</a:t>
            </a:fld>
            <a:endParaRPr lang="en-US" dirty="0"/>
          </a:p>
        </p:txBody>
      </p:sp>
      <p:sp>
        <p:nvSpPr>
          <p:cNvPr id="5" name="Content Placeholder 4"/>
          <p:cNvSpPr>
            <a:spLocks noGrp="1"/>
          </p:cNvSpPr>
          <p:nvPr>
            <p:ph sz="quarter" idx="1"/>
          </p:nvPr>
        </p:nvSpPr>
        <p:spPr>
          <a:xfrm>
            <a:off x="228600" y="1066800"/>
            <a:ext cx="8382000" cy="5562600"/>
          </a:xfrm>
        </p:spPr>
        <p:txBody>
          <a:bodyPr>
            <a:normAutofit/>
          </a:bodyPr>
          <a:lstStyle/>
          <a:p>
            <a:pPr marL="0" indent="0">
              <a:buNone/>
            </a:pPr>
            <a:endParaRPr lang="en-US" sz="4800" b="1" dirty="0"/>
          </a:p>
          <a:p>
            <a:pPr marL="0" indent="0">
              <a:buNone/>
            </a:pPr>
            <a:endParaRPr lang="en-US" sz="4800" b="1" dirty="0"/>
          </a:p>
          <a:p>
            <a:pPr marL="0" indent="0" algn="ctr">
              <a:buNone/>
            </a:pPr>
            <a:r>
              <a:rPr lang="en-US" altLang="zh-CN" sz="4800" b="1" dirty="0">
                <a:latin typeface="Calibri" panose="020F0502020204030204" pitchFamily="34" charset="0"/>
                <a:cs typeface="Calibri" panose="020F0502020204030204" pitchFamily="34" charset="0"/>
              </a:rPr>
              <a:t>Bootstrap</a:t>
            </a:r>
            <a:endParaRPr lang="en-US" sz="4800" b="1" dirty="0"/>
          </a:p>
        </p:txBody>
      </p:sp>
    </p:spTree>
    <p:extLst>
      <p:ext uri="{BB962C8B-B14F-4D97-AF65-F5344CB8AC3E}">
        <p14:creationId xmlns:p14="http://schemas.microsoft.com/office/powerpoint/2010/main" val="4035802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109F4-5B8D-9366-BF33-28626EF47750}"/>
              </a:ext>
            </a:extLst>
          </p:cNvPr>
          <p:cNvSpPr>
            <a:spLocks noGrp="1"/>
          </p:cNvSpPr>
          <p:nvPr>
            <p:ph type="title"/>
          </p:nvPr>
        </p:nvSpPr>
        <p:spPr/>
        <p:txBody>
          <a:bodyPr/>
          <a:lstStyle/>
          <a:p>
            <a:r>
              <a:rPr lang="en-CN" dirty="0"/>
              <a:t>What</a:t>
            </a:r>
            <a:r>
              <a:rPr lang="zh-CN" altLang="en-US" dirty="0"/>
              <a:t> </a:t>
            </a:r>
            <a:r>
              <a:rPr lang="en-US" altLang="zh-CN" dirty="0"/>
              <a:t>is</a:t>
            </a:r>
            <a:r>
              <a:rPr lang="zh-CN" altLang="en-US" dirty="0"/>
              <a:t> </a:t>
            </a:r>
            <a:r>
              <a:rPr lang="en-US" altLang="zh-CN" dirty="0"/>
              <a:t>Bootstrap?</a:t>
            </a:r>
            <a:endParaRPr lang="en-CN" dirty="0"/>
          </a:p>
        </p:txBody>
      </p:sp>
      <p:sp>
        <p:nvSpPr>
          <p:cNvPr id="3" name="Content Placeholder 2">
            <a:extLst>
              <a:ext uri="{FF2B5EF4-FFF2-40B4-BE49-F238E27FC236}">
                <a16:creationId xmlns:a16="http://schemas.microsoft.com/office/drawing/2014/main" id="{5C045DB7-694A-4AC6-2618-51E4E1AB693B}"/>
              </a:ext>
            </a:extLst>
          </p:cNvPr>
          <p:cNvSpPr>
            <a:spLocks noGrp="1"/>
          </p:cNvSpPr>
          <p:nvPr>
            <p:ph idx="1"/>
          </p:nvPr>
        </p:nvSpPr>
        <p:spPr/>
        <p:txBody>
          <a:bodyPr>
            <a:noAutofit/>
          </a:bodyPr>
          <a:lstStyle/>
          <a:p>
            <a:pPr marL="0" indent="0" algn="l">
              <a:buNone/>
            </a:pPr>
            <a:r>
              <a:rPr lang="en-US" sz="2000" b="0" i="0" dirty="0">
                <a:solidFill>
                  <a:srgbClr val="222222"/>
                </a:solidFill>
                <a:effectLst/>
                <a:latin typeface="Calibri" panose="020F0502020204030204" pitchFamily="34" charset="0"/>
                <a:cs typeface="Calibri" panose="020F0502020204030204" pitchFamily="34" charset="0"/>
              </a:rPr>
              <a:t>How Bootstrapping Resamples Your Data to Create Simulated Datasets</a:t>
            </a:r>
          </a:p>
          <a:p>
            <a:pPr marL="0" indent="0" algn="l">
              <a:buNone/>
            </a:pPr>
            <a:r>
              <a:rPr lang="en-US" sz="2000" b="0" i="0" dirty="0">
                <a:solidFill>
                  <a:srgbClr val="767673"/>
                </a:solidFill>
                <a:effectLst/>
                <a:latin typeface="Calibri" panose="020F0502020204030204" pitchFamily="34" charset="0"/>
                <a:cs typeface="Calibri" panose="020F0502020204030204" pitchFamily="34" charset="0"/>
              </a:rPr>
              <a:t>Bootstrapping resamples the original dataset with replacement many thousands of times to create simulated datasets. This process involves drawing random samples from the original dataset. Here’s how it works:</a:t>
            </a:r>
          </a:p>
          <a:p>
            <a:pPr algn="l">
              <a:buFont typeface="+mj-lt"/>
              <a:buAutoNum type="arabicPeriod"/>
            </a:pPr>
            <a:r>
              <a:rPr lang="en-US" sz="2000" b="0" i="0" dirty="0">
                <a:solidFill>
                  <a:srgbClr val="767673"/>
                </a:solidFill>
                <a:effectLst/>
                <a:latin typeface="Calibri" panose="020F0502020204030204" pitchFamily="34" charset="0"/>
                <a:cs typeface="Calibri" panose="020F0502020204030204" pitchFamily="34" charset="0"/>
              </a:rPr>
              <a:t>The bootstrap method has an </a:t>
            </a:r>
            <a:r>
              <a:rPr lang="en-US" sz="2000" b="0" i="0" dirty="0">
                <a:solidFill>
                  <a:srgbClr val="FF0000"/>
                </a:solidFill>
                <a:effectLst/>
                <a:latin typeface="Calibri" panose="020F0502020204030204" pitchFamily="34" charset="0"/>
                <a:cs typeface="Calibri" panose="020F0502020204030204" pitchFamily="34" charset="0"/>
              </a:rPr>
              <a:t>equal probability</a:t>
            </a:r>
            <a:r>
              <a:rPr lang="en-US" sz="2000" b="0" i="0" dirty="0">
                <a:solidFill>
                  <a:srgbClr val="767673"/>
                </a:solidFill>
                <a:effectLst/>
                <a:latin typeface="Calibri" panose="020F0502020204030204" pitchFamily="34" charset="0"/>
                <a:cs typeface="Calibri" panose="020F0502020204030204" pitchFamily="34" charset="0"/>
              </a:rPr>
              <a:t> of randomly drawing each original data point for inclusion in the resampled datasets.</a:t>
            </a:r>
          </a:p>
          <a:p>
            <a:pPr algn="l">
              <a:buFont typeface="+mj-lt"/>
              <a:buAutoNum type="arabicPeriod"/>
            </a:pPr>
            <a:r>
              <a:rPr lang="en-US" sz="2000" b="0" i="0" dirty="0">
                <a:solidFill>
                  <a:srgbClr val="767673"/>
                </a:solidFill>
                <a:effectLst/>
                <a:latin typeface="Calibri" panose="020F0502020204030204" pitchFamily="34" charset="0"/>
                <a:cs typeface="Calibri" panose="020F0502020204030204" pitchFamily="34" charset="0"/>
              </a:rPr>
              <a:t>The procedure can select a data point more than once for a resampled dataset. This property is the </a:t>
            </a:r>
            <a:r>
              <a:rPr lang="en-US" sz="2000" b="0" i="0" dirty="0">
                <a:solidFill>
                  <a:srgbClr val="FF0000"/>
                </a:solidFill>
                <a:effectLst/>
                <a:latin typeface="Calibri" panose="020F0502020204030204" pitchFamily="34" charset="0"/>
                <a:cs typeface="Calibri" panose="020F0502020204030204" pitchFamily="34" charset="0"/>
              </a:rPr>
              <a:t>“with replacement” </a:t>
            </a:r>
            <a:r>
              <a:rPr lang="en-US" sz="2000" b="0" i="0" dirty="0">
                <a:solidFill>
                  <a:srgbClr val="767673"/>
                </a:solidFill>
                <a:effectLst/>
                <a:latin typeface="Calibri" panose="020F0502020204030204" pitchFamily="34" charset="0"/>
                <a:cs typeface="Calibri" panose="020F0502020204030204" pitchFamily="34" charset="0"/>
              </a:rPr>
              <a:t>aspect of the process.</a:t>
            </a:r>
          </a:p>
          <a:p>
            <a:pPr algn="l">
              <a:buFont typeface="+mj-lt"/>
              <a:buAutoNum type="arabicPeriod"/>
            </a:pPr>
            <a:r>
              <a:rPr lang="en-US" sz="2000" b="0" i="0" dirty="0">
                <a:solidFill>
                  <a:srgbClr val="767673"/>
                </a:solidFill>
                <a:effectLst/>
                <a:latin typeface="Calibri" panose="020F0502020204030204" pitchFamily="34" charset="0"/>
                <a:cs typeface="Calibri" panose="020F0502020204030204" pitchFamily="34" charset="0"/>
              </a:rPr>
              <a:t>The procedure creates resampled datasets that are the </a:t>
            </a:r>
            <a:r>
              <a:rPr lang="en-US" sz="2000" b="0" i="0" dirty="0">
                <a:solidFill>
                  <a:srgbClr val="FF0000"/>
                </a:solidFill>
                <a:effectLst/>
                <a:latin typeface="Calibri" panose="020F0502020204030204" pitchFamily="34" charset="0"/>
                <a:cs typeface="Calibri" panose="020F0502020204030204" pitchFamily="34" charset="0"/>
              </a:rPr>
              <a:t>same size </a:t>
            </a:r>
            <a:r>
              <a:rPr lang="en-US" sz="2000" b="0" i="0" dirty="0">
                <a:solidFill>
                  <a:srgbClr val="767673"/>
                </a:solidFill>
                <a:effectLst/>
                <a:latin typeface="Calibri" panose="020F0502020204030204" pitchFamily="34" charset="0"/>
                <a:cs typeface="Calibri" panose="020F0502020204030204" pitchFamily="34" charset="0"/>
              </a:rPr>
              <a:t>as the original dataset.</a:t>
            </a:r>
          </a:p>
          <a:p>
            <a:pPr marL="0" indent="0" algn="l">
              <a:buNone/>
            </a:pPr>
            <a:r>
              <a:rPr lang="en-US" sz="2000" b="0" i="0" dirty="0">
                <a:solidFill>
                  <a:srgbClr val="767673"/>
                </a:solidFill>
                <a:effectLst/>
                <a:latin typeface="Calibri" panose="020F0502020204030204" pitchFamily="34" charset="0"/>
                <a:cs typeface="Calibri" panose="020F0502020204030204" pitchFamily="34" charset="0"/>
              </a:rPr>
              <a:t>The process ends with your simulated datasets having many different combinations of the values that exist in the original dataset. Each simulated dataset has its own set of sample statistics, such as the mean, median, and standard deviation. Bootstrapping procedures use the distribution of the sample statistics across the simulated samples as the sampling distribution.</a:t>
            </a:r>
          </a:p>
          <a:p>
            <a:endParaRPr lang="en-CN" sz="20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8901AB1A-8F2F-E4CA-9170-C1B9C43B8708}"/>
              </a:ext>
            </a:extLst>
          </p:cNvPr>
          <p:cNvSpPr txBox="1"/>
          <p:nvPr/>
        </p:nvSpPr>
        <p:spPr>
          <a:xfrm>
            <a:off x="0" y="6426632"/>
            <a:ext cx="9144000" cy="830997"/>
          </a:xfrm>
          <a:prstGeom prst="rect">
            <a:avLst/>
          </a:prstGeom>
          <a:noFill/>
        </p:spPr>
        <p:txBody>
          <a:bodyPr wrap="square" rtlCol="0">
            <a:spAutoFit/>
          </a:bodyPr>
          <a:lstStyle/>
          <a:p>
            <a:r>
              <a:rPr lang="en-US" sz="1200" dirty="0"/>
              <a:t>R</a:t>
            </a:r>
            <a:r>
              <a:rPr lang="en-CN" sz="1200" dirty="0"/>
              <a:t>eference</a:t>
            </a:r>
            <a:r>
              <a:rPr lang="en-US" altLang="zh-CN" sz="1200" dirty="0"/>
              <a:t>:</a:t>
            </a:r>
            <a:r>
              <a:rPr lang="en-US" sz="1200" b="0" i="0" dirty="0">
                <a:solidFill>
                  <a:srgbClr val="222222"/>
                </a:solidFill>
                <a:effectLst/>
                <a:latin typeface="roboto slab"/>
              </a:rPr>
              <a:t> Jim Frost</a:t>
            </a:r>
            <a:r>
              <a:rPr lang="en-US" altLang="zh-CN" sz="1200" b="0" i="0" dirty="0">
                <a:solidFill>
                  <a:srgbClr val="222222"/>
                </a:solidFill>
                <a:effectLst/>
                <a:latin typeface="roboto slab"/>
              </a:rPr>
              <a:t>,</a:t>
            </a:r>
            <a:r>
              <a:rPr lang="zh-CN" altLang="en-US" sz="1200" b="0" i="0" dirty="0">
                <a:solidFill>
                  <a:srgbClr val="222222"/>
                </a:solidFill>
                <a:effectLst/>
                <a:latin typeface="roboto slab"/>
              </a:rPr>
              <a:t> </a:t>
            </a:r>
            <a:r>
              <a:rPr lang="en-US" sz="1200" b="0" i="0" dirty="0">
                <a:solidFill>
                  <a:srgbClr val="222222"/>
                </a:solidFill>
                <a:effectLst/>
                <a:latin typeface="roboto slab"/>
              </a:rPr>
              <a:t>Introduction to Bootstrapping in Statistics with an Example</a:t>
            </a:r>
            <a:r>
              <a:rPr lang="en-US" altLang="zh-CN" sz="1200" b="0" i="0" dirty="0">
                <a:solidFill>
                  <a:srgbClr val="222222"/>
                </a:solidFill>
                <a:effectLst/>
                <a:latin typeface="roboto slab"/>
              </a:rPr>
              <a:t>.</a:t>
            </a:r>
            <a:r>
              <a:rPr lang="zh-CN" altLang="en-US" sz="1200" b="0" i="0" dirty="0">
                <a:solidFill>
                  <a:srgbClr val="222222"/>
                </a:solidFill>
                <a:effectLst/>
                <a:latin typeface="roboto slab"/>
              </a:rPr>
              <a:t> </a:t>
            </a:r>
            <a:r>
              <a:rPr lang="en-US" altLang="zh-CN" sz="1200" b="0" i="0" dirty="0">
                <a:solidFill>
                  <a:srgbClr val="222222"/>
                </a:solidFill>
                <a:effectLst/>
                <a:latin typeface="roboto slab"/>
              </a:rPr>
              <a:t>URL:</a:t>
            </a:r>
            <a:r>
              <a:rPr lang="zh-CN" altLang="en-US" sz="1200" b="0" i="0" dirty="0">
                <a:solidFill>
                  <a:srgbClr val="222222"/>
                </a:solidFill>
                <a:effectLst/>
                <a:latin typeface="roboto slab"/>
              </a:rPr>
              <a:t> </a:t>
            </a:r>
            <a:r>
              <a:rPr lang="en-US" altLang="zh-CN" sz="1200" b="0" i="0" dirty="0">
                <a:solidFill>
                  <a:srgbClr val="222222"/>
                </a:solidFill>
                <a:effectLst/>
                <a:latin typeface="roboto slab"/>
                <a:hlinkClick r:id="rId2"/>
              </a:rPr>
              <a:t>https://statisticsbyjim.com/hypothesis-testing/bootstrapping/</a:t>
            </a:r>
            <a:endParaRPr lang="en-US" altLang="zh-CN" sz="1200" b="0" i="0" dirty="0">
              <a:solidFill>
                <a:srgbClr val="222222"/>
              </a:solidFill>
              <a:effectLst/>
              <a:latin typeface="roboto slab"/>
            </a:endParaRPr>
          </a:p>
          <a:p>
            <a:endParaRPr lang="en-US" sz="1200" b="0" i="0" dirty="0">
              <a:solidFill>
                <a:srgbClr val="222222"/>
              </a:solidFill>
              <a:effectLst/>
              <a:latin typeface="roboto slab"/>
            </a:endParaRPr>
          </a:p>
          <a:p>
            <a:endParaRPr lang="en-CN" sz="1200" dirty="0"/>
          </a:p>
        </p:txBody>
      </p:sp>
    </p:spTree>
    <p:extLst>
      <p:ext uri="{BB962C8B-B14F-4D97-AF65-F5344CB8AC3E}">
        <p14:creationId xmlns:p14="http://schemas.microsoft.com/office/powerpoint/2010/main" val="3316097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0840-3B43-A759-62B4-7DCDA1C5C03B}"/>
              </a:ext>
            </a:extLst>
          </p:cNvPr>
          <p:cNvSpPr>
            <a:spLocks noGrp="1"/>
          </p:cNvSpPr>
          <p:nvPr>
            <p:ph type="title"/>
          </p:nvPr>
        </p:nvSpPr>
        <p:spPr/>
        <p:txBody>
          <a:bodyPr/>
          <a:lstStyle/>
          <a:p>
            <a:r>
              <a:rPr lang="en-CN" dirty="0"/>
              <a:t>Bootstrap</a:t>
            </a:r>
          </a:p>
        </p:txBody>
      </p:sp>
      <p:pic>
        <p:nvPicPr>
          <p:cNvPr id="4" name="Picture 2">
            <a:extLst>
              <a:ext uri="{FF2B5EF4-FFF2-40B4-BE49-F238E27FC236}">
                <a16:creationId xmlns:a16="http://schemas.microsoft.com/office/drawing/2014/main" id="{FDFBAC53-10EB-A94E-CEDD-F5334593A5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00808"/>
            <a:ext cx="9144000" cy="37639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24C4B98-6345-E5FF-F591-649BA874C684}"/>
              </a:ext>
            </a:extLst>
          </p:cNvPr>
          <p:cNvSpPr txBox="1"/>
          <p:nvPr/>
        </p:nvSpPr>
        <p:spPr>
          <a:xfrm>
            <a:off x="971600" y="2420888"/>
            <a:ext cx="966931" cy="276999"/>
          </a:xfrm>
          <a:prstGeom prst="rect">
            <a:avLst/>
          </a:prstGeom>
          <a:noFill/>
        </p:spPr>
        <p:txBody>
          <a:bodyPr wrap="none" rtlCol="0">
            <a:spAutoFit/>
          </a:bodyPr>
          <a:lstStyle/>
          <a:p>
            <a:r>
              <a:rPr lang="en-US" altLang="zh-CN" sz="1200" dirty="0">
                <a:solidFill>
                  <a:srgbClr val="FF0000"/>
                </a:solidFill>
                <a:latin typeface="Calibri" panose="020F0502020204030204" pitchFamily="34" charset="0"/>
                <a:cs typeface="Calibri" panose="020F0502020204030204" pitchFamily="34" charset="0"/>
              </a:rPr>
              <a:t>100</a:t>
            </a:r>
            <a:r>
              <a:rPr lang="zh-CN" altLang="en-US" sz="1200" dirty="0">
                <a:solidFill>
                  <a:srgbClr val="FF0000"/>
                </a:solidFill>
                <a:latin typeface="Calibri" panose="020F0502020204030204" pitchFamily="34" charset="0"/>
                <a:cs typeface="Calibri" panose="020F0502020204030204" pitchFamily="34" charset="0"/>
              </a:rPr>
              <a:t> </a:t>
            </a:r>
            <a:r>
              <a:rPr lang="en-US" altLang="zh-CN" sz="1200" dirty="0">
                <a:solidFill>
                  <a:srgbClr val="FF0000"/>
                </a:solidFill>
                <a:latin typeface="Calibri" panose="020F0502020204030204" pitchFamily="34" charset="0"/>
                <a:cs typeface="Calibri" panose="020F0502020204030204" pitchFamily="34" charset="0"/>
              </a:rPr>
              <a:t>samples</a:t>
            </a:r>
            <a:endParaRPr lang="en-CN" sz="1200" dirty="0">
              <a:solidFill>
                <a:srgbClr val="FF0000"/>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AFDBCE3B-412B-8266-0CF5-E5A788FBD331}"/>
              </a:ext>
            </a:extLst>
          </p:cNvPr>
          <p:cNvSpPr txBox="1"/>
          <p:nvPr/>
        </p:nvSpPr>
        <p:spPr>
          <a:xfrm>
            <a:off x="3779911" y="2307421"/>
            <a:ext cx="966931" cy="276999"/>
          </a:xfrm>
          <a:prstGeom prst="rect">
            <a:avLst/>
          </a:prstGeom>
          <a:noFill/>
        </p:spPr>
        <p:txBody>
          <a:bodyPr wrap="none" rtlCol="0">
            <a:spAutoFit/>
          </a:bodyPr>
          <a:lstStyle/>
          <a:p>
            <a:r>
              <a:rPr lang="en-US" altLang="zh-CN" sz="1200" dirty="0">
                <a:solidFill>
                  <a:srgbClr val="FF0000"/>
                </a:solidFill>
                <a:latin typeface="Calibri" panose="020F0502020204030204" pitchFamily="34" charset="0"/>
                <a:cs typeface="Calibri" panose="020F0502020204030204" pitchFamily="34" charset="0"/>
              </a:rPr>
              <a:t>100</a:t>
            </a:r>
            <a:r>
              <a:rPr lang="zh-CN" altLang="en-US" sz="1200" dirty="0">
                <a:solidFill>
                  <a:srgbClr val="FF0000"/>
                </a:solidFill>
                <a:latin typeface="Calibri" panose="020F0502020204030204" pitchFamily="34" charset="0"/>
                <a:cs typeface="Calibri" panose="020F0502020204030204" pitchFamily="34" charset="0"/>
              </a:rPr>
              <a:t> </a:t>
            </a:r>
            <a:r>
              <a:rPr lang="en-US" altLang="zh-CN" sz="1200" dirty="0">
                <a:solidFill>
                  <a:srgbClr val="FF0000"/>
                </a:solidFill>
                <a:latin typeface="Calibri" panose="020F0502020204030204" pitchFamily="34" charset="0"/>
                <a:cs typeface="Calibri" panose="020F0502020204030204" pitchFamily="34" charset="0"/>
              </a:rPr>
              <a:t>samples</a:t>
            </a:r>
            <a:endParaRPr lang="en-CN" sz="1200" dirty="0">
              <a:solidFill>
                <a:srgbClr val="FF0000"/>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AD96F1D1-2FDB-3A09-50ED-2FB9133D9532}"/>
              </a:ext>
            </a:extLst>
          </p:cNvPr>
          <p:cNvSpPr txBox="1"/>
          <p:nvPr/>
        </p:nvSpPr>
        <p:spPr>
          <a:xfrm>
            <a:off x="3779912" y="3468033"/>
            <a:ext cx="966931" cy="276999"/>
          </a:xfrm>
          <a:prstGeom prst="rect">
            <a:avLst/>
          </a:prstGeom>
          <a:noFill/>
        </p:spPr>
        <p:txBody>
          <a:bodyPr wrap="none" rtlCol="0">
            <a:spAutoFit/>
          </a:bodyPr>
          <a:lstStyle/>
          <a:p>
            <a:r>
              <a:rPr lang="en-US" altLang="zh-CN" sz="1200" dirty="0">
                <a:solidFill>
                  <a:srgbClr val="FF0000"/>
                </a:solidFill>
                <a:latin typeface="Calibri" panose="020F0502020204030204" pitchFamily="34" charset="0"/>
                <a:cs typeface="Calibri" panose="020F0502020204030204" pitchFamily="34" charset="0"/>
              </a:rPr>
              <a:t>100</a:t>
            </a:r>
            <a:r>
              <a:rPr lang="zh-CN" altLang="en-US" sz="1200" dirty="0">
                <a:solidFill>
                  <a:srgbClr val="FF0000"/>
                </a:solidFill>
                <a:latin typeface="Calibri" panose="020F0502020204030204" pitchFamily="34" charset="0"/>
                <a:cs typeface="Calibri" panose="020F0502020204030204" pitchFamily="34" charset="0"/>
              </a:rPr>
              <a:t> </a:t>
            </a:r>
            <a:r>
              <a:rPr lang="en-US" altLang="zh-CN" sz="1200" dirty="0">
                <a:solidFill>
                  <a:srgbClr val="FF0000"/>
                </a:solidFill>
                <a:latin typeface="Calibri" panose="020F0502020204030204" pitchFamily="34" charset="0"/>
                <a:cs typeface="Calibri" panose="020F0502020204030204" pitchFamily="34" charset="0"/>
              </a:rPr>
              <a:t>samples</a:t>
            </a:r>
            <a:endParaRPr lang="en-CN" sz="1200" dirty="0">
              <a:solidFill>
                <a:srgbClr val="FF0000"/>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06ADD2F6-67C4-1563-7086-8C5DB01BBDBD}"/>
              </a:ext>
            </a:extLst>
          </p:cNvPr>
          <p:cNvSpPr txBox="1"/>
          <p:nvPr/>
        </p:nvSpPr>
        <p:spPr>
          <a:xfrm>
            <a:off x="3791063" y="4797152"/>
            <a:ext cx="966931" cy="276999"/>
          </a:xfrm>
          <a:prstGeom prst="rect">
            <a:avLst/>
          </a:prstGeom>
          <a:noFill/>
        </p:spPr>
        <p:txBody>
          <a:bodyPr wrap="none" rtlCol="0">
            <a:spAutoFit/>
          </a:bodyPr>
          <a:lstStyle/>
          <a:p>
            <a:r>
              <a:rPr lang="en-US" altLang="zh-CN" sz="1200" dirty="0">
                <a:solidFill>
                  <a:srgbClr val="FF0000"/>
                </a:solidFill>
                <a:latin typeface="Calibri" panose="020F0502020204030204" pitchFamily="34" charset="0"/>
                <a:cs typeface="Calibri" panose="020F0502020204030204" pitchFamily="34" charset="0"/>
              </a:rPr>
              <a:t>100</a:t>
            </a:r>
            <a:r>
              <a:rPr lang="zh-CN" altLang="en-US" sz="1200" dirty="0">
                <a:solidFill>
                  <a:srgbClr val="FF0000"/>
                </a:solidFill>
                <a:latin typeface="Calibri" panose="020F0502020204030204" pitchFamily="34" charset="0"/>
                <a:cs typeface="Calibri" panose="020F0502020204030204" pitchFamily="34" charset="0"/>
              </a:rPr>
              <a:t> </a:t>
            </a:r>
            <a:r>
              <a:rPr lang="en-US" altLang="zh-CN" sz="1200" dirty="0">
                <a:solidFill>
                  <a:srgbClr val="FF0000"/>
                </a:solidFill>
                <a:latin typeface="Calibri" panose="020F0502020204030204" pitchFamily="34" charset="0"/>
                <a:cs typeface="Calibri" panose="020F0502020204030204" pitchFamily="34" charset="0"/>
              </a:rPr>
              <a:t>samples</a:t>
            </a:r>
            <a:endParaRPr lang="en-CN" sz="1200" dirty="0">
              <a:solidFill>
                <a:srgbClr val="FF0000"/>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CDDFB88E-1053-7FD5-CA61-1723E9267512}"/>
              </a:ext>
            </a:extLst>
          </p:cNvPr>
          <p:cNvSpPr txBox="1"/>
          <p:nvPr/>
        </p:nvSpPr>
        <p:spPr>
          <a:xfrm>
            <a:off x="3203848" y="1279354"/>
            <a:ext cx="1593962" cy="369332"/>
          </a:xfrm>
          <a:prstGeom prst="rect">
            <a:avLst/>
          </a:prstGeom>
          <a:noFill/>
        </p:spPr>
        <p:txBody>
          <a:bodyPr wrap="none" rtlCol="0">
            <a:spAutoFit/>
          </a:bodyPr>
          <a:lstStyle/>
          <a:p>
            <a:r>
              <a:rPr lang="en-US" altLang="zh-CN" dirty="0">
                <a:solidFill>
                  <a:srgbClr val="FF0000"/>
                </a:solidFill>
              </a:rPr>
              <a:t>Repeat</a:t>
            </a:r>
            <a:r>
              <a:rPr lang="zh-CN" altLang="en-US" dirty="0">
                <a:solidFill>
                  <a:srgbClr val="FF0000"/>
                </a:solidFill>
              </a:rPr>
              <a:t> </a:t>
            </a:r>
            <a:r>
              <a:rPr lang="en-US" altLang="zh-CN" dirty="0">
                <a:solidFill>
                  <a:srgbClr val="FF0000"/>
                </a:solidFill>
              </a:rPr>
              <a:t>B</a:t>
            </a:r>
            <a:r>
              <a:rPr lang="zh-CN" altLang="en-US" dirty="0">
                <a:solidFill>
                  <a:srgbClr val="FF0000"/>
                </a:solidFill>
              </a:rPr>
              <a:t> </a:t>
            </a:r>
            <a:r>
              <a:rPr lang="en-US" altLang="zh-CN" dirty="0">
                <a:solidFill>
                  <a:srgbClr val="FF0000"/>
                </a:solidFill>
              </a:rPr>
              <a:t>times</a:t>
            </a:r>
            <a:endParaRPr lang="en-CN" dirty="0">
              <a:solidFill>
                <a:srgbClr val="FF0000"/>
              </a:solidFill>
            </a:endParaRPr>
          </a:p>
        </p:txBody>
      </p:sp>
      <p:sp>
        <p:nvSpPr>
          <p:cNvPr id="10" name="TextBox 9">
            <a:extLst>
              <a:ext uri="{FF2B5EF4-FFF2-40B4-BE49-F238E27FC236}">
                <a16:creationId xmlns:a16="http://schemas.microsoft.com/office/drawing/2014/main" id="{A2B9E478-77CC-0B38-CC18-08456D03A945}"/>
              </a:ext>
            </a:extLst>
          </p:cNvPr>
          <p:cNvSpPr txBox="1"/>
          <p:nvPr/>
        </p:nvSpPr>
        <p:spPr>
          <a:xfrm>
            <a:off x="6352082" y="2374721"/>
            <a:ext cx="2791918" cy="369332"/>
          </a:xfrm>
          <a:prstGeom prst="rect">
            <a:avLst/>
          </a:prstGeom>
          <a:noFill/>
        </p:spPr>
        <p:txBody>
          <a:bodyPr wrap="none" rtlCol="0">
            <a:spAutoFit/>
          </a:bodyPr>
          <a:lstStyle/>
          <a:p>
            <a:r>
              <a:rPr lang="en-US" altLang="zh-CN" dirty="0">
                <a:solidFill>
                  <a:srgbClr val="FF0000"/>
                </a:solidFill>
              </a:rPr>
              <a:t>Average</a:t>
            </a:r>
            <a:r>
              <a:rPr lang="zh-CN" altLang="en-US" dirty="0">
                <a:solidFill>
                  <a:srgbClr val="FF0000"/>
                </a:solidFill>
              </a:rPr>
              <a:t> </a:t>
            </a:r>
            <a:r>
              <a:rPr lang="en-US" altLang="zh-CN" dirty="0">
                <a:solidFill>
                  <a:srgbClr val="FF0000"/>
                </a:solidFill>
              </a:rPr>
              <a:t>of</a:t>
            </a:r>
            <a:r>
              <a:rPr lang="zh-CN" altLang="en-US" dirty="0">
                <a:solidFill>
                  <a:srgbClr val="FF0000"/>
                </a:solidFill>
              </a:rPr>
              <a:t> </a:t>
            </a:r>
            <a:r>
              <a:rPr lang="en-US" altLang="zh-CN" dirty="0">
                <a:solidFill>
                  <a:srgbClr val="FF0000"/>
                </a:solidFill>
              </a:rPr>
              <a:t>B</a:t>
            </a:r>
            <a:r>
              <a:rPr lang="zh-CN" altLang="en-US" dirty="0">
                <a:solidFill>
                  <a:srgbClr val="FF0000"/>
                </a:solidFill>
              </a:rPr>
              <a:t> </a:t>
            </a:r>
            <a:r>
              <a:rPr lang="en-US" altLang="zh-CN" dirty="0">
                <a:solidFill>
                  <a:srgbClr val="FF0000"/>
                </a:solidFill>
              </a:rPr>
              <a:t>times</a:t>
            </a:r>
            <a:r>
              <a:rPr lang="zh-CN" altLang="en-US" dirty="0">
                <a:solidFill>
                  <a:srgbClr val="FF0000"/>
                </a:solidFill>
              </a:rPr>
              <a:t> </a:t>
            </a:r>
            <a:r>
              <a:rPr lang="en-US" altLang="zh-CN" dirty="0">
                <a:solidFill>
                  <a:srgbClr val="FF0000"/>
                </a:solidFill>
              </a:rPr>
              <a:t>statistics</a:t>
            </a:r>
            <a:endParaRPr lang="en-CN" dirty="0">
              <a:solidFill>
                <a:srgbClr val="FF0000"/>
              </a:solidFill>
            </a:endParaRPr>
          </a:p>
        </p:txBody>
      </p:sp>
    </p:spTree>
    <p:extLst>
      <p:ext uri="{BB962C8B-B14F-4D97-AF65-F5344CB8AC3E}">
        <p14:creationId xmlns:p14="http://schemas.microsoft.com/office/powerpoint/2010/main" val="809732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45F6-36FD-6EF6-9E6A-CCEAA53731D0}"/>
              </a:ext>
            </a:extLst>
          </p:cNvPr>
          <p:cNvSpPr>
            <a:spLocks noGrp="1"/>
          </p:cNvSpPr>
          <p:nvPr>
            <p:ph type="title"/>
          </p:nvPr>
        </p:nvSpPr>
        <p:spPr/>
        <p:txBody>
          <a:bodyPr/>
          <a:lstStyle/>
          <a:p>
            <a:r>
              <a:rPr lang="en-US" dirty="0"/>
              <a:t>Introduction</a:t>
            </a:r>
            <a:endParaRPr lang="en-C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B13B48C-C639-671E-9B2C-C8869EC24A5C}"/>
                  </a:ext>
                </a:extLst>
              </p:cNvPr>
              <p:cNvSpPr>
                <a:spLocks noGrp="1"/>
              </p:cNvSpPr>
              <p:nvPr>
                <p:ph idx="1"/>
              </p:nvPr>
            </p:nvSpPr>
            <p:spPr>
              <a:xfrm>
                <a:off x="0" y="838200"/>
                <a:ext cx="9144000" cy="6019800"/>
              </a:xfrm>
            </p:spPr>
            <p:txBody>
              <a:bodyPr>
                <a:noAutofit/>
              </a:bodyPr>
              <a:lstStyle/>
              <a:p>
                <a:r>
                  <a:rPr lang="en-US" dirty="0"/>
                  <a:t>Dataset: Portfolio (X,Y) in library ISLR2.</a:t>
                </a:r>
              </a:p>
              <a:p>
                <a:r>
                  <a:rPr lang="en-US" dirty="0"/>
                  <a:t>Target: Minimize the total risk(var). Minimizer is given by:</a:t>
                </a:r>
              </a:p>
              <a:p>
                <a:pPr marL="0" indent="0">
                  <a:buNone/>
                </a:pPr>
                <a14:m>
                  <m:oMathPara xmlns:m="http://schemas.openxmlformats.org/officeDocument/2006/math">
                    <m:oMathParaPr>
                      <m:jc m:val="centerGroup"/>
                    </m:oMathParaPr>
                    <m:oMath xmlns:m="http://schemas.openxmlformats.org/officeDocument/2006/math">
                      <m:r>
                        <a:rPr lang="en-CN" i="1" smtClean="0">
                          <a:latin typeface="Cambria Math" panose="02040503050406030204" pitchFamily="18" charset="0"/>
                          <a:ea typeface="Cambria Math" panose="02040503050406030204" pitchFamily="18" charset="0"/>
                        </a:rPr>
                        <m:t>𝛼</m:t>
                      </m:r>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 </m:t>
                      </m:r>
                      <m:f>
                        <m:fPr>
                          <m:ctrlPr>
                            <a:rPr lang="en-US" altLang="zh-CN" b="0" i="1" smtClean="0">
                              <a:latin typeface="Cambria Math" panose="02040503050406030204" pitchFamily="18" charset="0"/>
                              <a:ea typeface="Cambria Math" panose="02040503050406030204" pitchFamily="18" charset="0"/>
                            </a:rPr>
                          </m:ctrlPr>
                        </m:fPr>
                        <m:num>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𝜎</m:t>
                              </m:r>
                            </m:e>
                            <m:sub>
                              <m:r>
                                <a:rPr lang="en-US" altLang="zh-CN" i="1">
                                  <a:latin typeface="Cambria Math" panose="02040503050406030204" pitchFamily="18" charset="0"/>
                                  <a:ea typeface="Cambria Math" panose="02040503050406030204" pitchFamily="18" charset="0"/>
                                </a:rPr>
                                <m:t>𝑌</m:t>
                              </m:r>
                            </m:sub>
                            <m:sup>
                              <m:r>
                                <a:rPr lang="en-US" altLang="zh-CN" i="1">
                                  <a:latin typeface="Cambria Math" panose="02040503050406030204" pitchFamily="18" charset="0"/>
                                  <a:ea typeface="Cambria Math" panose="02040503050406030204" pitchFamily="18" charset="0"/>
                                </a:rPr>
                                <m:t>2</m:t>
                              </m:r>
                            </m:sup>
                          </m:sSubSup>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𝜎</m:t>
                              </m:r>
                            </m:e>
                            <m:sub>
                              <m:r>
                                <a:rPr lang="en-US" altLang="zh-CN" i="1">
                                  <a:latin typeface="Cambria Math" panose="02040503050406030204" pitchFamily="18" charset="0"/>
                                  <a:ea typeface="Cambria Math" panose="02040503050406030204" pitchFamily="18" charset="0"/>
                                </a:rPr>
                                <m:t>𝑋𝑌</m:t>
                              </m:r>
                            </m:sub>
                          </m:sSub>
                        </m:num>
                        <m:den>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𝜎</m:t>
                              </m:r>
                            </m:e>
                            <m:sub>
                              <m:r>
                                <a:rPr lang="en-US" altLang="zh-CN" b="0" i="1" smtClean="0">
                                  <a:latin typeface="Cambria Math" panose="02040503050406030204" pitchFamily="18" charset="0"/>
                                  <a:ea typeface="Cambria Math" panose="02040503050406030204" pitchFamily="18" charset="0"/>
                                </a:rPr>
                                <m:t>𝑋</m:t>
                              </m:r>
                            </m:sub>
                            <m:sup>
                              <m:r>
                                <a:rPr lang="en-US" altLang="zh-CN" b="0" i="1" smtClean="0">
                                  <a:latin typeface="Cambria Math" panose="02040503050406030204" pitchFamily="18" charset="0"/>
                                  <a:ea typeface="Cambria Math" panose="02040503050406030204" pitchFamily="18" charset="0"/>
                                </a:rPr>
                                <m:t>2</m:t>
                              </m:r>
                            </m:sup>
                          </m:sSubSup>
                          <m:r>
                            <a:rPr lang="en-US" altLang="zh-CN" b="0" i="1" smtClean="0">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𝜎</m:t>
                              </m:r>
                            </m:e>
                            <m:sub>
                              <m:r>
                                <a:rPr lang="en-US" altLang="zh-CN" b="0" i="1" smtClean="0">
                                  <a:latin typeface="Cambria Math" panose="02040503050406030204" pitchFamily="18" charset="0"/>
                                  <a:ea typeface="Cambria Math" panose="02040503050406030204" pitchFamily="18" charset="0"/>
                                </a:rPr>
                                <m:t>𝑌</m:t>
                              </m:r>
                            </m:sub>
                            <m:sup>
                              <m:r>
                                <a:rPr lang="en-US" altLang="zh-CN" i="1">
                                  <a:latin typeface="Cambria Math" panose="02040503050406030204" pitchFamily="18" charset="0"/>
                                  <a:ea typeface="Cambria Math" panose="02040503050406030204" pitchFamily="18" charset="0"/>
                                </a:rPr>
                                <m:t>2</m:t>
                              </m:r>
                            </m:sup>
                          </m:sSubSup>
                          <m:r>
                            <a:rPr lang="en-US" altLang="zh-CN" b="0" i="1" smtClean="0">
                              <a:latin typeface="Cambria Math" panose="02040503050406030204" pitchFamily="18" charset="0"/>
                              <a:ea typeface="Cambria Math" panose="02040503050406030204" pitchFamily="18" charset="0"/>
                            </a:rPr>
                            <m:t>−2</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𝜎</m:t>
                              </m:r>
                            </m:e>
                            <m:sub>
                              <m:r>
                                <a:rPr lang="en-US" altLang="zh-CN" b="0" i="1" smtClean="0">
                                  <a:latin typeface="Cambria Math" panose="02040503050406030204" pitchFamily="18" charset="0"/>
                                  <a:ea typeface="Cambria Math" panose="02040503050406030204" pitchFamily="18" charset="0"/>
                                </a:rPr>
                                <m:t>𝑋𝑌</m:t>
                              </m:r>
                            </m:sub>
                          </m:sSub>
                        </m:den>
                      </m:f>
                    </m:oMath>
                  </m:oMathPara>
                </a14:m>
                <a:endParaRPr lang="en-CN" dirty="0"/>
              </a:p>
              <a:p>
                <a:r>
                  <a:rPr lang="en-US" dirty="0"/>
                  <a:t>Method: Utilize Bootstrap to get the estimate of Var and </a:t>
                </a:r>
                <a:r>
                  <a:rPr lang="en-US" dirty="0" err="1"/>
                  <a:t>Cov</a:t>
                </a:r>
                <a:r>
                  <a:rPr lang="en-US" dirty="0"/>
                  <a:t>.</a:t>
                </a:r>
                <a:endParaRPr lang="en-CN" dirty="0"/>
              </a:p>
              <a:p>
                <a:r>
                  <a:rPr lang="en-US" dirty="0"/>
                  <a:t>Steps: Simulate 100 pairs of returns for X and Y for 1000 times. Take average. Calculate Sd of estimate</a:t>
                </a:r>
                <a:endParaRPr lang="en-CN" dirty="0"/>
              </a:p>
              <a:p>
                <a:r>
                  <a:rPr lang="en-US" dirty="0"/>
                  <a:t>Notice: Use the boot() function in the boot library to perform the bootstrap.</a:t>
                </a:r>
              </a:p>
            </p:txBody>
          </p:sp>
        </mc:Choice>
        <mc:Fallback>
          <p:sp>
            <p:nvSpPr>
              <p:cNvPr id="3" name="Content Placeholder 2">
                <a:extLst>
                  <a:ext uri="{FF2B5EF4-FFF2-40B4-BE49-F238E27FC236}">
                    <a16:creationId xmlns:a16="http://schemas.microsoft.com/office/drawing/2014/main" id="{1B13B48C-C639-671E-9B2C-C8869EC24A5C}"/>
                  </a:ext>
                </a:extLst>
              </p:cNvPr>
              <p:cNvSpPr>
                <a:spLocks noGrp="1" noRot="1" noChangeAspect="1" noMove="1" noResize="1" noEditPoints="1" noAdjustHandles="1" noChangeArrowheads="1" noChangeShapeType="1" noTextEdit="1"/>
              </p:cNvSpPr>
              <p:nvPr>
                <p:ph idx="1"/>
              </p:nvPr>
            </p:nvSpPr>
            <p:spPr>
              <a:xfrm>
                <a:off x="0" y="838200"/>
                <a:ext cx="9144000" cy="6019800"/>
              </a:xfrm>
              <a:blipFill>
                <a:blip r:embed="rId2"/>
                <a:stretch>
                  <a:fillRect l="-1667" t="-1266" r="-2222" b="-2532"/>
                </a:stretch>
              </a:blipFill>
            </p:spPr>
            <p:txBody>
              <a:bodyPr/>
              <a:lstStyle/>
              <a:p>
                <a:r>
                  <a:rPr lang="en-CN">
                    <a:noFill/>
                  </a:rPr>
                  <a:t> </a:t>
                </a:r>
              </a:p>
            </p:txBody>
          </p:sp>
        </mc:Fallback>
      </mc:AlternateContent>
    </p:spTree>
    <p:extLst>
      <p:ext uri="{BB962C8B-B14F-4D97-AF65-F5344CB8AC3E}">
        <p14:creationId xmlns:p14="http://schemas.microsoft.com/office/powerpoint/2010/main" val="1545770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45F6-36FD-6EF6-9E6A-CCEAA53731D0}"/>
              </a:ext>
            </a:extLst>
          </p:cNvPr>
          <p:cNvSpPr>
            <a:spLocks noGrp="1"/>
          </p:cNvSpPr>
          <p:nvPr>
            <p:ph type="title"/>
          </p:nvPr>
        </p:nvSpPr>
        <p:spPr/>
        <p:txBody>
          <a:bodyPr/>
          <a:lstStyle/>
          <a:p>
            <a:r>
              <a:rPr lang="en-US" dirty="0"/>
              <a:t>Code</a:t>
            </a:r>
            <a:endParaRPr lang="en-CN" dirty="0"/>
          </a:p>
        </p:txBody>
      </p:sp>
      <p:sp>
        <p:nvSpPr>
          <p:cNvPr id="3" name="Content Placeholder 2">
            <a:extLst>
              <a:ext uri="{FF2B5EF4-FFF2-40B4-BE49-F238E27FC236}">
                <a16:creationId xmlns:a16="http://schemas.microsoft.com/office/drawing/2014/main" id="{1B13B48C-C639-671E-9B2C-C8869EC24A5C}"/>
              </a:ext>
            </a:extLst>
          </p:cNvPr>
          <p:cNvSpPr>
            <a:spLocks noGrp="1"/>
          </p:cNvSpPr>
          <p:nvPr>
            <p:ph idx="1"/>
          </p:nvPr>
        </p:nvSpPr>
        <p:spPr>
          <a:xfrm>
            <a:off x="0" y="838200"/>
            <a:ext cx="9144000" cy="5687144"/>
          </a:xfrm>
        </p:spPr>
        <p:txBody>
          <a:bodyPr>
            <a:normAutofit lnSpcReduction="10000"/>
          </a:bodyPr>
          <a:lstStyle/>
          <a:p>
            <a:pPr marL="0" indent="0">
              <a:buNone/>
            </a:pPr>
            <a:r>
              <a:rPr lang="en-US" sz="2000" dirty="0">
                <a:latin typeface="Calibri" panose="020F0502020204030204" pitchFamily="34" charset="0"/>
                <a:cs typeface="Calibri" panose="020F0502020204030204" pitchFamily="34" charset="0"/>
              </a:rPr>
              <a:t>library(ISLR2) </a:t>
            </a:r>
          </a:p>
          <a:p>
            <a:pPr marL="0" indent="0">
              <a:buNone/>
            </a:pPr>
            <a:r>
              <a:rPr lang="en-US" sz="2000" dirty="0">
                <a:latin typeface="Calibri" panose="020F0502020204030204" pitchFamily="34" charset="0"/>
                <a:cs typeface="Calibri" panose="020F0502020204030204" pitchFamily="34" charset="0"/>
              </a:rPr>
              <a:t>attach(Portfolio) </a:t>
            </a:r>
          </a:p>
          <a:p>
            <a:pPr marL="0" indent="0">
              <a:buNone/>
            </a:pPr>
            <a:r>
              <a:rPr lang="en-US" sz="2000" dirty="0">
                <a:solidFill>
                  <a:srgbClr val="FFC000"/>
                </a:solidFill>
                <a:latin typeface="Calibri" panose="020F0502020204030204" pitchFamily="34" charset="0"/>
                <a:cs typeface="Calibri" panose="020F0502020204030204" pitchFamily="34" charset="0"/>
              </a:rPr>
              <a:t>##create a function to calculate alpha </a:t>
            </a:r>
          </a:p>
          <a:p>
            <a:pPr marL="0" indent="0">
              <a:buNone/>
            </a:pPr>
            <a:r>
              <a:rPr lang="en-US" sz="2000" dirty="0" err="1">
                <a:latin typeface="Calibri" panose="020F0502020204030204" pitchFamily="34" charset="0"/>
                <a:cs typeface="Calibri" panose="020F0502020204030204" pitchFamily="34" charset="0"/>
              </a:rPr>
              <a:t>alpha.fn</a:t>
            </a:r>
            <a:r>
              <a:rPr lang="en-US" sz="2000" dirty="0">
                <a:latin typeface="Calibri" panose="020F0502020204030204" pitchFamily="34" charset="0"/>
                <a:cs typeface="Calibri" panose="020F0502020204030204" pitchFamily="34" charset="0"/>
              </a:rPr>
              <a:t> = function(</a:t>
            </a:r>
            <a:r>
              <a:rPr lang="en-US" sz="2000" dirty="0" err="1">
                <a:latin typeface="Calibri" panose="020F0502020204030204" pitchFamily="34" charset="0"/>
                <a:cs typeface="Calibri" panose="020F0502020204030204" pitchFamily="34" charset="0"/>
              </a:rPr>
              <a:t>data,index</a:t>
            </a:r>
            <a:r>
              <a:rPr lang="en-US" sz="2000" dirty="0">
                <a:latin typeface="Calibri" panose="020F0502020204030204" pitchFamily="34" charset="0"/>
                <a:cs typeface="Calibri" panose="020F0502020204030204" pitchFamily="34" charset="0"/>
              </a:rPr>
              <a:t>){ </a:t>
            </a:r>
          </a:p>
          <a:p>
            <a:pPr marL="0" indent="0">
              <a:buNone/>
            </a:pPr>
            <a:r>
              <a:rPr lang="en-US" sz="2000" dirty="0">
                <a:latin typeface="Calibri" panose="020F0502020204030204" pitchFamily="34" charset="0"/>
                <a:cs typeface="Calibri" panose="020F0502020204030204" pitchFamily="34" charset="0"/>
              </a:rPr>
              <a:t>X=</a:t>
            </a:r>
            <a:r>
              <a:rPr lang="en-US" sz="2000" dirty="0" err="1">
                <a:latin typeface="Calibri" panose="020F0502020204030204" pitchFamily="34" charset="0"/>
                <a:cs typeface="Calibri" panose="020F0502020204030204" pitchFamily="34" charset="0"/>
              </a:rPr>
              <a:t>data$X</a:t>
            </a:r>
            <a:r>
              <a:rPr lang="en-US" sz="2000" dirty="0">
                <a:latin typeface="Calibri" panose="020F0502020204030204" pitchFamily="34" charset="0"/>
                <a:cs typeface="Calibri" panose="020F0502020204030204" pitchFamily="34" charset="0"/>
              </a:rPr>
              <a:t>[index] </a:t>
            </a:r>
          </a:p>
          <a:p>
            <a:pPr marL="0" indent="0">
              <a:buNone/>
            </a:pPr>
            <a:r>
              <a:rPr lang="en-US" sz="2000" dirty="0">
                <a:latin typeface="Calibri" panose="020F0502020204030204" pitchFamily="34" charset="0"/>
                <a:cs typeface="Calibri" panose="020F0502020204030204" pitchFamily="34" charset="0"/>
              </a:rPr>
              <a:t>Y=</a:t>
            </a:r>
            <a:r>
              <a:rPr lang="en-US" sz="2000" dirty="0" err="1">
                <a:latin typeface="Calibri" panose="020F0502020204030204" pitchFamily="34" charset="0"/>
                <a:cs typeface="Calibri" panose="020F0502020204030204" pitchFamily="34" charset="0"/>
              </a:rPr>
              <a:t>data$Y</a:t>
            </a:r>
            <a:r>
              <a:rPr lang="en-US" sz="2000" dirty="0">
                <a:latin typeface="Calibri" panose="020F0502020204030204" pitchFamily="34" charset="0"/>
                <a:cs typeface="Calibri" panose="020F0502020204030204" pitchFamily="34" charset="0"/>
              </a:rPr>
              <a:t>[index]</a:t>
            </a:r>
          </a:p>
          <a:p>
            <a:pPr marL="0" indent="0">
              <a:buNone/>
            </a:pPr>
            <a:r>
              <a:rPr lang="en-US" sz="2000" dirty="0">
                <a:latin typeface="Calibri" panose="020F0502020204030204" pitchFamily="34" charset="0"/>
                <a:cs typeface="Calibri" panose="020F0502020204030204" pitchFamily="34" charset="0"/>
              </a:rPr>
              <a:t>return(var(Y)-</a:t>
            </a:r>
            <a:r>
              <a:rPr lang="en-US" sz="2000" dirty="0" err="1">
                <a:latin typeface="Calibri" panose="020F0502020204030204" pitchFamily="34" charset="0"/>
                <a:cs typeface="Calibri" panose="020F0502020204030204" pitchFamily="34" charset="0"/>
              </a:rPr>
              <a:t>cov</a:t>
            </a:r>
            <a:r>
              <a:rPr lang="en-US" sz="2000" dirty="0">
                <a:latin typeface="Calibri" panose="020F0502020204030204" pitchFamily="34" charset="0"/>
                <a:cs typeface="Calibri" panose="020F0502020204030204" pitchFamily="34" charset="0"/>
              </a:rPr>
              <a:t>(X,Y))/(var(X)+var(Y)-2*</a:t>
            </a:r>
            <a:r>
              <a:rPr lang="en-US" sz="2000" dirty="0" err="1">
                <a:latin typeface="Calibri" panose="020F0502020204030204" pitchFamily="34" charset="0"/>
                <a:cs typeface="Calibri" panose="020F0502020204030204" pitchFamily="34" charset="0"/>
              </a:rPr>
              <a:t>cov</a:t>
            </a:r>
            <a:r>
              <a:rPr lang="en-US" sz="2000" dirty="0">
                <a:latin typeface="Calibri" panose="020F0502020204030204" pitchFamily="34" charset="0"/>
                <a:cs typeface="Calibri" panose="020F0502020204030204" pitchFamily="34" charset="0"/>
              </a:rPr>
              <a:t>(X,Y))</a:t>
            </a:r>
          </a:p>
          <a:p>
            <a:pPr marL="0" indent="0">
              <a:buNone/>
            </a:pPr>
            <a:r>
              <a:rPr lang="en-US" sz="2000" dirty="0">
                <a:latin typeface="Calibri" panose="020F0502020204030204" pitchFamily="34" charset="0"/>
                <a:cs typeface="Calibri" panose="020F0502020204030204" pitchFamily="34" charset="0"/>
              </a:rPr>
              <a:t> } </a:t>
            </a:r>
          </a:p>
          <a:p>
            <a:pPr marL="0" indent="0">
              <a:buNone/>
            </a:pPr>
            <a:r>
              <a:rPr lang="en-US" sz="2000" dirty="0">
                <a:solidFill>
                  <a:srgbClr val="FFC000"/>
                </a:solidFill>
                <a:latin typeface="Calibri" panose="020F0502020204030204" pitchFamily="34" charset="0"/>
                <a:cs typeface="Calibri" panose="020F0502020204030204" pitchFamily="34" charset="0"/>
              </a:rPr>
              <a:t>##estimate alpha using all 100 observations </a:t>
            </a:r>
          </a:p>
          <a:p>
            <a:pPr marL="0" indent="0">
              <a:buNone/>
            </a:pPr>
            <a:r>
              <a:rPr lang="en-US" sz="2000" dirty="0" err="1">
                <a:latin typeface="Calibri" panose="020F0502020204030204" pitchFamily="34" charset="0"/>
                <a:cs typeface="Calibri" panose="020F0502020204030204" pitchFamily="34" charset="0"/>
              </a:rPr>
              <a:t>alpha.fn</a:t>
            </a:r>
            <a:r>
              <a:rPr lang="en-US" sz="2000" dirty="0">
                <a:latin typeface="Calibri" panose="020F0502020204030204" pitchFamily="34" charset="0"/>
                <a:cs typeface="Calibri" panose="020F0502020204030204" pitchFamily="34" charset="0"/>
              </a:rPr>
              <a:t>(Portfolio,1:100) </a:t>
            </a:r>
          </a:p>
          <a:p>
            <a:pPr marL="0" indent="0">
              <a:buNone/>
            </a:pPr>
            <a:r>
              <a:rPr lang="en-US" sz="2000" dirty="0">
                <a:solidFill>
                  <a:srgbClr val="FFC000"/>
                </a:solidFill>
                <a:latin typeface="Calibri" panose="020F0502020204030204" pitchFamily="34" charset="0"/>
                <a:cs typeface="Calibri" panose="020F0502020204030204" pitchFamily="34" charset="0"/>
              </a:rPr>
              <a:t>#randomly select 100 observations from the dataset with replacement</a:t>
            </a:r>
            <a:r>
              <a:rPr lang="en-US" sz="2000" dirty="0">
                <a:latin typeface="Calibri" panose="020F0502020204030204" pitchFamily="34" charset="0"/>
                <a:cs typeface="Calibri" panose="020F0502020204030204" pitchFamily="34" charset="0"/>
              </a:rPr>
              <a:t> </a:t>
            </a:r>
          </a:p>
          <a:p>
            <a:pPr marL="0" indent="0">
              <a:buNone/>
            </a:pPr>
            <a:r>
              <a:rPr lang="en-US" sz="2000" dirty="0" err="1">
                <a:latin typeface="Calibri" panose="020F0502020204030204" pitchFamily="34" charset="0"/>
                <a:cs typeface="Calibri" panose="020F0502020204030204" pitchFamily="34" charset="0"/>
              </a:rPr>
              <a:t>set.seed</a:t>
            </a:r>
            <a:r>
              <a:rPr lang="en-US" sz="2000" dirty="0">
                <a:latin typeface="Calibri" panose="020F0502020204030204" pitchFamily="34" charset="0"/>
                <a:cs typeface="Calibri" panose="020F0502020204030204" pitchFamily="34" charset="0"/>
              </a:rPr>
              <a:t>(1) </a:t>
            </a:r>
          </a:p>
          <a:p>
            <a:pPr marL="0" indent="0">
              <a:buNone/>
            </a:pPr>
            <a:r>
              <a:rPr lang="en-US" sz="2000" dirty="0" err="1">
                <a:latin typeface="Calibri" panose="020F0502020204030204" pitchFamily="34" charset="0"/>
                <a:cs typeface="Calibri" panose="020F0502020204030204" pitchFamily="34" charset="0"/>
              </a:rPr>
              <a:t>alpha.fn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Portfolio,sample</a:t>
            </a:r>
            <a:r>
              <a:rPr lang="en-US" sz="2000" dirty="0">
                <a:latin typeface="Calibri" panose="020F0502020204030204" pitchFamily="34" charset="0"/>
                <a:cs typeface="Calibri" panose="020F0502020204030204" pitchFamily="34" charset="0"/>
              </a:rPr>
              <a:t>(100,100,replace=T))</a:t>
            </a:r>
          </a:p>
          <a:p>
            <a:pPr marL="0" indent="0">
              <a:buNone/>
            </a:pPr>
            <a:r>
              <a:rPr lang="en-US" sz="2000" dirty="0">
                <a:solidFill>
                  <a:srgbClr val="FFC000"/>
                </a:solidFill>
                <a:latin typeface="Calibri" panose="020F0502020204030204" pitchFamily="34" charset="0"/>
                <a:cs typeface="Calibri" panose="020F0502020204030204" pitchFamily="34" charset="0"/>
              </a:rPr>
              <a:t> #estimates based on 1000 bootstrap samples </a:t>
            </a:r>
          </a:p>
          <a:p>
            <a:pPr marL="0" indent="0">
              <a:buNone/>
            </a:pPr>
            <a:r>
              <a:rPr lang="en-US" sz="2000" dirty="0">
                <a:latin typeface="Calibri" panose="020F0502020204030204" pitchFamily="34" charset="0"/>
                <a:cs typeface="Calibri" panose="020F0502020204030204" pitchFamily="34" charset="0"/>
              </a:rPr>
              <a:t>library(boot) </a:t>
            </a:r>
          </a:p>
          <a:p>
            <a:pPr marL="0" indent="0">
              <a:buNone/>
            </a:pPr>
            <a:r>
              <a:rPr lang="en-US" sz="2000" dirty="0">
                <a:latin typeface="Calibri" panose="020F0502020204030204" pitchFamily="34" charset="0"/>
                <a:cs typeface="Calibri" panose="020F0502020204030204" pitchFamily="34" charset="0"/>
              </a:rPr>
              <a:t>boot(</a:t>
            </a:r>
            <a:r>
              <a:rPr lang="en-US" sz="2000" dirty="0" err="1">
                <a:latin typeface="Calibri" panose="020F0502020204030204" pitchFamily="34" charset="0"/>
                <a:cs typeface="Calibri" panose="020F0502020204030204" pitchFamily="34" charset="0"/>
              </a:rPr>
              <a:t>Portfolio,alpha.fn,R</a:t>
            </a:r>
            <a:r>
              <a:rPr lang="en-US" sz="2000" dirty="0">
                <a:latin typeface="Calibri" panose="020F0502020204030204" pitchFamily="34" charset="0"/>
                <a:cs typeface="Calibri" panose="020F0502020204030204" pitchFamily="34" charset="0"/>
              </a:rPr>
              <a:t>=1000)</a:t>
            </a:r>
            <a:endParaRPr lang="en-C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09442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45F6-36FD-6EF6-9E6A-CCEAA53731D0}"/>
              </a:ext>
            </a:extLst>
          </p:cNvPr>
          <p:cNvSpPr>
            <a:spLocks noGrp="1"/>
          </p:cNvSpPr>
          <p:nvPr>
            <p:ph type="title"/>
          </p:nvPr>
        </p:nvSpPr>
        <p:spPr/>
        <p:txBody>
          <a:bodyPr/>
          <a:lstStyle/>
          <a:p>
            <a:r>
              <a:rPr lang="en-US" dirty="0"/>
              <a:t>Q and A</a:t>
            </a:r>
            <a:endParaRPr lang="en-CN" dirty="0"/>
          </a:p>
        </p:txBody>
      </p:sp>
      <p:sp>
        <p:nvSpPr>
          <p:cNvPr id="3" name="Content Placeholder 2">
            <a:extLst>
              <a:ext uri="{FF2B5EF4-FFF2-40B4-BE49-F238E27FC236}">
                <a16:creationId xmlns:a16="http://schemas.microsoft.com/office/drawing/2014/main" id="{1B13B48C-C639-671E-9B2C-C8869EC24A5C}"/>
              </a:ext>
            </a:extLst>
          </p:cNvPr>
          <p:cNvSpPr>
            <a:spLocks noGrp="1"/>
          </p:cNvSpPr>
          <p:nvPr>
            <p:ph idx="1"/>
          </p:nvPr>
        </p:nvSpPr>
        <p:spPr/>
        <p:txBody>
          <a:bodyPr>
            <a:normAutofit/>
          </a:bodyPr>
          <a:lstStyle/>
          <a:p>
            <a:r>
              <a:rPr lang="en-US" sz="2800" dirty="0"/>
              <a:t>Question: How can we get 100 simulated values from 100 true observations?</a:t>
            </a:r>
          </a:p>
          <a:p>
            <a:r>
              <a:rPr lang="en-US" sz="2800" dirty="0"/>
              <a:t>Answer: Each time we can choose randomly from the range 1 to 100 with replacement, which means we can choose the same value for several times.</a:t>
            </a:r>
          </a:p>
          <a:p>
            <a:r>
              <a:rPr lang="en-US" altLang="zh-CN" sz="2800" dirty="0"/>
              <a:t>Give</a:t>
            </a:r>
            <a:r>
              <a:rPr lang="zh-CN" altLang="en-US" sz="2800" dirty="0"/>
              <a:t> </a:t>
            </a:r>
            <a:r>
              <a:rPr lang="en-US" altLang="zh-CN" sz="2800" dirty="0"/>
              <a:t>a</a:t>
            </a:r>
            <a:r>
              <a:rPr lang="zh-CN" altLang="en-US" sz="2800" dirty="0"/>
              <a:t> </a:t>
            </a:r>
            <a:r>
              <a:rPr lang="en-US" altLang="zh-CN" sz="2800" dirty="0"/>
              <a:t>try</a:t>
            </a:r>
            <a:r>
              <a:rPr lang="zh-CN" altLang="en-US" sz="2800" dirty="0"/>
              <a:t> </a:t>
            </a:r>
            <a:r>
              <a:rPr lang="en-US" altLang="zh-CN" sz="2800" dirty="0"/>
              <a:t>for</a:t>
            </a:r>
            <a:r>
              <a:rPr lang="zh-CN" altLang="en-US" sz="2800" dirty="0"/>
              <a:t> </a:t>
            </a:r>
            <a:r>
              <a:rPr lang="en-US" altLang="zh-CN" sz="2800" dirty="0"/>
              <a:t>10</a:t>
            </a:r>
            <a:r>
              <a:rPr lang="zh-CN" altLang="en-US" sz="2800" dirty="0"/>
              <a:t> </a:t>
            </a:r>
            <a:r>
              <a:rPr lang="en-US" altLang="zh-CN" sz="2800" dirty="0"/>
              <a:t>samples</a:t>
            </a:r>
            <a:r>
              <a:rPr lang="zh-CN" altLang="en-US" sz="2800" dirty="0"/>
              <a:t> </a:t>
            </a:r>
            <a:r>
              <a:rPr lang="en-US" altLang="zh-CN" sz="2800" dirty="0"/>
              <a:t>from</a:t>
            </a:r>
            <a:r>
              <a:rPr lang="zh-CN" altLang="en-US" sz="2800" dirty="0"/>
              <a:t> </a:t>
            </a:r>
            <a:r>
              <a:rPr lang="en-US" altLang="zh-CN" sz="2800" dirty="0"/>
              <a:t>uniform(-5,5).</a:t>
            </a:r>
            <a:r>
              <a:rPr lang="zh-CN" altLang="en-US" sz="2800" dirty="0"/>
              <a:t> </a:t>
            </a:r>
            <a:r>
              <a:rPr lang="en-US" altLang="zh-CN" sz="2800" dirty="0"/>
              <a:t>Try</a:t>
            </a:r>
            <a:r>
              <a:rPr lang="zh-CN" altLang="en-US" sz="2800" dirty="0"/>
              <a:t> </a:t>
            </a:r>
            <a:r>
              <a:rPr lang="en-US" altLang="zh-CN" sz="2800" dirty="0"/>
              <a:t>to</a:t>
            </a:r>
            <a:r>
              <a:rPr lang="zh-CN" altLang="en-US" sz="2800" dirty="0"/>
              <a:t> </a:t>
            </a:r>
            <a:r>
              <a:rPr lang="en-US" altLang="zh-CN" sz="2800" dirty="0"/>
              <a:t>estimate</a:t>
            </a:r>
            <a:r>
              <a:rPr lang="zh-CN" altLang="en-US" sz="2800" dirty="0"/>
              <a:t> </a:t>
            </a:r>
            <a:r>
              <a:rPr lang="en-US" altLang="zh-CN" sz="2800" dirty="0"/>
              <a:t>the</a:t>
            </a:r>
            <a:r>
              <a:rPr lang="zh-CN" altLang="en-US" sz="2800" dirty="0"/>
              <a:t> </a:t>
            </a:r>
            <a:r>
              <a:rPr lang="en-US" altLang="zh-CN" sz="2800" dirty="0"/>
              <a:t>mean.</a:t>
            </a:r>
            <a:endParaRPr lang="en-CN" sz="2800" dirty="0"/>
          </a:p>
        </p:txBody>
      </p:sp>
      <p:pic>
        <p:nvPicPr>
          <p:cNvPr id="4" name="Picture 3">
            <a:extLst>
              <a:ext uri="{FF2B5EF4-FFF2-40B4-BE49-F238E27FC236}">
                <a16:creationId xmlns:a16="http://schemas.microsoft.com/office/drawing/2014/main" id="{F8963125-3224-49E8-F82A-26EFD7151048}"/>
              </a:ext>
            </a:extLst>
          </p:cNvPr>
          <p:cNvPicPr>
            <a:picLocks noChangeAspect="1"/>
          </p:cNvPicPr>
          <p:nvPr/>
        </p:nvPicPr>
        <p:blipFill>
          <a:blip r:embed="rId2"/>
          <a:stretch>
            <a:fillRect/>
          </a:stretch>
        </p:blipFill>
        <p:spPr>
          <a:xfrm>
            <a:off x="172761" y="4339934"/>
            <a:ext cx="8798478" cy="1656184"/>
          </a:xfrm>
          <a:prstGeom prst="rect">
            <a:avLst/>
          </a:prstGeom>
        </p:spPr>
      </p:pic>
    </p:spTree>
    <p:extLst>
      <p:ext uri="{BB962C8B-B14F-4D97-AF65-F5344CB8AC3E}">
        <p14:creationId xmlns:p14="http://schemas.microsoft.com/office/powerpoint/2010/main" val="993793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E01FFB7-2490-45DB-983F-6F4DCD2943B8}" type="slidenum">
              <a:rPr lang="en-US" smtClean="0"/>
              <a:pPr>
                <a:defRPr/>
              </a:pPr>
              <a:t>9</a:t>
            </a:fld>
            <a:endParaRPr lang="en-US" dirty="0"/>
          </a:p>
        </p:txBody>
      </p:sp>
      <p:sp>
        <p:nvSpPr>
          <p:cNvPr id="5" name="Content Placeholder 4"/>
          <p:cNvSpPr>
            <a:spLocks noGrp="1"/>
          </p:cNvSpPr>
          <p:nvPr>
            <p:ph sz="quarter" idx="1"/>
          </p:nvPr>
        </p:nvSpPr>
        <p:spPr>
          <a:xfrm>
            <a:off x="228600" y="1066800"/>
            <a:ext cx="8382000" cy="5562600"/>
          </a:xfrm>
        </p:spPr>
        <p:txBody>
          <a:bodyPr>
            <a:normAutofit/>
          </a:bodyPr>
          <a:lstStyle/>
          <a:p>
            <a:pPr marL="0" indent="0">
              <a:buNone/>
            </a:pPr>
            <a:endParaRPr lang="en-US" sz="4800" b="1" dirty="0"/>
          </a:p>
          <a:p>
            <a:pPr marL="0" indent="0">
              <a:buNone/>
            </a:pPr>
            <a:endParaRPr lang="en-US" sz="4800" b="1" dirty="0"/>
          </a:p>
          <a:p>
            <a:pPr marL="0" indent="0" algn="ctr">
              <a:buNone/>
            </a:pPr>
            <a:r>
              <a:rPr lang="en-US" altLang="zh-CN" sz="4800" b="1" dirty="0">
                <a:latin typeface="Calibri" panose="020F0502020204030204" pitchFamily="34" charset="0"/>
                <a:cs typeface="Calibri" panose="020F0502020204030204" pitchFamily="34" charset="0"/>
              </a:rPr>
              <a:t>Model</a:t>
            </a:r>
            <a:r>
              <a:rPr lang="zh-CN" altLang="en-US" sz="4800" b="1" dirty="0">
                <a:latin typeface="Calibri" panose="020F0502020204030204" pitchFamily="34" charset="0"/>
                <a:cs typeface="Calibri" panose="020F0502020204030204" pitchFamily="34" charset="0"/>
              </a:rPr>
              <a:t> </a:t>
            </a:r>
            <a:r>
              <a:rPr lang="en-US" altLang="zh-CN" sz="4800" b="1" dirty="0">
                <a:latin typeface="Calibri" panose="020F0502020204030204" pitchFamily="34" charset="0"/>
                <a:cs typeface="Calibri" panose="020F0502020204030204" pitchFamily="34" charset="0"/>
              </a:rPr>
              <a:t>Selection</a:t>
            </a:r>
            <a:endParaRPr lang="en-US" sz="4800" b="1" dirty="0"/>
          </a:p>
        </p:txBody>
      </p:sp>
    </p:spTree>
    <p:extLst>
      <p:ext uri="{BB962C8B-B14F-4D97-AF65-F5344CB8AC3E}">
        <p14:creationId xmlns:p14="http://schemas.microsoft.com/office/powerpoint/2010/main" val="1161791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solidFill>
            <a:srgbClr val="FF0000"/>
          </a:solidFill>
        </a:ln>
      </a:spPr>
      <a:bodyPr rtlCol="0" anchor="ctr"/>
      <a:lstStyle>
        <a:defPPr algn="ctr">
          <a:defRPr dirty="0">
            <a:solidFill>
              <a:schemeClr val="tx1"/>
            </a:solidFill>
          </a:defRPr>
        </a:defPPr>
      </a:lstStyle>
      <a:style>
        <a:lnRef idx="2">
          <a:schemeClr val="dk1"/>
        </a:lnRef>
        <a:fillRef idx="1">
          <a:schemeClr val="lt1"/>
        </a:fillRef>
        <a:effectRef idx="0">
          <a:schemeClr val="dk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21802</TotalTime>
  <Words>1580</Words>
  <PresentationFormat>On-screen Show (4:3)</PresentationFormat>
  <Paragraphs>145</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roboto slab</vt:lpstr>
      <vt:lpstr>source-serif-pro</vt:lpstr>
      <vt:lpstr>Arial</vt:lpstr>
      <vt:lpstr>Arial</vt:lpstr>
      <vt:lpstr>Calibri</vt:lpstr>
      <vt:lpstr>Cambria Math</vt:lpstr>
      <vt:lpstr>Office Theme</vt:lpstr>
      <vt:lpstr>SDSC 3006 L02 Class 5. Bootstrap and model selection</vt:lpstr>
      <vt:lpstr>Outline</vt:lpstr>
      <vt:lpstr>PowerPoint Presentation</vt:lpstr>
      <vt:lpstr>What is Bootstrap?</vt:lpstr>
      <vt:lpstr>Bootstrap</vt:lpstr>
      <vt:lpstr>Introduction</vt:lpstr>
      <vt:lpstr>Code</vt:lpstr>
      <vt:lpstr>Q and A</vt:lpstr>
      <vt:lpstr>PowerPoint Presentation</vt:lpstr>
      <vt:lpstr>Introduction</vt:lpstr>
      <vt:lpstr>Algorithms</vt:lpstr>
      <vt:lpstr>Algorithms</vt:lpstr>
      <vt:lpstr>What is AIC, BIC?</vt:lpstr>
      <vt:lpstr>What is AIC, BIC?</vt:lpstr>
      <vt:lpstr>What is Maximum likelihood (L)</vt:lpstr>
      <vt:lpstr>Pre-processing</vt:lpstr>
      <vt:lpstr>Best Subset Selection</vt:lpstr>
      <vt:lpstr>Best Subset Selection</vt:lpstr>
      <vt:lpstr>Best Subset Selection</vt:lpstr>
      <vt:lpstr>Stepwise Selection</vt:lpstr>
      <vt:lpstr>CV for model selection</vt:lpstr>
      <vt:lpstr>CV for model selection</vt:lpstr>
      <vt:lpstr>CV for model selection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terms:modified xsi:type="dcterms:W3CDTF">2022-10-05T05:17:43Z</dcterms:modified>
</cp:coreProperties>
</file>