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1" r:id="rId2"/>
    <p:sldId id="336" r:id="rId3"/>
    <p:sldId id="338" r:id="rId4"/>
    <p:sldId id="403" r:id="rId5"/>
    <p:sldId id="404" r:id="rId6"/>
    <p:sldId id="405" r:id="rId7"/>
    <p:sldId id="406" r:id="rId8"/>
    <p:sldId id="407" r:id="rId9"/>
    <p:sldId id="408" r:id="rId10"/>
    <p:sldId id="413" r:id="rId11"/>
    <p:sldId id="409" r:id="rId12"/>
    <p:sldId id="414" r:id="rId13"/>
    <p:sldId id="410" r:id="rId14"/>
    <p:sldId id="41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92" autoAdjust="0"/>
    <p:restoredTop sz="81317" autoAdjust="0"/>
  </p:normalViewPr>
  <p:slideViewPr>
    <p:cSldViewPr>
      <p:cViewPr varScale="1">
        <p:scale>
          <a:sx n="123" d="100"/>
          <a:sy n="123" d="100"/>
        </p:scale>
        <p:origin x="19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7DDE7-AED3-4763-B94F-5CE0F5354B37}" type="datetimeFigureOut">
              <a:rPr lang="en-US" smtClean="0"/>
              <a:pPr/>
              <a:t>10/12/22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6DBFD-545E-4850-8449-4B1436242D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9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  <a:prstGeom prst="rect">
            <a:avLst/>
          </a:prstGeom>
          <a:solidFill>
            <a:srgbClr val="8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lang="en-US" sz="3600" b="1" i="0" kern="120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SDSC</a:t>
            </a:r>
            <a:r>
              <a:rPr lang="zh-CN" altLang="en-US" dirty="0"/>
              <a:t> </a:t>
            </a:r>
            <a:r>
              <a:rPr lang="en-US" altLang="zh-CN" dirty="0"/>
              <a:t>3006</a:t>
            </a:r>
            <a:r>
              <a:rPr lang="zh-CN" altLang="en-US" dirty="0"/>
              <a:t> </a:t>
            </a:r>
            <a:r>
              <a:rPr lang="en-US" altLang="zh-CN" dirty="0"/>
              <a:t>L02</a:t>
            </a:r>
            <a:br>
              <a:rPr lang="en-US" altLang="zh-CN" dirty="0"/>
            </a:br>
            <a:r>
              <a:rPr lang="en-US" altLang="zh-CN" dirty="0"/>
              <a:t>Class 6</a:t>
            </a:r>
            <a:r>
              <a:rPr lang="en-US" dirty="0"/>
              <a:t>. </a:t>
            </a:r>
            <a:r>
              <a:rPr lang="en-US" altLang="zh-CN" dirty="0"/>
              <a:t>Shrinkage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10FCA-FD6A-4EF8-3B50-5413EE3F9CEC}"/>
              </a:ext>
            </a:extLst>
          </p:cNvPr>
          <p:cNvSpPr txBox="1"/>
          <p:nvPr/>
        </p:nvSpPr>
        <p:spPr>
          <a:xfrm>
            <a:off x="2231740" y="4080967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Name: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Yiren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Liu</a:t>
            </a:r>
          </a:p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Email: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yirenliu2-c@my.cityu.edu.hk</a:t>
            </a:r>
            <a:endParaRPr lang="en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AADAA-6E8D-21A6-890D-F2EB05CB05C6}"/>
              </a:ext>
            </a:extLst>
          </p:cNvPr>
          <p:cNvSpPr txBox="1"/>
          <p:nvPr/>
        </p:nvSpPr>
        <p:spPr>
          <a:xfrm>
            <a:off x="2442452" y="5854148"/>
            <a:ext cx="3731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School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Science</a:t>
            </a:r>
          </a:p>
          <a:p>
            <a:pPr algn="ctr"/>
            <a:r>
              <a:rPr lang="en-US" altLang="zh-CN" sz="2400" dirty="0"/>
              <a:t>City</a:t>
            </a:r>
            <a:r>
              <a:rPr lang="zh-CN" altLang="en-US" sz="2400" dirty="0"/>
              <a:t> </a:t>
            </a:r>
            <a:r>
              <a:rPr lang="en-US" altLang="zh-CN" sz="2400" dirty="0"/>
              <a:t>University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Hong</a:t>
            </a:r>
            <a:r>
              <a:rPr lang="zh-CN" altLang="en-US" sz="2400" dirty="0"/>
              <a:t> </a:t>
            </a:r>
            <a:r>
              <a:rPr lang="en-US" altLang="zh-CN" sz="2400" dirty="0"/>
              <a:t>Kong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1539734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1FFB7-2490-45DB-983F-6F4DCD2943B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3820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b="1" dirty="0"/>
          </a:p>
          <a:p>
            <a:pPr marL="0" indent="0">
              <a:buNone/>
            </a:pPr>
            <a:endParaRPr lang="en-US" sz="4800" b="1" dirty="0"/>
          </a:p>
          <a:p>
            <a:pPr marL="0" indent="0" algn="ctr">
              <a:buNone/>
            </a:pPr>
            <a:r>
              <a:rPr lang="en-US" altLang="zh-CN" sz="4800" b="1" dirty="0">
                <a:latin typeface="Calibri" panose="020F0502020204030204" pitchFamily="34" charset="0"/>
                <a:cs typeface="Calibri" panose="020F0502020204030204" pitchFamily="34" charset="0"/>
              </a:rPr>
              <a:t>Lasso</a:t>
            </a:r>
            <a:r>
              <a:rPr lang="zh-CN" alt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800" b="1" dirty="0"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81985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4B3F-A416-BDBA-54C2-257DF3B3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2034F8-944C-80AA-55FA-70D4A0E833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38200"/>
                <a:ext cx="9144000" cy="60198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Ridge</a:t>
                </a:r>
                <a:r>
                  <a:rPr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Regression:</a:t>
                </a:r>
                <a:r>
                  <a:rPr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Minimize</a:t>
                </a:r>
                <a:r>
                  <a:rPr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RSS</a:t>
                </a:r>
                <a:r>
                  <a:rPr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Penalty(L2)</a:t>
                </a:r>
              </a:p>
              <a:p>
                <a:endParaRPr lang="en-US" altLang="zh-CN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sup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𝑅𝑆𝑆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p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CN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Advantage: can perform feature(variable) selection.</a:t>
                </a:r>
              </a:p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Difference: Ridge reduces the coefficients by same proportion, while LASSO shrinks the coefficients by similar amount(some coefficients go to 0 if very small).</a:t>
                </a:r>
                <a:endParaRPr lang="en-CN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2034F8-944C-80AA-55FA-70D4A0E833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8200"/>
                <a:ext cx="9144000" cy="6019800"/>
              </a:xfrm>
              <a:blipFill>
                <a:blip r:embed="rId2"/>
                <a:stretch>
                  <a:fillRect l="-10139" t="-717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06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8E57-6391-18D7-5C6D-DD06C376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C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FBD972-B3DB-2A24-F0AD-978F2DA2E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38682"/>
            <a:ext cx="7772400" cy="11607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3F73BF-F882-CC55-13AD-D0CE7A0214E9}"/>
              </a:ext>
            </a:extLst>
          </p:cNvPr>
          <p:cNvSpPr txBox="1"/>
          <p:nvPr/>
        </p:nvSpPr>
        <p:spPr>
          <a:xfrm>
            <a:off x="0" y="638132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Reference: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Tibshirani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, Robert. “Regression Shrinkage and Selection via the Lasso.” Journal of the Royal Statistical Society. Series B (Methodological) 58, no. 1 (1996): 267–88. </a:t>
            </a:r>
            <a:endParaRPr lang="en-C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49B30B-3C40-E58A-D0E5-F91EC71DC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88" y="2215859"/>
            <a:ext cx="5396136" cy="618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0ED52-4178-F6FF-E3B9-D23FC025B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851243"/>
            <a:ext cx="5167536" cy="304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F21FE9-361A-F81A-51A9-4C4258EC0F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704" y="3172143"/>
            <a:ext cx="5494112" cy="31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4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4B3F-A416-BDBA-54C2-257DF3B3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34F8-944C-80AA-55FA-70D4A0E83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##for LASSO we use alpha=1</a:t>
            </a:r>
          </a:p>
          <a:p>
            <a:pPr marL="0" indent="0">
              <a:buNone/>
            </a:pPr>
            <a:r>
              <a:rPr lang="en-US" sz="2400" dirty="0" err="1"/>
              <a:t>lasso.mod</a:t>
            </a:r>
            <a:r>
              <a:rPr lang="en-US" sz="2400" dirty="0"/>
              <a:t>=</a:t>
            </a:r>
            <a:r>
              <a:rPr lang="en-US" sz="2400" dirty="0" err="1"/>
              <a:t>glmnet</a:t>
            </a:r>
            <a:r>
              <a:rPr lang="en-US" sz="2400" dirty="0"/>
              <a:t>(x[train,],y[train],alpha=1,lambda=grid)</a:t>
            </a:r>
          </a:p>
          <a:p>
            <a:pPr marL="0" indent="0">
              <a:buNone/>
            </a:pPr>
            <a:r>
              <a:rPr lang="en-US" sz="2400" dirty="0"/>
              <a:t>plot(</a:t>
            </a:r>
            <a:r>
              <a:rPr lang="en-US" sz="2400" dirty="0" err="1"/>
              <a:t>lasso.mod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##use CV to find the optimal lambda </a:t>
            </a:r>
          </a:p>
          <a:p>
            <a:pPr marL="0" indent="0">
              <a:buNone/>
            </a:pPr>
            <a:r>
              <a:rPr lang="en-US" sz="2400" dirty="0" err="1"/>
              <a:t>set.seed</a:t>
            </a:r>
            <a:r>
              <a:rPr lang="en-US" sz="2400" dirty="0"/>
              <a:t>(1) </a:t>
            </a:r>
          </a:p>
          <a:p>
            <a:pPr marL="0" indent="0">
              <a:buNone/>
            </a:pPr>
            <a:r>
              <a:rPr lang="en-US" sz="2400" dirty="0" err="1"/>
              <a:t>cv.out</a:t>
            </a:r>
            <a:r>
              <a:rPr lang="en-US" sz="2400" dirty="0"/>
              <a:t>=</a:t>
            </a:r>
            <a:r>
              <a:rPr lang="en-US" sz="2400" dirty="0" err="1"/>
              <a:t>cv.glmnet</a:t>
            </a:r>
            <a:r>
              <a:rPr lang="en-US" sz="2400" dirty="0"/>
              <a:t>(x[train,],y[train],alpha=1) </a:t>
            </a:r>
          </a:p>
          <a:p>
            <a:pPr marL="0" indent="0">
              <a:buNone/>
            </a:pPr>
            <a:r>
              <a:rPr lang="en-US" sz="2400" dirty="0"/>
              <a:t>plot(</a:t>
            </a:r>
            <a:r>
              <a:rPr lang="en-US" sz="2400" dirty="0" err="1"/>
              <a:t>cv.out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 err="1"/>
              <a:t>bestlam</a:t>
            </a:r>
            <a:r>
              <a:rPr lang="en-US" sz="2400" dirty="0"/>
              <a:t>=</a:t>
            </a:r>
            <a:r>
              <a:rPr lang="en-US" sz="2400" dirty="0" err="1"/>
              <a:t>cv.out$lambda.min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2889177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4B3F-A416-BDBA-54C2-257DF3B3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34F8-944C-80AA-55FA-70D4A0E83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##use best lambda for prediction</a:t>
            </a:r>
            <a:r>
              <a:rPr lang="en-US" sz="2200" dirty="0"/>
              <a:t> </a:t>
            </a:r>
            <a:r>
              <a:rPr lang="en-US" sz="2200" dirty="0" err="1"/>
              <a:t>lasso.pred</a:t>
            </a:r>
            <a:r>
              <a:rPr lang="en-US" sz="2200" dirty="0"/>
              <a:t>=predict(</a:t>
            </a:r>
            <a:r>
              <a:rPr lang="en-US" sz="2200" dirty="0" err="1"/>
              <a:t>lasso.mod,s</a:t>
            </a:r>
            <a:r>
              <a:rPr lang="en-US" sz="2200" dirty="0"/>
              <a:t>=</a:t>
            </a:r>
            <a:r>
              <a:rPr lang="en-US" sz="2200" dirty="0" err="1"/>
              <a:t>bestlam,newx</a:t>
            </a:r>
            <a:r>
              <a:rPr lang="en-US" sz="2200" dirty="0"/>
              <a:t>=x[test,]) </a:t>
            </a:r>
          </a:p>
          <a:p>
            <a:pPr marL="0" indent="0">
              <a:buNone/>
            </a:pPr>
            <a:r>
              <a:rPr lang="en-US" sz="2200" dirty="0"/>
              <a:t>mean((</a:t>
            </a:r>
            <a:r>
              <a:rPr lang="en-US" sz="2200" dirty="0" err="1"/>
              <a:t>lasso.pred-y.test</a:t>
            </a:r>
            <a:r>
              <a:rPr lang="en-US" sz="2200" dirty="0"/>
              <a:t>)^2) </a:t>
            </a:r>
          </a:p>
          <a:p>
            <a:pPr marL="0" indent="0">
              <a:buNone/>
            </a:pPr>
            <a:r>
              <a:rPr lang="en-US" sz="2200" dirty="0"/>
              <a:t>out=</a:t>
            </a:r>
            <a:r>
              <a:rPr lang="en-US" sz="2200" dirty="0" err="1"/>
              <a:t>glmnet</a:t>
            </a:r>
            <a:r>
              <a:rPr lang="en-US" sz="2200" dirty="0"/>
              <a:t>(</a:t>
            </a:r>
            <a:r>
              <a:rPr lang="en-US" sz="2200" dirty="0" err="1"/>
              <a:t>x,y,alpha</a:t>
            </a:r>
            <a:r>
              <a:rPr lang="en-US" sz="2200" dirty="0"/>
              <a:t>=1,lambda=grid)</a:t>
            </a:r>
          </a:p>
          <a:p>
            <a:pPr marL="0" indent="0">
              <a:buNone/>
            </a:pPr>
            <a:r>
              <a:rPr lang="en-US" sz="2200" dirty="0" err="1"/>
              <a:t>lasso.coef</a:t>
            </a:r>
            <a:r>
              <a:rPr lang="en-US" sz="2200" dirty="0"/>
              <a:t>=predict(</a:t>
            </a:r>
            <a:r>
              <a:rPr lang="en-US" sz="2200" dirty="0" err="1"/>
              <a:t>out,type</a:t>
            </a:r>
            <a:r>
              <a:rPr lang="en-US" sz="2200" dirty="0"/>
              <a:t>="</a:t>
            </a:r>
            <a:r>
              <a:rPr lang="en-US" sz="2200" dirty="0" err="1"/>
              <a:t>coefficients",s</a:t>
            </a:r>
            <a:r>
              <a:rPr lang="en-US" sz="2200" dirty="0"/>
              <a:t>=</a:t>
            </a:r>
            <a:r>
              <a:rPr lang="en-US" sz="2200" dirty="0" err="1"/>
              <a:t>bestlam</a:t>
            </a:r>
            <a:r>
              <a:rPr lang="en-US" sz="2200" dirty="0"/>
              <a:t>)[1:20,]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##check the estimated coefficients and the ‘0’ coefficients </a:t>
            </a:r>
          </a:p>
          <a:p>
            <a:pPr marL="0" indent="0">
              <a:buNone/>
            </a:pPr>
            <a:r>
              <a:rPr lang="en-US" sz="2200" dirty="0" err="1"/>
              <a:t>lasso.coef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r>
              <a:rPr lang="en-US" sz="2200" dirty="0" err="1"/>
              <a:t>lasso.coef</a:t>
            </a:r>
            <a:r>
              <a:rPr lang="en-US" sz="2200" dirty="0"/>
              <a:t>[</a:t>
            </a:r>
            <a:r>
              <a:rPr lang="en-US" sz="2200" dirty="0" err="1"/>
              <a:t>lasso.coef</a:t>
            </a:r>
            <a:r>
              <a:rPr lang="en-US" sz="2200" dirty="0"/>
              <a:t>!=0]</a:t>
            </a:r>
            <a:endParaRPr lang="en-CN" sz="2200" dirty="0"/>
          </a:p>
        </p:txBody>
      </p:sp>
    </p:spTree>
    <p:extLst>
      <p:ext uri="{BB962C8B-B14F-4D97-AF65-F5344CB8AC3E}">
        <p14:creationId xmlns:p14="http://schemas.microsoft.com/office/powerpoint/2010/main" val="407716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1FFB7-2490-45DB-983F-6F4DCD2943B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382000" cy="55626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cs typeface="Calibri" panose="020F0502020204030204" pitchFamily="34" charset="0"/>
              </a:rPr>
              <a:t>Ridge</a:t>
            </a:r>
            <a:r>
              <a:rPr lang="zh-CN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b="1" dirty="0"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</a:p>
          <a:p>
            <a:r>
              <a:rPr lang="en-US" altLang="zh-CN" sz="3600" b="1" dirty="0">
                <a:latin typeface="Calibri" panose="020F0502020204030204" pitchFamily="34" charset="0"/>
                <a:cs typeface="Calibri" panose="020F0502020204030204" pitchFamily="34" charset="0"/>
              </a:rPr>
              <a:t>Lasso</a:t>
            </a:r>
            <a:r>
              <a:rPr lang="zh-CN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b="1" dirty="0"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89125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1FFB7-2490-45DB-983F-6F4DCD2943B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3820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b="1" dirty="0"/>
          </a:p>
          <a:p>
            <a:pPr marL="0" indent="0">
              <a:buNone/>
            </a:pPr>
            <a:endParaRPr lang="en-US" sz="4800" b="1" dirty="0"/>
          </a:p>
          <a:p>
            <a:pPr marL="0" indent="0" algn="ctr">
              <a:buNone/>
            </a:pPr>
            <a:r>
              <a:rPr lang="en-US" altLang="zh-CN" sz="4800" b="1" dirty="0">
                <a:latin typeface="Calibri" panose="020F0502020204030204" pitchFamily="34" charset="0"/>
                <a:cs typeface="Calibri" panose="020F0502020204030204" pitchFamily="34" charset="0"/>
              </a:rPr>
              <a:t>Ridge</a:t>
            </a:r>
            <a:r>
              <a:rPr lang="zh-CN" alt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800" b="1" dirty="0"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3580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09F4-5B8D-9366-BF33-28626EF4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045DB7-694A-4AC6-2618-51E4E1AB69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38200"/>
                <a:ext cx="9144000" cy="6019800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Least</a:t>
                </a:r>
                <a:r>
                  <a:rPr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squares:</a:t>
                </a:r>
                <a:r>
                  <a:rPr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Minimize</a:t>
                </a:r>
                <a:r>
                  <a:rPr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𝑅𝑆𝑆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zh-CN" alt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N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Ridge</a:t>
                </a:r>
                <a:r>
                  <a:rPr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Regression:</a:t>
                </a:r>
                <a:r>
                  <a:rPr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Minimize</a:t>
                </a:r>
                <a:r>
                  <a:rPr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RSS</a:t>
                </a:r>
                <a:r>
                  <a:rPr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Penalty(L2)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𝑅𝑆𝑆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𝜆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||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||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Reasons</a:t>
                </a:r>
                <a:r>
                  <a:rPr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shrinkage penalty: consider not only model fitting, but also shrinking the estimates of coefficients.</a:t>
                </a:r>
                <a:r>
                  <a:rPr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(Trade-off)</a:t>
                </a:r>
              </a:p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Tuning parameter </a:t>
                </a:r>
                <a:r>
                  <a:rPr lang="el-GR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l-GR" sz="28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0)</a:t>
                </a:r>
                <a:r>
                  <a:rPr lang="el-GR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control the relative impact of two terms.</a:t>
                </a:r>
                <a:endParaRPr lang="en-CN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045DB7-694A-4AC6-2618-51E4E1AB6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8200"/>
                <a:ext cx="9144000" cy="6019800"/>
              </a:xfrm>
              <a:blipFill>
                <a:blip r:embed="rId2"/>
                <a:stretch>
                  <a:fillRect l="-7778" t="-1582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09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4B3F-A416-BDBA-54C2-257DF3B3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Initialize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34F8-944C-80AA-55FA-70D4A0E83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Hitters data set: predict a baseball player’s Salary based on various statistics associated with performance in the previous year.</a:t>
            </a:r>
          </a:p>
          <a:p>
            <a:pPr marL="400050" lvl="1" indent="0">
              <a:buNone/>
            </a:pPr>
            <a:r>
              <a:rPr lang="en-US" sz="2000" dirty="0"/>
              <a:t>library(ISLR) </a:t>
            </a:r>
          </a:p>
          <a:p>
            <a:pPr marL="400050" lvl="1" indent="0">
              <a:buNone/>
            </a:pPr>
            <a:r>
              <a:rPr lang="en-US" sz="2000" dirty="0"/>
              <a:t>names(Hitters) </a:t>
            </a:r>
          </a:p>
          <a:p>
            <a:pPr marL="400050" lvl="1" indent="0">
              <a:buNone/>
            </a:pPr>
            <a:r>
              <a:rPr lang="en-US" sz="2000" dirty="0"/>
              <a:t>dim(Hitters) </a:t>
            </a:r>
          </a:p>
          <a:p>
            <a:pPr marL="400050" lvl="1" indent="0">
              <a:buNone/>
            </a:pPr>
            <a:r>
              <a:rPr lang="en-US" sz="2000" dirty="0"/>
              <a:t>sum(</a:t>
            </a:r>
            <a:r>
              <a:rPr lang="en-US" sz="2000" dirty="0" err="1"/>
              <a:t>is.na</a:t>
            </a:r>
            <a:r>
              <a:rPr lang="en-US" sz="2000" dirty="0"/>
              <a:t>(</a:t>
            </a:r>
            <a:r>
              <a:rPr lang="en-US" sz="2000" dirty="0" err="1"/>
              <a:t>Hitters$Salary</a:t>
            </a:r>
            <a:r>
              <a:rPr lang="en-US" sz="2000" dirty="0"/>
              <a:t>)) </a:t>
            </a:r>
          </a:p>
          <a:p>
            <a:pPr marL="400050" lvl="1" indent="0">
              <a:buNone/>
            </a:pPr>
            <a:r>
              <a:rPr lang="en-US" sz="2000" dirty="0"/>
              <a:t>Hitters=</a:t>
            </a:r>
            <a:r>
              <a:rPr lang="en-US" sz="2000" dirty="0" err="1"/>
              <a:t>na.omit</a:t>
            </a:r>
            <a:r>
              <a:rPr lang="en-US" sz="2000" dirty="0"/>
              <a:t>(Hitters) </a:t>
            </a:r>
          </a:p>
          <a:p>
            <a:pPr marL="400050" lvl="1" indent="0">
              <a:buNone/>
            </a:pPr>
            <a:r>
              <a:rPr lang="en-US" sz="2000" dirty="0"/>
              <a:t>dim(Hitters) </a:t>
            </a:r>
          </a:p>
          <a:p>
            <a:pPr marL="400050" lvl="1" indent="0">
              <a:buNone/>
            </a:pPr>
            <a:r>
              <a:rPr lang="en-US" sz="2000" dirty="0"/>
              <a:t>sum(</a:t>
            </a:r>
            <a:r>
              <a:rPr lang="en-US" sz="2000" dirty="0" err="1"/>
              <a:t>is.na</a:t>
            </a:r>
            <a:r>
              <a:rPr lang="en-US" sz="2000" dirty="0"/>
              <a:t>(Hitters))</a:t>
            </a:r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9438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4B3F-A416-BDBA-54C2-257DF3B3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Fitting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Ridge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34F8-944C-80AA-55FA-70D4A0E83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##the function </a:t>
            </a:r>
            <a:r>
              <a:rPr lang="en-US" sz="2400" dirty="0" err="1"/>
              <a:t>glmnet</a:t>
            </a:r>
            <a:r>
              <a:rPr lang="en-US" sz="2400" dirty="0"/>
              <a:t>() in the </a:t>
            </a:r>
            <a:r>
              <a:rPr lang="en-US" sz="2400" dirty="0" err="1">
                <a:solidFill>
                  <a:srgbClr val="FF0000"/>
                </a:solidFill>
              </a:rPr>
              <a:t>glmnet</a:t>
            </a:r>
            <a:r>
              <a:rPr lang="en-US" sz="2400" dirty="0"/>
              <a:t> package </a:t>
            </a:r>
            <a:r>
              <a:rPr lang="en-US" sz="2400" dirty="0" err="1"/>
              <a:t>install.packages</a:t>
            </a:r>
            <a:r>
              <a:rPr lang="en-US" sz="2400" dirty="0"/>
              <a:t>("</a:t>
            </a:r>
            <a:r>
              <a:rPr lang="en-US" sz="2400" dirty="0" err="1"/>
              <a:t>glmnet</a:t>
            </a:r>
            <a:r>
              <a:rPr lang="en-US" sz="2400" dirty="0"/>
              <a:t>") </a:t>
            </a:r>
          </a:p>
          <a:p>
            <a:pPr marL="0" indent="0">
              <a:buNone/>
            </a:pPr>
            <a:r>
              <a:rPr lang="en-US" sz="2400" dirty="0"/>
              <a:t>library(</a:t>
            </a:r>
            <a:r>
              <a:rPr lang="en-US" sz="2400" dirty="0" err="1"/>
              <a:t>glmnet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#create dataset for fitting </a:t>
            </a:r>
          </a:p>
          <a:p>
            <a:pPr marL="0" indent="0">
              <a:buNone/>
            </a:pPr>
            <a:r>
              <a:rPr lang="en-US" sz="2400" dirty="0"/>
              <a:t>x=</a:t>
            </a:r>
            <a:r>
              <a:rPr lang="en-US" sz="2400" dirty="0" err="1"/>
              <a:t>model.matrix</a:t>
            </a:r>
            <a:r>
              <a:rPr lang="en-US" sz="2400" dirty="0"/>
              <a:t>(</a:t>
            </a:r>
            <a:r>
              <a:rPr lang="en-US" sz="2400" dirty="0" err="1"/>
              <a:t>Salary~.,Hitters</a:t>
            </a:r>
            <a:r>
              <a:rPr lang="en-US" sz="2400" dirty="0"/>
              <a:t>)[,-1] #x: 19 predictors</a:t>
            </a:r>
          </a:p>
          <a:p>
            <a:pPr marL="0" indent="0">
              <a:buNone/>
            </a:pPr>
            <a:r>
              <a:rPr lang="en-US" sz="2400" dirty="0"/>
              <a:t>y=</a:t>
            </a:r>
            <a:r>
              <a:rPr lang="en-US" sz="2400" dirty="0" err="1"/>
              <a:t>Hitters$Salary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#why remove the 1st column?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Beta</a:t>
            </a:r>
            <a:r>
              <a:rPr lang="zh-CN" altLang="en-US" sz="2400" dirty="0">
                <a:solidFill>
                  <a:srgbClr val="FF0000"/>
                </a:solidFill>
              </a:rPr>
              <a:t>*</a:t>
            </a:r>
            <a:r>
              <a:rPr lang="en-US" altLang="zh-CN" sz="2400" dirty="0" err="1">
                <a:solidFill>
                  <a:srgbClr val="FF0000"/>
                </a:solidFill>
              </a:rPr>
              <a:t>x^T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+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intercept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[beta0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beta]</a:t>
            </a:r>
            <a:r>
              <a:rPr lang="zh-CN" altLang="en-US" sz="2400" dirty="0">
                <a:solidFill>
                  <a:srgbClr val="FF0000"/>
                </a:solidFill>
              </a:rPr>
              <a:t> * </a:t>
            </a:r>
            <a:r>
              <a:rPr lang="en-US" altLang="zh-CN" sz="2400" dirty="0">
                <a:solidFill>
                  <a:srgbClr val="FF0000"/>
                </a:solidFill>
              </a:rPr>
              <a:t>[1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X]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##consider a vector of lambda values ranging from 10^10 to 10^-2 grid=10^seq(10,-2,length=100) #length: points of grid </a:t>
            </a:r>
            <a:r>
              <a:rPr lang="en-US" sz="2400" dirty="0" err="1"/>
              <a:t>ridge.mod</a:t>
            </a:r>
            <a:r>
              <a:rPr lang="en-US" sz="2400" dirty="0"/>
              <a:t>=</a:t>
            </a:r>
            <a:r>
              <a:rPr lang="en-US" sz="2400" dirty="0" err="1"/>
              <a:t>glmnet</a:t>
            </a:r>
            <a:r>
              <a:rPr lang="en-US" sz="2400" dirty="0"/>
              <a:t>(x,</a:t>
            </a:r>
            <a:r>
              <a:rPr lang="zh-CN" altLang="en-US" sz="2400" dirty="0"/>
              <a:t> </a:t>
            </a:r>
            <a:r>
              <a:rPr lang="en-US" sz="2400" dirty="0"/>
              <a:t>y,</a:t>
            </a:r>
            <a:r>
              <a:rPr lang="zh-CN" altLang="en-US" sz="2400" dirty="0"/>
              <a:t> </a:t>
            </a:r>
            <a:r>
              <a:rPr lang="en-US" sz="2400" dirty="0"/>
              <a:t>alpha=0,</a:t>
            </a:r>
            <a:r>
              <a:rPr lang="zh-CN" altLang="en-US" sz="2400" dirty="0"/>
              <a:t> </a:t>
            </a:r>
            <a:r>
              <a:rPr lang="en-US" sz="2400" dirty="0"/>
              <a:t>lambda=grid) </a:t>
            </a:r>
          </a:p>
          <a:p>
            <a:pPr marL="0" indent="0">
              <a:buNone/>
            </a:pPr>
            <a:r>
              <a:rPr lang="en-US" sz="2400" dirty="0"/>
              <a:t>#alpha=0:Ridge alpha=1: LASSO </a:t>
            </a:r>
          </a:p>
          <a:p>
            <a:pPr marL="0" indent="0">
              <a:buNone/>
            </a:pPr>
            <a:r>
              <a:rPr lang="en-US" sz="2400" dirty="0"/>
              <a:t>dim(</a:t>
            </a:r>
            <a:r>
              <a:rPr lang="en-US" sz="2400" dirty="0" err="1"/>
              <a:t>coef</a:t>
            </a:r>
            <a:r>
              <a:rPr lang="en-US" sz="2400" dirty="0"/>
              <a:t>(</a:t>
            </a:r>
            <a:r>
              <a:rPr lang="en-US" sz="2400" dirty="0" err="1"/>
              <a:t>ridge.mod</a:t>
            </a:r>
            <a:r>
              <a:rPr lang="en-US" sz="2400" dirty="0"/>
              <a:t>)) </a:t>
            </a:r>
            <a:r>
              <a:rPr lang="zh-CN" altLang="en-US" sz="2400" dirty="0"/>
              <a:t>     </a:t>
            </a:r>
            <a:r>
              <a:rPr lang="en-US" sz="2400" dirty="0"/>
              <a:t>#20*100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390949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4B3F-A416-BDBA-54C2-257DF3B3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</a:t>
            </a:r>
            <a:r>
              <a:rPr lang="en-US" altLang="zh-CN" dirty="0" err="1"/>
              <a:t>sult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34F8-944C-80AA-55FA-70D4A0E83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##the 50th value of lambda </a:t>
            </a:r>
          </a:p>
          <a:p>
            <a:pPr marL="0" indent="0">
              <a:buNone/>
            </a:pPr>
            <a:r>
              <a:rPr lang="en-US" sz="2200" dirty="0" err="1"/>
              <a:t>ridge.mod$lambda</a:t>
            </a:r>
            <a:r>
              <a:rPr lang="en-US" sz="2200" dirty="0"/>
              <a:t>[50] </a:t>
            </a:r>
          </a:p>
          <a:p>
            <a:pPr marL="0" indent="0">
              <a:buNone/>
            </a:pPr>
            <a:r>
              <a:rPr lang="en-US" sz="2200" dirty="0" err="1"/>
              <a:t>coef</a:t>
            </a:r>
            <a:r>
              <a:rPr lang="en-US" sz="2200" dirty="0"/>
              <a:t>(</a:t>
            </a:r>
            <a:r>
              <a:rPr lang="en-US" sz="2200" dirty="0" err="1"/>
              <a:t>ridge.mod</a:t>
            </a:r>
            <a:r>
              <a:rPr lang="en-US" sz="2200" dirty="0"/>
              <a:t>)[,50]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##Norm of the estimates </a:t>
            </a:r>
          </a:p>
          <a:p>
            <a:pPr marL="0" indent="0">
              <a:buNone/>
            </a:pPr>
            <a:r>
              <a:rPr lang="en-US" sz="2200" dirty="0"/>
              <a:t>sqrt(sum(</a:t>
            </a:r>
            <a:r>
              <a:rPr lang="en-US" sz="2200" dirty="0" err="1"/>
              <a:t>coef</a:t>
            </a:r>
            <a:r>
              <a:rPr lang="en-US" sz="2200" dirty="0"/>
              <a:t>(</a:t>
            </a:r>
            <a:r>
              <a:rPr lang="en-US" sz="2200" dirty="0" err="1"/>
              <a:t>ridge.mod</a:t>
            </a:r>
            <a:r>
              <a:rPr lang="en-US" sz="2200" dirty="0"/>
              <a:t>)[-1,50]^2))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##the 60th value of lambda </a:t>
            </a:r>
          </a:p>
          <a:p>
            <a:pPr marL="0" indent="0">
              <a:buNone/>
            </a:pPr>
            <a:r>
              <a:rPr lang="en-US" sz="2200" dirty="0" err="1"/>
              <a:t>ridge.mod$lambda</a:t>
            </a:r>
            <a:r>
              <a:rPr lang="en-US" sz="2200" dirty="0"/>
              <a:t>[60] </a:t>
            </a:r>
          </a:p>
          <a:p>
            <a:pPr marL="0" indent="0">
              <a:buNone/>
            </a:pPr>
            <a:r>
              <a:rPr lang="en-US" sz="2200" dirty="0" err="1"/>
              <a:t>coef</a:t>
            </a:r>
            <a:r>
              <a:rPr lang="en-US" sz="2200" dirty="0"/>
              <a:t>(</a:t>
            </a:r>
            <a:r>
              <a:rPr lang="en-US" sz="2200" dirty="0" err="1"/>
              <a:t>ridge.mod</a:t>
            </a:r>
            <a:r>
              <a:rPr lang="en-US" sz="2200" dirty="0"/>
              <a:t>)[,60] </a:t>
            </a:r>
          </a:p>
          <a:p>
            <a:pPr marL="0" indent="0">
              <a:buNone/>
            </a:pPr>
            <a:r>
              <a:rPr lang="en-US" sz="2200" dirty="0"/>
              <a:t>sqrt(sum(</a:t>
            </a:r>
            <a:r>
              <a:rPr lang="en-US" sz="2200" dirty="0" err="1"/>
              <a:t>coef</a:t>
            </a:r>
            <a:r>
              <a:rPr lang="en-US" sz="2200" dirty="0"/>
              <a:t>(</a:t>
            </a:r>
            <a:r>
              <a:rPr lang="en-US" sz="2200" dirty="0" err="1"/>
              <a:t>ridge.mod</a:t>
            </a:r>
            <a:r>
              <a:rPr lang="en-US" sz="2200" dirty="0"/>
              <a:t>)[-1,60]^2))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##For new value of lambda</a:t>
            </a:r>
          </a:p>
          <a:p>
            <a:pPr marL="0" indent="0">
              <a:buNone/>
            </a:pPr>
            <a:r>
              <a:rPr lang="en-US" sz="2200" dirty="0"/>
              <a:t>##for example, lambda=25</a:t>
            </a:r>
          </a:p>
          <a:p>
            <a:pPr marL="0" indent="0">
              <a:buNone/>
            </a:pPr>
            <a:r>
              <a:rPr lang="en-US" sz="2200" dirty="0"/>
              <a:t>predict(</a:t>
            </a:r>
            <a:r>
              <a:rPr lang="en-US" sz="2200" dirty="0" err="1"/>
              <a:t>ridge.mod,s</a:t>
            </a:r>
            <a:r>
              <a:rPr lang="en-US" sz="2200" dirty="0"/>
              <a:t>=25,type="coefficients")[1:20,]</a:t>
            </a:r>
            <a:endParaRPr lang="en-CN" sz="2200" dirty="0"/>
          </a:p>
        </p:txBody>
      </p:sp>
    </p:spTree>
    <p:extLst>
      <p:ext uri="{BB962C8B-B14F-4D97-AF65-F5344CB8AC3E}">
        <p14:creationId xmlns:p14="http://schemas.microsoft.com/office/powerpoint/2010/main" val="24460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4B3F-A416-BDBA-54C2-257DF3B3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Ridge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34F8-944C-80AA-55FA-70D4A0E83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##split the data into a training and a test set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try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to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use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K-fold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cross-validation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by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yourself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err="1"/>
              <a:t>set.seed</a:t>
            </a:r>
            <a:r>
              <a:rPr lang="en-US" sz="2000" dirty="0"/>
              <a:t>(1) </a:t>
            </a:r>
          </a:p>
          <a:p>
            <a:pPr marL="0" indent="0">
              <a:buNone/>
            </a:pPr>
            <a:r>
              <a:rPr lang="en-US" sz="2000" dirty="0"/>
              <a:t>train=sample(1:nrow(x), </a:t>
            </a:r>
            <a:r>
              <a:rPr lang="en-US" sz="2000" dirty="0" err="1"/>
              <a:t>nrow</a:t>
            </a:r>
            <a:r>
              <a:rPr lang="en-US" sz="2000" dirty="0"/>
              <a:t>(x)/2) </a:t>
            </a:r>
          </a:p>
          <a:p>
            <a:pPr marL="0" indent="0">
              <a:buNone/>
            </a:pPr>
            <a:r>
              <a:rPr lang="en-US" sz="2000" dirty="0"/>
              <a:t>test=(-train) </a:t>
            </a:r>
            <a:r>
              <a:rPr lang="en-US" sz="2000" dirty="0" err="1"/>
              <a:t>y.test</a:t>
            </a:r>
            <a:r>
              <a:rPr lang="en-US" sz="2000" dirty="0"/>
              <a:t>=y[test] 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##fit ridge regression on training data </a:t>
            </a:r>
          </a:p>
          <a:p>
            <a:pPr marL="0" indent="0">
              <a:buNone/>
            </a:pPr>
            <a:r>
              <a:rPr lang="en-US" sz="2000" dirty="0"/>
              <a:t>grid=10^seq(10,-2,length=100) </a:t>
            </a:r>
            <a:r>
              <a:rPr lang="en-US" sz="2000" dirty="0" err="1"/>
              <a:t>ridge.mod</a:t>
            </a:r>
            <a:r>
              <a:rPr lang="en-US" sz="2000" dirty="0"/>
              <a:t>=</a:t>
            </a:r>
            <a:r>
              <a:rPr lang="en-US" sz="2000" dirty="0" err="1"/>
              <a:t>glmnet</a:t>
            </a:r>
            <a:r>
              <a:rPr lang="en-US" sz="2000" dirty="0"/>
              <a:t>(x[train,],y[train],alpha=0,lambda=grid)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##predict on test set using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lamda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=4, 1e10, 0 </a:t>
            </a:r>
          </a:p>
          <a:p>
            <a:pPr marL="0" indent="0">
              <a:buNone/>
            </a:pPr>
            <a:r>
              <a:rPr lang="en-US" sz="2000" dirty="0"/>
              <a:t>ridge.pred1=predict(</a:t>
            </a:r>
            <a:r>
              <a:rPr lang="en-US" sz="2000" dirty="0" err="1"/>
              <a:t>ridge.mod</a:t>
            </a:r>
            <a:r>
              <a:rPr lang="en-US" sz="2000" dirty="0"/>
              <a:t>,</a:t>
            </a:r>
            <a:r>
              <a:rPr lang="zh-CN" alt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s=4</a:t>
            </a:r>
            <a:r>
              <a:rPr lang="en-US" sz="2000" dirty="0"/>
              <a:t>,newx=x[test,]) </a:t>
            </a:r>
          </a:p>
          <a:p>
            <a:pPr marL="0" indent="0">
              <a:buNone/>
            </a:pPr>
            <a:r>
              <a:rPr lang="en-US" sz="2000" dirty="0"/>
              <a:t>mean((ridge.pred1-y.test)^2) #test MSE ridge.pred2=predict(</a:t>
            </a:r>
            <a:r>
              <a:rPr lang="en-US" sz="2000" dirty="0" err="1"/>
              <a:t>ridge.mod,s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FF0000"/>
                </a:solidFill>
              </a:rPr>
              <a:t>1e10</a:t>
            </a:r>
            <a:r>
              <a:rPr lang="en-US" sz="2000" dirty="0"/>
              <a:t>,newx=x[test,]) </a:t>
            </a:r>
          </a:p>
          <a:p>
            <a:pPr marL="0" indent="0">
              <a:buNone/>
            </a:pPr>
            <a:r>
              <a:rPr lang="en-US" sz="2000" dirty="0"/>
              <a:t>mean((ridge.pred2-y.test)^2) </a:t>
            </a:r>
          </a:p>
          <a:p>
            <a:pPr marL="0" indent="0">
              <a:buNone/>
            </a:pPr>
            <a:r>
              <a:rPr lang="en-US" sz="2000" dirty="0"/>
              <a:t>ridge.pred3=predict(</a:t>
            </a:r>
            <a:r>
              <a:rPr lang="en-US" sz="2000" dirty="0" err="1"/>
              <a:t>ridge.mod,</a:t>
            </a:r>
            <a:r>
              <a:rPr lang="en-US" sz="2000" dirty="0" err="1">
                <a:solidFill>
                  <a:srgbClr val="FF0000"/>
                </a:solidFill>
              </a:rPr>
              <a:t>s</a:t>
            </a:r>
            <a:r>
              <a:rPr lang="en-US" sz="2000" dirty="0">
                <a:solidFill>
                  <a:srgbClr val="FF0000"/>
                </a:solidFill>
              </a:rPr>
              <a:t>=0</a:t>
            </a:r>
            <a:r>
              <a:rPr lang="en-US" sz="2000" dirty="0"/>
              <a:t>,newx=x[test,]) </a:t>
            </a:r>
          </a:p>
          <a:p>
            <a:pPr marL="0" indent="0">
              <a:buNone/>
            </a:pPr>
            <a:r>
              <a:rPr lang="en-US" sz="2000" dirty="0"/>
              <a:t>mean((ridge.pred3-y.test)^2)</a:t>
            </a:r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146001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4B3F-A416-BDBA-54C2-257DF3B3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Tuning Parameter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34F8-944C-80AA-55FA-70D4A0E83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##cross validation to get the best lambda </a:t>
            </a:r>
          </a:p>
          <a:p>
            <a:pPr marL="0" indent="0">
              <a:buNone/>
            </a:pPr>
            <a:r>
              <a:rPr lang="en-US" sz="2200" dirty="0" err="1"/>
              <a:t>set.seed</a:t>
            </a:r>
            <a:r>
              <a:rPr lang="en-US" sz="2200" dirty="0"/>
              <a:t>(1) </a:t>
            </a:r>
          </a:p>
          <a:p>
            <a:pPr marL="0" indent="0">
              <a:buNone/>
            </a:pPr>
            <a:r>
              <a:rPr lang="en-US" sz="2200" dirty="0" err="1"/>
              <a:t>cv.out</a:t>
            </a:r>
            <a:r>
              <a:rPr lang="en-US" sz="2200" dirty="0"/>
              <a:t>=</a:t>
            </a:r>
            <a:r>
              <a:rPr lang="en-US" sz="2200" dirty="0" err="1"/>
              <a:t>cv.glmnet</a:t>
            </a:r>
            <a:r>
              <a:rPr lang="en-US" sz="2200" dirty="0"/>
              <a:t>(x[train,],y[train],alpha=0) #default is 10-folds CV</a:t>
            </a:r>
          </a:p>
          <a:p>
            <a:pPr marL="0" indent="0">
              <a:buNone/>
            </a:pPr>
            <a:r>
              <a:rPr lang="en-US" sz="2200" dirty="0"/>
              <a:t>plot(</a:t>
            </a:r>
            <a:r>
              <a:rPr lang="en-US" sz="2200" dirty="0" err="1"/>
              <a:t>cv.out</a:t>
            </a:r>
            <a:r>
              <a:rPr lang="en-US" sz="2200" dirty="0"/>
              <a:t>) </a:t>
            </a:r>
          </a:p>
          <a:p>
            <a:pPr marL="0" indent="0">
              <a:buNone/>
            </a:pPr>
            <a:r>
              <a:rPr lang="en-US" sz="2200" dirty="0" err="1"/>
              <a:t>bestlam</a:t>
            </a:r>
            <a:r>
              <a:rPr lang="en-US" sz="2200" dirty="0"/>
              <a:t>=</a:t>
            </a:r>
            <a:r>
              <a:rPr lang="en-US" sz="2200" dirty="0" err="1"/>
              <a:t>cv.out$lambda.min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r>
              <a:rPr lang="en-US" sz="2200" dirty="0" err="1"/>
              <a:t>bestlam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##now predict with the best lambda </a:t>
            </a:r>
            <a:r>
              <a:rPr lang="en-US" sz="2200" dirty="0" err="1"/>
              <a:t>ridge.pred</a:t>
            </a:r>
            <a:r>
              <a:rPr lang="en-US" sz="2200" dirty="0"/>
              <a:t>=predict(</a:t>
            </a:r>
            <a:r>
              <a:rPr lang="en-US" sz="2200" dirty="0" err="1"/>
              <a:t>ridge.mod,s</a:t>
            </a:r>
            <a:r>
              <a:rPr lang="en-US" sz="2200" dirty="0"/>
              <a:t>=</a:t>
            </a:r>
            <a:r>
              <a:rPr lang="en-US" sz="2200" dirty="0" err="1"/>
              <a:t>bestlam,newx</a:t>
            </a:r>
            <a:r>
              <a:rPr lang="en-US" sz="2200" dirty="0"/>
              <a:t>=x[test,]) </a:t>
            </a:r>
          </a:p>
          <a:p>
            <a:pPr marL="0" indent="0">
              <a:buNone/>
            </a:pPr>
            <a:r>
              <a:rPr lang="en-US" sz="2200" dirty="0"/>
              <a:t>mean((</a:t>
            </a:r>
            <a:r>
              <a:rPr lang="en-US" sz="2200" dirty="0" err="1"/>
              <a:t>ridge.pred-y.test</a:t>
            </a:r>
            <a:r>
              <a:rPr lang="en-US" sz="2200" dirty="0"/>
              <a:t>)^2)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##refit ridge regression on the full dataset </a:t>
            </a:r>
          </a:p>
          <a:p>
            <a:pPr marL="0" indent="0">
              <a:buNone/>
            </a:pPr>
            <a:r>
              <a:rPr lang="en-US" sz="2200" dirty="0"/>
              <a:t>out=</a:t>
            </a:r>
            <a:r>
              <a:rPr lang="en-US" sz="2200" dirty="0" err="1"/>
              <a:t>glmnet</a:t>
            </a:r>
            <a:r>
              <a:rPr lang="en-US" sz="2200" dirty="0"/>
              <a:t>(</a:t>
            </a:r>
            <a:r>
              <a:rPr lang="en-US" sz="2200" dirty="0" err="1"/>
              <a:t>x,y,alpha</a:t>
            </a:r>
            <a:r>
              <a:rPr lang="en-US" sz="2200" dirty="0"/>
              <a:t>=0)</a:t>
            </a:r>
          </a:p>
          <a:p>
            <a:pPr marL="0" indent="0">
              <a:buNone/>
            </a:pPr>
            <a:r>
              <a:rPr lang="en-US" sz="2200" dirty="0"/>
              <a:t>predict(</a:t>
            </a:r>
            <a:r>
              <a:rPr lang="en-US" sz="2200" dirty="0" err="1"/>
              <a:t>out,type</a:t>
            </a:r>
            <a:r>
              <a:rPr lang="en-US" sz="2200" dirty="0"/>
              <a:t>="</a:t>
            </a:r>
            <a:r>
              <a:rPr lang="en-US" sz="2200" dirty="0" err="1"/>
              <a:t>coefficients",s</a:t>
            </a:r>
            <a:r>
              <a:rPr lang="en-US" sz="2200" dirty="0"/>
              <a:t>=</a:t>
            </a:r>
            <a:r>
              <a:rPr lang="en-US" sz="2200" dirty="0" err="1"/>
              <a:t>bestlam</a:t>
            </a:r>
            <a:r>
              <a:rPr lang="en-US" sz="2200" dirty="0"/>
              <a:t>)[1:20,]</a:t>
            </a:r>
            <a:endParaRPr lang="en-CN" sz="2200" dirty="0"/>
          </a:p>
        </p:txBody>
      </p:sp>
    </p:spTree>
    <p:extLst>
      <p:ext uri="{BB962C8B-B14F-4D97-AF65-F5344CB8AC3E}">
        <p14:creationId xmlns:p14="http://schemas.microsoft.com/office/powerpoint/2010/main" val="47700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FF0000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22982</TotalTime>
  <Words>1038</Words>
  <PresentationFormat>On-screen Show (4:3)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Office Theme</vt:lpstr>
      <vt:lpstr>SDSC 3006 L02 Class 6. Shrinkage method</vt:lpstr>
      <vt:lpstr>Outline</vt:lpstr>
      <vt:lpstr>PowerPoint Presentation</vt:lpstr>
      <vt:lpstr>Introduction</vt:lpstr>
      <vt:lpstr>Initialize Data</vt:lpstr>
      <vt:lpstr>Fitting using Ridge</vt:lpstr>
      <vt:lpstr>Result</vt:lpstr>
      <vt:lpstr>Cross validation for Ridge</vt:lpstr>
      <vt:lpstr>Select Tuning Parameter</vt:lpstr>
      <vt:lpstr>PowerPoint Presentation</vt:lpstr>
      <vt:lpstr>Introduction</vt:lpstr>
      <vt:lpstr>Introduction</vt:lpstr>
      <vt:lpstr>LASSO implementation</vt:lpstr>
      <vt:lpstr>LASSO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terms:modified xsi:type="dcterms:W3CDTF">2022-10-12T05:35:58Z</dcterms:modified>
</cp:coreProperties>
</file>