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1" r:id="rId2"/>
    <p:sldId id="336" r:id="rId3"/>
    <p:sldId id="338" r:id="rId4"/>
    <p:sldId id="415" r:id="rId5"/>
    <p:sldId id="416" r:id="rId6"/>
    <p:sldId id="417" r:id="rId7"/>
    <p:sldId id="418" r:id="rId8"/>
    <p:sldId id="419" r:id="rId9"/>
    <p:sldId id="421" r:id="rId10"/>
    <p:sldId id="420" r:id="rId11"/>
    <p:sldId id="42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34" autoAdjust="0"/>
    <p:restoredTop sz="81317" autoAdjust="0"/>
  </p:normalViewPr>
  <p:slideViewPr>
    <p:cSldViewPr>
      <p:cViewPr varScale="1">
        <p:scale>
          <a:sx n="123" d="100"/>
          <a:sy n="123" d="100"/>
        </p:scale>
        <p:origin x="20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7DDE7-AED3-4763-B94F-5CE0F5354B37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6DBFD-545E-4850-8449-4B1436242D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lang="en-US" sz="3600" b="1" i="0" kern="120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SDSC</a:t>
            </a:r>
            <a:r>
              <a:rPr lang="zh-CN" altLang="en-US" dirty="0"/>
              <a:t> </a:t>
            </a:r>
            <a:r>
              <a:rPr lang="en-US" altLang="zh-CN" dirty="0"/>
              <a:t>3006</a:t>
            </a:r>
            <a:r>
              <a:rPr lang="zh-CN" altLang="en-US" dirty="0"/>
              <a:t> </a:t>
            </a:r>
            <a:r>
              <a:rPr lang="en-US" altLang="zh-CN" dirty="0"/>
              <a:t>L02</a:t>
            </a:r>
            <a:br>
              <a:rPr lang="en-US" altLang="zh-CN" dirty="0"/>
            </a:br>
            <a:r>
              <a:rPr lang="en-US" altLang="zh-CN" dirty="0"/>
              <a:t>Class 7</a:t>
            </a:r>
            <a:r>
              <a:rPr lang="en-US" dirty="0"/>
              <a:t>. </a:t>
            </a:r>
            <a:r>
              <a:rPr lang="en-US" altLang="zh-CN" dirty="0"/>
              <a:t>Tree-based Methods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10FCA-FD6A-4EF8-3B50-5413EE3F9CEC}"/>
              </a:ext>
            </a:extLst>
          </p:cNvPr>
          <p:cNvSpPr txBox="1"/>
          <p:nvPr/>
        </p:nvSpPr>
        <p:spPr>
          <a:xfrm>
            <a:off x="2231740" y="4080967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Yiren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Liu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Email: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yirenliu2-c@my.cityu.edu.hk</a:t>
            </a:r>
            <a:endParaRPr lang="en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AADAA-6E8D-21A6-890D-F2EB05CB05C6}"/>
              </a:ext>
            </a:extLst>
          </p:cNvPr>
          <p:cNvSpPr txBox="1"/>
          <p:nvPr/>
        </p:nvSpPr>
        <p:spPr>
          <a:xfrm>
            <a:off x="2442452" y="5854148"/>
            <a:ext cx="3731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School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Science</a:t>
            </a:r>
          </a:p>
          <a:p>
            <a:pPr algn="ctr"/>
            <a:r>
              <a:rPr lang="en-US" altLang="zh-CN" sz="2400" dirty="0"/>
              <a:t>City</a:t>
            </a:r>
            <a:r>
              <a:rPr lang="zh-CN" altLang="en-US" sz="2400" dirty="0"/>
              <a:t> </a:t>
            </a:r>
            <a:r>
              <a:rPr lang="en-US" altLang="zh-CN" sz="2400" dirty="0"/>
              <a:t>University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Hong</a:t>
            </a:r>
            <a:r>
              <a:rPr lang="zh-CN" altLang="en-US" sz="2400" dirty="0"/>
              <a:t> </a:t>
            </a:r>
            <a:r>
              <a:rPr lang="en-US" altLang="zh-CN" sz="2400" dirty="0"/>
              <a:t>Kong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153973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B741-841F-55B6-F248-AD2624BB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F1E3-751D-91F5-75F6-AF6E02E1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set.seed</a:t>
            </a:r>
            <a:r>
              <a:rPr lang="en-US" sz="2400" dirty="0"/>
              <a:t> (5) </a:t>
            </a:r>
          </a:p>
          <a:p>
            <a:pPr marL="0" indent="0">
              <a:buNone/>
            </a:pPr>
            <a:r>
              <a:rPr lang="en-US" sz="2400" dirty="0"/>
              <a:t>attach(Boston)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##use one-third of the data to be training set </a:t>
            </a:r>
          </a:p>
          <a:p>
            <a:pPr marL="0" indent="0">
              <a:buNone/>
            </a:pPr>
            <a:r>
              <a:rPr lang="en-US" sz="2400" dirty="0"/>
              <a:t>train = sample (1: </a:t>
            </a:r>
            <a:r>
              <a:rPr lang="en-US" sz="2400" dirty="0" err="1"/>
              <a:t>nrow</a:t>
            </a:r>
            <a:r>
              <a:rPr lang="en-US" sz="2400" dirty="0"/>
              <a:t> (Boston), </a:t>
            </a:r>
            <a:r>
              <a:rPr lang="en-US" sz="2400" dirty="0" err="1"/>
              <a:t>nrow</a:t>
            </a:r>
            <a:r>
              <a:rPr lang="en-US" sz="2400" dirty="0"/>
              <a:t> (Boston) / 3) </a:t>
            </a:r>
          </a:p>
          <a:p>
            <a:pPr marL="0" indent="0">
              <a:buNone/>
            </a:pPr>
            <a:r>
              <a:rPr lang="en-US" sz="2400" dirty="0" err="1"/>
              <a:t>tree.boston</a:t>
            </a:r>
            <a:r>
              <a:rPr lang="en-US" sz="2400" dirty="0"/>
              <a:t> = tree (</a:t>
            </a:r>
            <a:r>
              <a:rPr lang="en-US" sz="2400" dirty="0" err="1"/>
              <a:t>medv</a:t>
            </a:r>
            <a:r>
              <a:rPr lang="en-US" sz="2400" dirty="0"/>
              <a:t> ~ . , Boston , subset = train) </a:t>
            </a:r>
          </a:p>
          <a:p>
            <a:pPr marL="0" indent="0">
              <a:buNone/>
            </a:pPr>
            <a:r>
              <a:rPr lang="en-US" sz="2400" dirty="0"/>
              <a:t>summary (</a:t>
            </a:r>
            <a:r>
              <a:rPr lang="en-US" sz="2400" dirty="0" err="1"/>
              <a:t>tree.boston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plot (</a:t>
            </a:r>
            <a:r>
              <a:rPr lang="en-US" sz="2400" dirty="0" err="1"/>
              <a:t>tree.boston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text (</a:t>
            </a:r>
            <a:r>
              <a:rPr lang="en-US" sz="2400" dirty="0" err="1"/>
              <a:t>tree.boston</a:t>
            </a:r>
            <a:r>
              <a:rPr lang="en-US" sz="2400" dirty="0"/>
              <a:t> , pretty = 0)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194351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884E-88FA-A002-F1A4-21672E28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Pruning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BD7E-3B4E-AB75-AE3B-FA3327A5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##use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cv.tree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() to perform cross validation </a:t>
            </a:r>
          </a:p>
          <a:p>
            <a:pPr marL="0" indent="0">
              <a:buNone/>
            </a:pPr>
            <a:r>
              <a:rPr lang="en-US" sz="2400" dirty="0" err="1"/>
              <a:t>cv.boston</a:t>
            </a:r>
            <a:r>
              <a:rPr lang="en-US" sz="2400" dirty="0"/>
              <a:t> = </a:t>
            </a:r>
            <a:r>
              <a:rPr lang="en-US" sz="2400" dirty="0" err="1"/>
              <a:t>cv.tree</a:t>
            </a:r>
            <a:r>
              <a:rPr lang="en-US" sz="2400" dirty="0"/>
              <a:t> (</a:t>
            </a:r>
            <a:r>
              <a:rPr lang="en-US" sz="2400" dirty="0" err="1"/>
              <a:t>tree.boston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plot (</a:t>
            </a:r>
            <a:r>
              <a:rPr lang="en-US" sz="2400" dirty="0" err="1"/>
              <a:t>cv.boston$size</a:t>
            </a:r>
            <a:r>
              <a:rPr lang="en-US" sz="2400" dirty="0"/>
              <a:t> , </a:t>
            </a:r>
            <a:r>
              <a:rPr lang="en-US" sz="2400" dirty="0" err="1"/>
              <a:t>cv.boston$dev</a:t>
            </a:r>
            <a:r>
              <a:rPr lang="en-US" sz="2400" dirty="0"/>
              <a:t>, type = "b") </a:t>
            </a:r>
          </a:p>
          <a:p>
            <a:pPr marL="0" indent="0">
              <a:buNone/>
            </a:pPr>
            <a:r>
              <a:rPr lang="en-US" sz="2400" dirty="0" err="1"/>
              <a:t>cv.boston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prune.boston</a:t>
            </a:r>
            <a:r>
              <a:rPr lang="en-US" sz="2400" dirty="0"/>
              <a:t> = </a:t>
            </a:r>
            <a:r>
              <a:rPr lang="en-US" sz="2400" dirty="0" err="1"/>
              <a:t>prune.tree</a:t>
            </a:r>
            <a:r>
              <a:rPr lang="en-US" sz="2400" dirty="0"/>
              <a:t> (</a:t>
            </a:r>
            <a:r>
              <a:rPr lang="en-US" sz="2400" dirty="0" err="1"/>
              <a:t>tree.boston</a:t>
            </a:r>
            <a:r>
              <a:rPr lang="en-US" sz="2400" dirty="0"/>
              <a:t> , best = 7) </a:t>
            </a:r>
          </a:p>
          <a:p>
            <a:pPr marL="0" indent="0">
              <a:buNone/>
            </a:pPr>
            <a:r>
              <a:rPr lang="en-US" sz="2400" dirty="0"/>
              <a:t>plot (</a:t>
            </a:r>
            <a:r>
              <a:rPr lang="en-US" sz="2400" dirty="0" err="1"/>
              <a:t>prune.boston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text (</a:t>
            </a:r>
            <a:r>
              <a:rPr lang="en-US" sz="2400" dirty="0" err="1"/>
              <a:t>prune.boston</a:t>
            </a:r>
            <a:r>
              <a:rPr lang="en-US" sz="2400" dirty="0"/>
              <a:t> , pretty = 0)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15645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82000" cy="55626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dirty="0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</a:p>
          <a:p>
            <a:r>
              <a:rPr lang="en-US" altLang="zh-CN" sz="3600" b="1" dirty="0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dirty="0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189125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82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altLang="zh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zh-CN" alt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3580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B741-841F-55B6-F248-AD2624BB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F1E3-751D-91F5-75F6-AF6E02E1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Datasets: </a:t>
            </a:r>
            <a:r>
              <a:rPr lang="en-US" dirty="0" err="1"/>
              <a:t>Carseats</a:t>
            </a:r>
            <a:r>
              <a:rPr lang="en-US" dirty="0"/>
              <a:t> data set in the ISLR2 library</a:t>
            </a:r>
          </a:p>
          <a:p>
            <a:r>
              <a:rPr lang="en-US" dirty="0"/>
              <a:t>Target: predict Sales based on all predictors</a:t>
            </a:r>
          </a:p>
          <a:p>
            <a:r>
              <a:rPr lang="en-US" dirty="0"/>
              <a:t>Key: create a binary response variable using </a:t>
            </a:r>
            <a:r>
              <a:rPr lang="en-US" dirty="0" err="1">
                <a:solidFill>
                  <a:srgbClr val="0070C0"/>
                </a:solidFill>
              </a:rPr>
              <a:t>ifelse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function. Specifically, it takes on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r>
              <a:rPr lang="en-US" dirty="0"/>
              <a:t> if </a:t>
            </a:r>
            <a:r>
              <a:rPr lang="en-US" dirty="0">
                <a:solidFill>
                  <a:srgbClr val="0070C0"/>
                </a:solidFill>
              </a:rPr>
              <a:t>Sales</a:t>
            </a:r>
            <a:r>
              <a:rPr lang="en-US" dirty="0"/>
              <a:t>&gt;8, and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otherwise. </a:t>
            </a:r>
            <a:r>
              <a:rPr lang="en-US" dirty="0">
                <a:solidFill>
                  <a:srgbClr val="FF0000"/>
                </a:solidFill>
              </a:rPr>
              <a:t>This is just for demonstrating classification tree!</a:t>
            </a:r>
            <a:endParaRPr lang="en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8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B741-841F-55B6-F248-AD2624BB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F1E3-751D-91F5-75F6-AF6E02E16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2162"/>
            <a:ext cx="91440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install.packages</a:t>
            </a:r>
            <a:r>
              <a:rPr lang="en-US" sz="2800" dirty="0"/>
              <a:t>("tree") </a:t>
            </a:r>
          </a:p>
          <a:p>
            <a:pPr marL="0" indent="0">
              <a:buNone/>
            </a:pPr>
            <a:r>
              <a:rPr lang="en-US" sz="2800" dirty="0"/>
              <a:t>library (ISLR2) </a:t>
            </a:r>
          </a:p>
          <a:p>
            <a:pPr marL="0" indent="0">
              <a:buNone/>
            </a:pPr>
            <a:r>
              <a:rPr lang="en-US" sz="2800" dirty="0"/>
              <a:t>library (tree) </a:t>
            </a:r>
          </a:p>
          <a:p>
            <a:pPr marL="0" indent="0">
              <a:buNone/>
            </a:pPr>
            <a:r>
              <a:rPr lang="en-US" sz="2800" dirty="0"/>
              <a:t>attach(</a:t>
            </a:r>
            <a:r>
              <a:rPr lang="en-US" sz="2800" dirty="0" err="1"/>
              <a:t>Carseats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##First create a binary response to do classification </a:t>
            </a:r>
            <a:r>
              <a:rPr lang="en-US" sz="2800" dirty="0"/>
              <a:t>High=factor(</a:t>
            </a:r>
            <a:r>
              <a:rPr lang="en-US" sz="2800" dirty="0" err="1"/>
              <a:t>ifelse</a:t>
            </a:r>
            <a:r>
              <a:rPr lang="en-US" sz="2800" dirty="0"/>
              <a:t>(Sales &lt;=8,"No","Yes"))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##Add this column to the table</a:t>
            </a:r>
            <a:r>
              <a:rPr lang="en-US" sz="2800" dirty="0"/>
              <a:t> </a:t>
            </a:r>
            <a:r>
              <a:rPr lang="en-US" sz="2800" dirty="0" err="1"/>
              <a:t>Carseats</a:t>
            </a:r>
            <a:r>
              <a:rPr lang="en-US" sz="2800" dirty="0"/>
              <a:t>=</a:t>
            </a:r>
            <a:r>
              <a:rPr lang="en-US" sz="2800" dirty="0" err="1"/>
              <a:t>data.frame</a:t>
            </a:r>
            <a:r>
              <a:rPr lang="en-US" sz="2800" dirty="0"/>
              <a:t>(</a:t>
            </a:r>
            <a:r>
              <a:rPr lang="en-US" sz="2800" dirty="0" err="1"/>
              <a:t>Carseats,High</a:t>
            </a:r>
            <a:r>
              <a:rPr lang="en-US" sz="2800" dirty="0"/>
              <a:t>) </a:t>
            </a:r>
          </a:p>
          <a:p>
            <a:pPr marL="0" indent="0">
              <a:buNone/>
            </a:pPr>
            <a:r>
              <a:rPr lang="en-US" sz="2800" dirty="0"/>
              <a:t>##head(</a:t>
            </a:r>
            <a:r>
              <a:rPr lang="en-US" sz="2800" dirty="0" err="1"/>
              <a:t>Carseats</a:t>
            </a:r>
            <a:r>
              <a:rPr lang="en-US" sz="2800" dirty="0"/>
              <a:t>)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176813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B741-841F-55B6-F248-AD2624BB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F1E3-751D-91F5-75F6-AF6E02E1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##Use the tree() function to build tree </a:t>
            </a:r>
            <a:r>
              <a:rPr lang="en-US" dirty="0" err="1"/>
              <a:t>tree.carseats</a:t>
            </a:r>
            <a:r>
              <a:rPr lang="en-US" dirty="0"/>
              <a:t>=tree(High~.-</a:t>
            </a:r>
            <a:r>
              <a:rPr lang="en-US" dirty="0" err="1"/>
              <a:t>Sales,Carseats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summary(</a:t>
            </a:r>
            <a:r>
              <a:rPr lang="en-US" dirty="0" err="1"/>
              <a:t>tree.carseats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##deviance is related to the entropy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##plot the tree 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tree.carseats</a:t>
            </a:r>
            <a:r>
              <a:rPr lang="en-US" dirty="0"/>
              <a:t>) #display tree structure</a:t>
            </a:r>
          </a:p>
          <a:p>
            <a:pPr marL="0" indent="0">
              <a:buNone/>
            </a:pPr>
            <a:r>
              <a:rPr lang="en-US" dirty="0"/>
              <a:t>text(</a:t>
            </a:r>
            <a:r>
              <a:rPr lang="en-US" dirty="0" err="1"/>
              <a:t>tree.carseats,pretty</a:t>
            </a:r>
            <a:r>
              <a:rPr lang="en-US" dirty="0"/>
              <a:t>=0) #display node labels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3784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B741-841F-55B6-F248-AD2624BB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Pruning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F1E3-751D-91F5-75F6-AF6E02E1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##use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cv.tree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() to perform cross validation for tree pruning</a:t>
            </a:r>
          </a:p>
          <a:p>
            <a:pPr marL="0" indent="0">
              <a:buNone/>
            </a:pPr>
            <a:r>
              <a:rPr lang="en-US" sz="2400" dirty="0" err="1"/>
              <a:t>set.seed</a:t>
            </a:r>
            <a:r>
              <a:rPr lang="en-US" sz="2400" dirty="0"/>
              <a:t>(3) </a:t>
            </a:r>
            <a:r>
              <a:rPr lang="en-US" sz="2400" dirty="0" err="1"/>
              <a:t>cv.carseats</a:t>
            </a:r>
            <a:r>
              <a:rPr lang="en-US" sz="2400" dirty="0"/>
              <a:t>=</a:t>
            </a:r>
            <a:r>
              <a:rPr lang="en-US" sz="2400" dirty="0" err="1"/>
              <a:t>cv.tree</a:t>
            </a:r>
            <a:r>
              <a:rPr lang="en-US" sz="2400" dirty="0"/>
              <a:t>(</a:t>
            </a:r>
            <a:r>
              <a:rPr lang="en-US" sz="2400" dirty="0" err="1"/>
              <a:t>tree.carseats,</a:t>
            </a:r>
            <a:r>
              <a:rPr lang="en-US" sz="2400" dirty="0" err="1">
                <a:solidFill>
                  <a:srgbClr val="0070C0"/>
                </a:solidFill>
              </a:rPr>
              <a:t>FUN</a:t>
            </a:r>
            <a:r>
              <a:rPr lang="en-US" sz="2400" dirty="0">
                <a:solidFill>
                  <a:srgbClr val="0070C0"/>
                </a:solidFill>
              </a:rPr>
              <a:t>=</a:t>
            </a:r>
            <a:r>
              <a:rPr lang="en-US" sz="2400" dirty="0" err="1">
                <a:solidFill>
                  <a:srgbClr val="0070C0"/>
                </a:solidFill>
              </a:rPr>
              <a:t>prune.misclass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##FUN=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prune.misclass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indicates that misclassification error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##rate is used to guide cross validation </a:t>
            </a:r>
          </a:p>
          <a:p>
            <a:pPr marL="0" indent="0">
              <a:buNone/>
            </a:pPr>
            <a:r>
              <a:rPr lang="en-US" sz="2400" dirty="0"/>
              <a:t>names(</a:t>
            </a:r>
            <a:r>
              <a:rPr lang="en-US" sz="2400" dirty="0" err="1"/>
              <a:t>cv.carseats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 err="1"/>
              <a:t>cv.carseats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##dev corresponds to the number of cross-validation errors </a:t>
            </a:r>
          </a:p>
          <a:p>
            <a:pPr marL="0" indent="0">
              <a:buNone/>
            </a:pPr>
            <a:r>
              <a:rPr lang="en-US" sz="2400" dirty="0"/>
              <a:t>##visualize results</a:t>
            </a:r>
          </a:p>
          <a:p>
            <a:pPr marL="0" indent="0">
              <a:buNone/>
            </a:pPr>
            <a:r>
              <a:rPr lang="en-US" sz="2400" dirty="0"/>
              <a:t>plot(</a:t>
            </a:r>
            <a:r>
              <a:rPr lang="en-US" sz="2400" dirty="0" err="1"/>
              <a:t>cv.carseats$size,cv.carseats$dev,type</a:t>
            </a:r>
            <a:r>
              <a:rPr lang="en-US" sz="2400" dirty="0"/>
              <a:t>="b")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67072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B741-841F-55B6-F248-AD2624BB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Pruning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F1E3-751D-91F5-75F6-AF6E02E1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##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prune.misclass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() based on cv results</a:t>
            </a:r>
          </a:p>
          <a:p>
            <a:pPr marL="0" indent="0">
              <a:buNone/>
            </a:pPr>
            <a:r>
              <a:rPr lang="en-US" sz="2400" dirty="0" err="1"/>
              <a:t>prune.carseats</a:t>
            </a:r>
            <a:r>
              <a:rPr lang="en-US" sz="2400" dirty="0"/>
              <a:t>=</a:t>
            </a:r>
            <a:r>
              <a:rPr lang="en-US" sz="2400" dirty="0" err="1"/>
              <a:t>prune.misclass</a:t>
            </a:r>
            <a:r>
              <a:rPr lang="en-US" sz="2400" dirty="0"/>
              <a:t>(</a:t>
            </a:r>
            <a:r>
              <a:rPr lang="en-US" sz="2400" dirty="0" err="1"/>
              <a:t>tree.carseats,best</a:t>
            </a:r>
            <a:r>
              <a:rPr lang="en-US" sz="2400" dirty="0"/>
              <a:t>=12)</a:t>
            </a:r>
          </a:p>
          <a:p>
            <a:pPr marL="0" indent="0">
              <a:buNone/>
            </a:pPr>
            <a:r>
              <a:rPr lang="en-US" sz="2400" dirty="0"/>
              <a:t>plot(</a:t>
            </a:r>
            <a:r>
              <a:rPr lang="en-US" sz="2400" dirty="0" err="1"/>
              <a:t>prune.carseats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text(</a:t>
            </a:r>
            <a:r>
              <a:rPr lang="en-US" sz="2400" dirty="0" err="1"/>
              <a:t>prune.carseats,pretty</a:t>
            </a:r>
            <a:r>
              <a:rPr lang="en-US" sz="2400" dirty="0"/>
              <a:t>=0)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##test the pruned tree</a:t>
            </a:r>
          </a:p>
          <a:p>
            <a:pPr marL="0" indent="0">
              <a:buNone/>
            </a:pPr>
            <a:r>
              <a:rPr lang="en-US" sz="2400" dirty="0" err="1"/>
              <a:t>tree.pred</a:t>
            </a:r>
            <a:r>
              <a:rPr lang="en-US" sz="2400" dirty="0"/>
              <a:t>=predict(</a:t>
            </a:r>
            <a:r>
              <a:rPr lang="en-US" sz="2400" dirty="0" err="1"/>
              <a:t>prune.carseats,Carseats,type</a:t>
            </a:r>
            <a:r>
              <a:rPr lang="en-US" sz="2400" dirty="0"/>
              <a:t>="class")</a:t>
            </a:r>
          </a:p>
          <a:p>
            <a:pPr marL="0" indent="0">
              <a:buNone/>
            </a:pPr>
            <a:r>
              <a:rPr lang="en-US" sz="2400" dirty="0"/>
              <a:t>table(</a:t>
            </a:r>
            <a:r>
              <a:rPr lang="en-US" sz="2400" dirty="0" err="1"/>
              <a:t>tree.pred,High</a:t>
            </a:r>
            <a:r>
              <a:rPr lang="en-US" sz="2400" dirty="0"/>
              <a:t>)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01344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82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altLang="zh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zh-CN" alt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6117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24217</TotalTime>
  <Words>547</Words>
  <PresentationFormat>On-screen Show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SDSC 3006 L02 Class 7. Tree-based Methods</vt:lpstr>
      <vt:lpstr>Outline</vt:lpstr>
      <vt:lpstr>PowerPoint Presentation</vt:lpstr>
      <vt:lpstr>Introduction</vt:lpstr>
      <vt:lpstr>Initializing</vt:lpstr>
      <vt:lpstr>Creating Tree</vt:lpstr>
      <vt:lpstr>Pruning</vt:lpstr>
      <vt:lpstr>Pruning</vt:lpstr>
      <vt:lpstr>PowerPoint Presentation</vt:lpstr>
      <vt:lpstr>Creating Tree</vt:lpstr>
      <vt:lpstr>Pruning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terms:modified xsi:type="dcterms:W3CDTF">2022-10-19T05:56:30Z</dcterms:modified>
</cp:coreProperties>
</file>