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11" r:id="rId2"/>
    <p:sldId id="336" r:id="rId3"/>
    <p:sldId id="338" r:id="rId4"/>
    <p:sldId id="437" r:id="rId5"/>
    <p:sldId id="438" r:id="rId6"/>
    <p:sldId id="423" r:id="rId7"/>
    <p:sldId id="424" r:id="rId8"/>
    <p:sldId id="425" r:id="rId9"/>
    <p:sldId id="426" r:id="rId10"/>
    <p:sldId id="421" r:id="rId11"/>
    <p:sldId id="439" r:id="rId12"/>
    <p:sldId id="440" r:id="rId13"/>
    <p:sldId id="427" r:id="rId14"/>
    <p:sldId id="428" r:id="rId15"/>
    <p:sldId id="434" r:id="rId16"/>
    <p:sldId id="435" r:id="rId17"/>
    <p:sldId id="436" r:id="rId18"/>
    <p:sldId id="429" r:id="rId19"/>
    <p:sldId id="430" r:id="rId20"/>
    <p:sldId id="431" r:id="rId21"/>
    <p:sldId id="43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034" autoAdjust="0"/>
    <p:restoredTop sz="81317" autoAdjust="0"/>
  </p:normalViewPr>
  <p:slideViewPr>
    <p:cSldViewPr>
      <p:cViewPr varScale="1">
        <p:scale>
          <a:sx n="122" d="100"/>
          <a:sy n="122" d="100"/>
        </p:scale>
        <p:origin x="2120" y="2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37DDE7-AED3-4763-B94F-5CE0F5354B37}" type="datetimeFigureOut">
              <a:rPr lang="en-US" smtClean="0"/>
              <a:pPr/>
              <a:t>10/26/22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46DBFD-545E-4850-8449-4B1436242DEB}" type="slidenum">
              <a:rPr lang="en-US" smtClean="0"/>
              <a:pPr/>
              <a:t>‹#›</a:t>
            </a:fld>
            <a:endParaRPr lang="en-US"/>
          </a:p>
        </p:txBody>
      </p:sp>
    </p:spTree>
    <p:extLst>
      <p:ext uri="{BB962C8B-B14F-4D97-AF65-F5344CB8AC3E}">
        <p14:creationId xmlns:p14="http://schemas.microsoft.com/office/powerpoint/2010/main" val="50589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792162"/>
          </a:xfrm>
          <a:prstGeom prst="rect">
            <a:avLst/>
          </a:prstGeom>
          <a:solidFill>
            <a:srgbClr val="800000"/>
          </a:solidFill>
        </p:spPr>
        <p:txBody>
          <a:bodyPr vert="horz" lIns="91440" tIns="45720" rIns="91440" bIns="45720" rtlCol="0" anchor="ctr">
            <a:normAutofit/>
          </a:bodyPr>
          <a:lstStyle/>
          <a:p>
            <a:pPr lvl="0"/>
            <a:r>
              <a:rPr lang="en-US" dirty="0"/>
              <a:t>Click to edit Master title style</a:t>
            </a:r>
          </a:p>
        </p:txBody>
      </p:sp>
      <p:sp>
        <p:nvSpPr>
          <p:cNvPr id="3" name="Text Placeholder 2"/>
          <p:cNvSpPr>
            <a:spLocks noGrp="1"/>
          </p:cNvSpPr>
          <p:nvPr>
            <p:ph type="body" idx="1"/>
          </p:nvPr>
        </p:nvSpPr>
        <p:spPr>
          <a:xfrm>
            <a:off x="0" y="838200"/>
            <a:ext cx="9144000" cy="5287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10/26/22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lang="en-US" sz="3600" b="1" i="0" kern="1200" baseline="0" dirty="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a:t>SDSC</a:t>
            </a:r>
            <a:r>
              <a:rPr lang="zh-CN" altLang="en-US" dirty="0"/>
              <a:t> </a:t>
            </a:r>
            <a:r>
              <a:rPr lang="en-US" altLang="zh-CN" dirty="0"/>
              <a:t>3006</a:t>
            </a:r>
            <a:r>
              <a:rPr lang="zh-CN" altLang="en-US" dirty="0"/>
              <a:t> </a:t>
            </a:r>
            <a:r>
              <a:rPr lang="en-US" altLang="zh-CN" dirty="0"/>
              <a:t>L02</a:t>
            </a:r>
            <a:br>
              <a:rPr lang="en-US" altLang="zh-CN" dirty="0"/>
            </a:br>
            <a:r>
              <a:rPr lang="en-US" altLang="zh-CN" dirty="0"/>
              <a:t>Class 8</a:t>
            </a:r>
            <a:r>
              <a:rPr lang="en-US" dirty="0"/>
              <a:t>. </a:t>
            </a:r>
            <a:r>
              <a:rPr lang="en-US" altLang="zh-CN" dirty="0"/>
              <a:t>Tree</a:t>
            </a:r>
            <a:r>
              <a:rPr lang="zh-CN" altLang="en-US" dirty="0"/>
              <a:t> </a:t>
            </a:r>
            <a:r>
              <a:rPr lang="en-US" altLang="zh-CN" dirty="0"/>
              <a:t>and</a:t>
            </a:r>
            <a:r>
              <a:rPr lang="zh-CN" altLang="en-US" dirty="0"/>
              <a:t> </a:t>
            </a:r>
            <a:r>
              <a:rPr lang="en-US" altLang="zh-CN" dirty="0"/>
              <a:t>SVM</a:t>
            </a:r>
            <a:endParaRPr lang="en-US" dirty="0"/>
          </a:p>
        </p:txBody>
      </p:sp>
      <p:sp>
        <p:nvSpPr>
          <p:cNvPr id="3" name="TextBox 2">
            <a:extLst>
              <a:ext uri="{FF2B5EF4-FFF2-40B4-BE49-F238E27FC236}">
                <a16:creationId xmlns:a16="http://schemas.microsoft.com/office/drawing/2014/main" id="{0F910FCA-FD6A-4EF8-3B50-5413EE3F9CEC}"/>
              </a:ext>
            </a:extLst>
          </p:cNvPr>
          <p:cNvSpPr txBox="1"/>
          <p:nvPr/>
        </p:nvSpPr>
        <p:spPr>
          <a:xfrm>
            <a:off x="2231740" y="4080967"/>
            <a:ext cx="4680520" cy="646331"/>
          </a:xfrm>
          <a:prstGeom prst="rect">
            <a:avLst/>
          </a:prstGeom>
          <a:noFill/>
        </p:spPr>
        <p:txBody>
          <a:bodyPr wrap="square" rtlCol="0">
            <a:spAutoFit/>
          </a:bodyPr>
          <a:lstStyle/>
          <a:p>
            <a:pPr algn="ctr"/>
            <a:r>
              <a:rPr lang="en-US" altLang="zh-CN" dirty="0">
                <a:latin typeface="Calibri" panose="020F0502020204030204" pitchFamily="34" charset="0"/>
                <a:cs typeface="Calibri" panose="020F0502020204030204" pitchFamily="34" charset="0"/>
              </a:rPr>
              <a:t>Name:</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Yiren</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Liu</a:t>
            </a:r>
          </a:p>
          <a:p>
            <a:pPr algn="ctr"/>
            <a:r>
              <a:rPr lang="en-US" altLang="zh-CN" dirty="0">
                <a:latin typeface="Calibri" panose="020F0502020204030204" pitchFamily="34" charset="0"/>
                <a:cs typeface="Calibri" panose="020F0502020204030204" pitchFamily="34" charset="0"/>
              </a:rPr>
              <a:t>Email:</a:t>
            </a:r>
            <a:r>
              <a:rPr lang="zh-CN" altLang="en-US"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yirenliu2-c@my.cityu.edu.hk</a:t>
            </a:r>
            <a:endParaRPr lang="en-CN"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B56AADAA-6E8D-21A6-890D-F2EB05CB05C6}"/>
              </a:ext>
            </a:extLst>
          </p:cNvPr>
          <p:cNvSpPr txBox="1"/>
          <p:nvPr/>
        </p:nvSpPr>
        <p:spPr>
          <a:xfrm>
            <a:off x="2442452" y="5854148"/>
            <a:ext cx="3731086" cy="830997"/>
          </a:xfrm>
          <a:prstGeom prst="rect">
            <a:avLst/>
          </a:prstGeom>
          <a:noFill/>
        </p:spPr>
        <p:txBody>
          <a:bodyPr wrap="none" rtlCol="0">
            <a:spAutoFit/>
          </a:bodyPr>
          <a:lstStyle/>
          <a:p>
            <a:pPr algn="ctr"/>
            <a:r>
              <a:rPr lang="en-US" altLang="zh-CN" sz="2400" dirty="0"/>
              <a:t>School</a:t>
            </a:r>
            <a:r>
              <a:rPr lang="zh-CN" altLang="en-US" sz="2400" dirty="0"/>
              <a:t> </a:t>
            </a:r>
            <a:r>
              <a:rPr lang="en-US" altLang="zh-CN" sz="2400" dirty="0"/>
              <a:t>of</a:t>
            </a:r>
            <a:r>
              <a:rPr lang="zh-CN" altLang="en-US" sz="2400" dirty="0"/>
              <a:t> </a:t>
            </a:r>
            <a:r>
              <a:rPr lang="en-US" altLang="zh-CN" sz="2400" dirty="0"/>
              <a:t>Data</a:t>
            </a:r>
            <a:r>
              <a:rPr lang="zh-CN" altLang="en-US" sz="2400" dirty="0"/>
              <a:t> </a:t>
            </a:r>
            <a:r>
              <a:rPr lang="en-US" altLang="zh-CN" sz="2400" dirty="0"/>
              <a:t>Science</a:t>
            </a:r>
          </a:p>
          <a:p>
            <a:pPr algn="ctr"/>
            <a:r>
              <a:rPr lang="en-US" altLang="zh-CN" sz="2400" dirty="0"/>
              <a:t>City</a:t>
            </a:r>
            <a:r>
              <a:rPr lang="zh-CN" altLang="en-US" sz="2400" dirty="0"/>
              <a:t> </a:t>
            </a:r>
            <a:r>
              <a:rPr lang="en-US" altLang="zh-CN" sz="2400" dirty="0"/>
              <a:t>University</a:t>
            </a:r>
            <a:r>
              <a:rPr lang="zh-CN" altLang="en-US" sz="2400" dirty="0"/>
              <a:t> </a:t>
            </a:r>
            <a:r>
              <a:rPr lang="en-US" altLang="zh-CN" sz="2400" dirty="0"/>
              <a:t>of</a:t>
            </a:r>
            <a:r>
              <a:rPr lang="zh-CN" altLang="en-US" sz="2400" dirty="0"/>
              <a:t> </a:t>
            </a:r>
            <a:r>
              <a:rPr lang="en-US" altLang="zh-CN" sz="2400" dirty="0"/>
              <a:t>Hong</a:t>
            </a:r>
            <a:r>
              <a:rPr lang="zh-CN" altLang="en-US" sz="2400" dirty="0"/>
              <a:t> </a:t>
            </a:r>
            <a:r>
              <a:rPr lang="en-US" altLang="zh-CN" sz="2400" dirty="0"/>
              <a:t>Kong</a:t>
            </a:r>
            <a:endParaRPr lang="en-CN" sz="2400" dirty="0"/>
          </a:p>
        </p:txBody>
      </p:sp>
    </p:spTree>
    <p:extLst>
      <p:ext uri="{BB962C8B-B14F-4D97-AF65-F5344CB8AC3E}">
        <p14:creationId xmlns:p14="http://schemas.microsoft.com/office/powerpoint/2010/main" val="1539734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E01FFB7-2490-45DB-983F-6F4DCD2943B8}" type="slidenum">
              <a:rPr lang="en-US" smtClean="0"/>
              <a:pPr>
                <a:defRPr/>
              </a:pPr>
              <a:t>10</a:t>
            </a:fld>
            <a:endParaRPr lang="en-US" dirty="0"/>
          </a:p>
        </p:txBody>
      </p:sp>
      <p:sp>
        <p:nvSpPr>
          <p:cNvPr id="5" name="Content Placeholder 4"/>
          <p:cNvSpPr>
            <a:spLocks noGrp="1"/>
          </p:cNvSpPr>
          <p:nvPr>
            <p:ph sz="quarter" idx="1"/>
          </p:nvPr>
        </p:nvSpPr>
        <p:spPr>
          <a:xfrm>
            <a:off x="228600" y="1066800"/>
            <a:ext cx="8382000" cy="5562600"/>
          </a:xfrm>
        </p:spPr>
        <p:txBody>
          <a:bodyPr>
            <a:normAutofit/>
          </a:bodyPr>
          <a:lstStyle/>
          <a:p>
            <a:pPr marL="0" indent="0">
              <a:buNone/>
            </a:pPr>
            <a:endParaRPr lang="en-US" sz="4800" b="1" dirty="0"/>
          </a:p>
          <a:p>
            <a:pPr marL="0" indent="0">
              <a:buNone/>
            </a:pPr>
            <a:endParaRPr lang="en-US" sz="4800" b="1" dirty="0"/>
          </a:p>
          <a:p>
            <a:pPr marL="0" indent="0" algn="ctr">
              <a:buNone/>
            </a:pPr>
            <a:r>
              <a:rPr lang="en-US" altLang="zh-CN" sz="4800" b="1" dirty="0">
                <a:latin typeface="Calibri" panose="020F0502020204030204" pitchFamily="34" charset="0"/>
                <a:cs typeface="Calibri" panose="020F0502020204030204" pitchFamily="34" charset="0"/>
              </a:rPr>
              <a:t>Boosting</a:t>
            </a:r>
            <a:endParaRPr lang="en-US" sz="4800" b="1" dirty="0"/>
          </a:p>
        </p:txBody>
      </p:sp>
    </p:spTree>
    <p:extLst>
      <p:ext uri="{BB962C8B-B14F-4D97-AF65-F5344CB8AC3E}">
        <p14:creationId xmlns:p14="http://schemas.microsoft.com/office/powerpoint/2010/main" val="2461171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97790-E4A8-D2B1-DF9B-926022570B1D}"/>
              </a:ext>
            </a:extLst>
          </p:cNvPr>
          <p:cNvSpPr>
            <a:spLocks noGrp="1"/>
          </p:cNvSpPr>
          <p:nvPr>
            <p:ph type="title"/>
          </p:nvPr>
        </p:nvSpPr>
        <p:spPr/>
        <p:txBody>
          <a:bodyPr/>
          <a:lstStyle/>
          <a:p>
            <a:r>
              <a:rPr lang="en-US" altLang="zh-CN" dirty="0"/>
              <a:t>Details</a:t>
            </a:r>
            <a:endParaRPr lang="en-CN" dirty="0"/>
          </a:p>
        </p:txBody>
      </p:sp>
      <p:sp>
        <p:nvSpPr>
          <p:cNvPr id="3" name="Content Placeholder 2">
            <a:extLst>
              <a:ext uri="{FF2B5EF4-FFF2-40B4-BE49-F238E27FC236}">
                <a16:creationId xmlns:a16="http://schemas.microsoft.com/office/drawing/2014/main" id="{8B0BAB60-12E2-8495-6750-3706EC9D1D35}"/>
              </a:ext>
            </a:extLst>
          </p:cNvPr>
          <p:cNvSpPr>
            <a:spLocks noGrp="1"/>
          </p:cNvSpPr>
          <p:nvPr>
            <p:ph idx="1"/>
          </p:nvPr>
        </p:nvSpPr>
        <p:spPr/>
        <p:txBody>
          <a:bodyPr/>
          <a:lstStyle/>
          <a:p>
            <a:pPr marL="0" indent="0" algn="l" fontAlgn="base">
              <a:buNone/>
            </a:pPr>
            <a:r>
              <a:rPr lang="en-US" sz="3200" b="1" i="0" dirty="0">
                <a:solidFill>
                  <a:srgbClr val="273239"/>
                </a:solidFill>
                <a:effectLst/>
                <a:latin typeface="Calibri" panose="020F0502020204030204" pitchFamily="34" charset="0"/>
                <a:cs typeface="Calibri" panose="020F0502020204030204" pitchFamily="34" charset="0"/>
              </a:rPr>
              <a:t>Boosting</a:t>
            </a:r>
            <a:r>
              <a:rPr lang="en-US" altLang="zh-CN" sz="3200" b="1" i="0" dirty="0">
                <a:solidFill>
                  <a:srgbClr val="273239"/>
                </a:solidFill>
                <a:effectLst/>
                <a:latin typeface="Calibri" panose="020F0502020204030204" pitchFamily="34" charset="0"/>
                <a:cs typeface="Calibri" panose="020F0502020204030204" pitchFamily="34" charset="0"/>
              </a:rPr>
              <a:t>:</a:t>
            </a:r>
            <a:endParaRPr lang="en-US" sz="3200" b="1" i="0" dirty="0">
              <a:solidFill>
                <a:srgbClr val="273239"/>
              </a:solidFill>
              <a:effectLst/>
              <a:latin typeface="Calibri" panose="020F0502020204030204" pitchFamily="34" charset="0"/>
              <a:cs typeface="Calibri" panose="020F0502020204030204" pitchFamily="34" charset="0"/>
            </a:endParaRPr>
          </a:p>
          <a:p>
            <a:pPr marL="0" indent="0" algn="l" fontAlgn="base">
              <a:buNone/>
            </a:pPr>
            <a:r>
              <a:rPr lang="en-US" sz="3200" b="0" i="0" dirty="0">
                <a:solidFill>
                  <a:srgbClr val="273239"/>
                </a:solidFill>
                <a:effectLst/>
                <a:latin typeface="Calibri" panose="020F0502020204030204" pitchFamily="34" charset="0"/>
                <a:cs typeface="Calibri" panose="020F0502020204030204" pitchFamily="34" charset="0"/>
              </a:rPr>
              <a:t>Boosting is an ensemble modeling technique that attempts to build a </a:t>
            </a:r>
            <a:r>
              <a:rPr lang="en-US" sz="3200" b="0" i="0" dirty="0">
                <a:solidFill>
                  <a:srgbClr val="FF0000"/>
                </a:solidFill>
                <a:effectLst/>
                <a:latin typeface="Calibri" panose="020F0502020204030204" pitchFamily="34" charset="0"/>
                <a:cs typeface="Calibri" panose="020F0502020204030204" pitchFamily="34" charset="0"/>
              </a:rPr>
              <a:t>strong classifier </a:t>
            </a:r>
            <a:r>
              <a:rPr lang="en-US" sz="3200" b="0" i="0" dirty="0">
                <a:solidFill>
                  <a:srgbClr val="273239"/>
                </a:solidFill>
                <a:effectLst/>
                <a:latin typeface="Calibri" panose="020F0502020204030204" pitchFamily="34" charset="0"/>
                <a:cs typeface="Calibri" panose="020F0502020204030204" pitchFamily="34" charset="0"/>
              </a:rPr>
              <a:t>from the number of weak classifiers</a:t>
            </a:r>
            <a:r>
              <a:rPr lang="en-US" altLang="zh-CN" sz="3200" b="0" i="0" dirty="0">
                <a:solidFill>
                  <a:srgbClr val="273239"/>
                </a:solidFill>
                <a:effectLst/>
                <a:latin typeface="Calibri" panose="020F0502020204030204" pitchFamily="34" charset="0"/>
                <a:cs typeface="Calibri" panose="020F0502020204030204" pitchFamily="34" charset="0"/>
              </a:rPr>
              <a:t>.</a:t>
            </a:r>
            <a:endParaRPr lang="en-US" sz="3200" b="0" i="0" dirty="0">
              <a:solidFill>
                <a:srgbClr val="273239"/>
              </a:solidFill>
              <a:effectLst/>
              <a:latin typeface="Calibri" panose="020F0502020204030204" pitchFamily="34" charset="0"/>
              <a:cs typeface="Calibri" panose="020F0502020204030204" pitchFamily="34" charset="0"/>
            </a:endParaRPr>
          </a:p>
          <a:p>
            <a:pPr marL="0" indent="0" algn="l" fontAlgn="base">
              <a:buNone/>
            </a:pPr>
            <a:r>
              <a:rPr lang="en-US" sz="3200" b="0" i="0" dirty="0">
                <a:solidFill>
                  <a:srgbClr val="273239"/>
                </a:solidFill>
                <a:effectLst/>
                <a:latin typeface="Calibri" panose="020F0502020204030204" pitchFamily="34" charset="0"/>
                <a:cs typeface="Calibri" panose="020F0502020204030204" pitchFamily="34" charset="0"/>
              </a:rPr>
              <a:t>Firstly, a model is built from the training data. Then the second model is built which tries to </a:t>
            </a:r>
            <a:r>
              <a:rPr lang="en-US" sz="3200" b="0" i="0" dirty="0">
                <a:solidFill>
                  <a:srgbClr val="FF0000"/>
                </a:solidFill>
                <a:effectLst/>
                <a:latin typeface="Calibri" panose="020F0502020204030204" pitchFamily="34" charset="0"/>
                <a:cs typeface="Calibri" panose="020F0502020204030204" pitchFamily="34" charset="0"/>
              </a:rPr>
              <a:t>correct the errors</a:t>
            </a:r>
            <a:r>
              <a:rPr lang="en-US" sz="3200" b="0" i="0" dirty="0">
                <a:solidFill>
                  <a:srgbClr val="273239"/>
                </a:solidFill>
                <a:effectLst/>
                <a:latin typeface="Calibri" panose="020F0502020204030204" pitchFamily="34" charset="0"/>
                <a:cs typeface="Calibri" panose="020F0502020204030204" pitchFamily="34" charset="0"/>
              </a:rPr>
              <a:t> present in the first model. This procedure is continued and models are added until either the complete training data set is predicted correctly or the maximum number of models is added.</a:t>
            </a:r>
          </a:p>
          <a:p>
            <a:endParaRPr lang="en-CN" dirty="0"/>
          </a:p>
        </p:txBody>
      </p:sp>
    </p:spTree>
    <p:extLst>
      <p:ext uri="{BB962C8B-B14F-4D97-AF65-F5344CB8AC3E}">
        <p14:creationId xmlns:p14="http://schemas.microsoft.com/office/powerpoint/2010/main" val="404995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52719-466E-DB6E-526E-7D4E3559038B}"/>
              </a:ext>
            </a:extLst>
          </p:cNvPr>
          <p:cNvSpPr>
            <a:spLocks noGrp="1"/>
          </p:cNvSpPr>
          <p:nvPr>
            <p:ph type="title"/>
          </p:nvPr>
        </p:nvSpPr>
        <p:spPr/>
        <p:txBody>
          <a:bodyPr/>
          <a:lstStyle/>
          <a:p>
            <a:r>
              <a:rPr lang="en-US" altLang="zh-CN" dirty="0"/>
              <a:t>Details</a:t>
            </a:r>
            <a:endParaRPr lang="en-CN" dirty="0"/>
          </a:p>
        </p:txBody>
      </p:sp>
      <p:pic>
        <p:nvPicPr>
          <p:cNvPr id="6" name="Picture 5">
            <a:extLst>
              <a:ext uri="{FF2B5EF4-FFF2-40B4-BE49-F238E27FC236}">
                <a16:creationId xmlns:a16="http://schemas.microsoft.com/office/drawing/2014/main" id="{29A068FF-9DFB-27D2-C907-73B53A66F012}"/>
              </a:ext>
            </a:extLst>
          </p:cNvPr>
          <p:cNvPicPr>
            <a:picLocks noChangeAspect="1"/>
          </p:cNvPicPr>
          <p:nvPr/>
        </p:nvPicPr>
        <p:blipFill>
          <a:blip r:embed="rId2"/>
          <a:stretch>
            <a:fillRect/>
          </a:stretch>
        </p:blipFill>
        <p:spPr>
          <a:xfrm>
            <a:off x="611560" y="793666"/>
            <a:ext cx="7772400" cy="2672428"/>
          </a:xfrm>
          <a:prstGeom prst="rect">
            <a:avLst/>
          </a:prstGeom>
        </p:spPr>
      </p:pic>
      <p:pic>
        <p:nvPicPr>
          <p:cNvPr id="7" name="Picture 6">
            <a:extLst>
              <a:ext uri="{FF2B5EF4-FFF2-40B4-BE49-F238E27FC236}">
                <a16:creationId xmlns:a16="http://schemas.microsoft.com/office/drawing/2014/main" id="{ECB33D0C-C8FA-80F4-01EB-52D9E09D879E}"/>
              </a:ext>
            </a:extLst>
          </p:cNvPr>
          <p:cNvPicPr>
            <a:picLocks noChangeAspect="1"/>
          </p:cNvPicPr>
          <p:nvPr/>
        </p:nvPicPr>
        <p:blipFill>
          <a:blip r:embed="rId3"/>
          <a:stretch>
            <a:fillRect/>
          </a:stretch>
        </p:blipFill>
        <p:spPr>
          <a:xfrm>
            <a:off x="1584784" y="3391703"/>
            <a:ext cx="5974432" cy="3466297"/>
          </a:xfrm>
          <a:prstGeom prst="rect">
            <a:avLst/>
          </a:prstGeom>
        </p:spPr>
      </p:pic>
    </p:spTree>
    <p:extLst>
      <p:ext uri="{BB962C8B-B14F-4D97-AF65-F5344CB8AC3E}">
        <p14:creationId xmlns:p14="http://schemas.microsoft.com/office/powerpoint/2010/main" val="3425948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7675C-1D18-325D-5726-86EF58242F4B}"/>
              </a:ext>
            </a:extLst>
          </p:cNvPr>
          <p:cNvSpPr>
            <a:spLocks noGrp="1"/>
          </p:cNvSpPr>
          <p:nvPr>
            <p:ph type="title"/>
          </p:nvPr>
        </p:nvSpPr>
        <p:spPr/>
        <p:txBody>
          <a:bodyPr/>
          <a:lstStyle/>
          <a:p>
            <a:r>
              <a:rPr lang="en-US" altLang="zh-CN" dirty="0"/>
              <a:t>Introduction</a:t>
            </a:r>
            <a:endParaRPr lang="en-CN" dirty="0"/>
          </a:p>
        </p:txBody>
      </p:sp>
      <p:sp>
        <p:nvSpPr>
          <p:cNvPr id="3" name="Content Placeholder 2">
            <a:extLst>
              <a:ext uri="{FF2B5EF4-FFF2-40B4-BE49-F238E27FC236}">
                <a16:creationId xmlns:a16="http://schemas.microsoft.com/office/drawing/2014/main" id="{221BAD2D-2F2C-188F-4977-153BD1AF9179}"/>
              </a:ext>
            </a:extLst>
          </p:cNvPr>
          <p:cNvSpPr>
            <a:spLocks noGrp="1"/>
          </p:cNvSpPr>
          <p:nvPr>
            <p:ph idx="1"/>
          </p:nvPr>
        </p:nvSpPr>
        <p:spPr/>
        <p:txBody>
          <a:bodyPr>
            <a:normAutofit/>
          </a:bodyPr>
          <a:lstStyle/>
          <a:p>
            <a:r>
              <a:rPr lang="en-US" sz="2200" dirty="0"/>
              <a:t>Boosting: at each iteration, we fit a tree using the current residuals, rather than the outcome Y, and add this new decision tree into fitted function</a:t>
            </a:r>
          </a:p>
          <a:p>
            <a:endParaRPr lang="en-CN" sz="2200" dirty="0"/>
          </a:p>
        </p:txBody>
      </p:sp>
      <p:pic>
        <p:nvPicPr>
          <p:cNvPr id="4" name="Picture 3">
            <a:extLst>
              <a:ext uri="{FF2B5EF4-FFF2-40B4-BE49-F238E27FC236}">
                <a16:creationId xmlns:a16="http://schemas.microsoft.com/office/drawing/2014/main" id="{01853254-4E11-EC7A-05B9-6BA0E5E4DD0B}"/>
              </a:ext>
            </a:extLst>
          </p:cNvPr>
          <p:cNvPicPr>
            <a:picLocks noChangeAspect="1"/>
          </p:cNvPicPr>
          <p:nvPr/>
        </p:nvPicPr>
        <p:blipFill>
          <a:blip r:embed="rId2"/>
          <a:stretch>
            <a:fillRect/>
          </a:stretch>
        </p:blipFill>
        <p:spPr>
          <a:xfrm>
            <a:off x="1619672" y="1628800"/>
            <a:ext cx="5686990" cy="4373865"/>
          </a:xfrm>
          <a:prstGeom prst="rect">
            <a:avLst/>
          </a:prstGeom>
        </p:spPr>
      </p:pic>
      <p:sp>
        <p:nvSpPr>
          <p:cNvPr id="6" name="TextBox 5">
            <a:extLst>
              <a:ext uri="{FF2B5EF4-FFF2-40B4-BE49-F238E27FC236}">
                <a16:creationId xmlns:a16="http://schemas.microsoft.com/office/drawing/2014/main" id="{7C0675CD-1E01-AAF9-DF88-F947E62D9B5F}"/>
              </a:ext>
            </a:extLst>
          </p:cNvPr>
          <p:cNvSpPr txBox="1"/>
          <p:nvPr/>
        </p:nvSpPr>
        <p:spPr>
          <a:xfrm>
            <a:off x="25759" y="6048703"/>
            <a:ext cx="9144000" cy="769441"/>
          </a:xfrm>
          <a:prstGeom prst="rect">
            <a:avLst/>
          </a:prstGeom>
          <a:noFill/>
        </p:spPr>
        <p:txBody>
          <a:bodyPr wrap="square">
            <a:spAutoFit/>
          </a:bodyPr>
          <a:lstStyle/>
          <a:p>
            <a:pPr marL="342900" indent="-342900">
              <a:buFont typeface="Arial" panose="020B0604020202020204" pitchFamily="34" charset="0"/>
              <a:buChar char="•"/>
            </a:pPr>
            <a:r>
              <a:rPr lang="en-CN" sz="2200" dirty="0"/>
              <a:t>Three parameters: number of trees B, shrinkage parameter lamda (usually 0.01 or 0.001), splits of tree d (usually 1, like a stump).</a:t>
            </a:r>
          </a:p>
        </p:txBody>
      </p:sp>
    </p:spTree>
    <p:extLst>
      <p:ext uri="{BB962C8B-B14F-4D97-AF65-F5344CB8AC3E}">
        <p14:creationId xmlns:p14="http://schemas.microsoft.com/office/powerpoint/2010/main" val="2318599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7675C-1D18-325D-5726-86EF58242F4B}"/>
              </a:ext>
            </a:extLst>
          </p:cNvPr>
          <p:cNvSpPr>
            <a:spLocks noGrp="1"/>
          </p:cNvSpPr>
          <p:nvPr>
            <p:ph type="title"/>
          </p:nvPr>
        </p:nvSpPr>
        <p:spPr/>
        <p:txBody>
          <a:bodyPr/>
          <a:lstStyle/>
          <a:p>
            <a:r>
              <a:rPr lang="en-US" dirty="0"/>
              <a:t>R Implementation of Boosting</a:t>
            </a:r>
            <a:endParaRPr lang="en-CN" dirty="0"/>
          </a:p>
        </p:txBody>
      </p:sp>
      <p:sp>
        <p:nvSpPr>
          <p:cNvPr id="3" name="Content Placeholder 2">
            <a:extLst>
              <a:ext uri="{FF2B5EF4-FFF2-40B4-BE49-F238E27FC236}">
                <a16:creationId xmlns:a16="http://schemas.microsoft.com/office/drawing/2014/main" id="{221BAD2D-2F2C-188F-4977-153BD1AF9179}"/>
              </a:ext>
            </a:extLst>
          </p:cNvPr>
          <p:cNvSpPr>
            <a:spLocks noGrp="1"/>
          </p:cNvSpPr>
          <p:nvPr>
            <p:ph idx="1"/>
          </p:nvPr>
        </p:nvSpPr>
        <p:spPr>
          <a:xfrm>
            <a:off x="0" y="838200"/>
            <a:ext cx="9144000" cy="6019800"/>
          </a:xfrm>
        </p:spPr>
        <p:txBody>
          <a:bodyPr>
            <a:noAutofit/>
          </a:bodyPr>
          <a:lstStyle/>
          <a:p>
            <a:pPr marL="0" indent="0">
              <a:buNone/>
            </a:pPr>
            <a:r>
              <a:rPr lang="en-US" sz="2200" dirty="0"/>
              <a:t>##Use </a:t>
            </a:r>
            <a:r>
              <a:rPr lang="en-US" sz="2200" dirty="0" err="1"/>
              <a:t>gbm</a:t>
            </a:r>
            <a:r>
              <a:rPr lang="en-US" sz="2200" dirty="0"/>
              <a:t>() function in </a:t>
            </a:r>
            <a:r>
              <a:rPr lang="en-US" sz="2200" dirty="0" err="1"/>
              <a:t>gbm</a:t>
            </a:r>
            <a:r>
              <a:rPr lang="en-US" sz="2200" dirty="0"/>
              <a:t> package to fit boosted regression trees to the Boston data </a:t>
            </a:r>
          </a:p>
          <a:p>
            <a:pPr marL="0" indent="0">
              <a:buNone/>
            </a:pPr>
            <a:r>
              <a:rPr lang="en-US" sz="2200" dirty="0" err="1"/>
              <a:t>install.packages</a:t>
            </a:r>
            <a:r>
              <a:rPr lang="en-US" sz="2200" dirty="0"/>
              <a:t>("</a:t>
            </a:r>
            <a:r>
              <a:rPr lang="en-US" sz="2200" dirty="0" err="1"/>
              <a:t>gbm</a:t>
            </a:r>
            <a:r>
              <a:rPr lang="en-US" sz="2200" dirty="0"/>
              <a:t>")</a:t>
            </a:r>
          </a:p>
          <a:p>
            <a:pPr marL="0" indent="0">
              <a:buNone/>
            </a:pPr>
            <a:r>
              <a:rPr lang="en-US" sz="2200" dirty="0"/>
              <a:t>library(</a:t>
            </a:r>
            <a:r>
              <a:rPr lang="en-US" sz="2200" dirty="0" err="1"/>
              <a:t>gbm</a:t>
            </a:r>
            <a:r>
              <a:rPr lang="en-US" sz="2200" dirty="0"/>
              <a:t>) </a:t>
            </a:r>
          </a:p>
          <a:p>
            <a:pPr marL="0" indent="0">
              <a:buNone/>
            </a:pPr>
            <a:r>
              <a:rPr lang="en-US" sz="2200" dirty="0" err="1"/>
              <a:t>set.seed</a:t>
            </a:r>
            <a:r>
              <a:rPr lang="en-US" sz="2200" dirty="0"/>
              <a:t>(1) </a:t>
            </a:r>
          </a:p>
          <a:p>
            <a:pPr marL="0" indent="0">
              <a:buNone/>
            </a:pPr>
            <a:r>
              <a:rPr lang="en-US" sz="2200" dirty="0" err="1"/>
              <a:t>boost.boston</a:t>
            </a:r>
            <a:r>
              <a:rPr lang="en-US" sz="2200" dirty="0"/>
              <a:t> = </a:t>
            </a:r>
            <a:r>
              <a:rPr lang="en-US" sz="2200" dirty="0" err="1"/>
              <a:t>gbm</a:t>
            </a:r>
            <a:r>
              <a:rPr lang="en-US" sz="2200" dirty="0"/>
              <a:t>(</a:t>
            </a:r>
            <a:r>
              <a:rPr lang="en-US" sz="2200" dirty="0" err="1"/>
              <a:t>medv</a:t>
            </a:r>
            <a:r>
              <a:rPr lang="en-US" sz="2200" dirty="0"/>
              <a:t>~.,data=Boston[train,], distribution="gaussian",</a:t>
            </a:r>
            <a:r>
              <a:rPr lang="en-US" sz="2200" dirty="0" err="1"/>
              <a:t>n.trees</a:t>
            </a:r>
            <a:r>
              <a:rPr lang="en-US" sz="2200" dirty="0"/>
              <a:t>=5000, </a:t>
            </a:r>
            <a:r>
              <a:rPr lang="en-US" sz="2200" dirty="0" err="1"/>
              <a:t>interaction.depth</a:t>
            </a:r>
            <a:r>
              <a:rPr lang="en-US" sz="2200" dirty="0"/>
              <a:t>=4)</a:t>
            </a:r>
          </a:p>
          <a:p>
            <a:pPr marL="0" indent="0">
              <a:buNone/>
            </a:pPr>
            <a:r>
              <a:rPr lang="en-US" sz="2200" dirty="0">
                <a:solidFill>
                  <a:schemeClr val="accent6">
                    <a:lumMod val="75000"/>
                  </a:schemeClr>
                </a:solidFill>
              </a:rPr>
              <a:t> ##regression: distribution="gaussian" classification: distribution="</a:t>
            </a:r>
            <a:r>
              <a:rPr lang="en-US" sz="2200" dirty="0" err="1">
                <a:solidFill>
                  <a:schemeClr val="accent6">
                    <a:lumMod val="75000"/>
                  </a:schemeClr>
                </a:solidFill>
              </a:rPr>
              <a:t>bernoulli</a:t>
            </a:r>
            <a:r>
              <a:rPr lang="en-US" sz="2200" dirty="0">
                <a:solidFill>
                  <a:schemeClr val="accent6">
                    <a:lumMod val="75000"/>
                  </a:schemeClr>
                </a:solidFill>
              </a:rPr>
              <a:t>"</a:t>
            </a:r>
            <a:endParaRPr lang="en-US" sz="2200" dirty="0"/>
          </a:p>
          <a:p>
            <a:pPr marL="0" indent="0">
              <a:buNone/>
            </a:pPr>
            <a:r>
              <a:rPr lang="en-US" sz="2200" dirty="0"/>
              <a:t>summary(</a:t>
            </a:r>
            <a:r>
              <a:rPr lang="en-US" sz="2200" dirty="0" err="1"/>
              <a:t>boost.boston</a:t>
            </a:r>
            <a:r>
              <a:rPr lang="en-US" sz="2200" dirty="0"/>
              <a:t>) </a:t>
            </a:r>
            <a:r>
              <a:rPr lang="zh-CN" altLang="en-US" sz="2200" dirty="0"/>
              <a:t>               </a:t>
            </a:r>
            <a:r>
              <a:rPr lang="en-US" sz="2200" dirty="0"/>
              <a:t>##relative influence plot</a:t>
            </a:r>
          </a:p>
          <a:p>
            <a:pPr marL="0" indent="0">
              <a:buNone/>
            </a:pPr>
            <a:r>
              <a:rPr lang="en-US" sz="2200" dirty="0"/>
              <a:t>par(</a:t>
            </a:r>
            <a:r>
              <a:rPr lang="en-US" sz="2200" dirty="0" err="1"/>
              <a:t>mfrow</a:t>
            </a:r>
            <a:r>
              <a:rPr lang="en-US" sz="2200" dirty="0"/>
              <a:t>=c(1,2)) </a:t>
            </a:r>
          </a:p>
          <a:p>
            <a:pPr marL="0" indent="0">
              <a:buNone/>
            </a:pPr>
            <a:r>
              <a:rPr lang="en-US" sz="2200" dirty="0"/>
              <a:t>plot(</a:t>
            </a:r>
            <a:r>
              <a:rPr lang="en-US" sz="2200" dirty="0" err="1"/>
              <a:t>boost.boston,i</a:t>
            </a:r>
            <a:r>
              <a:rPr lang="en-US" sz="2200" dirty="0"/>
              <a:t>=“rm”) </a:t>
            </a:r>
            <a:r>
              <a:rPr lang="zh-CN" altLang="en-US" sz="2200" dirty="0"/>
              <a:t>           </a:t>
            </a:r>
            <a:r>
              <a:rPr lang="en-US" sz="2200" dirty="0"/>
              <a:t>##partial dependence plot</a:t>
            </a:r>
          </a:p>
          <a:p>
            <a:pPr marL="0" indent="0">
              <a:buNone/>
            </a:pPr>
            <a:r>
              <a:rPr lang="en-US" sz="2200" dirty="0"/>
              <a:t>plot(</a:t>
            </a:r>
            <a:r>
              <a:rPr lang="en-US" sz="2200" dirty="0" err="1"/>
              <a:t>boost.boston,i</a:t>
            </a:r>
            <a:r>
              <a:rPr lang="en-US" sz="2200" dirty="0"/>
              <a:t>="</a:t>
            </a:r>
            <a:r>
              <a:rPr lang="en-US" sz="2200" dirty="0" err="1"/>
              <a:t>lstat</a:t>
            </a:r>
            <a:r>
              <a:rPr lang="en-US" sz="2200" dirty="0"/>
              <a:t>")</a:t>
            </a:r>
          </a:p>
          <a:p>
            <a:pPr marL="0" indent="0">
              <a:buNone/>
            </a:pPr>
            <a:endParaRPr lang="en-US" sz="2200" dirty="0"/>
          </a:p>
          <a:p>
            <a:pPr marL="0" indent="0">
              <a:buNone/>
            </a:pPr>
            <a:r>
              <a:rPr lang="en-US" sz="2200" dirty="0" err="1"/>
              <a:t>yhat.boost</a:t>
            </a:r>
            <a:r>
              <a:rPr lang="en-US" sz="2200" dirty="0"/>
              <a:t> = predict(</a:t>
            </a:r>
            <a:r>
              <a:rPr lang="en-US" sz="2200" dirty="0" err="1"/>
              <a:t>boost.boston,newdata</a:t>
            </a:r>
            <a:r>
              <a:rPr lang="en-US" sz="2200" dirty="0"/>
              <a:t>=Boston[-train,], </a:t>
            </a:r>
            <a:r>
              <a:rPr lang="en-US" sz="2200" dirty="0" err="1"/>
              <a:t>n.trees</a:t>
            </a:r>
            <a:r>
              <a:rPr lang="en-US" sz="2200" dirty="0"/>
              <a:t>=5000) mean((</a:t>
            </a:r>
            <a:r>
              <a:rPr lang="en-US" sz="2200" dirty="0" err="1"/>
              <a:t>yhat.boost-boston.test</a:t>
            </a:r>
            <a:r>
              <a:rPr lang="en-US" sz="2200" dirty="0"/>
              <a:t>)^2)</a:t>
            </a:r>
            <a:endParaRPr lang="en-CN" sz="2200" dirty="0"/>
          </a:p>
        </p:txBody>
      </p:sp>
    </p:spTree>
    <p:extLst>
      <p:ext uri="{BB962C8B-B14F-4D97-AF65-F5344CB8AC3E}">
        <p14:creationId xmlns:p14="http://schemas.microsoft.com/office/powerpoint/2010/main" val="728646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E01FFB7-2490-45DB-983F-6F4DCD2943B8}" type="slidenum">
              <a:rPr lang="en-US" smtClean="0"/>
              <a:pPr>
                <a:defRPr/>
              </a:pPr>
              <a:t>15</a:t>
            </a:fld>
            <a:endParaRPr lang="en-US" dirty="0"/>
          </a:p>
        </p:txBody>
      </p:sp>
      <p:sp>
        <p:nvSpPr>
          <p:cNvPr id="5" name="Content Placeholder 4"/>
          <p:cNvSpPr>
            <a:spLocks noGrp="1"/>
          </p:cNvSpPr>
          <p:nvPr>
            <p:ph sz="quarter" idx="1"/>
          </p:nvPr>
        </p:nvSpPr>
        <p:spPr>
          <a:xfrm>
            <a:off x="228600" y="1066800"/>
            <a:ext cx="8382000" cy="5562600"/>
          </a:xfrm>
        </p:spPr>
        <p:txBody>
          <a:bodyPr>
            <a:normAutofit/>
          </a:bodyPr>
          <a:lstStyle/>
          <a:p>
            <a:pPr marL="0" indent="0">
              <a:buNone/>
            </a:pPr>
            <a:endParaRPr lang="en-US" sz="4800" b="1" dirty="0"/>
          </a:p>
          <a:p>
            <a:pPr marL="0" indent="0">
              <a:buNone/>
            </a:pPr>
            <a:endParaRPr lang="en-US" sz="4800" b="1" dirty="0"/>
          </a:p>
          <a:p>
            <a:pPr marL="0" indent="0" algn="ctr">
              <a:buNone/>
            </a:pPr>
            <a:r>
              <a:rPr lang="en-US" altLang="zh-CN" sz="4800" b="1" dirty="0">
                <a:latin typeface="Calibri" panose="020F0502020204030204" pitchFamily="34" charset="0"/>
                <a:cs typeface="Calibri" panose="020F0502020204030204" pitchFamily="34" charset="0"/>
              </a:rPr>
              <a:t>Support</a:t>
            </a:r>
            <a:r>
              <a:rPr lang="zh-CN" altLang="en-US" sz="4800" b="1" dirty="0">
                <a:latin typeface="Calibri" panose="020F0502020204030204" pitchFamily="34" charset="0"/>
                <a:cs typeface="Calibri" panose="020F0502020204030204" pitchFamily="34" charset="0"/>
              </a:rPr>
              <a:t> </a:t>
            </a:r>
            <a:r>
              <a:rPr lang="en-US" altLang="zh-CN" sz="4800" b="1" dirty="0">
                <a:latin typeface="Calibri" panose="020F0502020204030204" pitchFamily="34" charset="0"/>
                <a:cs typeface="Calibri" panose="020F0502020204030204" pitchFamily="34" charset="0"/>
              </a:rPr>
              <a:t>Vector</a:t>
            </a:r>
            <a:r>
              <a:rPr lang="zh-CN" altLang="en-US" sz="4800" b="1" dirty="0">
                <a:latin typeface="Calibri" panose="020F0502020204030204" pitchFamily="34" charset="0"/>
                <a:cs typeface="Calibri" panose="020F0502020204030204" pitchFamily="34" charset="0"/>
              </a:rPr>
              <a:t> </a:t>
            </a:r>
            <a:r>
              <a:rPr lang="en-US" altLang="zh-CN" sz="4800" b="1" dirty="0">
                <a:latin typeface="Calibri" panose="020F0502020204030204" pitchFamily="34" charset="0"/>
                <a:cs typeface="Calibri" panose="020F0502020204030204" pitchFamily="34" charset="0"/>
              </a:rPr>
              <a:t>Classifier</a:t>
            </a:r>
            <a:endParaRPr lang="en-US" sz="4800" b="1" dirty="0"/>
          </a:p>
        </p:txBody>
      </p:sp>
    </p:spTree>
    <p:extLst>
      <p:ext uri="{BB962C8B-B14F-4D97-AF65-F5344CB8AC3E}">
        <p14:creationId xmlns:p14="http://schemas.microsoft.com/office/powerpoint/2010/main" val="3773841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6E998-2EC8-45C8-6842-F4C8F49D3F7C}"/>
              </a:ext>
            </a:extLst>
          </p:cNvPr>
          <p:cNvSpPr>
            <a:spLocks noGrp="1"/>
          </p:cNvSpPr>
          <p:nvPr>
            <p:ph type="title"/>
          </p:nvPr>
        </p:nvSpPr>
        <p:spPr/>
        <p:txBody>
          <a:bodyPr/>
          <a:lstStyle/>
          <a:p>
            <a:r>
              <a:rPr lang="en-US" altLang="zh-CN" dirty="0"/>
              <a:t>Details</a:t>
            </a:r>
            <a:endParaRPr lang="en-CN" dirty="0"/>
          </a:p>
        </p:txBody>
      </p:sp>
      <p:pic>
        <p:nvPicPr>
          <p:cNvPr id="4" name="Picture 3">
            <a:extLst>
              <a:ext uri="{FF2B5EF4-FFF2-40B4-BE49-F238E27FC236}">
                <a16:creationId xmlns:a16="http://schemas.microsoft.com/office/drawing/2014/main" id="{F1A0C108-E85B-CE46-53B2-B729EAC63909}"/>
              </a:ext>
            </a:extLst>
          </p:cNvPr>
          <p:cNvPicPr>
            <a:picLocks noChangeAspect="1"/>
          </p:cNvPicPr>
          <p:nvPr/>
        </p:nvPicPr>
        <p:blipFill>
          <a:blip r:embed="rId2"/>
          <a:stretch>
            <a:fillRect/>
          </a:stretch>
        </p:blipFill>
        <p:spPr>
          <a:xfrm>
            <a:off x="685800" y="1280728"/>
            <a:ext cx="7772400" cy="4296544"/>
          </a:xfrm>
          <a:prstGeom prst="rect">
            <a:avLst/>
          </a:prstGeom>
        </p:spPr>
      </p:pic>
    </p:spTree>
    <p:extLst>
      <p:ext uri="{BB962C8B-B14F-4D97-AF65-F5344CB8AC3E}">
        <p14:creationId xmlns:p14="http://schemas.microsoft.com/office/powerpoint/2010/main" val="3810160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55B21-A035-AAD1-346A-2C0D86D58435}"/>
              </a:ext>
            </a:extLst>
          </p:cNvPr>
          <p:cNvSpPr>
            <a:spLocks noGrp="1"/>
          </p:cNvSpPr>
          <p:nvPr>
            <p:ph type="title"/>
          </p:nvPr>
        </p:nvSpPr>
        <p:spPr/>
        <p:txBody>
          <a:bodyPr/>
          <a:lstStyle/>
          <a:p>
            <a:r>
              <a:rPr lang="en-CN" dirty="0"/>
              <a:t>Details</a:t>
            </a:r>
          </a:p>
        </p:txBody>
      </p:sp>
      <p:pic>
        <p:nvPicPr>
          <p:cNvPr id="4" name="Picture 3">
            <a:extLst>
              <a:ext uri="{FF2B5EF4-FFF2-40B4-BE49-F238E27FC236}">
                <a16:creationId xmlns:a16="http://schemas.microsoft.com/office/drawing/2014/main" id="{25D89152-A748-94A7-1CDE-123BBF66D425}"/>
              </a:ext>
            </a:extLst>
          </p:cNvPr>
          <p:cNvPicPr>
            <a:picLocks noChangeAspect="1"/>
          </p:cNvPicPr>
          <p:nvPr/>
        </p:nvPicPr>
        <p:blipFill>
          <a:blip r:embed="rId2"/>
          <a:stretch>
            <a:fillRect/>
          </a:stretch>
        </p:blipFill>
        <p:spPr>
          <a:xfrm>
            <a:off x="685800" y="1052736"/>
            <a:ext cx="7772400" cy="5509789"/>
          </a:xfrm>
          <a:prstGeom prst="rect">
            <a:avLst/>
          </a:prstGeom>
        </p:spPr>
      </p:pic>
    </p:spTree>
    <p:extLst>
      <p:ext uri="{BB962C8B-B14F-4D97-AF65-F5344CB8AC3E}">
        <p14:creationId xmlns:p14="http://schemas.microsoft.com/office/powerpoint/2010/main" val="3097702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7675C-1D18-325D-5726-86EF58242F4B}"/>
              </a:ext>
            </a:extLst>
          </p:cNvPr>
          <p:cNvSpPr>
            <a:spLocks noGrp="1"/>
          </p:cNvSpPr>
          <p:nvPr>
            <p:ph type="title"/>
          </p:nvPr>
        </p:nvSpPr>
        <p:spPr/>
        <p:txBody>
          <a:bodyPr/>
          <a:lstStyle/>
          <a:p>
            <a:r>
              <a:rPr lang="en-US" dirty="0"/>
              <a:t>Implement</a:t>
            </a:r>
            <a:r>
              <a:rPr lang="en-US" altLang="zh-CN" dirty="0"/>
              <a:t>at</a:t>
            </a:r>
            <a:r>
              <a:rPr lang="en-US" dirty="0"/>
              <a:t>ion</a:t>
            </a:r>
            <a:endParaRPr lang="en-CN" dirty="0"/>
          </a:p>
        </p:txBody>
      </p:sp>
      <p:sp>
        <p:nvSpPr>
          <p:cNvPr id="3" name="Content Placeholder 2">
            <a:extLst>
              <a:ext uri="{FF2B5EF4-FFF2-40B4-BE49-F238E27FC236}">
                <a16:creationId xmlns:a16="http://schemas.microsoft.com/office/drawing/2014/main" id="{221BAD2D-2F2C-188F-4977-153BD1AF9179}"/>
              </a:ext>
            </a:extLst>
          </p:cNvPr>
          <p:cNvSpPr>
            <a:spLocks noGrp="1"/>
          </p:cNvSpPr>
          <p:nvPr>
            <p:ph idx="1"/>
          </p:nvPr>
        </p:nvSpPr>
        <p:spPr>
          <a:xfrm>
            <a:off x="0" y="838200"/>
            <a:ext cx="9144000" cy="5831160"/>
          </a:xfrm>
        </p:spPr>
        <p:txBody>
          <a:bodyPr>
            <a:normAutofit/>
          </a:bodyPr>
          <a:lstStyle/>
          <a:p>
            <a:pPr marL="0" indent="0">
              <a:buNone/>
            </a:pPr>
            <a:r>
              <a:rPr lang="en-US" sz="2200" dirty="0"/>
              <a:t>Use the </a:t>
            </a:r>
            <a:r>
              <a:rPr lang="en-US" sz="2200" dirty="0">
                <a:solidFill>
                  <a:srgbClr val="0070C0"/>
                </a:solidFill>
              </a:rPr>
              <a:t>e1071</a:t>
            </a:r>
            <a:r>
              <a:rPr lang="en-US" sz="2200" dirty="0"/>
              <a:t> library to demonstrate the support vector classifier and the SVM on a two-dimensional example.</a:t>
            </a:r>
          </a:p>
          <a:p>
            <a:pPr marL="0" indent="0">
              <a:buNone/>
            </a:pPr>
            <a:endParaRPr lang="en-CN" sz="2200" dirty="0"/>
          </a:p>
          <a:p>
            <a:pPr marL="0" indent="0">
              <a:buNone/>
            </a:pPr>
            <a:endParaRPr lang="en-CN" sz="2200" dirty="0"/>
          </a:p>
          <a:p>
            <a:pPr marL="0" indent="0">
              <a:buNone/>
            </a:pPr>
            <a:r>
              <a:rPr lang="en-US" sz="2200" dirty="0" err="1"/>
              <a:t>install.packages</a:t>
            </a:r>
            <a:r>
              <a:rPr lang="en-US" sz="2200" dirty="0"/>
              <a:t>("e1071") </a:t>
            </a:r>
          </a:p>
          <a:p>
            <a:pPr marL="0" indent="0">
              <a:buNone/>
            </a:pPr>
            <a:r>
              <a:rPr lang="en-US" sz="2200" dirty="0"/>
              <a:t>library(e1071)</a:t>
            </a:r>
          </a:p>
          <a:p>
            <a:pPr marL="0" indent="0">
              <a:buNone/>
            </a:pPr>
            <a:endParaRPr lang="en-US" sz="2200" dirty="0"/>
          </a:p>
          <a:p>
            <a:pPr marL="0" indent="0">
              <a:buNone/>
            </a:pPr>
            <a:r>
              <a:rPr lang="en-US" sz="2200" dirty="0"/>
              <a:t>##Generate training data </a:t>
            </a:r>
          </a:p>
          <a:p>
            <a:pPr marL="0" indent="0">
              <a:buNone/>
            </a:pPr>
            <a:r>
              <a:rPr lang="en-US" sz="2200" dirty="0" err="1"/>
              <a:t>set.seed</a:t>
            </a:r>
            <a:r>
              <a:rPr lang="en-US" sz="2200" dirty="0"/>
              <a:t>(1) </a:t>
            </a:r>
          </a:p>
          <a:p>
            <a:pPr marL="0" indent="0">
              <a:buNone/>
            </a:pPr>
            <a:r>
              <a:rPr lang="en-US" sz="2200" dirty="0"/>
              <a:t>x=matrix(</a:t>
            </a:r>
            <a:r>
              <a:rPr lang="en-US" sz="2200" dirty="0" err="1"/>
              <a:t>rnorm</a:t>
            </a:r>
            <a:r>
              <a:rPr lang="en-US" sz="2200" dirty="0"/>
              <a:t>(20*2),</a:t>
            </a:r>
            <a:r>
              <a:rPr lang="en-US" sz="2200" dirty="0" err="1"/>
              <a:t>ncol</a:t>
            </a:r>
            <a:r>
              <a:rPr lang="en-US" sz="2200" dirty="0"/>
              <a:t>=2) </a:t>
            </a:r>
          </a:p>
          <a:p>
            <a:pPr marL="0" indent="0">
              <a:buNone/>
            </a:pPr>
            <a:r>
              <a:rPr lang="en-US" sz="2200" dirty="0"/>
              <a:t>y=c(rep(-1,10),rep(1,10)) </a:t>
            </a:r>
          </a:p>
          <a:p>
            <a:pPr marL="0" indent="0">
              <a:buNone/>
            </a:pPr>
            <a:r>
              <a:rPr lang="en-US" sz="2200" dirty="0"/>
              <a:t>x[y==1,]=x[y==1,]+1 </a:t>
            </a:r>
          </a:p>
          <a:p>
            <a:pPr marL="0" indent="0">
              <a:buNone/>
            </a:pPr>
            <a:r>
              <a:rPr lang="en-US" sz="2200" dirty="0"/>
              <a:t>plot(</a:t>
            </a:r>
            <a:r>
              <a:rPr lang="en-US" sz="2200" dirty="0" err="1"/>
              <a:t>x,col</a:t>
            </a:r>
            <a:r>
              <a:rPr lang="en-US" sz="2200" dirty="0"/>
              <a:t>=(3-y))</a:t>
            </a:r>
            <a:r>
              <a:rPr lang="zh-CN" altLang="en-US" sz="2200" dirty="0"/>
              <a:t>    </a:t>
            </a:r>
            <a:r>
              <a:rPr lang="en-US" sz="2200" dirty="0"/>
              <a:t> </a:t>
            </a:r>
            <a:r>
              <a:rPr lang="en-US" sz="2200" dirty="0">
                <a:solidFill>
                  <a:schemeClr val="accent6">
                    <a:lumMod val="75000"/>
                  </a:schemeClr>
                </a:solidFill>
              </a:rPr>
              <a:t>##color=2(red), 4(blue) red:1, blue:-1</a:t>
            </a:r>
            <a:endParaRPr lang="en-CN" sz="2200" dirty="0">
              <a:solidFill>
                <a:schemeClr val="accent6">
                  <a:lumMod val="75000"/>
                </a:schemeClr>
              </a:solidFill>
            </a:endParaRPr>
          </a:p>
        </p:txBody>
      </p:sp>
    </p:spTree>
    <p:extLst>
      <p:ext uri="{BB962C8B-B14F-4D97-AF65-F5344CB8AC3E}">
        <p14:creationId xmlns:p14="http://schemas.microsoft.com/office/powerpoint/2010/main" val="2752589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7675C-1D18-325D-5726-86EF58242F4B}"/>
              </a:ext>
            </a:extLst>
          </p:cNvPr>
          <p:cNvSpPr>
            <a:spLocks noGrp="1"/>
          </p:cNvSpPr>
          <p:nvPr>
            <p:ph type="title"/>
          </p:nvPr>
        </p:nvSpPr>
        <p:spPr/>
        <p:txBody>
          <a:bodyPr/>
          <a:lstStyle/>
          <a:p>
            <a:r>
              <a:rPr lang="en-US" dirty="0"/>
              <a:t>Implement</a:t>
            </a:r>
            <a:r>
              <a:rPr lang="en-US" altLang="zh-CN" dirty="0"/>
              <a:t>at</a:t>
            </a:r>
            <a:r>
              <a:rPr lang="en-US" dirty="0"/>
              <a:t>ion</a:t>
            </a:r>
            <a:endParaRPr lang="en-CN" dirty="0"/>
          </a:p>
        </p:txBody>
      </p:sp>
      <p:sp>
        <p:nvSpPr>
          <p:cNvPr id="3" name="Content Placeholder 2">
            <a:extLst>
              <a:ext uri="{FF2B5EF4-FFF2-40B4-BE49-F238E27FC236}">
                <a16:creationId xmlns:a16="http://schemas.microsoft.com/office/drawing/2014/main" id="{221BAD2D-2F2C-188F-4977-153BD1AF9179}"/>
              </a:ext>
            </a:extLst>
          </p:cNvPr>
          <p:cNvSpPr>
            <a:spLocks noGrp="1"/>
          </p:cNvSpPr>
          <p:nvPr>
            <p:ph idx="1"/>
          </p:nvPr>
        </p:nvSpPr>
        <p:spPr>
          <a:xfrm>
            <a:off x="0" y="838200"/>
            <a:ext cx="9144000" cy="6119192"/>
          </a:xfrm>
        </p:spPr>
        <p:txBody>
          <a:bodyPr>
            <a:normAutofit/>
          </a:bodyPr>
          <a:lstStyle/>
          <a:p>
            <a:pPr marL="0" indent="0">
              <a:buNone/>
            </a:pPr>
            <a:r>
              <a:rPr lang="en-US" sz="2200" dirty="0"/>
              <a:t>##Fit the support vector classifier </a:t>
            </a:r>
          </a:p>
          <a:p>
            <a:pPr marL="0" indent="0">
              <a:buNone/>
            </a:pPr>
            <a:r>
              <a:rPr lang="en-US" sz="2200" dirty="0" err="1"/>
              <a:t>dat</a:t>
            </a:r>
            <a:r>
              <a:rPr lang="en-US" sz="2200" dirty="0"/>
              <a:t>=</a:t>
            </a:r>
            <a:r>
              <a:rPr lang="en-US" sz="2200" dirty="0" err="1"/>
              <a:t>data.frame</a:t>
            </a:r>
            <a:r>
              <a:rPr lang="en-US" sz="2200" dirty="0"/>
              <a:t>(x=</a:t>
            </a:r>
            <a:r>
              <a:rPr lang="en-US" sz="2200" dirty="0" err="1"/>
              <a:t>x,y</a:t>
            </a:r>
            <a:r>
              <a:rPr lang="en-US" sz="2200" dirty="0"/>
              <a:t>=</a:t>
            </a:r>
            <a:r>
              <a:rPr lang="en-US" sz="2200" dirty="0" err="1"/>
              <a:t>as.factor</a:t>
            </a:r>
            <a:r>
              <a:rPr lang="en-US" sz="2200" dirty="0"/>
              <a:t>(y)) </a:t>
            </a:r>
          </a:p>
          <a:p>
            <a:pPr marL="0" indent="0">
              <a:buNone/>
            </a:pPr>
            <a:r>
              <a:rPr lang="en-US" sz="2200" dirty="0" err="1"/>
              <a:t>dat</a:t>
            </a:r>
            <a:r>
              <a:rPr lang="en-US" sz="2200" dirty="0"/>
              <a:t> </a:t>
            </a:r>
          </a:p>
          <a:p>
            <a:pPr marL="0" indent="0">
              <a:buNone/>
            </a:pPr>
            <a:r>
              <a:rPr lang="en-US" sz="2200" dirty="0" err="1"/>
              <a:t>svmfit</a:t>
            </a:r>
            <a:r>
              <a:rPr lang="en-US" sz="2200" dirty="0"/>
              <a:t>=</a:t>
            </a:r>
            <a:r>
              <a:rPr lang="en-US" sz="2200" dirty="0" err="1"/>
              <a:t>svm</a:t>
            </a:r>
            <a:r>
              <a:rPr lang="en-US" sz="2200" dirty="0"/>
              <a:t>(</a:t>
            </a:r>
            <a:r>
              <a:rPr lang="en-US" sz="2200" dirty="0" err="1"/>
              <a:t>y~.,data</a:t>
            </a:r>
            <a:r>
              <a:rPr lang="en-US" sz="2200" dirty="0"/>
              <a:t>=</a:t>
            </a:r>
            <a:r>
              <a:rPr lang="en-US" sz="2200" dirty="0" err="1"/>
              <a:t>dat,kernel</a:t>
            </a:r>
            <a:r>
              <a:rPr lang="en-US" sz="2200" dirty="0"/>
              <a:t>="</a:t>
            </a:r>
            <a:r>
              <a:rPr lang="en-US" sz="2200" dirty="0" err="1"/>
              <a:t>linear",cost</a:t>
            </a:r>
            <a:r>
              <a:rPr lang="en-US" sz="2200" dirty="0"/>
              <a:t>=10,scale=FALSE) </a:t>
            </a:r>
          </a:p>
          <a:p>
            <a:pPr marL="0" indent="0">
              <a:buNone/>
            </a:pPr>
            <a:r>
              <a:rPr lang="en-US" sz="2200" dirty="0">
                <a:solidFill>
                  <a:srgbClr val="0070C0"/>
                </a:solidFill>
              </a:rPr>
              <a:t>##"cost" is similar to tuning parameter C, but with opposite effects: small "cost", wide margin; large "cost", narrow margin</a:t>
            </a:r>
          </a:p>
          <a:p>
            <a:pPr marL="0" indent="0">
              <a:buNone/>
            </a:pPr>
            <a:endParaRPr lang="en-US" sz="2200" dirty="0"/>
          </a:p>
          <a:p>
            <a:pPr marL="0" indent="0">
              <a:buNone/>
            </a:pPr>
            <a:r>
              <a:rPr lang="en-US" sz="2200" dirty="0"/>
              <a:t>plot(</a:t>
            </a:r>
            <a:r>
              <a:rPr lang="en-US" sz="2200" dirty="0" err="1"/>
              <a:t>svmfit,dat</a:t>
            </a:r>
            <a:r>
              <a:rPr lang="en-US" sz="2200" dirty="0"/>
              <a:t>) </a:t>
            </a:r>
          </a:p>
          <a:p>
            <a:pPr marL="0" indent="0">
              <a:buNone/>
            </a:pPr>
            <a:r>
              <a:rPr lang="en-US" sz="2200" dirty="0"/>
              <a:t>summary(</a:t>
            </a:r>
            <a:r>
              <a:rPr lang="en-US" sz="2200" dirty="0" err="1"/>
              <a:t>svmfit</a:t>
            </a:r>
            <a:r>
              <a:rPr lang="en-US" sz="2200" dirty="0"/>
              <a:t>) </a:t>
            </a:r>
          </a:p>
          <a:p>
            <a:pPr marL="0" indent="0">
              <a:buNone/>
            </a:pPr>
            <a:r>
              <a:rPr lang="en-US" sz="2200" dirty="0"/>
              <a:t>##Find support vectors </a:t>
            </a:r>
          </a:p>
          <a:p>
            <a:pPr marL="0" indent="0">
              <a:buNone/>
            </a:pPr>
            <a:r>
              <a:rPr lang="en-US" sz="2200" dirty="0" err="1"/>
              <a:t>svmfit$index</a:t>
            </a:r>
            <a:endParaRPr lang="en-US" sz="2200" dirty="0"/>
          </a:p>
          <a:p>
            <a:pPr marL="0" indent="0">
              <a:buNone/>
            </a:pPr>
            <a:endParaRPr lang="en-US" sz="2200" dirty="0"/>
          </a:p>
          <a:p>
            <a:pPr marL="0" indent="0">
              <a:buNone/>
            </a:pPr>
            <a:r>
              <a:rPr lang="en-US" sz="2200" dirty="0"/>
              <a:t>##Use a smaller value for cost</a:t>
            </a:r>
          </a:p>
          <a:p>
            <a:pPr marL="0" indent="0">
              <a:buNone/>
            </a:pPr>
            <a:r>
              <a:rPr lang="en-US" sz="2200" dirty="0" err="1"/>
              <a:t>svmfit</a:t>
            </a:r>
            <a:r>
              <a:rPr lang="en-US" sz="2200" dirty="0"/>
              <a:t>=</a:t>
            </a:r>
            <a:r>
              <a:rPr lang="en-US" sz="2200" dirty="0" err="1"/>
              <a:t>svm</a:t>
            </a:r>
            <a:r>
              <a:rPr lang="en-US" sz="2200" dirty="0"/>
              <a:t>(</a:t>
            </a:r>
            <a:r>
              <a:rPr lang="en-US" sz="2200" dirty="0" err="1"/>
              <a:t>y~.,data</a:t>
            </a:r>
            <a:r>
              <a:rPr lang="en-US" sz="2200" dirty="0"/>
              <a:t>=</a:t>
            </a:r>
            <a:r>
              <a:rPr lang="en-US" sz="2200" dirty="0" err="1"/>
              <a:t>dat,kernel</a:t>
            </a:r>
            <a:r>
              <a:rPr lang="en-US" sz="2200" dirty="0"/>
              <a:t>="</a:t>
            </a:r>
            <a:r>
              <a:rPr lang="en-US" sz="2200" dirty="0" err="1"/>
              <a:t>linear",cost</a:t>
            </a:r>
            <a:r>
              <a:rPr lang="en-US" sz="2200" dirty="0"/>
              <a:t>=0.1,scale=FALSE) </a:t>
            </a:r>
          </a:p>
          <a:p>
            <a:pPr marL="0" indent="0">
              <a:buNone/>
            </a:pPr>
            <a:r>
              <a:rPr lang="en-US" sz="2200" dirty="0"/>
              <a:t>plot(</a:t>
            </a:r>
            <a:r>
              <a:rPr lang="en-US" sz="2200" dirty="0" err="1"/>
              <a:t>svmfit,dat</a:t>
            </a:r>
            <a:r>
              <a:rPr lang="en-US" sz="2200" dirty="0"/>
              <a:t>)</a:t>
            </a:r>
            <a:endParaRPr lang="en-CN" sz="2200" dirty="0"/>
          </a:p>
        </p:txBody>
      </p:sp>
    </p:spTree>
    <p:extLst>
      <p:ext uri="{BB962C8B-B14F-4D97-AF65-F5344CB8AC3E}">
        <p14:creationId xmlns:p14="http://schemas.microsoft.com/office/powerpoint/2010/main" val="1742943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E01FFB7-2490-45DB-983F-6F4DCD2943B8}" type="slidenum">
              <a:rPr lang="en-US" smtClean="0"/>
              <a:pPr>
                <a:defRPr/>
              </a:pPr>
              <a:t>2</a:t>
            </a:fld>
            <a:endParaRPr lang="en-US" dirty="0"/>
          </a:p>
        </p:txBody>
      </p:sp>
      <p:sp>
        <p:nvSpPr>
          <p:cNvPr id="3" name="Title 2"/>
          <p:cNvSpPr>
            <a:spLocks noGrp="1"/>
          </p:cNvSpPr>
          <p:nvPr>
            <p:ph type="title"/>
          </p:nvPr>
        </p:nvSpPr>
        <p:spPr/>
        <p:txBody>
          <a:bodyPr/>
          <a:lstStyle/>
          <a:p>
            <a:r>
              <a:rPr lang="en-US" dirty="0"/>
              <a:t>Outline</a:t>
            </a:r>
          </a:p>
        </p:txBody>
      </p:sp>
      <p:sp>
        <p:nvSpPr>
          <p:cNvPr id="5" name="Content Placeholder 4"/>
          <p:cNvSpPr>
            <a:spLocks noGrp="1"/>
          </p:cNvSpPr>
          <p:nvPr>
            <p:ph sz="quarter" idx="1"/>
          </p:nvPr>
        </p:nvSpPr>
        <p:spPr>
          <a:xfrm>
            <a:off x="228600" y="1066800"/>
            <a:ext cx="8382000" cy="5562600"/>
          </a:xfrm>
        </p:spPr>
        <p:txBody>
          <a:bodyPr>
            <a:normAutofit/>
          </a:bodyPr>
          <a:lstStyle/>
          <a:p>
            <a:r>
              <a:rPr lang="en-US" altLang="zh-CN" sz="3600" b="1" dirty="0">
                <a:latin typeface="Calibri" panose="020F0502020204030204" pitchFamily="34" charset="0"/>
                <a:cs typeface="Calibri" panose="020F0502020204030204" pitchFamily="34" charset="0"/>
              </a:rPr>
              <a:t>Bagging</a:t>
            </a:r>
            <a:r>
              <a:rPr lang="zh-CN" altLang="en-US" sz="3600" b="1" dirty="0">
                <a:latin typeface="Calibri" panose="020F0502020204030204" pitchFamily="34" charset="0"/>
                <a:cs typeface="Calibri" panose="020F0502020204030204" pitchFamily="34" charset="0"/>
              </a:rPr>
              <a:t> </a:t>
            </a:r>
            <a:r>
              <a:rPr lang="en-US" altLang="zh-CN" sz="3600" b="1" dirty="0">
                <a:latin typeface="Calibri" panose="020F0502020204030204" pitchFamily="34" charset="0"/>
                <a:cs typeface="Calibri" panose="020F0502020204030204" pitchFamily="34" charset="0"/>
              </a:rPr>
              <a:t>and</a:t>
            </a:r>
            <a:r>
              <a:rPr lang="zh-CN" altLang="en-US" sz="3600" b="1" dirty="0">
                <a:latin typeface="Calibri" panose="020F0502020204030204" pitchFamily="34" charset="0"/>
                <a:cs typeface="Calibri" panose="020F0502020204030204" pitchFamily="34" charset="0"/>
              </a:rPr>
              <a:t> </a:t>
            </a:r>
            <a:r>
              <a:rPr lang="en-US" altLang="zh-CN" sz="3600" b="1" dirty="0">
                <a:latin typeface="Calibri" panose="020F0502020204030204" pitchFamily="34" charset="0"/>
                <a:cs typeface="Calibri" panose="020F0502020204030204" pitchFamily="34" charset="0"/>
              </a:rPr>
              <a:t>Random</a:t>
            </a:r>
            <a:r>
              <a:rPr lang="zh-CN" altLang="en-US" sz="3600" b="1" dirty="0">
                <a:latin typeface="Calibri" panose="020F0502020204030204" pitchFamily="34" charset="0"/>
                <a:cs typeface="Calibri" panose="020F0502020204030204" pitchFamily="34" charset="0"/>
              </a:rPr>
              <a:t> </a:t>
            </a:r>
            <a:r>
              <a:rPr lang="en-US" altLang="zh-CN" sz="3600" b="1" dirty="0">
                <a:latin typeface="Calibri" panose="020F0502020204030204" pitchFamily="34" charset="0"/>
                <a:cs typeface="Calibri" panose="020F0502020204030204" pitchFamily="34" charset="0"/>
              </a:rPr>
              <a:t>Forests</a:t>
            </a:r>
          </a:p>
          <a:p>
            <a:r>
              <a:rPr lang="en-US" altLang="zh-CN" sz="3600" b="1" dirty="0">
                <a:latin typeface="Calibri" panose="020F0502020204030204" pitchFamily="34" charset="0"/>
                <a:cs typeface="Calibri" panose="020F0502020204030204" pitchFamily="34" charset="0"/>
              </a:rPr>
              <a:t>Boosting</a:t>
            </a:r>
          </a:p>
          <a:p>
            <a:r>
              <a:rPr lang="en-US" altLang="zh-CN" sz="3600" b="1" dirty="0">
                <a:latin typeface="Calibri" panose="020F0502020204030204" pitchFamily="34" charset="0"/>
                <a:cs typeface="Calibri" panose="020F0502020204030204" pitchFamily="34" charset="0"/>
              </a:rPr>
              <a:t>Support</a:t>
            </a:r>
            <a:r>
              <a:rPr lang="zh-CN" altLang="en-US" sz="3600" b="1" dirty="0">
                <a:latin typeface="Calibri" panose="020F0502020204030204" pitchFamily="34" charset="0"/>
                <a:cs typeface="Calibri" panose="020F0502020204030204" pitchFamily="34" charset="0"/>
              </a:rPr>
              <a:t> </a:t>
            </a:r>
            <a:r>
              <a:rPr lang="en-US" altLang="zh-CN" sz="3600" b="1" dirty="0">
                <a:latin typeface="Calibri" panose="020F0502020204030204" pitchFamily="34" charset="0"/>
                <a:cs typeface="Calibri" panose="020F0502020204030204" pitchFamily="34" charset="0"/>
              </a:rPr>
              <a:t>Vector</a:t>
            </a:r>
            <a:r>
              <a:rPr lang="zh-CN" altLang="en-US" sz="3600" b="1" dirty="0">
                <a:latin typeface="Calibri" panose="020F0502020204030204" pitchFamily="34" charset="0"/>
                <a:cs typeface="Calibri" panose="020F0502020204030204" pitchFamily="34" charset="0"/>
              </a:rPr>
              <a:t> </a:t>
            </a:r>
            <a:r>
              <a:rPr lang="en-US" altLang="zh-CN" sz="3600" b="1" dirty="0">
                <a:latin typeface="Calibri" panose="020F0502020204030204" pitchFamily="34" charset="0"/>
                <a:cs typeface="Calibri" panose="020F0502020204030204" pitchFamily="34" charset="0"/>
              </a:rPr>
              <a:t>Classifier</a:t>
            </a:r>
          </a:p>
        </p:txBody>
      </p:sp>
    </p:spTree>
    <p:extLst>
      <p:ext uri="{BB962C8B-B14F-4D97-AF65-F5344CB8AC3E}">
        <p14:creationId xmlns:p14="http://schemas.microsoft.com/office/powerpoint/2010/main" val="1891251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7675C-1D18-325D-5726-86EF58242F4B}"/>
              </a:ext>
            </a:extLst>
          </p:cNvPr>
          <p:cNvSpPr>
            <a:spLocks noGrp="1"/>
          </p:cNvSpPr>
          <p:nvPr>
            <p:ph type="title"/>
          </p:nvPr>
        </p:nvSpPr>
        <p:spPr/>
        <p:txBody>
          <a:bodyPr/>
          <a:lstStyle/>
          <a:p>
            <a:r>
              <a:rPr lang="en-US" dirty="0"/>
              <a:t>Implement</a:t>
            </a:r>
            <a:r>
              <a:rPr lang="en-US" altLang="zh-CN" dirty="0"/>
              <a:t>at</a:t>
            </a:r>
            <a:r>
              <a:rPr lang="en-US" dirty="0"/>
              <a:t>ion</a:t>
            </a:r>
            <a:endParaRPr lang="en-CN" dirty="0"/>
          </a:p>
        </p:txBody>
      </p:sp>
      <p:sp>
        <p:nvSpPr>
          <p:cNvPr id="3" name="Content Placeholder 2">
            <a:extLst>
              <a:ext uri="{FF2B5EF4-FFF2-40B4-BE49-F238E27FC236}">
                <a16:creationId xmlns:a16="http://schemas.microsoft.com/office/drawing/2014/main" id="{221BAD2D-2F2C-188F-4977-153BD1AF9179}"/>
              </a:ext>
            </a:extLst>
          </p:cNvPr>
          <p:cNvSpPr>
            <a:spLocks noGrp="1"/>
          </p:cNvSpPr>
          <p:nvPr>
            <p:ph idx="1"/>
          </p:nvPr>
        </p:nvSpPr>
        <p:spPr/>
        <p:txBody>
          <a:bodyPr>
            <a:normAutofit/>
          </a:bodyPr>
          <a:lstStyle/>
          <a:p>
            <a:pPr marL="0" indent="0">
              <a:buNone/>
            </a:pPr>
            <a:r>
              <a:rPr lang="en-US" sz="2200" dirty="0"/>
              <a:t>##Use cross validation to find best value for cost </a:t>
            </a:r>
          </a:p>
          <a:p>
            <a:pPr marL="0" indent="0">
              <a:buNone/>
            </a:pPr>
            <a:r>
              <a:rPr lang="en-US" sz="2200" dirty="0" err="1"/>
              <a:t>set.seed</a:t>
            </a:r>
            <a:r>
              <a:rPr lang="en-US" sz="2200" dirty="0"/>
              <a:t>(1) </a:t>
            </a:r>
          </a:p>
          <a:p>
            <a:pPr marL="0" indent="0">
              <a:buNone/>
            </a:pPr>
            <a:r>
              <a:rPr lang="en-US" sz="2200" dirty="0" err="1"/>
              <a:t>tune.out</a:t>
            </a:r>
            <a:r>
              <a:rPr lang="en-US" sz="2200" dirty="0"/>
              <a:t>=tune(</a:t>
            </a:r>
            <a:r>
              <a:rPr lang="en-US" sz="2200" dirty="0" err="1"/>
              <a:t>svm,y~.,data</a:t>
            </a:r>
            <a:r>
              <a:rPr lang="en-US" sz="2200" dirty="0"/>
              <a:t>=</a:t>
            </a:r>
            <a:r>
              <a:rPr lang="en-US" sz="2200" dirty="0" err="1"/>
              <a:t>dat,kernel</a:t>
            </a:r>
            <a:r>
              <a:rPr lang="en-US" sz="2200" dirty="0"/>
              <a:t>="linear", ranges=list(cost=c(0.001,0.01,0.1,1,5,10,100))) </a:t>
            </a:r>
          </a:p>
          <a:p>
            <a:pPr marL="0" indent="0">
              <a:buNone/>
            </a:pPr>
            <a:r>
              <a:rPr lang="en-US" sz="2200" dirty="0"/>
              <a:t>summary(</a:t>
            </a:r>
            <a:r>
              <a:rPr lang="en-US" sz="2200" dirty="0" err="1"/>
              <a:t>tune.out</a:t>
            </a:r>
            <a:r>
              <a:rPr lang="en-US" sz="2200" dirty="0"/>
              <a:t>) </a:t>
            </a:r>
          </a:p>
          <a:p>
            <a:pPr marL="0" indent="0">
              <a:buNone/>
            </a:pPr>
            <a:r>
              <a:rPr lang="en-US" sz="2200" dirty="0"/>
              <a:t>##Best model </a:t>
            </a:r>
          </a:p>
          <a:p>
            <a:pPr marL="0" indent="0">
              <a:buNone/>
            </a:pPr>
            <a:r>
              <a:rPr lang="en-US" sz="2200" dirty="0" err="1"/>
              <a:t>bestmod</a:t>
            </a:r>
            <a:r>
              <a:rPr lang="en-US" sz="2200" dirty="0"/>
              <a:t> = </a:t>
            </a:r>
            <a:r>
              <a:rPr lang="en-US" sz="2200" dirty="0" err="1"/>
              <a:t>tune.out$best.model</a:t>
            </a:r>
            <a:r>
              <a:rPr lang="en-US" sz="2200" dirty="0"/>
              <a:t> </a:t>
            </a:r>
          </a:p>
          <a:p>
            <a:pPr marL="0" indent="0">
              <a:buNone/>
            </a:pPr>
            <a:r>
              <a:rPr lang="en-US" sz="2200" dirty="0"/>
              <a:t>summary(</a:t>
            </a:r>
            <a:r>
              <a:rPr lang="en-US" sz="2200" dirty="0" err="1"/>
              <a:t>bestmod</a:t>
            </a:r>
            <a:r>
              <a:rPr lang="en-US" sz="2200" dirty="0"/>
              <a:t>) </a:t>
            </a:r>
          </a:p>
          <a:p>
            <a:pPr marL="0" indent="0">
              <a:buNone/>
            </a:pPr>
            <a:r>
              <a:rPr lang="en-US" sz="2200" dirty="0"/>
              <a:t>plot(</a:t>
            </a:r>
            <a:r>
              <a:rPr lang="en-US" sz="2200" dirty="0" err="1"/>
              <a:t>bestmod</a:t>
            </a:r>
            <a:r>
              <a:rPr lang="en-US" sz="2200" dirty="0"/>
              <a:t> ,</a:t>
            </a:r>
            <a:r>
              <a:rPr lang="en-US" sz="2200" dirty="0" err="1"/>
              <a:t>dat</a:t>
            </a:r>
            <a:r>
              <a:rPr lang="en-US" sz="2200" dirty="0"/>
              <a:t>)</a:t>
            </a:r>
            <a:endParaRPr lang="en-CN" sz="2200" dirty="0"/>
          </a:p>
        </p:txBody>
      </p:sp>
    </p:spTree>
    <p:extLst>
      <p:ext uri="{BB962C8B-B14F-4D97-AF65-F5344CB8AC3E}">
        <p14:creationId xmlns:p14="http://schemas.microsoft.com/office/powerpoint/2010/main" val="2231458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7675C-1D18-325D-5726-86EF58242F4B}"/>
              </a:ext>
            </a:extLst>
          </p:cNvPr>
          <p:cNvSpPr>
            <a:spLocks noGrp="1"/>
          </p:cNvSpPr>
          <p:nvPr>
            <p:ph type="title"/>
          </p:nvPr>
        </p:nvSpPr>
        <p:spPr/>
        <p:txBody>
          <a:bodyPr/>
          <a:lstStyle/>
          <a:p>
            <a:r>
              <a:rPr lang="en-US" dirty="0"/>
              <a:t>Implement</a:t>
            </a:r>
            <a:r>
              <a:rPr lang="en-US" altLang="zh-CN" dirty="0"/>
              <a:t>at</a:t>
            </a:r>
            <a:r>
              <a:rPr lang="en-US" dirty="0"/>
              <a:t>ion</a:t>
            </a:r>
            <a:endParaRPr lang="en-CN" dirty="0"/>
          </a:p>
        </p:txBody>
      </p:sp>
      <p:sp>
        <p:nvSpPr>
          <p:cNvPr id="3" name="Content Placeholder 2">
            <a:extLst>
              <a:ext uri="{FF2B5EF4-FFF2-40B4-BE49-F238E27FC236}">
                <a16:creationId xmlns:a16="http://schemas.microsoft.com/office/drawing/2014/main" id="{221BAD2D-2F2C-188F-4977-153BD1AF9179}"/>
              </a:ext>
            </a:extLst>
          </p:cNvPr>
          <p:cNvSpPr>
            <a:spLocks noGrp="1"/>
          </p:cNvSpPr>
          <p:nvPr>
            <p:ph idx="1"/>
          </p:nvPr>
        </p:nvSpPr>
        <p:spPr/>
        <p:txBody>
          <a:bodyPr>
            <a:normAutofit/>
          </a:bodyPr>
          <a:lstStyle/>
          <a:p>
            <a:pPr marL="0" indent="0">
              <a:buNone/>
            </a:pPr>
            <a:r>
              <a:rPr lang="en-US" sz="2200" dirty="0"/>
              <a:t>##Generate test data </a:t>
            </a:r>
          </a:p>
          <a:p>
            <a:pPr marL="0" indent="0">
              <a:buNone/>
            </a:pPr>
            <a:r>
              <a:rPr lang="en-US" sz="2200" dirty="0" err="1"/>
              <a:t>xtest</a:t>
            </a:r>
            <a:r>
              <a:rPr lang="en-US" sz="2200" dirty="0"/>
              <a:t>=matrix(</a:t>
            </a:r>
            <a:r>
              <a:rPr lang="en-US" sz="2200" dirty="0" err="1"/>
              <a:t>rnorm</a:t>
            </a:r>
            <a:r>
              <a:rPr lang="en-US" sz="2200" dirty="0"/>
              <a:t>(20*2),</a:t>
            </a:r>
            <a:r>
              <a:rPr lang="en-US" sz="2200" dirty="0" err="1"/>
              <a:t>ncol</a:t>
            </a:r>
            <a:r>
              <a:rPr lang="en-US" sz="2200" dirty="0"/>
              <a:t>=2) </a:t>
            </a:r>
          </a:p>
          <a:p>
            <a:pPr marL="0" indent="0">
              <a:buNone/>
            </a:pPr>
            <a:r>
              <a:rPr lang="en-US" sz="2200" dirty="0" err="1"/>
              <a:t>ytest</a:t>
            </a:r>
            <a:r>
              <a:rPr lang="en-US" sz="2200" dirty="0"/>
              <a:t>=sample(c(-1,1),20,rep=TRUE) </a:t>
            </a:r>
          </a:p>
          <a:p>
            <a:pPr marL="0" indent="0">
              <a:buNone/>
            </a:pPr>
            <a:r>
              <a:rPr lang="en-US" sz="2200" dirty="0" err="1"/>
              <a:t>xtest</a:t>
            </a:r>
            <a:r>
              <a:rPr lang="en-US" sz="2200" dirty="0"/>
              <a:t>[</a:t>
            </a:r>
            <a:r>
              <a:rPr lang="en-US" sz="2200" dirty="0" err="1"/>
              <a:t>ytest</a:t>
            </a:r>
            <a:r>
              <a:rPr lang="en-US" sz="2200" dirty="0"/>
              <a:t>==1,]=</a:t>
            </a:r>
            <a:r>
              <a:rPr lang="en-US" sz="2200" dirty="0" err="1"/>
              <a:t>xtest</a:t>
            </a:r>
            <a:r>
              <a:rPr lang="en-US" sz="2200" dirty="0"/>
              <a:t>[</a:t>
            </a:r>
            <a:r>
              <a:rPr lang="en-US" sz="2200" dirty="0" err="1"/>
              <a:t>ytest</a:t>
            </a:r>
            <a:r>
              <a:rPr lang="en-US" sz="2200" dirty="0"/>
              <a:t>==1,]+1 </a:t>
            </a:r>
            <a:r>
              <a:rPr lang="en-US" sz="2200" dirty="0" err="1"/>
              <a:t>testdat</a:t>
            </a:r>
            <a:r>
              <a:rPr lang="en-US" sz="2200" dirty="0"/>
              <a:t>=</a:t>
            </a:r>
            <a:r>
              <a:rPr lang="en-US" sz="2200" dirty="0" err="1"/>
              <a:t>data.frame</a:t>
            </a:r>
            <a:r>
              <a:rPr lang="en-US" sz="2200" dirty="0"/>
              <a:t>(x=</a:t>
            </a:r>
            <a:r>
              <a:rPr lang="en-US" sz="2200" dirty="0" err="1"/>
              <a:t>xtest,y</a:t>
            </a:r>
            <a:r>
              <a:rPr lang="en-US" sz="2200" dirty="0"/>
              <a:t>=</a:t>
            </a:r>
            <a:r>
              <a:rPr lang="en-US" sz="2200" dirty="0" err="1"/>
              <a:t>as.factor</a:t>
            </a:r>
            <a:r>
              <a:rPr lang="en-US" sz="2200" dirty="0"/>
              <a:t>(</a:t>
            </a:r>
            <a:r>
              <a:rPr lang="en-US" sz="2200" dirty="0" err="1"/>
              <a:t>ytest</a:t>
            </a:r>
            <a:r>
              <a:rPr lang="en-US" sz="2200" dirty="0"/>
              <a:t>))</a:t>
            </a:r>
          </a:p>
          <a:p>
            <a:pPr marL="0" indent="0">
              <a:buNone/>
            </a:pPr>
            <a:endParaRPr lang="en-US" sz="2200" dirty="0"/>
          </a:p>
          <a:p>
            <a:pPr marL="0" indent="0">
              <a:buNone/>
            </a:pPr>
            <a:r>
              <a:rPr lang="en-US" sz="2200" dirty="0"/>
              <a:t>##Prediction </a:t>
            </a:r>
          </a:p>
          <a:p>
            <a:pPr marL="0" indent="0">
              <a:buNone/>
            </a:pPr>
            <a:r>
              <a:rPr lang="en-US" sz="2200" dirty="0" err="1"/>
              <a:t>ypred</a:t>
            </a:r>
            <a:r>
              <a:rPr lang="en-US" sz="2200" dirty="0"/>
              <a:t>=predict(</a:t>
            </a:r>
            <a:r>
              <a:rPr lang="en-US" sz="2200" dirty="0" err="1"/>
              <a:t>bestmod,testdat</a:t>
            </a:r>
            <a:r>
              <a:rPr lang="en-US" sz="2200" dirty="0"/>
              <a:t>) </a:t>
            </a:r>
          </a:p>
          <a:p>
            <a:pPr marL="0" indent="0">
              <a:buNone/>
            </a:pPr>
            <a:r>
              <a:rPr lang="en-US" sz="2200" dirty="0"/>
              <a:t>table(predict=</a:t>
            </a:r>
            <a:r>
              <a:rPr lang="en-US" sz="2200" dirty="0" err="1"/>
              <a:t>ypred,truth</a:t>
            </a:r>
            <a:r>
              <a:rPr lang="en-US" sz="2200" dirty="0"/>
              <a:t>=</a:t>
            </a:r>
            <a:r>
              <a:rPr lang="en-US" sz="2200" dirty="0" err="1"/>
              <a:t>testdat$y</a:t>
            </a:r>
            <a:r>
              <a:rPr lang="en-US" sz="2200" dirty="0"/>
              <a:t>)</a:t>
            </a:r>
            <a:endParaRPr lang="en-CN" sz="2200" dirty="0"/>
          </a:p>
        </p:txBody>
      </p:sp>
    </p:spTree>
    <p:extLst>
      <p:ext uri="{BB962C8B-B14F-4D97-AF65-F5344CB8AC3E}">
        <p14:creationId xmlns:p14="http://schemas.microsoft.com/office/powerpoint/2010/main" val="936550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E01FFB7-2490-45DB-983F-6F4DCD2943B8}" type="slidenum">
              <a:rPr lang="en-US" smtClean="0"/>
              <a:pPr>
                <a:defRPr/>
              </a:pPr>
              <a:t>3</a:t>
            </a:fld>
            <a:endParaRPr lang="en-US" dirty="0"/>
          </a:p>
        </p:txBody>
      </p:sp>
      <p:sp>
        <p:nvSpPr>
          <p:cNvPr id="5" name="Content Placeholder 4"/>
          <p:cNvSpPr>
            <a:spLocks noGrp="1"/>
          </p:cNvSpPr>
          <p:nvPr>
            <p:ph sz="quarter" idx="1"/>
          </p:nvPr>
        </p:nvSpPr>
        <p:spPr>
          <a:xfrm>
            <a:off x="228600" y="1066800"/>
            <a:ext cx="8382000" cy="5562600"/>
          </a:xfrm>
        </p:spPr>
        <p:txBody>
          <a:bodyPr>
            <a:normAutofit/>
          </a:bodyPr>
          <a:lstStyle/>
          <a:p>
            <a:pPr marL="0" indent="0">
              <a:buNone/>
            </a:pPr>
            <a:endParaRPr lang="en-US" sz="4800" b="1" dirty="0"/>
          </a:p>
          <a:p>
            <a:pPr marL="0" indent="0">
              <a:buNone/>
            </a:pPr>
            <a:endParaRPr lang="en-US" sz="4800" b="1" dirty="0"/>
          </a:p>
          <a:p>
            <a:pPr marL="0" indent="0" algn="ctr">
              <a:buNone/>
            </a:pPr>
            <a:r>
              <a:rPr lang="en-US" altLang="zh-CN" sz="4800" b="1" dirty="0">
                <a:latin typeface="Calibri" panose="020F0502020204030204" pitchFamily="34" charset="0"/>
                <a:cs typeface="Calibri" panose="020F0502020204030204" pitchFamily="34" charset="0"/>
              </a:rPr>
              <a:t>Bagging</a:t>
            </a:r>
            <a:r>
              <a:rPr lang="zh-CN" altLang="en-US" sz="4800" b="1" dirty="0">
                <a:latin typeface="Calibri" panose="020F0502020204030204" pitchFamily="34" charset="0"/>
                <a:cs typeface="Calibri" panose="020F0502020204030204" pitchFamily="34" charset="0"/>
              </a:rPr>
              <a:t> </a:t>
            </a:r>
            <a:r>
              <a:rPr lang="en-US" altLang="zh-CN" sz="4800" b="1" dirty="0">
                <a:latin typeface="Calibri" panose="020F0502020204030204" pitchFamily="34" charset="0"/>
                <a:cs typeface="Calibri" panose="020F0502020204030204" pitchFamily="34" charset="0"/>
              </a:rPr>
              <a:t>and</a:t>
            </a:r>
            <a:r>
              <a:rPr lang="zh-CN" altLang="en-US" sz="4800" b="1" dirty="0">
                <a:latin typeface="Calibri" panose="020F0502020204030204" pitchFamily="34" charset="0"/>
                <a:cs typeface="Calibri" panose="020F0502020204030204" pitchFamily="34" charset="0"/>
              </a:rPr>
              <a:t> </a:t>
            </a:r>
            <a:r>
              <a:rPr lang="en-US" altLang="zh-CN" sz="4800" b="1" dirty="0">
                <a:latin typeface="Calibri" panose="020F0502020204030204" pitchFamily="34" charset="0"/>
                <a:cs typeface="Calibri" panose="020F0502020204030204" pitchFamily="34" charset="0"/>
              </a:rPr>
              <a:t>Random</a:t>
            </a:r>
            <a:r>
              <a:rPr lang="zh-CN" altLang="en-US" sz="4800" b="1" dirty="0">
                <a:latin typeface="Calibri" panose="020F0502020204030204" pitchFamily="34" charset="0"/>
                <a:cs typeface="Calibri" panose="020F0502020204030204" pitchFamily="34" charset="0"/>
              </a:rPr>
              <a:t> </a:t>
            </a:r>
            <a:r>
              <a:rPr lang="en-US" altLang="zh-CN" sz="4800" b="1" dirty="0">
                <a:latin typeface="Calibri" panose="020F0502020204030204" pitchFamily="34" charset="0"/>
                <a:cs typeface="Calibri" panose="020F0502020204030204" pitchFamily="34" charset="0"/>
              </a:rPr>
              <a:t>Forests</a:t>
            </a:r>
            <a:endParaRPr lang="en-US" sz="4800" b="1" dirty="0"/>
          </a:p>
        </p:txBody>
      </p:sp>
    </p:spTree>
    <p:extLst>
      <p:ext uri="{BB962C8B-B14F-4D97-AF65-F5344CB8AC3E}">
        <p14:creationId xmlns:p14="http://schemas.microsoft.com/office/powerpoint/2010/main" val="4035802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A84FB-C4B4-B749-46E5-1A2126C88A22}"/>
              </a:ext>
            </a:extLst>
          </p:cNvPr>
          <p:cNvSpPr>
            <a:spLocks noGrp="1"/>
          </p:cNvSpPr>
          <p:nvPr>
            <p:ph type="title"/>
          </p:nvPr>
        </p:nvSpPr>
        <p:spPr/>
        <p:txBody>
          <a:bodyPr/>
          <a:lstStyle/>
          <a:p>
            <a:r>
              <a:rPr lang="en-US" altLang="zh-CN" dirty="0"/>
              <a:t>Details</a:t>
            </a:r>
            <a:endParaRPr lang="en-CN" dirty="0"/>
          </a:p>
        </p:txBody>
      </p:sp>
      <p:sp>
        <p:nvSpPr>
          <p:cNvPr id="3" name="Content Placeholder 2">
            <a:extLst>
              <a:ext uri="{FF2B5EF4-FFF2-40B4-BE49-F238E27FC236}">
                <a16:creationId xmlns:a16="http://schemas.microsoft.com/office/drawing/2014/main" id="{B875351E-D1EB-8720-9630-563E6E092084}"/>
              </a:ext>
            </a:extLst>
          </p:cNvPr>
          <p:cNvSpPr>
            <a:spLocks noGrp="1"/>
          </p:cNvSpPr>
          <p:nvPr>
            <p:ph idx="1"/>
          </p:nvPr>
        </p:nvSpPr>
        <p:spPr/>
        <p:txBody>
          <a:bodyPr>
            <a:noAutofit/>
          </a:bodyPr>
          <a:lstStyle/>
          <a:p>
            <a:pPr marL="0" indent="0">
              <a:buNone/>
            </a:pPr>
            <a:r>
              <a:rPr lang="en-US" b="1" dirty="0">
                <a:latin typeface="Calibri" panose="020F0502020204030204" pitchFamily="34" charset="0"/>
                <a:cs typeface="Calibri" panose="020F0502020204030204" pitchFamily="34" charset="0"/>
              </a:rPr>
              <a:t>Bagging</a:t>
            </a:r>
            <a:r>
              <a:rPr lang="en-US" altLang="zh-CN" b="1" dirty="0">
                <a:latin typeface="Calibri" panose="020F0502020204030204" pitchFamily="34" charset="0"/>
                <a:cs typeface="Calibri" panose="020F0502020204030204" pitchFamily="34" charset="0"/>
              </a:rPr>
              <a:t>:</a:t>
            </a:r>
            <a:endParaRPr lang="en-US" b="1" dirty="0">
              <a:latin typeface="Calibri" panose="020F0502020204030204" pitchFamily="34" charset="0"/>
              <a:cs typeface="Calibri" panose="020F0502020204030204" pitchFamily="34" charset="0"/>
            </a:endParaRPr>
          </a:p>
          <a:p>
            <a:pPr marL="0" indent="0">
              <a:buNone/>
            </a:pPr>
            <a:r>
              <a:rPr lang="en-US" b="1" dirty="0">
                <a:latin typeface="Calibri" panose="020F0502020204030204" pitchFamily="34" charset="0"/>
                <a:cs typeface="Calibri" panose="020F0502020204030204" pitchFamily="34" charset="0"/>
              </a:rPr>
              <a:t>Bootstrap Aggregating</a:t>
            </a:r>
            <a:r>
              <a:rPr lang="en-US" dirty="0">
                <a:latin typeface="Calibri" panose="020F0502020204030204" pitchFamily="34" charset="0"/>
                <a:cs typeface="Calibri" panose="020F0502020204030204" pitchFamily="34" charset="0"/>
              </a:rPr>
              <a:t>, also known as bagging, is a machine learning ensemble meta-algorithm designed to improve the stability and accuracy of machine learning algorithms used in statistical classification and regression. It decreases the variance and helps to </a:t>
            </a:r>
            <a:r>
              <a:rPr lang="en-US" dirty="0">
                <a:solidFill>
                  <a:srgbClr val="FF0000"/>
                </a:solidFill>
                <a:latin typeface="Calibri" panose="020F0502020204030204" pitchFamily="34" charset="0"/>
                <a:cs typeface="Calibri" panose="020F0502020204030204" pitchFamily="34" charset="0"/>
              </a:rPr>
              <a:t>avoid overfitting</a:t>
            </a:r>
            <a:r>
              <a:rPr lang="en-US" dirty="0">
                <a:latin typeface="Calibri" panose="020F0502020204030204" pitchFamily="34" charset="0"/>
                <a:cs typeface="Calibri" panose="020F0502020204030204" pitchFamily="34" charset="0"/>
              </a:rPr>
              <a:t>. It is usually applied to decision tree methods. Bagging is a special case of the model averaging approach.</a:t>
            </a:r>
          </a:p>
          <a:p>
            <a:pPr marL="0" indent="0">
              <a:buNone/>
            </a:pPr>
            <a:endParaRPr lang="en-US" dirty="0">
              <a:latin typeface="Calibri" panose="020F0502020204030204" pitchFamily="34" charset="0"/>
              <a:cs typeface="Calibri" panose="020F0502020204030204" pitchFamily="34" charset="0"/>
            </a:endParaRPr>
          </a:p>
          <a:p>
            <a:pPr marL="0" indent="0">
              <a:buNone/>
            </a:pPr>
            <a:br>
              <a:rPr lang="en-US" dirty="0">
                <a:latin typeface="Calibri" panose="020F0502020204030204" pitchFamily="34" charset="0"/>
                <a:cs typeface="Calibri" panose="020F0502020204030204" pitchFamily="34" charset="0"/>
              </a:rPr>
            </a:br>
            <a:endParaRPr lang="en-C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15573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FC219-08AD-B53A-6B72-12CCE0DE56B5}"/>
              </a:ext>
            </a:extLst>
          </p:cNvPr>
          <p:cNvSpPr>
            <a:spLocks noGrp="1"/>
          </p:cNvSpPr>
          <p:nvPr>
            <p:ph type="title"/>
          </p:nvPr>
        </p:nvSpPr>
        <p:spPr/>
        <p:txBody>
          <a:bodyPr/>
          <a:lstStyle/>
          <a:p>
            <a:r>
              <a:rPr lang="en-US" altLang="zh-CN" dirty="0"/>
              <a:t>Details</a:t>
            </a:r>
            <a:endParaRPr lang="en-CN" dirty="0"/>
          </a:p>
        </p:txBody>
      </p:sp>
      <p:pic>
        <p:nvPicPr>
          <p:cNvPr id="4" name="Picture 3">
            <a:extLst>
              <a:ext uri="{FF2B5EF4-FFF2-40B4-BE49-F238E27FC236}">
                <a16:creationId xmlns:a16="http://schemas.microsoft.com/office/drawing/2014/main" id="{98D3E2D6-1E1F-0C6B-1464-ED0CCA6B2EDA}"/>
              </a:ext>
            </a:extLst>
          </p:cNvPr>
          <p:cNvPicPr>
            <a:picLocks noChangeAspect="1"/>
          </p:cNvPicPr>
          <p:nvPr/>
        </p:nvPicPr>
        <p:blipFill>
          <a:blip r:embed="rId2"/>
          <a:stretch>
            <a:fillRect/>
          </a:stretch>
        </p:blipFill>
        <p:spPr>
          <a:xfrm>
            <a:off x="1115616" y="1052736"/>
            <a:ext cx="6766520" cy="5354536"/>
          </a:xfrm>
          <a:prstGeom prst="rect">
            <a:avLst/>
          </a:prstGeom>
        </p:spPr>
      </p:pic>
    </p:spTree>
    <p:extLst>
      <p:ext uri="{BB962C8B-B14F-4D97-AF65-F5344CB8AC3E}">
        <p14:creationId xmlns:p14="http://schemas.microsoft.com/office/powerpoint/2010/main" val="1624308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7675C-1D18-325D-5726-86EF58242F4B}"/>
              </a:ext>
            </a:extLst>
          </p:cNvPr>
          <p:cNvSpPr>
            <a:spLocks noGrp="1"/>
          </p:cNvSpPr>
          <p:nvPr>
            <p:ph type="title"/>
          </p:nvPr>
        </p:nvSpPr>
        <p:spPr/>
        <p:txBody>
          <a:bodyPr/>
          <a:lstStyle/>
          <a:p>
            <a:r>
              <a:rPr lang="en-US" altLang="zh-CN" dirty="0"/>
              <a:t>Introduction</a:t>
            </a:r>
            <a:endParaRPr lang="en-C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1BAD2D-2F2C-188F-4977-153BD1AF9179}"/>
                  </a:ext>
                </a:extLst>
              </p:cNvPr>
              <p:cNvSpPr>
                <a:spLocks noGrp="1"/>
              </p:cNvSpPr>
              <p:nvPr>
                <p:ph idx="1"/>
              </p:nvPr>
            </p:nvSpPr>
            <p:spPr/>
            <p:txBody>
              <a:bodyPr/>
              <a:lstStyle/>
              <a:p>
                <a:r>
                  <a:rPr lang="en-US" altLang="zh-CN" dirty="0"/>
                  <a:t>Bagging:</a:t>
                </a:r>
                <a:r>
                  <a:rPr lang="zh-CN" altLang="en-US" dirty="0"/>
                  <a:t> </a:t>
                </a:r>
                <a:r>
                  <a:rPr lang="en-US" altLang="zh-CN" dirty="0"/>
                  <a:t>the average of prediction model from B separate training sets.</a:t>
                </a:r>
              </a:p>
              <a:p>
                <a14:m>
                  <m:oMath xmlns:m="http://schemas.openxmlformats.org/officeDocument/2006/math">
                    <m:sSub>
                      <m:sSubPr>
                        <m:ctrlPr>
                          <a:rPr lang="en-CN" i="1" smtClean="0">
                            <a:latin typeface="Cambria Math" panose="02040503050406030204" pitchFamily="18" charset="0"/>
                          </a:rPr>
                        </m:ctrlPr>
                      </m:sSubPr>
                      <m:e>
                        <m:acc>
                          <m:accPr>
                            <m:chr m:val="̂"/>
                            <m:ctrlPr>
                              <a:rPr lang="en-CN" i="1" smtClean="0">
                                <a:latin typeface="Cambria Math" panose="02040503050406030204" pitchFamily="18" charset="0"/>
                              </a:rPr>
                            </m:ctrlPr>
                          </m:accPr>
                          <m:e>
                            <m:r>
                              <a:rPr lang="en-US" altLang="zh-CN" b="0" i="1" smtClean="0">
                                <a:latin typeface="Cambria Math" panose="02040503050406030204" pitchFamily="18" charset="0"/>
                              </a:rPr>
                              <m:t>𝑓</m:t>
                            </m:r>
                          </m:e>
                        </m:acc>
                      </m:e>
                      <m:sub>
                        <m:r>
                          <a:rPr lang="en-US" altLang="zh-CN" b="0" i="1" smtClean="0">
                            <a:latin typeface="Cambria Math" panose="02040503050406030204" pitchFamily="18" charset="0"/>
                          </a:rPr>
                          <m:t>𝑎𝑣𝑔</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zh-CN" altLang="en-US"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𝐵</m:t>
                        </m:r>
                      </m:den>
                    </m:f>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𝑏</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𝐵</m:t>
                        </m:r>
                      </m:sup>
                      <m:e>
                        <m:sSup>
                          <m:sSupPr>
                            <m:ctrlPr>
                              <a:rPr lang="en-US" altLang="zh-CN" b="0" i="1" smtClean="0">
                                <a:latin typeface="Cambria Math" panose="02040503050406030204" pitchFamily="18" charset="0"/>
                              </a:rPr>
                            </m:ctrlPr>
                          </m:sSupPr>
                          <m:e>
                            <m:acc>
                              <m:accPr>
                                <m:chr m:val="̂"/>
                                <m:ctrlPr>
                                  <a:rPr lang="en-CN" i="1">
                                    <a:latin typeface="Cambria Math" panose="02040503050406030204" pitchFamily="18" charset="0"/>
                                  </a:rPr>
                                </m:ctrlPr>
                              </m:accPr>
                              <m:e>
                                <m:r>
                                  <a:rPr lang="en-US" altLang="zh-CN" i="1">
                                    <a:latin typeface="Cambria Math" panose="02040503050406030204" pitchFamily="18" charset="0"/>
                                  </a:rPr>
                                  <m:t>𝑓</m:t>
                                </m:r>
                              </m:e>
                            </m:acc>
                          </m:e>
                          <m:sup>
                            <m:r>
                              <a:rPr lang="en-US" altLang="zh-CN" b="0" i="1" smtClean="0">
                                <a:latin typeface="Cambria Math" panose="02040503050406030204" pitchFamily="18" charset="0"/>
                              </a:rPr>
                              <m:t>𝑏</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nary>
                  </m:oMath>
                </a14:m>
                <a:endParaRPr lang="en-CN" dirty="0"/>
              </a:p>
              <a:p>
                <a:r>
                  <a:rPr lang="en-US" altLang="zh-CN" dirty="0"/>
                  <a:t>Reason:</a:t>
                </a:r>
                <a:r>
                  <a:rPr lang="zh-CN" altLang="en-US" dirty="0"/>
                  <a:t> </a:t>
                </a:r>
                <a:r>
                  <a:rPr lang="en-US" altLang="zh-CN" dirty="0"/>
                  <a:t>averaging a set of </a:t>
                </a:r>
                <a:r>
                  <a:rPr lang="en-US" altLang="zh-CN" dirty="0" err="1"/>
                  <a:t>obs</a:t>
                </a:r>
                <a:r>
                  <a:rPr lang="en-US" altLang="zh-CN" dirty="0"/>
                  <a:t> reduces variance.</a:t>
                </a:r>
                <a:endParaRPr lang="en-CN" altLang="zh-CN" dirty="0"/>
              </a:p>
              <a:p>
                <a:r>
                  <a:rPr lang="en-US" altLang="zh-CN" dirty="0"/>
                  <a:t>Key:</a:t>
                </a:r>
                <a:r>
                  <a:rPr lang="zh-CN" altLang="en-US" dirty="0"/>
                  <a:t> </a:t>
                </a:r>
                <a:r>
                  <a:rPr lang="en-US" altLang="zh-CN" dirty="0"/>
                  <a:t>get separate training sets by </a:t>
                </a:r>
                <a:r>
                  <a:rPr lang="en-US" altLang="zh-CN" dirty="0">
                    <a:solidFill>
                      <a:srgbClr val="FF0000"/>
                    </a:solidFill>
                  </a:rPr>
                  <a:t>Bootstrap</a:t>
                </a:r>
                <a:r>
                  <a:rPr lang="en-US" altLang="zh-CN" dirty="0"/>
                  <a:t>.</a:t>
                </a:r>
              </a:p>
              <a:p>
                <a:r>
                  <a:rPr lang="en-US" altLang="zh-CN" dirty="0"/>
                  <a:t>Random</a:t>
                </a:r>
                <a:r>
                  <a:rPr lang="zh-CN" altLang="en-US" dirty="0"/>
                  <a:t> </a:t>
                </a:r>
                <a:r>
                  <a:rPr lang="en-US" altLang="zh-CN" dirty="0"/>
                  <a:t>Forests:</a:t>
                </a:r>
                <a:r>
                  <a:rPr lang="zh-CN" altLang="en-US" dirty="0"/>
                  <a:t> </a:t>
                </a:r>
                <a:r>
                  <a:rPr lang="en-US" altLang="zh-CN" dirty="0"/>
                  <a:t>just</a:t>
                </a:r>
                <a:r>
                  <a:rPr lang="zh-CN" altLang="en-US" dirty="0"/>
                  <a:t> </a:t>
                </a:r>
                <a:r>
                  <a:rPr lang="en-US" altLang="zh-CN" dirty="0"/>
                  <a:t>choose</a:t>
                </a:r>
                <a:r>
                  <a:rPr lang="zh-CN" altLang="en-US" dirty="0"/>
                  <a:t> </a:t>
                </a:r>
                <a:r>
                  <a:rPr lang="en-US" altLang="zh-CN" dirty="0"/>
                  <a:t>a</a:t>
                </a:r>
                <a:r>
                  <a:rPr lang="zh-CN" altLang="en-US" dirty="0"/>
                  <a:t> </a:t>
                </a:r>
                <a:r>
                  <a:rPr lang="en-US" altLang="zh-CN" dirty="0"/>
                  <a:t>random sample of m predictors as split candidates</a:t>
                </a:r>
                <a:r>
                  <a:rPr lang="zh-CN" altLang="en-US" dirty="0"/>
                  <a:t> </a:t>
                </a:r>
                <a:r>
                  <a:rPr lang="en-US" altLang="zh-CN" dirty="0"/>
                  <a:t>(usually</a:t>
                </a:r>
                <a:r>
                  <a:rPr lang="zh-CN" altLang="en-US" dirty="0"/>
                  <a:t> </a:t>
                </a:r>
                <a:r>
                  <a:rPr lang="en-US" altLang="zh-CN" dirty="0"/>
                  <a:t>set</a:t>
                </a:r>
                <a:r>
                  <a:rPr lang="zh-CN" altLang="en-US" dirty="0"/>
                  <a:t> </a:t>
                </a:r>
                <a:r>
                  <a:rPr lang="en-US" altLang="zh-CN" dirty="0"/>
                  <a:t>m</a:t>
                </a:r>
                <a:r>
                  <a:rPr lang="zh-CN" altLang="en-US" dirty="0"/>
                  <a:t> </a:t>
                </a:r>
                <a:r>
                  <a:rPr lang="en-US" altLang="zh-CN" dirty="0"/>
                  <a:t>=</a:t>
                </a:r>
                <a:r>
                  <a:rPr lang="zh-CN" altLang="en-US" dirty="0"/>
                  <a:t> </a:t>
                </a:r>
                <a:r>
                  <a:rPr lang="en-US" altLang="zh-CN" dirty="0"/>
                  <a:t>sqrt(p))</a:t>
                </a:r>
                <a:endParaRPr lang="en-CN" dirty="0"/>
              </a:p>
            </p:txBody>
          </p:sp>
        </mc:Choice>
        <mc:Fallback xmlns="">
          <p:sp>
            <p:nvSpPr>
              <p:cNvPr id="3" name="Content Placeholder 2">
                <a:extLst>
                  <a:ext uri="{FF2B5EF4-FFF2-40B4-BE49-F238E27FC236}">
                    <a16:creationId xmlns:a16="http://schemas.microsoft.com/office/drawing/2014/main" id="{221BAD2D-2F2C-188F-4977-153BD1AF9179}"/>
                  </a:ext>
                </a:extLst>
              </p:cNvPr>
              <p:cNvSpPr>
                <a:spLocks noGrp="1" noRot="1" noChangeAspect="1" noMove="1" noResize="1" noEditPoints="1" noAdjustHandles="1" noChangeArrowheads="1" noChangeShapeType="1" noTextEdit="1"/>
              </p:cNvSpPr>
              <p:nvPr>
                <p:ph idx="1"/>
              </p:nvPr>
            </p:nvSpPr>
            <p:spPr>
              <a:blipFill>
                <a:blip r:embed="rId2"/>
                <a:stretch>
                  <a:fillRect l="-1667" t="-1439" r="-1806"/>
                </a:stretch>
              </a:blipFill>
            </p:spPr>
            <p:txBody>
              <a:bodyPr/>
              <a:lstStyle/>
              <a:p>
                <a:r>
                  <a:rPr lang="en-CN">
                    <a:noFill/>
                  </a:rPr>
                  <a:t> </a:t>
                </a:r>
              </a:p>
            </p:txBody>
          </p:sp>
        </mc:Fallback>
      </mc:AlternateContent>
    </p:spTree>
    <p:extLst>
      <p:ext uri="{BB962C8B-B14F-4D97-AF65-F5344CB8AC3E}">
        <p14:creationId xmlns:p14="http://schemas.microsoft.com/office/powerpoint/2010/main" val="3843387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7675C-1D18-325D-5726-86EF58242F4B}"/>
              </a:ext>
            </a:extLst>
          </p:cNvPr>
          <p:cNvSpPr>
            <a:spLocks noGrp="1"/>
          </p:cNvSpPr>
          <p:nvPr>
            <p:ph type="title"/>
          </p:nvPr>
        </p:nvSpPr>
        <p:spPr/>
        <p:txBody>
          <a:bodyPr/>
          <a:lstStyle/>
          <a:p>
            <a:r>
              <a:rPr lang="en-US" dirty="0"/>
              <a:t>R Implement</a:t>
            </a:r>
            <a:r>
              <a:rPr lang="en-US" altLang="zh-CN" dirty="0"/>
              <a:t>at</a:t>
            </a:r>
            <a:r>
              <a:rPr lang="en-US" dirty="0"/>
              <a:t>ion of Bagging</a:t>
            </a:r>
            <a:endParaRPr lang="en-CN" dirty="0"/>
          </a:p>
        </p:txBody>
      </p:sp>
      <p:sp>
        <p:nvSpPr>
          <p:cNvPr id="3" name="Content Placeholder 2">
            <a:extLst>
              <a:ext uri="{FF2B5EF4-FFF2-40B4-BE49-F238E27FC236}">
                <a16:creationId xmlns:a16="http://schemas.microsoft.com/office/drawing/2014/main" id="{221BAD2D-2F2C-188F-4977-153BD1AF9179}"/>
              </a:ext>
            </a:extLst>
          </p:cNvPr>
          <p:cNvSpPr>
            <a:spLocks noGrp="1"/>
          </p:cNvSpPr>
          <p:nvPr>
            <p:ph idx="1"/>
          </p:nvPr>
        </p:nvSpPr>
        <p:spPr>
          <a:xfrm>
            <a:off x="0" y="838200"/>
            <a:ext cx="9144000" cy="6019800"/>
          </a:xfrm>
        </p:spPr>
        <p:txBody>
          <a:bodyPr>
            <a:normAutofit lnSpcReduction="10000"/>
          </a:bodyPr>
          <a:lstStyle/>
          <a:p>
            <a:r>
              <a:rPr lang="en-US" sz="2400" dirty="0"/>
              <a:t>Bagging can be viewed as a special case of a random forest with m=p. Therefore, it can be performed using the </a:t>
            </a:r>
            <a:r>
              <a:rPr lang="en-US" sz="2400" dirty="0" err="1"/>
              <a:t>randomForest</a:t>
            </a:r>
            <a:r>
              <a:rPr lang="en-US" sz="2400" dirty="0"/>
              <a:t>() function in the </a:t>
            </a:r>
            <a:r>
              <a:rPr lang="en-US" sz="2400" dirty="0" err="1"/>
              <a:t>randomForest</a:t>
            </a:r>
            <a:r>
              <a:rPr lang="en-US" sz="2400" dirty="0"/>
              <a:t> package.</a:t>
            </a:r>
          </a:p>
          <a:p>
            <a:r>
              <a:rPr lang="en-US" sz="2400" dirty="0"/>
              <a:t>Boston data set in the MASS library: predict </a:t>
            </a:r>
            <a:r>
              <a:rPr lang="en-US" sz="2400" dirty="0" err="1"/>
              <a:t>medv</a:t>
            </a:r>
            <a:r>
              <a:rPr lang="en-US" sz="2400" dirty="0"/>
              <a:t> (median home price) of a neighborhood based on various predictors (totally 13 predictors)</a:t>
            </a:r>
          </a:p>
          <a:p>
            <a:endParaRPr lang="en-US" sz="2400" dirty="0"/>
          </a:p>
          <a:p>
            <a:pPr marL="0" indent="0">
              <a:buNone/>
            </a:pPr>
            <a:r>
              <a:rPr lang="en-US" sz="2200" dirty="0" err="1"/>
              <a:t>install.packages</a:t>
            </a:r>
            <a:r>
              <a:rPr lang="en-US" sz="2200" dirty="0"/>
              <a:t>("</a:t>
            </a:r>
            <a:r>
              <a:rPr lang="en-US" sz="2200" dirty="0" err="1"/>
              <a:t>randomForest</a:t>
            </a:r>
            <a:r>
              <a:rPr lang="en-US" sz="2200" dirty="0"/>
              <a:t>") </a:t>
            </a:r>
          </a:p>
          <a:p>
            <a:pPr marL="0" indent="0">
              <a:buNone/>
            </a:pPr>
            <a:r>
              <a:rPr lang="en-US" sz="2200" dirty="0"/>
              <a:t>library(</a:t>
            </a:r>
            <a:r>
              <a:rPr lang="en-US" sz="2200" dirty="0" err="1"/>
              <a:t>randomForest</a:t>
            </a:r>
            <a:r>
              <a:rPr lang="en-US" sz="2200" dirty="0"/>
              <a:t>) </a:t>
            </a:r>
          </a:p>
          <a:p>
            <a:pPr marL="0" indent="0">
              <a:buNone/>
            </a:pPr>
            <a:r>
              <a:rPr lang="en-US" sz="2200" dirty="0"/>
              <a:t>library(MASS) </a:t>
            </a:r>
          </a:p>
          <a:p>
            <a:pPr marL="0" indent="0">
              <a:buNone/>
            </a:pPr>
            <a:r>
              <a:rPr lang="en-US" sz="2200" dirty="0"/>
              <a:t>attach(Boston)</a:t>
            </a:r>
          </a:p>
          <a:p>
            <a:pPr marL="0" indent="0">
              <a:buNone/>
            </a:pPr>
            <a:endParaRPr lang="en-US" sz="2200" dirty="0"/>
          </a:p>
          <a:p>
            <a:pPr marL="0" indent="0">
              <a:buNone/>
            </a:pPr>
            <a:r>
              <a:rPr lang="en-US" sz="2200" dirty="0"/>
              <a:t>##prepare training and test data </a:t>
            </a:r>
          </a:p>
          <a:p>
            <a:pPr marL="0" indent="0">
              <a:buNone/>
            </a:pPr>
            <a:r>
              <a:rPr lang="en-US" sz="2200" dirty="0" err="1"/>
              <a:t>set.seed</a:t>
            </a:r>
            <a:r>
              <a:rPr lang="en-US" sz="2200" dirty="0"/>
              <a:t>(1) </a:t>
            </a:r>
          </a:p>
          <a:p>
            <a:pPr marL="0" indent="0">
              <a:buNone/>
            </a:pPr>
            <a:r>
              <a:rPr lang="en-US" sz="2200" dirty="0"/>
              <a:t>train = sample(1:nrow(Boston), </a:t>
            </a:r>
            <a:r>
              <a:rPr lang="en-US" sz="2200" dirty="0" err="1"/>
              <a:t>nrow</a:t>
            </a:r>
            <a:r>
              <a:rPr lang="en-US" sz="2200" dirty="0"/>
              <a:t>(Boston)/2)</a:t>
            </a:r>
          </a:p>
          <a:p>
            <a:pPr marL="0" indent="0">
              <a:buNone/>
            </a:pPr>
            <a:r>
              <a:rPr lang="en-US" sz="2200" dirty="0" err="1"/>
              <a:t>boston.test</a:t>
            </a:r>
            <a:r>
              <a:rPr lang="en-US" sz="2200" dirty="0"/>
              <a:t>=Boston[-train,"</a:t>
            </a:r>
            <a:r>
              <a:rPr lang="en-US" sz="2200" dirty="0" err="1"/>
              <a:t>medv</a:t>
            </a:r>
            <a:r>
              <a:rPr lang="en-US" sz="2200" dirty="0"/>
              <a:t>"]</a:t>
            </a:r>
          </a:p>
          <a:p>
            <a:endParaRPr lang="en-CN" sz="2400" dirty="0"/>
          </a:p>
        </p:txBody>
      </p:sp>
    </p:spTree>
    <p:extLst>
      <p:ext uri="{BB962C8B-B14F-4D97-AF65-F5344CB8AC3E}">
        <p14:creationId xmlns:p14="http://schemas.microsoft.com/office/powerpoint/2010/main" val="1795498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7675C-1D18-325D-5726-86EF58242F4B}"/>
              </a:ext>
            </a:extLst>
          </p:cNvPr>
          <p:cNvSpPr>
            <a:spLocks noGrp="1"/>
          </p:cNvSpPr>
          <p:nvPr>
            <p:ph type="title"/>
          </p:nvPr>
        </p:nvSpPr>
        <p:spPr/>
        <p:txBody>
          <a:bodyPr/>
          <a:lstStyle/>
          <a:p>
            <a:r>
              <a:rPr lang="en-US" dirty="0"/>
              <a:t>R Implemen</a:t>
            </a:r>
            <a:r>
              <a:rPr lang="en-US" altLang="zh-CN" dirty="0"/>
              <a:t>ta</a:t>
            </a:r>
            <a:r>
              <a:rPr lang="en-US" dirty="0"/>
              <a:t>tion of Bagging</a:t>
            </a:r>
            <a:endParaRPr lang="en-CN" dirty="0"/>
          </a:p>
        </p:txBody>
      </p:sp>
      <p:sp>
        <p:nvSpPr>
          <p:cNvPr id="3" name="Content Placeholder 2">
            <a:extLst>
              <a:ext uri="{FF2B5EF4-FFF2-40B4-BE49-F238E27FC236}">
                <a16:creationId xmlns:a16="http://schemas.microsoft.com/office/drawing/2014/main" id="{221BAD2D-2F2C-188F-4977-153BD1AF9179}"/>
              </a:ext>
            </a:extLst>
          </p:cNvPr>
          <p:cNvSpPr>
            <a:spLocks noGrp="1"/>
          </p:cNvSpPr>
          <p:nvPr>
            <p:ph idx="1"/>
          </p:nvPr>
        </p:nvSpPr>
        <p:spPr>
          <a:xfrm>
            <a:off x="0" y="838200"/>
            <a:ext cx="9144000" cy="6019800"/>
          </a:xfrm>
        </p:spPr>
        <p:txBody>
          <a:bodyPr>
            <a:normAutofit/>
          </a:bodyPr>
          <a:lstStyle/>
          <a:p>
            <a:pPr marL="0" indent="0">
              <a:buNone/>
            </a:pPr>
            <a:r>
              <a:rPr lang="en-US" sz="2200" dirty="0">
                <a:solidFill>
                  <a:schemeClr val="accent6">
                    <a:lumMod val="75000"/>
                  </a:schemeClr>
                </a:solidFill>
              </a:rPr>
              <a:t>##bagging: </a:t>
            </a:r>
            <a:r>
              <a:rPr lang="en-US" sz="2200" dirty="0" err="1">
                <a:solidFill>
                  <a:schemeClr val="accent6">
                    <a:lumMod val="75000"/>
                  </a:schemeClr>
                </a:solidFill>
              </a:rPr>
              <a:t>randomforest</a:t>
            </a:r>
            <a:r>
              <a:rPr lang="en-US" sz="2200" dirty="0">
                <a:solidFill>
                  <a:schemeClr val="accent6">
                    <a:lumMod val="75000"/>
                  </a:schemeClr>
                </a:solidFill>
              </a:rPr>
              <a:t> with </a:t>
            </a:r>
            <a:r>
              <a:rPr lang="en-US" sz="2200" dirty="0" err="1">
                <a:solidFill>
                  <a:schemeClr val="accent6">
                    <a:lumMod val="75000"/>
                  </a:schemeClr>
                </a:solidFill>
              </a:rPr>
              <a:t>mtry</a:t>
            </a:r>
            <a:r>
              <a:rPr lang="en-US" sz="2200" dirty="0">
                <a:solidFill>
                  <a:schemeClr val="accent6">
                    <a:lumMod val="75000"/>
                  </a:schemeClr>
                </a:solidFill>
              </a:rPr>
              <a:t>=number of Predictors </a:t>
            </a:r>
          </a:p>
          <a:p>
            <a:pPr marL="0" indent="0">
              <a:buNone/>
            </a:pPr>
            <a:r>
              <a:rPr lang="en-US" sz="2200" dirty="0" err="1"/>
              <a:t>set.seed</a:t>
            </a:r>
            <a:r>
              <a:rPr lang="en-US" sz="2200" dirty="0"/>
              <a:t>(1)</a:t>
            </a:r>
          </a:p>
          <a:p>
            <a:pPr marL="0" indent="0">
              <a:buNone/>
            </a:pPr>
            <a:r>
              <a:rPr lang="en-US" sz="2200" dirty="0" err="1"/>
              <a:t>bag.boston</a:t>
            </a:r>
            <a:r>
              <a:rPr lang="en-US" sz="2200" dirty="0"/>
              <a:t>=</a:t>
            </a:r>
            <a:r>
              <a:rPr lang="en-US" sz="2200" dirty="0" err="1"/>
              <a:t>randomForest</a:t>
            </a:r>
            <a:r>
              <a:rPr lang="en-US" sz="2200" dirty="0"/>
              <a:t>(</a:t>
            </a:r>
            <a:r>
              <a:rPr lang="en-US" sz="2200" dirty="0" err="1"/>
              <a:t>medv</a:t>
            </a:r>
            <a:r>
              <a:rPr lang="en-US" sz="2200" dirty="0"/>
              <a:t>~.,data=</a:t>
            </a:r>
            <a:r>
              <a:rPr lang="en-US" sz="2200" dirty="0" err="1"/>
              <a:t>Boston,subset</a:t>
            </a:r>
            <a:r>
              <a:rPr lang="en-US" sz="2200" dirty="0"/>
              <a:t>=train, </a:t>
            </a:r>
            <a:r>
              <a:rPr lang="en-US" sz="2200" dirty="0" err="1"/>
              <a:t>mtry</a:t>
            </a:r>
            <a:r>
              <a:rPr lang="en-US" sz="2200" dirty="0"/>
              <a:t>=13, </a:t>
            </a:r>
            <a:r>
              <a:rPr lang="en-US" sz="2200" dirty="0" err="1"/>
              <a:t>ntree</a:t>
            </a:r>
            <a:r>
              <a:rPr lang="en-US" sz="2200" dirty="0"/>
              <a:t>=100, importance=TRUE) </a:t>
            </a:r>
          </a:p>
          <a:p>
            <a:pPr marL="0" indent="0">
              <a:buNone/>
            </a:pPr>
            <a:r>
              <a:rPr lang="en-US" sz="2200" dirty="0" err="1"/>
              <a:t>bag.boston</a:t>
            </a:r>
            <a:endParaRPr lang="en-US" sz="2200" dirty="0"/>
          </a:p>
          <a:p>
            <a:pPr marL="0" indent="0">
              <a:buNone/>
            </a:pPr>
            <a:endParaRPr lang="en-US" sz="2200" dirty="0"/>
          </a:p>
          <a:p>
            <a:pPr marL="0" indent="0">
              <a:buNone/>
            </a:pPr>
            <a:r>
              <a:rPr lang="en-US" sz="2200" dirty="0">
                <a:solidFill>
                  <a:schemeClr val="accent6">
                    <a:lumMod val="75000"/>
                  </a:schemeClr>
                </a:solidFill>
              </a:rPr>
              <a:t>##calculate test MSE </a:t>
            </a:r>
          </a:p>
          <a:p>
            <a:pPr marL="0" indent="0">
              <a:buNone/>
            </a:pPr>
            <a:r>
              <a:rPr lang="en-US" sz="2200" dirty="0" err="1"/>
              <a:t>yhat.bag</a:t>
            </a:r>
            <a:r>
              <a:rPr lang="en-US" sz="2200" dirty="0"/>
              <a:t>=predict(</a:t>
            </a:r>
            <a:r>
              <a:rPr lang="en-US" sz="2200" dirty="0" err="1"/>
              <a:t>bag.boston,newdata</a:t>
            </a:r>
            <a:r>
              <a:rPr lang="en-US" sz="2200" dirty="0"/>
              <a:t>=Boston[-train ,]) </a:t>
            </a:r>
          </a:p>
          <a:p>
            <a:pPr marL="0" indent="0">
              <a:buNone/>
            </a:pPr>
            <a:r>
              <a:rPr lang="en-US" sz="2200" dirty="0"/>
              <a:t>mean((</a:t>
            </a:r>
            <a:r>
              <a:rPr lang="en-US" sz="2200" dirty="0" err="1"/>
              <a:t>yhat.bag-boston.test</a:t>
            </a:r>
            <a:r>
              <a:rPr lang="en-US" sz="2200" dirty="0"/>
              <a:t>)^2)</a:t>
            </a:r>
          </a:p>
          <a:p>
            <a:pPr marL="0" indent="0">
              <a:buNone/>
            </a:pPr>
            <a:endParaRPr lang="en-US" sz="2200" dirty="0"/>
          </a:p>
          <a:p>
            <a:pPr marL="0" indent="0">
              <a:buNone/>
            </a:pPr>
            <a:r>
              <a:rPr lang="en-US" sz="2200" dirty="0">
                <a:solidFill>
                  <a:schemeClr val="accent6">
                    <a:lumMod val="75000"/>
                  </a:schemeClr>
                </a:solidFill>
              </a:rPr>
              <a:t>##actual observations of test data and predictions </a:t>
            </a:r>
          </a:p>
          <a:p>
            <a:pPr marL="0" indent="0">
              <a:buNone/>
            </a:pPr>
            <a:r>
              <a:rPr lang="en-US" sz="2200" dirty="0"/>
              <a:t>plot(</a:t>
            </a:r>
            <a:r>
              <a:rPr lang="en-US" sz="2200" dirty="0" err="1"/>
              <a:t>yhat.bag,boston.test</a:t>
            </a:r>
            <a:r>
              <a:rPr lang="en-US" sz="2200" dirty="0"/>
              <a:t>) </a:t>
            </a:r>
          </a:p>
          <a:p>
            <a:pPr marL="0" indent="0">
              <a:buNone/>
            </a:pPr>
            <a:r>
              <a:rPr lang="en-US" sz="2200" dirty="0" err="1"/>
              <a:t>abline</a:t>
            </a:r>
            <a:r>
              <a:rPr lang="en-US" sz="2200" dirty="0"/>
              <a:t>(0,1) #line with intercept 0 and slope 1</a:t>
            </a:r>
            <a:endParaRPr lang="en-CN" sz="2200" dirty="0"/>
          </a:p>
        </p:txBody>
      </p:sp>
    </p:spTree>
    <p:extLst>
      <p:ext uri="{BB962C8B-B14F-4D97-AF65-F5344CB8AC3E}">
        <p14:creationId xmlns:p14="http://schemas.microsoft.com/office/powerpoint/2010/main" val="2159425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7675C-1D18-325D-5726-86EF58242F4B}"/>
              </a:ext>
            </a:extLst>
          </p:cNvPr>
          <p:cNvSpPr>
            <a:spLocks noGrp="1"/>
          </p:cNvSpPr>
          <p:nvPr>
            <p:ph type="title"/>
          </p:nvPr>
        </p:nvSpPr>
        <p:spPr/>
        <p:txBody>
          <a:bodyPr/>
          <a:lstStyle/>
          <a:p>
            <a:r>
              <a:rPr lang="en-US" dirty="0"/>
              <a:t>R Implement</a:t>
            </a:r>
            <a:r>
              <a:rPr lang="en-US" altLang="zh-CN" dirty="0"/>
              <a:t>at</a:t>
            </a:r>
            <a:r>
              <a:rPr lang="en-US" dirty="0"/>
              <a:t>ion of Random Forests</a:t>
            </a:r>
            <a:endParaRPr lang="en-CN" dirty="0"/>
          </a:p>
        </p:txBody>
      </p:sp>
      <p:sp>
        <p:nvSpPr>
          <p:cNvPr id="3" name="Content Placeholder 2">
            <a:extLst>
              <a:ext uri="{FF2B5EF4-FFF2-40B4-BE49-F238E27FC236}">
                <a16:creationId xmlns:a16="http://schemas.microsoft.com/office/drawing/2014/main" id="{221BAD2D-2F2C-188F-4977-153BD1AF9179}"/>
              </a:ext>
            </a:extLst>
          </p:cNvPr>
          <p:cNvSpPr>
            <a:spLocks noGrp="1"/>
          </p:cNvSpPr>
          <p:nvPr>
            <p:ph idx="1"/>
          </p:nvPr>
        </p:nvSpPr>
        <p:spPr/>
        <p:txBody>
          <a:bodyPr>
            <a:normAutofit/>
          </a:bodyPr>
          <a:lstStyle/>
          <a:p>
            <a:pPr marL="0" indent="0">
              <a:buNone/>
            </a:pPr>
            <a:r>
              <a:rPr lang="en-US" sz="2200" dirty="0">
                <a:solidFill>
                  <a:schemeClr val="accent6">
                    <a:lumMod val="75000"/>
                  </a:schemeClr>
                </a:solidFill>
              </a:rPr>
              <a:t>##</a:t>
            </a:r>
            <a:r>
              <a:rPr lang="en-US" sz="2200" dirty="0" err="1">
                <a:solidFill>
                  <a:schemeClr val="accent6">
                    <a:lumMod val="75000"/>
                  </a:schemeClr>
                </a:solidFill>
              </a:rPr>
              <a:t>mtry</a:t>
            </a:r>
            <a:r>
              <a:rPr lang="en-US" sz="2200" dirty="0">
                <a:solidFill>
                  <a:schemeClr val="accent6">
                    <a:lumMod val="75000"/>
                  </a:schemeClr>
                </a:solidFill>
              </a:rPr>
              <a:t>=number of Predictors </a:t>
            </a:r>
          </a:p>
          <a:p>
            <a:pPr marL="0" indent="0">
              <a:buNone/>
            </a:pPr>
            <a:r>
              <a:rPr lang="en-US" sz="2200" dirty="0" err="1"/>
              <a:t>set.seed</a:t>
            </a:r>
            <a:r>
              <a:rPr lang="en-US" sz="2200" dirty="0"/>
              <a:t>(1) </a:t>
            </a:r>
          </a:p>
          <a:p>
            <a:pPr marL="0" indent="0">
              <a:buNone/>
            </a:pPr>
            <a:r>
              <a:rPr lang="en-US" sz="2200" dirty="0" err="1"/>
              <a:t>rf.boston</a:t>
            </a:r>
            <a:r>
              <a:rPr lang="en-US" sz="2200" dirty="0"/>
              <a:t>=</a:t>
            </a:r>
            <a:r>
              <a:rPr lang="en-US" sz="2200" dirty="0" err="1"/>
              <a:t>randomForest</a:t>
            </a:r>
            <a:r>
              <a:rPr lang="en-US" sz="2200" dirty="0"/>
              <a:t>(</a:t>
            </a:r>
            <a:r>
              <a:rPr lang="en-US" sz="2200" dirty="0" err="1"/>
              <a:t>medv</a:t>
            </a:r>
            <a:r>
              <a:rPr lang="en-US" sz="2200" dirty="0"/>
              <a:t>~.,data=</a:t>
            </a:r>
            <a:r>
              <a:rPr lang="en-US" sz="2200" dirty="0" err="1"/>
              <a:t>Boston,subset</a:t>
            </a:r>
            <a:r>
              <a:rPr lang="en-US" sz="2200" dirty="0"/>
              <a:t>=train, </a:t>
            </a:r>
            <a:r>
              <a:rPr lang="en-US" sz="2200" dirty="0" err="1"/>
              <a:t>mtry</a:t>
            </a:r>
            <a:r>
              <a:rPr lang="en-US" sz="2200" dirty="0"/>
              <a:t>=6,ntree=100,importance=TRUE)</a:t>
            </a:r>
          </a:p>
          <a:p>
            <a:pPr marL="0" indent="0">
              <a:buNone/>
            </a:pPr>
            <a:r>
              <a:rPr lang="en-US" sz="2200" dirty="0" err="1"/>
              <a:t>yhat.rf</a:t>
            </a:r>
            <a:r>
              <a:rPr lang="en-US" sz="2200" dirty="0"/>
              <a:t>=predict(</a:t>
            </a:r>
            <a:r>
              <a:rPr lang="en-US" sz="2200" dirty="0" err="1"/>
              <a:t>rf.boston,newdata</a:t>
            </a:r>
            <a:r>
              <a:rPr lang="en-US" sz="2200" dirty="0"/>
              <a:t>=Boston[-train,]) </a:t>
            </a:r>
          </a:p>
          <a:p>
            <a:pPr marL="0" indent="0">
              <a:buNone/>
            </a:pPr>
            <a:r>
              <a:rPr lang="en-US" sz="2200" dirty="0"/>
              <a:t>mean((</a:t>
            </a:r>
            <a:r>
              <a:rPr lang="en-US" sz="2200" dirty="0" err="1"/>
              <a:t>yhat.rf-boston.test</a:t>
            </a:r>
            <a:r>
              <a:rPr lang="en-US" sz="2200" dirty="0"/>
              <a:t>)^2)</a:t>
            </a:r>
            <a:endParaRPr lang="en-CN" sz="2200" dirty="0"/>
          </a:p>
        </p:txBody>
      </p:sp>
    </p:spTree>
    <p:extLst>
      <p:ext uri="{BB962C8B-B14F-4D97-AF65-F5344CB8AC3E}">
        <p14:creationId xmlns:p14="http://schemas.microsoft.com/office/powerpoint/2010/main" val="1305417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solidFill>
            <a:srgbClr val="FF0000"/>
          </a:solidFill>
        </a:ln>
      </a:spPr>
      <a:bodyPr rtlCol="0" anchor="ctr"/>
      <a:lstStyle>
        <a:defPPr algn="ctr">
          <a:defRPr dirty="0">
            <a:solidFill>
              <a:schemeClr val="tx1"/>
            </a:solidFill>
          </a:defRPr>
        </a:defPPr>
      </a:lstStyle>
      <a:style>
        <a:lnRef idx="2">
          <a:schemeClr val="dk1"/>
        </a:lnRef>
        <a:fillRef idx="1">
          <a:schemeClr val="lt1"/>
        </a:fillRef>
        <a:effectRef idx="0">
          <a:schemeClr val="dk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24552</TotalTime>
  <Words>1169</Words>
  <PresentationFormat>On-screen Show (4:3)</PresentationFormat>
  <Paragraphs>135</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Cambria Math</vt:lpstr>
      <vt:lpstr>Office Theme</vt:lpstr>
      <vt:lpstr>SDSC 3006 L02 Class 8. Tree and SVM</vt:lpstr>
      <vt:lpstr>Outline</vt:lpstr>
      <vt:lpstr>PowerPoint Presentation</vt:lpstr>
      <vt:lpstr>Details</vt:lpstr>
      <vt:lpstr>Details</vt:lpstr>
      <vt:lpstr>Introduction</vt:lpstr>
      <vt:lpstr>R Implementation of Bagging</vt:lpstr>
      <vt:lpstr>R Implementation of Bagging</vt:lpstr>
      <vt:lpstr>R Implementation of Random Forests</vt:lpstr>
      <vt:lpstr>PowerPoint Presentation</vt:lpstr>
      <vt:lpstr>Details</vt:lpstr>
      <vt:lpstr>Details</vt:lpstr>
      <vt:lpstr>Introduction</vt:lpstr>
      <vt:lpstr>R Implementation of Boosting</vt:lpstr>
      <vt:lpstr>PowerPoint Presentation</vt:lpstr>
      <vt:lpstr>Details</vt:lpstr>
      <vt:lpstr>Details</vt:lpstr>
      <vt:lpstr>Implementation</vt:lpstr>
      <vt:lpstr>Implementation</vt:lpstr>
      <vt:lpstr>Implementation</vt:lpstr>
      <vt:lpstr>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terms:modified xsi:type="dcterms:W3CDTF">2022-10-26T05:41:43Z</dcterms:modified>
</cp:coreProperties>
</file>