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1" r:id="rId2"/>
    <p:sldId id="336" r:id="rId3"/>
    <p:sldId id="338" r:id="rId4"/>
    <p:sldId id="423" r:id="rId5"/>
    <p:sldId id="424" r:id="rId6"/>
    <p:sldId id="425" r:id="rId7"/>
    <p:sldId id="429" r:id="rId8"/>
    <p:sldId id="435" r:id="rId9"/>
    <p:sldId id="437" r:id="rId10"/>
    <p:sldId id="436" r:id="rId11"/>
    <p:sldId id="430" r:id="rId12"/>
    <p:sldId id="431" r:id="rId13"/>
    <p:sldId id="432" r:id="rId14"/>
    <p:sldId id="428" r:id="rId15"/>
    <p:sldId id="433" r:id="rId16"/>
    <p:sldId id="434" r:id="rId17"/>
    <p:sldId id="426" r:id="rId18"/>
    <p:sldId id="42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34" autoAdjust="0"/>
    <p:restoredTop sz="81317" autoAdjust="0"/>
  </p:normalViewPr>
  <p:slideViewPr>
    <p:cSldViewPr>
      <p:cViewPr varScale="1">
        <p:scale>
          <a:sx n="122" d="100"/>
          <a:sy n="122" d="100"/>
        </p:scale>
        <p:origin x="212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DDE7-AED3-4763-B94F-5CE0F5354B37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DBFD-545E-4850-8449-4B1436242D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600" b="1" i="0" kern="120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SDSC</a:t>
            </a:r>
            <a:r>
              <a:rPr lang="zh-CN" altLang="en-US" dirty="0"/>
              <a:t> </a:t>
            </a:r>
            <a:r>
              <a:rPr lang="en-US" altLang="zh-CN" dirty="0"/>
              <a:t>3006</a:t>
            </a:r>
            <a:r>
              <a:rPr lang="zh-CN" altLang="en-US" dirty="0"/>
              <a:t> </a:t>
            </a:r>
            <a:r>
              <a:rPr lang="en-US" altLang="zh-CN" dirty="0"/>
              <a:t>L02</a:t>
            </a:r>
            <a:br>
              <a:rPr lang="en-US" altLang="zh-CN" dirty="0"/>
            </a:br>
            <a:r>
              <a:rPr lang="en-US" altLang="zh-CN" dirty="0"/>
              <a:t>Class 9</a:t>
            </a:r>
            <a:r>
              <a:rPr lang="en-US" dirty="0"/>
              <a:t>. SVM and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10FCA-FD6A-4EF8-3B50-5413EE3F9CEC}"/>
              </a:ext>
            </a:extLst>
          </p:cNvPr>
          <p:cNvSpPr txBox="1"/>
          <p:nvPr/>
        </p:nvSpPr>
        <p:spPr>
          <a:xfrm>
            <a:off x="2231740" y="408096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yirenliu2-c@my.cityu.edu.hk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AADAA-6E8D-21A6-890D-F2EB05CB05C6}"/>
              </a:ext>
            </a:extLst>
          </p:cNvPr>
          <p:cNvSpPr txBox="1"/>
          <p:nvPr/>
        </p:nvSpPr>
        <p:spPr>
          <a:xfrm>
            <a:off x="2442452" y="5854148"/>
            <a:ext cx="373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School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Science</a:t>
            </a:r>
          </a:p>
          <a:p>
            <a:pPr algn="ctr"/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Hong</a:t>
            </a:r>
            <a:r>
              <a:rPr lang="zh-CN" altLang="en-US" sz="2400" dirty="0"/>
              <a:t> </a:t>
            </a:r>
            <a:r>
              <a:rPr lang="en-US" altLang="zh-CN" sz="2400" dirty="0"/>
              <a:t>Kong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5397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9C3-2368-346F-8E18-677CCE24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CN" dirty="0"/>
          </a:p>
        </p:txBody>
      </p:sp>
      <p:pic>
        <p:nvPicPr>
          <p:cNvPr id="2052" name="Picture 4" descr="Schematic of the PCA transformation. Original data space presented on the left with 3 (input) variables transformed to a component space with lower dimension and pc 1 and pc 2 being the axes of the coordinate.">
            <a:extLst>
              <a:ext uri="{FF2B5EF4-FFF2-40B4-BE49-F238E27FC236}">
                <a16:creationId xmlns:a16="http://schemas.microsoft.com/office/drawing/2014/main" id="{2737CD10-F25A-3C4D-772C-9CC739B8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49" y="4084978"/>
            <a:ext cx="5935101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8176FD-D505-10F4-8089-852125E47697}"/>
              </a:ext>
            </a:extLst>
          </p:cNvPr>
          <p:cNvSpPr txBox="1"/>
          <p:nvPr/>
        </p:nvSpPr>
        <p:spPr>
          <a:xfrm>
            <a:off x="229618" y="1418562"/>
            <a:ext cx="120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Example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case: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226EC-67AB-44E4-9C5F-D798A61882BD}"/>
              </a:ext>
            </a:extLst>
          </p:cNvPr>
          <p:cNvSpPr txBox="1"/>
          <p:nvPr/>
        </p:nvSpPr>
        <p:spPr>
          <a:xfrm>
            <a:off x="229618" y="5070106"/>
            <a:ext cx="120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Example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case: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2564-04B5-C54A-D08B-8148F6B7AED2}"/>
              </a:ext>
            </a:extLst>
          </p:cNvPr>
          <p:cNvSpPr txBox="1"/>
          <p:nvPr/>
        </p:nvSpPr>
        <p:spPr>
          <a:xfrm>
            <a:off x="7956376" y="3777444"/>
            <a:ext cx="2811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direction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largest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variance.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other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words,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PC1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direction.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6B0144A-A3AE-751B-55E4-D3D54150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932027"/>
            <a:ext cx="5616624" cy="301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0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316F-1EA1-D393-F968-EFD6419C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746-C925-90D3-126E-4E3FB4F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Notice: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We perform PCA on the </a:t>
            </a:r>
            <a:r>
              <a:rPr lang="en-US" dirty="0" err="1"/>
              <a:t>USArrests</a:t>
            </a:r>
            <a:r>
              <a:rPr lang="en-US" dirty="0"/>
              <a:t> data set, which is part of the base R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Using the </a:t>
            </a:r>
            <a:r>
              <a:rPr lang="en-US" dirty="0" err="1"/>
              <a:t>prcomp</a:t>
            </a:r>
            <a:r>
              <a:rPr lang="en-US" dirty="0"/>
              <a:t>() function, which is one of several functions in R that perform PCA.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By default, the </a:t>
            </a:r>
            <a:r>
              <a:rPr lang="en-US" dirty="0" err="1"/>
              <a:t>prcomp</a:t>
            </a:r>
            <a:r>
              <a:rPr lang="en-US" dirty="0"/>
              <a:t>() function centers the variables to have mean zero. ‘Option scale = TRUE’ scale the variables to have </a:t>
            </a:r>
            <a:r>
              <a:rPr lang="en-US" dirty="0" err="1"/>
              <a:t>sd</a:t>
            </a:r>
            <a:r>
              <a:rPr lang="en-US" dirty="0"/>
              <a:t> 1.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9562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316F-1EA1-D393-F968-EFD6419C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746-C925-90D3-126E-4E3FB4F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names (</a:t>
            </a:r>
            <a:r>
              <a:rPr lang="en-US" sz="2400" dirty="0" err="1"/>
              <a:t>USArrests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/>
              <a:t>pr.out</a:t>
            </a:r>
            <a:r>
              <a:rPr lang="en-US" sz="2400" dirty="0"/>
              <a:t> = </a:t>
            </a:r>
            <a:r>
              <a:rPr lang="en-US" sz="2400" dirty="0" err="1"/>
              <a:t>prcomp</a:t>
            </a:r>
            <a:r>
              <a:rPr lang="en-US" sz="2400" dirty="0"/>
              <a:t> (</a:t>
            </a:r>
            <a:r>
              <a:rPr lang="en-US" sz="2400" dirty="0" err="1"/>
              <a:t>USArrests</a:t>
            </a:r>
            <a:r>
              <a:rPr lang="en-US" sz="2400" dirty="0"/>
              <a:t> , scale = TRUE) </a:t>
            </a:r>
          </a:p>
          <a:p>
            <a:pPr marL="0" indent="0">
              <a:buNone/>
            </a:pPr>
            <a:r>
              <a:rPr lang="en-US" sz="2400" dirty="0"/>
              <a:t>names (</a:t>
            </a:r>
            <a:r>
              <a:rPr lang="en-US" sz="2400" dirty="0" err="1"/>
              <a:t>pr.out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##rotation: principal component loadings </a:t>
            </a:r>
          </a:p>
          <a:p>
            <a:pPr marL="0" indent="0">
              <a:buNone/>
            </a:pPr>
            <a:r>
              <a:rPr lang="en-US" sz="2400" dirty="0" err="1"/>
              <a:t>pr.out$rotation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biplot (</a:t>
            </a:r>
            <a:r>
              <a:rPr lang="en-US" sz="2400" dirty="0" err="1"/>
              <a:t>pr.out</a:t>
            </a:r>
            <a:r>
              <a:rPr lang="en-US" sz="2400" dirty="0"/>
              <a:t> , scale = 0)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sdev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standard deviation of principal components </a:t>
            </a:r>
          </a:p>
          <a:p>
            <a:pPr marL="0" indent="0">
              <a:buNone/>
            </a:pPr>
            <a:r>
              <a:rPr lang="en-US" sz="2400" dirty="0" err="1"/>
              <a:t>pr.out$sdev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pr.var</a:t>
            </a:r>
            <a:r>
              <a:rPr lang="en-US" sz="2400" dirty="0"/>
              <a:t> = pr.out$sdev^2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42328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316F-1EA1-D393-F968-EFD6419C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746-C925-90D3-126E-4E3FB4F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##compute the proportion of variance explained by each principal component </a:t>
            </a:r>
          </a:p>
          <a:p>
            <a:pPr marL="0" indent="0">
              <a:buNone/>
            </a:pPr>
            <a:r>
              <a:rPr lang="en-US" sz="2000" dirty="0" err="1"/>
              <a:t>pve</a:t>
            </a:r>
            <a:r>
              <a:rPr lang="en-US" sz="2000" dirty="0"/>
              <a:t> = </a:t>
            </a:r>
            <a:r>
              <a:rPr lang="en-US" sz="2000" dirty="0" err="1"/>
              <a:t>pr.var</a:t>
            </a:r>
            <a:r>
              <a:rPr lang="en-US" sz="2000" dirty="0"/>
              <a:t> / sum (</a:t>
            </a:r>
            <a:r>
              <a:rPr lang="en-US" sz="2000" dirty="0" err="1"/>
              <a:t>pr.var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par (</a:t>
            </a:r>
            <a:r>
              <a:rPr lang="en-US" sz="2000" dirty="0" err="1"/>
              <a:t>mfrow</a:t>
            </a:r>
            <a:r>
              <a:rPr lang="en-US" sz="2000" dirty="0"/>
              <a:t> = c(1, 2)) </a:t>
            </a:r>
          </a:p>
          <a:p>
            <a:pPr marL="0" indent="0">
              <a:buNone/>
            </a:pPr>
            <a:r>
              <a:rPr lang="en-US" sz="2000" dirty="0"/>
              <a:t>plot (</a:t>
            </a:r>
            <a:r>
              <a:rPr lang="en-US" sz="2000" dirty="0" err="1"/>
              <a:t>pve</a:t>
            </a:r>
            <a:r>
              <a:rPr lang="en-US" sz="2000" dirty="0"/>
              <a:t> , </a:t>
            </a:r>
            <a:r>
              <a:rPr lang="en-US" sz="2000" dirty="0" err="1"/>
              <a:t>xlab</a:t>
            </a:r>
            <a:r>
              <a:rPr lang="en-US" sz="2000" dirty="0"/>
              <a:t> = " Principal Component ", </a:t>
            </a:r>
            <a:r>
              <a:rPr lang="en-US" sz="2000" dirty="0" err="1"/>
              <a:t>ylab</a:t>
            </a:r>
            <a:r>
              <a:rPr lang="en-US" sz="2000" dirty="0"/>
              <a:t> = " Proportion of Variance Explained ", </a:t>
            </a:r>
            <a:r>
              <a:rPr lang="en-US" sz="2000" dirty="0" err="1"/>
              <a:t>ylim</a:t>
            </a:r>
            <a:r>
              <a:rPr lang="en-US" sz="2000" dirty="0"/>
              <a:t> = c(0, 1), type = "b</a:t>
            </a:r>
            <a:r>
              <a:rPr lang="en-US" sz="2000"/>
              <a:t>") </a:t>
            </a:r>
          </a:p>
          <a:p>
            <a:pPr marL="0" indent="0">
              <a:buNone/>
            </a:pPr>
            <a:r>
              <a:rPr lang="en-US" sz="2000"/>
              <a:t>plot </a:t>
            </a:r>
            <a:r>
              <a:rPr lang="en-US" sz="2000" dirty="0"/>
              <a:t>( </a:t>
            </a:r>
            <a:r>
              <a:rPr lang="en-US" sz="2000" dirty="0" err="1"/>
              <a:t>cumsum</a:t>
            </a:r>
            <a:r>
              <a:rPr lang="en-US" sz="2000" dirty="0"/>
              <a:t> (</a:t>
            </a:r>
            <a:r>
              <a:rPr lang="en-US" sz="2000" dirty="0" err="1"/>
              <a:t>pve</a:t>
            </a:r>
            <a:r>
              <a:rPr lang="en-US" sz="2000" dirty="0"/>
              <a:t>), </a:t>
            </a:r>
            <a:r>
              <a:rPr lang="en-US" sz="2000" dirty="0" err="1"/>
              <a:t>xlab</a:t>
            </a:r>
            <a:r>
              <a:rPr lang="en-US" sz="2000" dirty="0"/>
              <a:t> = " Principal Component ", </a:t>
            </a:r>
            <a:r>
              <a:rPr lang="en-US" sz="2000" dirty="0" err="1"/>
              <a:t>ylab</a:t>
            </a:r>
            <a:r>
              <a:rPr lang="en-US" sz="2000" dirty="0"/>
              <a:t> = " Cumulative Proportion of Variance Explained ", </a:t>
            </a:r>
            <a:r>
              <a:rPr lang="en-US" sz="2000" dirty="0" err="1"/>
              <a:t>ylim</a:t>
            </a:r>
            <a:r>
              <a:rPr lang="en-US" sz="2000" dirty="0"/>
              <a:t> = c(0, 1), type = "b")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8810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Principal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99106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606-ECEA-4F82-DC12-EE3AE008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8F9C-2428-8286-A52F-1F81B957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principal components regression (PCR) approach involves constructing the ﬁrst M principal components, Z</a:t>
            </a:r>
            <a:r>
              <a:rPr lang="en-US" altLang="zh-CN" dirty="0"/>
              <a:t>_1</a:t>
            </a:r>
            <a:r>
              <a:rPr lang="en-US" dirty="0"/>
              <a:t> , . . . , Z</a:t>
            </a:r>
            <a:r>
              <a:rPr lang="en-US" altLang="zh-CN" dirty="0"/>
              <a:t>_</a:t>
            </a:r>
            <a:r>
              <a:rPr lang="en-US" dirty="0"/>
              <a:t>M , and then using these components as the predictors in a linear regression model that is ﬁt using least squares.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210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435-9F70-850B-E1A3-7C69D708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03D5-E9D5-683D-1E7B-A51AB49D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assumption underlying PCR holds, then ﬁtting a least squares model to Z 1 , . . . , Z M will lead to better results than ﬁtting a least squares model to X 1 , . . . , X p , since most or all of the information in the data that relates to the response is contained in Z 1 , . . . , Z M , and by estimating only M ≪ p coeﬃcients we can mitigate overﬁtting.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2786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5A4D-519D-A0A3-1DD3-F20530D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ACC-FE7D-8EDD-7BD9-50C4E25F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Notice:</a:t>
            </a:r>
          </a:p>
          <a:p>
            <a:pPr marL="0" indent="0">
              <a:buNone/>
            </a:pPr>
            <a:r>
              <a:rPr lang="en-US" sz="2000" dirty="0"/>
              <a:t>1. PCR can be performed using </a:t>
            </a:r>
            <a:r>
              <a:rPr lang="en-US" sz="2000" dirty="0" err="1"/>
              <a:t>pcr</a:t>
            </a:r>
            <a:r>
              <a:rPr lang="en-US" sz="2000" dirty="0"/>
              <a:t>() </a:t>
            </a:r>
            <a:r>
              <a:rPr lang="en-US" sz="2000" dirty="0" err="1"/>
              <a:t>fuction</a:t>
            </a:r>
            <a:r>
              <a:rPr lang="en-US" sz="2000" dirty="0"/>
              <a:t> in pls library</a:t>
            </a:r>
          </a:p>
          <a:p>
            <a:pPr marL="0" indent="0">
              <a:buNone/>
            </a:pPr>
            <a:r>
              <a:rPr lang="en-US" sz="2000" dirty="0"/>
              <a:t>2. We now apply PCR to the Hitters data, in order to predict Salary.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install.packages</a:t>
            </a:r>
            <a:r>
              <a:rPr lang="en-US" sz="2000" dirty="0"/>
              <a:t>('pls’) </a:t>
            </a:r>
          </a:p>
          <a:p>
            <a:pPr marL="0" indent="0">
              <a:buNone/>
            </a:pPr>
            <a:r>
              <a:rPr lang="en-US" sz="2000" dirty="0"/>
              <a:t>library(ISLR) </a:t>
            </a:r>
          </a:p>
          <a:p>
            <a:pPr marL="0" indent="0">
              <a:buNone/>
            </a:pPr>
            <a:r>
              <a:rPr lang="en-US" sz="2000" dirty="0"/>
              <a:t>library(pls) </a:t>
            </a:r>
          </a:p>
          <a:p>
            <a:pPr marL="0" indent="0">
              <a:buNone/>
            </a:pPr>
            <a:r>
              <a:rPr lang="en-US" sz="2000" dirty="0"/>
              <a:t>attach(Hitters) </a:t>
            </a:r>
          </a:p>
          <a:p>
            <a:pPr marL="0" indent="0">
              <a:buNone/>
            </a:pPr>
            <a:r>
              <a:rPr lang="en-US" sz="2000" dirty="0"/>
              <a:t>Hitters = </a:t>
            </a:r>
            <a:r>
              <a:rPr lang="en-US" sz="2000" dirty="0" err="1"/>
              <a:t>na.omit</a:t>
            </a:r>
            <a:r>
              <a:rPr lang="en-US" sz="2000" dirty="0"/>
              <a:t> (Hitters) ##remove rows with missing values </a:t>
            </a:r>
          </a:p>
          <a:p>
            <a:pPr marL="0" indent="0">
              <a:buNone/>
            </a:pPr>
            <a:r>
              <a:rPr lang="en-US" sz="2000" dirty="0" err="1"/>
              <a:t>set.seed</a:t>
            </a:r>
            <a:r>
              <a:rPr lang="en-US" sz="2000" dirty="0"/>
              <a:t> (2) </a:t>
            </a:r>
          </a:p>
          <a:p>
            <a:pPr marL="0" indent="0">
              <a:buNone/>
            </a:pPr>
            <a:r>
              <a:rPr lang="en-US" sz="2000" dirty="0" err="1"/>
              <a:t>pcr.fit</a:t>
            </a:r>
            <a:r>
              <a:rPr lang="en-US" sz="2000" dirty="0"/>
              <a:t> = </a:t>
            </a:r>
            <a:r>
              <a:rPr lang="en-US" sz="2000" dirty="0" err="1"/>
              <a:t>pcr</a:t>
            </a:r>
            <a:r>
              <a:rPr lang="en-US" sz="2000" dirty="0"/>
              <a:t>(Salary ~ ., data = Hitters , scale = TRUE, validation = "CV")</a:t>
            </a:r>
          </a:p>
          <a:p>
            <a:pPr marL="0" indent="0">
              <a:buNone/>
            </a:pPr>
            <a:r>
              <a:rPr lang="en-US" sz="2000" dirty="0"/>
              <a:t> ##10-fold cross-validation </a:t>
            </a:r>
          </a:p>
          <a:p>
            <a:pPr marL="0" indent="0">
              <a:buNone/>
            </a:pPr>
            <a:r>
              <a:rPr lang="en-US" sz="2000" dirty="0"/>
              <a:t>summary (</a:t>
            </a:r>
            <a:r>
              <a:rPr lang="en-US" sz="2000" dirty="0" err="1"/>
              <a:t>pcr.fit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##plot the CV scores </a:t>
            </a:r>
          </a:p>
          <a:p>
            <a:pPr marL="0" indent="0">
              <a:buNone/>
            </a:pPr>
            <a:r>
              <a:rPr lang="en-US" sz="2000" dirty="0" err="1"/>
              <a:t>validationplot</a:t>
            </a:r>
            <a:r>
              <a:rPr lang="en-US" sz="2000" dirty="0"/>
              <a:t>(</a:t>
            </a:r>
            <a:r>
              <a:rPr lang="en-US" sz="2000" dirty="0" err="1"/>
              <a:t>pcr.fit</a:t>
            </a:r>
            <a:r>
              <a:rPr lang="en-US" sz="2000" dirty="0"/>
              <a:t> , </a:t>
            </a:r>
            <a:r>
              <a:rPr lang="en-US" sz="2000" dirty="0" err="1"/>
              <a:t>val.type</a:t>
            </a:r>
            <a:r>
              <a:rPr lang="en-US" sz="2000" dirty="0"/>
              <a:t> = "MSEP")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98210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5A4D-519D-A0A3-1DD3-F20530D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ACC-FE7D-8EDD-7BD9-50C4E25F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##create training set and test set </a:t>
            </a:r>
          </a:p>
          <a:p>
            <a:pPr marL="0" indent="0">
              <a:buNone/>
            </a:pPr>
            <a:r>
              <a:rPr lang="en-US" sz="2000" dirty="0"/>
              <a:t>x=</a:t>
            </a:r>
            <a:r>
              <a:rPr lang="en-US" sz="2000" dirty="0" err="1"/>
              <a:t>model.matrix</a:t>
            </a:r>
            <a:r>
              <a:rPr lang="en-US" sz="2000" dirty="0"/>
              <a:t>(</a:t>
            </a:r>
            <a:r>
              <a:rPr lang="en-US" sz="2000" dirty="0" err="1"/>
              <a:t>Salary~.,Hitters</a:t>
            </a:r>
            <a:r>
              <a:rPr lang="en-US" sz="2000" dirty="0"/>
              <a:t>)[,-1] </a:t>
            </a:r>
          </a:p>
          <a:p>
            <a:pPr marL="0" indent="0">
              <a:buNone/>
            </a:pPr>
            <a:r>
              <a:rPr lang="en-US" sz="2000" dirty="0"/>
              <a:t>y=</a:t>
            </a:r>
            <a:r>
              <a:rPr lang="en-US" sz="2000" dirty="0" err="1"/>
              <a:t>Hitters$Salary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train=sample(1:nrow(x), </a:t>
            </a:r>
            <a:r>
              <a:rPr lang="en-US" sz="2000" dirty="0" err="1"/>
              <a:t>nrow</a:t>
            </a:r>
            <a:r>
              <a:rPr lang="en-US" sz="2000" dirty="0"/>
              <a:t>(x)/2) </a:t>
            </a:r>
          </a:p>
          <a:p>
            <a:pPr marL="0" indent="0">
              <a:buNone/>
            </a:pPr>
            <a:r>
              <a:rPr lang="en-US" sz="2000" dirty="0"/>
              <a:t>test=(-train) </a:t>
            </a:r>
          </a:p>
          <a:p>
            <a:pPr marL="0" indent="0">
              <a:buNone/>
            </a:pPr>
            <a:r>
              <a:rPr lang="en-US" sz="2000" dirty="0" err="1"/>
              <a:t>y.test</a:t>
            </a:r>
            <a:r>
              <a:rPr lang="en-US" sz="2000" dirty="0"/>
              <a:t>=y[test]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##perform PCR on training set </a:t>
            </a:r>
          </a:p>
          <a:p>
            <a:pPr marL="0" indent="0">
              <a:buNone/>
            </a:pPr>
            <a:r>
              <a:rPr lang="en-US" sz="2000" dirty="0" err="1"/>
              <a:t>set.seed</a:t>
            </a:r>
            <a:r>
              <a:rPr lang="en-US" sz="2000" dirty="0"/>
              <a:t>(1) </a:t>
            </a:r>
          </a:p>
          <a:p>
            <a:pPr marL="0" indent="0">
              <a:buNone/>
            </a:pPr>
            <a:r>
              <a:rPr lang="en-US" sz="2000" dirty="0" err="1"/>
              <a:t>pcr.fit</a:t>
            </a:r>
            <a:r>
              <a:rPr lang="en-US" sz="2000" dirty="0"/>
              <a:t> = </a:t>
            </a:r>
            <a:r>
              <a:rPr lang="en-US" sz="2000" dirty="0" err="1"/>
              <a:t>pcr</a:t>
            </a:r>
            <a:r>
              <a:rPr lang="en-US" sz="2000" dirty="0"/>
              <a:t>(Salary ~ ., data = Hitters , subset = train , scale = TRUE , validation = "CV")</a:t>
            </a:r>
          </a:p>
          <a:p>
            <a:pPr marL="0" indent="0">
              <a:buNone/>
            </a:pPr>
            <a:r>
              <a:rPr lang="en-US" sz="2000" dirty="0" err="1"/>
              <a:t>validationplot</a:t>
            </a:r>
            <a:r>
              <a:rPr lang="en-US" sz="2000" dirty="0"/>
              <a:t> (</a:t>
            </a:r>
            <a:r>
              <a:rPr lang="en-US" sz="2000" dirty="0" err="1"/>
              <a:t>pcr.fit</a:t>
            </a:r>
            <a:r>
              <a:rPr lang="en-US" sz="2000" dirty="0"/>
              <a:t> , </a:t>
            </a:r>
            <a:r>
              <a:rPr lang="en-US" sz="2000" dirty="0" err="1"/>
              <a:t>val.type</a:t>
            </a:r>
            <a:r>
              <a:rPr lang="en-US" sz="2000" dirty="0"/>
              <a:t> = “MSEP”) </a:t>
            </a:r>
            <a:r>
              <a:rPr lang="zh-CN" altLang="en-US" sz="2000" dirty="0"/>
              <a:t> </a:t>
            </a:r>
            <a:r>
              <a:rPr lang="en-US" sz="2000" dirty="0"/>
              <a:t>##find the best M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##compute test MSE </a:t>
            </a:r>
          </a:p>
          <a:p>
            <a:pPr marL="0" indent="0">
              <a:buNone/>
            </a:pPr>
            <a:r>
              <a:rPr lang="en-US" sz="2000" dirty="0" err="1"/>
              <a:t>pcr.pred</a:t>
            </a:r>
            <a:r>
              <a:rPr lang="en-US" sz="2000" dirty="0"/>
              <a:t> = predict(</a:t>
            </a:r>
            <a:r>
              <a:rPr lang="en-US" sz="2000" dirty="0" err="1"/>
              <a:t>pcr.fit</a:t>
            </a:r>
            <a:r>
              <a:rPr lang="en-US" sz="2000" dirty="0"/>
              <a:t> , x[test , ], </a:t>
            </a:r>
            <a:r>
              <a:rPr lang="en-US" sz="2000" dirty="0" err="1"/>
              <a:t>ncomp</a:t>
            </a:r>
            <a:r>
              <a:rPr lang="en-US" sz="2000" dirty="0"/>
              <a:t> = 5) </a:t>
            </a:r>
          </a:p>
          <a:p>
            <a:pPr marL="0" indent="0">
              <a:buNone/>
            </a:pPr>
            <a:r>
              <a:rPr lang="en-US" sz="2000" dirty="0"/>
              <a:t>mean ((</a:t>
            </a:r>
            <a:r>
              <a:rPr lang="en-US" sz="2000" dirty="0" err="1"/>
              <a:t>pcr.pred</a:t>
            </a:r>
            <a:r>
              <a:rPr lang="en-US" sz="2000" dirty="0"/>
              <a:t> - </a:t>
            </a:r>
            <a:r>
              <a:rPr lang="en-US" sz="2000" dirty="0" err="1"/>
              <a:t>y.test</a:t>
            </a:r>
            <a:r>
              <a:rPr lang="en-US" sz="2000" dirty="0"/>
              <a:t>)^2) </a:t>
            </a:r>
            <a:r>
              <a:rPr lang="zh-CN" alt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##compare with shrinkage method?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##perform PCR on full data </a:t>
            </a:r>
          </a:p>
          <a:p>
            <a:pPr marL="0" indent="0">
              <a:buNone/>
            </a:pPr>
            <a:r>
              <a:rPr lang="en-US" sz="2000" dirty="0" err="1"/>
              <a:t>pcr.fit</a:t>
            </a:r>
            <a:r>
              <a:rPr lang="en-US" sz="2000" dirty="0"/>
              <a:t> = </a:t>
            </a:r>
            <a:r>
              <a:rPr lang="en-US" sz="2000" dirty="0" err="1"/>
              <a:t>pcr</a:t>
            </a:r>
            <a:r>
              <a:rPr lang="en-US" sz="2000" dirty="0"/>
              <a:t> (y ~ x, scale = TRUE , </a:t>
            </a:r>
            <a:r>
              <a:rPr lang="en-US" sz="2000" dirty="0" err="1"/>
              <a:t>ncomp</a:t>
            </a:r>
            <a:r>
              <a:rPr lang="en-US" sz="2000" dirty="0"/>
              <a:t> = 5)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4237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Components Analysis</a:t>
            </a:r>
          </a:p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Components Regression</a:t>
            </a:r>
          </a:p>
        </p:txBody>
      </p:sp>
    </p:spTree>
    <p:extLst>
      <p:ext uri="{BB962C8B-B14F-4D97-AF65-F5344CB8AC3E}">
        <p14:creationId xmlns:p14="http://schemas.microsoft.com/office/powerpoint/2010/main" val="18912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40358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5A4D-519D-A0A3-1DD3-F20530D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ACC-FE7D-8EDD-7BD9-50C4E25F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Notice:</a:t>
            </a:r>
          </a:p>
          <a:p>
            <a:pPr marL="0" indent="0">
              <a:buNone/>
            </a:pPr>
            <a:r>
              <a:rPr lang="en-US" sz="2200" dirty="0"/>
              <a:t>1. SVM is an extension of the support vector classifier, using different kernels(non-linear).</a:t>
            </a:r>
          </a:p>
          <a:p>
            <a:pPr marL="0" indent="0">
              <a:buNone/>
            </a:pPr>
            <a:r>
              <a:rPr lang="en-US" sz="2200" dirty="0"/>
              <a:t>2. Use the e1071 library to demonstrate the SVM on a two-dimensional example.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library(e1071) </a:t>
            </a:r>
          </a:p>
          <a:p>
            <a:pPr marL="0" indent="0">
              <a:buNone/>
            </a:pPr>
            <a:r>
              <a:rPr lang="en-US" sz="2200" dirty="0"/>
              <a:t>##Generate data with nonlinear boundary </a:t>
            </a:r>
          </a:p>
          <a:p>
            <a:pPr marL="0" indent="0">
              <a:buNone/>
            </a:pPr>
            <a:r>
              <a:rPr lang="en-US" sz="2200" dirty="0" err="1"/>
              <a:t>set.seed</a:t>
            </a:r>
            <a:r>
              <a:rPr lang="en-US" sz="2200" dirty="0"/>
              <a:t>(1) </a:t>
            </a:r>
          </a:p>
          <a:p>
            <a:pPr marL="0" indent="0">
              <a:buNone/>
            </a:pPr>
            <a:r>
              <a:rPr lang="en-US" sz="2200" dirty="0"/>
              <a:t>x=matrix(</a:t>
            </a:r>
            <a:r>
              <a:rPr lang="en-US" sz="2200" dirty="0" err="1"/>
              <a:t>rnorm</a:t>
            </a:r>
            <a:r>
              <a:rPr lang="en-US" sz="2200" dirty="0"/>
              <a:t>(200*2),</a:t>
            </a:r>
            <a:r>
              <a:rPr lang="en-US" sz="2200" dirty="0" err="1"/>
              <a:t>ncol</a:t>
            </a:r>
            <a:r>
              <a:rPr lang="en-US" sz="2200" dirty="0"/>
              <a:t>=2) </a:t>
            </a:r>
          </a:p>
          <a:p>
            <a:pPr marL="0" indent="0">
              <a:buNone/>
            </a:pPr>
            <a:r>
              <a:rPr lang="en-US" sz="2200" dirty="0"/>
              <a:t>x[1:100,]=x[1:100,]+2 </a:t>
            </a:r>
          </a:p>
          <a:p>
            <a:pPr marL="0" indent="0">
              <a:buNone/>
            </a:pPr>
            <a:r>
              <a:rPr lang="en-US" sz="2200" dirty="0"/>
              <a:t>x[101:150,]=x[101:150,]-2 </a:t>
            </a:r>
          </a:p>
          <a:p>
            <a:pPr marL="0" indent="0">
              <a:buNone/>
            </a:pPr>
            <a:r>
              <a:rPr lang="en-US" sz="2200" dirty="0"/>
              <a:t>y=c(rep(1,150),rep(2,50)) </a:t>
            </a:r>
          </a:p>
          <a:p>
            <a:pPr marL="0" indent="0">
              <a:buNone/>
            </a:pPr>
            <a:r>
              <a:rPr lang="en-US" sz="2200" dirty="0" err="1"/>
              <a:t>dat</a:t>
            </a:r>
            <a:r>
              <a:rPr lang="en-US" sz="2200" dirty="0"/>
              <a:t>=</a:t>
            </a:r>
            <a:r>
              <a:rPr lang="en-US" sz="2200" dirty="0" err="1"/>
              <a:t>data.frame</a:t>
            </a:r>
            <a:r>
              <a:rPr lang="en-US" sz="2200" dirty="0"/>
              <a:t>(x=</a:t>
            </a:r>
            <a:r>
              <a:rPr lang="en-US" sz="2200" dirty="0" err="1"/>
              <a:t>x,y</a:t>
            </a:r>
            <a:r>
              <a:rPr lang="en-US" sz="2200" dirty="0"/>
              <a:t>=</a:t>
            </a:r>
            <a:r>
              <a:rPr lang="en-US" sz="2200" dirty="0" err="1"/>
              <a:t>as.factor</a:t>
            </a:r>
            <a:r>
              <a:rPr lang="en-US" sz="2200" dirty="0"/>
              <a:t>(y)) </a:t>
            </a:r>
          </a:p>
          <a:p>
            <a:pPr marL="0" indent="0">
              <a:buNone/>
            </a:pPr>
            <a:r>
              <a:rPr lang="en-US" sz="2200" dirty="0"/>
              <a:t>plot(</a:t>
            </a:r>
            <a:r>
              <a:rPr lang="en-US" sz="2200" dirty="0" err="1"/>
              <a:t>x,col</a:t>
            </a:r>
            <a:r>
              <a:rPr lang="en-US" sz="2200" dirty="0"/>
              <a:t>=(3-y))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28200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5A4D-519D-A0A3-1DD3-F20530D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ACC-FE7D-8EDD-7BD9-50C4E25F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##Use SVM with a radial kernel </a:t>
            </a:r>
          </a:p>
          <a:p>
            <a:pPr marL="0" indent="0">
              <a:buNone/>
            </a:pPr>
            <a:r>
              <a:rPr lang="en-US" sz="2400" dirty="0"/>
              <a:t>train=sample(200,100) </a:t>
            </a:r>
            <a:r>
              <a:rPr lang="en-US" sz="2400" dirty="0" err="1"/>
              <a:t>svmfit</a:t>
            </a:r>
            <a:r>
              <a:rPr lang="en-US" sz="2400" dirty="0"/>
              <a:t>=</a:t>
            </a:r>
            <a:r>
              <a:rPr lang="en-US" sz="2400" dirty="0" err="1"/>
              <a:t>svm</a:t>
            </a:r>
            <a:r>
              <a:rPr lang="en-US" sz="2400" dirty="0"/>
              <a:t>(</a:t>
            </a:r>
            <a:r>
              <a:rPr lang="en-US" sz="2400" dirty="0" err="1"/>
              <a:t>y~.,data</a:t>
            </a:r>
            <a:r>
              <a:rPr lang="en-US" sz="2400" dirty="0"/>
              <a:t>=</a:t>
            </a:r>
            <a:r>
              <a:rPr lang="en-US" sz="2400" dirty="0" err="1"/>
              <a:t>dat</a:t>
            </a:r>
            <a:r>
              <a:rPr lang="en-US" sz="2400" dirty="0"/>
              <a:t>[train,],kernel="</a:t>
            </a:r>
            <a:r>
              <a:rPr lang="en-US" sz="2400" dirty="0" err="1"/>
              <a:t>radial",gamma</a:t>
            </a:r>
            <a:r>
              <a:rPr lang="en-US" sz="2400" dirty="0"/>
              <a:t>=1,cost=1)</a:t>
            </a:r>
          </a:p>
          <a:p>
            <a:pPr marL="0" indent="0">
              <a:buNone/>
            </a:pPr>
            <a:r>
              <a:rPr lang="en-US" sz="2400" dirty="0"/>
              <a:t>##"cost" is similar to tuning parameter C, but with opposite </a:t>
            </a:r>
          </a:p>
          <a:p>
            <a:pPr marL="0" indent="0">
              <a:buNone/>
            </a:pPr>
            <a:r>
              <a:rPr lang="en-US" sz="2400" dirty="0"/>
              <a:t>##effects: small "cost", wide margin; large "cost", narrow margin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svmfit,dat</a:t>
            </a:r>
            <a:r>
              <a:rPr lang="en-US" sz="2400" dirty="0"/>
              <a:t>[train,]) </a:t>
            </a:r>
          </a:p>
          <a:p>
            <a:pPr marL="0" indent="0">
              <a:buNone/>
            </a:pPr>
            <a:r>
              <a:rPr lang="en-US" sz="2400" dirty="0"/>
              <a:t>summary(</a:t>
            </a:r>
            <a:r>
              <a:rPr lang="en-US" sz="2400" dirty="0" err="1"/>
              <a:t>svmfit</a:t>
            </a:r>
            <a:r>
              <a:rPr lang="en-US" sz="2400" dirty="0"/>
              <a:t>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7241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5A4D-519D-A0A3-1DD3-F20530D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ACC-FE7D-8EDD-7BD9-50C4E25F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##Select best values for "gamma" and "cost" by CV </a:t>
            </a:r>
            <a:r>
              <a:rPr lang="en-US" sz="2400" dirty="0" err="1"/>
              <a:t>tune.out</a:t>
            </a:r>
            <a:r>
              <a:rPr lang="en-US" sz="2400" dirty="0"/>
              <a:t>=tune(</a:t>
            </a:r>
            <a:r>
              <a:rPr lang="en-US" sz="2400" dirty="0" err="1"/>
              <a:t>svm,y~.,data</a:t>
            </a:r>
            <a:r>
              <a:rPr lang="en-US" sz="2400" dirty="0"/>
              <a:t>=</a:t>
            </a:r>
            <a:r>
              <a:rPr lang="en-US" sz="2400" dirty="0" err="1"/>
              <a:t>dat</a:t>
            </a:r>
            <a:r>
              <a:rPr lang="en-US" sz="2400" dirty="0"/>
              <a:t>[train,],kernel="</a:t>
            </a:r>
            <a:r>
              <a:rPr lang="en-US" sz="2400" dirty="0" err="1"/>
              <a:t>radial",ranges</a:t>
            </a:r>
            <a:r>
              <a:rPr lang="en-US" sz="2400" dirty="0"/>
              <a:t> =list(cost=c(0.1,1,10,100,1000),gamma=c(0.5,1,2,3,4)))</a:t>
            </a:r>
          </a:p>
          <a:p>
            <a:pPr marL="0" indent="0">
              <a:buNone/>
            </a:pPr>
            <a:r>
              <a:rPr lang="en-US" sz="2400" dirty="0"/>
              <a:t>summary(</a:t>
            </a:r>
            <a:r>
              <a:rPr lang="en-US" sz="2400" dirty="0" err="1"/>
              <a:t>tune.out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##Use SVM with a polynomial kernel </a:t>
            </a:r>
            <a:r>
              <a:rPr lang="en-US" sz="2400" dirty="0" err="1"/>
              <a:t>svmfit</a:t>
            </a:r>
            <a:r>
              <a:rPr lang="en-US" sz="2400" dirty="0"/>
              <a:t>=</a:t>
            </a:r>
            <a:r>
              <a:rPr lang="en-US" sz="2400" dirty="0" err="1"/>
              <a:t>svm</a:t>
            </a:r>
            <a:r>
              <a:rPr lang="en-US" sz="2400" dirty="0"/>
              <a:t>(</a:t>
            </a:r>
            <a:r>
              <a:rPr lang="en-US" sz="2400" dirty="0" err="1"/>
              <a:t>y~.,data</a:t>
            </a:r>
            <a:r>
              <a:rPr lang="en-US" sz="2400" dirty="0"/>
              <a:t>=</a:t>
            </a:r>
            <a:r>
              <a:rPr lang="en-US" sz="2400" dirty="0" err="1"/>
              <a:t>dat</a:t>
            </a:r>
            <a:r>
              <a:rPr lang="en-US" sz="2400" dirty="0"/>
              <a:t>[train,],kernel="polynomial" , degree=2,ranges=list(cost=c(0.001,0.01,0.1,1,5,10,100))) </a:t>
            </a:r>
          </a:p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svmfit,dat</a:t>
            </a:r>
            <a:r>
              <a:rPr lang="en-US" sz="2400" dirty="0"/>
              <a:t>[train,])</a:t>
            </a:r>
            <a:endParaRPr lang="en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A9EA9-989A-9573-785D-15FD8D6C3B87}"/>
                  </a:ext>
                </a:extLst>
              </p:cNvPr>
              <p:cNvSpPr txBox="1"/>
              <p:nvPr/>
            </p:nvSpPr>
            <p:spPr>
              <a:xfrm>
                <a:off x="2215055" y="3236451"/>
                <a:ext cx="4619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A9EA9-989A-9573-785D-15FD8D6C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55" y="3236451"/>
                <a:ext cx="46192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4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512" y="816472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Principal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9159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75ED-B32D-E62C-AA0E-51114A12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4F04-06FF-B72A-76D0-98C910ED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7" y="838200"/>
            <a:ext cx="9144000" cy="5287963"/>
          </a:xfrm>
        </p:spPr>
        <p:txBody>
          <a:bodyPr/>
          <a:lstStyle/>
          <a:p>
            <a:r>
              <a:rPr lang="en-US" altLang="zh-CN" sz="2200" dirty="0"/>
              <a:t>Objective: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DDA69ACC-B9CD-9913-16DC-806D1741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700808"/>
            <a:ext cx="39751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22ADFD-0F91-32A7-F32C-6C018361A6A5}"/>
              </a:ext>
            </a:extLst>
          </p:cNvPr>
          <p:cNvSpPr txBox="1"/>
          <p:nvPr/>
        </p:nvSpPr>
        <p:spPr>
          <a:xfrm>
            <a:off x="33977" y="4620220"/>
            <a:ext cx="90760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-apple-system"/>
              </a:rPr>
              <a:t>Notice:</a:t>
            </a:r>
            <a:r>
              <a:rPr lang="zh-CN" altLang="en-US" sz="2200" b="0" i="0" dirty="0">
                <a:effectLst/>
                <a:latin typeface="-apple-system"/>
              </a:rPr>
              <a:t> </a:t>
            </a:r>
            <a:r>
              <a:rPr lang="en-US" sz="2200" b="0" i="0" dirty="0">
                <a:effectLst/>
                <a:latin typeface="-apple-system"/>
              </a:rPr>
              <a:t>The principal components are the eigenvectors of a covariance matrix, and hence they are orthogonal. Importantly, the </a:t>
            </a:r>
            <a:r>
              <a:rPr lang="en-US" altLang="zh-CN" sz="2200" b="0" i="0" strike="noStrike" dirty="0">
                <a:effectLst/>
                <a:latin typeface="-apple-system"/>
              </a:rPr>
              <a:t>dataset</a:t>
            </a:r>
            <a:r>
              <a:rPr lang="en-US" sz="2200" b="0" i="0" dirty="0">
                <a:effectLst/>
                <a:latin typeface="-apple-system"/>
              </a:rPr>
              <a:t> on which PCA technique is to be used must be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-apple-system"/>
              </a:rPr>
              <a:t>scaled</a:t>
            </a:r>
            <a:r>
              <a:rPr lang="en-US" sz="2200" b="0" i="0" dirty="0">
                <a:effectLst/>
                <a:latin typeface="-apple-system"/>
              </a:rPr>
              <a:t>. The results are also sensitive to the relative scaling.</a:t>
            </a:r>
            <a:endParaRPr lang="en-CN" sz="2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C50B08-1276-7E7D-2DA2-1790002FB52A}"/>
              </a:ext>
            </a:extLst>
          </p:cNvPr>
          <p:cNvCxnSpPr>
            <a:endCxn id="1028" idx="2"/>
          </p:cNvCxnSpPr>
          <p:nvPr/>
        </p:nvCxnSpPr>
        <p:spPr>
          <a:xfrm flipH="1" flipV="1">
            <a:off x="4572000" y="4037608"/>
            <a:ext cx="360040" cy="14076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4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AA53-F8D7-DDCC-B08D-9C667499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3C227-AD70-054C-E405-B28EA5706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PCA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Where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it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is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the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covariance</a:t>
                </a:r>
                <a:r>
                  <a:rPr lang="zh-CN" altLang="en-US" b="0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are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eigen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vector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and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eigen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value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respectively.</a:t>
                </a:r>
              </a:p>
              <a:p>
                <a:r>
                  <a:rPr lang="en-US" altLang="zh-CN" b="0" dirty="0"/>
                  <a:t>It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can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easily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show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that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eigen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vectors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are</a:t>
                </a:r>
                <a:r>
                  <a:rPr lang="zh-CN" altLang="en-US" b="0" dirty="0"/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orthogonal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with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each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other.</a:t>
                </a:r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3C227-AD70-054C-E405-B28EA5706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7" t="-1439" r="-2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29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24319</TotalTime>
  <Words>1170</Words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Cambria Math</vt:lpstr>
      <vt:lpstr>Office Theme</vt:lpstr>
      <vt:lpstr>SDSC 3006 L02 Class 9. SVM and PCA</vt:lpstr>
      <vt:lpstr>Outline</vt:lpstr>
      <vt:lpstr>PowerPoint Presentation</vt:lpstr>
      <vt:lpstr>Implementation</vt:lpstr>
      <vt:lpstr>Implementation</vt:lpstr>
      <vt:lpstr>Implementation</vt:lpstr>
      <vt:lpstr>PowerPoint Presentation</vt:lpstr>
      <vt:lpstr>Details</vt:lpstr>
      <vt:lpstr>Details</vt:lpstr>
      <vt:lpstr>Examples</vt:lpstr>
      <vt:lpstr>Implementation</vt:lpstr>
      <vt:lpstr>Implementation</vt:lpstr>
      <vt:lpstr>Implementation</vt:lpstr>
      <vt:lpstr>PowerPoint Presentation</vt:lpstr>
      <vt:lpstr>Details</vt:lpstr>
      <vt:lpstr>Details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2022-11-02T05:53:17Z</dcterms:modified>
</cp:coreProperties>
</file>