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9" r:id="rId7"/>
    <p:sldId id="271" r:id="rId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E2FC"/>
    <a:srgbClr val="DEE1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9E746C-06F2-4907-AE5C-341004B59EFB}" v="2" dt="2024-01-16T09:52:37.4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68" autoAdjust="0"/>
    <p:restoredTop sz="94718" autoAdjust="0"/>
  </p:normalViewPr>
  <p:slideViewPr>
    <p:cSldViewPr>
      <p:cViewPr varScale="1">
        <p:scale>
          <a:sx n="68" d="100"/>
          <a:sy n="68" d="100"/>
        </p:scale>
        <p:origin x="135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haela PANTAZICA (77018)" userId="65dd1fd0-c597-4793-af88-dcb5b49ea386" providerId="ADAL" clId="{5F9E746C-06F2-4907-AE5C-341004B59EFB}"/>
    <pc:docChg chg="custSel modMainMaster">
      <pc:chgData name="Mihaela PANTAZICA (77018)" userId="65dd1fd0-c597-4793-af88-dcb5b49ea386" providerId="ADAL" clId="{5F9E746C-06F2-4907-AE5C-341004B59EFB}" dt="2024-01-16T09:53:19.245" v="14" actId="1076"/>
      <pc:docMkLst>
        <pc:docMk/>
      </pc:docMkLst>
      <pc:sldMasterChg chg="modSldLayout">
        <pc:chgData name="Mihaela PANTAZICA (77018)" userId="65dd1fd0-c597-4793-af88-dcb5b49ea386" providerId="ADAL" clId="{5F9E746C-06F2-4907-AE5C-341004B59EFB}" dt="2024-01-16T09:53:19.245" v="14" actId="1076"/>
        <pc:sldMasterMkLst>
          <pc:docMk/>
          <pc:sldMasterMk cId="0" sldId="2147483648"/>
        </pc:sldMasterMkLst>
        <pc:sldLayoutChg chg="addSp delSp modSp mod">
          <pc:chgData name="Mihaela PANTAZICA (77018)" userId="65dd1fd0-c597-4793-af88-dcb5b49ea386" providerId="ADAL" clId="{5F9E746C-06F2-4907-AE5C-341004B59EFB}" dt="2024-01-16T09:53:19.245" v="14" actId="1076"/>
          <pc:sldLayoutMkLst>
            <pc:docMk/>
            <pc:sldMasterMk cId="0" sldId="2147483648"/>
            <pc:sldLayoutMk cId="0" sldId="2147483755"/>
          </pc:sldLayoutMkLst>
          <pc:picChg chg="del mod">
            <ac:chgData name="Mihaela PANTAZICA (77018)" userId="65dd1fd0-c597-4793-af88-dcb5b49ea386" providerId="ADAL" clId="{5F9E746C-06F2-4907-AE5C-341004B59EFB}" dt="2024-01-16T09:52:30.850" v="6" actId="478"/>
            <ac:picMkLst>
              <pc:docMk/>
              <pc:sldMasterMk cId="0" sldId="2147483648"/>
              <pc:sldLayoutMk cId="0" sldId="2147483755"/>
              <ac:picMk id="4" creationId="{00000000-0000-0000-0000-000000000000}"/>
            </ac:picMkLst>
          </pc:picChg>
          <pc:picChg chg="add mod">
            <ac:chgData name="Mihaela PANTAZICA (77018)" userId="65dd1fd0-c597-4793-af88-dcb5b49ea386" providerId="ADAL" clId="{5F9E746C-06F2-4907-AE5C-341004B59EFB}" dt="2024-01-16T09:52:24.281" v="5" actId="1076"/>
            <ac:picMkLst>
              <pc:docMk/>
              <pc:sldMasterMk cId="0" sldId="2147483648"/>
              <pc:sldLayoutMk cId="0" sldId="2147483755"/>
              <ac:picMk id="5" creationId="{9A8A37A8-1FA0-72F1-11F6-E35F7D2573F9}"/>
            </ac:picMkLst>
          </pc:picChg>
          <pc:picChg chg="mod">
            <ac:chgData name="Mihaela PANTAZICA (77018)" userId="65dd1fd0-c597-4793-af88-dcb5b49ea386" providerId="ADAL" clId="{5F9E746C-06F2-4907-AE5C-341004B59EFB}" dt="2024-01-16T09:53:19.245" v="14" actId="1076"/>
            <ac:picMkLst>
              <pc:docMk/>
              <pc:sldMasterMk cId="0" sldId="2147483648"/>
              <pc:sldLayoutMk cId="0" sldId="2147483755"/>
              <ac:picMk id="6" creationId="{00000000-0000-0000-0000-000000000000}"/>
            </ac:picMkLst>
          </pc:picChg>
          <pc:picChg chg="mod">
            <ac:chgData name="Mihaela PANTAZICA (77018)" userId="65dd1fd0-c597-4793-af88-dcb5b49ea386" providerId="ADAL" clId="{5F9E746C-06F2-4907-AE5C-341004B59EFB}" dt="2024-01-16T09:53:10.683" v="13" actId="14100"/>
            <ac:picMkLst>
              <pc:docMk/>
              <pc:sldMasterMk cId="0" sldId="2147483648"/>
              <pc:sldLayoutMk cId="0" sldId="2147483755"/>
              <ac:picMk id="10" creationId="{871CAC81-6169-4629-9F80-B677A4FE702D}"/>
            </ac:picMkLst>
          </pc:picChg>
          <pc:picChg chg="add mod">
            <ac:chgData name="Mihaela PANTAZICA (77018)" userId="65dd1fd0-c597-4793-af88-dcb5b49ea386" providerId="ADAL" clId="{5F9E746C-06F2-4907-AE5C-341004B59EFB}" dt="2024-01-16T09:53:02.081" v="11" actId="1076"/>
            <ac:picMkLst>
              <pc:docMk/>
              <pc:sldMasterMk cId="0" sldId="2147483648"/>
              <pc:sldLayoutMk cId="0" sldId="2147483755"/>
              <ac:picMk id="11" creationId="{6DC47A62-F13E-9FCF-6DFA-331684058E3C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015BCA8-4F01-4D86-9485-5DC1E35EBFDB}" type="datetimeFigureOut">
              <a:rPr lang="en-US"/>
              <a:pPr>
                <a:defRPr/>
              </a:pPr>
              <a:t>3/25/2024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0D67AA3-719D-41D2-92E8-0058ADCE64BB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  <p:extLst>
      <p:ext uri="{BB962C8B-B14F-4D97-AF65-F5344CB8AC3E}">
        <p14:creationId xmlns:p14="http://schemas.microsoft.com/office/powerpoint/2010/main" val="1648889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26" y="6188075"/>
            <a:ext cx="15462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669DE8-5E40-4F59-A536-4E3535E4BD0D}" type="datetimeFigureOut">
              <a:rPr lang="en-US"/>
              <a:pPr>
                <a:defRPr/>
              </a:pPr>
              <a:t>3/25/2024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81764-BCEA-4297-89EC-E9B9FA6D5FFE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1CAC81-6169-4629-9F80-B677A4FE702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21767" y="6120493"/>
            <a:ext cx="661307" cy="6613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8A37A8-1FA0-72F1-11F6-E35F7D2573F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09550" y="258065"/>
            <a:ext cx="804669" cy="7050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C47A62-F13E-9FCF-6DFA-331684058E3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273143" y="266532"/>
            <a:ext cx="661307" cy="696577"/>
          </a:xfrm>
          <a:prstGeom prst="rect">
            <a:avLst/>
          </a:prstGeom>
        </p:spPr>
      </p:pic>
    </p:spTree>
  </p:cSld>
  <p:clrMapOvr>
    <a:masterClrMapping/>
  </p:clrMapOvr>
  <p:transition>
    <p:pull dir="r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733659-CCDF-4DBB-A007-035A35EBFBAD}" type="datetimeFigureOut">
              <a:rPr lang="en-US"/>
              <a:pPr>
                <a:defRPr/>
              </a:pPr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2E8BC2-DD62-47BB-8C21-C4F2D9E1D567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  <p:transition>
    <p:pull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A52A60-9143-45D9-9F8D-86CB2F603058}" type="datetimeFigureOut">
              <a:rPr lang="en-US"/>
              <a:pPr>
                <a:defRPr/>
              </a:pPr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5364C-50A9-4793-ADA7-A5D0D5526088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  <p:transition>
    <p:pull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6128DF-9211-42C1-924C-6ED55F92EB6B}" type="datetimeFigureOut">
              <a:rPr lang="en-US"/>
              <a:pPr>
                <a:defRPr/>
              </a:pPr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5EDCD3-1747-44F3-96BA-E6130A3B6926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  <p:transition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DF4FB5-DA46-4B59-B072-6321920AEBB2}" type="datetimeFigureOut">
              <a:rPr lang="en-US"/>
              <a:pPr>
                <a:defRPr/>
              </a:pPr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5EA4A9-FDDE-4124-B7ED-925DC65F175B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  <p:transition>
    <p:pull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DE5E23-3A4D-4919-B13A-C7C659D9A4C5}" type="datetimeFigureOut">
              <a:rPr lang="en-US"/>
              <a:pPr>
                <a:defRPr/>
              </a:pPr>
              <a:t>3/25/2024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B2AB8-832B-49F2-B42A-94633B11C65B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  <p:transition>
    <p:pull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7D576C-72AA-4F04-A8FA-E6F9A0A78EDE}" type="datetimeFigureOut">
              <a:rPr lang="en-US"/>
              <a:pPr>
                <a:defRPr/>
              </a:pPr>
              <a:t>3/25/2024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EFF29A-FFB6-4DD6-A464-81F1AA41C051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  <p:transition>
    <p:pull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DF9FB2-5FC9-4031-A63F-55468B896A5A}" type="datetimeFigureOut">
              <a:rPr lang="en-US"/>
              <a:pPr>
                <a:defRPr/>
              </a:pPr>
              <a:t>3/25/2024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4738C-8B56-494D-BC41-2CE5AB556F81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  <p:transition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C7836D-3339-4785-8DFE-44A62EE29901}" type="datetimeFigureOut">
              <a:rPr lang="en-US"/>
              <a:pPr>
                <a:defRPr/>
              </a:pPr>
              <a:t>3/25/2024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08C1A-C322-4EB4-BA9F-19700BBFC068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  <p:transition>
    <p:pull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1DAE1D-11A1-49F4-93EC-7199E98355EC}" type="datetimeFigureOut">
              <a:rPr lang="en-US"/>
              <a:pPr>
                <a:defRPr/>
              </a:pPr>
              <a:t>3/25/2024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DA1D1E-1E28-4485-AF5B-903820166ABD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  <p:transition>
    <p:pull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0AC4B3-5A3D-46FF-910E-76BD3CA27CF1}" type="datetimeFigureOut">
              <a:rPr lang="en-US"/>
              <a:pPr>
                <a:defRPr/>
              </a:pPr>
              <a:t>3/25/2024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AFB3B8-2000-45D4-B347-7E71F8489649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  <p:transition>
    <p:pull dir="r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277E9F4-9028-411F-A9B5-35B847CAD700}" type="datetimeFigureOut">
              <a:rPr lang="en-US"/>
              <a:pPr>
                <a:defRPr/>
              </a:pPr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CA764CC5-BE13-4CD0-A152-5E42E1160D2F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ransition>
    <p:pull dir="ru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altLang="en-US" sz="2400" b="1" dirty="0" err="1">
                <a:latin typeface="Arial" charset="0"/>
                <a:cs typeface="Arial" charset="0"/>
              </a:rPr>
              <a:t>Proiect</a:t>
            </a:r>
            <a:r>
              <a:rPr lang="en-US" altLang="en-US" sz="2400" b="1">
                <a:latin typeface="Arial" charset="0"/>
                <a:cs typeface="Arial" charset="0"/>
              </a:rPr>
              <a:t> 1 – Dispozitive</a:t>
            </a:r>
            <a:r>
              <a:rPr lang="ro-RO" altLang="en-US" sz="2400" b="1">
                <a:latin typeface="Arial" charset="0"/>
                <a:cs typeface="Arial" charset="0"/>
              </a:rPr>
              <a:t> și circuite electronice</a:t>
            </a:r>
            <a:r>
              <a:rPr lang="en-US" altLang="en-US" sz="2400" b="1">
                <a:latin typeface="Arial" charset="0"/>
                <a:cs typeface="Arial" charset="0"/>
              </a:rPr>
              <a:t> (DCE)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572000" y="5715000"/>
            <a:ext cx="441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ro-RO" sz="2000" b="1" dirty="0">
                <a:ea typeface="+mj-ea"/>
              </a:rPr>
              <a:t>Student</a:t>
            </a:r>
            <a:r>
              <a:rPr lang="en-US" sz="2000" b="1" dirty="0">
                <a:ea typeface="+mj-ea"/>
              </a:rPr>
              <a:t>: Ciucu Robert-Marian</a:t>
            </a:r>
          </a:p>
          <a:p>
            <a:pPr>
              <a:defRPr/>
            </a:pPr>
            <a:r>
              <a:rPr lang="en-US" sz="2000" b="1" dirty="0" err="1">
                <a:ea typeface="+mj-ea"/>
              </a:rPr>
              <a:t>Grupa</a:t>
            </a:r>
            <a:r>
              <a:rPr lang="en-US" sz="2000" b="1" dirty="0">
                <a:ea typeface="+mj-ea"/>
              </a:rPr>
              <a:t> 433E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609600" y="320040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2400" b="1" dirty="0" err="1">
                <a:ea typeface="+mj-ea"/>
              </a:rPr>
              <a:t>Tema</a:t>
            </a:r>
            <a:r>
              <a:rPr lang="en-US" sz="2400" b="1" dirty="0">
                <a:ea typeface="+mj-ea"/>
              </a:rPr>
              <a:t>: </a:t>
            </a:r>
            <a:r>
              <a:rPr lang="en-US" sz="2400" b="1" dirty="0" err="1">
                <a:ea typeface="+mj-ea"/>
              </a:rPr>
              <a:t>Amplificator</a:t>
            </a:r>
            <a:r>
              <a:rPr lang="en-US" sz="2400" b="1" dirty="0">
                <a:ea typeface="+mj-ea"/>
              </a:rPr>
              <a:t> de Audio </a:t>
            </a:r>
            <a:r>
              <a:rPr lang="en-US" sz="2400" b="1" dirty="0" err="1">
                <a:ea typeface="+mj-ea"/>
              </a:rPr>
              <a:t>Frecven</a:t>
            </a:r>
            <a:r>
              <a:rPr lang="ro-RO" sz="2400" b="1" dirty="0">
                <a:ea typeface="+mj-ea"/>
              </a:rPr>
              <a:t>ță</a:t>
            </a:r>
            <a:r>
              <a:rPr lang="en-US" sz="2400" b="1" dirty="0">
                <a:ea typeface="+mj-ea"/>
              </a:rPr>
              <a:t> </a:t>
            </a:r>
          </a:p>
        </p:txBody>
      </p:sp>
    </p:spTree>
  </p:cSld>
  <p:clrMapOvr>
    <a:masterClrMapping/>
  </p:clrMapOvr>
  <p:transition>
    <p:pull dir="r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en-US" altLang="en-US" sz="2400" b="1" dirty="0">
                <a:latin typeface="Arial" charset="0"/>
                <a:cs typeface="Arial" charset="0"/>
              </a:rPr>
              <a:t>Date de </a:t>
            </a:r>
            <a:r>
              <a:rPr lang="en-US" altLang="en-US" sz="2400" b="1" dirty="0" err="1">
                <a:latin typeface="Arial" charset="0"/>
                <a:cs typeface="Arial" charset="0"/>
              </a:rPr>
              <a:t>proiectare</a:t>
            </a:r>
            <a:endParaRPr lang="en-US" altLang="en-US" sz="2400" b="1" dirty="0">
              <a:latin typeface="Arial" charset="0"/>
              <a:cs typeface="Arial" charset="0"/>
            </a:endParaRPr>
          </a:p>
        </p:txBody>
      </p:sp>
      <p:sp>
        <p:nvSpPr>
          <p:cNvPr id="4099" name="Title 1"/>
          <p:cNvSpPr txBox="1">
            <a:spLocks/>
          </p:cNvSpPr>
          <p:nvPr/>
        </p:nvSpPr>
        <p:spPr bwMode="auto">
          <a:xfrm>
            <a:off x="381000" y="1600200"/>
            <a:ext cx="8534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ro-RO" dirty="0"/>
              <a:t>	S</a:t>
            </a:r>
            <a:r>
              <a:rPr lang="ro-RO" altLang="ro-RO" dirty="0"/>
              <a:t>ă</a:t>
            </a:r>
            <a:r>
              <a:rPr lang="en-US" altLang="ro-RO" dirty="0"/>
              <a:t> se </a:t>
            </a:r>
            <a:r>
              <a:rPr lang="en-US" altLang="ro-RO" dirty="0" err="1"/>
              <a:t>proiecteze</a:t>
            </a:r>
            <a:r>
              <a:rPr lang="en-US" altLang="ro-RO" dirty="0"/>
              <a:t> un </a:t>
            </a:r>
            <a:r>
              <a:rPr lang="en-US" altLang="ro-RO" dirty="0" err="1"/>
              <a:t>amplificator</a:t>
            </a:r>
            <a:r>
              <a:rPr lang="en-US" altLang="ro-RO" dirty="0"/>
              <a:t> de </a:t>
            </a:r>
            <a:r>
              <a:rPr lang="en-US" altLang="ro-RO" dirty="0" err="1"/>
              <a:t>tensiune</a:t>
            </a:r>
            <a:r>
              <a:rPr lang="en-US" altLang="ro-RO" dirty="0"/>
              <a:t> (</a:t>
            </a:r>
            <a:r>
              <a:rPr lang="en-US" altLang="ro-RO" dirty="0" err="1"/>
              <a:t>joas</a:t>
            </a:r>
            <a:r>
              <a:rPr lang="ro-RO" altLang="ro-RO" dirty="0"/>
              <a:t>ă</a:t>
            </a:r>
            <a:r>
              <a:rPr lang="en-US" altLang="ro-RO" dirty="0"/>
              <a:t> </a:t>
            </a:r>
            <a:r>
              <a:rPr lang="en-US" altLang="ro-RO" dirty="0" err="1"/>
              <a:t>frecven</a:t>
            </a:r>
            <a:r>
              <a:rPr lang="ro-RO" altLang="ro-RO" dirty="0"/>
              <a:t>ță</a:t>
            </a:r>
            <a:r>
              <a:rPr lang="en-US" altLang="ro-RO" dirty="0"/>
              <a:t>) </a:t>
            </a:r>
            <a:r>
              <a:rPr lang="en-US" altLang="ro-RO" dirty="0" err="1"/>
              <a:t>av</a:t>
            </a:r>
            <a:r>
              <a:rPr lang="ro-RO" altLang="ro-RO" dirty="0"/>
              <a:t>â</a:t>
            </a:r>
            <a:r>
              <a:rPr lang="en-US" altLang="ro-RO" dirty="0" err="1"/>
              <a:t>nd</a:t>
            </a:r>
            <a:r>
              <a:rPr lang="en-US" altLang="ro-RO" dirty="0"/>
              <a:t> </a:t>
            </a:r>
            <a:r>
              <a:rPr lang="en-US" altLang="ro-RO" dirty="0" err="1"/>
              <a:t>urm</a:t>
            </a:r>
            <a:r>
              <a:rPr lang="ro-RO" altLang="ro-RO" dirty="0"/>
              <a:t>ă</a:t>
            </a:r>
            <a:r>
              <a:rPr lang="en-US" altLang="ro-RO" dirty="0" err="1"/>
              <a:t>toarele</a:t>
            </a:r>
            <a:r>
              <a:rPr lang="en-US" altLang="ro-RO" dirty="0"/>
              <a:t> </a:t>
            </a:r>
            <a:r>
              <a:rPr lang="en-US" altLang="ro-RO" dirty="0" err="1"/>
              <a:t>caracteristici</a:t>
            </a:r>
            <a:r>
              <a:rPr lang="en-US" altLang="ro-RO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ro-RO" dirty="0" err="1"/>
              <a:t>Semnalul</a:t>
            </a:r>
            <a:r>
              <a:rPr lang="en-US" altLang="ro-RO" dirty="0"/>
              <a:t> de </a:t>
            </a:r>
            <a:r>
              <a:rPr lang="en-US" altLang="ro-RO" dirty="0" err="1"/>
              <a:t>intrare</a:t>
            </a:r>
            <a:r>
              <a:rPr lang="en-US" altLang="ro-RO" dirty="0"/>
              <a:t>, </a:t>
            </a:r>
            <a:r>
              <a:rPr lang="en-US" altLang="ro-RO" dirty="0" err="1"/>
              <a:t>ui</a:t>
            </a:r>
            <a:r>
              <a:rPr lang="en-US" altLang="ro-RO" dirty="0"/>
              <a:t> </a:t>
            </a:r>
            <a:r>
              <a:rPr lang="ro-RO" altLang="ro-RO" dirty="0"/>
              <a:t>î</a:t>
            </a:r>
            <a:r>
              <a:rPr lang="en-US" altLang="ro-RO" dirty="0"/>
              <a:t>n </a:t>
            </a:r>
            <a:r>
              <a:rPr lang="en-US" altLang="ro-RO" dirty="0" err="1"/>
              <a:t>gama</a:t>
            </a:r>
            <a:r>
              <a:rPr lang="en-US" altLang="ro-RO" dirty="0"/>
              <a:t>: 250 [mV]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ro-RO" dirty="0" err="1"/>
              <a:t>Sarcina</a:t>
            </a:r>
            <a:r>
              <a:rPr lang="en-US" altLang="ro-RO" dirty="0"/>
              <a:t> de </a:t>
            </a:r>
            <a:r>
              <a:rPr lang="en-US" altLang="ro-RO" dirty="0" err="1"/>
              <a:t>ie</a:t>
            </a:r>
            <a:r>
              <a:rPr lang="ro-RO" altLang="ro-RO" dirty="0"/>
              <a:t>ș</a:t>
            </a:r>
            <a:r>
              <a:rPr lang="en-US" altLang="ro-RO" dirty="0"/>
              <a:t>ire RL=25 [</a:t>
            </a:r>
            <a:r>
              <a:rPr lang="el-GR" altLang="ro-RO" dirty="0"/>
              <a:t>Ω</a:t>
            </a:r>
            <a:r>
              <a:rPr lang="en-US" altLang="ro-RO" dirty="0"/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ro-RO" dirty="0" err="1"/>
              <a:t>Rezisten</a:t>
            </a:r>
            <a:r>
              <a:rPr lang="ro-RO" altLang="ro-RO" dirty="0"/>
              <a:t>ț</a:t>
            </a:r>
            <a:r>
              <a:rPr lang="en-US" altLang="ro-RO" dirty="0"/>
              <a:t>a de </a:t>
            </a:r>
            <a:r>
              <a:rPr lang="en-US" altLang="ro-RO" dirty="0" err="1"/>
              <a:t>intrare</a:t>
            </a:r>
            <a:r>
              <a:rPr lang="en-US" altLang="ro-RO" dirty="0"/>
              <a:t> </a:t>
            </a:r>
            <a:r>
              <a:rPr lang="en-US" altLang="ro-RO" dirty="0" err="1"/>
              <a:t>Ri</a:t>
            </a:r>
            <a:r>
              <a:rPr lang="en-US" altLang="ro-RO" dirty="0"/>
              <a:t>&gt;0.1 [M</a:t>
            </a:r>
            <a:r>
              <a:rPr lang="el-GR" altLang="ro-RO" dirty="0"/>
              <a:t>Ω</a:t>
            </a:r>
            <a:r>
              <a:rPr lang="en-US" altLang="ro-RO" dirty="0"/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ro-RO" dirty="0" err="1"/>
              <a:t>Rezisten</a:t>
            </a:r>
            <a:r>
              <a:rPr lang="ro-RO" altLang="ro-RO" dirty="0"/>
              <a:t>ț</a:t>
            </a:r>
            <a:r>
              <a:rPr lang="en-US" altLang="ro-RO" dirty="0"/>
              <a:t>a de </a:t>
            </a:r>
            <a:r>
              <a:rPr lang="en-US" altLang="ro-RO" dirty="0" err="1"/>
              <a:t>ie</a:t>
            </a:r>
            <a:r>
              <a:rPr lang="ro-RO" altLang="ro-RO" dirty="0"/>
              <a:t>ș</a:t>
            </a:r>
            <a:r>
              <a:rPr lang="en-US" altLang="ro-RO" dirty="0"/>
              <a:t>ire Ro&lt;0.5 [</a:t>
            </a:r>
            <a:r>
              <a:rPr lang="el-GR" altLang="ro-RO" dirty="0"/>
              <a:t>Ω</a:t>
            </a:r>
            <a:r>
              <a:rPr lang="en-US" altLang="ro-RO" dirty="0"/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ro-RO" dirty="0" err="1"/>
              <a:t>Amplificare</a:t>
            </a:r>
            <a:r>
              <a:rPr lang="en-US" altLang="ro-RO" dirty="0"/>
              <a:t> </a:t>
            </a:r>
            <a:r>
              <a:rPr lang="ro-RO" altLang="ro-RO" dirty="0"/>
              <a:t>î</a:t>
            </a:r>
            <a:r>
              <a:rPr lang="en-US" altLang="ro-RO" dirty="0"/>
              <a:t>n </a:t>
            </a:r>
            <a:r>
              <a:rPr lang="en-US" altLang="ro-RO" dirty="0" err="1"/>
              <a:t>tensiune</a:t>
            </a:r>
            <a:r>
              <a:rPr lang="en-US" altLang="ro-RO" dirty="0"/>
              <a:t> Av =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ro-RO" dirty="0" err="1"/>
              <a:t>Domeniul</a:t>
            </a:r>
            <a:r>
              <a:rPr lang="ro-RO" altLang="ro-RO" dirty="0"/>
              <a:t> temperaturilor</a:t>
            </a:r>
            <a:r>
              <a:rPr lang="en-US" altLang="ro-RO" dirty="0"/>
              <a:t> de </a:t>
            </a:r>
            <a:r>
              <a:rPr lang="en-US" altLang="ro-RO" dirty="0" err="1"/>
              <a:t>func</a:t>
            </a:r>
            <a:r>
              <a:rPr lang="ro-RO" altLang="ro-RO" dirty="0"/>
              <a:t>ț</a:t>
            </a:r>
            <a:r>
              <a:rPr lang="en-US" altLang="ro-RO" dirty="0" err="1"/>
              <a:t>ionare</a:t>
            </a:r>
            <a:r>
              <a:rPr lang="en-US" altLang="ro-RO" dirty="0"/>
              <a:t>: 0-70 grade Celsius (</a:t>
            </a:r>
            <a:r>
              <a:rPr lang="en-US" altLang="ro-RO" dirty="0" err="1"/>
              <a:t>verificabil</a:t>
            </a:r>
            <a:r>
              <a:rPr lang="en-US" altLang="ro-RO" dirty="0"/>
              <a:t> </a:t>
            </a:r>
            <a:r>
              <a:rPr lang="en-US" altLang="ro-RO" dirty="0" err="1"/>
              <a:t>prin</a:t>
            </a:r>
            <a:r>
              <a:rPr lang="en-US" altLang="ro-RO" dirty="0"/>
              <a:t> </a:t>
            </a:r>
            <a:r>
              <a:rPr lang="en-US" altLang="ro-RO" dirty="0" err="1"/>
              <a:t>testare</a:t>
            </a:r>
            <a:r>
              <a:rPr lang="en-US" altLang="ro-RO" dirty="0"/>
              <a:t> </a:t>
            </a:r>
            <a:r>
              <a:rPr lang="ro-RO" altLang="ro-RO" dirty="0"/>
              <a:t>î</a:t>
            </a:r>
            <a:r>
              <a:rPr lang="en-US" altLang="ro-RO" dirty="0"/>
              <a:t>n </a:t>
            </a:r>
            <a:r>
              <a:rPr lang="en-US" altLang="ro-RO" dirty="0" err="1"/>
              <a:t>temperatur</a:t>
            </a:r>
            <a:r>
              <a:rPr lang="ro-RO" altLang="ro-RO" dirty="0"/>
              <a:t>ă</a:t>
            </a:r>
            <a:r>
              <a:rPr lang="en-US" altLang="ro-RO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ro-RO" dirty="0" err="1"/>
              <a:t>Semnalizarea</a:t>
            </a:r>
            <a:r>
              <a:rPr lang="en-US" altLang="ro-RO" dirty="0"/>
              <a:t> </a:t>
            </a:r>
            <a:r>
              <a:rPr lang="en-US" altLang="ro-RO" dirty="0" err="1"/>
              <a:t>prezen</a:t>
            </a:r>
            <a:r>
              <a:rPr lang="ro-RO" altLang="ro-RO" dirty="0"/>
              <a:t>ț</a:t>
            </a:r>
            <a:r>
              <a:rPr lang="en-US" altLang="ro-RO" dirty="0" err="1"/>
              <a:t>ei</a:t>
            </a:r>
            <a:r>
              <a:rPr lang="en-US" altLang="ro-RO" dirty="0"/>
              <a:t> de </a:t>
            </a:r>
            <a:r>
              <a:rPr lang="en-US" altLang="ro-RO" dirty="0" err="1"/>
              <a:t>alimentare</a:t>
            </a:r>
            <a:r>
              <a:rPr lang="en-US" altLang="ro-RO" dirty="0"/>
              <a:t> cu </a:t>
            </a:r>
            <a:r>
              <a:rPr lang="en-US" altLang="ro-RO" dirty="0" err="1"/>
              <a:t>diod</a:t>
            </a:r>
            <a:r>
              <a:rPr lang="ro-RO" altLang="ro-RO" dirty="0"/>
              <a:t>ă</a:t>
            </a:r>
            <a:r>
              <a:rPr lang="en-US" altLang="ro-RO" dirty="0"/>
              <a:t> de tip LED</a:t>
            </a:r>
            <a:endParaRPr lang="ro-RO" altLang="ro-RO" dirty="0"/>
          </a:p>
        </p:txBody>
      </p:sp>
    </p:spTree>
  </p:cSld>
  <p:clrMapOvr>
    <a:masterClrMapping/>
  </p:clrMapOvr>
  <p:transition>
    <p:pull dir="r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>
                <a:latin typeface="Arial" charset="0"/>
                <a:cs typeface="Arial" charset="0"/>
              </a:rPr>
              <a:t>Schema bloc</a:t>
            </a:r>
            <a:endParaRPr lang="en-US" altLang="en-US" sz="2400" b="1">
              <a:latin typeface="Arial" charset="0"/>
              <a:cs typeface="Arial" charset="0"/>
            </a:endParaRPr>
          </a:p>
        </p:txBody>
      </p:sp>
      <p:sp>
        <p:nvSpPr>
          <p:cNvPr id="5123" name="Title 1"/>
          <p:cNvSpPr txBox="1">
            <a:spLocks/>
          </p:cNvSpPr>
          <p:nvPr/>
        </p:nvSpPr>
        <p:spPr bwMode="auto">
          <a:xfrm>
            <a:off x="304800" y="1524000"/>
            <a:ext cx="4953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ro-RO" dirty="0" err="1"/>
              <a:t>Etajul</a:t>
            </a:r>
            <a:r>
              <a:rPr lang="en-US" altLang="ro-RO" dirty="0"/>
              <a:t> de </a:t>
            </a:r>
            <a:r>
              <a:rPr lang="en-US" altLang="ro-RO" dirty="0" err="1"/>
              <a:t>intrare</a:t>
            </a:r>
            <a:r>
              <a:rPr lang="en-US" altLang="ro-RO" dirty="0"/>
              <a:t> are </a:t>
            </a:r>
            <a:r>
              <a:rPr lang="en-US" altLang="ro-RO" dirty="0" err="1"/>
              <a:t>ca</a:t>
            </a:r>
            <a:r>
              <a:rPr lang="en-US" altLang="ro-RO" dirty="0"/>
              <a:t> </a:t>
            </a:r>
            <a:r>
              <a:rPr lang="en-US" altLang="ro-RO" dirty="0" err="1"/>
              <a:t>rol</a:t>
            </a:r>
            <a:r>
              <a:rPr lang="en-US" altLang="ro-RO" dirty="0"/>
              <a:t> principal </a:t>
            </a:r>
            <a:r>
              <a:rPr lang="en-US" altLang="ro-RO" dirty="0" err="1"/>
              <a:t>realizarea</a:t>
            </a:r>
            <a:r>
              <a:rPr lang="en-US" altLang="ro-RO" dirty="0"/>
              <a:t> </a:t>
            </a:r>
            <a:r>
              <a:rPr lang="en-US" altLang="ro-RO" dirty="0" err="1"/>
              <a:t>unei</a:t>
            </a:r>
            <a:r>
              <a:rPr lang="en-US" altLang="ro-RO" dirty="0"/>
              <a:t> adapt</a:t>
            </a:r>
            <a:r>
              <a:rPr lang="ro-RO" altLang="ro-RO" dirty="0"/>
              <a:t>ă</a:t>
            </a:r>
            <a:r>
              <a:rPr lang="en-US" altLang="ro-RO" dirty="0" err="1"/>
              <a:t>ri</a:t>
            </a:r>
            <a:r>
              <a:rPr lang="en-US" altLang="ro-RO" dirty="0"/>
              <a:t> </a:t>
            </a:r>
            <a:r>
              <a:rPr lang="ro-RO" altLang="ro-RO" dirty="0" err="1"/>
              <a:t>î</a:t>
            </a:r>
            <a:r>
              <a:rPr lang="en-US" altLang="ro-RO" dirty="0" err="1"/>
              <a:t>ntre</a:t>
            </a:r>
            <a:r>
              <a:rPr lang="en-US" altLang="ro-RO" dirty="0"/>
              <a:t> </a:t>
            </a:r>
            <a:r>
              <a:rPr lang="en-US" altLang="ro-RO" dirty="0" err="1"/>
              <a:t>sursa</a:t>
            </a:r>
            <a:r>
              <a:rPr lang="en-US" altLang="ro-RO" dirty="0"/>
              <a:t> de </a:t>
            </a:r>
            <a:r>
              <a:rPr lang="en-US" altLang="ro-RO" dirty="0" err="1"/>
              <a:t>semnal</a:t>
            </a:r>
            <a:r>
              <a:rPr lang="en-US" altLang="ro-RO" dirty="0"/>
              <a:t> </a:t>
            </a:r>
            <a:r>
              <a:rPr lang="ro-RO" altLang="ro-RO" dirty="0" err="1"/>
              <a:t>ș</a:t>
            </a:r>
            <a:r>
              <a:rPr lang="en-US" altLang="ro-RO" dirty="0" err="1"/>
              <a:t>i</a:t>
            </a:r>
            <a:r>
              <a:rPr lang="en-US" altLang="ro-RO" dirty="0"/>
              <a:t> </a:t>
            </a:r>
            <a:r>
              <a:rPr lang="en-US" altLang="ro-RO" dirty="0" err="1"/>
              <a:t>amplificator</a:t>
            </a:r>
            <a:r>
              <a:rPr lang="en-US" altLang="ro-RO" dirty="0"/>
              <a:t>, </a:t>
            </a:r>
            <a:r>
              <a:rPr lang="en-US" altLang="ro-RO" dirty="0" err="1"/>
              <a:t>etajul</a:t>
            </a:r>
            <a:r>
              <a:rPr lang="en-US" altLang="ro-RO" dirty="0"/>
              <a:t> </a:t>
            </a:r>
            <a:r>
              <a:rPr lang="en-US" altLang="ro-RO" dirty="0" err="1"/>
              <a:t>diferen</a:t>
            </a:r>
            <a:r>
              <a:rPr lang="ro-RO" altLang="ro-RO" dirty="0"/>
              <a:t>ț</a:t>
            </a:r>
            <a:r>
              <a:rPr lang="en-US" altLang="ro-RO" dirty="0" err="1"/>
              <a:t>ial</a:t>
            </a:r>
            <a:r>
              <a:rPr lang="en-US" altLang="ro-RO" dirty="0"/>
              <a:t> </a:t>
            </a:r>
            <a:r>
              <a:rPr lang="en-US" altLang="ro-RO" dirty="0" err="1"/>
              <a:t>fiind</a:t>
            </a:r>
            <a:r>
              <a:rPr lang="en-US" altLang="ro-RO" dirty="0"/>
              <a:t> </a:t>
            </a:r>
            <a:r>
              <a:rPr lang="en-US" altLang="ro-RO" dirty="0" err="1"/>
              <a:t>cel</a:t>
            </a:r>
            <a:r>
              <a:rPr lang="en-US" altLang="ro-RO" dirty="0"/>
              <a:t> </a:t>
            </a:r>
            <a:r>
              <a:rPr lang="en-US" altLang="ro-RO" dirty="0" err="1"/>
              <a:t>mai</a:t>
            </a:r>
            <a:r>
              <a:rPr lang="en-US" altLang="ro-RO" dirty="0"/>
              <a:t> </a:t>
            </a:r>
            <a:r>
              <a:rPr lang="en-US" altLang="ro-RO" dirty="0" err="1"/>
              <a:t>performant</a:t>
            </a:r>
            <a:r>
              <a:rPr lang="en-US" altLang="ro-RO" dirty="0"/>
              <a:t> tip de </a:t>
            </a:r>
            <a:r>
              <a:rPr lang="en-US" altLang="ro-RO" dirty="0" err="1"/>
              <a:t>etaj</a:t>
            </a:r>
            <a:r>
              <a:rPr lang="en-US" altLang="ro-RO" dirty="0"/>
              <a:t> </a:t>
            </a:r>
            <a:r>
              <a:rPr lang="en-US" altLang="ro-RO" dirty="0" err="1"/>
              <a:t>utilizat</a:t>
            </a:r>
            <a:r>
              <a:rPr lang="en-US" altLang="ro-RO" dirty="0"/>
              <a:t> la </a:t>
            </a:r>
            <a:r>
              <a:rPr lang="en-US" altLang="ro-RO" dirty="0" err="1"/>
              <a:t>intrare</a:t>
            </a:r>
            <a:r>
              <a:rPr lang="ro-RO" altLang="ro-RO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Etajul</a:t>
            </a:r>
            <a:r>
              <a:rPr lang="en-US" dirty="0"/>
              <a:t> </a:t>
            </a:r>
            <a:r>
              <a:rPr lang="en-US" dirty="0" err="1"/>
              <a:t>amplificator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/>
              <a:t>n </a:t>
            </a:r>
            <a:r>
              <a:rPr lang="en-US" dirty="0" err="1"/>
              <a:t>tensiune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realizat</a:t>
            </a:r>
            <a:r>
              <a:rPr lang="en-US" dirty="0"/>
              <a:t> </a:t>
            </a:r>
            <a:r>
              <a:rPr lang="ro-RO" dirty="0"/>
              <a:t>din</a:t>
            </a:r>
            <a:r>
              <a:rPr lang="en-US" dirty="0"/>
              <a:t> un</a:t>
            </a:r>
            <a:r>
              <a:rPr lang="ro-RO" dirty="0"/>
              <a:t> </a:t>
            </a:r>
            <a:r>
              <a:rPr lang="en-US" dirty="0" err="1"/>
              <a:t>tran</a:t>
            </a:r>
            <a:r>
              <a:rPr lang="ro-RO" dirty="0"/>
              <a:t>z</a:t>
            </a:r>
            <a:r>
              <a:rPr lang="en-US" dirty="0" err="1"/>
              <a:t>istor</a:t>
            </a:r>
            <a:r>
              <a:rPr lang="en-US" dirty="0"/>
              <a:t> bipolar </a:t>
            </a:r>
            <a:r>
              <a:rPr lang="ro-RO" dirty="0"/>
              <a:t>î</a:t>
            </a:r>
            <a:r>
              <a:rPr lang="en-US" dirty="0"/>
              <a:t>n </a:t>
            </a:r>
            <a:r>
              <a:rPr lang="en-US" dirty="0" err="1"/>
              <a:t>configura</a:t>
            </a:r>
            <a:r>
              <a:rPr lang="ro-RO" dirty="0"/>
              <a:t>ț</a:t>
            </a:r>
            <a:r>
              <a:rPr lang="en-US" dirty="0" err="1"/>
              <a:t>ie</a:t>
            </a:r>
            <a:r>
              <a:rPr lang="en-US" dirty="0"/>
              <a:t> de </a:t>
            </a:r>
            <a:r>
              <a:rPr lang="en-US" dirty="0" err="1"/>
              <a:t>emitor</a:t>
            </a:r>
            <a:r>
              <a:rPr lang="en-US" dirty="0"/>
              <a:t> </a:t>
            </a:r>
            <a:r>
              <a:rPr lang="en-US" dirty="0" err="1"/>
              <a:t>comun</a:t>
            </a:r>
            <a:r>
              <a:rPr lang="en-US" dirty="0"/>
              <a:t>,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etaj</a:t>
            </a:r>
            <a:r>
              <a:rPr lang="en-US" dirty="0"/>
              <a:t> are </a:t>
            </a:r>
            <a:r>
              <a:rPr lang="en-US" dirty="0" err="1"/>
              <a:t>ca</a:t>
            </a:r>
            <a:r>
              <a:rPr lang="en-US" dirty="0"/>
              <a:t> </a:t>
            </a:r>
            <a:r>
              <a:rPr lang="en-US" dirty="0" err="1"/>
              <a:t>sarcin</a:t>
            </a:r>
            <a:r>
              <a:rPr lang="ro-RO" dirty="0"/>
              <a:t>ă</a:t>
            </a:r>
            <a:r>
              <a:rPr lang="en-US" dirty="0"/>
              <a:t> o </a:t>
            </a:r>
            <a:r>
              <a:rPr lang="en-US" dirty="0" err="1"/>
              <a:t>surs</a:t>
            </a:r>
            <a:r>
              <a:rPr lang="ro-RO" dirty="0"/>
              <a:t>ă</a:t>
            </a:r>
            <a:r>
              <a:rPr lang="en-US" dirty="0"/>
              <a:t> de current constant</a:t>
            </a:r>
            <a:r>
              <a:rPr lang="ro-RO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ro-RO" dirty="0" err="1"/>
              <a:t>Etajul</a:t>
            </a:r>
            <a:r>
              <a:rPr lang="en-US" altLang="ro-RO" dirty="0"/>
              <a:t> </a:t>
            </a:r>
            <a:r>
              <a:rPr lang="en-US" altLang="ro-RO" dirty="0" err="1"/>
              <a:t>amplificator</a:t>
            </a:r>
            <a:r>
              <a:rPr lang="en-US" altLang="ro-RO" dirty="0"/>
              <a:t> </a:t>
            </a:r>
            <a:r>
              <a:rPr lang="ro-RO" altLang="ro-RO" dirty="0"/>
              <a:t>î</a:t>
            </a:r>
            <a:r>
              <a:rPr lang="en-US" altLang="ro-RO" dirty="0"/>
              <a:t>n </a:t>
            </a:r>
            <a:r>
              <a:rPr lang="en-US" altLang="ro-RO" dirty="0" err="1"/>
              <a:t>curent</a:t>
            </a:r>
            <a:r>
              <a:rPr lang="en-US" altLang="ro-RO" dirty="0"/>
              <a:t> </a:t>
            </a:r>
            <a:r>
              <a:rPr lang="en-US" altLang="ro-RO" dirty="0" err="1"/>
              <a:t>este</a:t>
            </a:r>
            <a:r>
              <a:rPr lang="en-US" altLang="ro-RO" dirty="0"/>
              <a:t> </a:t>
            </a:r>
            <a:r>
              <a:rPr lang="en-US" altLang="ro-RO" dirty="0" err="1"/>
              <a:t>numit</a:t>
            </a:r>
            <a:r>
              <a:rPr lang="en-US" altLang="ro-RO" dirty="0"/>
              <a:t> </a:t>
            </a:r>
            <a:r>
              <a:rPr lang="ro-RO" altLang="ro-RO" dirty="0"/>
              <a:t>ș</a:t>
            </a:r>
            <a:r>
              <a:rPr lang="en-US" altLang="ro-RO" dirty="0" err="1"/>
              <a:t>i</a:t>
            </a:r>
            <a:r>
              <a:rPr lang="en-US" altLang="ro-RO" dirty="0"/>
              <a:t> </a:t>
            </a:r>
            <a:r>
              <a:rPr lang="en-US" altLang="ro-RO" dirty="0" err="1"/>
              <a:t>etaj</a:t>
            </a:r>
            <a:r>
              <a:rPr lang="en-US" altLang="ro-RO" dirty="0"/>
              <a:t> final </a:t>
            </a:r>
            <a:r>
              <a:rPr lang="en-US" altLang="ro-RO" dirty="0" err="1"/>
              <a:t>deoarece</a:t>
            </a:r>
            <a:r>
              <a:rPr lang="en-US" altLang="ro-RO" dirty="0"/>
              <a:t> el face </a:t>
            </a:r>
            <a:r>
              <a:rPr lang="en-US" altLang="ro-RO" dirty="0" err="1"/>
              <a:t>adaptarea</a:t>
            </a:r>
            <a:r>
              <a:rPr lang="en-US" altLang="ro-RO" dirty="0"/>
              <a:t> c</a:t>
            </a:r>
            <a:r>
              <a:rPr lang="ro-RO" altLang="ro-RO" dirty="0"/>
              <a:t>ă</a:t>
            </a:r>
            <a:r>
              <a:rPr lang="en-US" altLang="ro-RO" dirty="0" err="1"/>
              <a:t>tre</a:t>
            </a:r>
            <a:r>
              <a:rPr lang="en-US" altLang="ro-RO" dirty="0"/>
              <a:t> </a:t>
            </a:r>
            <a:r>
              <a:rPr lang="en-US" altLang="ro-RO" dirty="0" err="1"/>
              <a:t>impedan</a:t>
            </a:r>
            <a:r>
              <a:rPr lang="ro-RO" altLang="ro-RO" dirty="0"/>
              <a:t>ț</a:t>
            </a:r>
            <a:r>
              <a:rPr lang="en-US" altLang="ro-RO" dirty="0"/>
              <a:t>a </a:t>
            </a:r>
            <a:r>
              <a:rPr lang="en-US" altLang="ro-RO" dirty="0" err="1"/>
              <a:t>sarcinii</a:t>
            </a:r>
            <a:r>
              <a:rPr lang="en-US" altLang="ro-RO" dirty="0"/>
              <a:t>, </a:t>
            </a:r>
            <a:r>
              <a:rPr lang="en-US" altLang="ro-RO" dirty="0" err="1"/>
              <a:t>acest</a:t>
            </a:r>
            <a:r>
              <a:rPr lang="en-US" altLang="ro-RO" dirty="0"/>
              <a:t> </a:t>
            </a:r>
            <a:r>
              <a:rPr lang="en-US" altLang="ro-RO" dirty="0" err="1"/>
              <a:t>etaj</a:t>
            </a:r>
            <a:r>
              <a:rPr lang="en-US" altLang="ro-RO" dirty="0"/>
              <a:t> </a:t>
            </a:r>
            <a:r>
              <a:rPr lang="en-US" altLang="ro-RO" dirty="0" err="1"/>
              <a:t>amplific</a:t>
            </a:r>
            <a:r>
              <a:rPr lang="ro-RO" altLang="ro-RO" dirty="0"/>
              <a:t>â</a:t>
            </a:r>
            <a:r>
              <a:rPr lang="en-US" altLang="ro-RO" dirty="0" err="1"/>
              <a:t>nd</a:t>
            </a:r>
            <a:r>
              <a:rPr lang="en-US" altLang="ro-RO" dirty="0"/>
              <a:t> </a:t>
            </a:r>
            <a:r>
              <a:rPr lang="ro-RO" altLang="ro-RO" dirty="0"/>
              <a:t>î</a:t>
            </a:r>
            <a:r>
              <a:rPr lang="en-US" altLang="ro-RO" dirty="0"/>
              <a:t>n </a:t>
            </a:r>
            <a:r>
              <a:rPr lang="en-US" altLang="ro-RO" dirty="0" err="1"/>
              <a:t>curent</a:t>
            </a:r>
            <a:r>
              <a:rPr lang="en-US" altLang="ro-RO" dirty="0"/>
              <a:t> </a:t>
            </a:r>
            <a:r>
              <a:rPr lang="ro-RO" altLang="ro-RO" dirty="0" err="1"/>
              <a:t>ș</a:t>
            </a:r>
            <a:r>
              <a:rPr lang="en-US" altLang="ro-RO" dirty="0" err="1"/>
              <a:t>i</a:t>
            </a:r>
            <a:r>
              <a:rPr lang="en-US" altLang="ro-RO" dirty="0"/>
              <a:t> </a:t>
            </a:r>
            <a:r>
              <a:rPr lang="en-US" altLang="ro-RO" dirty="0" err="1"/>
              <a:t>av</a:t>
            </a:r>
            <a:r>
              <a:rPr lang="ro-RO" altLang="ro-RO" dirty="0"/>
              <a:t>â</a:t>
            </a:r>
            <a:r>
              <a:rPr lang="en-US" altLang="ro-RO" dirty="0" err="1"/>
              <a:t>nd</a:t>
            </a:r>
            <a:r>
              <a:rPr lang="en-US" altLang="ro-RO" dirty="0"/>
              <a:t> o </a:t>
            </a:r>
            <a:r>
              <a:rPr lang="en-US" altLang="ro-RO" dirty="0" err="1"/>
              <a:t>amplificare</a:t>
            </a:r>
            <a:r>
              <a:rPr lang="en-US" altLang="ro-RO" dirty="0"/>
              <a:t> </a:t>
            </a:r>
            <a:r>
              <a:rPr lang="en-US" altLang="ro-RO" dirty="0" err="1"/>
              <a:t>unitar</a:t>
            </a:r>
            <a:r>
              <a:rPr lang="ro-RO" altLang="ro-RO" dirty="0"/>
              <a:t>ă, format din două tranzistoare, unul funcționând pentru tensiuni pozitive iar celălalt pentru negative.</a:t>
            </a:r>
            <a:endParaRPr lang="en-US" altLang="ro-R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2095500"/>
            <a:ext cx="3821040" cy="3505200"/>
          </a:xfrm>
          <a:prstGeom prst="rect">
            <a:avLst/>
          </a:prstGeom>
        </p:spPr>
      </p:pic>
    </p:spTree>
  </p:cSld>
  <p:clrMapOvr>
    <a:masterClrMapping/>
  </p:clrMapOvr>
  <p:transition>
    <p:pull dir="r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>
                <a:latin typeface="Arial" charset="0"/>
                <a:cs typeface="Arial" charset="0"/>
              </a:rPr>
              <a:t>Schema electrică </a:t>
            </a:r>
            <a:endParaRPr lang="en-US" altLang="en-US" sz="2400" b="1">
              <a:latin typeface="Arial" charset="0"/>
              <a:cs typeface="Arial" charset="0"/>
            </a:endParaRPr>
          </a:p>
        </p:txBody>
      </p:sp>
      <p:sp>
        <p:nvSpPr>
          <p:cNvPr id="6147" name="Title 1"/>
          <p:cNvSpPr txBox="1">
            <a:spLocks/>
          </p:cNvSpPr>
          <p:nvPr/>
        </p:nvSpPr>
        <p:spPr bwMode="auto">
          <a:xfrm>
            <a:off x="304800" y="1524000"/>
            <a:ext cx="4343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altLang="ro-RO" dirty="0"/>
              <a:t>Q5,Q6,R3,R2,R9-sursă de curent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altLang="ro-RO" dirty="0"/>
              <a:t>Q1,Q2, R5,R6-etaj diferențial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altLang="ro-RO" dirty="0"/>
              <a:t>Q4,Q3-oglindă de curent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altLang="ro-RO" dirty="0"/>
              <a:t>R10,R11-rețea de reacție negativă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altLang="ro-RO" dirty="0"/>
              <a:t>Q7,R12-sursă de curent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altLang="ro-RO" dirty="0"/>
              <a:t>Q8,Q9-transdiode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altLang="ro-RO" dirty="0"/>
              <a:t>Q10-amplificator de tensiune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altLang="ro-RO" dirty="0"/>
              <a:t>C1- limitează valoarea amplificarii la frecvențe înalte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altLang="ro-RO" dirty="0"/>
              <a:t>R13,R14,R15,Q11,Q12-etaj de ieșire + Q8,Q9  formează etaj clasa 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altLang="ro-RO" dirty="0"/>
              <a:t>R21,R22,R23 – rezistența de sarcină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altLang="ro-RO" dirty="0"/>
              <a:t>LED1,LED2,R19,R20-leduri pentru semnalizarea alimentării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altLang="ro-RO" dirty="0"/>
              <a:t>R1-pentru a mări rezistența de intrare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altLang="ro-RO" dirty="0"/>
              <a:t>V1,V2-surse de tensiune constantă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altLang="ro-RO" dirty="0"/>
              <a:t>V3-sursă de semnal sinusoidal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ro-RO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278" y="1524000"/>
            <a:ext cx="4343399" cy="3339789"/>
          </a:xfrm>
          <a:prstGeom prst="rect">
            <a:avLst/>
          </a:prstGeom>
        </p:spPr>
      </p:pic>
    </p:spTree>
  </p:cSld>
  <p:clrMapOvr>
    <a:masterClrMapping/>
  </p:clrMapOvr>
  <p:transition>
    <p:pull dir="r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>
                <a:latin typeface="Arial" charset="0"/>
                <a:cs typeface="Arial" charset="0"/>
              </a:rPr>
              <a:t>Simulări</a:t>
            </a:r>
            <a:endParaRPr lang="en-US" altLang="en-US" sz="2400" b="1">
              <a:latin typeface="Arial" charset="0"/>
              <a:cs typeface="Arial" charset="0"/>
            </a:endParaRPr>
          </a:p>
        </p:txBody>
      </p:sp>
      <p:sp>
        <p:nvSpPr>
          <p:cNvPr id="7171" name="Title 1"/>
          <p:cNvSpPr txBox="1">
            <a:spLocks/>
          </p:cNvSpPr>
          <p:nvPr/>
        </p:nvSpPr>
        <p:spPr bwMode="auto">
          <a:xfrm>
            <a:off x="228600" y="1524000"/>
            <a:ext cx="8534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177800" indent="-177800">
              <a:buFont typeface="Arial" charset="0"/>
              <a:buChar char="•"/>
            </a:pPr>
            <a:endParaRPr lang="en-US" altLang="ro-R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524000"/>
            <a:ext cx="5943600" cy="4468872"/>
          </a:xfrm>
          <a:prstGeom prst="rect">
            <a:avLst/>
          </a:prstGeom>
        </p:spPr>
      </p:pic>
    </p:spTree>
  </p:cSld>
  <p:clrMapOvr>
    <a:masterClrMapping/>
  </p:clrMapOvr>
  <p:transition>
    <p:pull dir="r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itle 1"/>
          <p:cNvSpPr txBox="1">
            <a:spLocks/>
          </p:cNvSpPr>
          <p:nvPr/>
        </p:nvSpPr>
        <p:spPr bwMode="auto">
          <a:xfrm>
            <a:off x="228600" y="1524000"/>
            <a:ext cx="8534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177800" indent="-177800">
              <a:buFont typeface="Arial" charset="0"/>
              <a:buChar char="•"/>
            </a:pPr>
            <a:endParaRPr lang="en-US" altLang="ro-R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048" y="729090"/>
            <a:ext cx="6012786" cy="25338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276600"/>
            <a:ext cx="7585683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878027"/>
      </p:ext>
    </p:extLst>
  </p:cSld>
  <p:clrMapOvr>
    <a:masterClrMapping/>
  </p:clrMapOvr>
  <p:transition>
    <p:pull dir="r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>
                <a:latin typeface="Arial" charset="0"/>
                <a:cs typeface="Arial" charset="0"/>
              </a:rPr>
              <a:t>Layout</a:t>
            </a:r>
            <a:endParaRPr lang="en-US" altLang="en-US" sz="2400" b="1">
              <a:latin typeface="Arial" charset="0"/>
              <a:cs typeface="Arial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304800" y="1359090"/>
            <a:ext cx="4724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ea typeface="+mj-ea"/>
              </a:rPr>
              <a:t>Placa</a:t>
            </a:r>
            <a:r>
              <a:rPr lang="en-US" dirty="0">
                <a:ea typeface="+mj-ea"/>
              </a:rPr>
              <a:t> a </a:t>
            </a:r>
            <a:r>
              <a:rPr lang="en-US" dirty="0" err="1">
                <a:ea typeface="+mj-ea"/>
              </a:rPr>
              <a:t>fost</a:t>
            </a:r>
            <a:r>
              <a:rPr lang="en-US" dirty="0">
                <a:ea typeface="+mj-ea"/>
              </a:rPr>
              <a:t> </a:t>
            </a:r>
            <a:r>
              <a:rPr lang="en-US" dirty="0" err="1">
                <a:ea typeface="+mj-ea"/>
              </a:rPr>
              <a:t>realizat</a:t>
            </a:r>
            <a:r>
              <a:rPr lang="ro-RO" dirty="0">
                <a:ea typeface="+mj-ea"/>
              </a:rPr>
              <a:t>ă</a:t>
            </a:r>
            <a:r>
              <a:rPr lang="en-US" dirty="0">
                <a:ea typeface="+mj-ea"/>
              </a:rPr>
              <a:t> </a:t>
            </a:r>
            <a:r>
              <a:rPr lang="en-US" dirty="0" err="1">
                <a:ea typeface="+mj-ea"/>
              </a:rPr>
              <a:t>prin</a:t>
            </a:r>
            <a:r>
              <a:rPr lang="en-US" dirty="0">
                <a:ea typeface="+mj-ea"/>
              </a:rPr>
              <a:t> </a:t>
            </a:r>
            <a:r>
              <a:rPr lang="en-US" dirty="0" err="1">
                <a:ea typeface="+mj-ea"/>
              </a:rPr>
              <a:t>transferul</a:t>
            </a:r>
            <a:r>
              <a:rPr lang="en-US" dirty="0">
                <a:ea typeface="+mj-ea"/>
              </a:rPr>
              <a:t> de component</a:t>
            </a:r>
            <a:r>
              <a:rPr lang="ro-RO" dirty="0">
                <a:ea typeface="+mj-ea"/>
              </a:rPr>
              <a:t>e</a:t>
            </a:r>
            <a:r>
              <a:rPr lang="en-US" dirty="0">
                <a:ea typeface="+mj-ea"/>
              </a:rPr>
              <a:t> al </a:t>
            </a:r>
            <a:r>
              <a:rPr lang="en-US" dirty="0" err="1">
                <a:ea typeface="+mj-ea"/>
              </a:rPr>
              <a:t>schemei</a:t>
            </a:r>
            <a:r>
              <a:rPr lang="en-US" dirty="0">
                <a:ea typeface="+mj-ea"/>
              </a:rPr>
              <a:t> din </a:t>
            </a:r>
            <a:r>
              <a:rPr lang="en-US" dirty="0" err="1">
                <a:ea typeface="+mj-ea"/>
              </a:rPr>
              <a:t>OrCAD</a:t>
            </a:r>
            <a:r>
              <a:rPr lang="en-US" dirty="0">
                <a:ea typeface="+mj-ea"/>
              </a:rPr>
              <a:t>, </a:t>
            </a:r>
            <a:r>
              <a:rPr lang="en-US" dirty="0" err="1">
                <a:ea typeface="+mj-ea"/>
              </a:rPr>
              <a:t>asezarea</a:t>
            </a:r>
            <a:r>
              <a:rPr lang="en-US" dirty="0">
                <a:ea typeface="+mj-ea"/>
              </a:rPr>
              <a:t> </a:t>
            </a:r>
            <a:r>
              <a:rPr lang="en-US" dirty="0" err="1">
                <a:ea typeface="+mj-ea"/>
              </a:rPr>
              <a:t>componentelor</a:t>
            </a:r>
            <a:r>
              <a:rPr lang="en-US" dirty="0">
                <a:ea typeface="+mj-ea"/>
              </a:rPr>
              <a:t> </a:t>
            </a:r>
            <a:r>
              <a:rPr lang="en-US" dirty="0" err="1">
                <a:ea typeface="+mj-ea"/>
              </a:rPr>
              <a:t>fiind</a:t>
            </a:r>
            <a:r>
              <a:rPr lang="en-US" dirty="0">
                <a:ea typeface="+mj-ea"/>
              </a:rPr>
              <a:t> </a:t>
            </a:r>
            <a:r>
              <a:rPr lang="en-US" dirty="0" err="1">
                <a:ea typeface="+mj-ea"/>
              </a:rPr>
              <a:t>facut</a:t>
            </a:r>
            <a:r>
              <a:rPr lang="ro-RO" dirty="0">
                <a:ea typeface="+mj-ea"/>
              </a:rPr>
              <a:t>ă</a:t>
            </a:r>
            <a:r>
              <a:rPr lang="en-US" dirty="0">
                <a:ea typeface="+mj-ea"/>
              </a:rPr>
              <a:t> tot </a:t>
            </a:r>
            <a:r>
              <a:rPr lang="en-US" dirty="0" err="1">
                <a:ea typeface="+mj-ea"/>
              </a:rPr>
              <a:t>pe</a:t>
            </a:r>
            <a:r>
              <a:rPr lang="en-US" dirty="0">
                <a:ea typeface="+mj-ea"/>
              </a:rPr>
              <a:t> </a:t>
            </a:r>
            <a:r>
              <a:rPr lang="en-US" dirty="0" err="1">
                <a:ea typeface="+mj-ea"/>
              </a:rPr>
              <a:t>baza</a:t>
            </a:r>
            <a:r>
              <a:rPr lang="en-US" dirty="0">
                <a:ea typeface="+mj-ea"/>
              </a:rPr>
              <a:t> </a:t>
            </a:r>
            <a:r>
              <a:rPr lang="en-US" dirty="0" err="1">
                <a:ea typeface="+mj-ea"/>
              </a:rPr>
              <a:t>acesteia</a:t>
            </a:r>
            <a:r>
              <a:rPr lang="en-US" dirty="0">
                <a:ea typeface="+mj-ea"/>
              </a:rPr>
              <a:t> cu </a:t>
            </a:r>
            <a:r>
              <a:rPr lang="en-US" dirty="0" err="1">
                <a:ea typeface="+mj-ea"/>
              </a:rPr>
              <a:t>scopul</a:t>
            </a:r>
            <a:r>
              <a:rPr lang="en-US" dirty="0">
                <a:ea typeface="+mj-ea"/>
              </a:rPr>
              <a:t> de a </a:t>
            </a:r>
            <a:r>
              <a:rPr lang="en-US" dirty="0" err="1">
                <a:ea typeface="+mj-ea"/>
              </a:rPr>
              <a:t>ob</a:t>
            </a:r>
            <a:r>
              <a:rPr lang="ro-RO" dirty="0">
                <a:ea typeface="+mj-ea"/>
              </a:rPr>
              <a:t>ț</a:t>
            </a:r>
            <a:r>
              <a:rPr lang="en-US" dirty="0" err="1">
                <a:ea typeface="+mj-ea"/>
              </a:rPr>
              <a:t>ine</a:t>
            </a:r>
            <a:r>
              <a:rPr lang="en-US" dirty="0">
                <a:ea typeface="+mj-ea"/>
              </a:rPr>
              <a:t> </a:t>
            </a:r>
            <a:r>
              <a:rPr lang="en-US" dirty="0" err="1">
                <a:ea typeface="+mj-ea"/>
              </a:rPr>
              <a:t>trasee</a:t>
            </a:r>
            <a:r>
              <a:rPr lang="en-US" dirty="0">
                <a:ea typeface="+mj-ea"/>
              </a:rPr>
              <a:t> c</a:t>
            </a:r>
            <a:r>
              <a:rPr lang="ro-RO" dirty="0">
                <a:ea typeface="+mj-ea"/>
              </a:rPr>
              <a:t>â</a:t>
            </a:r>
            <a:r>
              <a:rPr lang="en-US" dirty="0">
                <a:ea typeface="+mj-ea"/>
              </a:rPr>
              <a:t>t </a:t>
            </a:r>
            <a:r>
              <a:rPr lang="en-US" dirty="0" err="1">
                <a:ea typeface="+mj-ea"/>
              </a:rPr>
              <a:t>mai</a:t>
            </a:r>
            <a:r>
              <a:rPr lang="en-US" dirty="0">
                <a:ea typeface="+mj-ea"/>
              </a:rPr>
              <a:t> </a:t>
            </a:r>
            <a:r>
              <a:rPr lang="en-US" dirty="0" err="1">
                <a:ea typeface="+mj-ea"/>
              </a:rPr>
              <a:t>scurte</a:t>
            </a:r>
            <a:r>
              <a:rPr lang="en-US" dirty="0">
                <a:ea typeface="+mj-ea"/>
              </a:rPr>
              <a:t> </a:t>
            </a:r>
            <a:r>
              <a:rPr lang="ro-RO" dirty="0" err="1">
                <a:ea typeface="+mj-ea"/>
              </a:rPr>
              <a:t>ș</a:t>
            </a:r>
            <a:r>
              <a:rPr lang="en-US" dirty="0" err="1">
                <a:ea typeface="+mj-ea"/>
              </a:rPr>
              <a:t>i</a:t>
            </a:r>
            <a:r>
              <a:rPr lang="en-US" dirty="0">
                <a:ea typeface="+mj-ea"/>
              </a:rPr>
              <a:t> </a:t>
            </a:r>
            <a:r>
              <a:rPr lang="en-US" dirty="0" err="1">
                <a:ea typeface="+mj-ea"/>
              </a:rPr>
              <a:t>mai</a:t>
            </a:r>
            <a:r>
              <a:rPr lang="en-US" dirty="0">
                <a:ea typeface="+mj-ea"/>
              </a:rPr>
              <a:t> </a:t>
            </a:r>
            <a:r>
              <a:rPr lang="en-US" dirty="0" err="1">
                <a:ea typeface="+mj-ea"/>
              </a:rPr>
              <a:t>drepte</a:t>
            </a:r>
            <a:r>
              <a:rPr lang="en-US" dirty="0">
                <a:ea typeface="+mj-ea"/>
              </a:rPr>
              <a:t> </a:t>
            </a:r>
            <a:r>
              <a:rPr lang="ro-RO" dirty="0" err="1">
                <a:ea typeface="+mj-ea"/>
              </a:rPr>
              <a:t>ș</a:t>
            </a:r>
            <a:r>
              <a:rPr lang="en-US" dirty="0" err="1">
                <a:ea typeface="+mj-ea"/>
              </a:rPr>
              <a:t>i</a:t>
            </a:r>
            <a:r>
              <a:rPr lang="en-US" dirty="0">
                <a:ea typeface="+mj-ea"/>
              </a:rPr>
              <a:t> c</a:t>
            </a:r>
            <a:r>
              <a:rPr lang="ro-RO" dirty="0">
                <a:ea typeface="+mj-ea"/>
              </a:rPr>
              <a:t>â</a:t>
            </a:r>
            <a:r>
              <a:rPr lang="en-US" dirty="0">
                <a:ea typeface="+mj-ea"/>
              </a:rPr>
              <a:t>t </a:t>
            </a:r>
            <a:r>
              <a:rPr lang="en-US" dirty="0" err="1">
                <a:ea typeface="+mj-ea"/>
              </a:rPr>
              <a:t>mai</a:t>
            </a:r>
            <a:r>
              <a:rPr lang="en-US" dirty="0">
                <a:ea typeface="+mj-ea"/>
              </a:rPr>
              <a:t> </a:t>
            </a:r>
            <a:r>
              <a:rPr lang="en-US" dirty="0" err="1">
                <a:ea typeface="+mj-ea"/>
              </a:rPr>
              <a:t>pu</a:t>
            </a:r>
            <a:r>
              <a:rPr lang="ro-RO" dirty="0">
                <a:ea typeface="+mj-ea"/>
              </a:rPr>
              <a:t>ț</a:t>
            </a:r>
            <a:r>
              <a:rPr lang="en-US" dirty="0" err="1">
                <a:ea typeface="+mj-ea"/>
              </a:rPr>
              <a:t>ine</a:t>
            </a:r>
            <a:r>
              <a:rPr lang="en-US" dirty="0">
                <a:ea typeface="+mj-ea"/>
              </a:rPr>
              <a:t> </a:t>
            </a:r>
            <a:r>
              <a:rPr lang="en-US" dirty="0" err="1">
                <a:ea typeface="+mj-ea"/>
              </a:rPr>
              <a:t>pe</a:t>
            </a:r>
            <a:r>
              <a:rPr lang="en-US" dirty="0">
                <a:ea typeface="+mj-ea"/>
              </a:rPr>
              <a:t> bottom </a:t>
            </a:r>
            <a:r>
              <a:rPr lang="en-US" dirty="0" err="1">
                <a:ea typeface="+mj-ea"/>
              </a:rPr>
              <a:t>pentru</a:t>
            </a:r>
            <a:r>
              <a:rPr lang="en-US" dirty="0">
                <a:ea typeface="+mj-ea"/>
              </a:rPr>
              <a:t> a e</a:t>
            </a:r>
            <a:r>
              <a:rPr lang="ro-RO" dirty="0">
                <a:ea typeface="+mj-ea"/>
              </a:rPr>
              <a:t>v</a:t>
            </a:r>
            <a:r>
              <a:rPr lang="en-US" dirty="0" err="1">
                <a:ea typeface="+mj-ea"/>
              </a:rPr>
              <a:t>ita</a:t>
            </a:r>
            <a:r>
              <a:rPr lang="en-US" dirty="0">
                <a:ea typeface="+mj-ea"/>
              </a:rPr>
              <a:t> </a:t>
            </a:r>
            <a:r>
              <a:rPr lang="en-US" dirty="0" err="1">
                <a:ea typeface="+mj-ea"/>
              </a:rPr>
              <a:t>gaurirea</a:t>
            </a:r>
            <a:r>
              <a:rPr lang="en-US" dirty="0">
                <a:ea typeface="+mj-ea"/>
              </a:rPr>
              <a:t> </a:t>
            </a:r>
            <a:r>
              <a:rPr lang="ro-RO" dirty="0">
                <a:ea typeface="+mj-ea"/>
              </a:rPr>
              <a:t>î</a:t>
            </a:r>
            <a:r>
              <a:rPr lang="en-US" dirty="0">
                <a:ea typeface="+mj-ea"/>
              </a:rPr>
              <a:t>n </a:t>
            </a:r>
            <a:r>
              <a:rPr lang="en-US" dirty="0" err="1">
                <a:ea typeface="+mj-ea"/>
              </a:rPr>
              <a:t>exces</a:t>
            </a:r>
            <a:r>
              <a:rPr lang="en-US" dirty="0">
                <a:ea typeface="+mj-ea"/>
              </a:rPr>
              <a:t> a </a:t>
            </a:r>
            <a:r>
              <a:rPr lang="en-US" dirty="0" err="1">
                <a:ea typeface="+mj-ea"/>
              </a:rPr>
              <a:t>placii</a:t>
            </a:r>
            <a:r>
              <a:rPr lang="en-US" dirty="0">
                <a:ea typeface="+mj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ro-RO" dirty="0">
                <a:ea typeface="+mj-ea"/>
              </a:rPr>
              <a:t>Î</a:t>
            </a:r>
            <a:r>
              <a:rPr lang="en-US" dirty="0">
                <a:ea typeface="+mj-ea"/>
              </a:rPr>
              <a:t>n afar</a:t>
            </a:r>
            <a:r>
              <a:rPr lang="ro-RO" dirty="0">
                <a:ea typeface="+mj-ea"/>
              </a:rPr>
              <a:t>ă</a:t>
            </a:r>
            <a:r>
              <a:rPr lang="en-US" dirty="0">
                <a:ea typeface="+mj-ea"/>
              </a:rPr>
              <a:t> de </a:t>
            </a:r>
            <a:r>
              <a:rPr lang="en-US" dirty="0" err="1">
                <a:ea typeface="+mj-ea"/>
              </a:rPr>
              <a:t>traseul</a:t>
            </a:r>
            <a:r>
              <a:rPr lang="en-US" dirty="0">
                <a:ea typeface="+mj-ea"/>
              </a:rPr>
              <a:t> de mas</a:t>
            </a:r>
            <a:r>
              <a:rPr lang="ro-RO" dirty="0">
                <a:ea typeface="+mj-ea"/>
              </a:rPr>
              <a:t>ă</a:t>
            </a:r>
            <a:r>
              <a:rPr lang="en-US" dirty="0">
                <a:ea typeface="+mj-ea"/>
              </a:rPr>
              <a:t>, </a:t>
            </a:r>
            <a:r>
              <a:rPr lang="en-US" dirty="0" err="1">
                <a:ea typeface="+mj-ea"/>
              </a:rPr>
              <a:t>toate</a:t>
            </a:r>
            <a:r>
              <a:rPr lang="en-US" dirty="0">
                <a:ea typeface="+mj-ea"/>
              </a:rPr>
              <a:t> </a:t>
            </a:r>
            <a:r>
              <a:rPr lang="en-US" dirty="0" err="1">
                <a:ea typeface="+mj-ea"/>
              </a:rPr>
              <a:t>traseele</a:t>
            </a:r>
            <a:r>
              <a:rPr lang="en-US" dirty="0">
                <a:ea typeface="+mj-ea"/>
              </a:rPr>
              <a:t> au </a:t>
            </a:r>
            <a:r>
              <a:rPr lang="en-US" dirty="0" err="1">
                <a:ea typeface="+mj-ea"/>
              </a:rPr>
              <a:t>fost</a:t>
            </a:r>
            <a:r>
              <a:rPr lang="en-US" dirty="0">
                <a:ea typeface="+mj-ea"/>
              </a:rPr>
              <a:t> </a:t>
            </a:r>
            <a:r>
              <a:rPr lang="en-US" dirty="0" err="1">
                <a:ea typeface="+mj-ea"/>
              </a:rPr>
              <a:t>realizate</a:t>
            </a:r>
            <a:r>
              <a:rPr lang="en-US" dirty="0">
                <a:ea typeface="+mj-ea"/>
              </a:rPr>
              <a:t> cu o </a:t>
            </a:r>
            <a:r>
              <a:rPr lang="en-US" dirty="0" err="1">
                <a:ea typeface="+mj-ea"/>
              </a:rPr>
              <a:t>dimensiune</a:t>
            </a:r>
            <a:r>
              <a:rPr lang="en-US" dirty="0">
                <a:ea typeface="+mj-ea"/>
              </a:rPr>
              <a:t> de 16 mil conform </a:t>
            </a:r>
            <a:r>
              <a:rPr lang="en-US" dirty="0" err="1">
                <a:ea typeface="+mj-ea"/>
              </a:rPr>
              <a:t>cerin</a:t>
            </a:r>
            <a:r>
              <a:rPr lang="ro-RO" dirty="0">
                <a:ea typeface="+mj-ea"/>
              </a:rPr>
              <a:t>ț</a:t>
            </a:r>
            <a:r>
              <a:rPr lang="en-US" dirty="0" err="1">
                <a:ea typeface="+mj-ea"/>
              </a:rPr>
              <a:t>ei</a:t>
            </a:r>
            <a:r>
              <a:rPr lang="en-US" dirty="0">
                <a:ea typeface="+mj-ea"/>
              </a:rPr>
              <a:t> </a:t>
            </a:r>
            <a:r>
              <a:rPr lang="en-US" dirty="0" err="1">
                <a:ea typeface="+mj-ea"/>
              </a:rPr>
              <a:t>deoarece</a:t>
            </a:r>
            <a:r>
              <a:rPr lang="en-US" dirty="0">
                <a:ea typeface="+mj-ea"/>
              </a:rPr>
              <a:t> nu </a:t>
            </a:r>
            <a:r>
              <a:rPr lang="en-US" dirty="0" err="1">
                <a:ea typeface="+mj-ea"/>
              </a:rPr>
              <a:t>avem</a:t>
            </a:r>
            <a:r>
              <a:rPr lang="en-US" dirty="0">
                <a:ea typeface="+mj-ea"/>
              </a:rPr>
              <a:t> </a:t>
            </a:r>
            <a:r>
              <a:rPr lang="en-US" dirty="0" err="1">
                <a:ea typeface="+mj-ea"/>
              </a:rPr>
              <a:t>curen</a:t>
            </a:r>
            <a:r>
              <a:rPr lang="ro-RO" dirty="0">
                <a:ea typeface="+mj-ea"/>
              </a:rPr>
              <a:t>ț</a:t>
            </a:r>
            <a:r>
              <a:rPr lang="en-US" dirty="0" err="1">
                <a:ea typeface="+mj-ea"/>
              </a:rPr>
              <a:t>i</a:t>
            </a:r>
            <a:r>
              <a:rPr lang="en-US" dirty="0">
                <a:ea typeface="+mj-ea"/>
              </a:rPr>
              <a:t> </a:t>
            </a:r>
            <a:r>
              <a:rPr lang="en-US" dirty="0" err="1">
                <a:ea typeface="+mj-ea"/>
              </a:rPr>
              <a:t>prin</a:t>
            </a:r>
            <a:r>
              <a:rPr lang="en-US" dirty="0">
                <a:ea typeface="+mj-ea"/>
              </a:rPr>
              <a:t> circuit de 1A </a:t>
            </a:r>
            <a:r>
              <a:rPr lang="en-US" dirty="0" err="1">
                <a:ea typeface="+mj-ea"/>
              </a:rPr>
              <a:t>sau</a:t>
            </a:r>
            <a:r>
              <a:rPr lang="en-US" dirty="0">
                <a:ea typeface="+mj-ea"/>
              </a:rPr>
              <a:t> </a:t>
            </a:r>
            <a:r>
              <a:rPr lang="en-US" dirty="0" err="1">
                <a:ea typeface="+mj-ea"/>
              </a:rPr>
              <a:t>sute</a:t>
            </a:r>
            <a:r>
              <a:rPr lang="en-US" dirty="0">
                <a:ea typeface="+mj-ea"/>
              </a:rPr>
              <a:t> de mA. </a:t>
            </a:r>
            <a:r>
              <a:rPr lang="en-US" dirty="0" err="1">
                <a:ea typeface="+mj-ea"/>
              </a:rPr>
              <a:t>Traseul</a:t>
            </a:r>
            <a:r>
              <a:rPr lang="en-US" dirty="0">
                <a:ea typeface="+mj-ea"/>
              </a:rPr>
              <a:t> de </a:t>
            </a:r>
            <a:r>
              <a:rPr lang="en-US" dirty="0" err="1">
                <a:ea typeface="+mj-ea"/>
              </a:rPr>
              <a:t>masa</a:t>
            </a:r>
            <a:r>
              <a:rPr lang="en-US" dirty="0">
                <a:ea typeface="+mj-ea"/>
              </a:rPr>
              <a:t> a </a:t>
            </a:r>
            <a:r>
              <a:rPr lang="en-US" dirty="0" err="1">
                <a:ea typeface="+mj-ea"/>
              </a:rPr>
              <a:t>fost</a:t>
            </a:r>
            <a:r>
              <a:rPr lang="en-US" dirty="0">
                <a:ea typeface="+mj-ea"/>
              </a:rPr>
              <a:t> </a:t>
            </a:r>
            <a:r>
              <a:rPr lang="en-US" dirty="0" err="1">
                <a:ea typeface="+mj-ea"/>
              </a:rPr>
              <a:t>realizat</a:t>
            </a:r>
            <a:r>
              <a:rPr lang="en-US" dirty="0">
                <a:ea typeface="+mj-ea"/>
              </a:rPr>
              <a:t> cu </a:t>
            </a:r>
            <a:r>
              <a:rPr lang="en-US" dirty="0" err="1">
                <a:ea typeface="+mj-ea"/>
              </a:rPr>
              <a:t>dimensiunea</a:t>
            </a:r>
            <a:r>
              <a:rPr lang="en-US" dirty="0">
                <a:ea typeface="+mj-ea"/>
              </a:rPr>
              <a:t> </a:t>
            </a:r>
            <a:r>
              <a:rPr lang="en-US" dirty="0" err="1">
                <a:ea typeface="+mj-ea"/>
              </a:rPr>
              <a:t>cea</a:t>
            </a:r>
            <a:r>
              <a:rPr lang="en-US" dirty="0">
                <a:ea typeface="+mj-ea"/>
              </a:rPr>
              <a:t> </a:t>
            </a:r>
            <a:r>
              <a:rPr lang="en-US" dirty="0" err="1">
                <a:ea typeface="+mj-ea"/>
              </a:rPr>
              <a:t>mai</a:t>
            </a:r>
            <a:r>
              <a:rPr lang="en-US" dirty="0">
                <a:ea typeface="+mj-ea"/>
              </a:rPr>
              <a:t> mare de 30 mil </a:t>
            </a:r>
            <a:r>
              <a:rPr lang="en-US" dirty="0" err="1">
                <a:ea typeface="+mj-ea"/>
              </a:rPr>
              <a:t>deoarece</a:t>
            </a:r>
            <a:r>
              <a:rPr lang="en-US" dirty="0">
                <a:ea typeface="+mj-ea"/>
              </a:rPr>
              <a:t> </a:t>
            </a:r>
            <a:r>
              <a:rPr lang="ro-RO" dirty="0">
                <a:ea typeface="+mj-ea"/>
              </a:rPr>
              <a:t>î</a:t>
            </a:r>
            <a:r>
              <a:rPr lang="en-US" dirty="0">
                <a:ea typeface="+mj-ea"/>
              </a:rPr>
              <a:t>n </a:t>
            </a:r>
            <a:r>
              <a:rPr lang="en-US" dirty="0" err="1">
                <a:ea typeface="+mj-ea"/>
              </a:rPr>
              <a:t>acesta</a:t>
            </a:r>
            <a:r>
              <a:rPr lang="en-US" dirty="0">
                <a:ea typeface="+mj-ea"/>
              </a:rPr>
              <a:t> se </a:t>
            </a:r>
            <a:r>
              <a:rPr lang="en-US" dirty="0" err="1">
                <a:ea typeface="+mj-ea"/>
              </a:rPr>
              <a:t>str</a:t>
            </a:r>
            <a:r>
              <a:rPr lang="ro-RO" dirty="0">
                <a:ea typeface="+mj-ea"/>
              </a:rPr>
              <a:t>â</a:t>
            </a:r>
            <a:r>
              <a:rPr lang="en-US" dirty="0" err="1">
                <a:ea typeface="+mj-ea"/>
              </a:rPr>
              <a:t>ng</a:t>
            </a:r>
            <a:r>
              <a:rPr lang="en-US" dirty="0">
                <a:ea typeface="+mj-ea"/>
              </a:rPr>
              <a:t> to</a:t>
            </a:r>
            <a:r>
              <a:rPr lang="ro-RO" dirty="0">
                <a:ea typeface="+mj-ea"/>
              </a:rPr>
              <a:t>ț</a:t>
            </a:r>
            <a:r>
              <a:rPr lang="en-US" dirty="0" err="1">
                <a:ea typeface="+mj-ea"/>
              </a:rPr>
              <a:t>i</a:t>
            </a:r>
            <a:r>
              <a:rPr lang="en-US" dirty="0">
                <a:ea typeface="+mj-ea"/>
              </a:rPr>
              <a:t> </a:t>
            </a:r>
            <a:r>
              <a:rPr lang="en-US" dirty="0" err="1">
                <a:ea typeface="+mj-ea"/>
              </a:rPr>
              <a:t>curen</a:t>
            </a:r>
            <a:r>
              <a:rPr lang="ro-RO" dirty="0">
                <a:ea typeface="+mj-ea"/>
              </a:rPr>
              <a:t>ț</a:t>
            </a:r>
            <a:r>
              <a:rPr lang="en-US" dirty="0">
                <a:ea typeface="+mj-ea"/>
              </a:rPr>
              <a:t>ii din circuit, de </a:t>
            </a:r>
            <a:r>
              <a:rPr lang="en-US" dirty="0" err="1">
                <a:ea typeface="+mj-ea"/>
              </a:rPr>
              <a:t>asemenea</a:t>
            </a:r>
            <a:r>
              <a:rPr lang="en-US" dirty="0">
                <a:ea typeface="+mj-ea"/>
              </a:rPr>
              <a:t>, </a:t>
            </a:r>
            <a:r>
              <a:rPr lang="en-US" dirty="0" err="1">
                <a:ea typeface="+mj-ea"/>
              </a:rPr>
              <a:t>pentru</a:t>
            </a:r>
            <a:r>
              <a:rPr lang="en-US" dirty="0">
                <a:ea typeface="+mj-ea"/>
              </a:rPr>
              <a:t> </a:t>
            </a:r>
            <a:r>
              <a:rPr lang="en-US" dirty="0" err="1">
                <a:ea typeface="+mj-ea"/>
              </a:rPr>
              <a:t>acesta</a:t>
            </a:r>
            <a:r>
              <a:rPr lang="en-US" dirty="0">
                <a:ea typeface="+mj-ea"/>
              </a:rPr>
              <a:t> s-a </a:t>
            </a:r>
            <a:r>
              <a:rPr lang="en-US" dirty="0" err="1">
                <a:ea typeface="+mj-ea"/>
              </a:rPr>
              <a:t>utilizat</a:t>
            </a:r>
            <a:r>
              <a:rPr lang="en-US" dirty="0">
                <a:ea typeface="+mj-ea"/>
              </a:rPr>
              <a:t> un plan de mas</a:t>
            </a:r>
            <a:r>
              <a:rPr lang="ro-RO" dirty="0">
                <a:ea typeface="+mj-ea"/>
              </a:rPr>
              <a:t>ă</a:t>
            </a:r>
            <a:r>
              <a:rPr lang="en-US" dirty="0">
                <a:ea typeface="+mj-ea"/>
              </a:rPr>
              <a:t> </a:t>
            </a:r>
            <a:r>
              <a:rPr lang="en-US" dirty="0" err="1">
                <a:ea typeface="+mj-ea"/>
              </a:rPr>
              <a:t>pentru</a:t>
            </a:r>
            <a:r>
              <a:rPr lang="en-US" dirty="0">
                <a:ea typeface="+mj-ea"/>
              </a:rPr>
              <a:t> </a:t>
            </a:r>
            <a:r>
              <a:rPr lang="ro-RO" dirty="0">
                <a:ea typeface="+mj-ea"/>
              </a:rPr>
              <a:t>o</a:t>
            </a:r>
            <a:r>
              <a:rPr lang="en-US" dirty="0">
                <a:ea typeface="+mj-ea"/>
              </a:rPr>
              <a:t> </a:t>
            </a:r>
            <a:r>
              <a:rPr lang="en-US" dirty="0" err="1">
                <a:ea typeface="+mj-ea"/>
              </a:rPr>
              <a:t>realizare</a:t>
            </a:r>
            <a:r>
              <a:rPr lang="en-US" dirty="0">
                <a:ea typeface="+mj-ea"/>
              </a:rPr>
              <a:t> </a:t>
            </a:r>
            <a:r>
              <a:rPr lang="en-US" dirty="0" err="1">
                <a:ea typeface="+mj-ea"/>
              </a:rPr>
              <a:t>mai</a:t>
            </a:r>
            <a:r>
              <a:rPr lang="en-US" dirty="0">
                <a:ea typeface="+mj-ea"/>
              </a:rPr>
              <a:t> </a:t>
            </a:r>
            <a:r>
              <a:rPr lang="en-US" dirty="0" err="1">
                <a:ea typeface="+mj-ea"/>
              </a:rPr>
              <a:t>usoar</a:t>
            </a:r>
            <a:r>
              <a:rPr lang="ro-RO" dirty="0">
                <a:ea typeface="+mj-ea"/>
              </a:rPr>
              <a:t>ă</a:t>
            </a:r>
            <a:r>
              <a:rPr lang="en-US" dirty="0">
                <a:ea typeface="+mj-ea"/>
              </a:rPr>
              <a:t> a </a:t>
            </a:r>
            <a:r>
              <a:rPr lang="en-US" dirty="0" err="1">
                <a:ea typeface="+mj-ea"/>
              </a:rPr>
              <a:t>conexiunilor</a:t>
            </a:r>
            <a:r>
              <a:rPr lang="en-US" dirty="0">
                <a:ea typeface="+mj-ea"/>
              </a:rPr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650" y="445093"/>
            <a:ext cx="3052549" cy="306636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3657599"/>
            <a:ext cx="3048000" cy="303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143735"/>
      </p:ext>
    </p:extLst>
  </p:cSld>
  <p:clrMapOvr>
    <a:masterClrMapping/>
  </p:clrMapOvr>
  <p:transition>
    <p:pull dir="r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2776</TotalTime>
  <Words>527</Words>
  <Application>Microsoft Office PowerPoint</Application>
  <PresentationFormat>On-screen Show (4:3)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Proiect 1 – Dispozitive și circuite electronice (DCE) </vt:lpstr>
      <vt:lpstr>Date de proiectare</vt:lpstr>
      <vt:lpstr>Schema bloc</vt:lpstr>
      <vt:lpstr>Schema electrică </vt:lpstr>
      <vt:lpstr>Simulări</vt:lpstr>
      <vt:lpstr>PowerPoint Presentation</vt:lpstr>
      <vt:lpstr>Layout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</dc:creator>
  <cp:lastModifiedBy>PC</cp:lastModifiedBy>
  <cp:revision>264</cp:revision>
  <dcterms:created xsi:type="dcterms:W3CDTF">2014-01-15T22:07:17Z</dcterms:created>
  <dcterms:modified xsi:type="dcterms:W3CDTF">2024-03-25T18:32:50Z</dcterms:modified>
</cp:coreProperties>
</file>