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0" r:id="rId3"/>
    <p:sldId id="287" r:id="rId4"/>
    <p:sldId id="289" r:id="rId5"/>
    <p:sldId id="285" r:id="rId6"/>
    <p:sldId id="262" r:id="rId7"/>
    <p:sldId id="291" r:id="rId8"/>
    <p:sldId id="292" r:id="rId9"/>
    <p:sldId id="294" r:id="rId10"/>
    <p:sldId id="293" r:id="rId11"/>
    <p:sldId id="283" r:id="rId12"/>
  </p:sldIdLst>
  <p:sldSz cx="9144000" cy="5143500" type="screen16x9"/>
  <p:notesSz cx="6858000" cy="9144000"/>
  <p:embeddedFontLst>
    <p:embeddedFont>
      <p:font typeface="Dosis" panose="020B0604020202020204" charset="0"/>
      <p:regular r:id="rId14"/>
      <p:bold r:id="rId15"/>
    </p:embeddedFont>
    <p:embeddedFont>
      <p:font typeface="Titillium Web Light" panose="020B0604020202020204" charset="0"/>
      <p:regular r:id="rId16"/>
      <p:bold r:id="rId17"/>
      <p:italic r:id="rId18"/>
      <p:boldItalic r:id="rId19"/>
    </p:embeddedFon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AEA0175-A64B-4AD7-9554-EADE2A51ED69}">
  <a:tblStyle styleId="{2AEA0175-A64B-4AD7-9554-EADE2A51ED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E35A4-8FE8-4334-933C-1281E21408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F07B8A-FBD3-462F-9767-CE9484E5899C}">
      <dgm:prSet phldrT="[Текст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ro-RO" sz="2200" b="1" dirty="0" smtClean="0">
              <a:latin typeface="Dosis" panose="020B0604020202020204" charset="0"/>
            </a:rPr>
            <a:t>Tehnici de căutare în sursele de informaţie</a:t>
          </a:r>
          <a:r>
            <a:rPr lang="ro-RO" sz="2200" dirty="0" smtClean="0">
              <a:latin typeface="Dosis" panose="020B0604020202020204" charset="0"/>
            </a:rPr>
            <a:t/>
          </a:r>
          <a:br>
            <a:rPr lang="ro-RO" sz="2200" dirty="0" smtClean="0">
              <a:latin typeface="Dosis" panose="020B0604020202020204" charset="0"/>
            </a:rPr>
          </a:br>
          <a:r>
            <a:rPr lang="ro-RO" sz="1600" dirty="0" smtClean="0">
              <a:latin typeface="Dosis" panose="020B0604020202020204" charset="0"/>
            </a:rPr>
            <a:t>Reprezintă ansamblu de metode şi instrumente puse la disppoziţie de componenta software cu ajutorul cărora se localizează informaţia în sursa de date.</a:t>
          </a:r>
          <a:r>
            <a:rPr lang="ro-RO" sz="1500" dirty="0" smtClean="0">
              <a:latin typeface="Dosis" panose="020B0604020202020204" charset="0"/>
            </a:rPr>
            <a:t/>
          </a:r>
          <a:br>
            <a:rPr lang="ro-RO" sz="1500" dirty="0" smtClean="0">
              <a:latin typeface="Dosis" panose="020B0604020202020204" charset="0"/>
            </a:rPr>
          </a:br>
          <a:r>
            <a:rPr lang="ro-RO" sz="2200" b="1" dirty="0" smtClean="0">
              <a:latin typeface="Dosis" panose="020B0604020202020204" charset="0"/>
            </a:rPr>
            <a:t>Tehnicile de căutare a informaţiei depind de sursa de date.</a:t>
          </a:r>
          <a:endParaRPr lang="ru-RU" sz="2200" b="1" dirty="0"/>
        </a:p>
      </dgm:t>
    </dgm:pt>
    <dgm:pt modelId="{97702CCC-216C-4351-9093-0C5FB0C7FE55}" type="parTrans" cxnId="{0FE6E058-E9FE-4876-BCE3-743775D78915}">
      <dgm:prSet/>
      <dgm:spPr/>
      <dgm:t>
        <a:bodyPr/>
        <a:lstStyle/>
        <a:p>
          <a:endParaRPr lang="ru-RU"/>
        </a:p>
      </dgm:t>
    </dgm:pt>
    <dgm:pt modelId="{2BABEEAC-0D46-49D9-9EE5-94328BD541DD}" type="sibTrans" cxnId="{0FE6E058-E9FE-4876-BCE3-743775D78915}">
      <dgm:prSet/>
      <dgm:spPr/>
      <dgm:t>
        <a:bodyPr/>
        <a:lstStyle/>
        <a:p>
          <a:endParaRPr lang="ru-RU"/>
        </a:p>
      </dgm:t>
    </dgm:pt>
    <dgm:pt modelId="{83178770-5057-4AF4-828C-8AC063D0AE12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o-RO" sz="2400" dirty="0" smtClean="0">
              <a:latin typeface="Dosis" panose="020B0604020202020204" charset="0"/>
            </a:rPr>
            <a:t>Fişiere</a:t>
          </a:r>
          <a:endParaRPr lang="ru-RU" sz="2400" dirty="0"/>
        </a:p>
      </dgm:t>
    </dgm:pt>
    <dgm:pt modelId="{7A341F39-B598-46EE-A05C-B71EA5CD92D6}" type="parTrans" cxnId="{8AB9AE44-A8E0-491E-8F94-EDF2913E492E}">
      <dgm:prSet/>
      <dgm:spPr/>
      <dgm:t>
        <a:bodyPr/>
        <a:lstStyle/>
        <a:p>
          <a:endParaRPr lang="ru-RU"/>
        </a:p>
      </dgm:t>
    </dgm:pt>
    <dgm:pt modelId="{C368A932-E8E4-4006-B8CE-8876787E8576}" type="sibTrans" cxnId="{8AB9AE44-A8E0-491E-8F94-EDF2913E492E}">
      <dgm:prSet/>
      <dgm:spPr/>
      <dgm:t>
        <a:bodyPr/>
        <a:lstStyle/>
        <a:p>
          <a:endParaRPr lang="ru-RU"/>
        </a:p>
      </dgm:t>
    </dgm:pt>
    <dgm:pt modelId="{9E2F8B8B-0330-417D-A53E-DFFA8BEF26BC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o-RO" sz="2400" dirty="0" smtClean="0">
              <a:latin typeface="Dosis" panose="020B0604020202020204" charset="0"/>
            </a:rPr>
            <a:t>Baze de date</a:t>
          </a:r>
        </a:p>
      </dgm:t>
    </dgm:pt>
    <dgm:pt modelId="{2E5C24C5-1B7C-404A-9F2E-65BCEA91E595}" type="parTrans" cxnId="{6F2B5723-D04C-4060-848C-BDDF04D208C3}">
      <dgm:prSet/>
      <dgm:spPr/>
      <dgm:t>
        <a:bodyPr/>
        <a:lstStyle/>
        <a:p>
          <a:endParaRPr lang="ru-RU"/>
        </a:p>
      </dgm:t>
    </dgm:pt>
    <dgm:pt modelId="{17095E3B-6586-4E33-8912-E52A414F944B}" type="sibTrans" cxnId="{6F2B5723-D04C-4060-848C-BDDF04D208C3}">
      <dgm:prSet/>
      <dgm:spPr/>
      <dgm:t>
        <a:bodyPr/>
        <a:lstStyle/>
        <a:p>
          <a:endParaRPr lang="ru-RU"/>
        </a:p>
      </dgm:t>
    </dgm:pt>
    <dgm:pt modelId="{9440D619-001B-4928-9071-64C47024040D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o-RO" sz="2400" dirty="0" smtClean="0">
              <a:latin typeface="Dosis" panose="020B0604020202020204" charset="0"/>
            </a:rPr>
            <a:t>Banca de date</a:t>
          </a:r>
          <a:endParaRPr lang="ru-RU" sz="2400" dirty="0"/>
        </a:p>
      </dgm:t>
    </dgm:pt>
    <dgm:pt modelId="{E551EE9A-9A02-4688-B7EB-E90D7119D999}" type="sibTrans" cxnId="{37F29E75-E523-420A-B18C-EE2490FA4DB9}">
      <dgm:prSet/>
      <dgm:spPr/>
      <dgm:t>
        <a:bodyPr/>
        <a:lstStyle/>
        <a:p>
          <a:endParaRPr lang="ru-RU"/>
        </a:p>
      </dgm:t>
    </dgm:pt>
    <dgm:pt modelId="{411877CD-0BA7-4569-80C0-D3826B3E19E2}" type="parTrans" cxnId="{37F29E75-E523-420A-B18C-EE2490FA4DB9}">
      <dgm:prSet/>
      <dgm:spPr/>
      <dgm:t>
        <a:bodyPr/>
        <a:lstStyle/>
        <a:p>
          <a:endParaRPr lang="ru-RU"/>
        </a:p>
      </dgm:t>
    </dgm:pt>
    <dgm:pt modelId="{926955E5-D045-4165-BCAC-260184DBA078}" type="pres">
      <dgm:prSet presAssocID="{DB7E35A4-8FE8-4334-933C-1281E21408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77E1DA-6B94-439A-9789-110365B23ED8}" type="pres">
      <dgm:prSet presAssocID="{0DF07B8A-FBD3-462F-9767-CE9484E5899C}" presName="hierRoot1" presStyleCnt="0">
        <dgm:presLayoutVars>
          <dgm:hierBranch val="init"/>
        </dgm:presLayoutVars>
      </dgm:prSet>
      <dgm:spPr/>
    </dgm:pt>
    <dgm:pt modelId="{E017610E-5053-45B8-A28F-6EECAD9A6B57}" type="pres">
      <dgm:prSet presAssocID="{0DF07B8A-FBD3-462F-9767-CE9484E5899C}" presName="rootComposite1" presStyleCnt="0"/>
      <dgm:spPr/>
    </dgm:pt>
    <dgm:pt modelId="{01633E53-D173-424D-898A-4D3626360F11}" type="pres">
      <dgm:prSet presAssocID="{0DF07B8A-FBD3-462F-9767-CE9484E5899C}" presName="rootText1" presStyleLbl="node0" presStyleIdx="0" presStyleCnt="1" custScaleX="296001" custScaleY="1159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85F8D3-083D-4E6F-AA32-1BB604734A1D}" type="pres">
      <dgm:prSet presAssocID="{0DF07B8A-FBD3-462F-9767-CE9484E5899C}" presName="rootConnector1" presStyleLbl="node1" presStyleIdx="0" presStyleCnt="0"/>
      <dgm:spPr/>
    </dgm:pt>
    <dgm:pt modelId="{E902147A-4F32-4484-B1EB-5D293DEF53EB}" type="pres">
      <dgm:prSet presAssocID="{0DF07B8A-FBD3-462F-9767-CE9484E5899C}" presName="hierChild2" presStyleCnt="0"/>
      <dgm:spPr/>
    </dgm:pt>
    <dgm:pt modelId="{56D65673-B9F6-4E15-ABFF-E10FC04274BF}" type="pres">
      <dgm:prSet presAssocID="{7A341F39-B598-46EE-A05C-B71EA5CD92D6}" presName="Name37" presStyleLbl="parChTrans1D2" presStyleIdx="0" presStyleCnt="3"/>
      <dgm:spPr/>
    </dgm:pt>
    <dgm:pt modelId="{6F7DA036-2F8C-4AB5-AE1E-C26B8F67A90F}" type="pres">
      <dgm:prSet presAssocID="{83178770-5057-4AF4-828C-8AC063D0AE12}" presName="hierRoot2" presStyleCnt="0">
        <dgm:presLayoutVars>
          <dgm:hierBranch val="init"/>
        </dgm:presLayoutVars>
      </dgm:prSet>
      <dgm:spPr/>
    </dgm:pt>
    <dgm:pt modelId="{B5B3CEBD-E312-4096-A6AD-825C6B298FE7}" type="pres">
      <dgm:prSet presAssocID="{83178770-5057-4AF4-828C-8AC063D0AE12}" presName="rootComposite" presStyleCnt="0"/>
      <dgm:spPr/>
    </dgm:pt>
    <dgm:pt modelId="{E5238E58-02F6-446A-9086-0CDEB0421B9A}" type="pres">
      <dgm:prSet presAssocID="{83178770-5057-4AF4-828C-8AC063D0AE12}" presName="rootText" presStyleLbl="node2" presStyleIdx="0" presStyleCnt="3" custScaleX="90711" custScaleY="7390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5547C8-419C-4F6F-812B-122A4CD181CA}" type="pres">
      <dgm:prSet presAssocID="{83178770-5057-4AF4-828C-8AC063D0AE12}" presName="rootConnector" presStyleLbl="node2" presStyleIdx="0" presStyleCnt="3"/>
      <dgm:spPr/>
    </dgm:pt>
    <dgm:pt modelId="{7A05DC9F-D37E-4119-B561-CF1CC2A21059}" type="pres">
      <dgm:prSet presAssocID="{83178770-5057-4AF4-828C-8AC063D0AE12}" presName="hierChild4" presStyleCnt="0"/>
      <dgm:spPr/>
    </dgm:pt>
    <dgm:pt modelId="{402384D0-C05D-4867-80DF-6460ACF22627}" type="pres">
      <dgm:prSet presAssocID="{83178770-5057-4AF4-828C-8AC063D0AE12}" presName="hierChild5" presStyleCnt="0"/>
      <dgm:spPr/>
    </dgm:pt>
    <dgm:pt modelId="{0ECF3120-EEFB-42EC-A6FE-CDAFD3713FAF}" type="pres">
      <dgm:prSet presAssocID="{2E5C24C5-1B7C-404A-9F2E-65BCEA91E595}" presName="Name37" presStyleLbl="parChTrans1D2" presStyleIdx="1" presStyleCnt="3"/>
      <dgm:spPr/>
    </dgm:pt>
    <dgm:pt modelId="{34D89484-231B-4AF1-92EB-B59579060C74}" type="pres">
      <dgm:prSet presAssocID="{9E2F8B8B-0330-417D-A53E-DFFA8BEF26BC}" presName="hierRoot2" presStyleCnt="0">
        <dgm:presLayoutVars>
          <dgm:hierBranch val="init"/>
        </dgm:presLayoutVars>
      </dgm:prSet>
      <dgm:spPr/>
    </dgm:pt>
    <dgm:pt modelId="{AFBC3A01-C32A-49B8-9F2B-A70205A056A4}" type="pres">
      <dgm:prSet presAssocID="{9E2F8B8B-0330-417D-A53E-DFFA8BEF26BC}" presName="rootComposite" presStyleCnt="0"/>
      <dgm:spPr/>
    </dgm:pt>
    <dgm:pt modelId="{3E616D65-1A0D-483A-B181-E79ED931C1CD}" type="pres">
      <dgm:prSet presAssocID="{9E2F8B8B-0330-417D-A53E-DFFA8BEF26BC}" presName="rootText" presStyleLbl="node2" presStyleIdx="1" presStyleCnt="3" custScaleX="93175" custScaleY="7612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867161-3C85-4BA3-8F55-89AA0AC451B1}" type="pres">
      <dgm:prSet presAssocID="{9E2F8B8B-0330-417D-A53E-DFFA8BEF26BC}" presName="rootConnector" presStyleLbl="node2" presStyleIdx="1" presStyleCnt="3"/>
      <dgm:spPr/>
    </dgm:pt>
    <dgm:pt modelId="{FAB306DC-6C85-44A3-BA44-E98FBA2E8402}" type="pres">
      <dgm:prSet presAssocID="{9E2F8B8B-0330-417D-A53E-DFFA8BEF26BC}" presName="hierChild4" presStyleCnt="0"/>
      <dgm:spPr/>
    </dgm:pt>
    <dgm:pt modelId="{8496057A-9546-4501-88D3-25826BB26FE4}" type="pres">
      <dgm:prSet presAssocID="{9E2F8B8B-0330-417D-A53E-DFFA8BEF26BC}" presName="hierChild5" presStyleCnt="0"/>
      <dgm:spPr/>
    </dgm:pt>
    <dgm:pt modelId="{B11F8D3F-8C5E-47DE-A8EA-D48D7C7AF184}" type="pres">
      <dgm:prSet presAssocID="{411877CD-0BA7-4569-80C0-D3826B3E19E2}" presName="Name37" presStyleLbl="parChTrans1D2" presStyleIdx="2" presStyleCnt="3"/>
      <dgm:spPr/>
    </dgm:pt>
    <dgm:pt modelId="{885B73A5-1E45-44D1-B904-72ED06AFFAAC}" type="pres">
      <dgm:prSet presAssocID="{9440D619-001B-4928-9071-64C47024040D}" presName="hierRoot2" presStyleCnt="0">
        <dgm:presLayoutVars>
          <dgm:hierBranch val="init"/>
        </dgm:presLayoutVars>
      </dgm:prSet>
      <dgm:spPr/>
    </dgm:pt>
    <dgm:pt modelId="{E6E33599-9192-4A74-9DF9-0A56DEB5A354}" type="pres">
      <dgm:prSet presAssocID="{9440D619-001B-4928-9071-64C47024040D}" presName="rootComposite" presStyleCnt="0"/>
      <dgm:spPr/>
    </dgm:pt>
    <dgm:pt modelId="{E0C59530-7BB4-416E-8AD0-49F744B11FC5}" type="pres">
      <dgm:prSet presAssocID="{9440D619-001B-4928-9071-64C47024040D}" presName="rootText" presStyleLbl="node2" presStyleIdx="2" presStyleCnt="3" custScaleX="94212" custScaleY="778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2FD25E-6B44-40ED-9CED-6BDECAFD7D42}" type="pres">
      <dgm:prSet presAssocID="{9440D619-001B-4928-9071-64C47024040D}" presName="rootConnector" presStyleLbl="node2" presStyleIdx="2" presStyleCnt="3"/>
      <dgm:spPr/>
    </dgm:pt>
    <dgm:pt modelId="{4AA7082C-C616-4F10-A643-CC5280614979}" type="pres">
      <dgm:prSet presAssocID="{9440D619-001B-4928-9071-64C47024040D}" presName="hierChild4" presStyleCnt="0"/>
      <dgm:spPr/>
    </dgm:pt>
    <dgm:pt modelId="{7A5201AB-3D94-48CC-8C90-67A63743C3E2}" type="pres">
      <dgm:prSet presAssocID="{9440D619-001B-4928-9071-64C47024040D}" presName="hierChild5" presStyleCnt="0"/>
      <dgm:spPr/>
    </dgm:pt>
    <dgm:pt modelId="{29F45BE4-9FBB-49A4-A0B1-81162CD98FB0}" type="pres">
      <dgm:prSet presAssocID="{0DF07B8A-FBD3-462F-9767-CE9484E5899C}" presName="hierChild3" presStyleCnt="0"/>
      <dgm:spPr/>
    </dgm:pt>
  </dgm:ptLst>
  <dgm:cxnLst>
    <dgm:cxn modelId="{2FFF0CCC-670B-4323-9D9E-39B6B311B7B9}" type="presOf" srcId="{83178770-5057-4AF4-828C-8AC063D0AE12}" destId="{E5238E58-02F6-446A-9086-0CDEB0421B9A}" srcOrd="0" destOrd="0" presId="urn:microsoft.com/office/officeart/2005/8/layout/orgChart1"/>
    <dgm:cxn modelId="{FB0AE9D4-7B4F-4BF4-B2F5-D0B43BA875C9}" type="presOf" srcId="{9E2F8B8B-0330-417D-A53E-DFFA8BEF26BC}" destId="{3E616D65-1A0D-483A-B181-E79ED931C1CD}" srcOrd="0" destOrd="0" presId="urn:microsoft.com/office/officeart/2005/8/layout/orgChart1"/>
    <dgm:cxn modelId="{8868D0E5-6A5D-4A7C-A68A-D7B2DD22EBA0}" type="presOf" srcId="{0DF07B8A-FBD3-462F-9767-CE9484E5899C}" destId="{0985F8D3-083D-4E6F-AA32-1BB604734A1D}" srcOrd="1" destOrd="0" presId="urn:microsoft.com/office/officeart/2005/8/layout/orgChart1"/>
    <dgm:cxn modelId="{8AB9AE44-A8E0-491E-8F94-EDF2913E492E}" srcId="{0DF07B8A-FBD3-462F-9767-CE9484E5899C}" destId="{83178770-5057-4AF4-828C-8AC063D0AE12}" srcOrd="0" destOrd="0" parTransId="{7A341F39-B598-46EE-A05C-B71EA5CD92D6}" sibTransId="{C368A932-E8E4-4006-B8CE-8876787E8576}"/>
    <dgm:cxn modelId="{FAD1E269-D1DC-4675-855B-98DAF0F4E331}" type="presOf" srcId="{0DF07B8A-FBD3-462F-9767-CE9484E5899C}" destId="{01633E53-D173-424D-898A-4D3626360F11}" srcOrd="0" destOrd="0" presId="urn:microsoft.com/office/officeart/2005/8/layout/orgChart1"/>
    <dgm:cxn modelId="{7C3CFF1E-9186-46A6-A893-71862D412983}" type="presOf" srcId="{7A341F39-B598-46EE-A05C-B71EA5CD92D6}" destId="{56D65673-B9F6-4E15-ABFF-E10FC04274BF}" srcOrd="0" destOrd="0" presId="urn:microsoft.com/office/officeart/2005/8/layout/orgChart1"/>
    <dgm:cxn modelId="{511C14A8-915E-4B21-B2D9-FB516BB490BB}" type="presOf" srcId="{83178770-5057-4AF4-828C-8AC063D0AE12}" destId="{C45547C8-419C-4F6F-812B-122A4CD181CA}" srcOrd="1" destOrd="0" presId="urn:microsoft.com/office/officeart/2005/8/layout/orgChart1"/>
    <dgm:cxn modelId="{AC36EC2B-DDDC-4B20-B2A3-23B2C9D4E23B}" type="presOf" srcId="{9440D619-001B-4928-9071-64C47024040D}" destId="{E0C59530-7BB4-416E-8AD0-49F744B11FC5}" srcOrd="0" destOrd="0" presId="urn:microsoft.com/office/officeart/2005/8/layout/orgChart1"/>
    <dgm:cxn modelId="{26732E7F-8A26-4A5C-A3DC-D38F47C2DB0F}" type="presOf" srcId="{DB7E35A4-8FE8-4334-933C-1281E21408F4}" destId="{926955E5-D045-4165-BCAC-260184DBA078}" srcOrd="0" destOrd="0" presId="urn:microsoft.com/office/officeart/2005/8/layout/orgChart1"/>
    <dgm:cxn modelId="{8D755489-1188-42A0-A24E-A25977873E74}" type="presOf" srcId="{2E5C24C5-1B7C-404A-9F2E-65BCEA91E595}" destId="{0ECF3120-EEFB-42EC-A6FE-CDAFD3713FAF}" srcOrd="0" destOrd="0" presId="urn:microsoft.com/office/officeart/2005/8/layout/orgChart1"/>
    <dgm:cxn modelId="{37F29E75-E523-420A-B18C-EE2490FA4DB9}" srcId="{0DF07B8A-FBD3-462F-9767-CE9484E5899C}" destId="{9440D619-001B-4928-9071-64C47024040D}" srcOrd="2" destOrd="0" parTransId="{411877CD-0BA7-4569-80C0-D3826B3E19E2}" sibTransId="{E551EE9A-9A02-4688-B7EB-E90D7119D999}"/>
    <dgm:cxn modelId="{941B6C1E-5B92-4CA7-8D6A-0A54439FD66D}" type="presOf" srcId="{9440D619-001B-4928-9071-64C47024040D}" destId="{5B2FD25E-6B44-40ED-9CED-6BDECAFD7D42}" srcOrd="1" destOrd="0" presId="urn:microsoft.com/office/officeart/2005/8/layout/orgChart1"/>
    <dgm:cxn modelId="{0FE6E058-E9FE-4876-BCE3-743775D78915}" srcId="{DB7E35A4-8FE8-4334-933C-1281E21408F4}" destId="{0DF07B8A-FBD3-462F-9767-CE9484E5899C}" srcOrd="0" destOrd="0" parTransId="{97702CCC-216C-4351-9093-0C5FB0C7FE55}" sibTransId="{2BABEEAC-0D46-49D9-9EE5-94328BD541DD}"/>
    <dgm:cxn modelId="{67C121DE-9151-4260-82F9-D048B9BB4409}" type="presOf" srcId="{9E2F8B8B-0330-417D-A53E-DFFA8BEF26BC}" destId="{CD867161-3C85-4BA3-8F55-89AA0AC451B1}" srcOrd="1" destOrd="0" presId="urn:microsoft.com/office/officeart/2005/8/layout/orgChart1"/>
    <dgm:cxn modelId="{6F2B5723-D04C-4060-848C-BDDF04D208C3}" srcId="{0DF07B8A-FBD3-462F-9767-CE9484E5899C}" destId="{9E2F8B8B-0330-417D-A53E-DFFA8BEF26BC}" srcOrd="1" destOrd="0" parTransId="{2E5C24C5-1B7C-404A-9F2E-65BCEA91E595}" sibTransId="{17095E3B-6586-4E33-8912-E52A414F944B}"/>
    <dgm:cxn modelId="{1286125B-8482-4F23-A3F4-18E5509072CF}" type="presOf" srcId="{411877CD-0BA7-4569-80C0-D3826B3E19E2}" destId="{B11F8D3F-8C5E-47DE-A8EA-D48D7C7AF184}" srcOrd="0" destOrd="0" presId="urn:microsoft.com/office/officeart/2005/8/layout/orgChart1"/>
    <dgm:cxn modelId="{F55E58D3-A7C2-4CC6-B810-2DDE7E1CE66B}" type="presParOf" srcId="{926955E5-D045-4165-BCAC-260184DBA078}" destId="{6E77E1DA-6B94-439A-9789-110365B23ED8}" srcOrd="0" destOrd="0" presId="urn:microsoft.com/office/officeart/2005/8/layout/orgChart1"/>
    <dgm:cxn modelId="{421F5DDE-AC14-4BDE-8422-E01F4B9FB830}" type="presParOf" srcId="{6E77E1DA-6B94-439A-9789-110365B23ED8}" destId="{E017610E-5053-45B8-A28F-6EECAD9A6B57}" srcOrd="0" destOrd="0" presId="urn:microsoft.com/office/officeart/2005/8/layout/orgChart1"/>
    <dgm:cxn modelId="{C80327BF-071B-45EE-8449-EB32E58077A1}" type="presParOf" srcId="{E017610E-5053-45B8-A28F-6EECAD9A6B57}" destId="{01633E53-D173-424D-898A-4D3626360F11}" srcOrd="0" destOrd="0" presId="urn:microsoft.com/office/officeart/2005/8/layout/orgChart1"/>
    <dgm:cxn modelId="{1B3F0809-F28D-4524-B1F7-C4B6D32E070D}" type="presParOf" srcId="{E017610E-5053-45B8-A28F-6EECAD9A6B57}" destId="{0985F8D3-083D-4E6F-AA32-1BB604734A1D}" srcOrd="1" destOrd="0" presId="urn:microsoft.com/office/officeart/2005/8/layout/orgChart1"/>
    <dgm:cxn modelId="{1CD800EE-7D83-4578-9925-0C4E1637075E}" type="presParOf" srcId="{6E77E1DA-6B94-439A-9789-110365B23ED8}" destId="{E902147A-4F32-4484-B1EB-5D293DEF53EB}" srcOrd="1" destOrd="0" presId="urn:microsoft.com/office/officeart/2005/8/layout/orgChart1"/>
    <dgm:cxn modelId="{84B1A801-80E5-4172-8CE7-CD53D9F11C0B}" type="presParOf" srcId="{E902147A-4F32-4484-B1EB-5D293DEF53EB}" destId="{56D65673-B9F6-4E15-ABFF-E10FC04274BF}" srcOrd="0" destOrd="0" presId="urn:microsoft.com/office/officeart/2005/8/layout/orgChart1"/>
    <dgm:cxn modelId="{E68DC58A-C25F-4594-86FF-AE10FB99F5ED}" type="presParOf" srcId="{E902147A-4F32-4484-B1EB-5D293DEF53EB}" destId="{6F7DA036-2F8C-4AB5-AE1E-C26B8F67A90F}" srcOrd="1" destOrd="0" presId="urn:microsoft.com/office/officeart/2005/8/layout/orgChart1"/>
    <dgm:cxn modelId="{02AA78D1-59C4-47C4-8E5A-48332F6A341D}" type="presParOf" srcId="{6F7DA036-2F8C-4AB5-AE1E-C26B8F67A90F}" destId="{B5B3CEBD-E312-4096-A6AD-825C6B298FE7}" srcOrd="0" destOrd="0" presId="urn:microsoft.com/office/officeart/2005/8/layout/orgChart1"/>
    <dgm:cxn modelId="{A6E42B61-C4C4-40D2-9553-A240D5945422}" type="presParOf" srcId="{B5B3CEBD-E312-4096-A6AD-825C6B298FE7}" destId="{E5238E58-02F6-446A-9086-0CDEB0421B9A}" srcOrd="0" destOrd="0" presId="urn:microsoft.com/office/officeart/2005/8/layout/orgChart1"/>
    <dgm:cxn modelId="{E0B632CB-1BDE-4B19-92D1-415D20F82389}" type="presParOf" srcId="{B5B3CEBD-E312-4096-A6AD-825C6B298FE7}" destId="{C45547C8-419C-4F6F-812B-122A4CD181CA}" srcOrd="1" destOrd="0" presId="urn:microsoft.com/office/officeart/2005/8/layout/orgChart1"/>
    <dgm:cxn modelId="{FF5366D3-9CCE-4897-B412-1EA6C6EED914}" type="presParOf" srcId="{6F7DA036-2F8C-4AB5-AE1E-C26B8F67A90F}" destId="{7A05DC9F-D37E-4119-B561-CF1CC2A21059}" srcOrd="1" destOrd="0" presId="urn:microsoft.com/office/officeart/2005/8/layout/orgChart1"/>
    <dgm:cxn modelId="{D20F9148-6A9E-457F-97AF-3B5780EE5756}" type="presParOf" srcId="{6F7DA036-2F8C-4AB5-AE1E-C26B8F67A90F}" destId="{402384D0-C05D-4867-80DF-6460ACF22627}" srcOrd="2" destOrd="0" presId="urn:microsoft.com/office/officeart/2005/8/layout/orgChart1"/>
    <dgm:cxn modelId="{E0018ACF-BE73-4294-A866-EAC06FD4CCF6}" type="presParOf" srcId="{E902147A-4F32-4484-B1EB-5D293DEF53EB}" destId="{0ECF3120-EEFB-42EC-A6FE-CDAFD3713FAF}" srcOrd="2" destOrd="0" presId="urn:microsoft.com/office/officeart/2005/8/layout/orgChart1"/>
    <dgm:cxn modelId="{D4538C83-69E4-4EBB-9F78-E1220670BAB8}" type="presParOf" srcId="{E902147A-4F32-4484-B1EB-5D293DEF53EB}" destId="{34D89484-231B-4AF1-92EB-B59579060C74}" srcOrd="3" destOrd="0" presId="urn:microsoft.com/office/officeart/2005/8/layout/orgChart1"/>
    <dgm:cxn modelId="{ADE3EC90-D114-46B6-81A2-08B06DBD68CA}" type="presParOf" srcId="{34D89484-231B-4AF1-92EB-B59579060C74}" destId="{AFBC3A01-C32A-49B8-9F2B-A70205A056A4}" srcOrd="0" destOrd="0" presId="urn:microsoft.com/office/officeart/2005/8/layout/orgChart1"/>
    <dgm:cxn modelId="{DE609E55-74F9-426F-B81E-398EA154B7B7}" type="presParOf" srcId="{AFBC3A01-C32A-49B8-9F2B-A70205A056A4}" destId="{3E616D65-1A0D-483A-B181-E79ED931C1CD}" srcOrd="0" destOrd="0" presId="urn:microsoft.com/office/officeart/2005/8/layout/orgChart1"/>
    <dgm:cxn modelId="{EC9C0141-22B8-480F-9316-98002DC94ED4}" type="presParOf" srcId="{AFBC3A01-C32A-49B8-9F2B-A70205A056A4}" destId="{CD867161-3C85-4BA3-8F55-89AA0AC451B1}" srcOrd="1" destOrd="0" presId="urn:microsoft.com/office/officeart/2005/8/layout/orgChart1"/>
    <dgm:cxn modelId="{67EACF1E-4C14-464E-85CA-69EB90912E4C}" type="presParOf" srcId="{34D89484-231B-4AF1-92EB-B59579060C74}" destId="{FAB306DC-6C85-44A3-BA44-E98FBA2E8402}" srcOrd="1" destOrd="0" presId="urn:microsoft.com/office/officeart/2005/8/layout/orgChart1"/>
    <dgm:cxn modelId="{CD088DB3-04E1-4F6C-BC05-23DF318384CD}" type="presParOf" srcId="{34D89484-231B-4AF1-92EB-B59579060C74}" destId="{8496057A-9546-4501-88D3-25826BB26FE4}" srcOrd="2" destOrd="0" presId="urn:microsoft.com/office/officeart/2005/8/layout/orgChart1"/>
    <dgm:cxn modelId="{3B2AB68F-DF31-4507-AFC5-F79823AB4C2E}" type="presParOf" srcId="{E902147A-4F32-4484-B1EB-5D293DEF53EB}" destId="{B11F8D3F-8C5E-47DE-A8EA-D48D7C7AF184}" srcOrd="4" destOrd="0" presId="urn:microsoft.com/office/officeart/2005/8/layout/orgChart1"/>
    <dgm:cxn modelId="{104E40A9-1BFE-41C0-93F5-B85043A2D205}" type="presParOf" srcId="{E902147A-4F32-4484-B1EB-5D293DEF53EB}" destId="{885B73A5-1E45-44D1-B904-72ED06AFFAAC}" srcOrd="5" destOrd="0" presId="urn:microsoft.com/office/officeart/2005/8/layout/orgChart1"/>
    <dgm:cxn modelId="{270C8BDE-6173-40E5-BE0E-1546461EA9B1}" type="presParOf" srcId="{885B73A5-1E45-44D1-B904-72ED06AFFAAC}" destId="{E6E33599-9192-4A74-9DF9-0A56DEB5A354}" srcOrd="0" destOrd="0" presId="urn:microsoft.com/office/officeart/2005/8/layout/orgChart1"/>
    <dgm:cxn modelId="{9347E203-F0C6-4FCB-9D27-E14D461665D7}" type="presParOf" srcId="{E6E33599-9192-4A74-9DF9-0A56DEB5A354}" destId="{E0C59530-7BB4-416E-8AD0-49F744B11FC5}" srcOrd="0" destOrd="0" presId="urn:microsoft.com/office/officeart/2005/8/layout/orgChart1"/>
    <dgm:cxn modelId="{2C576E56-C0E4-474F-A9A7-970BC3C7ADCD}" type="presParOf" srcId="{E6E33599-9192-4A74-9DF9-0A56DEB5A354}" destId="{5B2FD25E-6B44-40ED-9CED-6BDECAFD7D42}" srcOrd="1" destOrd="0" presId="urn:microsoft.com/office/officeart/2005/8/layout/orgChart1"/>
    <dgm:cxn modelId="{A8ACF6EF-B825-4D11-BE9B-E62825CE6E74}" type="presParOf" srcId="{885B73A5-1E45-44D1-B904-72ED06AFFAAC}" destId="{4AA7082C-C616-4F10-A643-CC5280614979}" srcOrd="1" destOrd="0" presId="urn:microsoft.com/office/officeart/2005/8/layout/orgChart1"/>
    <dgm:cxn modelId="{F24DCD3A-BF9C-4313-AE3D-4A923CAFC72A}" type="presParOf" srcId="{885B73A5-1E45-44D1-B904-72ED06AFFAAC}" destId="{7A5201AB-3D94-48CC-8C90-67A63743C3E2}" srcOrd="2" destOrd="0" presId="urn:microsoft.com/office/officeart/2005/8/layout/orgChart1"/>
    <dgm:cxn modelId="{473B51E8-D31B-4131-91C8-2BD228BE2BE3}" type="presParOf" srcId="{6E77E1DA-6B94-439A-9789-110365B23ED8}" destId="{29F45BE4-9FBB-49A4-A0B1-81162CD98F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F8D3F-8C5E-47DE-A8EA-D48D7C7AF184}">
      <dsp:nvSpPr>
        <dsp:cNvPr id="0" name=""/>
        <dsp:cNvSpPr/>
      </dsp:nvSpPr>
      <dsp:spPr>
        <a:xfrm>
          <a:off x="3744416" y="1605500"/>
          <a:ext cx="2640578" cy="490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487"/>
              </a:lnTo>
              <a:lnTo>
                <a:pt x="2640578" y="245487"/>
              </a:lnTo>
              <a:lnTo>
                <a:pt x="2640578" y="490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F3120-EEFB-42EC-A6FE-CDAFD3713FAF}">
      <dsp:nvSpPr>
        <dsp:cNvPr id="0" name=""/>
        <dsp:cNvSpPr/>
      </dsp:nvSpPr>
      <dsp:spPr>
        <a:xfrm>
          <a:off x="3657769" y="1605500"/>
          <a:ext cx="91440" cy="490974"/>
        </a:xfrm>
        <a:custGeom>
          <a:avLst/>
          <a:gdLst/>
          <a:ahLst/>
          <a:cxnLst/>
          <a:rect l="0" t="0" r="0" b="0"/>
          <a:pathLst>
            <a:path>
              <a:moveTo>
                <a:pt x="86646" y="0"/>
              </a:moveTo>
              <a:lnTo>
                <a:pt x="86646" y="245487"/>
              </a:lnTo>
              <a:lnTo>
                <a:pt x="45720" y="245487"/>
              </a:lnTo>
              <a:lnTo>
                <a:pt x="45720" y="490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5673-B9F6-4E15-ABFF-E10FC04274BF}">
      <dsp:nvSpPr>
        <dsp:cNvPr id="0" name=""/>
        <dsp:cNvSpPr/>
      </dsp:nvSpPr>
      <dsp:spPr>
        <a:xfrm>
          <a:off x="1062911" y="1605500"/>
          <a:ext cx="2681504" cy="490974"/>
        </a:xfrm>
        <a:custGeom>
          <a:avLst/>
          <a:gdLst/>
          <a:ahLst/>
          <a:cxnLst/>
          <a:rect l="0" t="0" r="0" b="0"/>
          <a:pathLst>
            <a:path>
              <a:moveTo>
                <a:pt x="2681504" y="0"/>
              </a:moveTo>
              <a:lnTo>
                <a:pt x="2681504" y="245487"/>
              </a:lnTo>
              <a:lnTo>
                <a:pt x="0" y="245487"/>
              </a:lnTo>
              <a:lnTo>
                <a:pt x="0" y="4909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33E53-D173-424D-898A-4D3626360F11}">
      <dsp:nvSpPr>
        <dsp:cNvPr id="0" name=""/>
        <dsp:cNvSpPr/>
      </dsp:nvSpPr>
      <dsp:spPr>
        <a:xfrm>
          <a:off x="284201" y="249767"/>
          <a:ext cx="6920428" cy="1355733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200" b="1" kern="1200" dirty="0" smtClean="0">
              <a:latin typeface="Dosis" panose="020B0604020202020204" charset="0"/>
            </a:rPr>
            <a:t>Tehnici de căutare în sursele de informaţie</a:t>
          </a:r>
          <a:r>
            <a:rPr lang="ro-RO" sz="2200" kern="1200" dirty="0" smtClean="0">
              <a:latin typeface="Dosis" panose="020B0604020202020204" charset="0"/>
            </a:rPr>
            <a:t/>
          </a:r>
          <a:br>
            <a:rPr lang="ro-RO" sz="2200" kern="1200" dirty="0" smtClean="0">
              <a:latin typeface="Dosis" panose="020B0604020202020204" charset="0"/>
            </a:rPr>
          </a:br>
          <a:r>
            <a:rPr lang="ro-RO" sz="1600" kern="1200" dirty="0" smtClean="0">
              <a:latin typeface="Dosis" panose="020B0604020202020204" charset="0"/>
            </a:rPr>
            <a:t>Reprezintă ansamblu de metode şi instrumente puse la disppoziţie de componenta software cu ajutorul cărora se localizează informaţia în sursa de date.</a:t>
          </a:r>
          <a:r>
            <a:rPr lang="ro-RO" sz="1500" kern="1200" dirty="0" smtClean="0">
              <a:latin typeface="Dosis" panose="020B0604020202020204" charset="0"/>
            </a:rPr>
            <a:t/>
          </a:r>
          <a:br>
            <a:rPr lang="ro-RO" sz="1500" kern="1200" dirty="0" smtClean="0">
              <a:latin typeface="Dosis" panose="020B0604020202020204" charset="0"/>
            </a:rPr>
          </a:br>
          <a:r>
            <a:rPr lang="ro-RO" sz="2200" b="1" kern="1200" dirty="0" smtClean="0">
              <a:latin typeface="Dosis" panose="020B0604020202020204" charset="0"/>
            </a:rPr>
            <a:t>Tehnicile de căutare a informaţiei depind de sursa de date.</a:t>
          </a:r>
          <a:endParaRPr lang="ru-RU" sz="2200" b="1" kern="1200" dirty="0"/>
        </a:p>
      </dsp:txBody>
      <dsp:txXfrm>
        <a:off x="284201" y="249767"/>
        <a:ext cx="6920428" cy="1355733"/>
      </dsp:txXfrm>
    </dsp:sp>
    <dsp:sp modelId="{E5238E58-02F6-446A-9086-0CDEB0421B9A}">
      <dsp:nvSpPr>
        <dsp:cNvPr id="0" name=""/>
        <dsp:cNvSpPr/>
      </dsp:nvSpPr>
      <dsp:spPr>
        <a:xfrm>
          <a:off x="2511" y="2096475"/>
          <a:ext cx="2120800" cy="863928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Dosis" panose="020B0604020202020204" charset="0"/>
            </a:rPr>
            <a:t>Fişiere</a:t>
          </a:r>
          <a:endParaRPr lang="ru-RU" sz="2400" kern="1200" dirty="0"/>
        </a:p>
      </dsp:txBody>
      <dsp:txXfrm>
        <a:off x="2511" y="2096475"/>
        <a:ext cx="2120800" cy="863928"/>
      </dsp:txXfrm>
    </dsp:sp>
    <dsp:sp modelId="{3E616D65-1A0D-483A-B181-E79ED931C1CD}">
      <dsp:nvSpPr>
        <dsp:cNvPr id="0" name=""/>
        <dsp:cNvSpPr/>
      </dsp:nvSpPr>
      <dsp:spPr>
        <a:xfrm>
          <a:off x="2614285" y="2096475"/>
          <a:ext cx="2178407" cy="889903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Dosis" panose="020B0604020202020204" charset="0"/>
            </a:rPr>
            <a:t>Baze de date</a:t>
          </a:r>
        </a:p>
      </dsp:txBody>
      <dsp:txXfrm>
        <a:off x="2614285" y="2096475"/>
        <a:ext cx="2178407" cy="889903"/>
      </dsp:txXfrm>
    </dsp:sp>
    <dsp:sp modelId="{E0C59530-7BB4-416E-8AD0-49F744B11FC5}">
      <dsp:nvSpPr>
        <dsp:cNvPr id="0" name=""/>
        <dsp:cNvSpPr/>
      </dsp:nvSpPr>
      <dsp:spPr>
        <a:xfrm>
          <a:off x="5283668" y="2096475"/>
          <a:ext cx="2202652" cy="909892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 smtClean="0">
              <a:latin typeface="Dosis" panose="020B0604020202020204" charset="0"/>
            </a:rPr>
            <a:t>Banca de date</a:t>
          </a:r>
          <a:endParaRPr lang="ru-RU" sz="2400" kern="1200" dirty="0"/>
        </a:p>
      </dsp:txBody>
      <dsp:txXfrm>
        <a:off x="5283668" y="2096475"/>
        <a:ext cx="2202652" cy="909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2391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g"/><Relationship Id="rId2" Type="http://schemas.openxmlformats.org/officeDocument/2006/relationships/hyperlink" Target="https://send.firefo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ndgb.com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send-anywher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o.m.wikipedia.org/wiki/File_Transfer_Protoc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.ubbcluj.ro/~rlupsa/edu/unix-doc/ft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transfernow.net/r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transf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ropbo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4"/>
            <a:ext cx="5396700" cy="295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ACCESUL LA CALCULATOARE DISTANTE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379588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B0604020202020204" charset="0"/>
              </a:rPr>
              <a:t>Ciumaşu Galina</a:t>
            </a:r>
            <a:br>
              <a:rPr lang="ro-RO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B0604020202020204" charset="0"/>
              </a:rPr>
            </a:br>
            <a:r>
              <a:rPr lang="ro-RO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B0604020202020204" charset="0"/>
              </a:rPr>
              <a:t>Tataru Vlada</a:t>
            </a:r>
            <a:br>
              <a:rPr lang="ro-RO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B0604020202020204" charset="0"/>
              </a:rPr>
            </a:br>
            <a:r>
              <a:rPr lang="ro-RO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Dosis" panose="020B0604020202020204" charset="0"/>
              </a:rPr>
              <a:t>cl. a X-a „D”</a:t>
            </a:r>
            <a:endParaRPr lang="ru-RU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495047"/>
            <a:ext cx="3421652" cy="1440160"/>
          </a:xfrm>
        </p:spPr>
        <p:txBody>
          <a:bodyPr/>
          <a:lstStyle/>
          <a:p>
            <a:pPr marL="76200" indent="0">
              <a:buNone/>
            </a:pPr>
            <a:r>
              <a:rPr lang="ro-RO" sz="3600" b="1" dirty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4</a:t>
            </a:r>
            <a:r>
              <a:rPr lang="ro-RO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. Firefox Send</a:t>
            </a:r>
            <a:br>
              <a:rPr lang="ro-RO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</a:br>
            <a:r>
              <a:rPr lang="en-US" sz="2000" dirty="0">
                <a:latin typeface="Dosis" panose="020B0604020202020204" charset="0"/>
                <a:hlinkClick r:id="rId2"/>
              </a:rPr>
              <a:t>https://send.firefox.com/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7494"/>
            <a:ext cx="2880320" cy="12961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185" y="2067694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5</a:t>
            </a:r>
            <a:r>
              <a:rPr lang="ro-RO" sz="3600" b="1" dirty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. </a:t>
            </a:r>
            <a:r>
              <a:rPr lang="ro-RO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Send Anywhere</a:t>
            </a:r>
            <a:r>
              <a:rPr lang="ro-RO" sz="2000" dirty="0" smtClean="0">
                <a:latin typeface="Dosis" panose="020B0604020202020204" charset="0"/>
              </a:rPr>
              <a:t/>
            </a:r>
            <a:br>
              <a:rPr lang="ro-RO" sz="2000" dirty="0" smtClean="0">
                <a:latin typeface="Dosis" panose="020B0604020202020204" charset="0"/>
              </a:rPr>
            </a:br>
            <a:r>
              <a:rPr lang="en-US" sz="2000" dirty="0">
                <a:latin typeface="Dosis" panose="020B0604020202020204" charset="0"/>
                <a:hlinkClick r:id="rId4"/>
              </a:rPr>
              <a:t>https://send-anywhere.com</a:t>
            </a:r>
            <a:r>
              <a:rPr lang="en-US" dirty="0">
                <a:hlinkClick r:id="rId4"/>
              </a:rPr>
              <a:t>/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12" y="1792941"/>
            <a:ext cx="1503611" cy="15036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4931" y="3579862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6. SendGB</a:t>
            </a:r>
            <a:br>
              <a:rPr lang="ro-RO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</a:br>
            <a:r>
              <a:rPr lang="en-US" sz="2000" dirty="0">
                <a:latin typeface="Dosis" panose="020B0604020202020204" charset="0"/>
                <a:hlinkClick r:id="rId6"/>
              </a:rPr>
              <a:t>https://www.sendgb.com/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44" y="3363838"/>
            <a:ext cx="3009952" cy="15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5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771800" y="891914"/>
            <a:ext cx="4968552" cy="31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o-RO" sz="3600" b="1" dirty="0">
                <a:solidFill>
                  <a:schemeClr val="accent1">
                    <a:lumMod val="75000"/>
                  </a:schemeClr>
                </a:solidFill>
                <a:latin typeface="Dosis" panose="020B0604020202020204" charset="0"/>
                <a:cs typeface="Times New Roman" panose="02020603050405020304" pitchFamily="18" charset="0"/>
              </a:rPr>
              <a:t>Bibliografie</a:t>
            </a:r>
            <a:r>
              <a:rPr lang="ro-RO" sz="3600" b="1" dirty="0" smtClean="0">
                <a:solidFill>
                  <a:schemeClr val="accent1">
                    <a:lumMod val="75000"/>
                  </a:schemeClr>
                </a:solidFill>
                <a:latin typeface="Dosis" panose="020B0604020202020204" charset="0"/>
                <a:cs typeface="Times New Roman" panose="02020603050405020304" pitchFamily="18" charset="0"/>
              </a:rPr>
              <a:t>:</a:t>
            </a:r>
          </a:p>
          <a:p>
            <a:pPr marL="273050" indent="-2730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Dosis" panose="020B0604020202020204" charset="0"/>
                <a:ea typeface="Titillium Web"/>
                <a:cs typeface="Titillium Web"/>
                <a:sym typeface="Titillium Web"/>
                <a:hlinkClick r:id="rId3"/>
              </a:rPr>
              <a:t>https://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Dosis" panose="020B0604020202020204" charset="0"/>
                <a:ea typeface="Titillium Web"/>
                <a:cs typeface="Titillium Web"/>
                <a:sym typeface="Titillium Web"/>
                <a:hlinkClick r:id="rId3"/>
              </a:rPr>
              <a:t>ro.m.wikipedia.org/wiki/File_Transfer_Protocol</a:t>
            </a:r>
            <a:endParaRPr lang="ro-RO" sz="1800" dirty="0" smtClean="0">
              <a:solidFill>
                <a:schemeClr val="accent1">
                  <a:lumMod val="75000"/>
                </a:schemeClr>
              </a:solidFill>
              <a:latin typeface="Dosis" panose="020B0604020202020204" charset="0"/>
              <a:ea typeface="Titillium Web"/>
              <a:cs typeface="Titillium Web"/>
              <a:sym typeface="Titillium Web"/>
            </a:endParaRPr>
          </a:p>
          <a:p>
            <a:pPr marL="273050" indent="-2730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Dosis" panose="020B0604020202020204" charset="0"/>
                <a:ea typeface="Titillium Web"/>
                <a:cs typeface="Titillium Web"/>
                <a:sym typeface="Titillium Web"/>
                <a:hlinkClick r:id="rId4"/>
              </a:rPr>
              <a:t>http://www.cs.ubbcluj.ro/~rlupsa/edu/unix-doc/ftp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Dosis" panose="020B0604020202020204" charset="0"/>
                <a:ea typeface="Titillium Web"/>
                <a:cs typeface="Titillium Web"/>
                <a:sym typeface="Titillium Web"/>
                <a:hlinkClick r:id="rId4"/>
              </a:rPr>
              <a:t>/</a:t>
            </a:r>
            <a:endParaRPr lang="ro-RO" sz="1800" dirty="0" smtClean="0">
              <a:solidFill>
                <a:schemeClr val="accent1">
                  <a:lumMod val="75000"/>
                </a:schemeClr>
              </a:solidFill>
              <a:latin typeface="Dosis" panose="020B0604020202020204" charset="0"/>
              <a:ea typeface="Titillium Web"/>
              <a:cs typeface="Titillium Web"/>
              <a:sym typeface="Titillium Web"/>
            </a:endParaRPr>
          </a:p>
          <a:p>
            <a:pPr marL="273050" indent="-2730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o-RO" sz="1800" dirty="0">
                <a:solidFill>
                  <a:schemeClr val="accent1">
                    <a:lumMod val="75000"/>
                  </a:schemeClr>
                </a:solidFill>
                <a:latin typeface="Dosis" panose="020B0604020202020204" charset="0"/>
                <a:ea typeface="Titillium Web"/>
                <a:cs typeface="Titillium Web"/>
                <a:sym typeface="Titillium Web"/>
              </a:rPr>
              <a:t>https://axiopolistic.files.wordpress.com/2016/10/cautareasiregasireainformatiei.pptx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  <a:latin typeface="Dosis" panose="020B0604020202020204" charset="0"/>
                <a:ea typeface="Titillium Web"/>
                <a:cs typeface="Titillium Web"/>
                <a:sym typeface="Titillium Web"/>
              </a:rPr>
              <a:t/>
            </a:r>
            <a:br>
              <a:rPr lang="ro-RO" sz="1800" dirty="0" smtClean="0">
                <a:solidFill>
                  <a:schemeClr val="accent1">
                    <a:lumMod val="75000"/>
                  </a:schemeClr>
                </a:solidFill>
                <a:latin typeface="Dosis" panose="020B0604020202020204" charset="0"/>
                <a:ea typeface="Titillium Web"/>
                <a:cs typeface="Titillium Web"/>
                <a:sym typeface="Titillium Web"/>
              </a:rPr>
            </a:br>
            <a:endParaRPr sz="1800" dirty="0">
              <a:solidFill>
                <a:schemeClr val="accent1">
                  <a:lumMod val="75000"/>
                </a:schemeClr>
              </a:solidFill>
              <a:latin typeface="Dosis" panose="020B0604020202020204" charset="0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4" y="699542"/>
            <a:ext cx="1699161" cy="145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0B87A1"/>
                </a:solidFill>
              </a:rPr>
              <a:t>😉</a:t>
            </a:r>
            <a:endParaRPr sz="9600" dirty="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682109286"/>
              </p:ext>
            </p:extLst>
          </p:nvPr>
        </p:nvGraphicFramePr>
        <p:xfrm>
          <a:off x="179512" y="1707654"/>
          <a:ext cx="748883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267494"/>
            <a:ext cx="6912768" cy="1080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552" y="33950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200" b="1" dirty="0" smtClean="0">
                <a:solidFill>
                  <a:schemeClr val="bg1"/>
                </a:solidFill>
                <a:latin typeface="Dosis" panose="020B0604020202020204" charset="0"/>
              </a:rPr>
              <a:t>Căutarea şi regăsirea informaţiei</a:t>
            </a:r>
            <a:r>
              <a:rPr lang="ro-RO" sz="1600" dirty="0" smtClean="0">
                <a:solidFill>
                  <a:schemeClr val="bg1"/>
                </a:solidFill>
                <a:latin typeface="Dosis" panose="020B0604020202020204" charset="0"/>
              </a:rPr>
              <a:t/>
            </a:r>
            <a:br>
              <a:rPr lang="ro-RO" sz="1600" dirty="0" smtClean="0">
                <a:solidFill>
                  <a:schemeClr val="bg1"/>
                </a:solidFill>
                <a:latin typeface="Dosis" panose="020B0604020202020204" charset="0"/>
              </a:rPr>
            </a:br>
            <a:r>
              <a:rPr lang="ro-RO" sz="1600" dirty="0" smtClean="0">
                <a:solidFill>
                  <a:schemeClr val="bg1"/>
                </a:solidFill>
                <a:latin typeface="Dosis" panose="020B0604020202020204" charset="0"/>
              </a:rPr>
              <a:t>Reprezintă localizarea informaţiei în sursa de informaţie, cu scopul de a o prelucra sau de a o prezenta.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3563888" y="1262832"/>
            <a:ext cx="360040" cy="732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1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55526"/>
            <a:ext cx="6761100" cy="609201"/>
          </a:xfrm>
        </p:spPr>
        <p:txBody>
          <a:bodyPr/>
          <a:lstStyle/>
          <a:p>
            <a:pPr algn="ctr"/>
            <a:r>
              <a:rPr lang="en-US" sz="4000" b="1" dirty="0" err="1"/>
              <a:t>Transferul</a:t>
            </a:r>
            <a:r>
              <a:rPr lang="en-US" sz="4000" b="1" dirty="0"/>
              <a:t> de </a:t>
            </a:r>
            <a:r>
              <a:rPr lang="en-US" sz="4000" b="1" dirty="0" smtClean="0"/>
              <a:t>fi</a:t>
            </a:r>
            <a:r>
              <a:rPr lang="ro-RO" sz="4000" b="1" dirty="0" smtClean="0"/>
              <a:t>şi</a:t>
            </a:r>
            <a:r>
              <a:rPr lang="en-US" sz="4000" b="1" dirty="0" smtClean="0"/>
              <a:t>ere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131590"/>
            <a:ext cx="7632848" cy="3582460"/>
          </a:xfrm>
        </p:spPr>
        <p:txBody>
          <a:bodyPr/>
          <a:lstStyle/>
          <a:p>
            <a:pPr marL="76200" indent="0">
              <a:buNone/>
            </a:pP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serviciu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 smtClean="0"/>
              <a:t>utilizeaz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transferul</a:t>
            </a:r>
            <a:r>
              <a:rPr lang="en-US" dirty="0"/>
              <a:t> </a:t>
            </a:r>
            <a:r>
              <a:rPr lang="en-US" dirty="0" smtClean="0"/>
              <a:t>fi</a:t>
            </a:r>
            <a:r>
              <a:rPr lang="ro-RO" dirty="0" smtClean="0"/>
              <a:t>ş</a:t>
            </a:r>
            <a:r>
              <a:rPr lang="en-US" dirty="0" err="1" smtClean="0"/>
              <a:t>erelor</a:t>
            </a:r>
            <a:r>
              <a:rPr lang="en-US" dirty="0" smtClean="0"/>
              <a:t> </a:t>
            </a:r>
            <a:r>
              <a:rPr lang="ro-RO" dirty="0" err="1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 smtClean="0"/>
              <a:t>dou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calculatoare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Internet. </a:t>
            </a:r>
            <a:r>
              <a:rPr lang="en-US" dirty="0" err="1"/>
              <a:t>Protocolul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de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smtClean="0"/>
              <a:t>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FTP (File Transfer Protocol),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ro-RO" dirty="0" err="1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 smtClean="0"/>
              <a:t>serviciului</a:t>
            </a:r>
            <a:r>
              <a:rPr lang="en-US" dirty="0" smtClean="0"/>
              <a:t>. </a:t>
            </a:r>
            <a:r>
              <a:rPr lang="en-US" dirty="0" err="1"/>
              <a:t>Utilizatorul</a:t>
            </a:r>
            <a:r>
              <a:rPr lang="en-US" dirty="0"/>
              <a:t> se </a:t>
            </a:r>
            <a:r>
              <a:rPr lang="en-US" dirty="0" err="1" smtClean="0"/>
              <a:t>conecteaz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client FTP) la </a:t>
            </a:r>
            <a:r>
              <a:rPr lang="en-US" dirty="0" err="1"/>
              <a:t>calculatorul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 smtClean="0"/>
              <a:t>ruleaz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/>
              <a:t>un server FTP, </a:t>
            </a:r>
            <a:r>
              <a:rPr lang="ro-RO" dirty="0" err="1"/>
              <a:t>ş</a:t>
            </a:r>
            <a:r>
              <a:rPr lang="en-US" dirty="0" err="1" smtClean="0"/>
              <a:t>i</a:t>
            </a:r>
            <a:r>
              <a:rPr lang="en-US" dirty="0" smtClean="0"/>
              <a:t> transfer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calculatorul</a:t>
            </a:r>
            <a:r>
              <a:rPr lang="en-US" dirty="0"/>
              <a:t> local </a:t>
            </a:r>
            <a:r>
              <a:rPr lang="en-US" dirty="0" smtClean="0"/>
              <a:t>fi</a:t>
            </a:r>
            <a:r>
              <a:rPr lang="ro-RO" dirty="0" smtClean="0"/>
              <a:t>ş</a:t>
            </a:r>
            <a:r>
              <a:rPr lang="en-US" dirty="0" err="1" smtClean="0"/>
              <a:t>ierele</a:t>
            </a:r>
            <a:r>
              <a:rPr lang="en-US" dirty="0" smtClean="0"/>
              <a:t> </a:t>
            </a:r>
            <a:r>
              <a:rPr lang="en-US" dirty="0" err="1"/>
              <a:t>dorite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smtClean="0"/>
              <a:t>protocol, de</a:t>
            </a:r>
            <a:r>
              <a:rPr lang="ro-RO" dirty="0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direct de </a:t>
            </a:r>
            <a:r>
              <a:rPr lang="en-US" dirty="0" err="1"/>
              <a:t>utilizator</a:t>
            </a:r>
            <a:r>
              <a:rPr lang="en-US" dirty="0"/>
              <a:t> la un terminal 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proiectat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n </a:t>
            </a:r>
            <a:r>
              <a:rPr lang="en-US" dirty="0"/>
              <a:t>principal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 smtClean="0"/>
              <a:t>aplica</a:t>
            </a:r>
            <a:r>
              <a:rPr lang="ro-RO" dirty="0"/>
              <a:t>ţ</a:t>
            </a:r>
            <a:r>
              <a:rPr lang="en-US" dirty="0" smtClean="0"/>
              <a:t>ii.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734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528492"/>
            <a:ext cx="7704856" cy="4203498"/>
          </a:xfrm>
        </p:spPr>
        <p:txBody>
          <a:bodyPr/>
          <a:lstStyle/>
          <a:p>
            <a:pPr marL="76200" indent="0">
              <a:buNone/>
            </a:pPr>
            <a:r>
              <a:rPr lang="en-US" sz="2800" dirty="0"/>
              <a:t>FTP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utilizat</a:t>
            </a:r>
            <a:r>
              <a:rPr lang="en-US" sz="2800" dirty="0"/>
              <a:t> </a:t>
            </a:r>
            <a:r>
              <a:rPr lang="en-US" sz="2800" dirty="0" err="1"/>
              <a:t>începând</a:t>
            </a:r>
            <a:r>
              <a:rPr lang="en-US" sz="2800" dirty="0"/>
              <a:t> de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anul</a:t>
            </a:r>
            <a:r>
              <a:rPr lang="en-US" sz="2800" dirty="0"/>
              <a:t> 1985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actualmente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foarte</a:t>
            </a:r>
            <a:r>
              <a:rPr lang="en-US" sz="2800" dirty="0"/>
              <a:t> </a:t>
            </a:r>
            <a:r>
              <a:rPr lang="en-US" sz="2800" dirty="0" err="1"/>
              <a:t>răspândit</a:t>
            </a:r>
            <a:r>
              <a:rPr lang="en-US" sz="2800" dirty="0"/>
              <a:t>. </a:t>
            </a:r>
            <a:r>
              <a:rPr lang="en-US" sz="2800" dirty="0" err="1"/>
              <a:t>Numeroase</a:t>
            </a:r>
            <a:r>
              <a:rPr lang="en-US" sz="2800" dirty="0"/>
              <a:t> </a:t>
            </a:r>
            <a:r>
              <a:rPr lang="en-US" sz="2800" dirty="0" err="1"/>
              <a:t>servere</a:t>
            </a:r>
            <a:r>
              <a:rPr lang="en-US" sz="2800" dirty="0"/>
              <a:t> de FTP din </a:t>
            </a:r>
            <a:r>
              <a:rPr lang="en-US" sz="2800" dirty="0" err="1"/>
              <a:t>toată</a:t>
            </a:r>
            <a:r>
              <a:rPr lang="en-US" sz="2800" dirty="0"/>
              <a:t> </a:t>
            </a:r>
            <a:r>
              <a:rPr lang="en-US" sz="2800" dirty="0" err="1"/>
              <a:t>lumea</a:t>
            </a:r>
            <a:r>
              <a:rPr lang="en-US" sz="2800" dirty="0"/>
              <a:t> permit </a:t>
            </a:r>
            <a:r>
              <a:rPr lang="en-US" sz="2800" dirty="0" err="1"/>
              <a:t>să</a:t>
            </a:r>
            <a:r>
              <a:rPr lang="en-US" sz="2800" dirty="0"/>
              <a:t> se </a:t>
            </a:r>
            <a:r>
              <a:rPr lang="en-US" sz="2800" dirty="0" err="1"/>
              <a:t>facă</a:t>
            </a:r>
            <a:r>
              <a:rPr lang="en-US" sz="2800" dirty="0"/>
              <a:t> 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ro-RO" sz="2800" dirty="0" smtClean="0"/>
              <a:t>                                               </a:t>
            </a:r>
            <a:r>
              <a:rPr lang="en-US" sz="2800" dirty="0" smtClean="0"/>
              <a:t>o</a:t>
            </a:r>
            <a:r>
              <a:rPr lang="ro-RO" sz="2800" dirty="0" smtClean="0"/>
              <a:t> </a:t>
            </a:r>
            <a:r>
              <a:rPr lang="en-US" sz="2800" dirty="0" err="1" smtClean="0"/>
              <a:t>conectare</a:t>
            </a:r>
            <a:r>
              <a:rPr lang="en-US" sz="2800" dirty="0" smtClean="0"/>
              <a:t> </a:t>
            </a:r>
            <a:r>
              <a:rPr lang="en-US" sz="2800" dirty="0"/>
              <a:t>la </a:t>
            </a:r>
            <a:r>
              <a:rPr lang="en-US" sz="2800" dirty="0" err="1" smtClean="0"/>
              <a:t>ele</a:t>
            </a:r>
            <a:r>
              <a:rPr lang="en-US" sz="2800" dirty="0" smtClean="0"/>
              <a:t> d</a:t>
            </a:r>
            <a:r>
              <a:rPr lang="ro-RO" sz="2800" dirty="0" smtClean="0"/>
              <a:t>e</a:t>
            </a:r>
            <a:br>
              <a:rPr lang="ro-RO" sz="2800" dirty="0" smtClean="0"/>
            </a:br>
            <a:r>
              <a:rPr lang="ro-RO" sz="2800" dirty="0" smtClean="0"/>
              <a:t>                                               </a:t>
            </a:r>
            <a:r>
              <a:rPr lang="en-US" sz="2800" dirty="0" err="1" smtClean="0"/>
              <a:t>oriunde</a:t>
            </a:r>
            <a:r>
              <a:rPr lang="ro-RO" sz="2800" dirty="0"/>
              <a:t> </a:t>
            </a:r>
            <a:r>
              <a:rPr lang="en-US" sz="2800" dirty="0" smtClean="0"/>
              <a:t>din </a:t>
            </a:r>
            <a:r>
              <a:rPr lang="en-US" sz="2800" dirty="0"/>
              <a:t>Internet, 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ro-RO" sz="2800" dirty="0" smtClean="0"/>
              <a:t>                                               </a:t>
            </a:r>
            <a:r>
              <a:rPr lang="en-US" sz="2800" dirty="0" err="1" smtClean="0"/>
              <a:t>și</a:t>
            </a:r>
            <a:r>
              <a:rPr lang="en-US" sz="2800" dirty="0" smtClean="0"/>
              <a:t> ca</a:t>
            </a:r>
            <a:r>
              <a:rPr lang="ro-RO" sz="2800" dirty="0" smtClean="0"/>
              <a:t> </a:t>
            </a:r>
            <a:r>
              <a:rPr lang="en-US" sz="2800" dirty="0" err="1" smtClean="0"/>
              <a:t>fișierele</a:t>
            </a:r>
            <a:r>
              <a:rPr lang="en-US" sz="2800" dirty="0" smtClean="0"/>
              <a:t> </a:t>
            </a:r>
            <a:r>
              <a:rPr lang="en-US" sz="2800" dirty="0" err="1"/>
              <a:t>plasate</a:t>
            </a:r>
            <a:r>
              <a:rPr lang="en-US" sz="2800" dirty="0"/>
              <a:t> 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ro-RO" sz="2800" dirty="0" smtClean="0"/>
              <a:t>                                                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/>
              <a:t>ele</a:t>
            </a:r>
            <a:r>
              <a:rPr lang="en-US" sz="2800" dirty="0"/>
              <a:t> </a:t>
            </a:r>
            <a:r>
              <a:rPr lang="en-US" sz="2800" dirty="0" err="1" smtClean="0"/>
              <a:t>să</a:t>
            </a:r>
            <a:r>
              <a:rPr lang="en-US" sz="2800" dirty="0" smtClean="0"/>
              <a:t> </a:t>
            </a:r>
            <a:r>
              <a:rPr lang="en-US" sz="2800" dirty="0"/>
              <a:t>fie </a:t>
            </a:r>
            <a:r>
              <a:rPr lang="en-US" sz="2800" dirty="0" err="1" smtClean="0"/>
              <a:t>apoi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ro-RO" sz="2800" dirty="0" smtClean="0"/>
              <a:t>                                                  </a:t>
            </a:r>
            <a:r>
              <a:rPr lang="en-US" sz="2800" dirty="0" err="1" smtClean="0"/>
              <a:t>transferate</a:t>
            </a:r>
            <a:r>
              <a:rPr lang="ro-RO" sz="2800" dirty="0" smtClean="0"/>
              <a:t>  </a:t>
            </a:r>
            <a:r>
              <a:rPr lang="en-US" sz="2800" dirty="0" smtClean="0"/>
              <a:t>(</a:t>
            </a:r>
            <a:r>
              <a:rPr lang="en-US" sz="2800" dirty="0" err="1" smtClean="0"/>
              <a:t>încărcate</a:t>
            </a:r>
            <a:r>
              <a:rPr lang="ro-RO" sz="2800" dirty="0"/>
              <a:t/>
            </a:r>
            <a:br>
              <a:rPr lang="ro-RO" sz="2800" dirty="0"/>
            </a:br>
            <a:r>
              <a:rPr lang="ro-RO" sz="2800" dirty="0" smtClean="0"/>
              <a:t>                                                         </a:t>
            </a:r>
            <a:r>
              <a:rPr lang="en-US" sz="2800" dirty="0" err="1" smtClean="0"/>
              <a:t>sau</a:t>
            </a:r>
            <a:r>
              <a:rPr lang="ro-RO" sz="2800" dirty="0"/>
              <a:t> </a:t>
            </a:r>
            <a:r>
              <a:rPr lang="en-US" sz="2800" dirty="0" err="1" smtClean="0"/>
              <a:t>descărcate</a:t>
            </a:r>
            <a:r>
              <a:rPr lang="en-US" sz="2800" dirty="0" smtClean="0"/>
              <a:t>).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283718"/>
            <a:ext cx="4499017" cy="26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99542"/>
            <a:ext cx="6761100" cy="641376"/>
          </a:xfrm>
        </p:spPr>
        <p:txBody>
          <a:bodyPr/>
          <a:lstStyle/>
          <a:p>
            <a:r>
              <a:rPr lang="en-US" b="1" dirty="0" err="1"/>
              <a:t>Scopurile</a:t>
            </a:r>
            <a:r>
              <a:rPr lang="en-US" b="1" dirty="0"/>
              <a:t> </a:t>
            </a:r>
            <a:r>
              <a:rPr lang="en-US" b="1" dirty="0" err="1"/>
              <a:t>protocolului</a:t>
            </a:r>
            <a:r>
              <a:rPr lang="en-US" b="1" dirty="0"/>
              <a:t> FTP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563638"/>
            <a:ext cx="3242400" cy="3087000"/>
          </a:xfrm>
          <a:noFill/>
        </p:spPr>
        <p:txBody>
          <a:bodyPr/>
          <a:lstStyle/>
          <a:p>
            <a:pPr marL="273050" indent="-158750"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promoveze</a:t>
            </a:r>
            <a:r>
              <a:rPr lang="en-US" dirty="0"/>
              <a:t> </a:t>
            </a:r>
            <a:r>
              <a:rPr lang="en-US" dirty="0" err="1"/>
              <a:t>ideea</a:t>
            </a:r>
            <a:r>
              <a:rPr lang="en-US" dirty="0"/>
              <a:t> de </a:t>
            </a:r>
            <a:r>
              <a:rPr lang="en-US" dirty="0" err="1"/>
              <a:t>partajare</a:t>
            </a:r>
            <a:r>
              <a:rPr lang="en-US" dirty="0"/>
              <a:t> de </a:t>
            </a:r>
            <a:r>
              <a:rPr lang="en-US" dirty="0" err="1" smtClean="0"/>
              <a:t>informa</a:t>
            </a:r>
            <a:r>
              <a:rPr lang="ro-RO" dirty="0" smtClean="0"/>
              <a:t>ţ</a:t>
            </a:r>
            <a:r>
              <a:rPr lang="en-US" dirty="0" smtClean="0"/>
              <a:t>ii </a:t>
            </a:r>
            <a:r>
              <a:rPr lang="en-US" dirty="0" err="1"/>
              <a:t>organizate</a:t>
            </a:r>
            <a:r>
              <a:rPr lang="en-US" dirty="0"/>
              <a:t> </a:t>
            </a:r>
            <a:r>
              <a:rPr lang="ro-RO" dirty="0" smtClean="0"/>
              <a:t>î</a:t>
            </a:r>
            <a:r>
              <a:rPr lang="en-US" dirty="0" smtClean="0"/>
              <a:t>n</a:t>
            </a:r>
            <a:r>
              <a:rPr lang="ro-RO" dirty="0" smtClean="0"/>
              <a:t> </a:t>
            </a:r>
            <a:r>
              <a:rPr lang="en-US" dirty="0" smtClean="0"/>
              <a:t>fi</a:t>
            </a:r>
            <a:r>
              <a:rPr lang="ro-RO" dirty="0" smtClean="0"/>
              <a:t>ş</a:t>
            </a:r>
            <a:r>
              <a:rPr lang="en-US" dirty="0" err="1" smtClean="0"/>
              <a:t>iere</a:t>
            </a:r>
            <a:r>
              <a:rPr lang="ro-RO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programe</a:t>
            </a:r>
            <a:r>
              <a:rPr lang="en-US" dirty="0" smtClean="0"/>
              <a:t>  </a:t>
            </a:r>
            <a:r>
              <a:rPr lang="en-US" dirty="0" err="1" smtClean="0"/>
              <a:t>sau</a:t>
            </a:r>
            <a:r>
              <a:rPr lang="en-US" dirty="0" smtClean="0"/>
              <a:t>/</a:t>
            </a:r>
            <a:r>
              <a:rPr lang="ro-RO" dirty="0" err="1"/>
              <a:t>ş</a:t>
            </a:r>
            <a:r>
              <a:rPr lang="en-US" dirty="0" err="1" smtClean="0"/>
              <a:t>i</a:t>
            </a:r>
            <a:r>
              <a:rPr lang="en-US" dirty="0" smtClean="0"/>
              <a:t> date)</a:t>
            </a:r>
            <a:r>
              <a:rPr lang="ro-RO" dirty="0" smtClean="0"/>
              <a:t>;</a:t>
            </a:r>
            <a:r>
              <a:rPr lang="en-US" dirty="0" smtClean="0"/>
              <a:t> </a:t>
            </a:r>
            <a:endParaRPr lang="ro-RO" dirty="0" smtClean="0"/>
          </a:p>
          <a:p>
            <a:pPr marL="273050" indent="-158750"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err="1"/>
              <a:t>î</a:t>
            </a:r>
            <a:r>
              <a:rPr lang="en-US" dirty="0" err="1" smtClean="0"/>
              <a:t>ncurajeze</a:t>
            </a:r>
            <a:r>
              <a:rPr lang="en-US" dirty="0" smtClean="0"/>
              <a:t> </a:t>
            </a:r>
            <a:r>
              <a:rPr lang="en-US" dirty="0" err="1" smtClean="0"/>
              <a:t>conexiunea</a:t>
            </a:r>
            <a:r>
              <a:rPr lang="ro-RO" dirty="0"/>
              <a:t> </a:t>
            </a:r>
            <a:r>
              <a:rPr lang="en-US" dirty="0" smtClean="0"/>
              <a:t>implicit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smtClean="0"/>
              <a:t>indirect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ro-RO" dirty="0" err="1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la </a:t>
            </a:r>
            <a:r>
              <a:rPr lang="en-US" dirty="0" err="1" smtClean="0"/>
              <a:t>distan</a:t>
            </a:r>
            <a:r>
              <a:rPr lang="ro-RO" dirty="0" smtClean="0"/>
              <a:t>ţă </a:t>
            </a:r>
            <a:r>
              <a:rPr lang="en-US" dirty="0" smtClean="0"/>
              <a:t>(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programelor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ro-RO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marL="114300" indent="0">
              <a:buClr>
                <a:schemeClr val="accent1">
                  <a:lumMod val="75000"/>
                </a:schemeClr>
              </a:buClr>
              <a:buNone/>
            </a:pPr>
            <a:endParaRPr lang="ru-RU" dirty="0" smtClean="0"/>
          </a:p>
          <a:p>
            <a:pPr>
              <a:buClr>
                <a:schemeClr val="accent1">
                  <a:lumMod val="75000"/>
                </a:schemeClr>
              </a:buClr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4139952" y="1563638"/>
            <a:ext cx="3242400" cy="3087000"/>
          </a:xfrm>
        </p:spPr>
        <p:txBody>
          <a:bodyPr/>
          <a:lstStyle/>
          <a:p>
            <a:pPr marL="273050" indent="-158750"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s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/>
              <a:t>protejeze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de </a:t>
            </a:r>
            <a:r>
              <a:rPr lang="en-US" dirty="0" err="1" smtClean="0"/>
              <a:t>varia</a:t>
            </a:r>
            <a:r>
              <a:rPr lang="ro-RO" dirty="0" smtClean="0"/>
              <a:t>ţ</a:t>
            </a:r>
            <a:r>
              <a:rPr lang="en-US" dirty="0" err="1" smtClean="0"/>
              <a:t>iile</a:t>
            </a:r>
            <a:r>
              <a:rPr lang="en-US" dirty="0" smtClean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diferitele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 smtClean="0"/>
              <a:t>diferite</a:t>
            </a:r>
            <a:r>
              <a:rPr lang="ro-RO" dirty="0" smtClean="0"/>
              <a:t>;</a:t>
            </a:r>
          </a:p>
          <a:p>
            <a:pPr marL="273050" indent="-158750">
              <a:buClr>
                <a:schemeClr val="accent1">
                  <a:lumMod val="75000"/>
                </a:schemeClr>
              </a:buClr>
            </a:pPr>
            <a:r>
              <a:rPr lang="ro-RO" dirty="0" smtClean="0"/>
              <a:t>să</a:t>
            </a:r>
            <a:r>
              <a:rPr lang="en-US" dirty="0" smtClean="0"/>
              <a:t> </a:t>
            </a:r>
            <a:r>
              <a:rPr lang="en-US" dirty="0" err="1"/>
              <a:t>transfere</a:t>
            </a:r>
            <a:r>
              <a:rPr lang="en-US" dirty="0"/>
              <a:t> date </a:t>
            </a:r>
            <a:r>
              <a:rPr lang="ro-RO" dirty="0" err="1" smtClean="0"/>
              <a:t>î</a:t>
            </a:r>
            <a:r>
              <a:rPr lang="en-US" dirty="0" err="1" smtClean="0"/>
              <a:t>ntre</a:t>
            </a:r>
            <a:r>
              <a:rPr lang="en-US" dirty="0" smtClean="0"/>
              <a:t>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ro-RO" dirty="0" err="1" smtClean="0"/>
              <a:t>ş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ro-RO" dirty="0" smtClean="0"/>
              <a:t>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18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182344" cy="1577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o-RO" sz="4000" dirty="0" smtClean="0">
                <a:solidFill>
                  <a:srgbClr val="D3EBD5"/>
                </a:solidFill>
              </a:rPr>
              <a:t>APLICATII CE OFERĂ TRANSFERUL DE FISIERE</a:t>
            </a:r>
            <a:endParaRPr lang="ro-RO" sz="4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555526"/>
            <a:ext cx="3960440" cy="1182206"/>
          </a:xfrm>
        </p:spPr>
        <p:txBody>
          <a:bodyPr/>
          <a:lstStyle/>
          <a:p>
            <a:pPr marL="76200" indent="0">
              <a:buClr>
                <a:schemeClr val="accent1">
                  <a:lumMod val="50000"/>
                </a:schemeClr>
              </a:buClr>
              <a:buNone/>
            </a:pPr>
            <a:r>
              <a:rPr lang="ro-RO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1.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T</a:t>
            </a:r>
            <a:r>
              <a:rPr lang="ro-RO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ansfer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N</a:t>
            </a:r>
            <a:r>
              <a:rPr lang="ro-RO" sz="3600" b="1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ow</a:t>
            </a:r>
            <a:r>
              <a:rPr lang="ro-RO" dirty="0" smtClean="0">
                <a:latin typeface="Dosis" panose="020B0604020202020204" charset="0"/>
              </a:rPr>
              <a:t/>
            </a:r>
            <a:br>
              <a:rPr lang="ro-RO" dirty="0" smtClean="0">
                <a:latin typeface="Dosis" panose="020B0604020202020204" charset="0"/>
              </a:rPr>
            </a:br>
            <a:r>
              <a:rPr lang="en-US" sz="2000" dirty="0">
                <a:latin typeface="Dosis" panose="020B0604020202020204" charset="0"/>
                <a:hlinkClick r:id="rId2"/>
              </a:rPr>
              <a:t>https://www.transfernow.net/ro/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67494"/>
            <a:ext cx="2808312" cy="147436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39552" y="2211710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TransferNow este o platformă sigură pentru a trimite şi partaja fotografii, videoclipuri, amintiri, muzică, precum şi documente personale şi profesionale.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9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806940"/>
            <a:ext cx="3024336" cy="1368152"/>
          </a:xfrm>
        </p:spPr>
        <p:txBody>
          <a:bodyPr/>
          <a:lstStyle/>
          <a:p>
            <a:pPr marL="76200" indent="0">
              <a:buClr>
                <a:schemeClr val="accent1">
                  <a:lumMod val="50000"/>
                </a:schemeClr>
              </a:buClr>
              <a:buNone/>
            </a:pPr>
            <a:r>
              <a:rPr lang="ro-RO" sz="3600" b="1" dirty="0" smtClean="0">
                <a:latin typeface="Dosis" panose="020B0604020202020204" charset="0"/>
              </a:rPr>
              <a:t>2. </a:t>
            </a:r>
            <a:r>
              <a:rPr lang="en-US" sz="3600" b="1" dirty="0" smtClean="0">
                <a:latin typeface="Dosis" panose="020B0604020202020204" charset="0"/>
              </a:rPr>
              <a:t>WeTransfer</a:t>
            </a:r>
            <a:r>
              <a:rPr lang="ro-RO" sz="3600" b="1" dirty="0" smtClean="0">
                <a:latin typeface="Dosis" panose="020B0604020202020204" charset="0"/>
              </a:rPr>
              <a:t/>
            </a:r>
            <a:br>
              <a:rPr lang="ro-RO" sz="3600" b="1" dirty="0" smtClean="0">
                <a:latin typeface="Dosis" panose="020B0604020202020204" charset="0"/>
              </a:rPr>
            </a:br>
            <a:r>
              <a:rPr lang="en-US" sz="2000" dirty="0">
                <a:hlinkClick r:id="rId2"/>
              </a:rPr>
              <a:t>https://wetransfer.com/</a:t>
            </a:r>
            <a:r>
              <a:rPr lang="ro-RO" sz="3600" b="1" dirty="0" smtClean="0">
                <a:latin typeface="Dosis" panose="020B0604020202020204" charset="0"/>
              </a:rPr>
              <a:t/>
            </a:r>
            <a:br>
              <a:rPr lang="ro-RO" sz="3600" b="1" dirty="0" smtClean="0">
                <a:latin typeface="Dosis" panose="020B0604020202020204" charset="0"/>
              </a:rPr>
            </a:br>
            <a:endParaRPr lang="ro-RO" sz="3600" b="1" dirty="0" smtClean="0">
              <a:latin typeface="Dosis" panose="020B060402020202020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11511"/>
            <a:ext cx="2946711" cy="1966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2643758"/>
            <a:ext cx="66191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WeTransfer a fost fondat în</a:t>
            </a:r>
            <a:r>
              <a:rPr lang="nl-NL" sz="3200" dirty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 decembrie 2009</a:t>
            </a:r>
            <a:r>
              <a:rPr lang="nl-NL" sz="32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,</a:t>
            </a:r>
            <a:r>
              <a:rPr lang="ro-RO" sz="32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 Amsterdam, Olanda, ca fiind unul dintre cel mai simplu mod de a trimite fişiere mari în întreaga lume.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7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555526"/>
            <a:ext cx="3349644" cy="1368152"/>
          </a:xfrm>
        </p:spPr>
        <p:txBody>
          <a:bodyPr/>
          <a:lstStyle/>
          <a:p>
            <a:pPr marL="76200" indent="0">
              <a:buNone/>
            </a:pPr>
            <a:r>
              <a:rPr lang="ro-RO" sz="3600" b="1" dirty="0">
                <a:latin typeface="Dosis" panose="020B0604020202020204" charset="0"/>
              </a:rPr>
              <a:t>3. Dropbox</a:t>
            </a:r>
            <a:r>
              <a:rPr lang="ro-RO" sz="2000" dirty="0">
                <a:latin typeface="Dosis" panose="020B0604020202020204" charset="0"/>
              </a:rPr>
              <a:t/>
            </a:r>
            <a:br>
              <a:rPr lang="ro-RO" sz="2000" dirty="0">
                <a:latin typeface="Dosis" panose="020B0604020202020204" charset="0"/>
              </a:rPr>
            </a:br>
            <a:r>
              <a:rPr lang="en-US" sz="2000" dirty="0">
                <a:latin typeface="Dosis" panose="020B0604020202020204" charset="0"/>
                <a:hlinkClick r:id="rId2"/>
              </a:rPr>
              <a:t>https://www.dropbox.com/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7109"/>
            <a:ext cx="2681330" cy="2493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995686"/>
            <a:ext cx="7416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Dropbox este un serviciu care oferă </a:t>
            </a:r>
            <a:br>
              <a:rPr lang="ro-RO" sz="28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</a:br>
            <a:r>
              <a:rPr lang="ro-RO" sz="28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spaţiu de stocare al datelor, servicii de </a:t>
            </a:r>
            <a:br>
              <a:rPr lang="ro-RO" sz="28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</a:br>
            <a:r>
              <a:rPr lang="ro-RO" sz="28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sincronizare a datelor şi software de tip client.  </a:t>
            </a:r>
            <a:br>
              <a:rPr lang="ro-RO" sz="28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</a:br>
            <a:r>
              <a:rPr lang="ro-RO" sz="2800" dirty="0" smtClean="0">
                <a:solidFill>
                  <a:schemeClr val="accent1">
                    <a:lumMod val="50000"/>
                  </a:schemeClr>
                </a:solidFill>
                <a:latin typeface="Dosis" panose="020B0604020202020204" charset="0"/>
              </a:rPr>
              <a:t>Fişierele salvate în acest dosar sunt accesibile şi printr-o interfaţă web, dar şi prin intermediul aplicaţiilor de pe telefoanele mobile.</a:t>
            </a:r>
            <a:r>
              <a:rPr lang="vi-VN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3363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329</Words>
  <Application>Microsoft Office PowerPoint</Application>
  <PresentationFormat>Экран (16:9)</PresentationFormat>
  <Paragraphs>40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Dosis</vt:lpstr>
      <vt:lpstr>Titillium Web Light</vt:lpstr>
      <vt:lpstr>Times New Roman</vt:lpstr>
      <vt:lpstr>Dosis Light</vt:lpstr>
      <vt:lpstr>Titillium Web</vt:lpstr>
      <vt:lpstr>Mowbray template</vt:lpstr>
      <vt:lpstr>ACCESUL LA CALCULATOARE DISTANTE</vt:lpstr>
      <vt:lpstr>Презентация PowerPoint</vt:lpstr>
      <vt:lpstr>Transferul de fişiere</vt:lpstr>
      <vt:lpstr>Презентация PowerPoint</vt:lpstr>
      <vt:lpstr>Scopurile protocolului FTP sunt :</vt:lpstr>
      <vt:lpstr>APLICATII CE OFERĂ TRANSFERUL DE FISIERE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ACCESUL LA CALCULATOARE DISTANTE</dc:title>
  <cp:lastModifiedBy>Anna</cp:lastModifiedBy>
  <cp:revision>10</cp:revision>
  <dcterms:modified xsi:type="dcterms:W3CDTF">2019-05-12T18:56:24Z</dcterms:modified>
</cp:coreProperties>
</file>