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12/22/2020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2641" y="1554480"/>
            <a:ext cx="8915399" cy="1250410"/>
          </a:xfrm>
        </p:spPr>
        <p:txBody>
          <a:bodyPr/>
          <a:lstStyle/>
          <a:p>
            <a:pPr algn="ctr"/>
            <a:r>
              <a:rPr lang="en-US" dirty="0" err="1" smtClean="0">
                <a:latin typeface="Times New Roman" panose="02020603050405020304" pitchFamily="18" charset="0"/>
                <a:cs typeface="Times New Roman" panose="02020603050405020304" pitchFamily="18" charset="0"/>
              </a:rPr>
              <a:t>Tehnici</a:t>
            </a:r>
            <a:r>
              <a:rPr lang="en-US" dirty="0" smtClean="0">
                <a:latin typeface="Times New Roman" panose="02020603050405020304" pitchFamily="18" charset="0"/>
                <a:cs typeface="Times New Roman" panose="02020603050405020304" pitchFamily="18" charset="0"/>
              </a:rPr>
              <a:t> de </a:t>
            </a:r>
            <a:r>
              <a:rPr lang="en-US" dirty="0" err="1" smtClean="0">
                <a:latin typeface="Times New Roman" panose="02020603050405020304" pitchFamily="18" charset="0"/>
                <a:cs typeface="Times New Roman" panose="02020603050405020304" pitchFamily="18" charset="0"/>
              </a:rPr>
              <a:t>programare</a:t>
            </a:r>
            <a:endParaRPr lang="ru-RU"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89213" y="2804891"/>
            <a:ext cx="8915399" cy="3098772"/>
          </a:xfrm>
        </p:spPr>
        <p:txBody>
          <a:bodyPr>
            <a:normAutofit lnSpcReduction="10000"/>
          </a:bodyPr>
          <a:lstStyle/>
          <a:p>
            <a:pPr algn="ctr"/>
            <a:r>
              <a:rPr lang="en-US" sz="4400" b="1" dirty="0" err="1">
                <a:latin typeface="Times New Roman" panose="02020603050405020304" pitchFamily="18" charset="0"/>
                <a:cs typeface="Times New Roman" panose="02020603050405020304" pitchFamily="18" charset="0"/>
              </a:rPr>
              <a:t>Metoda</a:t>
            </a:r>
            <a:r>
              <a:rPr lang="en-US" sz="4400" b="1"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Backtracking</a:t>
            </a:r>
          </a:p>
          <a:p>
            <a:pPr algn="ctr"/>
            <a:endParaRPr lang="en-US" sz="4400" b="1" dirty="0" smtClean="0">
              <a:latin typeface="Times New Roman" panose="02020603050405020304" pitchFamily="18" charset="0"/>
              <a:cs typeface="Times New Roman" panose="02020603050405020304" pitchFamily="18" charset="0"/>
            </a:endParaRPr>
          </a:p>
          <a:p>
            <a:pPr algn="r"/>
            <a:endParaRPr lang="en-US" sz="4400" b="1" dirty="0" smtClean="0">
              <a:latin typeface="Times New Roman" panose="02020603050405020304" pitchFamily="18" charset="0"/>
              <a:cs typeface="Times New Roman" panose="02020603050405020304" pitchFamily="18" charset="0"/>
            </a:endParaRPr>
          </a:p>
          <a:p>
            <a:pPr algn="r"/>
            <a:r>
              <a:rPr lang="en-US" sz="4400" dirty="0" err="1" smtClean="0">
                <a:latin typeface="Times New Roman" panose="02020603050405020304" pitchFamily="18" charset="0"/>
                <a:cs typeface="Times New Roman" panose="02020603050405020304" pitchFamily="18" charset="0"/>
              </a:rPr>
              <a:t>Ciur</a:t>
            </a:r>
            <a:r>
              <a:rPr lang="en-US" sz="4400" dirty="0" smtClean="0">
                <a:latin typeface="Times New Roman" panose="02020603050405020304" pitchFamily="18" charset="0"/>
                <a:cs typeface="Times New Roman" panose="02020603050405020304" pitchFamily="18" charset="0"/>
              </a:rPr>
              <a:t> Marina</a:t>
            </a:r>
            <a:endParaRPr lang="en-US" sz="4400" dirty="0">
              <a:latin typeface="Times New Roman" panose="02020603050405020304" pitchFamily="18" charset="0"/>
              <a:cs typeface="Times New Roman" panose="02020603050405020304" pitchFamily="18" charset="0"/>
            </a:endParaRPr>
          </a:p>
          <a:p>
            <a:pPr algn="ctr"/>
            <a:endParaRPr lang="ru-RU"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6758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0891"/>
            <a:ext cx="8915400" cy="5310331"/>
          </a:xfrm>
        </p:spPr>
        <p:txBody>
          <a:bodyPr/>
          <a:lstStyle/>
          <a:p>
            <a:r>
              <a:rPr lang="en-US" dirty="0" smtClean="0">
                <a:solidFill>
                  <a:schemeClr val="tx1"/>
                </a:solidFill>
                <a:latin typeface="Times New Roman" panose="02020603050405020304" pitchFamily="18" charset="0"/>
                <a:cs typeface="Times New Roman" panose="02020603050405020304" pitchFamily="18" charset="0"/>
              </a:rPr>
              <a:t>Problem</a:t>
            </a:r>
            <a:r>
              <a:rPr lang="ro-RO" dirty="0" smtClean="0">
                <a:solidFill>
                  <a:schemeClr val="tx1"/>
                </a:solidFill>
                <a:latin typeface="Times New Roman" panose="02020603050405020304" pitchFamily="18" charset="0"/>
                <a:cs typeface="Times New Roman" panose="02020603050405020304" pitchFamily="18" charset="0"/>
              </a:rPr>
              <a:t>ă</a:t>
            </a:r>
          </a:p>
          <a:p>
            <a:pPr marL="0" indent="0">
              <a:buNone/>
            </a:pPr>
            <a:r>
              <a:rPr lang="ro-RO" dirty="0" smtClean="0">
                <a:solidFill>
                  <a:schemeClr val="tx1"/>
                </a:solidFill>
                <a:latin typeface="Times New Roman" panose="02020603050405020304" pitchFamily="18" charset="0"/>
                <a:cs typeface="Times New Roman" panose="02020603050405020304" pitchFamily="18" charset="0"/>
              </a:rPr>
              <a:t>Se dorește spargerea unui cifru format din n cifre. Se presupune că există o funcție care primește ca parametru o combinație de n cifre luate câte c elemente și returnează toate combinările posibile.</a:t>
            </a:r>
          </a:p>
          <a:p>
            <a:pPr marL="0" indent="0">
              <a:buNone/>
            </a:pPr>
            <a:r>
              <a:rPr lang="ro-RO" dirty="0" smtClean="0">
                <a:solidFill>
                  <a:schemeClr val="tx1"/>
                </a:solidFill>
                <a:latin typeface="Times New Roman" panose="02020603050405020304" pitchFamily="18" charset="0"/>
                <a:cs typeface="Times New Roman" panose="02020603050405020304" pitchFamily="18" charset="0"/>
              </a:rPr>
              <a:t>Metoda backtracking este recomandată în cazul problemelor care îndeplinesc simultan următoarele condiții:</a:t>
            </a:r>
          </a:p>
          <a:p>
            <a:pPr lvl="0">
              <a:buSzPts val="1000"/>
              <a:buFont typeface="Wingdings" panose="05000000000000000000" pitchFamily="2" charset="2"/>
              <a:buChar char="v"/>
              <a:tabLst>
                <a:tab pos="457200" algn="l"/>
              </a:tabLst>
            </a:pP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soluția</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lor</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fi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pusă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sub forma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unui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vector S=(x</a:t>
            </a:r>
            <a:r>
              <a:rPr lang="en-US"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1</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2</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x</a:t>
            </a:r>
            <a:r>
              <a:rPr lang="en-US" baseline="-25000"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element al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soluției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x</a:t>
            </a:r>
            <a:r>
              <a:rPr lang="en-US"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poate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valori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intr</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mulțime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a:t>
            </a:r>
            <a:r>
              <a:rPr lang="en-US" baseline="-25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t>
            </a:r>
            <a:endParaRPr lang="ru-RU"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mulțimile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A1, A2 .. An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sunt</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mulțimi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finite,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iar</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elementele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lor</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considera</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că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afla</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ro-RO"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î</a:t>
            </a:r>
            <a:r>
              <a:rPr lang="en-US" dirty="0" err="1"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ntr</a:t>
            </a:r>
            <a:r>
              <a:rPr lang="en-US" dirty="0" smtClean="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relație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ordine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bine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stabilită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RU"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A1, A2,..., An  pot coincide.</a:t>
            </a:r>
            <a:endParaRPr lang="ru-RU"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buSzPts val="1000"/>
              <a:buFont typeface="Wingdings" panose="05000000000000000000" pitchFamily="2" charset="2"/>
              <a:buChar char="v"/>
              <a:tabLst>
                <a:tab pos="457200" algn="l"/>
              </a:tabLst>
            </a:pP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nu se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dispune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de o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altă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metodă</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rezolvare</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rapidă</a:t>
            </a:r>
            <a:endParaRPr lang="ru-RU" sz="16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a:buFont typeface="+mj-lt"/>
              <a:buAutoNum type="arabicPeriod"/>
            </a:pPr>
            <a:endParaRPr lang="ro-RO" dirty="0" smtClean="0">
              <a:latin typeface="Times New Roman" panose="02020603050405020304" pitchFamily="18" charset="0"/>
              <a:cs typeface="Times New Roman" panose="02020603050405020304" pitchFamily="18" charset="0"/>
            </a:endParaRPr>
          </a:p>
          <a:p>
            <a:pPr>
              <a:buFont typeface="+mj-lt"/>
              <a:buAutoNum type="arabicPeriod"/>
            </a:pPr>
            <a:endParaRPr lang="ro-RO" dirty="0" smtClean="0">
              <a:latin typeface="Times New Roman" panose="02020603050405020304" pitchFamily="18" charset="0"/>
              <a:cs typeface="Times New Roman" panose="02020603050405020304" pitchFamily="18" charset="0"/>
            </a:endParaRPr>
          </a:p>
          <a:p>
            <a:pPr marL="0" indent="0">
              <a:buNone/>
            </a:pPr>
            <a:endParaRPr lang="ro-RO" dirty="0" smtClean="0">
              <a:latin typeface="Times New Roman" panose="02020603050405020304" pitchFamily="18" charset="0"/>
              <a:cs typeface="Times New Roman" panose="02020603050405020304" pitchFamily="18" charset="0"/>
            </a:endParaRPr>
          </a:p>
          <a:p>
            <a:pPr marL="0" indent="0">
              <a:buNone/>
            </a:pPr>
            <a:endParaRPr lang="ru-RU"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431383" y="4488609"/>
            <a:ext cx="2656432" cy="2369391"/>
          </a:xfrm>
          <a:prstGeom prst="rect">
            <a:avLst/>
          </a:prstGeom>
        </p:spPr>
      </p:pic>
    </p:spTree>
    <p:extLst>
      <p:ext uri="{BB962C8B-B14F-4D97-AF65-F5344CB8AC3E}">
        <p14:creationId xmlns:p14="http://schemas.microsoft.com/office/powerpoint/2010/main" val="28938919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235131"/>
            <a:ext cx="8915400" cy="5676091"/>
          </a:xfrm>
        </p:spPr>
        <p:txBody>
          <a:bodyPr/>
          <a:lstStyle/>
          <a:p>
            <a:r>
              <a:rPr lang="en-US" dirty="0">
                <a:solidFill>
                  <a:schemeClr val="tx1"/>
                </a:solidFill>
                <a:latin typeface="Times New Roman" panose="02020603050405020304" pitchFamily="18" charset="0"/>
                <a:ea typeface="Times New Roman" panose="02020603050405020304" pitchFamily="18" charset="0"/>
              </a:rPr>
              <a:t>Este o </a:t>
            </a:r>
            <a:r>
              <a:rPr lang="en-US" dirty="0" err="1">
                <a:solidFill>
                  <a:schemeClr val="tx1"/>
                </a:solidFill>
                <a:latin typeface="Times New Roman" panose="02020603050405020304" pitchFamily="18" charset="0"/>
                <a:ea typeface="Times New Roman" panose="02020603050405020304" pitchFamily="18" charset="0"/>
              </a:rPr>
              <a:t>tehnică</a:t>
            </a:r>
            <a:r>
              <a:rPr lang="en-US" dirty="0">
                <a:solidFill>
                  <a:schemeClr val="tx1"/>
                </a:solidFill>
                <a:latin typeface="Times New Roman" panose="02020603050405020304" pitchFamily="18" charset="0"/>
                <a:ea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rPr>
              <a:t>programare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aplicabilă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algoritmilor</a:t>
            </a:r>
            <a:r>
              <a:rPr lang="en-US" dirty="0">
                <a:solidFill>
                  <a:schemeClr val="tx1"/>
                </a:solidFill>
                <a:latin typeface="Times New Roman" panose="02020603050405020304" pitchFamily="18" charset="0"/>
                <a:ea typeface="Times New Roman" panose="02020603050405020304" pitchFamily="18" charset="0"/>
              </a:rPr>
              <a:t> care </a:t>
            </a:r>
            <a:r>
              <a:rPr lang="en-US" dirty="0" err="1">
                <a:solidFill>
                  <a:schemeClr val="tx1"/>
                </a:solidFill>
                <a:latin typeface="Times New Roman" panose="02020603050405020304" pitchFamily="18" charset="0"/>
                <a:ea typeface="Times New Roman" panose="02020603050405020304" pitchFamily="18" charset="0"/>
              </a:rPr>
              <a:t>oferă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multe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și</a:t>
            </a:r>
            <a:r>
              <a:rPr lang="en-US" dirty="0">
                <a:solidFill>
                  <a:schemeClr val="tx1"/>
                </a:solidFill>
                <a:latin typeface="Times New Roman" panose="02020603050405020304" pitchFamily="18" charset="0"/>
                <a:ea typeface="Times New Roman" panose="02020603050405020304" pitchFamily="18" charset="0"/>
              </a:rPr>
              <a:t> are ca </a:t>
            </a:r>
            <a:r>
              <a:rPr lang="en-US" dirty="0" err="1">
                <a:solidFill>
                  <a:schemeClr val="tx1"/>
                </a:solidFill>
                <a:latin typeface="Times New Roman" panose="02020603050405020304" pitchFamily="18" charset="0"/>
                <a:ea typeface="Times New Roman" panose="02020603050405020304" pitchFamily="18" charset="0"/>
              </a:rPr>
              <a:t>rezultat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obținerea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tuturor</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soluțiilor</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problemei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memoreaza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într</a:t>
            </a:r>
            <a:r>
              <a:rPr lang="en-US" dirty="0">
                <a:solidFill>
                  <a:schemeClr val="tx1"/>
                </a:solidFill>
                <a:latin typeface="Times New Roman" panose="02020603050405020304" pitchFamily="18" charset="0"/>
                <a:ea typeface="Times New Roman" panose="02020603050405020304" pitchFamily="18" charset="0"/>
              </a:rPr>
              <a:t>-o </a:t>
            </a:r>
            <a:r>
              <a:rPr lang="en-US" dirty="0" err="1">
                <a:solidFill>
                  <a:schemeClr val="tx1"/>
                </a:solidFill>
                <a:latin typeface="Times New Roman" panose="02020603050405020304" pitchFamily="18" charset="0"/>
                <a:ea typeface="Times New Roman" panose="02020603050405020304" pitchFamily="18" charset="0"/>
              </a:rPr>
              <a:t>structură</a:t>
            </a:r>
            <a:r>
              <a:rPr lang="en-US" dirty="0">
                <a:solidFill>
                  <a:schemeClr val="tx1"/>
                </a:solidFill>
                <a:latin typeface="Times New Roman" panose="02020603050405020304" pitchFamily="18" charset="0"/>
                <a:ea typeface="Times New Roman" panose="02020603050405020304" pitchFamily="18" charset="0"/>
              </a:rPr>
              <a:t> de date de tip </a:t>
            </a:r>
            <a:r>
              <a:rPr lang="en-US" dirty="0" err="1">
                <a:solidFill>
                  <a:schemeClr val="tx1"/>
                </a:solidFill>
                <a:latin typeface="Times New Roman" panose="02020603050405020304" pitchFamily="18" charset="0"/>
                <a:ea typeface="Times New Roman" panose="02020603050405020304" pitchFamily="18" charset="0"/>
              </a:rPr>
              <a:t>stivă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implementată</a:t>
            </a:r>
            <a:r>
              <a:rPr lang="en-US" dirty="0">
                <a:solidFill>
                  <a:schemeClr val="tx1"/>
                </a:solidFill>
                <a:latin typeface="Times New Roman" panose="02020603050405020304" pitchFamily="18" charset="0"/>
                <a:ea typeface="Times New Roman" panose="02020603050405020304" pitchFamily="18" charset="0"/>
              </a:rPr>
              <a:t> cu </a:t>
            </a:r>
            <a:r>
              <a:rPr lang="en-US" dirty="0" err="1">
                <a:solidFill>
                  <a:schemeClr val="tx1"/>
                </a:solidFill>
                <a:latin typeface="Times New Roman" panose="02020603050405020304" pitchFamily="18" charset="0"/>
                <a:ea typeface="Times New Roman" panose="02020603050405020304" pitchFamily="18" charset="0"/>
              </a:rPr>
              <a:t>ajutorul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unui</a:t>
            </a:r>
            <a:r>
              <a:rPr lang="en-US" dirty="0">
                <a:solidFill>
                  <a:schemeClr val="tx1"/>
                </a:solidFill>
                <a:latin typeface="Times New Roman" panose="02020603050405020304" pitchFamily="18" charset="0"/>
                <a:ea typeface="Times New Roman" panose="02020603050405020304" pitchFamily="18" charset="0"/>
              </a:rPr>
              <a:t> vector. </a:t>
            </a:r>
            <a:r>
              <a:rPr lang="en-US" dirty="0" err="1">
                <a:solidFill>
                  <a:schemeClr val="tx1"/>
                </a:solidFill>
                <a:latin typeface="Times New Roman" panose="02020603050405020304" pitchFamily="18" charset="0"/>
                <a:ea typeface="Times New Roman" panose="02020603050405020304" pitchFamily="18" charset="0"/>
              </a:rPr>
              <a:t>Deci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poate</a:t>
            </a:r>
            <a:r>
              <a:rPr lang="en-US" dirty="0">
                <a:solidFill>
                  <a:schemeClr val="tx1"/>
                </a:solidFill>
                <a:latin typeface="Times New Roman" panose="02020603050405020304" pitchFamily="18" charset="0"/>
                <a:ea typeface="Times New Roman" panose="02020603050405020304" pitchFamily="18" charset="0"/>
              </a:rPr>
              <a:t> fi </a:t>
            </a:r>
            <a:r>
              <a:rPr lang="en-US" dirty="0" err="1">
                <a:solidFill>
                  <a:schemeClr val="tx1"/>
                </a:solidFill>
                <a:latin typeface="Times New Roman" panose="02020603050405020304" pitchFamily="18" charset="0"/>
                <a:ea typeface="Times New Roman" panose="02020603050405020304" pitchFamily="18" charset="0"/>
              </a:rPr>
              <a:t>pusă</a:t>
            </a:r>
            <a:r>
              <a:rPr lang="en-US" dirty="0">
                <a:solidFill>
                  <a:schemeClr val="tx1"/>
                </a:solidFill>
                <a:latin typeface="Times New Roman" panose="02020603050405020304" pitchFamily="18" charset="0"/>
                <a:ea typeface="Times New Roman" panose="02020603050405020304" pitchFamily="18" charset="0"/>
              </a:rPr>
              <a:t> sub forma </a:t>
            </a:r>
            <a:r>
              <a:rPr lang="en-US" dirty="0" err="1">
                <a:solidFill>
                  <a:schemeClr val="tx1"/>
                </a:solidFill>
                <a:latin typeface="Times New Roman" panose="02020603050405020304" pitchFamily="18" charset="0"/>
                <a:ea typeface="Times New Roman" panose="02020603050405020304" pitchFamily="18" charset="0"/>
              </a:rPr>
              <a:t>unui</a:t>
            </a:r>
            <a:r>
              <a:rPr lang="en-US" dirty="0">
                <a:solidFill>
                  <a:schemeClr val="tx1"/>
                </a:solidFill>
                <a:latin typeface="Times New Roman" panose="02020603050405020304" pitchFamily="18" charset="0"/>
                <a:ea typeface="Times New Roman" panose="02020603050405020304" pitchFamily="18" charset="0"/>
              </a:rPr>
              <a:t> </a:t>
            </a:r>
            <a:r>
              <a:rPr lang="en-US" dirty="0" smtClean="0">
                <a:solidFill>
                  <a:schemeClr val="tx1"/>
                </a:solidFill>
                <a:latin typeface="Times New Roman" panose="02020603050405020304" pitchFamily="18" charset="0"/>
                <a:ea typeface="Times New Roman" panose="02020603050405020304" pitchFamily="18" charset="0"/>
              </a:rPr>
              <a:t>vector</a:t>
            </a:r>
            <a:r>
              <a:rPr lang="ro-RO" dirty="0" smtClean="0">
                <a:solidFill>
                  <a:schemeClr val="tx1"/>
                </a:solidFill>
                <a:latin typeface="Times New Roman" panose="02020603050405020304" pitchFamily="18" charset="0"/>
                <a:ea typeface="Times New Roman" panose="02020603050405020304" pitchFamily="18" charset="0"/>
              </a:rPr>
              <a:t>.</a:t>
            </a:r>
          </a:p>
          <a:p>
            <a:r>
              <a:rPr lang="en-US" dirty="0" err="1">
                <a:solidFill>
                  <a:schemeClr val="tx1"/>
                </a:solidFill>
                <a:latin typeface="Times New Roman" panose="02020603050405020304" pitchFamily="18" charset="0"/>
                <a:ea typeface="Times New Roman" panose="02020603050405020304" pitchFamily="18" charset="0"/>
              </a:rPr>
              <a:t>Într</a:t>
            </a:r>
            <a:r>
              <a:rPr lang="en-US" dirty="0">
                <a:solidFill>
                  <a:schemeClr val="tx1"/>
                </a:solidFill>
                <a:latin typeface="Times New Roman" panose="02020603050405020304" pitchFamily="18" charset="0"/>
                <a:ea typeface="Times New Roman" panose="02020603050405020304" pitchFamily="18" charset="0"/>
              </a:rPr>
              <a:t>-un </a:t>
            </a:r>
            <a:r>
              <a:rPr lang="en-US" dirty="0" err="1">
                <a:solidFill>
                  <a:schemeClr val="tx1"/>
                </a:solidFill>
                <a:latin typeface="Times New Roman" panose="02020603050405020304" pitchFamily="18" charset="0"/>
                <a:ea typeface="Times New Roman" panose="02020603050405020304" pitchFamily="18" charset="0"/>
              </a:rPr>
              <a:t>algoritm</a:t>
            </a:r>
            <a:r>
              <a:rPr lang="en-US" dirty="0">
                <a:solidFill>
                  <a:schemeClr val="tx1"/>
                </a:solidFill>
                <a:latin typeface="Times New Roman" panose="02020603050405020304" pitchFamily="18" charset="0"/>
                <a:ea typeface="Times New Roman" panose="02020603050405020304" pitchFamily="18" charset="0"/>
              </a:rPr>
              <a:t> backtracking ne </a:t>
            </a:r>
            <a:r>
              <a:rPr lang="en-US" dirty="0" err="1">
                <a:solidFill>
                  <a:schemeClr val="tx1"/>
                </a:solidFill>
                <a:latin typeface="Times New Roman" panose="02020603050405020304" pitchFamily="18" charset="0"/>
                <a:ea typeface="Times New Roman" panose="02020603050405020304" pitchFamily="18" charset="0"/>
              </a:rPr>
              <a:t>interesează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toate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posibile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Pentru</a:t>
            </a:r>
            <a:r>
              <a:rPr lang="en-US" dirty="0">
                <a:solidFill>
                  <a:schemeClr val="tx1"/>
                </a:solidFill>
                <a:latin typeface="Times New Roman" panose="02020603050405020304" pitchFamily="18" charset="0"/>
                <a:ea typeface="Times New Roman" panose="02020603050405020304" pitchFamily="18" charset="0"/>
              </a:rPr>
              <a:t> a </a:t>
            </a:r>
            <a:r>
              <a:rPr lang="en-US" dirty="0" err="1">
                <a:solidFill>
                  <a:schemeClr val="tx1"/>
                </a:solidFill>
                <a:latin typeface="Times New Roman" panose="02020603050405020304" pitchFamily="18" charset="0"/>
                <a:ea typeface="Times New Roman" panose="02020603050405020304" pitchFamily="18" charset="0"/>
              </a:rPr>
              <a:t>obține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finală</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completează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cu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trecând</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astfel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prin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niște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parțiale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Astfel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soluțiile</a:t>
            </a:r>
            <a:r>
              <a:rPr lang="en-US" dirty="0">
                <a:solidFill>
                  <a:schemeClr val="tx1"/>
                </a:solidFill>
                <a:latin typeface="Times New Roman" panose="02020603050405020304" pitchFamily="18" charset="0"/>
                <a:ea typeface="Times New Roman" panose="02020603050405020304" pitchFamily="18" charset="0"/>
              </a:rPr>
              <a:t> finale </a:t>
            </a:r>
            <a:r>
              <a:rPr lang="en-US" dirty="0" err="1">
                <a:solidFill>
                  <a:schemeClr val="tx1"/>
                </a:solidFill>
                <a:latin typeface="Times New Roman" panose="02020603050405020304" pitchFamily="18" charset="0"/>
                <a:ea typeface="Times New Roman" panose="02020603050405020304" pitchFamily="18" charset="0"/>
              </a:rPr>
              <a:t>cât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și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cele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parțiale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pentru</a:t>
            </a:r>
            <a:r>
              <a:rPr lang="en-US" dirty="0">
                <a:solidFill>
                  <a:schemeClr val="tx1"/>
                </a:solidFill>
                <a:latin typeface="Times New Roman" panose="02020603050405020304" pitchFamily="18" charset="0"/>
                <a:ea typeface="Times New Roman" panose="02020603050405020304" pitchFamily="18" charset="0"/>
              </a:rPr>
              <a:t> a fi </a:t>
            </a:r>
            <a:r>
              <a:rPr lang="en-US" dirty="0" err="1">
                <a:solidFill>
                  <a:schemeClr val="tx1"/>
                </a:solidFill>
                <a:latin typeface="Times New Roman" panose="02020603050405020304" pitchFamily="18" charset="0"/>
                <a:ea typeface="Times New Roman" panose="02020603050405020304" pitchFamily="18" charset="0"/>
              </a:rPr>
              <a:t>luate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considerare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trebuie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îndeplinească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anumite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condiții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numite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condiții</a:t>
            </a:r>
            <a:r>
              <a:rPr lang="en-US" dirty="0">
                <a:solidFill>
                  <a:schemeClr val="tx1"/>
                </a:solidFill>
                <a:latin typeface="Times New Roman" panose="02020603050405020304" pitchFamily="18" charset="0"/>
                <a:ea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rPr>
              <a:t>validare</a:t>
            </a:r>
            <a:r>
              <a:rPr lang="en-US" dirty="0">
                <a:solidFill>
                  <a:schemeClr val="tx1"/>
                </a:solidFill>
                <a:latin typeface="Times New Roman" panose="02020603050405020304" pitchFamily="18" charset="0"/>
                <a:ea typeface="Times New Roman" panose="02020603050405020304" pitchFamily="18" charset="0"/>
              </a:rPr>
              <a:t>. O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care </a:t>
            </a:r>
            <a:r>
              <a:rPr lang="en-US" dirty="0" err="1">
                <a:solidFill>
                  <a:schemeClr val="tx1"/>
                </a:solidFill>
                <a:latin typeface="Times New Roman" panose="02020603050405020304" pitchFamily="18" charset="0"/>
                <a:ea typeface="Times New Roman" panose="02020603050405020304" pitchFamily="18" charset="0"/>
              </a:rPr>
              <a:t>îndeplinește</a:t>
            </a:r>
            <a:r>
              <a:rPr lang="en-US" dirty="0">
                <a:solidFill>
                  <a:schemeClr val="tx1"/>
                </a:solidFill>
                <a:latin typeface="Times New Roman" panose="02020603050405020304" pitchFamily="18" charset="0"/>
                <a:ea typeface="Times New Roman" panose="02020603050405020304" pitchFamily="18" charset="0"/>
              </a:rPr>
              <a:t> o </a:t>
            </a:r>
            <a:r>
              <a:rPr lang="en-US" dirty="0" err="1">
                <a:solidFill>
                  <a:schemeClr val="tx1"/>
                </a:solidFill>
                <a:latin typeface="Times New Roman" panose="02020603050405020304" pitchFamily="18" charset="0"/>
                <a:ea typeface="Times New Roman" panose="02020603050405020304" pitchFamily="18" charset="0"/>
              </a:rPr>
              <a:t>astfel</a:t>
            </a:r>
            <a:r>
              <a:rPr lang="en-US" dirty="0">
                <a:solidFill>
                  <a:schemeClr val="tx1"/>
                </a:solidFill>
                <a:latin typeface="Times New Roman" panose="02020603050405020304" pitchFamily="18" charset="0"/>
                <a:ea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rPr>
              <a:t>condiție</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numeste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validă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Toate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configurațiile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stivei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reprezintă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a:t>
            </a:r>
            <a:r>
              <a:rPr lang="en-US" dirty="0">
                <a:solidFill>
                  <a:schemeClr val="tx1"/>
                </a:solidFill>
                <a:latin typeface="Times New Roman" panose="02020603050405020304" pitchFamily="18" charset="0"/>
                <a:ea typeface="Times New Roman" panose="02020603050405020304" pitchFamily="18" charset="0"/>
              </a:rPr>
              <a:t> finale </a:t>
            </a:r>
            <a:r>
              <a:rPr lang="en-US" dirty="0" err="1">
                <a:solidFill>
                  <a:schemeClr val="tx1"/>
                </a:solidFill>
                <a:latin typeface="Times New Roman" panose="02020603050405020304" pitchFamily="18" charset="0"/>
                <a:ea typeface="Times New Roman" panose="02020603050405020304" pitchFamily="18" charset="0"/>
              </a:rPr>
              <a:t>sunt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alcatuite</a:t>
            </a:r>
            <a:r>
              <a:rPr lang="en-US" dirty="0">
                <a:solidFill>
                  <a:schemeClr val="tx1"/>
                </a:solidFill>
                <a:latin typeface="Times New Roman" panose="02020603050405020304" pitchFamily="18" charset="0"/>
                <a:ea typeface="Times New Roman" panose="02020603050405020304" pitchFamily="18" charset="0"/>
              </a:rPr>
              <a:t> din </a:t>
            </a:r>
            <a:r>
              <a:rPr lang="en-US" dirty="0" err="1">
                <a:solidFill>
                  <a:schemeClr val="tx1"/>
                </a:solidFill>
                <a:latin typeface="Times New Roman" panose="02020603050405020304" pitchFamily="18" charset="0"/>
                <a:ea typeface="Times New Roman" panose="02020603050405020304" pitchFamily="18" charset="0"/>
              </a:rPr>
              <a:t>elementele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aceleiași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mulțimi</a:t>
            </a:r>
            <a:r>
              <a:rPr lang="en-US" dirty="0">
                <a:solidFill>
                  <a:schemeClr val="tx1"/>
                </a:solidFill>
                <a:latin typeface="Times New Roman" panose="02020603050405020304" pitchFamily="18" charset="0"/>
                <a:ea typeface="Times New Roman" panose="02020603050405020304" pitchFamily="18" charset="0"/>
              </a:rPr>
              <a:t> bine definite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care o </a:t>
            </a:r>
            <a:r>
              <a:rPr lang="en-US" dirty="0" err="1">
                <a:solidFill>
                  <a:schemeClr val="tx1"/>
                </a:solidFill>
                <a:latin typeface="Times New Roman" panose="02020603050405020304" pitchFamily="18" charset="0"/>
                <a:ea typeface="Times New Roman" panose="02020603050405020304" pitchFamily="18" charset="0"/>
              </a:rPr>
              <a:t>numim</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mulțimea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soluțiilor</a:t>
            </a:r>
            <a:r>
              <a:rPr lang="en-US" dirty="0" smtClean="0">
                <a:solidFill>
                  <a:schemeClr val="tx1"/>
                </a:solidFill>
                <a:latin typeface="Times New Roman" panose="02020603050405020304" pitchFamily="18" charset="0"/>
                <a:ea typeface="Times New Roman" panose="02020603050405020304" pitchFamily="18" charset="0"/>
              </a:rPr>
              <a:t>.</a:t>
            </a:r>
            <a:endParaRPr lang="ro-RO" dirty="0" smtClean="0">
              <a:solidFill>
                <a:schemeClr val="tx1"/>
              </a:solidFill>
              <a:latin typeface="Times New Roman" panose="02020603050405020304" pitchFamily="18" charset="0"/>
              <a:ea typeface="Times New Roman" panose="02020603050405020304" pitchFamily="18" charset="0"/>
            </a:endParaRPr>
          </a:p>
          <a:p>
            <a:r>
              <a:rPr lang="en-US" dirty="0" err="1">
                <a:solidFill>
                  <a:schemeClr val="tx1"/>
                </a:solidFill>
                <a:latin typeface="Times New Roman" panose="02020603050405020304" pitchFamily="18" charset="0"/>
                <a:ea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noua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partială</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obține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prin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completarea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soluției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parțiale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precedente</a:t>
            </a:r>
            <a:r>
              <a:rPr lang="en-US" dirty="0">
                <a:solidFill>
                  <a:schemeClr val="tx1"/>
                </a:solidFill>
                <a:latin typeface="Times New Roman" panose="02020603050405020304" pitchFamily="18" charset="0"/>
                <a:ea typeface="Times New Roman" panose="02020603050405020304" pitchFamily="18" charset="0"/>
              </a:rPr>
              <a:t> cu </a:t>
            </a:r>
            <a:r>
              <a:rPr lang="en-US" dirty="0" err="1">
                <a:solidFill>
                  <a:schemeClr val="tx1"/>
                </a:solidFill>
                <a:latin typeface="Times New Roman" panose="02020603050405020304" pitchFamily="18" charset="0"/>
                <a:ea typeface="Times New Roman" panose="02020603050405020304" pitchFamily="18" charset="0"/>
              </a:rPr>
              <a:t>înca</a:t>
            </a:r>
            <a:r>
              <a:rPr lang="en-US" dirty="0">
                <a:solidFill>
                  <a:schemeClr val="tx1"/>
                </a:solidFill>
                <a:latin typeface="Times New Roman" panose="02020603050405020304" pitchFamily="18" charset="0"/>
                <a:ea typeface="Times New Roman" panose="02020603050405020304" pitchFamily="18" charset="0"/>
              </a:rPr>
              <a:t> un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stivă</a:t>
            </a:r>
            <a:r>
              <a:rPr lang="en-US" dirty="0">
                <a:solidFill>
                  <a:schemeClr val="tx1"/>
                </a:solidFill>
                <a:latin typeface="Times New Roman" panose="02020603050405020304" pitchFamily="18" charset="0"/>
                <a:ea typeface="Times New Roman" panose="02020603050405020304" pitchFamily="18" charset="0"/>
              </a:rPr>
              <a:t>. La </a:t>
            </a:r>
            <a:r>
              <a:rPr lang="en-US" dirty="0" err="1">
                <a:solidFill>
                  <a:schemeClr val="tx1"/>
                </a:solidFill>
                <a:latin typeface="Times New Roman" panose="02020603050405020304" pitchFamily="18" charset="0"/>
                <a:ea typeface="Times New Roman" panose="02020603050405020304" pitchFamily="18" charset="0"/>
              </a:rPr>
              <a:t>fiecare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se pun </a:t>
            </a:r>
            <a:r>
              <a:rPr lang="en-US" dirty="0" err="1">
                <a:solidFill>
                  <a:schemeClr val="tx1"/>
                </a:solidFill>
                <a:latin typeface="Times New Roman" panose="02020603050405020304" pitchFamily="18" charset="0"/>
                <a:ea typeface="Times New Roman" panose="02020603050405020304" pitchFamily="18" charset="0"/>
              </a:rPr>
              <a:t>valori</a:t>
            </a:r>
            <a:r>
              <a:rPr lang="en-US" dirty="0">
                <a:solidFill>
                  <a:schemeClr val="tx1"/>
                </a:solidFill>
                <a:latin typeface="Times New Roman" panose="02020603050405020304" pitchFamily="18" charset="0"/>
                <a:ea typeface="Times New Roman" panose="02020603050405020304" pitchFamily="18" charset="0"/>
              </a:rPr>
              <a:t> din </a:t>
            </a:r>
            <a:r>
              <a:rPr lang="en-US" dirty="0" err="1">
                <a:solidFill>
                  <a:schemeClr val="tx1"/>
                </a:solidFill>
                <a:latin typeface="Times New Roman" panose="02020603050405020304" pitchFamily="18" charset="0"/>
                <a:ea typeface="Times New Roman" panose="02020603050405020304" pitchFamily="18" charset="0"/>
              </a:rPr>
              <a:t>mulțimea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soluțiilor</a:t>
            </a:r>
            <a:r>
              <a:rPr lang="en-US" dirty="0">
                <a:solidFill>
                  <a:schemeClr val="tx1"/>
                </a:solidFill>
                <a:latin typeface="Times New Roman" panose="02020603050405020304" pitchFamily="18" charset="0"/>
                <a:ea typeface="Times New Roman" panose="02020603050405020304" pitchFamily="18" charset="0"/>
              </a:rPr>
              <a:t> care nu au </a:t>
            </a:r>
            <a:r>
              <a:rPr lang="en-US" dirty="0" err="1">
                <a:solidFill>
                  <a:schemeClr val="tx1"/>
                </a:solidFill>
                <a:latin typeface="Times New Roman" panose="02020603050405020304" pitchFamily="18" charset="0"/>
                <a:ea typeface="Times New Roman" panose="02020603050405020304" pitchFamily="18" charset="0"/>
              </a:rPr>
              <a:t>fost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încercate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până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când</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obține</a:t>
            </a:r>
            <a:r>
              <a:rPr lang="en-US" dirty="0">
                <a:solidFill>
                  <a:schemeClr val="tx1"/>
                </a:solidFill>
                <a:latin typeface="Times New Roman" panose="02020603050405020304" pitchFamily="18" charset="0"/>
                <a:ea typeface="Times New Roman" panose="02020603050405020304" pitchFamily="18" charset="0"/>
              </a:rPr>
              <a:t> o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validă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acest</a:t>
            </a:r>
            <a:r>
              <a:rPr lang="en-US" dirty="0">
                <a:solidFill>
                  <a:schemeClr val="tx1"/>
                </a:solidFill>
                <a:latin typeface="Times New Roman" panose="02020603050405020304" pitchFamily="18" charset="0"/>
                <a:ea typeface="Times New Roman" panose="02020603050405020304" pitchFamily="18" charset="0"/>
              </a:rPr>
              <a:t> moment se </a:t>
            </a:r>
            <a:r>
              <a:rPr lang="en-US" dirty="0" err="1">
                <a:solidFill>
                  <a:schemeClr val="tx1"/>
                </a:solidFill>
                <a:latin typeface="Times New Roman" panose="02020603050405020304" pitchFamily="18" charset="0"/>
                <a:ea typeface="Times New Roman" panose="02020603050405020304" pitchFamily="18" charset="0"/>
              </a:rPr>
              <a:t>trece</a:t>
            </a:r>
            <a:r>
              <a:rPr lang="en-US" dirty="0">
                <a:solidFill>
                  <a:schemeClr val="tx1"/>
                </a:solidFill>
                <a:latin typeface="Times New Roman" panose="02020603050405020304" pitchFamily="18" charset="0"/>
                <a:ea typeface="Times New Roman" panose="02020603050405020304" pitchFamily="18" charset="0"/>
              </a:rPr>
              <a:t> la </a:t>
            </a:r>
            <a:r>
              <a:rPr lang="en-US" dirty="0" err="1">
                <a:solidFill>
                  <a:schemeClr val="tx1"/>
                </a:solidFill>
                <a:latin typeface="Times New Roman" panose="02020603050405020304" pitchFamily="18" charset="0"/>
                <a:ea typeface="Times New Roman" panose="02020603050405020304" pitchFamily="18" charset="0"/>
              </a:rPr>
              <a:t>nivelul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următor</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pentru</a:t>
            </a:r>
            <a:r>
              <a:rPr lang="en-US" dirty="0">
                <a:solidFill>
                  <a:schemeClr val="tx1"/>
                </a:solidFill>
                <a:latin typeface="Times New Roman" panose="02020603050405020304" pitchFamily="18" charset="0"/>
                <a:ea typeface="Times New Roman" panose="02020603050405020304" pitchFamily="18" charset="0"/>
              </a:rPr>
              <a:t> a </a:t>
            </a:r>
            <a:r>
              <a:rPr lang="en-US" dirty="0" err="1">
                <a:solidFill>
                  <a:schemeClr val="tx1"/>
                </a:solidFill>
                <a:latin typeface="Times New Roman" panose="02020603050405020304" pitchFamily="18" charset="0"/>
                <a:ea typeface="Times New Roman" panose="02020603050405020304" pitchFamily="18" charset="0"/>
              </a:rPr>
              <a:t>completa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departe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reluând</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încercările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noul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La un moment </a:t>
            </a:r>
            <a:r>
              <a:rPr lang="en-US" dirty="0" err="1">
                <a:solidFill>
                  <a:schemeClr val="tx1"/>
                </a:solidFill>
                <a:latin typeface="Times New Roman" panose="02020603050405020304" pitchFamily="18" charset="0"/>
                <a:ea typeface="Times New Roman" panose="02020603050405020304" pitchFamily="18" charset="0"/>
              </a:rPr>
              <a:t>dat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un </a:t>
            </a:r>
            <a:r>
              <a:rPr lang="en-US" dirty="0" err="1">
                <a:solidFill>
                  <a:schemeClr val="tx1"/>
                </a:solidFill>
                <a:latin typeface="Times New Roman" panose="02020603050405020304" pitchFamily="18" charset="0"/>
                <a:ea typeface="Times New Roman" panose="02020603050405020304" pitchFamily="18" charset="0"/>
              </a:rPr>
              <a:t>anumit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nu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există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nici</a:t>
            </a:r>
            <a:r>
              <a:rPr lang="en-US" dirty="0">
                <a:solidFill>
                  <a:schemeClr val="tx1"/>
                </a:solidFill>
                <a:latin typeface="Times New Roman" panose="02020603050405020304" pitchFamily="18" charset="0"/>
                <a:ea typeface="Times New Roman" panose="02020603050405020304" pitchFamily="18" charset="0"/>
              </a:rPr>
              <a:t> o </a:t>
            </a:r>
            <a:r>
              <a:rPr lang="en-US" dirty="0" err="1">
                <a:solidFill>
                  <a:schemeClr val="tx1"/>
                </a:solidFill>
                <a:latin typeface="Times New Roman" panose="02020603050405020304" pitchFamily="18" charset="0"/>
                <a:ea typeface="Times New Roman" panose="02020603050405020304" pitchFamily="18" charset="0"/>
              </a:rPr>
              <a:t>valoare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neîncercată</a:t>
            </a:r>
            <a:r>
              <a:rPr lang="en-US" dirty="0">
                <a:solidFill>
                  <a:schemeClr val="tx1"/>
                </a:solidFill>
                <a:latin typeface="Times New Roman" panose="02020603050405020304" pitchFamily="18" charset="0"/>
                <a:ea typeface="Times New Roman" panose="02020603050405020304" pitchFamily="18" charset="0"/>
              </a:rPr>
              <a:t> din </a:t>
            </a:r>
            <a:r>
              <a:rPr lang="en-US" dirty="0" err="1">
                <a:solidFill>
                  <a:schemeClr val="tx1"/>
                </a:solidFill>
                <a:latin typeface="Times New Roman" panose="02020603050405020304" pitchFamily="18" charset="0"/>
                <a:ea typeface="Times New Roman" panose="02020603050405020304" pitchFamily="18" charset="0"/>
              </a:rPr>
              <a:t>mulțimea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valorilor</a:t>
            </a:r>
            <a:r>
              <a:rPr lang="en-US" dirty="0">
                <a:solidFill>
                  <a:schemeClr val="tx1"/>
                </a:solidFill>
                <a:latin typeface="Times New Roman" panose="02020603050405020304" pitchFamily="18" charset="0"/>
                <a:ea typeface="Times New Roman" panose="02020603050405020304" pitchFamily="18" charset="0"/>
              </a:rPr>
              <a:t> </a:t>
            </a:r>
            <a:r>
              <a:rPr lang="en-US" dirty="0" err="1" smtClean="0">
                <a:solidFill>
                  <a:schemeClr val="tx1"/>
                </a:solidFill>
                <a:latin typeface="Times New Roman" panose="02020603050405020304" pitchFamily="18" charset="0"/>
                <a:ea typeface="Times New Roman" panose="02020603050405020304" pitchFamily="18" charset="0"/>
              </a:rPr>
              <a:t>problemei</a:t>
            </a:r>
            <a:r>
              <a:rPr lang="ro-RO" dirty="0" smtClean="0">
                <a:solidFill>
                  <a:schemeClr val="tx1"/>
                </a:solidFill>
                <a:latin typeface="Times New Roman" panose="02020603050405020304" pitchFamily="18" charset="0"/>
                <a:ea typeface="Times New Roman" panose="02020603050405020304" pitchFamily="18" charset="0"/>
              </a:rPr>
              <a:t>.</a:t>
            </a:r>
          </a:p>
          <a:p>
            <a:pPr marL="0" indent="0">
              <a:buNone/>
            </a:pPr>
            <a:endParaRPr lang="ru-RU" dirty="0">
              <a:solidFill>
                <a:schemeClr val="tx1"/>
              </a:solidFill>
            </a:endParaRPr>
          </a:p>
        </p:txBody>
      </p:sp>
    </p:spTree>
    <p:extLst>
      <p:ext uri="{BB962C8B-B14F-4D97-AF65-F5344CB8AC3E}">
        <p14:creationId xmlns:p14="http://schemas.microsoft.com/office/powerpoint/2010/main" val="3944142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600891"/>
            <a:ext cx="8915400" cy="5310331"/>
          </a:xfrm>
        </p:spPr>
        <p:txBody>
          <a:bodyPr>
            <a:normAutofit lnSpcReduction="10000"/>
          </a:bodyPr>
          <a:lstStyle/>
          <a:p>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acest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caz</a:t>
            </a:r>
            <a:r>
              <a:rPr lang="en-US" dirty="0">
                <a:solidFill>
                  <a:schemeClr val="tx1"/>
                </a:solidFill>
                <a:latin typeface="Times New Roman" panose="02020603050405020304" pitchFamily="18" charset="0"/>
                <a:ea typeface="Times New Roman" panose="02020603050405020304" pitchFamily="18" charset="0"/>
              </a:rPr>
              <a:t> se face un pas </a:t>
            </a:r>
            <a:r>
              <a:rPr lang="en-US" dirty="0" err="1">
                <a:solidFill>
                  <a:schemeClr val="tx1"/>
                </a:solidFill>
                <a:latin typeface="Times New Roman" panose="02020603050405020304" pitchFamily="18" charset="0"/>
                <a:ea typeface="Times New Roman" panose="02020603050405020304" pitchFamily="18" charset="0"/>
              </a:rPr>
              <a:t>înapoi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stivă</a:t>
            </a:r>
            <a:r>
              <a:rPr lang="en-US" dirty="0">
                <a:solidFill>
                  <a:schemeClr val="tx1"/>
                </a:solidFill>
                <a:latin typeface="Times New Roman" panose="02020603050405020304" pitchFamily="18" charset="0"/>
                <a:ea typeface="Times New Roman" panose="02020603050405020304" pitchFamily="18" charset="0"/>
              </a:rPr>
              <a:t> la </a:t>
            </a:r>
            <a:r>
              <a:rPr lang="en-US" dirty="0" err="1">
                <a:solidFill>
                  <a:schemeClr val="tx1"/>
                </a:solidFill>
                <a:latin typeface="Times New Roman" panose="02020603050405020304" pitchFamily="18" charset="0"/>
                <a:ea typeface="Times New Roman" panose="02020603050405020304" pitchFamily="18" charset="0"/>
              </a:rPr>
              <a:t>nivelul</a:t>
            </a:r>
            <a:r>
              <a:rPr lang="en-US" dirty="0">
                <a:solidFill>
                  <a:schemeClr val="tx1"/>
                </a:solidFill>
                <a:latin typeface="Times New Roman" panose="02020603050405020304" pitchFamily="18" charset="0"/>
                <a:ea typeface="Times New Roman" panose="02020603050405020304" pitchFamily="18" charset="0"/>
              </a:rPr>
              <a:t> anterior </a:t>
            </a:r>
            <a:r>
              <a:rPr lang="en-US" dirty="0" err="1">
                <a:solidFill>
                  <a:schemeClr val="tx1"/>
                </a:solidFill>
                <a:latin typeface="Times New Roman" panose="02020603050405020304" pitchFamily="18" charset="0"/>
                <a:ea typeface="Times New Roman" panose="02020603050405020304" pitchFamily="18" charset="0"/>
              </a:rPr>
              <a:t>și</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reia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cautarea</a:t>
            </a:r>
            <a:r>
              <a:rPr lang="en-US" dirty="0">
                <a:solidFill>
                  <a:schemeClr val="tx1"/>
                </a:solidFill>
                <a:latin typeface="Times New Roman" panose="02020603050405020304" pitchFamily="18" charset="0"/>
                <a:ea typeface="Times New Roman" panose="02020603050405020304" pitchFamily="18" charset="0"/>
              </a:rPr>
              <a:t>  cu </a:t>
            </a:r>
            <a:r>
              <a:rPr lang="en-US" dirty="0" err="1">
                <a:solidFill>
                  <a:schemeClr val="tx1"/>
                </a:solidFill>
                <a:latin typeface="Times New Roman" panose="02020603050405020304" pitchFamily="18" charset="0"/>
                <a:ea typeface="Times New Roman" panose="02020603050405020304" pitchFamily="18" charset="0"/>
              </a:rPr>
              <a:t>valorile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rămase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neîncercate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acest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anterior. </a:t>
            </a:r>
            <a:r>
              <a:rPr lang="en-US" dirty="0" err="1">
                <a:solidFill>
                  <a:schemeClr val="tx1"/>
                </a:solidFill>
                <a:latin typeface="Times New Roman" panose="02020603050405020304" pitchFamily="18" charset="0"/>
                <a:ea typeface="Times New Roman" panose="02020603050405020304" pitchFamily="18" charset="0"/>
              </a:rPr>
              <a:t>Respectivul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a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fost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vizitat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dar</a:t>
            </a:r>
            <a:r>
              <a:rPr lang="en-US" dirty="0">
                <a:solidFill>
                  <a:schemeClr val="tx1"/>
                </a:solidFill>
                <a:latin typeface="Times New Roman" panose="02020603050405020304" pitchFamily="18" charset="0"/>
                <a:ea typeface="Times New Roman" panose="02020603050405020304" pitchFamily="18" charset="0"/>
              </a:rPr>
              <a:t> l-am </a:t>
            </a:r>
            <a:r>
              <a:rPr lang="en-US" dirty="0" err="1">
                <a:solidFill>
                  <a:schemeClr val="tx1"/>
                </a:solidFill>
                <a:latin typeface="Times New Roman" panose="02020603050405020304" pitchFamily="18" charset="0"/>
                <a:ea typeface="Times New Roman" panose="02020603050405020304" pitchFamily="18" charset="0"/>
              </a:rPr>
              <a:t>abandonat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după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ce</a:t>
            </a:r>
            <a:r>
              <a:rPr lang="en-US" dirty="0">
                <a:solidFill>
                  <a:schemeClr val="tx1"/>
                </a:solidFill>
                <a:latin typeface="Times New Roman" panose="02020603050405020304" pitchFamily="18" charset="0"/>
                <a:ea typeface="Times New Roman" panose="02020603050405020304" pitchFamily="18" charset="0"/>
              </a:rPr>
              <a:t> am pus  o </a:t>
            </a:r>
            <a:r>
              <a:rPr lang="en-US" dirty="0" err="1">
                <a:solidFill>
                  <a:schemeClr val="tx1"/>
                </a:solidFill>
                <a:latin typeface="Times New Roman" panose="02020603050405020304" pitchFamily="18" charset="0"/>
                <a:ea typeface="Times New Roman" panose="02020603050405020304" pitchFamily="18" charset="0"/>
              </a:rPr>
              <a:t>valoare</a:t>
            </a:r>
            <a:r>
              <a:rPr lang="en-US" dirty="0">
                <a:solidFill>
                  <a:schemeClr val="tx1"/>
                </a:solidFill>
                <a:latin typeface="Times New Roman" panose="02020603050405020304" pitchFamily="18" charset="0"/>
                <a:ea typeface="Times New Roman" panose="02020603050405020304" pitchFamily="18" charset="0"/>
              </a:rPr>
              <a:t> care a </a:t>
            </a:r>
            <a:r>
              <a:rPr lang="en-US" dirty="0" err="1">
                <a:solidFill>
                  <a:schemeClr val="tx1"/>
                </a:solidFill>
                <a:latin typeface="Times New Roman" panose="02020603050405020304" pitchFamily="18" charset="0"/>
                <a:ea typeface="Times New Roman" panose="02020603050405020304" pitchFamily="18" charset="0"/>
              </a:rPr>
              <a:t>generat</a:t>
            </a:r>
            <a:r>
              <a:rPr lang="en-US" dirty="0">
                <a:solidFill>
                  <a:schemeClr val="tx1"/>
                </a:solidFill>
                <a:latin typeface="Times New Roman" panose="02020603050405020304" pitchFamily="18" charset="0"/>
                <a:ea typeface="Times New Roman" panose="02020603050405020304" pitchFamily="18" charset="0"/>
              </a:rPr>
              <a:t> o </a:t>
            </a:r>
            <a:r>
              <a:rPr lang="en-US" dirty="0" err="1">
                <a:solidFill>
                  <a:schemeClr val="tx1"/>
                </a:solidFill>
                <a:latin typeface="Times New Roman" panose="02020603050405020304" pitchFamily="18" charset="0"/>
                <a:ea typeface="Times New Roman" panose="02020603050405020304" pitchFamily="18" charset="0"/>
              </a:rPr>
              <a:t>soluție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validă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Deci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este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posibil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să</a:t>
            </a:r>
            <a:r>
              <a:rPr lang="en-US" dirty="0">
                <a:solidFill>
                  <a:schemeClr val="tx1"/>
                </a:solidFill>
                <a:latin typeface="Times New Roman" panose="02020603050405020304" pitchFamily="18" charset="0"/>
                <a:ea typeface="Times New Roman" panose="02020603050405020304" pitchFamily="18" charset="0"/>
              </a:rPr>
              <a:t> fi </a:t>
            </a:r>
            <a:r>
              <a:rPr lang="en-US" dirty="0" err="1">
                <a:solidFill>
                  <a:schemeClr val="tx1"/>
                </a:solidFill>
                <a:latin typeface="Times New Roman" panose="02020603050405020304" pitchFamily="18" charset="0"/>
                <a:ea typeface="Times New Roman" panose="02020603050405020304" pitchFamily="18" charset="0"/>
              </a:rPr>
              <a:t>rămas</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aici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valori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neîncercate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Dacă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nici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acest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a:t>
            </a:r>
            <a:r>
              <a:rPr lang="en-US" dirty="0">
                <a:solidFill>
                  <a:schemeClr val="tx1"/>
                </a:solidFill>
                <a:latin typeface="Times New Roman" panose="02020603050405020304" pitchFamily="18" charset="0"/>
                <a:ea typeface="Times New Roman" panose="02020603050405020304" pitchFamily="18" charset="0"/>
              </a:rPr>
              <a:t> nu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avem</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valori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neîncercate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mai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facem</a:t>
            </a:r>
            <a:r>
              <a:rPr lang="en-US" dirty="0">
                <a:solidFill>
                  <a:schemeClr val="tx1"/>
                </a:solidFill>
                <a:latin typeface="Times New Roman" panose="02020603050405020304" pitchFamily="18" charset="0"/>
                <a:ea typeface="Times New Roman" panose="02020603050405020304" pitchFamily="18" charset="0"/>
              </a:rPr>
              <a:t> un pas </a:t>
            </a:r>
            <a:r>
              <a:rPr lang="en-US" dirty="0" err="1">
                <a:solidFill>
                  <a:schemeClr val="tx1"/>
                </a:solidFill>
                <a:latin typeface="Times New Roman" panose="02020603050405020304" pitchFamily="18" charset="0"/>
                <a:ea typeface="Times New Roman" panose="02020603050405020304" pitchFamily="18" charset="0"/>
              </a:rPr>
              <a:t>înapoi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stivă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Mecanismul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revenirilor</a:t>
            </a:r>
            <a:r>
              <a:rPr lang="en-US" dirty="0">
                <a:solidFill>
                  <a:schemeClr val="tx1"/>
                </a:solidFill>
                <a:latin typeface="Times New Roman" panose="02020603050405020304" pitchFamily="18" charset="0"/>
                <a:ea typeface="Times New Roman" panose="02020603050405020304" pitchFamily="18" charset="0"/>
              </a:rPr>
              <a:t> a </a:t>
            </a:r>
            <a:r>
              <a:rPr lang="en-US" dirty="0" err="1">
                <a:solidFill>
                  <a:schemeClr val="tx1"/>
                </a:solidFill>
                <a:latin typeface="Times New Roman" panose="02020603050405020304" pitchFamily="18" charset="0"/>
                <a:ea typeface="Times New Roman" panose="02020603050405020304" pitchFamily="18" charset="0"/>
              </a:rPr>
              <a:t>determinat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denumirea</a:t>
            </a:r>
            <a:r>
              <a:rPr lang="en-US" dirty="0">
                <a:solidFill>
                  <a:schemeClr val="tx1"/>
                </a:solidFill>
                <a:latin typeface="Times New Roman" panose="02020603050405020304" pitchFamily="18" charset="0"/>
                <a:ea typeface="Times New Roman" panose="02020603050405020304" pitchFamily="18" charset="0"/>
              </a:rPr>
              <a:t> de </a:t>
            </a:r>
            <a:r>
              <a:rPr lang="en-US" dirty="0" err="1">
                <a:solidFill>
                  <a:schemeClr val="tx1"/>
                </a:solidFill>
                <a:latin typeface="Times New Roman" panose="02020603050405020304" pitchFamily="18" charset="0"/>
                <a:ea typeface="Times New Roman" panose="02020603050405020304" pitchFamily="18" charset="0"/>
              </a:rPr>
              <a:t>metoda</a:t>
            </a:r>
            <a:r>
              <a:rPr lang="en-US" dirty="0">
                <a:solidFill>
                  <a:schemeClr val="tx1"/>
                </a:solidFill>
                <a:latin typeface="Times New Roman" panose="02020603050405020304" pitchFamily="18" charset="0"/>
                <a:ea typeface="Times New Roman" panose="02020603050405020304" pitchFamily="18" charset="0"/>
              </a:rPr>
              <a:t> backtracking. </a:t>
            </a:r>
            <a:r>
              <a:rPr lang="en-US" dirty="0" err="1">
                <a:solidFill>
                  <a:schemeClr val="tx1"/>
                </a:solidFill>
                <a:latin typeface="Times New Roman" panose="02020603050405020304" pitchFamily="18" charset="0"/>
                <a:ea typeface="Times New Roman" panose="02020603050405020304" pitchFamily="18" charset="0"/>
              </a:rPr>
              <a:t>Plecând</a:t>
            </a:r>
            <a:r>
              <a:rPr lang="en-US" dirty="0">
                <a:solidFill>
                  <a:schemeClr val="tx1"/>
                </a:solidFill>
                <a:latin typeface="Times New Roman" panose="02020603050405020304" pitchFamily="18" charset="0"/>
                <a:ea typeface="Times New Roman" panose="02020603050405020304" pitchFamily="18" charset="0"/>
              </a:rPr>
              <a:t> de la </a:t>
            </a:r>
            <a:r>
              <a:rPr lang="en-US" dirty="0" err="1">
                <a:solidFill>
                  <a:schemeClr val="tx1"/>
                </a:solidFill>
                <a:latin typeface="Times New Roman" panose="02020603050405020304" pitchFamily="18" charset="0"/>
                <a:ea typeface="Times New Roman" panose="02020603050405020304" pitchFamily="18" charset="0"/>
              </a:rPr>
              <a:t>nivelul</a:t>
            </a:r>
            <a:r>
              <a:rPr lang="en-US" dirty="0">
                <a:solidFill>
                  <a:schemeClr val="tx1"/>
                </a:solidFill>
                <a:latin typeface="Times New Roman" panose="02020603050405020304" pitchFamily="18" charset="0"/>
                <a:ea typeface="Times New Roman" panose="02020603050405020304" pitchFamily="18" charset="0"/>
              </a:rPr>
              <a:t> 1 </a:t>
            </a:r>
            <a:r>
              <a:rPr lang="en-US" dirty="0" err="1">
                <a:solidFill>
                  <a:schemeClr val="tx1"/>
                </a:solidFill>
                <a:latin typeface="Times New Roman" panose="02020603050405020304" pitchFamily="18" charset="0"/>
                <a:ea typeface="Times New Roman" panose="02020603050405020304" pitchFamily="18" charset="0"/>
              </a:rPr>
              <a:t>si</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repetând</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algoritmul</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până</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când</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pe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toate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nivelele</a:t>
            </a:r>
            <a:r>
              <a:rPr lang="en-US" dirty="0">
                <a:solidFill>
                  <a:schemeClr val="tx1"/>
                </a:solidFill>
                <a:latin typeface="Times New Roman" panose="02020603050405020304" pitchFamily="18" charset="0"/>
                <a:ea typeface="Times New Roman" panose="02020603050405020304" pitchFamily="18" charset="0"/>
              </a:rPr>
              <a:t> au </a:t>
            </a:r>
            <a:r>
              <a:rPr lang="en-US" dirty="0" err="1">
                <a:solidFill>
                  <a:schemeClr val="tx1"/>
                </a:solidFill>
                <a:latin typeface="Times New Roman" panose="02020603050405020304" pitchFamily="18" charset="0"/>
                <a:ea typeface="Times New Roman" panose="02020603050405020304" pitchFamily="18" charset="0"/>
              </a:rPr>
              <a:t>fost</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încercate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toate</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valorile</a:t>
            </a:r>
            <a:r>
              <a:rPr lang="en-US" dirty="0">
                <a:solidFill>
                  <a:schemeClr val="tx1"/>
                </a:solidFill>
                <a:latin typeface="Times New Roman" panose="02020603050405020304" pitchFamily="18" charset="0"/>
                <a:ea typeface="Times New Roman" panose="02020603050405020304" pitchFamily="18" charset="0"/>
              </a:rPr>
              <a:t> din  </a:t>
            </a:r>
            <a:r>
              <a:rPr lang="en-US" dirty="0" err="1">
                <a:solidFill>
                  <a:schemeClr val="tx1"/>
                </a:solidFill>
                <a:latin typeface="Times New Roman" panose="02020603050405020304" pitchFamily="18" charset="0"/>
                <a:ea typeface="Times New Roman" panose="02020603050405020304" pitchFamily="18" charset="0"/>
              </a:rPr>
              <a:t>mulțimea</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valorilor</a:t>
            </a:r>
            <a:r>
              <a:rPr lang="en-US" dirty="0">
                <a:solidFill>
                  <a:schemeClr val="tx1"/>
                </a:solidFill>
                <a:latin typeface="Times New Roman" panose="02020603050405020304" pitchFamily="18" charset="0"/>
                <a:ea typeface="Times New Roman" panose="02020603050405020304" pitchFamily="18" charset="0"/>
              </a:rPr>
              <a:t> se </a:t>
            </a:r>
            <a:r>
              <a:rPr lang="en-US" dirty="0" err="1">
                <a:solidFill>
                  <a:schemeClr val="tx1"/>
                </a:solidFill>
                <a:latin typeface="Times New Roman" panose="02020603050405020304" pitchFamily="18" charset="0"/>
                <a:ea typeface="Times New Roman" panose="02020603050405020304" pitchFamily="18" charset="0"/>
              </a:rPr>
              <a:t>obțin</a:t>
            </a:r>
            <a:r>
              <a:rPr lang="en-US" dirty="0">
                <a:solidFill>
                  <a:schemeClr val="tx1"/>
                </a:solidFill>
                <a:latin typeface="Times New Roman" panose="02020603050405020304" pitchFamily="18" charset="0"/>
                <a:ea typeface="Times New Roman" panose="02020603050405020304" pitchFamily="18" charset="0"/>
              </a:rPr>
              <a:t> </a:t>
            </a:r>
            <a:r>
              <a:rPr lang="en-US" dirty="0" err="1">
                <a:solidFill>
                  <a:schemeClr val="tx1"/>
                </a:solidFill>
                <a:latin typeface="Times New Roman" panose="02020603050405020304" pitchFamily="18" charset="0"/>
                <a:ea typeface="Times New Roman" panose="02020603050405020304" pitchFamily="18" charset="0"/>
              </a:rPr>
              <a:t>soluții</a:t>
            </a:r>
            <a:r>
              <a:rPr lang="en-US" dirty="0">
                <a:solidFill>
                  <a:schemeClr val="tx1"/>
                </a:solidFill>
                <a:latin typeface="Times New Roman" panose="02020603050405020304" pitchFamily="18" charset="0"/>
                <a:ea typeface="Times New Roman" panose="02020603050405020304" pitchFamily="18" charset="0"/>
              </a:rPr>
              <a:t> finale care se </a:t>
            </a:r>
            <a:r>
              <a:rPr lang="en-US" dirty="0" err="1" smtClean="0">
                <a:solidFill>
                  <a:schemeClr val="tx1"/>
                </a:solidFill>
                <a:latin typeface="Times New Roman" panose="02020603050405020304" pitchFamily="18" charset="0"/>
                <a:ea typeface="Times New Roman" panose="02020603050405020304" pitchFamily="18" charset="0"/>
              </a:rPr>
              <a:t>tipăresc</a:t>
            </a:r>
            <a:r>
              <a:rPr lang="ro-RO" dirty="0" smtClean="0">
                <a:solidFill>
                  <a:schemeClr val="tx1"/>
                </a:solidFill>
                <a:latin typeface="Times New Roman" panose="02020603050405020304" pitchFamily="18" charset="0"/>
                <a:ea typeface="Times New Roman" panose="02020603050405020304" pitchFamily="18" charset="0"/>
              </a:rPr>
              <a:t>.</a:t>
            </a:r>
          </a:p>
          <a:p>
            <a:pPr marL="0" indent="0">
              <a:buNone/>
            </a:pPr>
            <a:r>
              <a:rPr lang="en-US" dirty="0" err="1">
                <a:solidFill>
                  <a:srgbClr val="000000"/>
                </a:solidFill>
                <a:latin typeface="Times New Roman" panose="02020603050405020304" pitchFamily="18" charset="0"/>
                <a:cs typeface="Times New Roman" panose="02020603050405020304" pitchFamily="18" charset="0"/>
              </a:rPr>
              <a:t>Vom</a:t>
            </a:r>
            <a:r>
              <a:rPr lang="en-US" dirty="0">
                <a:solidFill>
                  <a:srgbClr val="000000"/>
                </a:solidFill>
                <a:latin typeface="Times New Roman" panose="02020603050405020304" pitchFamily="18" charset="0"/>
                <a:cs typeface="Times New Roman" panose="02020603050405020304" pitchFamily="18" charset="0"/>
              </a:rPr>
              <a:t> genera </a:t>
            </a:r>
            <a:r>
              <a:rPr lang="en-US" dirty="0" err="1">
                <a:solidFill>
                  <a:srgbClr val="000000"/>
                </a:solidFill>
                <a:latin typeface="Times New Roman" panose="02020603050405020304" pitchFamily="18" charset="0"/>
                <a:cs typeface="Times New Roman" panose="02020603050405020304" pitchFamily="18" charset="0"/>
              </a:rPr>
              <a:t>pe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rând</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soluţiile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problemei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în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vectorul</a:t>
            </a:r>
            <a:r>
              <a:rPr lang="en-US" dirty="0">
                <a:solidFill>
                  <a:srgbClr val="000000"/>
                </a:solidFill>
                <a:latin typeface="Times New Roman" panose="02020603050405020304" pitchFamily="18" charset="0"/>
                <a:cs typeface="Times New Roman" panose="02020603050405020304" pitchFamily="18" charset="0"/>
              </a:rPr>
              <a:t> </a:t>
            </a:r>
            <a:r>
              <a:rPr lang="ro-RO" b="1" dirty="0" smtClean="0">
                <a:solidFill>
                  <a:srgbClr val="000000"/>
                </a:solidFill>
                <a:latin typeface="Times New Roman" panose="02020603050405020304" pitchFamily="18" charset="0"/>
                <a:cs typeface="Times New Roman" panose="02020603050405020304" pitchFamily="18" charset="0"/>
              </a:rPr>
              <a:t>x</a:t>
            </a:r>
            <a:r>
              <a:rPr lang="en-US" b="1" dirty="0" smtClean="0">
                <a:solidFill>
                  <a:srgbClr val="000000"/>
                </a:solidFill>
                <a:latin typeface="Times New Roman" panose="02020603050405020304" pitchFamily="18" charset="0"/>
                <a:cs typeface="Times New Roman" panose="02020603050405020304" pitchFamily="18" charset="0"/>
              </a:rPr>
              <a:t>=(</a:t>
            </a:r>
            <a:r>
              <a:rPr lang="ro-RO" b="1" dirty="0" smtClean="0">
                <a:solidFill>
                  <a:srgbClr val="000000"/>
                </a:solidFill>
                <a:latin typeface="Times New Roman" panose="02020603050405020304" pitchFamily="18" charset="0"/>
                <a:cs typeface="Times New Roman" panose="02020603050405020304" pitchFamily="18" charset="0"/>
              </a:rPr>
              <a:t>x</a:t>
            </a:r>
            <a:r>
              <a:rPr lang="en-US" sz="1100" b="1" dirty="0" smtClean="0">
                <a:solidFill>
                  <a:srgbClr val="000000"/>
                </a:solidFill>
                <a:latin typeface="Times New Roman" panose="02020603050405020304" pitchFamily="18" charset="0"/>
                <a:cs typeface="Times New Roman" panose="02020603050405020304" pitchFamily="18" charset="0"/>
              </a:rPr>
              <a:t>1</a:t>
            </a:r>
            <a:r>
              <a:rPr lang="en-US" b="1" dirty="0" smtClean="0">
                <a:solidFill>
                  <a:srgbClr val="000000"/>
                </a:solidFill>
                <a:latin typeface="Times New Roman" panose="02020603050405020304" pitchFamily="18" charset="0"/>
                <a:cs typeface="Times New Roman" panose="02020603050405020304" pitchFamily="18" charset="0"/>
              </a:rPr>
              <a:t>,</a:t>
            </a:r>
            <a:r>
              <a:rPr lang="ro-RO" b="1" dirty="0" smtClean="0">
                <a:solidFill>
                  <a:srgbClr val="000000"/>
                </a:solidFill>
                <a:latin typeface="Times New Roman" panose="02020603050405020304" pitchFamily="18" charset="0"/>
                <a:cs typeface="Times New Roman" panose="02020603050405020304" pitchFamily="18" charset="0"/>
              </a:rPr>
              <a:t>x</a:t>
            </a:r>
            <a:r>
              <a:rPr lang="en-US" sz="1100" b="1" dirty="0" smtClean="0">
                <a:solidFill>
                  <a:srgbClr val="000000"/>
                </a:solidFill>
                <a:latin typeface="Times New Roman" panose="02020603050405020304" pitchFamily="18" charset="0"/>
                <a:cs typeface="Times New Roman" panose="02020603050405020304" pitchFamily="18" charset="0"/>
              </a:rPr>
              <a:t>2</a:t>
            </a:r>
            <a:r>
              <a:rPr lang="en-US" b="1" dirty="0" smtClean="0">
                <a:solidFill>
                  <a:srgbClr val="000000"/>
                </a:solidFill>
                <a:latin typeface="Times New Roman" panose="02020603050405020304" pitchFamily="18" charset="0"/>
                <a:cs typeface="Times New Roman" panose="02020603050405020304" pitchFamily="18" charset="0"/>
              </a:rPr>
              <a:t>,</a:t>
            </a:r>
            <a:r>
              <a:rPr lang="ro-RO" b="1" dirty="0" smtClean="0">
                <a:solidFill>
                  <a:srgbClr val="000000"/>
                </a:solidFill>
                <a:latin typeface="Times New Roman" panose="02020603050405020304" pitchFamily="18" charset="0"/>
                <a:cs typeface="Times New Roman" panose="02020603050405020304" pitchFamily="18" charset="0"/>
              </a:rPr>
              <a:t>x</a:t>
            </a:r>
            <a:r>
              <a:rPr lang="en-US" sz="1100" b="1" dirty="0" smtClean="0">
                <a:solidFill>
                  <a:srgbClr val="000000"/>
                </a:solidFill>
                <a:latin typeface="Times New Roman" panose="02020603050405020304" pitchFamily="18" charset="0"/>
                <a:cs typeface="Times New Roman" panose="02020603050405020304" pitchFamily="18" charset="0"/>
              </a:rPr>
              <a:t>3</a:t>
            </a:r>
            <a:r>
              <a:rPr lang="en-US" b="1" dirty="0" smtClean="0">
                <a:solidFill>
                  <a:srgbClr val="000000"/>
                </a:solidFill>
                <a:latin typeface="Times New Roman" panose="02020603050405020304" pitchFamily="18" charset="0"/>
                <a:cs typeface="Times New Roman" panose="02020603050405020304" pitchFamily="18" charset="0"/>
              </a:rPr>
              <a:t>,...,</a:t>
            </a:r>
            <a:r>
              <a:rPr lang="ro-RO" b="1" dirty="0" err="1" smtClean="0">
                <a:solidFill>
                  <a:srgbClr val="000000"/>
                </a:solidFill>
                <a:latin typeface="Times New Roman" panose="02020603050405020304" pitchFamily="18" charset="0"/>
                <a:cs typeface="Times New Roman" panose="02020603050405020304" pitchFamily="18" charset="0"/>
              </a:rPr>
              <a:t>x</a:t>
            </a:r>
            <a:r>
              <a:rPr lang="en-US" sz="1100" b="1" dirty="0" smtClean="0">
                <a:solidFill>
                  <a:srgbClr val="000000"/>
                </a:solidFill>
                <a:latin typeface="Times New Roman" panose="02020603050405020304" pitchFamily="18" charset="0"/>
                <a:cs typeface="Times New Roman" panose="02020603050405020304" pitchFamily="18" charset="0"/>
              </a:rPr>
              <a:t>n</a:t>
            </a:r>
            <a:r>
              <a:rPr lang="en-US" b="1" dirty="0">
                <a:solidFill>
                  <a:srgbClr val="000000"/>
                </a:solidFill>
                <a:latin typeface="Times New Roman" panose="02020603050405020304" pitchFamily="18" charset="0"/>
                <a:cs typeface="Times New Roman" panose="02020603050405020304" pitchFamily="18" charset="0"/>
              </a:rPr>
              <a: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unde</a:t>
            </a:r>
            <a:r>
              <a:rPr lang="en-US" dirty="0">
                <a:solidFill>
                  <a:srgbClr val="000000"/>
                </a:solidFill>
                <a:latin typeface="Times New Roman" panose="02020603050405020304" pitchFamily="18" charset="0"/>
                <a:cs typeface="Times New Roman" panose="02020603050405020304" pitchFamily="18" charset="0"/>
              </a:rPr>
              <a:t> </a:t>
            </a:r>
            <a:r>
              <a:rPr lang="ro-RO" b="1" dirty="0" err="1" smtClean="0">
                <a:solidFill>
                  <a:srgbClr val="000000"/>
                </a:solidFill>
                <a:latin typeface="Times New Roman" panose="02020603050405020304" pitchFamily="18" charset="0"/>
                <a:cs typeface="Times New Roman" panose="02020603050405020304" pitchFamily="18" charset="0"/>
              </a:rPr>
              <a:t>x</a:t>
            </a:r>
            <a:r>
              <a:rPr lang="en-US" sz="1100" b="1" dirty="0" smtClean="0">
                <a:solidFill>
                  <a:srgbClr val="000000"/>
                </a:solidFill>
                <a:latin typeface="Times New Roman" panose="02020603050405020304" pitchFamily="18" charset="0"/>
                <a:cs typeface="Times New Roman" panose="02020603050405020304" pitchFamily="18" charset="0"/>
              </a:rPr>
              <a:t>k</a:t>
            </a:r>
            <a:r>
              <a:rPr lang="el-GR" b="1" dirty="0">
                <a:solidFill>
                  <a:srgbClr val="000000"/>
                </a:solidFill>
                <a:latin typeface="Times New Roman" panose="02020603050405020304" pitchFamily="18" charset="0"/>
                <a:cs typeface="Times New Roman" panose="02020603050405020304" pitchFamily="18" charset="0"/>
              </a:rPr>
              <a:t>ε</a:t>
            </a:r>
            <a:r>
              <a:rPr lang="en-US" b="1" dirty="0">
                <a:solidFill>
                  <a:srgbClr val="000000"/>
                </a:solidFill>
                <a:latin typeface="Times New Roman" panose="02020603050405020304" pitchFamily="18" charset="0"/>
                <a:cs typeface="Times New Roman" panose="02020603050405020304" pitchFamily="18" charset="0"/>
              </a:rPr>
              <a:t>S</a:t>
            </a:r>
            <a:r>
              <a:rPr lang="en-US" sz="1100" b="1" dirty="0">
                <a:solidFill>
                  <a:srgbClr val="000000"/>
                </a:solidFill>
                <a:latin typeface="Times New Roman" panose="02020603050405020304" pitchFamily="18" charset="0"/>
                <a:cs typeface="Times New Roman" panose="02020603050405020304" pitchFamily="18" charset="0"/>
              </a:rPr>
              <a:t>k</a:t>
            </a:r>
            <a:r>
              <a:rPr lang="en-US" sz="1100"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Să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facem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următoarele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observaţii</a:t>
            </a:r>
            <a:r>
              <a:rPr lang="en-US" dirty="0">
                <a:solidFill>
                  <a:srgbClr val="000000"/>
                </a:solidFill>
                <a:latin typeface="Times New Roman" panose="02020603050405020304" pitchFamily="18" charset="0"/>
                <a:cs typeface="Times New Roman" panose="02020603050405020304" pitchFamily="18" charset="0"/>
              </a:rPr>
              <a:t>: </a:t>
            </a:r>
          </a:p>
          <a:p>
            <a:r>
              <a:rPr lang="en-US" dirty="0">
                <a:solidFill>
                  <a:srgbClr val="000000"/>
                </a:solidFill>
                <a:latin typeface="Times New Roman" panose="02020603050405020304" pitchFamily="18" charset="0"/>
                <a:cs typeface="Times New Roman" panose="02020603050405020304" pitchFamily="18" charset="0"/>
              </a:rPr>
              <a:t>1. </a:t>
            </a:r>
            <a:r>
              <a:rPr lang="en-US" dirty="0" err="1">
                <a:solidFill>
                  <a:srgbClr val="000000"/>
                </a:solidFill>
                <a:latin typeface="Times New Roman" panose="02020603050405020304" pitchFamily="18" charset="0"/>
                <a:cs typeface="Times New Roman" panose="02020603050405020304" pitchFamily="18" charset="0"/>
              </a:rPr>
              <a:t>Pentru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această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problemă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toate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mulţimile</a:t>
            </a:r>
            <a:r>
              <a:rPr lang="en-US"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S</a:t>
            </a:r>
            <a:r>
              <a:rPr lang="en-US" sz="1100" b="1" dirty="0" err="1">
                <a:solidFill>
                  <a:srgbClr val="000000"/>
                </a:solidFill>
                <a:latin typeface="Times New Roman" panose="02020603050405020304" pitchFamily="18" charset="0"/>
                <a:cs typeface="Times New Roman" panose="02020603050405020304" pitchFamily="18" charset="0"/>
              </a:rPr>
              <a:t>k</a:t>
            </a:r>
            <a:r>
              <a:rPr lang="en-US" sz="1100" b="1"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sunt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identice</a:t>
            </a:r>
            <a:r>
              <a:rPr lang="en-US" dirty="0">
                <a:solidFill>
                  <a:srgbClr val="000000"/>
                </a:solidFill>
                <a:latin typeface="Times New Roman" panose="02020603050405020304" pitchFamily="18" charset="0"/>
                <a:cs typeface="Times New Roman" panose="02020603050405020304" pitchFamily="18" charset="0"/>
              </a:rPr>
              <a:t>, </a:t>
            </a:r>
            <a:r>
              <a:rPr lang="en-US" b="1" dirty="0" err="1">
                <a:solidFill>
                  <a:srgbClr val="000000"/>
                </a:solidFill>
                <a:latin typeface="Times New Roman" panose="02020603050405020304" pitchFamily="18" charset="0"/>
                <a:cs typeface="Times New Roman" panose="02020603050405020304" pitchFamily="18" charset="0"/>
              </a:rPr>
              <a:t>S</a:t>
            </a:r>
            <a:r>
              <a:rPr lang="en-US" sz="1100" b="1" dirty="0" err="1">
                <a:solidFill>
                  <a:srgbClr val="000000"/>
                </a:solidFill>
                <a:latin typeface="Times New Roman" panose="02020603050405020304" pitchFamily="18" charset="0"/>
                <a:cs typeface="Times New Roman" panose="02020603050405020304" pitchFamily="18" charset="0"/>
              </a:rPr>
              <a:t>k</a:t>
            </a:r>
            <a:r>
              <a:rPr lang="en-US" b="1" dirty="0">
                <a:solidFill>
                  <a:srgbClr val="000000"/>
                </a:solidFill>
                <a:latin typeface="Times New Roman" panose="02020603050405020304" pitchFamily="18" charset="0"/>
                <a:cs typeface="Times New Roman" panose="02020603050405020304" pitchFamily="18" charset="0"/>
              </a:rPr>
              <a:t>={1,2,3,....,n}</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La </a:t>
            </a:r>
            <a:r>
              <a:rPr lang="en-US" dirty="0" err="1">
                <a:solidFill>
                  <a:srgbClr val="000000"/>
                </a:solidFill>
                <a:latin typeface="Times New Roman" panose="02020603050405020304" pitchFamily="18" charset="0"/>
                <a:cs typeface="Times New Roman" panose="02020603050405020304" pitchFamily="18" charset="0"/>
              </a:rPr>
              <a:t>pasul</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k </a:t>
            </a:r>
            <a:r>
              <a:rPr lang="en-US" dirty="0" err="1">
                <a:solidFill>
                  <a:srgbClr val="000000"/>
                </a:solidFill>
                <a:latin typeface="Times New Roman" panose="02020603050405020304" pitchFamily="18" charset="0"/>
                <a:cs typeface="Times New Roman" panose="02020603050405020304" pitchFamily="18" charset="0"/>
              </a:rPr>
              <a:t>selectăm</a:t>
            </a:r>
            <a:r>
              <a:rPr lang="en-US" dirty="0">
                <a:solidFill>
                  <a:srgbClr val="000000"/>
                </a:solidFill>
                <a:latin typeface="Times New Roman" panose="02020603050405020304" pitchFamily="18" charset="0"/>
                <a:cs typeface="Times New Roman" panose="02020603050405020304" pitchFamily="18" charset="0"/>
              </a:rPr>
              <a:t> un element din </a:t>
            </a:r>
            <a:r>
              <a:rPr lang="en-US" dirty="0" err="1">
                <a:solidFill>
                  <a:srgbClr val="000000"/>
                </a:solidFill>
                <a:latin typeface="Times New Roman" panose="02020603050405020304" pitchFamily="18" charset="0"/>
                <a:cs typeface="Times New Roman" panose="02020603050405020304" pitchFamily="18" charset="0"/>
              </a:rPr>
              <a:t>mulţimea</a:t>
            </a:r>
            <a:r>
              <a:rPr lang="en-US" dirty="0">
                <a:solidFill>
                  <a:srgbClr val="000000"/>
                </a:solidFill>
                <a:latin typeface="Times New Roman" panose="02020603050405020304" pitchFamily="18" charset="0"/>
                <a:cs typeface="Times New Roman" panose="02020603050405020304" pitchFamily="18" charset="0"/>
              </a:rPr>
              <a:t> </a:t>
            </a:r>
            <a:r>
              <a:rPr lang="en-US" b="1" dirty="0">
                <a:solidFill>
                  <a:srgbClr val="000000"/>
                </a:solidFill>
                <a:latin typeface="Times New Roman" panose="02020603050405020304" pitchFamily="18" charset="0"/>
                <a:cs typeface="Times New Roman" panose="02020603050405020304" pitchFamily="18" charset="0"/>
              </a:rPr>
              <a:t>S</a:t>
            </a:r>
            <a:r>
              <a:rPr lang="en-US" sz="1100" b="1" dirty="0">
                <a:solidFill>
                  <a:srgbClr val="000000"/>
                </a:solidFill>
                <a:latin typeface="Times New Roman" panose="02020603050405020304" pitchFamily="18" charset="0"/>
                <a:cs typeface="Times New Roman" panose="02020603050405020304" pitchFamily="18" charset="0"/>
              </a:rPr>
              <a:t>k</a:t>
            </a:r>
            <a:r>
              <a:rPr lang="en-US" dirty="0">
                <a:solidFill>
                  <a:srgbClr val="000000"/>
                </a:solidFill>
                <a:latin typeface="Times New Roman" panose="02020603050405020304" pitchFamily="18" charset="0"/>
                <a:cs typeface="Times New Roman" panose="02020603050405020304" pitchFamily="18" charset="0"/>
              </a:rPr>
              <a:t>. </a:t>
            </a:r>
            <a:endParaRPr lang="ro-RO" dirty="0" smtClean="0">
              <a:solidFill>
                <a:srgbClr val="000000"/>
              </a:solidFill>
              <a:latin typeface="Times New Roman" panose="02020603050405020304" pitchFamily="18" charset="0"/>
              <a:cs typeface="Times New Roman" panose="02020603050405020304" pitchFamily="18" charset="0"/>
            </a:endParaRPr>
          </a:p>
          <a:p>
            <a:r>
              <a:rPr lang="fr-FR" dirty="0" err="1" smtClean="0">
                <a:solidFill>
                  <a:srgbClr val="000000"/>
                </a:solidFill>
                <a:latin typeface="Times New Roman" panose="02020603050405020304" pitchFamily="18" charset="0"/>
                <a:cs typeface="Times New Roman" panose="02020603050405020304" pitchFamily="18" charset="0"/>
              </a:rPr>
              <a:t>În</a:t>
            </a:r>
            <a:r>
              <a:rPr lang="fr-FR" dirty="0" smtClean="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cadrul</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unei</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combinări</a:t>
            </a:r>
            <a:r>
              <a:rPr lang="fr-FR" dirty="0">
                <a:solidFill>
                  <a:srgbClr val="000000"/>
                </a:solidFill>
                <a:latin typeface="Times New Roman" panose="02020603050405020304" pitchFamily="18" charset="0"/>
                <a:cs typeface="Times New Roman" panose="02020603050405020304" pitchFamily="18" charset="0"/>
              </a:rPr>
              <a:t> </a:t>
            </a:r>
            <a:r>
              <a:rPr lang="fr-FR" dirty="0" err="1">
                <a:solidFill>
                  <a:srgbClr val="000000"/>
                </a:solidFill>
                <a:latin typeface="Times New Roman" panose="02020603050405020304" pitchFamily="18" charset="0"/>
                <a:cs typeface="Times New Roman" panose="02020603050405020304" pitchFamily="18" charset="0"/>
              </a:rPr>
              <a:t>elementele</a:t>
            </a:r>
            <a:r>
              <a:rPr lang="fr-FR" dirty="0">
                <a:solidFill>
                  <a:srgbClr val="000000"/>
                </a:solidFill>
                <a:latin typeface="Times New Roman" panose="02020603050405020304" pitchFamily="18" charset="0"/>
                <a:cs typeface="Times New Roman" panose="02020603050405020304" pitchFamily="18" charset="0"/>
              </a:rPr>
              <a:t> nu au voie </a:t>
            </a:r>
            <a:r>
              <a:rPr lang="fr-FR" dirty="0" err="1">
                <a:solidFill>
                  <a:srgbClr val="000000"/>
                </a:solidFill>
                <a:latin typeface="Times New Roman" panose="02020603050405020304" pitchFamily="18" charset="0"/>
                <a:cs typeface="Times New Roman" panose="02020603050405020304" pitchFamily="18" charset="0"/>
              </a:rPr>
              <a:t>să</a:t>
            </a:r>
            <a:r>
              <a:rPr lang="fr-FR" dirty="0">
                <a:solidFill>
                  <a:srgbClr val="000000"/>
                </a:solidFill>
                <a:latin typeface="Times New Roman" panose="02020603050405020304" pitchFamily="18" charset="0"/>
                <a:cs typeface="Times New Roman" panose="02020603050405020304" pitchFamily="18" charset="0"/>
              </a:rPr>
              <a:t> se </a:t>
            </a:r>
            <a:r>
              <a:rPr lang="fr-FR" dirty="0" err="1">
                <a:solidFill>
                  <a:srgbClr val="000000"/>
                </a:solidFill>
                <a:latin typeface="Times New Roman" panose="02020603050405020304" pitchFamily="18" charset="0"/>
                <a:cs typeface="Times New Roman" panose="02020603050405020304" pitchFamily="18" charset="0"/>
              </a:rPr>
              <a:t>repete</a:t>
            </a:r>
            <a:r>
              <a:rPr lang="fr-FR" dirty="0">
                <a:solidFill>
                  <a:srgbClr val="000000"/>
                </a:solidFill>
                <a:latin typeface="Times New Roman" panose="02020603050405020304" pitchFamily="18" charset="0"/>
                <a:cs typeface="Times New Roman" panose="02020603050405020304" pitchFamily="18" charset="0"/>
              </a:rPr>
              <a:t>. </a:t>
            </a:r>
          </a:p>
          <a:p>
            <a:r>
              <a:rPr lang="en-US" dirty="0" err="1">
                <a:solidFill>
                  <a:srgbClr val="000000"/>
                </a:solidFill>
                <a:latin typeface="Times New Roman" panose="02020603050405020304" pitchFamily="18" charset="0"/>
                <a:cs typeface="Times New Roman" panose="02020603050405020304" pitchFamily="18" charset="0"/>
              </a:rPr>
              <a:t>Să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observăm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şi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faptul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dacă</a:t>
            </a:r>
            <a:r>
              <a:rPr lang="en-US" dirty="0">
                <a:solidFill>
                  <a:srgbClr val="000000"/>
                </a:solidFill>
                <a:latin typeface="Times New Roman" panose="02020603050405020304" pitchFamily="18" charset="0"/>
                <a:cs typeface="Times New Roman" panose="02020603050405020304" pitchFamily="18" charset="0"/>
              </a:rPr>
              <a:t> la un moment </a:t>
            </a:r>
            <a:r>
              <a:rPr lang="en-US" dirty="0" err="1">
                <a:solidFill>
                  <a:srgbClr val="000000"/>
                </a:solidFill>
                <a:latin typeface="Times New Roman" panose="02020603050405020304" pitchFamily="18" charset="0"/>
                <a:cs typeface="Times New Roman" panose="02020603050405020304" pitchFamily="18" charset="0"/>
              </a:rPr>
              <a:t>dat</a:t>
            </a:r>
            <a:r>
              <a:rPr lang="en-US" dirty="0">
                <a:solidFill>
                  <a:srgbClr val="000000"/>
                </a:solidFill>
                <a:latin typeface="Times New Roman" panose="02020603050405020304" pitchFamily="18" charset="0"/>
                <a:cs typeface="Times New Roman" panose="02020603050405020304" pitchFamily="18" charset="0"/>
              </a:rPr>
              <a:t> am </a:t>
            </a:r>
            <a:r>
              <a:rPr lang="en-US" dirty="0" err="1">
                <a:solidFill>
                  <a:srgbClr val="000000"/>
                </a:solidFill>
                <a:latin typeface="Times New Roman" panose="02020603050405020304" pitchFamily="18" charset="0"/>
                <a:cs typeface="Times New Roman" panose="02020603050405020304" pitchFamily="18" charset="0"/>
              </a:rPr>
              <a:t>generat</a:t>
            </a:r>
            <a:r>
              <a:rPr lang="en-US" dirty="0">
                <a:solidFill>
                  <a:srgbClr val="000000"/>
                </a:solidFill>
                <a:latin typeface="Times New Roman" panose="02020603050405020304" pitchFamily="18" charset="0"/>
                <a:cs typeface="Times New Roman" panose="02020603050405020304" pitchFamily="18" charset="0"/>
              </a:rPr>
              <a:t> de </a:t>
            </a:r>
            <a:r>
              <a:rPr lang="en-US" dirty="0" err="1">
                <a:solidFill>
                  <a:srgbClr val="000000"/>
                </a:solidFill>
                <a:latin typeface="Times New Roman" panose="02020603050405020304" pitchFamily="18" charset="0"/>
                <a:cs typeface="Times New Roman" panose="02020603050405020304" pitchFamily="18" charset="0"/>
              </a:rPr>
              <a:t>exemplu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soluţia</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1,2</a:t>
            </a:r>
            <a:r>
              <a:rPr lang="ro-RO" dirty="0" smtClean="0">
                <a:solidFill>
                  <a:srgbClr val="000000"/>
                </a:solidFill>
                <a:latin typeface="Times New Roman" panose="02020603050405020304" pitchFamily="18" charset="0"/>
                <a:cs typeface="Times New Roman" panose="02020603050405020304" pitchFamily="18" charset="0"/>
              </a:rPr>
              <a:t>,3,4,5</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combinarea</a:t>
            </a:r>
            <a:r>
              <a:rPr lang="en-US" dirty="0">
                <a:solidFill>
                  <a:srgbClr val="000000"/>
                </a:solidFill>
                <a:latin typeface="Times New Roman" panose="02020603050405020304" pitchFamily="18" charset="0"/>
                <a:cs typeface="Times New Roman" panose="02020603050405020304" pitchFamily="18" charset="0"/>
              </a:rPr>
              <a:t> </a:t>
            </a:r>
            <a:r>
              <a:rPr lang="en-US" dirty="0" smtClean="0">
                <a:solidFill>
                  <a:srgbClr val="000000"/>
                </a:solidFill>
                <a:latin typeface="Times New Roman" panose="02020603050405020304" pitchFamily="18" charset="0"/>
                <a:cs typeface="Times New Roman" panose="02020603050405020304" pitchFamily="18" charset="0"/>
              </a:rPr>
              <a:t>(</a:t>
            </a:r>
            <a:r>
              <a:rPr lang="ro-RO" dirty="0" smtClean="0">
                <a:solidFill>
                  <a:srgbClr val="000000"/>
                </a:solidFill>
                <a:latin typeface="Times New Roman" panose="02020603050405020304" pitchFamily="18" charset="0"/>
                <a:cs typeface="Times New Roman" panose="02020603050405020304" pitchFamily="18" charset="0"/>
              </a:rPr>
              <a:t>5,4,3,</a:t>
            </a:r>
            <a:r>
              <a:rPr lang="en-US" dirty="0" smtClean="0">
                <a:solidFill>
                  <a:srgbClr val="000000"/>
                </a:solidFill>
                <a:latin typeface="Times New Roman" panose="02020603050405020304" pitchFamily="18" charset="0"/>
                <a:cs typeface="Times New Roman" panose="02020603050405020304" pitchFamily="18" charset="0"/>
              </a:rPr>
              <a:t>2,1) </a:t>
            </a:r>
            <a:r>
              <a:rPr lang="en-US" dirty="0">
                <a:solidFill>
                  <a:srgbClr val="000000"/>
                </a:solidFill>
                <a:latin typeface="Times New Roman" panose="02020603050405020304" pitchFamily="18" charset="0"/>
                <a:cs typeface="Times New Roman" panose="02020603050405020304" pitchFamily="18" charset="0"/>
              </a:rPr>
              <a:t>nu </a:t>
            </a:r>
            <a:r>
              <a:rPr lang="en-US" dirty="0" err="1">
                <a:solidFill>
                  <a:srgbClr val="000000"/>
                </a:solidFill>
                <a:latin typeface="Times New Roman" panose="02020603050405020304" pitchFamily="18" charset="0"/>
                <a:cs typeface="Times New Roman" panose="02020603050405020304" pitchFamily="18" charset="0"/>
              </a:rPr>
              <a:t>mai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poate</a:t>
            </a:r>
            <a:r>
              <a:rPr lang="en-US" dirty="0">
                <a:solidFill>
                  <a:srgbClr val="000000"/>
                </a:solidFill>
                <a:latin typeface="Times New Roman" panose="02020603050405020304" pitchFamily="18" charset="0"/>
                <a:cs typeface="Times New Roman" panose="02020603050405020304" pitchFamily="18" charset="0"/>
              </a:rPr>
              <a:t> fi </a:t>
            </a:r>
            <a:r>
              <a:rPr lang="en-US" dirty="0" err="1">
                <a:solidFill>
                  <a:srgbClr val="000000"/>
                </a:solidFill>
                <a:latin typeface="Times New Roman" panose="02020603050405020304" pitchFamily="18" charset="0"/>
                <a:cs typeface="Times New Roman" panose="02020603050405020304" pitchFamily="18" charset="0"/>
              </a:rPr>
              <a:t>luată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în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considerare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ea</a:t>
            </a:r>
            <a:r>
              <a:rPr lang="en-US" dirty="0">
                <a:solidFill>
                  <a:srgbClr val="000000"/>
                </a:solidFill>
                <a:latin typeface="Times New Roman" panose="02020603050405020304" pitchFamily="18" charset="0"/>
                <a:cs typeface="Times New Roman" panose="02020603050405020304" pitchFamily="18" charset="0"/>
              </a:rPr>
              <a:t> nu </a:t>
            </a:r>
            <a:r>
              <a:rPr lang="en-US" dirty="0" err="1">
                <a:solidFill>
                  <a:srgbClr val="000000"/>
                </a:solidFill>
                <a:latin typeface="Times New Roman" panose="02020603050405020304" pitchFamily="18" charset="0"/>
                <a:cs typeface="Times New Roman" panose="02020603050405020304" pitchFamily="18" charset="0"/>
              </a:rPr>
              <a:t>mai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reprezintă</a:t>
            </a:r>
            <a:r>
              <a:rPr lang="en-US" dirty="0">
                <a:solidFill>
                  <a:srgbClr val="000000"/>
                </a:solidFill>
                <a:latin typeface="Times New Roman" panose="02020603050405020304" pitchFamily="18" charset="0"/>
                <a:cs typeface="Times New Roman" panose="02020603050405020304" pitchFamily="18" charset="0"/>
              </a:rPr>
              <a:t> o </a:t>
            </a:r>
            <a:r>
              <a:rPr lang="en-US" dirty="0" err="1">
                <a:solidFill>
                  <a:srgbClr val="000000"/>
                </a:solidFill>
                <a:latin typeface="Times New Roman" panose="02020603050405020304" pitchFamily="18" charset="0"/>
                <a:cs typeface="Times New Roman" panose="02020603050405020304" pitchFamily="18" charset="0"/>
              </a:rPr>
              <a:t>soluţie</a:t>
            </a:r>
            <a:r>
              <a:rPr lang="en-US" dirty="0">
                <a:solidFill>
                  <a:srgbClr val="000000"/>
                </a:solidFill>
                <a:latin typeface="Times New Roman" panose="02020603050405020304" pitchFamily="18" charset="0"/>
                <a:cs typeface="Times New Roman" panose="02020603050405020304" pitchFamily="18" charset="0"/>
              </a:rPr>
              <a:t>. Din </a:t>
            </a:r>
            <a:r>
              <a:rPr lang="en-US" dirty="0" err="1">
                <a:solidFill>
                  <a:srgbClr val="000000"/>
                </a:solidFill>
                <a:latin typeface="Times New Roman" panose="02020603050405020304" pitchFamily="18" charset="0"/>
                <a:cs typeface="Times New Roman" panose="02020603050405020304" pitchFamily="18" charset="0"/>
              </a:rPr>
              <a:t>acest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motiv</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vom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considera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elementele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vectorului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reprezintă</a:t>
            </a:r>
            <a:r>
              <a:rPr lang="en-US" dirty="0">
                <a:solidFill>
                  <a:srgbClr val="000000"/>
                </a:solidFill>
                <a:latin typeface="Times New Roman" panose="02020603050405020304" pitchFamily="18" charset="0"/>
                <a:cs typeface="Times New Roman" panose="02020603050405020304" pitchFamily="18" charset="0"/>
              </a:rPr>
              <a:t> o </a:t>
            </a:r>
            <a:r>
              <a:rPr lang="en-US" dirty="0" err="1">
                <a:solidFill>
                  <a:srgbClr val="000000"/>
                </a:solidFill>
                <a:latin typeface="Times New Roman" panose="02020603050405020304" pitchFamily="18" charset="0"/>
                <a:cs typeface="Times New Roman" panose="02020603050405020304" pitchFamily="18" charset="0"/>
              </a:rPr>
              <a:t>soluţie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numai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dacă</a:t>
            </a:r>
            <a:r>
              <a:rPr lang="en-US" dirty="0">
                <a:solidFill>
                  <a:srgbClr val="000000"/>
                </a:solidFill>
                <a:latin typeface="Times New Roman" panose="02020603050405020304" pitchFamily="18" charset="0"/>
                <a:cs typeface="Times New Roman" panose="02020603050405020304" pitchFamily="18" charset="0"/>
              </a:rPr>
              <a:t> se </a:t>
            </a:r>
            <a:r>
              <a:rPr lang="en-US" dirty="0" err="1">
                <a:solidFill>
                  <a:srgbClr val="000000"/>
                </a:solidFill>
                <a:latin typeface="Times New Roman" panose="02020603050405020304" pitchFamily="18" charset="0"/>
                <a:cs typeface="Times New Roman" panose="02020603050405020304" pitchFamily="18" charset="0"/>
              </a:rPr>
              <a:t>află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în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ordine</a:t>
            </a:r>
            <a:r>
              <a:rPr lang="en-US" dirty="0">
                <a:solidFill>
                  <a:srgbClr val="000000"/>
                </a:solidFill>
                <a:latin typeface="Times New Roman" panose="02020603050405020304" pitchFamily="18" charset="0"/>
                <a:cs typeface="Times New Roman" panose="02020603050405020304" pitchFamily="18" charset="0"/>
              </a:rPr>
              <a:t> strict </a:t>
            </a:r>
            <a:r>
              <a:rPr lang="en-US" dirty="0" err="1">
                <a:solidFill>
                  <a:srgbClr val="000000"/>
                </a:solidFill>
                <a:latin typeface="Times New Roman" panose="02020603050405020304" pitchFamily="18" charset="0"/>
                <a:cs typeface="Times New Roman" panose="02020603050405020304" pitchFamily="18" charset="0"/>
              </a:rPr>
              <a:t>crescătoare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Acestea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reprezintă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condiţiile</a:t>
            </a:r>
            <a:r>
              <a:rPr lang="en-US" dirty="0">
                <a:solidFill>
                  <a:srgbClr val="000000"/>
                </a:solidFill>
                <a:latin typeface="Times New Roman" panose="02020603050405020304" pitchFamily="18" charset="0"/>
                <a:cs typeface="Times New Roman" panose="02020603050405020304" pitchFamily="18" charset="0"/>
              </a:rPr>
              <a:t> de </a:t>
            </a:r>
            <a:r>
              <a:rPr lang="en-US" dirty="0" err="1">
                <a:solidFill>
                  <a:srgbClr val="000000"/>
                </a:solidFill>
                <a:latin typeface="Times New Roman" panose="02020603050405020304" pitchFamily="18" charset="0"/>
                <a:cs typeface="Times New Roman" panose="02020603050405020304" pitchFamily="18" charset="0"/>
              </a:rPr>
              <a:t>continuare</a:t>
            </a:r>
            <a:r>
              <a:rPr lang="en-US" dirty="0">
                <a:solidFill>
                  <a:srgbClr val="000000"/>
                </a:solidFill>
                <a:latin typeface="Times New Roman" panose="02020603050405020304" pitchFamily="18" charset="0"/>
                <a:cs typeface="Times New Roman" panose="02020603050405020304" pitchFamily="18" charset="0"/>
              </a:rPr>
              <a:t> ale </a:t>
            </a:r>
            <a:r>
              <a:rPr lang="en-US" dirty="0" err="1">
                <a:solidFill>
                  <a:srgbClr val="000000"/>
                </a:solidFill>
                <a:latin typeface="Times New Roman" panose="02020603050405020304" pitchFamily="18" charset="0"/>
                <a:cs typeface="Times New Roman" panose="02020603050405020304" pitchFamily="18" charset="0"/>
              </a:rPr>
              <a:t>problemei</a:t>
            </a:r>
            <a:r>
              <a:rPr lang="en-US" dirty="0">
                <a:solidFill>
                  <a:srgbClr val="000000"/>
                </a:solidFill>
                <a:latin typeface="Times New Roman" panose="02020603050405020304" pitchFamily="18" charset="0"/>
                <a:cs typeface="Times New Roman" panose="02020603050405020304" pitchFamily="18" charset="0"/>
              </a:rPr>
              <a:t>. </a:t>
            </a:r>
          </a:p>
          <a:p>
            <a:r>
              <a:rPr lang="en-US" dirty="0" smtClean="0">
                <a:solidFill>
                  <a:srgbClr val="000000"/>
                </a:solidFill>
                <a:latin typeface="Times New Roman" panose="02020603050405020304" pitchFamily="18" charset="0"/>
                <a:cs typeface="Times New Roman" panose="02020603050405020304" pitchFamily="18" charset="0"/>
              </a:rPr>
              <a:t>O</a:t>
            </a:r>
            <a:r>
              <a:rPr lang="ro-RO" dirty="0" smtClean="0">
                <a:solidFill>
                  <a:srgbClr val="000000"/>
                </a:solidFill>
                <a:latin typeface="Times New Roman" panose="02020603050405020304" pitchFamily="18" charset="0"/>
                <a:cs typeface="Times New Roman" panose="02020603050405020304" pitchFamily="18" charset="0"/>
              </a:rPr>
              <a:t>b</a:t>
            </a:r>
            <a:r>
              <a:rPr lang="en-US" dirty="0" err="1" smtClean="0">
                <a:solidFill>
                  <a:srgbClr val="000000"/>
                </a:solidFill>
                <a:latin typeface="Times New Roman" panose="02020603050405020304" pitchFamily="18" charset="0"/>
                <a:cs typeface="Times New Roman" panose="02020603050405020304" pitchFamily="18" charset="0"/>
              </a:rPr>
              <a:t>ţinem</a:t>
            </a:r>
            <a:r>
              <a:rPr lang="en-US" dirty="0" smtClean="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o </a:t>
            </a:r>
            <a:r>
              <a:rPr lang="en-US" dirty="0" err="1">
                <a:solidFill>
                  <a:srgbClr val="000000"/>
                </a:solidFill>
                <a:latin typeface="Times New Roman" panose="02020603050405020304" pitchFamily="18" charset="0"/>
                <a:cs typeface="Times New Roman" panose="02020603050405020304" pitchFamily="18" charset="0"/>
              </a:rPr>
              <a:t>soluţie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în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momentul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în</a:t>
            </a:r>
            <a:r>
              <a:rPr lang="en-US" dirty="0">
                <a:solidFill>
                  <a:srgbClr val="000000"/>
                </a:solidFill>
                <a:latin typeface="Times New Roman" panose="02020603050405020304" pitchFamily="18" charset="0"/>
                <a:cs typeface="Times New Roman" panose="02020603050405020304" pitchFamily="18" charset="0"/>
              </a:rPr>
              <a:t> care </a:t>
            </a:r>
            <a:r>
              <a:rPr lang="en-US" dirty="0" err="1">
                <a:solidFill>
                  <a:srgbClr val="000000"/>
                </a:solidFill>
                <a:latin typeface="Times New Roman" panose="02020603050405020304" pitchFamily="18" charset="0"/>
                <a:cs typeface="Times New Roman" panose="02020603050405020304" pitchFamily="18" charset="0"/>
              </a:rPr>
              <a:t>vectorul</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conţine</a:t>
            </a:r>
            <a:r>
              <a:rPr lang="en-US" dirty="0">
                <a:solidFill>
                  <a:srgbClr val="000000"/>
                </a:solidFill>
                <a:latin typeface="Times New Roman" panose="02020603050405020304" pitchFamily="18" charset="0"/>
                <a:cs typeface="Times New Roman" panose="02020603050405020304" pitchFamily="18" charset="0"/>
              </a:rPr>
              <a:t> </a:t>
            </a:r>
            <a:r>
              <a:rPr lang="ro-RO" b="1" dirty="0" smtClean="0">
                <a:solidFill>
                  <a:srgbClr val="000000"/>
                </a:solidFill>
                <a:latin typeface="Times New Roman" panose="02020603050405020304" pitchFamily="18" charset="0"/>
                <a:cs typeface="Times New Roman" panose="02020603050405020304" pitchFamily="18" charset="0"/>
              </a:rPr>
              <a:t>c</a:t>
            </a:r>
            <a:r>
              <a:rPr lang="en-US" b="1" dirty="0" smtClean="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elemente</a:t>
            </a:r>
            <a:r>
              <a:rPr lang="en-US" dirty="0">
                <a:solidFill>
                  <a:srgbClr val="000000"/>
                </a:solidFill>
                <a:latin typeface="Times New Roman" panose="02020603050405020304" pitchFamily="18" charset="0"/>
                <a:cs typeface="Times New Roman" panose="02020603050405020304" pitchFamily="18" charset="0"/>
              </a:rPr>
              <a:t> </a:t>
            </a:r>
          </a:p>
          <a:p>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295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91886"/>
            <a:ext cx="8915400" cy="5519336"/>
          </a:xfrm>
        </p:spPr>
        <p:txBody>
          <a:bodyPr numCol="2">
            <a:normAutofit lnSpcReduction="1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marL="0" indent="0">
              <a:lnSpc>
                <a:spcPct val="120000"/>
              </a:lnSpc>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stdlib.h</a:t>
            </a:r>
            <a:r>
              <a:rPr lang="en-US" dirty="0">
                <a:latin typeface="Times New Roman" panose="02020603050405020304" pitchFamily="18" charset="0"/>
                <a:cs typeface="Times New Roman" panose="02020603050405020304" pitchFamily="18" charset="0"/>
              </a:rPr>
              <a:t>&gt;</a:t>
            </a:r>
          </a:p>
          <a:p>
            <a:pPr marL="0" indent="0">
              <a:lnSpc>
                <a:spcPct val="120000"/>
              </a:lnSpc>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x[10],a[10],</a:t>
            </a:r>
            <a:r>
              <a:rPr lang="en-US" dirty="0" err="1">
                <a:latin typeface="Times New Roman" panose="02020603050405020304" pitchFamily="18" charset="0"/>
                <a:cs typeface="Times New Roman" panose="02020603050405020304" pitchFamily="18" charset="0"/>
              </a:rPr>
              <a:t>n,c</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err="1" smtClean="0">
                <a:latin typeface="Times New Roman" panose="02020603050405020304" pitchFamily="18" charset="0"/>
                <a:cs typeface="Times New Roman" panose="02020603050405020304" pitchFamily="18" charset="0"/>
              </a:rPr>
              <a:t>Afisare</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=1;i&lt;=</a:t>
            </a:r>
            <a:r>
              <a:rPr lang="en-US" dirty="0" err="1">
                <a:latin typeface="Times New Roman" panose="02020603050405020304" pitchFamily="18" charset="0"/>
                <a:cs typeface="Times New Roman" panose="02020603050405020304" pitchFamily="18" charset="0"/>
              </a:rPr>
              <a:t>c;i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",x[</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("\n</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lnSpc>
                <a:spcPct val="120000"/>
              </a:lnSpc>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Verific</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t)</a:t>
            </a:r>
          </a:p>
          <a:p>
            <a:pPr marL="0" indent="0">
              <a:lnSpc>
                <a:spcPct val="120000"/>
              </a:lnSpc>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b=0,i;</a:t>
            </a:r>
          </a:p>
          <a:p>
            <a:pPr marL="0" indent="0">
              <a:lnSpc>
                <a:spcPct val="120000"/>
              </a:lnSpc>
              <a:buNone/>
            </a:pPr>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if((x[t]&gt;x[t-1])&amp;&amp;(x[t]==a[</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b++;</a:t>
            </a:r>
          </a:p>
          <a:p>
            <a:pPr marL="0" indent="0">
              <a:lnSpc>
                <a:spcPct val="120000"/>
              </a:lnSpc>
              <a:buNone/>
            </a:pPr>
            <a:r>
              <a:rPr lang="en-US" dirty="0">
                <a:latin typeface="Times New Roman" panose="02020603050405020304" pitchFamily="18" charset="0"/>
                <a:cs typeface="Times New Roman" panose="02020603050405020304" pitchFamily="18" charset="0"/>
              </a:rPr>
              <a:t>if(b&gt;0) return 1;</a:t>
            </a:r>
          </a:p>
          <a:p>
            <a:pPr marL="0" indent="0">
              <a:lnSpc>
                <a:spcPct val="120000"/>
              </a:lnSpc>
              <a:buNone/>
            </a:pPr>
            <a:r>
              <a:rPr lang="en-US" dirty="0">
                <a:latin typeface="Times New Roman" panose="02020603050405020304" pitchFamily="18" charset="0"/>
                <a:cs typeface="Times New Roman" panose="02020603050405020304" pitchFamily="18" charset="0"/>
              </a:rPr>
              <a:t>else return 0</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lnSpc>
                <a:spcPct val="120000"/>
              </a:lnSpc>
              <a:buNone/>
            </a:pPr>
            <a:r>
              <a:rPr lang="en-US" dirty="0">
                <a:latin typeface="Times New Roman" panose="02020603050405020304" pitchFamily="18" charset="0"/>
                <a:cs typeface="Times New Roman" panose="02020603050405020304" pitchFamily="18" charset="0"/>
              </a:rPr>
              <a:t>Backtrack(</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a:t>
            </a:r>
          </a:p>
          <a:p>
            <a:pPr marL="0" indent="0">
              <a:lnSpc>
                <a:spcPct val="120000"/>
              </a:lnSpc>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k=1;</a:t>
            </a:r>
          </a:p>
          <a:p>
            <a:pPr marL="0" indent="0">
              <a:lnSpc>
                <a:spcPct val="120000"/>
              </a:lnSpc>
              <a:buNone/>
            </a:pPr>
            <a:r>
              <a:rPr lang="en-US" dirty="0">
                <a:latin typeface="Times New Roman" panose="02020603050405020304" pitchFamily="18" charset="0"/>
                <a:cs typeface="Times New Roman" panose="02020603050405020304" pitchFamily="18" charset="0"/>
              </a:rPr>
              <a:t>x[1]=s;</a:t>
            </a:r>
          </a:p>
          <a:p>
            <a:pPr marL="0" indent="0">
              <a:lnSpc>
                <a:spcPct val="120000"/>
              </a:lnSpc>
              <a:buNone/>
            </a:pPr>
            <a:r>
              <a:rPr lang="en-US" dirty="0">
                <a:latin typeface="Times New Roman" panose="02020603050405020304" pitchFamily="18" charset="0"/>
                <a:cs typeface="Times New Roman" panose="02020603050405020304" pitchFamily="18" charset="0"/>
              </a:rPr>
              <a:t>while(k&gt;0)</a:t>
            </a:r>
          </a:p>
          <a:p>
            <a:pPr marL="0" indent="0">
              <a:lnSpc>
                <a:spcPct val="120000"/>
              </a:lnSpc>
              <a:buNone/>
            </a:pPr>
            <a:r>
              <a:rPr lang="en-US" dirty="0">
                <a:latin typeface="Times New Roman" panose="02020603050405020304" pitchFamily="18" charset="0"/>
                <a:cs typeface="Times New Roman" panose="02020603050405020304" pitchFamily="18" charset="0"/>
              </a:rPr>
              <a:t>{while(x[k]&lt;a[n-1])</a:t>
            </a:r>
          </a:p>
          <a:p>
            <a:pPr marL="0" indent="0">
              <a:lnSpc>
                <a:spcPct val="120000"/>
              </a:lnSpc>
              <a:buNone/>
            </a:pPr>
            <a:r>
              <a:rPr lang="en-US" dirty="0">
                <a:latin typeface="Times New Roman" panose="02020603050405020304" pitchFamily="18" charset="0"/>
                <a:cs typeface="Times New Roman" panose="02020603050405020304" pitchFamily="18" charset="0"/>
              </a:rPr>
              <a:t>{x[k]=x[k]+1;</a:t>
            </a:r>
          </a:p>
          <a:p>
            <a:pPr marL="0" indent="0">
              <a:lnSpc>
                <a:spcPct val="120000"/>
              </a:lnSpc>
              <a:buNone/>
            </a:pPr>
            <a:r>
              <a:rPr lang="en-US" dirty="0">
                <a:latin typeface="Times New Roman" panose="02020603050405020304" pitchFamily="18" charset="0"/>
                <a:cs typeface="Times New Roman" panose="02020603050405020304" pitchFamily="18" charset="0"/>
              </a:rPr>
              <a:t>if(</a:t>
            </a:r>
            <a:r>
              <a:rPr lang="en-US" dirty="0" err="1">
                <a:latin typeface="Times New Roman" panose="02020603050405020304" pitchFamily="18" charset="0"/>
                <a:cs typeface="Times New Roman" panose="02020603050405020304" pitchFamily="18" charset="0"/>
              </a:rPr>
              <a:t>Verific</a:t>
            </a:r>
            <a:r>
              <a:rPr lang="en-US" dirty="0">
                <a:latin typeface="Times New Roman" panose="02020603050405020304" pitchFamily="18" charset="0"/>
                <a:cs typeface="Times New Roman" panose="02020603050405020304" pitchFamily="18" charset="0"/>
              </a:rPr>
              <a:t>(k))</a:t>
            </a:r>
          </a:p>
          <a:p>
            <a:pPr marL="0" indent="0">
              <a:lnSpc>
                <a:spcPct val="120000"/>
              </a:lnSpc>
              <a:buNone/>
            </a:pPr>
            <a:r>
              <a:rPr lang="en-US" dirty="0">
                <a:latin typeface="Times New Roman" panose="02020603050405020304" pitchFamily="18" charset="0"/>
                <a:cs typeface="Times New Roman" panose="02020603050405020304" pitchFamily="18" charset="0"/>
              </a:rPr>
              <a:t>  if(k==c) </a:t>
            </a:r>
            <a:r>
              <a:rPr lang="en-US" dirty="0" err="1">
                <a:latin typeface="Times New Roman" panose="02020603050405020304" pitchFamily="18" charset="0"/>
                <a:cs typeface="Times New Roman" panose="02020603050405020304" pitchFamily="18" charset="0"/>
              </a:rPr>
              <a:t>Afisare</a:t>
            </a:r>
            <a:r>
              <a:rPr lang="en-US" dirty="0">
                <a:latin typeface="Times New Roman" panose="02020603050405020304" pitchFamily="18" charset="0"/>
                <a:cs typeface="Times New Roman" panose="02020603050405020304" pitchFamily="18" charset="0"/>
              </a:rPr>
              <a:t>();</a:t>
            </a:r>
          </a:p>
          <a:p>
            <a:pPr marL="0" indent="0">
              <a:lnSpc>
                <a:spcPct val="120000"/>
              </a:lnSpc>
              <a:buNone/>
            </a:pPr>
            <a:r>
              <a:rPr lang="en-US" dirty="0">
                <a:latin typeface="Times New Roman" panose="02020603050405020304" pitchFamily="18" charset="0"/>
                <a:cs typeface="Times New Roman" panose="02020603050405020304" pitchFamily="18" charset="0"/>
              </a:rPr>
              <a:t>  else {k++; x[k]=s;}}</a:t>
            </a:r>
          </a:p>
          <a:p>
            <a:pPr marL="0" indent="0">
              <a:lnSpc>
                <a:spcPct val="120000"/>
              </a:lnSpc>
              <a:buNone/>
            </a:pPr>
            <a:r>
              <a:rPr lang="en-US" dirty="0">
                <a:latin typeface="Times New Roman" panose="02020603050405020304" pitchFamily="18" charset="0"/>
                <a:cs typeface="Times New Roman" panose="02020603050405020304" pitchFamily="18" charset="0"/>
              </a:rPr>
              <a:t>k--;}}</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a:lnSpc>
                <a:spcPct val="12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8369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300446"/>
            <a:ext cx="8915400" cy="5610776"/>
          </a:xfrm>
        </p:spPr>
        <p:txBody>
          <a:bodyPr numCol="2"/>
          <a:lstStyle/>
          <a:p>
            <a:pPr marL="0" indent="0">
              <a:buNone/>
            </a:pPr>
            <a:r>
              <a:rPr lang="pt-BR" dirty="0" smtClean="0">
                <a:latin typeface="Times New Roman" panose="02020603050405020304" pitchFamily="18" charset="0"/>
                <a:cs typeface="Times New Roman" panose="02020603050405020304" pitchFamily="18" charset="0"/>
              </a:rPr>
              <a:t>Sort</a:t>
            </a:r>
            <a:r>
              <a:rPr lang="pt-BR" dirty="0">
                <a:latin typeface="Times New Roman" panose="02020603050405020304" pitchFamily="18" charset="0"/>
                <a:cs typeface="Times New Roman" panose="02020603050405020304" pitchFamily="18" charset="0"/>
              </a:rPr>
              <a:t>()</a:t>
            </a:r>
          </a:p>
          <a:p>
            <a:pPr marL="0" indent="0">
              <a:buNone/>
            </a:pPr>
            <a:r>
              <a:rPr lang="pt-BR" dirty="0">
                <a:latin typeface="Times New Roman" panose="02020603050405020304" pitchFamily="18" charset="0"/>
                <a:cs typeface="Times New Roman" panose="02020603050405020304" pitchFamily="18" charset="0"/>
              </a:rPr>
              <a:t>{int i,j,aux;</a:t>
            </a:r>
          </a:p>
          <a:p>
            <a:pPr marL="0" indent="0">
              <a:buNone/>
            </a:pPr>
            <a:r>
              <a:rPr lang="pt-BR" dirty="0">
                <a:latin typeface="Times New Roman" panose="02020603050405020304" pitchFamily="18" charset="0"/>
                <a:cs typeface="Times New Roman" panose="02020603050405020304" pitchFamily="18" charset="0"/>
              </a:rPr>
              <a:t>for(i=0;i&lt;n-1;i++)</a:t>
            </a:r>
          </a:p>
          <a:p>
            <a:pPr marL="0" indent="0">
              <a:buNone/>
            </a:pPr>
            <a:r>
              <a:rPr lang="pt-BR" dirty="0">
                <a:latin typeface="Times New Roman" panose="02020603050405020304" pitchFamily="18" charset="0"/>
                <a:cs typeface="Times New Roman" panose="02020603050405020304" pitchFamily="18" charset="0"/>
              </a:rPr>
              <a:t>  for(j=1;j&lt;n-i;j++)</a:t>
            </a:r>
          </a:p>
          <a:p>
            <a:pPr marL="0" indent="0">
              <a:buNone/>
            </a:pPr>
            <a:r>
              <a:rPr lang="pt-BR" dirty="0">
                <a:latin typeface="Times New Roman" panose="02020603050405020304" pitchFamily="18" charset="0"/>
                <a:cs typeface="Times New Roman" panose="02020603050405020304" pitchFamily="18" charset="0"/>
              </a:rPr>
              <a:t>    if(a[i+j]&lt;a[i])</a:t>
            </a:r>
          </a:p>
          <a:p>
            <a:pPr marL="0" indent="0">
              <a:buNone/>
            </a:pPr>
            <a:r>
              <a:rPr lang="pt-BR" dirty="0">
                <a:latin typeface="Times New Roman" panose="02020603050405020304" pitchFamily="18" charset="0"/>
                <a:cs typeface="Times New Roman" panose="02020603050405020304" pitchFamily="18" charset="0"/>
              </a:rPr>
              <a:t>    {aux=a[i];</a:t>
            </a:r>
          </a:p>
          <a:p>
            <a:pPr marL="0" indent="0">
              <a:buNone/>
            </a:pPr>
            <a:r>
              <a:rPr lang="pt-BR" dirty="0">
                <a:latin typeface="Times New Roman" panose="02020603050405020304" pitchFamily="18" charset="0"/>
                <a:cs typeface="Times New Roman" panose="02020603050405020304" pitchFamily="18" charset="0"/>
              </a:rPr>
              <a:t>    a[i]=a[i+j</a:t>
            </a:r>
            <a:r>
              <a:rPr lang="pt-BR"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buNone/>
            </a:pPr>
            <a:r>
              <a:rPr lang="pt-BR" dirty="0" smtClean="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a[i+j]=aux</a:t>
            </a:r>
            <a:r>
              <a:rPr lang="pt-BR"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main()</a:t>
            </a:r>
          </a:p>
          <a:p>
            <a:pPr marL="0" indent="0">
              <a:buNone/>
            </a:pP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Introdu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numarul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elemente</a:t>
            </a:r>
            <a:r>
              <a:rPr lang="en-US" dirty="0">
                <a:latin typeface="Times New Roman" panose="02020603050405020304" pitchFamily="18" charset="0"/>
                <a:cs typeface="Times New Roman" panose="02020603050405020304" pitchFamily="18" charset="0"/>
              </a:rPr>
              <a:t>: n=");</a:t>
            </a:r>
          </a:p>
          <a:p>
            <a:pPr marL="0" indent="0">
              <a:buNone/>
            </a:pP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",&amp;n);</a:t>
            </a:r>
          </a:p>
          <a:p>
            <a:pPr marL="0" indent="0">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Introdu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elementele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cifrului</a:t>
            </a:r>
            <a:r>
              <a:rPr lang="en-US" dirty="0">
                <a:latin typeface="Times New Roman" panose="02020603050405020304" pitchFamily="18" charset="0"/>
                <a:cs typeface="Times New Roman" panose="02020603050405020304" pitchFamily="18" charset="0"/>
              </a:rPr>
              <a:t>:\n");</a:t>
            </a:r>
          </a:p>
          <a:p>
            <a:pPr marL="0" indent="0">
              <a:buNone/>
            </a:pPr>
            <a:r>
              <a:rPr lang="en-US" dirty="0">
                <a:latin typeface="Times New Roman" panose="02020603050405020304" pitchFamily="18" charset="0"/>
                <a:cs typeface="Times New Roman" panose="02020603050405020304" pitchFamily="18" charset="0"/>
              </a:rPr>
              <a:t>for(</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=0;i&lt;</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",&amp;a[</a:t>
            </a:r>
            <a:r>
              <a:rPr lang="en-US" dirty="0" err="1">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endParaRPr lang="ro-RO"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Sort();</a:t>
            </a:r>
          </a:p>
          <a:p>
            <a:pPr marL="0" indent="0">
              <a:buNone/>
            </a:pPr>
            <a:r>
              <a:rPr lang="en-US" dirty="0">
                <a:latin typeface="Times New Roman" panose="02020603050405020304" pitchFamily="18" charset="0"/>
                <a:cs typeface="Times New Roman" panose="02020603050405020304" pitchFamily="18" charset="0"/>
              </a:rPr>
              <a:t>x[0]=a[0]-1;</a:t>
            </a:r>
          </a:p>
          <a:p>
            <a:pPr marL="0" indent="0">
              <a:buNone/>
            </a:pP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Introdu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numarul</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elemente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combinarii</a:t>
            </a:r>
            <a:r>
              <a:rPr lang="en-US" dirty="0">
                <a:latin typeface="Times New Roman" panose="02020603050405020304" pitchFamily="18" charset="0"/>
                <a:cs typeface="Times New Roman" panose="02020603050405020304" pitchFamily="18" charset="0"/>
              </a:rPr>
              <a:t>: c=");</a:t>
            </a:r>
          </a:p>
          <a:p>
            <a:pPr marL="0" indent="0">
              <a:buNone/>
            </a:pP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",&amp;c);</a:t>
            </a:r>
          </a:p>
          <a:p>
            <a:pPr marL="0" indent="0">
              <a:buNone/>
            </a:pPr>
            <a:r>
              <a:rPr lang="en-US" dirty="0">
                <a:latin typeface="Times New Roman" panose="02020603050405020304" pitchFamily="18" charset="0"/>
                <a:cs typeface="Times New Roman" panose="02020603050405020304" pitchFamily="18" charset="0"/>
              </a:rPr>
              <a:t>if(c&gt;n)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nNu</a:t>
            </a:r>
            <a:r>
              <a:rPr lang="en-US" dirty="0">
                <a:latin typeface="Times New Roman" panose="02020603050405020304" pitchFamily="18" charset="0"/>
                <a:cs typeface="Times New Roman" panose="02020603050405020304" pitchFamily="18" charset="0"/>
              </a:rPr>
              <a:t> se </a:t>
            </a:r>
            <a:r>
              <a:rPr lang="en-US" dirty="0" err="1">
                <a:latin typeface="Times New Roman" panose="02020603050405020304" pitchFamily="18" charset="0"/>
                <a:cs typeface="Times New Roman" panose="02020603050405020304" pitchFamily="18" charset="0"/>
              </a:rPr>
              <a:t>poate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calcula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combinarile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pentru</a:t>
            </a:r>
            <a:r>
              <a:rPr lang="en-US" dirty="0">
                <a:latin typeface="Times New Roman" panose="02020603050405020304" pitchFamily="18" charset="0"/>
                <a:cs typeface="Times New Roman" panose="02020603050405020304" pitchFamily="18" charset="0"/>
              </a:rPr>
              <a:t> c&gt;n!\n");</a:t>
            </a:r>
          </a:p>
          <a:p>
            <a:pPr marL="0" indent="0">
              <a:buNone/>
            </a:pPr>
            <a:r>
              <a:rPr lang="en-US" dirty="0">
                <a:latin typeface="Times New Roman" panose="02020603050405020304" pitchFamily="18" charset="0"/>
                <a:cs typeface="Times New Roman" panose="02020603050405020304" pitchFamily="18" charset="0"/>
              </a:rPr>
              <a:t>else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nGenerarea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tuturor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combinarilor</a:t>
            </a:r>
            <a:r>
              <a:rPr lang="en-US" dirty="0">
                <a:latin typeface="Times New Roman" panose="02020603050405020304" pitchFamily="18" charset="0"/>
                <a:cs typeface="Times New Roman" panose="02020603050405020304" pitchFamily="18" charset="0"/>
              </a:rPr>
              <a:t>:\n");</a:t>
            </a:r>
          </a:p>
          <a:p>
            <a:pPr marL="0" indent="0">
              <a:buNone/>
            </a:pPr>
            <a:r>
              <a:rPr lang="en-US" dirty="0">
                <a:latin typeface="Times New Roman" panose="02020603050405020304" pitchFamily="18" charset="0"/>
                <a:cs typeface="Times New Roman" panose="02020603050405020304" pitchFamily="18" charset="0"/>
              </a:rPr>
              <a:t>Backtrack(x[0]);}}</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7931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02229" y="666205"/>
            <a:ext cx="8712925" cy="3677995"/>
          </a:xfrm>
          <a:prstGeom prst="rect">
            <a:avLst/>
          </a:prstGeom>
        </p:spPr>
      </p:pic>
      <p:sp>
        <p:nvSpPr>
          <p:cNvPr id="5" name="Rectangle 4"/>
          <p:cNvSpPr/>
          <p:nvPr/>
        </p:nvSpPr>
        <p:spPr>
          <a:xfrm>
            <a:off x="1867989" y="4723025"/>
            <a:ext cx="8765177" cy="1384995"/>
          </a:xfrm>
          <a:prstGeom prst="rect">
            <a:avLst/>
          </a:prstGeom>
        </p:spPr>
        <p:txBody>
          <a:bodyPr wrap="square">
            <a:spAutoFit/>
          </a:bodyPr>
          <a:lstStyle/>
          <a:p>
            <a:r>
              <a:rPr lang="ro-MD" sz="1400" dirty="0" smtClean="0">
                <a:latin typeface="Times New Roman" panose="02020603050405020304" pitchFamily="18" charset="0"/>
                <a:ea typeface="Times New Roman" panose="02020603050405020304" pitchFamily="18" charset="0"/>
              </a:rPr>
              <a:t>Concluzii:</a:t>
            </a:r>
          </a:p>
          <a:p>
            <a:endParaRPr lang="ro-MD" sz="1400" dirty="0">
              <a:latin typeface="Times New Roman" panose="02020603050405020304" pitchFamily="18" charset="0"/>
              <a:ea typeface="Times New Roman" panose="02020603050405020304" pitchFamily="18" charset="0"/>
            </a:endParaRPr>
          </a:p>
          <a:p>
            <a:r>
              <a:rPr lang="ro-MD" sz="1400" dirty="0" smtClean="0">
                <a:latin typeface="Times New Roman" panose="02020603050405020304" pitchFamily="18" charset="0"/>
                <a:ea typeface="Times New Roman" panose="02020603050405020304" pitchFamily="18" charset="0"/>
              </a:rPr>
              <a:t>Această </a:t>
            </a:r>
            <a:r>
              <a:rPr lang="ro-MD" sz="1400" dirty="0">
                <a:latin typeface="Times New Roman" panose="02020603050405020304" pitchFamily="18" charset="0"/>
                <a:ea typeface="Times New Roman" panose="02020603050405020304" pitchFamily="18" charset="0"/>
              </a:rPr>
              <a:t>metodă este foarte folositoare în cazurile când problema are mai multe soluții. Pentru a înțelege această metodă am creat un program în C care determină toate combinările posibile ale oricărei mulțimi. Această metodă se bazează pe principiul întoarcerii, după cum și se traduce, de accea metoda parcurge toată mulțimea și verifică fiecare element până la sfârșit pentru ca soluția să fie validă. Apoi, metoda se întoarce la începutul mulțimii, căutând alte soluții valide</a:t>
            </a:r>
            <a:endParaRPr lang="ru-RU" sz="1400" dirty="0"/>
          </a:p>
        </p:txBody>
      </p:sp>
      <p:sp>
        <p:nvSpPr>
          <p:cNvPr id="7" name="Rectangle 6"/>
          <p:cNvSpPr/>
          <p:nvPr/>
        </p:nvSpPr>
        <p:spPr>
          <a:xfrm>
            <a:off x="1611086" y="156419"/>
            <a:ext cx="6096000" cy="369332"/>
          </a:xfrm>
          <a:prstGeom prst="rect">
            <a:avLst/>
          </a:prstGeom>
        </p:spPr>
        <p:txBody>
          <a:bodyPr>
            <a:spAutoFit/>
          </a:bodyPr>
          <a:lstStyle/>
          <a:p>
            <a:r>
              <a:rPr lang="ro-RO" dirty="0" smtClean="0">
                <a:latin typeface="Times New Roman" panose="02020603050405020304" pitchFamily="18" charset="0"/>
                <a:cs typeface="Times New Roman" panose="02020603050405020304" pitchFamily="18" charset="0"/>
              </a:rPr>
              <a:t>Rezultatele introduse și afișarea rezultatului</a:t>
            </a:r>
            <a:endParaRPr lang="ru-R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7102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216</TotalTime>
  <Words>431</Words>
  <Application>Microsoft Office PowerPoint</Application>
  <PresentationFormat>Widescreen</PresentationFormat>
  <Paragraphs>73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Century Gothic</vt:lpstr>
      <vt:lpstr>Times New Roman</vt:lpstr>
      <vt:lpstr>Wingdings</vt:lpstr>
      <vt:lpstr>Wingdings 3</vt:lpstr>
      <vt:lpstr>Wisp</vt:lpstr>
      <vt:lpstr>Tehnici de programare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Tehnici de programare</dc:title>
  <dc:creator>Пользователь</dc:creator>
  <cp:lastModifiedBy>Пользователь</cp:lastModifiedBy>
  <cp:revision>16</cp:revision>
  <dcterms:created xsi:type="dcterms:W3CDTF">2020-08-23T13:49:33Z</dcterms:created>
  <dcterms:modified xsi:type="dcterms:W3CDTF">2020-12-22T16:48:28Z</dcterms:modified>
</cp:coreProperties>
</file>