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EDCBD-1DF4-4A0C-8719-960EE5712B6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F7FC11A9-DB83-4D2C-A857-0AA4BB0BC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361EDA75-6E21-4A52-9E30-BDAC9A938905}"/>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5" name="Segnaposto piè di pagina 4">
            <a:extLst>
              <a:ext uri="{FF2B5EF4-FFF2-40B4-BE49-F238E27FC236}">
                <a16:creationId xmlns:a16="http://schemas.microsoft.com/office/drawing/2014/main" id="{7C5FFD90-3D11-4165-A07B-050134607B4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AD93ED0-CD09-4E07-89FA-1F959FDD6D8D}"/>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282686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C9F1FF-DBAC-43D2-B010-CF08AF31955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36C2839-9874-40EC-BBA5-D58C369878A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1FA323D-4CA3-40C2-90ED-24EDC6A78315}"/>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5" name="Segnaposto piè di pagina 4">
            <a:extLst>
              <a:ext uri="{FF2B5EF4-FFF2-40B4-BE49-F238E27FC236}">
                <a16:creationId xmlns:a16="http://schemas.microsoft.com/office/drawing/2014/main" id="{7589DAA2-AB83-4AAB-8F87-1312D14515D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599077D6-4797-414E-9FEE-87820159B9F2}"/>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322875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E7522D-480F-4ECA-B261-2AB47B07341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2ADEABAF-C844-4FD6-847B-C59E1ED5C90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D19B44B8-F549-4864-A3BA-76C15D9C9A4E}"/>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5" name="Segnaposto piè di pagina 4">
            <a:extLst>
              <a:ext uri="{FF2B5EF4-FFF2-40B4-BE49-F238E27FC236}">
                <a16:creationId xmlns:a16="http://schemas.microsoft.com/office/drawing/2014/main" id="{0839FCD4-BE26-49B1-9703-311833F5F16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C761AFD-757D-45A1-8FC0-64ED994FCDA7}"/>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66897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C5B049-D131-4928-A738-20666EAB039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45243EE-0A09-4702-A29C-034789C07F8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1D2022B-24DF-439D-B512-4A01F626E67F}"/>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5" name="Segnaposto piè di pagina 4">
            <a:extLst>
              <a:ext uri="{FF2B5EF4-FFF2-40B4-BE49-F238E27FC236}">
                <a16:creationId xmlns:a16="http://schemas.microsoft.com/office/drawing/2014/main" id="{F304C283-8FAC-40FE-BAC2-5BDACEBABC0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44EC042-9593-494E-9328-601975E7A7D3}"/>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31249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847A0-A20B-4A2D-A9F8-596E8F0B99D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5DE61F2-DC74-4CAB-BBD4-36204C242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5D896DC-8622-4898-9F3A-3935FEB3546C}"/>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5" name="Segnaposto piè di pagina 4">
            <a:extLst>
              <a:ext uri="{FF2B5EF4-FFF2-40B4-BE49-F238E27FC236}">
                <a16:creationId xmlns:a16="http://schemas.microsoft.com/office/drawing/2014/main" id="{A2EDD16D-E714-457E-80B7-00ED39A50C1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0D6908F-365C-4C97-BDAE-FA13AC3404E4}"/>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308554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39B0B-EAE4-429C-AAE2-3F279811DCAB}"/>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9A9C055-3415-4F70-86D3-A12A2E4CA0B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53ADF5B4-AD0D-48E4-97BB-B77A241B4AB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C67D9F2F-FC8D-45CE-B926-97352FFBE1F8}"/>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6" name="Segnaposto piè di pagina 5">
            <a:extLst>
              <a:ext uri="{FF2B5EF4-FFF2-40B4-BE49-F238E27FC236}">
                <a16:creationId xmlns:a16="http://schemas.microsoft.com/office/drawing/2014/main" id="{C35ED223-CB09-4C17-8C79-18FDA924C8F9}"/>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6597419-38FA-4163-82B8-4408283C4A44}"/>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238059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D3DB56-5D22-4072-8478-ECC8F8615DC3}"/>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B88B88CE-ABFB-4F40-8B7C-5DF947380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BC642F2-A365-4E0E-8C15-007EC850BB1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1DD18E2C-31E6-4FA3-9559-0B48CAA2D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7F4DB6D-6300-4FA0-9DE7-DE86CA9AA14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3E326AD-0B2F-4A06-AD99-0EAC856C37CC}"/>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8" name="Segnaposto piè di pagina 7">
            <a:extLst>
              <a:ext uri="{FF2B5EF4-FFF2-40B4-BE49-F238E27FC236}">
                <a16:creationId xmlns:a16="http://schemas.microsoft.com/office/drawing/2014/main" id="{C09C8627-4B9F-4BEF-A2F6-664D85889C15}"/>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7439AB0A-2885-4103-B1D1-6DADFAF8DD60}"/>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111113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8A568-07EB-46DF-9FCF-9DAB1624B42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21E4F165-568F-4714-806F-5EAA31FD58DD}"/>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4" name="Segnaposto piè di pagina 3">
            <a:extLst>
              <a:ext uri="{FF2B5EF4-FFF2-40B4-BE49-F238E27FC236}">
                <a16:creationId xmlns:a16="http://schemas.microsoft.com/office/drawing/2014/main" id="{EF27B2BF-BA38-4839-AFEC-C4AD2F665DEF}"/>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B08CAA0-3AD5-42A1-B244-20DEB6582FDB}"/>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64276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9A85EED-CAFB-4768-BA3D-1E2FA2625F10}"/>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3" name="Segnaposto piè di pagina 2">
            <a:extLst>
              <a:ext uri="{FF2B5EF4-FFF2-40B4-BE49-F238E27FC236}">
                <a16:creationId xmlns:a16="http://schemas.microsoft.com/office/drawing/2014/main" id="{78DDE26F-1D6F-4851-BCD7-D2430FBA7AAA}"/>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882E913E-2363-4CCB-B42B-2514FC29F4B0}"/>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241189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F1C81D-481E-40F6-8642-F5EDEF2C8D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8F7E23F-5E7A-4C69-A5E4-1AC253B04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6B0E4980-B6AF-4071-856C-84A66E5B7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0B77C9A-9029-49EC-B31F-B9650BD51FA9}"/>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6" name="Segnaposto piè di pagina 5">
            <a:extLst>
              <a:ext uri="{FF2B5EF4-FFF2-40B4-BE49-F238E27FC236}">
                <a16:creationId xmlns:a16="http://schemas.microsoft.com/office/drawing/2014/main" id="{4DE62A3B-C796-4DBF-843B-9928CB7B34B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93A815DB-6C0C-48FE-B345-B4ECA320ED2C}"/>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134520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7C575A-56A0-49F5-91D0-EE663360D93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0D74CC3C-C733-44E2-ACBE-95C71EC76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03F51964-7866-47C6-A64C-9ADDD5A5F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A89C820-2314-4536-AFB0-6CC050C85B6D}"/>
              </a:ext>
            </a:extLst>
          </p:cNvPr>
          <p:cNvSpPr>
            <a:spLocks noGrp="1"/>
          </p:cNvSpPr>
          <p:nvPr>
            <p:ph type="dt" sz="half" idx="10"/>
          </p:nvPr>
        </p:nvSpPr>
        <p:spPr/>
        <p:txBody>
          <a:bodyPr/>
          <a:lstStyle/>
          <a:p>
            <a:fld id="{276A63D4-4CEE-4156-BDE0-E850523B811A}" type="datetimeFigureOut">
              <a:rPr lang="en-US" smtClean="0"/>
              <a:t>1/20/2021</a:t>
            </a:fld>
            <a:endParaRPr lang="en-US"/>
          </a:p>
        </p:txBody>
      </p:sp>
      <p:sp>
        <p:nvSpPr>
          <p:cNvPr id="6" name="Segnaposto piè di pagina 5">
            <a:extLst>
              <a:ext uri="{FF2B5EF4-FFF2-40B4-BE49-F238E27FC236}">
                <a16:creationId xmlns:a16="http://schemas.microsoft.com/office/drawing/2014/main" id="{2C8D9E9A-B09C-46C0-8CF6-2B75CC7C4FF2}"/>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731A180E-50F5-4AE0-BD11-9594A058D17C}"/>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96517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7CC8AF-7DE2-46E8-8DA7-0B4F33EED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6F4E399-6B98-41F4-9CD6-E04A883D0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9347C704-4FB4-4A30-874D-075333DBF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A63D4-4CEE-4156-BDE0-E850523B811A}" type="datetimeFigureOut">
              <a:rPr lang="en-US" smtClean="0"/>
              <a:t>1/20/2021</a:t>
            </a:fld>
            <a:endParaRPr lang="en-US"/>
          </a:p>
        </p:txBody>
      </p:sp>
      <p:sp>
        <p:nvSpPr>
          <p:cNvPr id="5" name="Segnaposto piè di pagina 4">
            <a:extLst>
              <a:ext uri="{FF2B5EF4-FFF2-40B4-BE49-F238E27FC236}">
                <a16:creationId xmlns:a16="http://schemas.microsoft.com/office/drawing/2014/main" id="{386CF8A1-C2C3-4C66-AF22-737F0A1C70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E3FB4FB2-58E3-40F5-A012-A05A9703B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BFC2D-6196-4104-AA21-D4741A68BE8D}" type="slidenum">
              <a:rPr lang="en-US" smtClean="0"/>
              <a:t>‹N›</a:t>
            </a:fld>
            <a:endParaRPr lang="en-US"/>
          </a:p>
        </p:txBody>
      </p:sp>
    </p:spTree>
    <p:extLst>
      <p:ext uri="{BB962C8B-B14F-4D97-AF65-F5344CB8AC3E}">
        <p14:creationId xmlns:p14="http://schemas.microsoft.com/office/powerpoint/2010/main" val="115744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Immagine 31">
            <a:extLst>
              <a:ext uri="{FF2B5EF4-FFF2-40B4-BE49-F238E27FC236}">
                <a16:creationId xmlns:a16="http://schemas.microsoft.com/office/drawing/2014/main" id="{80A8A98C-888B-483D-A16D-DBF9C534C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555" y="958245"/>
            <a:ext cx="3583846" cy="5291666"/>
          </a:xfrm>
          <a:prstGeom prst="rect">
            <a:avLst/>
          </a:prstGeom>
        </p:spPr>
      </p:pic>
      <p:pic>
        <p:nvPicPr>
          <p:cNvPr id="5" name="Immagine 4">
            <a:extLst>
              <a:ext uri="{FF2B5EF4-FFF2-40B4-BE49-F238E27FC236}">
                <a16:creationId xmlns:a16="http://schemas.microsoft.com/office/drawing/2014/main" id="{A450AB21-704D-4CA4-8A76-609EABFA2AD4}"/>
              </a:ext>
            </a:extLst>
          </p:cNvPr>
          <p:cNvPicPr>
            <a:picLocks noChangeAspect="1"/>
          </p:cNvPicPr>
          <p:nvPr/>
        </p:nvPicPr>
        <p:blipFill rotWithShape="1">
          <a:blip r:embed="rId3">
            <a:extLst>
              <a:ext uri="{28A0092B-C50C-407E-A947-70E740481C1C}">
                <a14:useLocalDpi xmlns:a14="http://schemas.microsoft.com/office/drawing/2010/main" val="0"/>
              </a:ext>
            </a:extLst>
          </a:blip>
          <a:srcRect l="19686" r="20162"/>
          <a:stretch/>
        </p:blipFill>
        <p:spPr>
          <a:xfrm>
            <a:off x="661823" y="946912"/>
            <a:ext cx="3183038" cy="5291666"/>
          </a:xfrm>
          <a:prstGeom prst="rect">
            <a:avLst/>
          </a:prstGeom>
        </p:spPr>
      </p:pic>
      <p:pic>
        <p:nvPicPr>
          <p:cNvPr id="7" name="Immagine 6">
            <a:extLst>
              <a:ext uri="{FF2B5EF4-FFF2-40B4-BE49-F238E27FC236}">
                <a16:creationId xmlns:a16="http://schemas.microsoft.com/office/drawing/2014/main" id="{2D71B7B4-2081-46FF-8D65-982FB5665DF9}"/>
              </a:ext>
            </a:extLst>
          </p:cNvPr>
          <p:cNvPicPr>
            <a:picLocks noChangeAspect="1"/>
          </p:cNvPicPr>
          <p:nvPr/>
        </p:nvPicPr>
        <p:blipFill rotWithShape="1">
          <a:blip r:embed="rId4">
            <a:extLst>
              <a:ext uri="{28A0092B-C50C-407E-A947-70E740481C1C}">
                <a14:useLocalDpi xmlns:a14="http://schemas.microsoft.com/office/drawing/2010/main" val="0"/>
              </a:ext>
            </a:extLst>
          </a:blip>
          <a:srcRect l="24026" r="21728"/>
          <a:stretch/>
        </p:blipFill>
        <p:spPr>
          <a:xfrm>
            <a:off x="8839885" y="966372"/>
            <a:ext cx="2013993" cy="2796494"/>
          </a:xfrm>
          <a:prstGeom prst="rect">
            <a:avLst/>
          </a:prstGeom>
        </p:spPr>
      </p:pic>
      <p:sp>
        <p:nvSpPr>
          <p:cNvPr id="8" name="CasellaDiTesto 7">
            <a:extLst>
              <a:ext uri="{FF2B5EF4-FFF2-40B4-BE49-F238E27FC236}">
                <a16:creationId xmlns:a16="http://schemas.microsoft.com/office/drawing/2014/main" id="{55D18ACF-2D46-407D-9199-FE72621A9ACD}"/>
              </a:ext>
            </a:extLst>
          </p:cNvPr>
          <p:cNvSpPr txBox="1"/>
          <p:nvPr/>
        </p:nvSpPr>
        <p:spPr>
          <a:xfrm>
            <a:off x="2877416" y="66440"/>
            <a:ext cx="6698568" cy="584775"/>
          </a:xfrm>
          <a:prstGeom prst="rect">
            <a:avLst/>
          </a:prstGeom>
          <a:noFill/>
        </p:spPr>
        <p:txBody>
          <a:bodyPr wrap="square" rtlCol="0">
            <a:spAutoFit/>
          </a:bodyPr>
          <a:lstStyle/>
          <a:p>
            <a:pPr algn="ctr"/>
            <a:r>
              <a:rPr lang="en-US" sz="3200" dirty="0"/>
              <a:t>Two Tier Fat Client Architecture</a:t>
            </a:r>
          </a:p>
        </p:txBody>
      </p:sp>
      <p:cxnSp>
        <p:nvCxnSpPr>
          <p:cNvPr id="12" name="Connettore 2 11">
            <a:extLst>
              <a:ext uri="{FF2B5EF4-FFF2-40B4-BE49-F238E27FC236}">
                <a16:creationId xmlns:a16="http://schemas.microsoft.com/office/drawing/2014/main" id="{95026EF6-8C38-4E5A-A760-5637C26A3AED}"/>
              </a:ext>
            </a:extLst>
          </p:cNvPr>
          <p:cNvCxnSpPr>
            <a:cxnSpLocks/>
          </p:cNvCxnSpPr>
          <p:nvPr/>
        </p:nvCxnSpPr>
        <p:spPr>
          <a:xfrm flipV="1">
            <a:off x="4265271" y="1486185"/>
            <a:ext cx="36691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5F05AE55-21E2-49C7-8106-DA33E10A3A4F}"/>
              </a:ext>
            </a:extLst>
          </p:cNvPr>
          <p:cNvCxnSpPr>
            <a:cxnSpLocks/>
          </p:cNvCxnSpPr>
          <p:nvPr/>
        </p:nvCxnSpPr>
        <p:spPr>
          <a:xfrm flipH="1">
            <a:off x="4265271" y="2364619"/>
            <a:ext cx="3588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A8AFFDA3-5268-477C-9D70-1A6F125DBB55}"/>
              </a:ext>
            </a:extLst>
          </p:cNvPr>
          <p:cNvSpPr txBox="1"/>
          <p:nvPr/>
        </p:nvSpPr>
        <p:spPr>
          <a:xfrm>
            <a:off x="4672311" y="1039797"/>
            <a:ext cx="2939969" cy="369332"/>
          </a:xfrm>
          <a:prstGeom prst="rect">
            <a:avLst/>
          </a:prstGeom>
          <a:noFill/>
        </p:spPr>
        <p:txBody>
          <a:bodyPr wrap="square" rtlCol="0">
            <a:spAutoFit/>
          </a:bodyPr>
          <a:lstStyle/>
          <a:p>
            <a:r>
              <a:rPr lang="en-US" dirty="0"/>
              <a:t>Asynchronous Firebase call</a:t>
            </a:r>
          </a:p>
        </p:txBody>
      </p:sp>
      <p:sp>
        <p:nvSpPr>
          <p:cNvPr id="16" name="CasellaDiTesto 15">
            <a:extLst>
              <a:ext uri="{FF2B5EF4-FFF2-40B4-BE49-F238E27FC236}">
                <a16:creationId xmlns:a16="http://schemas.microsoft.com/office/drawing/2014/main" id="{EF4E12CA-0472-41BE-A022-FCB6DEA7D8CA}"/>
              </a:ext>
            </a:extLst>
          </p:cNvPr>
          <p:cNvSpPr txBox="1"/>
          <p:nvPr/>
        </p:nvSpPr>
        <p:spPr>
          <a:xfrm>
            <a:off x="5254908" y="2466691"/>
            <a:ext cx="1689903" cy="369332"/>
          </a:xfrm>
          <a:prstGeom prst="rect">
            <a:avLst/>
          </a:prstGeom>
          <a:noFill/>
        </p:spPr>
        <p:txBody>
          <a:bodyPr wrap="square" rtlCol="0">
            <a:spAutoFit/>
          </a:bodyPr>
          <a:lstStyle/>
          <a:p>
            <a:r>
              <a:rPr lang="en-US" dirty="0"/>
              <a:t>Data Snapshot</a:t>
            </a:r>
          </a:p>
        </p:txBody>
      </p:sp>
      <p:pic>
        <p:nvPicPr>
          <p:cNvPr id="22" name="Immagine 21">
            <a:extLst>
              <a:ext uri="{FF2B5EF4-FFF2-40B4-BE49-F238E27FC236}">
                <a16:creationId xmlns:a16="http://schemas.microsoft.com/office/drawing/2014/main" id="{CBC187DC-0626-4198-BE79-4AC6C50C8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302" y="3604078"/>
            <a:ext cx="2997428" cy="2075719"/>
          </a:xfrm>
          <a:prstGeom prst="rect">
            <a:avLst/>
          </a:prstGeom>
        </p:spPr>
      </p:pic>
      <p:cxnSp>
        <p:nvCxnSpPr>
          <p:cNvPr id="23" name="Connettore 2 22">
            <a:extLst>
              <a:ext uri="{FF2B5EF4-FFF2-40B4-BE49-F238E27FC236}">
                <a16:creationId xmlns:a16="http://schemas.microsoft.com/office/drawing/2014/main" id="{5C691123-1B40-4908-8EA3-DC07A9650D56}"/>
              </a:ext>
            </a:extLst>
          </p:cNvPr>
          <p:cNvCxnSpPr>
            <a:cxnSpLocks/>
          </p:cNvCxnSpPr>
          <p:nvPr/>
        </p:nvCxnSpPr>
        <p:spPr>
          <a:xfrm flipV="1">
            <a:off x="4105152" y="4682213"/>
            <a:ext cx="36691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8CFD44BF-D8AA-464D-9CA9-B44934D1E3BC}"/>
              </a:ext>
            </a:extLst>
          </p:cNvPr>
          <p:cNvCxnSpPr>
            <a:cxnSpLocks/>
          </p:cNvCxnSpPr>
          <p:nvPr/>
        </p:nvCxnSpPr>
        <p:spPr>
          <a:xfrm flipH="1">
            <a:off x="4105152" y="5560647"/>
            <a:ext cx="3588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7DC049D0-E0DB-40BE-AF68-D1D092AD533A}"/>
              </a:ext>
            </a:extLst>
          </p:cNvPr>
          <p:cNvSpPr txBox="1"/>
          <p:nvPr/>
        </p:nvSpPr>
        <p:spPr>
          <a:xfrm>
            <a:off x="5427566" y="4235824"/>
            <a:ext cx="2013994" cy="369332"/>
          </a:xfrm>
          <a:prstGeom prst="rect">
            <a:avLst/>
          </a:prstGeom>
          <a:noFill/>
        </p:spPr>
        <p:txBody>
          <a:bodyPr wrap="square" rtlCol="0">
            <a:spAutoFit/>
          </a:bodyPr>
          <a:lstStyle/>
          <a:p>
            <a:r>
              <a:rPr lang="en-US" dirty="0"/>
              <a:t>Http API call</a:t>
            </a:r>
          </a:p>
        </p:txBody>
      </p:sp>
      <p:sp>
        <p:nvSpPr>
          <p:cNvPr id="26" name="CasellaDiTesto 25">
            <a:extLst>
              <a:ext uri="{FF2B5EF4-FFF2-40B4-BE49-F238E27FC236}">
                <a16:creationId xmlns:a16="http://schemas.microsoft.com/office/drawing/2014/main" id="{8A5329EB-CC5B-4CAB-B85C-C9F996ACAD71}"/>
              </a:ext>
            </a:extLst>
          </p:cNvPr>
          <p:cNvSpPr txBox="1"/>
          <p:nvPr/>
        </p:nvSpPr>
        <p:spPr>
          <a:xfrm>
            <a:off x="5659060" y="5667882"/>
            <a:ext cx="1135280" cy="369332"/>
          </a:xfrm>
          <a:prstGeom prst="rect">
            <a:avLst/>
          </a:prstGeom>
          <a:noFill/>
        </p:spPr>
        <p:txBody>
          <a:bodyPr wrap="square" rtlCol="0">
            <a:spAutoFit/>
          </a:bodyPr>
          <a:lstStyle/>
          <a:p>
            <a:r>
              <a:rPr lang="en-US" dirty="0"/>
              <a:t>Json File</a:t>
            </a:r>
          </a:p>
        </p:txBody>
      </p:sp>
      <p:pic>
        <p:nvPicPr>
          <p:cNvPr id="36" name="Immagine 35">
            <a:extLst>
              <a:ext uri="{FF2B5EF4-FFF2-40B4-BE49-F238E27FC236}">
                <a16:creationId xmlns:a16="http://schemas.microsoft.com/office/drawing/2014/main" id="{9D97430C-12DA-4BEB-8283-5159C7762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3686" y="2904019"/>
            <a:ext cx="1608826" cy="1440433"/>
          </a:xfrm>
          <a:prstGeom prst="rect">
            <a:avLst/>
          </a:prstGeom>
        </p:spPr>
      </p:pic>
      <p:sp>
        <p:nvSpPr>
          <p:cNvPr id="37" name="CasellaDiTesto 36">
            <a:extLst>
              <a:ext uri="{FF2B5EF4-FFF2-40B4-BE49-F238E27FC236}">
                <a16:creationId xmlns:a16="http://schemas.microsoft.com/office/drawing/2014/main" id="{453FA290-9A6E-45CE-9C7B-B4020424D148}"/>
              </a:ext>
            </a:extLst>
          </p:cNvPr>
          <p:cNvSpPr txBox="1"/>
          <p:nvPr/>
        </p:nvSpPr>
        <p:spPr>
          <a:xfrm>
            <a:off x="1334891" y="4453006"/>
            <a:ext cx="1771033" cy="369332"/>
          </a:xfrm>
          <a:prstGeom prst="rect">
            <a:avLst/>
          </a:prstGeom>
          <a:noFill/>
        </p:spPr>
        <p:txBody>
          <a:bodyPr wrap="square" rtlCol="0">
            <a:spAutoFit/>
          </a:bodyPr>
          <a:lstStyle/>
          <a:p>
            <a:r>
              <a:rPr lang="en-US" dirty="0"/>
              <a:t>Application Logic</a:t>
            </a:r>
          </a:p>
        </p:txBody>
      </p:sp>
      <p:sp>
        <p:nvSpPr>
          <p:cNvPr id="38" name="CasellaDiTesto 37">
            <a:extLst>
              <a:ext uri="{FF2B5EF4-FFF2-40B4-BE49-F238E27FC236}">
                <a16:creationId xmlns:a16="http://schemas.microsoft.com/office/drawing/2014/main" id="{3E0E735B-56EB-46D7-A146-C6A26D52B44D}"/>
              </a:ext>
            </a:extLst>
          </p:cNvPr>
          <p:cNvSpPr txBox="1"/>
          <p:nvPr/>
        </p:nvSpPr>
        <p:spPr>
          <a:xfrm>
            <a:off x="1081202" y="6273225"/>
            <a:ext cx="2107278" cy="584775"/>
          </a:xfrm>
          <a:prstGeom prst="rect">
            <a:avLst/>
          </a:prstGeom>
          <a:noFill/>
        </p:spPr>
        <p:txBody>
          <a:bodyPr wrap="square" rtlCol="0">
            <a:spAutoFit/>
          </a:bodyPr>
          <a:lstStyle/>
          <a:p>
            <a:pPr algn="ctr"/>
            <a:r>
              <a:rPr lang="en-US" sz="3200" dirty="0"/>
              <a:t>CLIENT</a:t>
            </a:r>
          </a:p>
        </p:txBody>
      </p:sp>
      <p:sp>
        <p:nvSpPr>
          <p:cNvPr id="39" name="CasellaDiTesto 38">
            <a:extLst>
              <a:ext uri="{FF2B5EF4-FFF2-40B4-BE49-F238E27FC236}">
                <a16:creationId xmlns:a16="http://schemas.microsoft.com/office/drawing/2014/main" id="{42677F9B-6EEB-4DE8-BF93-9FFCBD9C1F11}"/>
              </a:ext>
            </a:extLst>
          </p:cNvPr>
          <p:cNvSpPr txBox="1"/>
          <p:nvPr/>
        </p:nvSpPr>
        <p:spPr>
          <a:xfrm>
            <a:off x="8839885" y="6188967"/>
            <a:ext cx="2107278" cy="584775"/>
          </a:xfrm>
          <a:prstGeom prst="rect">
            <a:avLst/>
          </a:prstGeom>
          <a:noFill/>
        </p:spPr>
        <p:txBody>
          <a:bodyPr wrap="square" rtlCol="0">
            <a:spAutoFit/>
          </a:bodyPr>
          <a:lstStyle/>
          <a:p>
            <a:pPr algn="ctr"/>
            <a:r>
              <a:rPr lang="en-US" sz="3200" dirty="0"/>
              <a:t>DATABASE</a:t>
            </a:r>
          </a:p>
        </p:txBody>
      </p:sp>
    </p:spTree>
    <p:extLst>
      <p:ext uri="{BB962C8B-B14F-4D97-AF65-F5344CB8AC3E}">
        <p14:creationId xmlns:p14="http://schemas.microsoft.com/office/powerpoint/2010/main" val="300099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4CA7988-30F3-4ACE-A2BD-AC7F8390E194}"/>
              </a:ext>
            </a:extLst>
          </p:cNvPr>
          <p:cNvSpPr txBox="1"/>
          <p:nvPr/>
        </p:nvSpPr>
        <p:spPr>
          <a:xfrm>
            <a:off x="2383424" y="160767"/>
            <a:ext cx="6551271" cy="6186309"/>
          </a:xfrm>
          <a:prstGeom prst="rect">
            <a:avLst/>
          </a:prstGeom>
          <a:noFill/>
        </p:spPr>
        <p:txBody>
          <a:bodyPr wrap="square" rtlCol="0">
            <a:spAutoFit/>
          </a:bodyPr>
          <a:lstStyle/>
          <a:p>
            <a:r>
              <a:rPr lang="it-IT" dirty="0" err="1"/>
              <a:t>Bealthy</a:t>
            </a:r>
            <a:r>
              <a:rPr lang="it-IT" dirty="0"/>
              <a:t> utilizza un'architettura a due </a:t>
            </a:r>
            <a:r>
              <a:rPr lang="it-IT" dirty="0" err="1"/>
              <a:t>tier</a:t>
            </a:r>
            <a:r>
              <a:rPr lang="it-IT" dirty="0"/>
              <a:t> con un client di tipo </a:t>
            </a:r>
            <a:r>
              <a:rPr lang="it-IT" dirty="0" err="1"/>
              <a:t>fat</a:t>
            </a:r>
            <a:r>
              <a:rPr lang="it-IT" dirty="0"/>
              <a:t>. Il client </a:t>
            </a:r>
            <a:r>
              <a:rPr lang="it-IT" dirty="0" err="1"/>
              <a:t>tier</a:t>
            </a:r>
            <a:r>
              <a:rPr lang="it-IT" dirty="0"/>
              <a:t> e il business </a:t>
            </a:r>
            <a:r>
              <a:rPr lang="it-IT" dirty="0" err="1"/>
              <a:t>logic</a:t>
            </a:r>
            <a:r>
              <a:rPr lang="it-IT" dirty="0"/>
              <a:t> </a:t>
            </a:r>
            <a:r>
              <a:rPr lang="it-IT" dirty="0" err="1"/>
              <a:t>tier</a:t>
            </a:r>
            <a:r>
              <a:rPr lang="it-IT" dirty="0"/>
              <a:t> si trovano entrambi all'interno dell' applicativo su mobile, mentre il database è remoto. La maggior parte dei dati si trovano nel database gestito dal provider "</a:t>
            </a:r>
            <a:r>
              <a:rPr lang="it-IT" dirty="0" err="1"/>
              <a:t>Firebase</a:t>
            </a:r>
            <a:r>
              <a:rPr lang="it-IT" dirty="0"/>
              <a:t>" sul quale ci sono tutti i dati statici dei piatti predefiniti, i piatti creati dall' utente, le informazioni giorno per giorno di quali piatti mangia e quali sintomi manifesta, e i file delle immagini dei piatti e della foto dell'utente.</a:t>
            </a:r>
          </a:p>
          <a:p>
            <a:r>
              <a:rPr lang="it-IT" dirty="0"/>
              <a:t>L'altra parte di dati è gestita dal provider "</a:t>
            </a:r>
            <a:r>
              <a:rPr lang="it-IT" dirty="0" err="1"/>
              <a:t>OpenFoodFacts</a:t>
            </a:r>
            <a:r>
              <a:rPr lang="it-IT" dirty="0"/>
              <a:t>", un database open source contenente migliaia di informazioni di cibi associati a un codice a barre.</a:t>
            </a:r>
          </a:p>
          <a:p>
            <a:r>
              <a:rPr lang="en-GB" dirty="0" err="1"/>
              <a:t>Bealthy</a:t>
            </a:r>
            <a:r>
              <a:rPr lang="en-GB" dirty="0"/>
              <a:t> uses a two tier architecture with a fat client. The client tier and the business logic tier are both located within the mobile application, while the database is remote. Most of the data are in the database managed by the provider "Firebase" on which there are all the static data of the predefined dishes, the dishes created by the user, the day by day information of which dishes he eats and which symptoms he shows, and the files of the images of the dishes and the photo of the </a:t>
            </a:r>
            <a:r>
              <a:rPr lang="en-GB" dirty="0" err="1"/>
              <a:t>user.The</a:t>
            </a:r>
            <a:r>
              <a:rPr lang="en-GB" dirty="0"/>
              <a:t> other part of the data is managed by the provider "</a:t>
            </a:r>
            <a:r>
              <a:rPr lang="en-GB" dirty="0" err="1"/>
              <a:t>OpenFoodFacts</a:t>
            </a:r>
            <a:r>
              <a:rPr lang="en-GB" dirty="0"/>
              <a:t>", an open source database containing thousands of food information associated with a </a:t>
            </a:r>
            <a:r>
              <a:rPr lang="en-GB" dirty="0" err="1"/>
              <a:t>barcode.Translated</a:t>
            </a:r>
            <a:r>
              <a:rPr lang="en-GB" dirty="0"/>
              <a:t> with www.DeepL.com/Translator (free version)</a:t>
            </a:r>
            <a:endParaRPr lang="en-US" dirty="0"/>
          </a:p>
        </p:txBody>
      </p:sp>
    </p:spTree>
    <p:extLst>
      <p:ext uri="{BB962C8B-B14F-4D97-AF65-F5344CB8AC3E}">
        <p14:creationId xmlns:p14="http://schemas.microsoft.com/office/powerpoint/2010/main" val="254428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7F4B4C6-DD7C-4956-9BC7-694EA95EBF03}"/>
              </a:ext>
            </a:extLst>
          </p:cNvPr>
          <p:cNvSpPr>
            <a:spLocks noGrp="1"/>
          </p:cNvSpPr>
          <p:nvPr>
            <p:ph idx="1"/>
          </p:nvPr>
        </p:nvSpPr>
        <p:spPr>
          <a:xfrm>
            <a:off x="953610" y="715916"/>
            <a:ext cx="7006146" cy="4351338"/>
          </a:xfrm>
        </p:spPr>
        <p:txBody>
          <a:bodyPr/>
          <a:lstStyle/>
          <a:p>
            <a:r>
              <a:rPr lang="it-IT" dirty="0"/>
              <a:t>Perché abbiamo deciso di rendere l’app 2 </a:t>
            </a:r>
            <a:r>
              <a:rPr lang="it-IT" dirty="0" err="1"/>
              <a:t>two</a:t>
            </a:r>
            <a:r>
              <a:rPr lang="it-IT" dirty="0"/>
              <a:t> </a:t>
            </a:r>
            <a:r>
              <a:rPr lang="it-IT" dirty="0" err="1"/>
              <a:t>tiers</a:t>
            </a:r>
            <a:endParaRPr lang="it-IT" dirty="0"/>
          </a:p>
          <a:p>
            <a:r>
              <a:rPr lang="it-IT" dirty="0"/>
              <a:t>Perché </a:t>
            </a:r>
            <a:r>
              <a:rPr lang="it-IT" dirty="0" err="1"/>
              <a:t>firebase</a:t>
            </a:r>
            <a:r>
              <a:rPr lang="it-IT" dirty="0"/>
              <a:t> come provider di autenticazione</a:t>
            </a:r>
          </a:p>
          <a:p>
            <a:r>
              <a:rPr lang="it-IT" dirty="0"/>
              <a:t>Perché </a:t>
            </a:r>
            <a:r>
              <a:rPr lang="it-IT" dirty="0" err="1"/>
              <a:t>firebase</a:t>
            </a:r>
            <a:r>
              <a:rPr lang="it-IT" dirty="0"/>
              <a:t> come store di dati</a:t>
            </a:r>
          </a:p>
          <a:p>
            <a:r>
              <a:rPr lang="it-IT" dirty="0"/>
              <a:t>Perché </a:t>
            </a:r>
            <a:r>
              <a:rPr lang="it-IT" dirty="0" err="1"/>
              <a:t>mobx</a:t>
            </a:r>
            <a:r>
              <a:rPr lang="it-IT" dirty="0"/>
              <a:t> library come  Design patterns</a:t>
            </a:r>
          </a:p>
          <a:p>
            <a:pPr marL="0" indent="0">
              <a:buNone/>
            </a:pPr>
            <a:endParaRPr lang="it-IT" dirty="0"/>
          </a:p>
          <a:p>
            <a:r>
              <a:rPr lang="it-IT" dirty="0"/>
              <a:t>Perché Open food </a:t>
            </a:r>
            <a:r>
              <a:rPr lang="it-IT" dirty="0" err="1"/>
              <a:t>facts</a:t>
            </a:r>
            <a:r>
              <a:rPr lang="it-IT" dirty="0"/>
              <a:t> </a:t>
            </a:r>
          </a:p>
          <a:p>
            <a:r>
              <a:rPr lang="it-IT" dirty="0"/>
              <a:t>Perché flutter </a:t>
            </a:r>
          </a:p>
        </p:txBody>
      </p:sp>
    </p:spTree>
    <p:extLst>
      <p:ext uri="{BB962C8B-B14F-4D97-AF65-F5344CB8AC3E}">
        <p14:creationId xmlns:p14="http://schemas.microsoft.com/office/powerpoint/2010/main" val="404001354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318</Words>
  <Application>Microsoft Office PowerPoint</Application>
  <PresentationFormat>Widescreen</PresentationFormat>
  <Paragraphs>18</Paragraphs>
  <Slides>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Arial</vt:lpstr>
      <vt:lpstr>Calibri</vt:lpstr>
      <vt:lpstr>Calibri Light</vt:lpstr>
      <vt:lpstr>Tema di Office</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Mauri</dc:creator>
  <cp:lastModifiedBy>Giulia Meneghin</cp:lastModifiedBy>
  <cp:revision>9</cp:revision>
  <dcterms:created xsi:type="dcterms:W3CDTF">2021-01-19T16:26:07Z</dcterms:created>
  <dcterms:modified xsi:type="dcterms:W3CDTF">2021-01-20T17:58:16Z</dcterms:modified>
</cp:coreProperties>
</file>