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  <p:sldMasterId id="2147483689" r:id="rId3"/>
  </p:sldMasterIdLst>
  <p:notesMasterIdLst>
    <p:notesMasterId r:id="rId14"/>
  </p:notesMasterIdLst>
  <p:sldIdLst>
    <p:sldId id="256" r:id="rId4"/>
    <p:sldId id="257" r:id="rId5"/>
    <p:sldId id="263" r:id="rId6"/>
    <p:sldId id="265" r:id="rId7"/>
    <p:sldId id="261" r:id="rId8"/>
    <p:sldId id="262" r:id="rId9"/>
    <p:sldId id="258" r:id="rId10"/>
    <p:sldId id="264" r:id="rId11"/>
    <p:sldId id="259" r:id="rId12"/>
    <p:sldId id="260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5AD36-994E-4144-9CD4-0B41017590E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97476-6D87-462E-8E03-176B027856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1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97476-6D87-462E-8E03-176B027856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8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97476-6D87-462E-8E03-176B027856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5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14641" y="1858265"/>
            <a:ext cx="918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94241" y="3911363"/>
            <a:ext cx="58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027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3672724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27924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4967124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196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2"/>
          </p:nvPr>
        </p:nvSpPr>
        <p:spPr>
          <a:xfrm>
            <a:off x="619304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821504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 idx="3"/>
          </p:nvPr>
        </p:nvSpPr>
        <p:spPr>
          <a:xfrm>
            <a:off x="2769901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>
            <a:off x="2972101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 idx="5"/>
          </p:nvPr>
        </p:nvSpPr>
        <p:spPr>
          <a:xfrm>
            <a:off x="4920500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>
            <a:off x="5122700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7"/>
          </p:nvPr>
        </p:nvSpPr>
        <p:spPr>
          <a:xfrm>
            <a:off x="4942823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>
            <a:off x="5145029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ctrTitle" idx="9"/>
          </p:nvPr>
        </p:nvSpPr>
        <p:spPr>
          <a:xfrm>
            <a:off x="7124692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3"/>
          </p:nvPr>
        </p:nvSpPr>
        <p:spPr>
          <a:xfrm>
            <a:off x="7333681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 idx="14"/>
          </p:nvPr>
        </p:nvSpPr>
        <p:spPr>
          <a:xfrm>
            <a:off x="9306561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5"/>
          </p:nvPr>
        </p:nvSpPr>
        <p:spPr>
          <a:xfrm>
            <a:off x="9522333" y="5186935"/>
            <a:ext cx="1942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0199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2322600" y="3795600"/>
            <a:ext cx="16772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322600" y="2200033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7511668" y="48470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7009277" y="3253408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4615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2416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Section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573337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73337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573337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29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2"/>
          </p:nvPr>
        </p:nvSpPr>
        <p:spPr>
          <a:xfrm>
            <a:off x="3047680" y="2202723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3047680" y="2595056"/>
            <a:ext cx="227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3"/>
          </p:nvPr>
        </p:nvSpPr>
        <p:spPr>
          <a:xfrm>
            <a:off x="3047680" y="4760764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4"/>
          </p:nvPr>
        </p:nvSpPr>
        <p:spPr>
          <a:xfrm>
            <a:off x="3047680" y="5153097"/>
            <a:ext cx="227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5"/>
          </p:nvPr>
        </p:nvSpPr>
        <p:spPr>
          <a:xfrm>
            <a:off x="6729729" y="2202723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6"/>
          </p:nvPr>
        </p:nvSpPr>
        <p:spPr>
          <a:xfrm>
            <a:off x="6729732" y="2595056"/>
            <a:ext cx="23908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 idx="7"/>
          </p:nvPr>
        </p:nvSpPr>
        <p:spPr>
          <a:xfrm>
            <a:off x="6729729" y="4760764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8"/>
          </p:nvPr>
        </p:nvSpPr>
        <p:spPr>
          <a:xfrm>
            <a:off x="6729732" y="5153097"/>
            <a:ext cx="23908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5855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ctrTitle"/>
          </p:nvPr>
        </p:nvSpPr>
        <p:spPr>
          <a:xfrm flipH="1">
            <a:off x="1591372" y="2148200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8266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Section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3013772" y="292507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13772" y="250930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3013772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2211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 + Desig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0240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Title + Design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641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514500" y="2798200"/>
            <a:ext cx="31632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520395" y="268871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920595" y="875304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824597" y="725931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807208" y="2021077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807208" y="3316224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7896011" y="2790184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7896011" y="4149781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7896011" y="5509377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520395" y="1557139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920595" y="2163569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520395" y="2855115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920595" y="346154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9082077" y="236690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9082077" y="2973340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9082077" y="373212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9082077" y="4338556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9082077" y="5081804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9082077" y="568823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5547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Section 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 flipH="1">
            <a:off x="2264096" y="29046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219296" y="24888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3558496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4920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Title + Design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2643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 flipH="1">
            <a:off x="2632200" y="1548000"/>
            <a:ext cx="6927600" cy="1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2870000" y="3326467"/>
            <a:ext cx="6452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834541" y="4963224"/>
            <a:ext cx="5106800" cy="2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333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12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985509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867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654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3AE678-70AC-4BFA-AA51-86789667A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D3B832D-DCA5-4528-8120-0656CB7D0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B495E6-72A5-4FDE-8E9D-887ACD03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8A-64E2-4CA1-B325-7494293ACB9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427B0F-88A6-48BD-9CF9-F27E8674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DD73F5-53F6-4C80-83DF-CC2FC503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97B8-8CC6-4B4E-B359-24458585DCE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438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19245-A9A0-4A1D-B66C-8727C5EE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AC14AC-07A2-4469-88C4-0230B72E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84DA4A-A058-4529-8706-FC3FFC6E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8A-64E2-4CA1-B325-7494293ACB9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87A770-074F-4E8F-B3AD-B5461CA8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42CE73-AF11-40E9-A006-AAAC092A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97B8-8CC6-4B4E-B359-24458585DCE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208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4497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24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530200" y="4113533"/>
            <a:ext cx="6674000" cy="13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301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530100" y="537194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226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3517800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3279400" y="3085633"/>
            <a:ext cx="56332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10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669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3663705" y="35142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189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4958105" y="537397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471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Text + phot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2134311" y="1313637"/>
            <a:ext cx="35648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572311" y="4077900"/>
            <a:ext cx="41268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2"/>
          </p:nvPr>
        </p:nvSpPr>
        <p:spPr>
          <a:xfrm>
            <a:off x="2576120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574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 hasCustomPrompt="1"/>
          </p:nvPr>
        </p:nvSpPr>
        <p:spPr>
          <a:xfrm>
            <a:off x="1448868" y="1966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4642236" y="2221939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3" hasCustomPrompt="1"/>
          </p:nvPr>
        </p:nvSpPr>
        <p:spPr>
          <a:xfrm>
            <a:off x="3064601" y="3300467"/>
            <a:ext cx="2351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4"/>
          </p:nvPr>
        </p:nvSpPr>
        <p:spPr>
          <a:xfrm flipH="1">
            <a:off x="6090735" y="3584567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5" hasCustomPrompt="1"/>
          </p:nvPr>
        </p:nvSpPr>
        <p:spPr>
          <a:xfrm>
            <a:off x="4470901" y="4684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6"/>
          </p:nvPr>
        </p:nvSpPr>
        <p:spPr>
          <a:xfrm flipH="1">
            <a:off x="7561987" y="4946588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191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7488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1163267" y="4120633"/>
            <a:ext cx="2736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43136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4617200" y="2715667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78784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8182000" y="4120633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205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68568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74308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37564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5505F64-C84E-463C-83A4-7EA72DFD5543}"/>
              </a:ext>
            </a:extLst>
          </p:cNvPr>
          <p:cNvSpPr txBox="1"/>
          <p:nvPr/>
        </p:nvSpPr>
        <p:spPr>
          <a:xfrm>
            <a:off x="6762191" y="4933657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Giulia Meneghin: 10488640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Giuseppe Mauri: 10454364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C0F5BD7-39A8-4814-A55C-1A0C692CC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306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818459F-1EC4-4306-8685-C3C387738B6B}"/>
              </a:ext>
            </a:extLst>
          </p:cNvPr>
          <p:cNvSpPr txBox="1"/>
          <p:nvPr/>
        </p:nvSpPr>
        <p:spPr>
          <a:xfrm>
            <a:off x="7605659" y="2782870"/>
            <a:ext cx="9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Sintomi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49E0463-5828-4E24-9F47-7D8930D21033}"/>
              </a:ext>
            </a:extLst>
          </p:cNvPr>
          <p:cNvSpPr txBox="1"/>
          <p:nvPr/>
        </p:nvSpPr>
        <p:spPr>
          <a:xfrm>
            <a:off x="8820478" y="3800027"/>
            <a:ext cx="128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Ingredienti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E2D7AED-0B76-4D07-96CF-990985F9D537}"/>
              </a:ext>
            </a:extLst>
          </p:cNvPr>
          <p:cNvSpPr txBox="1"/>
          <p:nvPr/>
        </p:nvSpPr>
        <p:spPr>
          <a:xfrm>
            <a:off x="7424689" y="5091513"/>
            <a:ext cx="172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Cure </a:t>
            </a:r>
            <a:r>
              <a:rPr lang="en-US" dirty="0" err="1"/>
              <a:t>mediche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446847F-A40C-4822-9BD2-8A676C68D0B9}"/>
              </a:ext>
            </a:extLst>
          </p:cNvPr>
          <p:cNvSpPr txBox="1"/>
          <p:nvPr/>
        </p:nvSpPr>
        <p:spPr>
          <a:xfrm>
            <a:off x="2303755" y="1232004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Struttura e funzionalità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F38CFFC-C7FE-49A0-8811-1AE6C469AEE9}"/>
              </a:ext>
            </a:extLst>
          </p:cNvPr>
          <p:cNvSpPr txBox="1"/>
          <p:nvPr/>
        </p:nvSpPr>
        <p:spPr>
          <a:xfrm>
            <a:off x="1622108" y="2200941"/>
            <a:ext cx="131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Calendario</a:t>
            </a:r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29FE936-C6AB-4E6E-AF10-FB8ECDDA4737}"/>
              </a:ext>
            </a:extLst>
          </p:cNvPr>
          <p:cNvSpPr txBox="1"/>
          <p:nvPr/>
        </p:nvSpPr>
        <p:spPr>
          <a:xfrm>
            <a:off x="1497819" y="3026591"/>
            <a:ext cx="136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Statistiche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9E6F6C8-F5D5-4B2F-B9C1-D2EDF988AF51}"/>
              </a:ext>
            </a:extLst>
          </p:cNvPr>
          <p:cNvSpPr txBox="1"/>
          <p:nvPr/>
        </p:nvSpPr>
        <p:spPr>
          <a:xfrm>
            <a:off x="1417921" y="4059854"/>
            <a:ext cx="136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Trattamenti</a:t>
            </a:r>
            <a:endParaRPr lang="en-US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4B0913C-D764-4628-AF1F-B875A278CA8E}"/>
              </a:ext>
            </a:extLst>
          </p:cNvPr>
          <p:cNvSpPr txBox="1"/>
          <p:nvPr/>
        </p:nvSpPr>
        <p:spPr>
          <a:xfrm>
            <a:off x="1338024" y="5215794"/>
            <a:ext cx="152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Login/</a:t>
            </a:r>
            <a:r>
              <a:rPr lang="en-US" dirty="0" err="1"/>
              <a:t>profilo</a:t>
            </a:r>
            <a:endParaRPr lang="en-US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34CD1A2-D58C-432E-A3B7-83592BBFFF69}"/>
              </a:ext>
            </a:extLst>
          </p:cNvPr>
          <p:cNvSpPr txBox="1"/>
          <p:nvPr/>
        </p:nvSpPr>
        <p:spPr>
          <a:xfrm>
            <a:off x="3305905" y="1950588"/>
            <a:ext cx="223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Inserimento</a:t>
            </a:r>
            <a:r>
              <a:rPr lang="en-US" dirty="0"/>
              <a:t> e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storico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en-US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C93DC9B-CB1D-4EA6-B6B5-8123DDAAE040}"/>
              </a:ext>
            </a:extLst>
          </p:cNvPr>
          <p:cNvSpPr txBox="1"/>
          <p:nvPr/>
        </p:nvSpPr>
        <p:spPr>
          <a:xfrm>
            <a:off x="3305905" y="2782870"/>
            <a:ext cx="200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Visualizzazione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elaborati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dirty="0" err="1"/>
              <a:t>grafici</a:t>
            </a:r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6E0E470-BC6F-4D60-BF3D-8E96FC49C502}"/>
              </a:ext>
            </a:extLst>
          </p:cNvPr>
          <p:cNvSpPr txBox="1"/>
          <p:nvPr/>
        </p:nvSpPr>
        <p:spPr>
          <a:xfrm>
            <a:off x="3150545" y="3916550"/>
            <a:ext cx="280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Inserimento</a:t>
            </a:r>
            <a:r>
              <a:rPr lang="en-US" dirty="0"/>
              <a:t> e </a:t>
            </a:r>
            <a:r>
              <a:rPr lang="en-US" dirty="0" err="1"/>
              <a:t>visualizzazione</a:t>
            </a:r>
            <a:r>
              <a:rPr lang="en-US" dirty="0"/>
              <a:t> </a:t>
            </a:r>
            <a:r>
              <a:rPr lang="en-US" dirty="0" err="1"/>
              <a:t>efficacia</a:t>
            </a:r>
            <a:endParaRPr lang="en-US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04FCBD8-B7FB-4B3E-939B-DD1871C3C7F1}"/>
              </a:ext>
            </a:extLst>
          </p:cNvPr>
          <p:cNvSpPr txBox="1"/>
          <p:nvPr/>
        </p:nvSpPr>
        <p:spPr>
          <a:xfrm>
            <a:off x="3305905" y="5025831"/>
            <a:ext cx="2497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Gestione</a:t>
            </a:r>
            <a:r>
              <a:rPr lang="en-US" dirty="0"/>
              <a:t> account e recap </a:t>
            </a:r>
            <a:r>
              <a:rPr lang="en-US" dirty="0" err="1"/>
              <a:t>informazioni</a:t>
            </a:r>
            <a:r>
              <a:rPr lang="en-US" dirty="0"/>
              <a:t> </a:t>
            </a:r>
            <a:r>
              <a:rPr lang="en-US" dirty="0" err="1"/>
              <a:t>principali</a:t>
            </a:r>
            <a:endParaRPr lang="en-US" dirty="0"/>
          </a:p>
        </p:txBody>
      </p:sp>
      <p:sp>
        <p:nvSpPr>
          <p:cNvPr id="14" name="Parentesi graffa chiusa 13">
            <a:extLst>
              <a:ext uri="{FF2B5EF4-FFF2-40B4-BE49-F238E27FC236}">
                <a16:creationId xmlns:a16="http://schemas.microsoft.com/office/drawing/2014/main" id="{1D7C74D4-AA7D-4F0D-818D-22E11989CC96}"/>
              </a:ext>
            </a:extLst>
          </p:cNvPr>
          <p:cNvSpPr/>
          <p:nvPr/>
        </p:nvSpPr>
        <p:spPr>
          <a:xfrm>
            <a:off x="6096000" y="2200941"/>
            <a:ext cx="769849" cy="39188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46A0F85-CE8A-4499-896C-0EAE2E02471E}"/>
              </a:ext>
            </a:extLst>
          </p:cNvPr>
          <p:cNvSpPr txBox="1"/>
          <p:nvPr/>
        </p:nvSpPr>
        <p:spPr>
          <a:xfrm>
            <a:off x="8666884" y="1382630"/>
            <a:ext cx="137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1A8C3E0-B020-47C9-8D79-003E5A6EF98F}"/>
              </a:ext>
            </a:extLst>
          </p:cNvPr>
          <p:cNvSpPr txBox="1"/>
          <p:nvPr/>
        </p:nvSpPr>
        <p:spPr>
          <a:xfrm>
            <a:off x="7650049" y="3800027"/>
            <a:ext cx="9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Piatto</a:t>
            </a:r>
            <a:endParaRPr lang="en-US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AD22396-404D-449D-9740-3CC5C07B5F6C}"/>
              </a:ext>
            </a:extLst>
          </p:cNvPr>
          <p:cNvSpPr txBox="1"/>
          <p:nvPr/>
        </p:nvSpPr>
        <p:spPr>
          <a:xfrm>
            <a:off x="8832315" y="2598204"/>
            <a:ext cx="1213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Intensità</a:t>
            </a:r>
            <a:r>
              <a:rPr lang="en-US" dirty="0"/>
              <a:t>, </a:t>
            </a:r>
            <a:r>
              <a:rPr lang="en-US" dirty="0" err="1"/>
              <a:t>frequenza</a:t>
            </a:r>
            <a:r>
              <a:rPr lang="en-US" dirty="0"/>
              <a:t>,</a:t>
            </a:r>
          </a:p>
          <a:p>
            <a:r>
              <a:rPr lang="en-US" dirty="0" err="1"/>
              <a:t>occorrenza</a:t>
            </a:r>
            <a:endParaRPr lang="en-US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1FC3FEC-8D4E-4AFB-AA3E-B5C4CEA0A8EB}"/>
              </a:ext>
            </a:extLst>
          </p:cNvPr>
          <p:cNvSpPr txBox="1"/>
          <p:nvPr/>
        </p:nvSpPr>
        <p:spPr>
          <a:xfrm>
            <a:off x="8890021" y="4262439"/>
            <a:ext cx="121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Quantità</a:t>
            </a:r>
            <a:endParaRPr lang="en-US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FFBE95F-521C-4C4D-A2A1-A6D9536A0691}"/>
              </a:ext>
            </a:extLst>
          </p:cNvPr>
          <p:cNvSpPr txBox="1"/>
          <p:nvPr/>
        </p:nvSpPr>
        <p:spPr>
          <a:xfrm>
            <a:off x="9314667" y="5091513"/>
            <a:ext cx="121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inizio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07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92EF4D9-F4B4-40A1-B494-676DF2AF53DA}"/>
              </a:ext>
            </a:extLst>
          </p:cNvPr>
          <p:cNvSpPr txBox="1"/>
          <p:nvPr/>
        </p:nvSpPr>
        <p:spPr>
          <a:xfrm>
            <a:off x="448056" y="2512612"/>
            <a:ext cx="4832803" cy="2458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Find and visualize the correlation between the digestion symptoms and the foods a user consumes</a:t>
            </a:r>
            <a:endParaRPr lang="en-US" sz="2000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C5863D0-7B72-4BB4-A035-DBFA127B3AE8}"/>
              </a:ext>
            </a:extLst>
          </p:cNvPr>
          <p:cNvSpPr txBox="1"/>
          <p:nvPr/>
        </p:nvSpPr>
        <p:spPr>
          <a:xfrm>
            <a:off x="1137637" y="1217485"/>
            <a:ext cx="2723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3600" dirty="0"/>
              <a:t>Purpose:</a:t>
            </a:r>
            <a:endParaRPr lang="en-US" sz="3600" dirty="0"/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C240C57A-1B3F-4755-AA00-C11F2EFC5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47" y="4474678"/>
            <a:ext cx="5033818" cy="2221172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BAFCE656-8AEE-4439-8E9B-6A5EFD38C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31" y="253170"/>
            <a:ext cx="2451849" cy="2451849"/>
          </a:xfrm>
          <a:prstGeom prst="rect">
            <a:avLst/>
          </a:prstGeom>
        </p:spPr>
      </p:pic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7BB5F250-5CF2-4467-9EBD-FE2EB68D98E2}"/>
              </a:ext>
            </a:extLst>
          </p:cNvPr>
          <p:cNvCxnSpPr>
            <a:cxnSpLocks/>
          </p:cNvCxnSpPr>
          <p:nvPr/>
        </p:nvCxnSpPr>
        <p:spPr>
          <a:xfrm flipV="1">
            <a:off x="9345595" y="2888473"/>
            <a:ext cx="0" cy="144158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22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2A59B1-5B87-4485-8AB7-FB3CD168F83C}"/>
              </a:ext>
            </a:extLst>
          </p:cNvPr>
          <p:cNvSpPr txBox="1"/>
          <p:nvPr/>
        </p:nvSpPr>
        <p:spPr>
          <a:xfrm>
            <a:off x="638881" y="4474080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Features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39DE9E87-8B7D-4A08-9899-8B34BC108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553" y="416050"/>
            <a:ext cx="1940496" cy="194049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2A22316-882D-4EF8-AF1A-FA7C44B2E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51" y="301375"/>
            <a:ext cx="2169847" cy="2169847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5E072DF-A256-4791-9876-4E6783F92B2E}"/>
              </a:ext>
            </a:extLst>
          </p:cNvPr>
          <p:cNvSpPr txBox="1"/>
          <p:nvPr/>
        </p:nvSpPr>
        <p:spPr>
          <a:xfrm>
            <a:off x="504428" y="2594906"/>
            <a:ext cx="2771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Enter and edit data during the day</a:t>
            </a:r>
            <a:endParaRPr lang="en-US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CAE7D5A-6E19-4D03-B791-5766BC8840FA}"/>
              </a:ext>
            </a:extLst>
          </p:cNvPr>
          <p:cNvSpPr txBox="1"/>
          <p:nvPr/>
        </p:nvSpPr>
        <p:spPr>
          <a:xfrm>
            <a:off x="4365562" y="2871905"/>
            <a:ext cx="3271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View analyzed data using graphs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34DBDB0-B976-4DE0-A68C-D8FEEC78E4FE}"/>
              </a:ext>
            </a:extLst>
          </p:cNvPr>
          <p:cNvSpPr txBox="1"/>
          <p:nvPr/>
        </p:nvSpPr>
        <p:spPr>
          <a:xfrm>
            <a:off x="9079757" y="2594906"/>
            <a:ext cx="26078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Add and view medical treatment effectiveness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59C2A1A-F0D1-432F-98F8-605B84F2F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08" y="301375"/>
            <a:ext cx="2169847" cy="22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7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2A59B1-5B87-4485-8AB7-FB3CD168F83C}"/>
              </a:ext>
            </a:extLst>
          </p:cNvPr>
          <p:cNvSpPr txBox="1"/>
          <p:nvPr/>
        </p:nvSpPr>
        <p:spPr>
          <a:xfrm>
            <a:off x="638881" y="4474080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Data we need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FDC4888-E062-4510-8009-0A3575908ADB}"/>
              </a:ext>
            </a:extLst>
          </p:cNvPr>
          <p:cNvSpPr txBox="1"/>
          <p:nvPr/>
        </p:nvSpPr>
        <p:spPr>
          <a:xfrm>
            <a:off x="4260946" y="1929959"/>
            <a:ext cx="2930495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dirty="0"/>
              <a:t>Dishes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EC00B42-C994-4BC1-BFC4-0AD55028DCC7}"/>
              </a:ext>
            </a:extLst>
          </p:cNvPr>
          <p:cNvSpPr txBox="1"/>
          <p:nvPr/>
        </p:nvSpPr>
        <p:spPr>
          <a:xfrm>
            <a:off x="9492334" y="1920933"/>
            <a:ext cx="1738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Treatments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6662DB5-8983-4012-AFB1-A55C877E9906}"/>
              </a:ext>
            </a:extLst>
          </p:cNvPr>
          <p:cNvSpPr txBox="1"/>
          <p:nvPr/>
        </p:nvSpPr>
        <p:spPr>
          <a:xfrm>
            <a:off x="5688594" y="3059370"/>
            <a:ext cx="180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Ingredients</a:t>
            </a:r>
            <a:endParaRPr lang="en-US" sz="20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1775482-70D4-4C16-ABC9-7CEB91690745}"/>
              </a:ext>
            </a:extLst>
          </p:cNvPr>
          <p:cNvSpPr txBox="1"/>
          <p:nvPr/>
        </p:nvSpPr>
        <p:spPr>
          <a:xfrm>
            <a:off x="180707" y="1923874"/>
            <a:ext cx="2676859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Symptoms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7C49CFB-D313-4087-BCEF-26067BDF9601}"/>
              </a:ext>
            </a:extLst>
          </p:cNvPr>
          <p:cNvSpPr txBox="1"/>
          <p:nvPr/>
        </p:nvSpPr>
        <p:spPr>
          <a:xfrm>
            <a:off x="324556" y="3122008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Intensity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872C903-8591-4B0D-922C-C0F2FFDA7E88}"/>
              </a:ext>
            </a:extLst>
          </p:cNvPr>
          <p:cNvSpPr txBox="1"/>
          <p:nvPr/>
        </p:nvSpPr>
        <p:spPr>
          <a:xfrm>
            <a:off x="1864844" y="3155220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6EF9815-6E75-40D4-BBFE-DC6C5E528005}"/>
              </a:ext>
            </a:extLst>
          </p:cNvPr>
          <p:cNvSpPr txBox="1"/>
          <p:nvPr/>
        </p:nvSpPr>
        <p:spPr>
          <a:xfrm>
            <a:off x="1008518" y="3658864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93F5264-7F0E-4AD1-B67B-077B448D8A15}"/>
              </a:ext>
            </a:extLst>
          </p:cNvPr>
          <p:cNvSpPr txBox="1"/>
          <p:nvPr/>
        </p:nvSpPr>
        <p:spPr>
          <a:xfrm>
            <a:off x="5441129" y="3833142"/>
            <a:ext cx="130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Quantity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6423E44-E1D5-4D68-A77A-44044285E050}"/>
              </a:ext>
            </a:extLst>
          </p:cNvPr>
          <p:cNvSpPr txBox="1"/>
          <p:nvPr/>
        </p:nvSpPr>
        <p:spPr>
          <a:xfrm>
            <a:off x="4540939" y="2693699"/>
            <a:ext cx="130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Mealtime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DC96A9DB-F5EF-44ED-BE2C-F063C9FE5438}"/>
              </a:ext>
            </a:extLst>
          </p:cNvPr>
          <p:cNvCxnSpPr>
            <a:endCxn id="37" idx="0"/>
          </p:cNvCxnSpPr>
          <p:nvPr/>
        </p:nvCxnSpPr>
        <p:spPr>
          <a:xfrm flipH="1">
            <a:off x="5195810" y="2384201"/>
            <a:ext cx="223915" cy="30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1E1BF4B-BB53-4B59-AACC-8E0D5F6D2DA2}"/>
              </a:ext>
            </a:extLst>
          </p:cNvPr>
          <p:cNvCxnSpPr/>
          <p:nvPr/>
        </p:nvCxnSpPr>
        <p:spPr>
          <a:xfrm>
            <a:off x="5943600" y="2384201"/>
            <a:ext cx="352425" cy="72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3F2D0406-FD7F-42A1-9494-967B95D3DB38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6096000" y="3559778"/>
            <a:ext cx="200025" cy="27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36DDA15A-D0D2-4575-96C9-9AA7D59331BA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823347" y="2476533"/>
            <a:ext cx="260975" cy="64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CD76B529-01B8-4986-AE2C-DF2CC809E70B}"/>
              </a:ext>
            </a:extLst>
          </p:cNvPr>
          <p:cNvCxnSpPr>
            <a:cxnSpLocks/>
          </p:cNvCxnSpPr>
          <p:nvPr/>
        </p:nvCxnSpPr>
        <p:spPr>
          <a:xfrm>
            <a:off x="1979738" y="2476533"/>
            <a:ext cx="306262" cy="62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510DE880-7B01-4C48-B76D-B80765C2FEDA}"/>
              </a:ext>
            </a:extLst>
          </p:cNvPr>
          <p:cNvCxnSpPr>
            <a:stCxn id="22" idx="2"/>
            <a:endCxn id="33" idx="0"/>
          </p:cNvCxnSpPr>
          <p:nvPr/>
        </p:nvCxnSpPr>
        <p:spPr>
          <a:xfrm>
            <a:off x="1519137" y="2476533"/>
            <a:ext cx="72330" cy="118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3E99DDB-6F1E-4F5C-AAF8-400029FABBE5}"/>
              </a:ext>
            </a:extLst>
          </p:cNvPr>
          <p:cNvSpPr txBox="1"/>
          <p:nvPr/>
        </p:nvSpPr>
        <p:spPr>
          <a:xfrm>
            <a:off x="8720239" y="2845772"/>
            <a:ext cx="147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Starting date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8292A8D-458C-41AF-9F61-57C3C041FEA6}"/>
              </a:ext>
            </a:extLst>
          </p:cNvPr>
          <p:cNvSpPr txBox="1"/>
          <p:nvPr/>
        </p:nvSpPr>
        <p:spPr>
          <a:xfrm>
            <a:off x="10494626" y="2845772"/>
            <a:ext cx="147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Ending date</a:t>
            </a:r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566641C6-5F94-413B-AB39-0824C5831230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9456315" y="2382598"/>
            <a:ext cx="478260" cy="46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97C81CF6-9FA0-437A-8CF1-B2F72F8DD120}"/>
              </a:ext>
            </a:extLst>
          </p:cNvPr>
          <p:cNvCxnSpPr/>
          <p:nvPr/>
        </p:nvCxnSpPr>
        <p:spPr>
          <a:xfrm>
            <a:off x="10629900" y="2384201"/>
            <a:ext cx="485775" cy="46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magine 58">
            <a:extLst>
              <a:ext uri="{FF2B5EF4-FFF2-40B4-BE49-F238E27FC236}">
                <a16:creationId xmlns:a16="http://schemas.microsoft.com/office/drawing/2014/main" id="{BA5F00EA-6302-4E72-9860-C170E844B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926" y="314546"/>
            <a:ext cx="1252534" cy="1281663"/>
          </a:xfrm>
          <a:prstGeom prst="rect">
            <a:avLst/>
          </a:prstGeom>
        </p:spPr>
      </p:pic>
      <p:pic>
        <p:nvPicPr>
          <p:cNvPr id="61" name="Immagine 60">
            <a:extLst>
              <a:ext uri="{FF2B5EF4-FFF2-40B4-BE49-F238E27FC236}">
                <a16:creationId xmlns:a16="http://schemas.microsoft.com/office/drawing/2014/main" id="{23295B7D-6B88-4B6B-A08C-ABBB70C3A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96" y="332340"/>
            <a:ext cx="1364119" cy="1364119"/>
          </a:xfrm>
          <a:prstGeom prst="rect">
            <a:avLst/>
          </a:prstGeom>
        </p:spPr>
      </p:pic>
      <p:pic>
        <p:nvPicPr>
          <p:cNvPr id="63" name="Immagine 62">
            <a:extLst>
              <a:ext uri="{FF2B5EF4-FFF2-40B4-BE49-F238E27FC236}">
                <a16:creationId xmlns:a16="http://schemas.microsoft.com/office/drawing/2014/main" id="{E05F61E7-B51C-4FAA-B452-F328A2E50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314" y="261125"/>
            <a:ext cx="1364119" cy="139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8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 descr="Immagine che contiene bolla, microscopio&#10;&#10;Descrizione generata automaticamente">
            <a:extLst>
              <a:ext uri="{FF2B5EF4-FFF2-40B4-BE49-F238E27FC236}">
                <a16:creationId xmlns:a16="http://schemas.microsoft.com/office/drawing/2014/main" id="{23766867-85D1-4F5E-A5B9-B4584C1FA8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4" t="4976" r="7495" b="11075"/>
          <a:stretch/>
        </p:blipFill>
        <p:spPr>
          <a:xfrm rot="16200000">
            <a:off x="7631782" y="1478184"/>
            <a:ext cx="4161734" cy="4206735"/>
          </a:xfrm>
          <a:prstGeom prst="rect">
            <a:avLst/>
          </a:prstGeom>
        </p:spPr>
      </p:pic>
      <p:pic>
        <p:nvPicPr>
          <p:cNvPr id="7" name="Immagine 6" descr="Immagine che contiene bolla, microscopio&#10;&#10;Descrizione generata automaticamente">
            <a:extLst>
              <a:ext uri="{FF2B5EF4-FFF2-40B4-BE49-F238E27FC236}">
                <a16:creationId xmlns:a16="http://schemas.microsoft.com/office/drawing/2014/main" id="{A0F621AE-A64A-4EE3-86EC-F369C8353B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9" t="5140" r="7278" b="10196"/>
          <a:stretch/>
        </p:blipFill>
        <p:spPr>
          <a:xfrm>
            <a:off x="170519" y="1195581"/>
            <a:ext cx="4412203" cy="446683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232DF5B-4F13-4739-A6AD-71B38E75C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744" y="1944862"/>
            <a:ext cx="2083810" cy="307681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72E1C72-1686-4C81-87ED-333FF83F3E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6" r="20162"/>
          <a:stretch/>
        </p:blipFill>
        <p:spPr>
          <a:xfrm>
            <a:off x="1351199" y="1772816"/>
            <a:ext cx="1971487" cy="327751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6837DB6-1149-46C7-9142-A45D0BE9DE76}"/>
              </a:ext>
            </a:extLst>
          </p:cNvPr>
          <p:cNvSpPr txBox="1"/>
          <p:nvPr/>
        </p:nvSpPr>
        <p:spPr>
          <a:xfrm>
            <a:off x="3057142" y="214690"/>
            <a:ext cx="5746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Two Tier Fat Client Architecture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1D309D2-100B-406F-BCF7-E66FA3427B9D}"/>
              </a:ext>
            </a:extLst>
          </p:cNvPr>
          <p:cNvCxnSpPr>
            <a:cxnSpLocks/>
          </p:cNvCxnSpPr>
          <p:nvPr/>
        </p:nvCxnSpPr>
        <p:spPr>
          <a:xfrm>
            <a:off x="3453097" y="2661843"/>
            <a:ext cx="443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5C33CB2-A766-4470-855B-54762AFC9B8C}"/>
              </a:ext>
            </a:extLst>
          </p:cNvPr>
          <p:cNvCxnSpPr>
            <a:cxnSpLocks/>
          </p:cNvCxnSpPr>
          <p:nvPr/>
        </p:nvCxnSpPr>
        <p:spPr>
          <a:xfrm flipH="1">
            <a:off x="3559946" y="4342708"/>
            <a:ext cx="4740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AD2F4BA-90BF-4BC0-A81C-02AAE88CFF59}"/>
              </a:ext>
            </a:extLst>
          </p:cNvPr>
          <p:cNvSpPr txBox="1"/>
          <p:nvPr/>
        </p:nvSpPr>
        <p:spPr>
          <a:xfrm>
            <a:off x="4866125" y="2095423"/>
            <a:ext cx="252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Asynchronous call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D5B7CA5-562E-4C19-BF2B-99B27E1D4375}"/>
              </a:ext>
            </a:extLst>
          </p:cNvPr>
          <p:cNvSpPr txBox="1"/>
          <p:nvPr/>
        </p:nvSpPr>
        <p:spPr>
          <a:xfrm>
            <a:off x="5055964" y="4477115"/>
            <a:ext cx="182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Snapshot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AB14C9EA-BC99-44DE-8D38-F09B1129D6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719" y="2562257"/>
            <a:ext cx="1249230" cy="1118475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5D9160F-B6DE-4F75-940D-4E78B750D116}"/>
              </a:ext>
            </a:extLst>
          </p:cNvPr>
          <p:cNvSpPr txBox="1"/>
          <p:nvPr/>
        </p:nvSpPr>
        <p:spPr>
          <a:xfrm>
            <a:off x="1616992" y="3775182"/>
            <a:ext cx="1519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Logic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F0D82DE-F4D7-4620-B0E4-CAA5CA375FA0}"/>
              </a:ext>
            </a:extLst>
          </p:cNvPr>
          <p:cNvSpPr txBox="1"/>
          <p:nvPr/>
        </p:nvSpPr>
        <p:spPr>
          <a:xfrm>
            <a:off x="1496671" y="5780733"/>
            <a:ext cx="180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CLIENT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5C80375-9BF0-41F7-8742-C112F0270486}"/>
              </a:ext>
            </a:extLst>
          </p:cNvPr>
          <p:cNvSpPr txBox="1"/>
          <p:nvPr/>
        </p:nvSpPr>
        <p:spPr>
          <a:xfrm>
            <a:off x="8670718" y="5674535"/>
            <a:ext cx="2429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REMOTE DATABASE</a:t>
            </a:r>
          </a:p>
        </p:txBody>
      </p:sp>
    </p:spTree>
    <p:extLst>
      <p:ext uri="{BB962C8B-B14F-4D97-AF65-F5344CB8AC3E}">
        <p14:creationId xmlns:p14="http://schemas.microsoft.com/office/powerpoint/2010/main" val="191455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8D3F4C0-F4C7-4C64-8698-3B8545B4F86D}"/>
              </a:ext>
            </a:extLst>
          </p:cNvPr>
          <p:cNvSpPr txBox="1"/>
          <p:nvPr/>
        </p:nvSpPr>
        <p:spPr>
          <a:xfrm>
            <a:off x="4734198" y="302550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Client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B030ACC-FF08-4C55-9DFD-FA6ACFCE0733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Made in flutter: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customizable widgets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cross-platform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CA51963-6A94-47C6-B573-84FEC7F83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0" r="1" b="1844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673848-4CC9-4564-8BB6-84DF708E8831}"/>
              </a:ext>
            </a:extLst>
          </p:cNvPr>
          <p:cNvSpPr txBox="1"/>
          <p:nvPr/>
        </p:nvSpPr>
        <p:spPr>
          <a:xfrm>
            <a:off x="8386682" y="2314807"/>
            <a:ext cx="300361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Dynamic status management realized with: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MobX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34511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7BF00D5C-8F96-4FA5-A1E7-EDBEE7743498}"/>
              </a:ext>
            </a:extLst>
          </p:cNvPr>
          <p:cNvSpPr txBox="1"/>
          <p:nvPr/>
        </p:nvSpPr>
        <p:spPr>
          <a:xfrm>
            <a:off x="4654296" y="329184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Database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0C460F3-F587-4493-9F72-B248408FCF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3" r="13767" b="3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CBE7FB3-D2AC-42F1-84C3-D281D64E226A}"/>
              </a:ext>
            </a:extLst>
          </p:cNvPr>
          <p:cNvSpPr txBox="1"/>
          <p:nvPr/>
        </p:nvSpPr>
        <p:spPr>
          <a:xfrm>
            <a:off x="4654296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Firebase: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No-</a:t>
            </a:r>
            <a:r>
              <a:rPr lang="en-US" sz="2200" dirty="0" err="1"/>
              <a:t>sql</a:t>
            </a:r>
            <a:r>
              <a:rPr lang="en-US" sz="2200" dirty="0"/>
              <a:t> read e write,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Google security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Google authentication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4FB0BFE-5255-4ECF-B8A2-8BD050BAC381}"/>
              </a:ext>
            </a:extLst>
          </p:cNvPr>
          <p:cNvSpPr txBox="1"/>
          <p:nvPr/>
        </p:nvSpPr>
        <p:spPr>
          <a:xfrm>
            <a:off x="8520550" y="2587480"/>
            <a:ext cx="334836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/>
              <a:t>OpenFoodFacts</a:t>
            </a:r>
            <a:r>
              <a:rPr lang="en-US" dirty="0"/>
              <a:t>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Open-database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Hundred thousand of products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API searching query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Json response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C5100F8C-177E-4A42-B3C6-367EAB8183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6" r="21728"/>
          <a:stretch/>
        </p:blipFill>
        <p:spPr>
          <a:xfrm>
            <a:off x="5380246" y="4533780"/>
            <a:ext cx="1428460" cy="1983463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ECAEDE11-8955-4DAE-94FE-4574DC2D3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580" y="4751264"/>
            <a:ext cx="2078301" cy="14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7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450F611-25B0-4D70-A19F-C19734AA2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034" y="364142"/>
            <a:ext cx="7735986" cy="386799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EB7415-E71A-4B57-AAC4-52790B34CD9D}"/>
              </a:ext>
            </a:extLst>
          </p:cNvPr>
          <p:cNvSpPr txBox="1"/>
          <p:nvPr/>
        </p:nvSpPr>
        <p:spPr>
          <a:xfrm>
            <a:off x="5162719" y="4883544"/>
            <a:ext cx="6085289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State management through the concept of observable data, actions and reactions.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It allows to visualize the modifications to the data without making the total rebuild (set state) but only of the UI containing the interested data using the “Observer()" widget</a:t>
            </a:r>
            <a:r>
              <a:rPr lang="en-US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230856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9C0C2D-08D8-4D63-8CD5-50E2460CF74F}"/>
              </a:ext>
            </a:extLst>
          </p:cNvPr>
          <p:cNvSpPr txBox="1"/>
          <p:nvPr/>
        </p:nvSpPr>
        <p:spPr>
          <a:xfrm>
            <a:off x="9462116" y="4015369"/>
            <a:ext cx="25863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principali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Mobx</a:t>
            </a:r>
            <a:endParaRPr lang="en-US" dirty="0"/>
          </a:p>
          <a:p>
            <a:endParaRPr lang="en-US" dirty="0"/>
          </a:p>
          <a:p>
            <a:r>
              <a:rPr lang="en-US" dirty="0"/>
              <a:t>Firebase</a:t>
            </a:r>
          </a:p>
          <a:p>
            <a:endParaRPr lang="en-US" dirty="0"/>
          </a:p>
          <a:p>
            <a:r>
              <a:rPr lang="en-US" dirty="0" err="1"/>
              <a:t>OpenFoodFacts</a:t>
            </a:r>
            <a:endParaRPr lang="en-US" dirty="0"/>
          </a:p>
          <a:p>
            <a:endParaRPr lang="en-US" dirty="0"/>
          </a:p>
          <a:p>
            <a:r>
              <a:rPr lang="en-US" dirty="0"/>
              <a:t>E </a:t>
            </a:r>
            <a:r>
              <a:rPr lang="en-US" dirty="0" err="1"/>
              <a:t>molti</a:t>
            </a:r>
            <a:r>
              <a:rPr lang="en-US" dirty="0"/>
              <a:t> </a:t>
            </a:r>
            <a:r>
              <a:rPr lang="en-US" dirty="0" err="1"/>
              <a:t>altri</a:t>
            </a:r>
            <a:r>
              <a:rPr lang="en-US" dirty="0"/>
              <a:t>!!!</a:t>
            </a:r>
          </a:p>
          <a:p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AA6C257-34E9-4C73-9933-3097D150BCB9}"/>
              </a:ext>
            </a:extLst>
          </p:cNvPr>
          <p:cNvSpPr txBox="1"/>
          <p:nvPr/>
        </p:nvSpPr>
        <p:spPr>
          <a:xfrm>
            <a:off x="4678532" y="124287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usati</a:t>
            </a:r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B80F56-B378-4D47-92C6-337963DC6D2C}"/>
              </a:ext>
            </a:extLst>
          </p:cNvPr>
          <p:cNvSpPr txBox="1"/>
          <p:nvPr/>
        </p:nvSpPr>
        <p:spPr>
          <a:xfrm>
            <a:off x="488272" y="1091954"/>
            <a:ext cx="2991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Mobx+provider</a:t>
            </a:r>
            <a:r>
              <a:rPr lang="en-US" dirty="0"/>
              <a:t>: </a:t>
            </a:r>
          </a:p>
          <a:p>
            <a:br>
              <a:rPr lang="en-US" dirty="0"/>
            </a:br>
            <a:r>
              <a:rPr lang="en-US" dirty="0"/>
              <a:t>State management. </a:t>
            </a:r>
            <a:r>
              <a:rPr lang="en-US" dirty="0" err="1"/>
              <a:t>Tramite</a:t>
            </a:r>
            <a:r>
              <a:rPr lang="en-US" dirty="0"/>
              <a:t> il </a:t>
            </a:r>
            <a:r>
              <a:rPr lang="en-US" dirty="0" err="1"/>
              <a:t>concetto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osservabili</a:t>
            </a:r>
            <a:r>
              <a:rPr lang="en-US" dirty="0"/>
              <a:t>, </a:t>
            </a:r>
            <a:r>
              <a:rPr lang="en-US" dirty="0" err="1"/>
              <a:t>azioni</a:t>
            </a:r>
            <a:r>
              <a:rPr lang="en-US" dirty="0"/>
              <a:t> e </a:t>
            </a:r>
            <a:r>
              <a:rPr lang="en-US" dirty="0" err="1"/>
              <a:t>reazioni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visualizzare</a:t>
            </a:r>
            <a:r>
              <a:rPr lang="en-US" dirty="0"/>
              <a:t> le </a:t>
            </a:r>
            <a:r>
              <a:rPr lang="en-US" dirty="0" err="1"/>
              <a:t>modifiche</a:t>
            </a:r>
            <a:r>
              <a:rPr lang="en-US" dirty="0"/>
              <a:t> ai </a:t>
            </a:r>
            <a:r>
              <a:rPr lang="en-US" dirty="0" err="1"/>
              <a:t>dati</a:t>
            </a:r>
            <a:r>
              <a:rPr lang="en-US" dirty="0"/>
              <a:t> senza </a:t>
            </a:r>
            <a:r>
              <a:rPr lang="en-US" dirty="0" err="1"/>
              <a:t>effettuare</a:t>
            </a:r>
            <a:r>
              <a:rPr lang="en-US" dirty="0"/>
              <a:t> il rebuild </a:t>
            </a:r>
            <a:r>
              <a:rPr lang="en-US" dirty="0" err="1"/>
              <a:t>totale</a:t>
            </a:r>
            <a:r>
              <a:rPr lang="en-US" dirty="0"/>
              <a:t> (set state) ma solo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ui</a:t>
            </a:r>
            <a:r>
              <a:rPr lang="en-US" dirty="0"/>
              <a:t> </a:t>
            </a:r>
            <a:r>
              <a:rPr lang="en-US" dirty="0" err="1"/>
              <a:t>contenente</a:t>
            </a:r>
            <a:r>
              <a:rPr lang="en-US" dirty="0"/>
              <a:t> il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interessato</a:t>
            </a:r>
            <a:r>
              <a:rPr lang="en-US" dirty="0"/>
              <a:t> </a:t>
            </a:r>
            <a:r>
              <a:rPr lang="en-US" dirty="0" err="1"/>
              <a:t>sfruttando</a:t>
            </a:r>
            <a:r>
              <a:rPr lang="en-US" dirty="0"/>
              <a:t> il widget “observer”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7FABD3-06F6-40FF-A7CC-75412BAC71EF}"/>
              </a:ext>
            </a:extLst>
          </p:cNvPr>
          <p:cNvSpPr txBox="1"/>
          <p:nvPr/>
        </p:nvSpPr>
        <p:spPr>
          <a:xfrm>
            <a:off x="4600112" y="1091954"/>
            <a:ext cx="29917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FlutterFire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 err="1"/>
              <a:t>Autenticazione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dirty="0" err="1"/>
              <a:t>servizio</a:t>
            </a:r>
            <a:r>
              <a:rPr lang="en-US" dirty="0"/>
              <a:t> </a:t>
            </a:r>
            <a:r>
              <a:rPr lang="en-US" dirty="0" err="1"/>
              <a:t>interno</a:t>
            </a:r>
            <a:r>
              <a:rPr lang="en-US" dirty="0"/>
              <a:t> di firebase  (email/google/</a:t>
            </a:r>
            <a:r>
              <a:rPr lang="en-US" dirty="0" err="1"/>
              <a:t>github</a:t>
            </a:r>
            <a:r>
              <a:rPr lang="en-US" dirty="0"/>
              <a:t>/twitter)</a:t>
            </a:r>
          </a:p>
          <a:p>
            <a:endParaRPr lang="en-US" dirty="0"/>
          </a:p>
          <a:p>
            <a:r>
              <a:rPr lang="en-US" dirty="0"/>
              <a:t>Storage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utente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database </a:t>
            </a:r>
            <a:r>
              <a:rPr lang="en-US" dirty="0" err="1"/>
              <a:t>NoSql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Lettura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generali</a:t>
            </a:r>
            <a:r>
              <a:rPr lang="en-US" dirty="0"/>
              <a:t> </a:t>
            </a:r>
            <a:r>
              <a:rPr lang="en-US" dirty="0" err="1"/>
              <a:t>condivisi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tutti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Salvataggio</a:t>
            </a:r>
            <a:r>
              <a:rPr lang="en-US" dirty="0"/>
              <a:t> di file </a:t>
            </a:r>
            <a:r>
              <a:rPr lang="en-US" dirty="0" err="1"/>
              <a:t>sullo</a:t>
            </a:r>
            <a:r>
              <a:rPr lang="en-US" dirty="0"/>
              <a:t> storage di firebase</a:t>
            </a:r>
          </a:p>
          <a:p>
            <a:r>
              <a:rPr lang="en-US" dirty="0"/>
              <a:t>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ECB01B-2C18-4D4B-8164-92AD4331FC7C}"/>
              </a:ext>
            </a:extLst>
          </p:cNvPr>
          <p:cNvSpPr txBox="1"/>
          <p:nvPr/>
        </p:nvSpPr>
        <p:spPr>
          <a:xfrm>
            <a:off x="7966229" y="1091954"/>
            <a:ext cx="2991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OpenFoodFacts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Package </a:t>
            </a:r>
            <a:r>
              <a:rPr lang="en-US" dirty="0" err="1"/>
              <a:t>contentente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remote per </a:t>
            </a:r>
            <a:r>
              <a:rPr lang="en-US" dirty="0" err="1"/>
              <a:t>accedere</a:t>
            </a:r>
            <a:r>
              <a:rPr lang="en-US" dirty="0"/>
              <a:t> al database ed </a:t>
            </a:r>
            <a:r>
              <a:rPr lang="en-US" dirty="0" err="1"/>
              <a:t>effettuarvi</a:t>
            </a:r>
            <a:r>
              <a:rPr lang="en-US" dirty="0"/>
              <a:t> query di </a:t>
            </a:r>
            <a:r>
              <a:rPr lang="en-US" dirty="0" err="1"/>
              <a:t>ricerca</a:t>
            </a:r>
            <a:r>
              <a:rPr lang="en-US" dirty="0"/>
              <a:t> e </a:t>
            </a:r>
            <a:r>
              <a:rPr lang="en-US" dirty="0" err="1"/>
              <a:t>ottenere</a:t>
            </a:r>
            <a:r>
              <a:rPr lang="en-US" dirty="0"/>
              <a:t> un file json in </a:t>
            </a:r>
            <a:r>
              <a:rPr lang="en-US" dirty="0" err="1"/>
              <a:t>risposta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2738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Newsletter by Slidesgo</Template>
  <TotalTime>311</TotalTime>
  <Words>333</Words>
  <Application>Microsoft Office PowerPoint</Application>
  <PresentationFormat>Widescreen</PresentationFormat>
  <Paragraphs>91</Paragraphs>
  <Slides>10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10</vt:i4>
      </vt:variant>
    </vt:vector>
  </HeadingPairs>
  <TitlesOfParts>
    <vt:vector size="22" baseType="lpstr">
      <vt:lpstr>Arial</vt:lpstr>
      <vt:lpstr>Calibri</vt:lpstr>
      <vt:lpstr>Exo 2</vt:lpstr>
      <vt:lpstr>Fira Sans Extra Condensed Medium</vt:lpstr>
      <vt:lpstr>Proxima Nova</vt:lpstr>
      <vt:lpstr>Proxima Nova Semibold</vt:lpstr>
      <vt:lpstr>Roboto Condensed</vt:lpstr>
      <vt:lpstr>Roboto Condensed Light</vt:lpstr>
      <vt:lpstr>Squada One</vt:lpstr>
      <vt:lpstr>Tech Newsletter by Slidesgo</vt:lpstr>
      <vt:lpstr>SlidesGo Final Pages</vt:lpstr>
      <vt:lpstr>1_Slidesgo Final Pages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Mauri</dc:creator>
  <cp:lastModifiedBy>Giuseppe Mauri</cp:lastModifiedBy>
  <cp:revision>29</cp:revision>
  <dcterms:created xsi:type="dcterms:W3CDTF">2021-01-30T15:24:36Z</dcterms:created>
  <dcterms:modified xsi:type="dcterms:W3CDTF">2021-01-31T22:25:01Z</dcterms:modified>
</cp:coreProperties>
</file>