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6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89" r:id="rId3"/>
    <p:sldMasterId id="2147483691" r:id="rId4"/>
    <p:sldMasterId id="2147483723" r:id="rId5"/>
    <p:sldMasterId id="2147483755" r:id="rId6"/>
    <p:sldMasterId id="2147483787" r:id="rId7"/>
  </p:sldMasterIdLst>
  <p:notesMasterIdLst>
    <p:notesMasterId r:id="rId22"/>
  </p:notesMasterIdLst>
  <p:sldIdLst>
    <p:sldId id="266" r:id="rId8"/>
    <p:sldId id="267" r:id="rId9"/>
    <p:sldId id="268" r:id="rId10"/>
    <p:sldId id="269" r:id="rId11"/>
    <p:sldId id="261" r:id="rId12"/>
    <p:sldId id="262" r:id="rId13"/>
    <p:sldId id="258" r:id="rId14"/>
    <p:sldId id="264" r:id="rId15"/>
    <p:sldId id="256" r:id="rId16"/>
    <p:sldId id="257" r:id="rId17"/>
    <p:sldId id="263" r:id="rId18"/>
    <p:sldId id="265" r:id="rId19"/>
    <p:sldId id="259" r:id="rId20"/>
    <p:sldId id="26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>
        <p:scale>
          <a:sx n="100" d="100"/>
          <a:sy n="100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5AD36-994E-4144-9CD4-0B41017590E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97476-6D87-462E-8E03-176B027856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3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6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a46fb06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a46fb06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32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8ed55c2c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8ed55c2c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8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7476-6D87-462E-8E03-176B0278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7476-6D87-462E-8E03-176B0278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27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9670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0954445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05966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998020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43798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146398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533322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6316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880241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9615495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22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1995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09877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652897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379245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533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250046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697472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701886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768170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0254157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002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46152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490640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341216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3223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04026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1779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664572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025678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38923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0912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4116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24160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9542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4010919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32898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5028423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772230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790306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3895822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8959880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2340779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4129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912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522267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6994998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314181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11097871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4790849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8666335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2992252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4541768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3857978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7047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585506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441120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6008122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8206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26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211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0240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4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4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492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643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509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86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654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73AE678-70AC-4BFA-AA51-86789667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9D3B832D-DCA5-4528-8120-0656CB7D0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9B495E6-72A5-4FDE-8E9D-887ACD03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A8427B0F-88A6-48BD-9CF9-F27E8674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9DD73F5-53F6-4C80-83DF-CC2FC503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3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8819245-A9A0-4A1D-B66C-8727C5E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7AC14AC-07A2-4469-88C4-0230B72E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CE84DA4A-A058-4529-8706-FC3FFC6E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D87A770-074F-4E8F-B3AD-B5461CA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142CE73-AF11-40E9-A006-AAAC092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0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449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2422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6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263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37197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4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35715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12121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2955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8045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085120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8786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1084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09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004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04960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385054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5980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281088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511850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04652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6432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77528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0597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9360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692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718786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018359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4411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202873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47904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831523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657537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93178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106121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3160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47189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3814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680134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54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0077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654657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5769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8774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31247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49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863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57475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8152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009313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647952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3008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015843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147506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370240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83296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609683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9186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19179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34165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941605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145932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044197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138889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933235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9282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533585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09567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62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0572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192100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3973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963370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048857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00795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3335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2168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203871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60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slideLayout" Target="../slideLayouts/slideLayout110.xml"/><Relationship Id="rId29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9.xml"/><Relationship Id="rId26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24.xml"/><Relationship Id="rId21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5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41.xml"/><Relationship Id="rId29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24" Type="http://schemas.openxmlformats.org/officeDocument/2006/relationships/slideLayout" Target="../slideLayouts/slideLayout145.xml"/><Relationship Id="rId32" Type="http://schemas.openxmlformats.org/officeDocument/2006/relationships/theme" Target="../theme/theme7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23" Type="http://schemas.openxmlformats.org/officeDocument/2006/relationships/slideLayout" Target="../slideLayouts/slideLayout144.xml"/><Relationship Id="rId28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0.xml"/><Relationship Id="rId31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slideLayout" Target="../slideLayouts/slideLayout143.xml"/><Relationship Id="rId27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856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430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756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557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8163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7010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3291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  <p:sldLayoutId id="2147483811" r:id="rId24"/>
    <p:sldLayoutId id="2147483812" r:id="rId25"/>
    <p:sldLayoutId id="2147483813" r:id="rId26"/>
    <p:sldLayoutId id="2147483814" r:id="rId27"/>
    <p:sldLayoutId id="2147483815" r:id="rId28"/>
    <p:sldLayoutId id="2147483816" r:id="rId29"/>
    <p:sldLayoutId id="2147483817" r:id="rId30"/>
    <p:sldLayoutId id="214748381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2115867" y="2182050"/>
            <a:ext cx="7960400" cy="103456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BEALTHY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3368650" y="3154128"/>
            <a:ext cx="5454833" cy="13812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Design and Implementation of Mobile Applications 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2020-2021</a:t>
            </a:r>
          </a:p>
        </p:txBody>
      </p:sp>
      <p:sp>
        <p:nvSpPr>
          <p:cNvPr id="684" name="Google Shape;684;p35"/>
          <p:cNvSpPr/>
          <p:nvPr/>
        </p:nvSpPr>
        <p:spPr>
          <a:xfrm>
            <a:off x="2308491" y="681164"/>
            <a:ext cx="141932" cy="142053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5" name="Google Shape;685;p35"/>
          <p:cNvSpPr/>
          <p:nvPr/>
        </p:nvSpPr>
        <p:spPr>
          <a:xfrm>
            <a:off x="10" y="331225"/>
            <a:ext cx="3097141" cy="1039064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6" name="Google Shape;686;p35"/>
          <p:cNvSpPr/>
          <p:nvPr/>
        </p:nvSpPr>
        <p:spPr>
          <a:xfrm>
            <a:off x="10" y="475937"/>
            <a:ext cx="3763437" cy="1083396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7" name="Google Shape;687;p35"/>
          <p:cNvSpPr/>
          <p:nvPr/>
        </p:nvSpPr>
        <p:spPr>
          <a:xfrm>
            <a:off x="10" y="630310"/>
            <a:ext cx="2572415" cy="1351556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8" name="Google Shape;688;p35"/>
          <p:cNvSpPr/>
          <p:nvPr/>
        </p:nvSpPr>
        <p:spPr>
          <a:xfrm>
            <a:off x="10" y="1064441"/>
            <a:ext cx="2042495" cy="892663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9" name="Google Shape;689;p35"/>
          <p:cNvSpPr/>
          <p:nvPr/>
        </p:nvSpPr>
        <p:spPr>
          <a:xfrm>
            <a:off x="1995154" y="1916397"/>
            <a:ext cx="141932" cy="141812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0" name="Google Shape;690;p35"/>
          <p:cNvSpPr/>
          <p:nvPr/>
        </p:nvSpPr>
        <p:spPr>
          <a:xfrm>
            <a:off x="3740375" y="1488305"/>
            <a:ext cx="112941" cy="113063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1" name="Google Shape;691;p35"/>
          <p:cNvSpPr/>
          <p:nvPr/>
        </p:nvSpPr>
        <p:spPr>
          <a:xfrm>
            <a:off x="280976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2" name="Google Shape;692;p35"/>
          <p:cNvSpPr/>
          <p:nvPr/>
        </p:nvSpPr>
        <p:spPr>
          <a:xfrm>
            <a:off x="420976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3" name="Google Shape;693;p35"/>
          <p:cNvSpPr/>
          <p:nvPr/>
        </p:nvSpPr>
        <p:spPr>
          <a:xfrm>
            <a:off x="560854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4" name="Google Shape;694;p35"/>
          <p:cNvSpPr/>
          <p:nvPr/>
        </p:nvSpPr>
        <p:spPr>
          <a:xfrm>
            <a:off x="700733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5" name="Google Shape;695;p35"/>
          <p:cNvSpPr/>
          <p:nvPr/>
        </p:nvSpPr>
        <p:spPr>
          <a:xfrm>
            <a:off x="840612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6" name="Google Shape;696;p35"/>
          <p:cNvSpPr/>
          <p:nvPr/>
        </p:nvSpPr>
        <p:spPr>
          <a:xfrm>
            <a:off x="129259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7" name="Google Shape;697;p35"/>
          <p:cNvSpPr/>
          <p:nvPr/>
        </p:nvSpPr>
        <p:spPr>
          <a:xfrm>
            <a:off x="225652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8" name="Google Shape;698;p35"/>
          <p:cNvSpPr/>
          <p:nvPr/>
        </p:nvSpPr>
        <p:spPr>
          <a:xfrm>
            <a:off x="273485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9" name="Google Shape;699;p35"/>
          <p:cNvSpPr/>
          <p:nvPr/>
        </p:nvSpPr>
        <p:spPr>
          <a:xfrm>
            <a:off x="321561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0" name="Google Shape;700;p35"/>
          <p:cNvSpPr/>
          <p:nvPr/>
        </p:nvSpPr>
        <p:spPr>
          <a:xfrm>
            <a:off x="37265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1" name="Google Shape;701;p35"/>
          <p:cNvSpPr/>
          <p:nvPr/>
        </p:nvSpPr>
        <p:spPr>
          <a:xfrm>
            <a:off x="410828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2" name="Google Shape;702;p35"/>
          <p:cNvSpPr/>
          <p:nvPr/>
        </p:nvSpPr>
        <p:spPr>
          <a:xfrm>
            <a:off x="565684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3" name="Google Shape;703;p35"/>
          <p:cNvSpPr/>
          <p:nvPr/>
        </p:nvSpPr>
        <p:spPr>
          <a:xfrm>
            <a:off x="47460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4" name="Google Shape;704;p35"/>
          <p:cNvSpPr/>
          <p:nvPr/>
        </p:nvSpPr>
        <p:spPr>
          <a:xfrm>
            <a:off x="610136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5" name="Google Shape;705;p35"/>
          <p:cNvSpPr/>
          <p:nvPr/>
        </p:nvSpPr>
        <p:spPr>
          <a:xfrm>
            <a:off x="805097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6" name="Google Shape;706;p35"/>
          <p:cNvSpPr/>
          <p:nvPr/>
        </p:nvSpPr>
        <p:spPr>
          <a:xfrm>
            <a:off x="901491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7" name="Google Shape;707;p35"/>
          <p:cNvSpPr/>
          <p:nvPr/>
        </p:nvSpPr>
        <p:spPr>
          <a:xfrm>
            <a:off x="949324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8" name="Google Shape;708;p35"/>
          <p:cNvSpPr/>
          <p:nvPr/>
        </p:nvSpPr>
        <p:spPr>
          <a:xfrm>
            <a:off x="997400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9" name="Google Shape;709;p35"/>
          <p:cNvSpPr/>
          <p:nvPr/>
        </p:nvSpPr>
        <p:spPr>
          <a:xfrm>
            <a:off x="1048496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0" name="Google Shape;710;p35"/>
          <p:cNvSpPr/>
          <p:nvPr/>
        </p:nvSpPr>
        <p:spPr>
          <a:xfrm>
            <a:off x="1086667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1" name="Google Shape;711;p35"/>
          <p:cNvSpPr/>
          <p:nvPr/>
        </p:nvSpPr>
        <p:spPr>
          <a:xfrm>
            <a:off x="1241523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2" name="Google Shape;712;p35"/>
          <p:cNvSpPr/>
          <p:nvPr/>
        </p:nvSpPr>
        <p:spPr>
          <a:xfrm>
            <a:off x="1150445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3" name="Google Shape;713;p35"/>
          <p:cNvSpPr/>
          <p:nvPr/>
        </p:nvSpPr>
        <p:spPr>
          <a:xfrm>
            <a:off x="1285975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4" name="Google Shape;714;p35"/>
          <p:cNvSpPr/>
          <p:nvPr/>
        </p:nvSpPr>
        <p:spPr>
          <a:xfrm>
            <a:off x="78768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5" name="Google Shape;715;p35"/>
          <p:cNvSpPr/>
          <p:nvPr/>
        </p:nvSpPr>
        <p:spPr>
          <a:xfrm>
            <a:off x="169725" y="389205"/>
            <a:ext cx="58585" cy="58464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6" name="Google Shape;716;p35"/>
          <p:cNvSpPr/>
          <p:nvPr/>
        </p:nvSpPr>
        <p:spPr>
          <a:xfrm>
            <a:off x="27034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7" name="Google Shape;717;p35"/>
          <p:cNvSpPr/>
          <p:nvPr/>
        </p:nvSpPr>
        <p:spPr>
          <a:xfrm>
            <a:off x="36625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8" name="Google Shape;718;p35"/>
          <p:cNvSpPr/>
          <p:nvPr/>
        </p:nvSpPr>
        <p:spPr>
          <a:xfrm>
            <a:off x="462045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9" name="Google Shape;719;p35"/>
          <p:cNvSpPr/>
          <p:nvPr/>
        </p:nvSpPr>
        <p:spPr>
          <a:xfrm>
            <a:off x="557833" y="394037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0" name="Google Shape;720;p35"/>
          <p:cNvSpPr/>
          <p:nvPr/>
        </p:nvSpPr>
        <p:spPr>
          <a:xfrm>
            <a:off x="1858537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1" name="Google Shape;721;p35"/>
          <p:cNvSpPr/>
          <p:nvPr/>
        </p:nvSpPr>
        <p:spPr>
          <a:xfrm>
            <a:off x="1949494" y="191106"/>
            <a:ext cx="58585" cy="58585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2" name="Google Shape;722;p35"/>
          <p:cNvSpPr/>
          <p:nvPr/>
        </p:nvSpPr>
        <p:spPr>
          <a:xfrm>
            <a:off x="205011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3" name="Google Shape;723;p35"/>
          <p:cNvSpPr/>
          <p:nvPr/>
        </p:nvSpPr>
        <p:spPr>
          <a:xfrm>
            <a:off x="2146025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4" name="Google Shape;724;p35"/>
          <p:cNvSpPr/>
          <p:nvPr/>
        </p:nvSpPr>
        <p:spPr>
          <a:xfrm>
            <a:off x="2241814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5" name="Google Shape;725;p35"/>
          <p:cNvSpPr/>
          <p:nvPr/>
        </p:nvSpPr>
        <p:spPr>
          <a:xfrm>
            <a:off x="233760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6" name="Google Shape;726;p35"/>
          <p:cNvSpPr/>
          <p:nvPr/>
        </p:nvSpPr>
        <p:spPr>
          <a:xfrm>
            <a:off x="2478932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7" name="Google Shape;727;p35"/>
          <p:cNvSpPr/>
          <p:nvPr/>
        </p:nvSpPr>
        <p:spPr>
          <a:xfrm>
            <a:off x="10" y="956331"/>
            <a:ext cx="3513999" cy="875752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8" name="Google Shape;728;p35"/>
          <p:cNvSpPr/>
          <p:nvPr/>
        </p:nvSpPr>
        <p:spPr>
          <a:xfrm>
            <a:off x="10" y="215385"/>
            <a:ext cx="2963423" cy="847969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9" name="Google Shape;729;p35"/>
          <p:cNvSpPr/>
          <p:nvPr/>
        </p:nvSpPr>
        <p:spPr>
          <a:xfrm>
            <a:off x="10" y="1215553"/>
            <a:ext cx="659773" cy="283019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0" name="Google Shape;730;p35"/>
          <p:cNvSpPr/>
          <p:nvPr/>
        </p:nvSpPr>
        <p:spPr>
          <a:xfrm>
            <a:off x="631880" y="1470790"/>
            <a:ext cx="49043" cy="4892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1" name="Google Shape;731;p35"/>
          <p:cNvSpPr/>
          <p:nvPr/>
        </p:nvSpPr>
        <p:spPr>
          <a:xfrm flipH="1">
            <a:off x="9739905" y="4324050"/>
            <a:ext cx="2501083" cy="1337657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2" name="Google Shape;732;p35"/>
          <p:cNvSpPr/>
          <p:nvPr/>
        </p:nvSpPr>
        <p:spPr>
          <a:xfrm flipH="1">
            <a:off x="9896105" y="5396543"/>
            <a:ext cx="2344883" cy="830671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3" name="Google Shape;733;p35"/>
          <p:cNvSpPr/>
          <p:nvPr/>
        </p:nvSpPr>
        <p:spPr>
          <a:xfrm flipH="1">
            <a:off x="9806611" y="5556283"/>
            <a:ext cx="129872" cy="129983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4" name="Google Shape;734;p35"/>
          <p:cNvSpPr/>
          <p:nvPr/>
        </p:nvSpPr>
        <p:spPr>
          <a:xfrm flipH="1">
            <a:off x="8830913" y="4888560"/>
            <a:ext cx="3410075" cy="1533019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5" name="Google Shape;735;p35"/>
          <p:cNvSpPr/>
          <p:nvPr/>
        </p:nvSpPr>
        <p:spPr>
          <a:xfrm flipH="1">
            <a:off x="9677956" y="4718422"/>
            <a:ext cx="2563032" cy="1323276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6" name="Google Shape;736;p35"/>
          <p:cNvSpPr/>
          <p:nvPr/>
        </p:nvSpPr>
        <p:spPr>
          <a:xfrm flipH="1">
            <a:off x="10263154" y="4992767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7" name="Google Shape;737;p35"/>
          <p:cNvSpPr/>
          <p:nvPr/>
        </p:nvSpPr>
        <p:spPr>
          <a:xfrm flipH="1">
            <a:off x="8792417" y="4836788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8" name="Google Shape;738;p35"/>
          <p:cNvSpPr/>
          <p:nvPr/>
        </p:nvSpPr>
        <p:spPr>
          <a:xfrm flipH="1">
            <a:off x="10986189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9" name="Google Shape;739;p35"/>
          <p:cNvSpPr/>
          <p:nvPr/>
        </p:nvSpPr>
        <p:spPr>
          <a:xfrm flipH="1">
            <a:off x="10857976" y="6344806"/>
            <a:ext cx="87281" cy="87060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0" name="Google Shape;740;p35"/>
          <p:cNvSpPr/>
          <p:nvPr/>
        </p:nvSpPr>
        <p:spPr>
          <a:xfrm flipH="1">
            <a:off x="10729873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1" name="Google Shape;741;p35"/>
          <p:cNvSpPr/>
          <p:nvPr/>
        </p:nvSpPr>
        <p:spPr>
          <a:xfrm flipH="1">
            <a:off x="10601772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2" name="Google Shape;742;p35"/>
          <p:cNvSpPr/>
          <p:nvPr/>
        </p:nvSpPr>
        <p:spPr>
          <a:xfrm flipH="1">
            <a:off x="10473670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3" name="Google Shape;743;p35"/>
          <p:cNvSpPr/>
          <p:nvPr/>
        </p:nvSpPr>
        <p:spPr>
          <a:xfrm flipH="1">
            <a:off x="12024610" y="5268773"/>
            <a:ext cx="87060" cy="8728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4" name="Google Shape;744;p35"/>
          <p:cNvSpPr/>
          <p:nvPr/>
        </p:nvSpPr>
        <p:spPr>
          <a:xfrm flipH="1">
            <a:off x="11896397" y="5268773"/>
            <a:ext cx="87281" cy="8728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5" name="Google Shape;745;p35"/>
          <p:cNvSpPr/>
          <p:nvPr/>
        </p:nvSpPr>
        <p:spPr>
          <a:xfrm flipH="1">
            <a:off x="11768295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6" name="Google Shape;746;p35"/>
          <p:cNvSpPr/>
          <p:nvPr/>
        </p:nvSpPr>
        <p:spPr>
          <a:xfrm flipH="1">
            <a:off x="11640192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7" name="Google Shape;747;p35"/>
          <p:cNvSpPr/>
          <p:nvPr/>
        </p:nvSpPr>
        <p:spPr>
          <a:xfrm flipH="1">
            <a:off x="11512091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8" name="Google Shape;748;p35"/>
          <p:cNvSpPr/>
          <p:nvPr/>
        </p:nvSpPr>
        <p:spPr>
          <a:xfrm flipH="1">
            <a:off x="12151826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9" name="Google Shape;749;p35"/>
          <p:cNvSpPr/>
          <p:nvPr/>
        </p:nvSpPr>
        <p:spPr>
          <a:xfrm flipH="1">
            <a:off x="12063549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0" name="Google Shape;750;p35"/>
          <p:cNvSpPr/>
          <p:nvPr/>
        </p:nvSpPr>
        <p:spPr>
          <a:xfrm flipH="1">
            <a:off x="12019741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1" name="Google Shape;751;p35"/>
          <p:cNvSpPr/>
          <p:nvPr/>
        </p:nvSpPr>
        <p:spPr>
          <a:xfrm flipH="1">
            <a:off x="1197582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2" name="Google Shape;752;p35"/>
          <p:cNvSpPr/>
          <p:nvPr/>
        </p:nvSpPr>
        <p:spPr>
          <a:xfrm flipH="1">
            <a:off x="11928920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3" name="Google Shape;753;p35"/>
          <p:cNvSpPr/>
          <p:nvPr/>
        </p:nvSpPr>
        <p:spPr>
          <a:xfrm flipH="1">
            <a:off x="11893963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4" name="Google Shape;754;p35"/>
          <p:cNvSpPr/>
          <p:nvPr/>
        </p:nvSpPr>
        <p:spPr>
          <a:xfrm flipH="1">
            <a:off x="11752145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5" name="Google Shape;755;p35"/>
          <p:cNvSpPr/>
          <p:nvPr/>
        </p:nvSpPr>
        <p:spPr>
          <a:xfrm flipH="1">
            <a:off x="1183566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6" name="Google Shape;756;p35"/>
          <p:cNvSpPr/>
          <p:nvPr/>
        </p:nvSpPr>
        <p:spPr>
          <a:xfrm flipH="1">
            <a:off x="11711435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7" name="Google Shape;757;p35"/>
          <p:cNvSpPr/>
          <p:nvPr/>
        </p:nvSpPr>
        <p:spPr>
          <a:xfrm flipH="1">
            <a:off x="11503242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8" name="Google Shape;758;p35"/>
          <p:cNvSpPr/>
          <p:nvPr/>
        </p:nvSpPr>
        <p:spPr>
          <a:xfrm flipH="1">
            <a:off x="11388967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9" name="Google Shape;759;p35"/>
          <p:cNvSpPr/>
          <p:nvPr/>
        </p:nvSpPr>
        <p:spPr>
          <a:xfrm flipH="1">
            <a:off x="11332217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0" name="Google Shape;760;p35"/>
          <p:cNvSpPr/>
          <p:nvPr/>
        </p:nvSpPr>
        <p:spPr>
          <a:xfrm flipH="1">
            <a:off x="11275469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1" name="Google Shape;761;p35"/>
          <p:cNvSpPr/>
          <p:nvPr/>
        </p:nvSpPr>
        <p:spPr>
          <a:xfrm flipH="1">
            <a:off x="1121473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2" name="Google Shape;762;p35"/>
          <p:cNvSpPr/>
          <p:nvPr/>
        </p:nvSpPr>
        <p:spPr>
          <a:xfrm flipH="1">
            <a:off x="11169491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3" name="Google Shape;763;p35"/>
          <p:cNvSpPr/>
          <p:nvPr/>
        </p:nvSpPr>
        <p:spPr>
          <a:xfrm flipH="1">
            <a:off x="10986188" y="4287766"/>
            <a:ext cx="21461" cy="63276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4" name="Google Shape;764;p35"/>
          <p:cNvSpPr/>
          <p:nvPr/>
        </p:nvSpPr>
        <p:spPr>
          <a:xfrm flipH="1">
            <a:off x="1109404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5" name="Google Shape;765;p35"/>
          <p:cNvSpPr/>
          <p:nvPr/>
        </p:nvSpPr>
        <p:spPr>
          <a:xfrm flipH="1">
            <a:off x="10933309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6" name="Google Shape;766;p35"/>
          <p:cNvSpPr/>
          <p:nvPr/>
        </p:nvSpPr>
        <p:spPr>
          <a:xfrm flipH="1">
            <a:off x="10668810" y="4037756"/>
            <a:ext cx="1639105" cy="393045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7" name="Google Shape;767;p35"/>
          <p:cNvSpPr/>
          <p:nvPr/>
        </p:nvSpPr>
        <p:spPr>
          <a:xfrm flipH="1">
            <a:off x="10646352" y="440391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8" name="Google Shape;768;p35"/>
          <p:cNvSpPr/>
          <p:nvPr/>
        </p:nvSpPr>
        <p:spPr>
          <a:xfrm flipH="1">
            <a:off x="10742595" y="4118732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9" name="Google Shape;769;p35"/>
          <p:cNvSpPr/>
          <p:nvPr/>
        </p:nvSpPr>
        <p:spPr>
          <a:xfrm flipH="1">
            <a:off x="10720249" y="4484896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0" name="Google Shape;770;p35"/>
          <p:cNvSpPr/>
          <p:nvPr/>
        </p:nvSpPr>
        <p:spPr>
          <a:xfrm flipH="1">
            <a:off x="10816491" y="4199599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1" name="Google Shape;771;p35"/>
          <p:cNvSpPr/>
          <p:nvPr/>
        </p:nvSpPr>
        <p:spPr>
          <a:xfrm flipH="1">
            <a:off x="10784521" y="4565762"/>
            <a:ext cx="44803" cy="44913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2" name="Google Shape;772;p35"/>
          <p:cNvSpPr/>
          <p:nvPr/>
        </p:nvSpPr>
        <p:spPr>
          <a:xfrm flipH="1">
            <a:off x="10890388" y="4280575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3" name="Google Shape;773;p35"/>
          <p:cNvSpPr/>
          <p:nvPr/>
        </p:nvSpPr>
        <p:spPr>
          <a:xfrm flipH="1">
            <a:off x="10868153" y="4646737"/>
            <a:ext cx="44692" cy="44803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4" name="Google Shape;774;p35"/>
          <p:cNvSpPr/>
          <p:nvPr/>
        </p:nvSpPr>
        <p:spPr>
          <a:xfrm flipH="1">
            <a:off x="12057796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5" name="Google Shape;775;p35"/>
          <p:cNvSpPr/>
          <p:nvPr/>
        </p:nvSpPr>
        <p:spPr>
          <a:xfrm flipH="1">
            <a:off x="11965647" y="4766653"/>
            <a:ext cx="53652" cy="53763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6" name="Google Shape;776;p35"/>
          <p:cNvSpPr/>
          <p:nvPr/>
        </p:nvSpPr>
        <p:spPr>
          <a:xfrm flipH="1">
            <a:off x="11882347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7" name="Google Shape;777;p35"/>
          <p:cNvSpPr/>
          <p:nvPr/>
        </p:nvSpPr>
        <p:spPr>
          <a:xfrm flipH="1">
            <a:off x="11794623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8" name="Google Shape;778;p35"/>
          <p:cNvSpPr/>
          <p:nvPr/>
        </p:nvSpPr>
        <p:spPr>
          <a:xfrm flipH="1">
            <a:off x="11706788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9" name="Google Shape;779;p35"/>
          <p:cNvSpPr/>
          <p:nvPr/>
        </p:nvSpPr>
        <p:spPr>
          <a:xfrm flipH="1">
            <a:off x="11619065" y="4771189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0" name="Google Shape;780;p35"/>
          <p:cNvSpPr/>
          <p:nvPr/>
        </p:nvSpPr>
        <p:spPr>
          <a:xfrm flipH="1">
            <a:off x="10798792" y="5290012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1" name="Google Shape;781;p35"/>
          <p:cNvSpPr/>
          <p:nvPr/>
        </p:nvSpPr>
        <p:spPr>
          <a:xfrm flipH="1">
            <a:off x="10706643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2" name="Google Shape;782;p35"/>
          <p:cNvSpPr/>
          <p:nvPr/>
        </p:nvSpPr>
        <p:spPr>
          <a:xfrm flipH="1">
            <a:off x="10623233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3" name="Google Shape;783;p35"/>
          <p:cNvSpPr/>
          <p:nvPr/>
        </p:nvSpPr>
        <p:spPr>
          <a:xfrm flipH="1">
            <a:off x="10535509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4" name="Google Shape;784;p35"/>
          <p:cNvSpPr/>
          <p:nvPr/>
        </p:nvSpPr>
        <p:spPr>
          <a:xfrm flipH="1">
            <a:off x="10443470" y="528558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5" name="Google Shape;785;p35"/>
          <p:cNvSpPr/>
          <p:nvPr/>
        </p:nvSpPr>
        <p:spPr>
          <a:xfrm flipH="1">
            <a:off x="10355635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6" name="Google Shape;786;p35"/>
          <p:cNvSpPr/>
          <p:nvPr/>
        </p:nvSpPr>
        <p:spPr>
          <a:xfrm flipH="1">
            <a:off x="11796172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7" name="Google Shape;787;p35"/>
          <p:cNvSpPr/>
          <p:nvPr/>
        </p:nvSpPr>
        <p:spPr>
          <a:xfrm flipH="1">
            <a:off x="11704023" y="649569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8" name="Google Shape;788;p35"/>
          <p:cNvSpPr/>
          <p:nvPr/>
        </p:nvSpPr>
        <p:spPr>
          <a:xfrm flipH="1">
            <a:off x="11616188" y="6495697"/>
            <a:ext cx="53763" cy="53652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9" name="Google Shape;789;p35"/>
          <p:cNvSpPr/>
          <p:nvPr/>
        </p:nvSpPr>
        <p:spPr>
          <a:xfrm flipH="1">
            <a:off x="11532888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0" name="Google Shape;790;p35"/>
          <p:cNvSpPr/>
          <p:nvPr/>
        </p:nvSpPr>
        <p:spPr>
          <a:xfrm flipH="1">
            <a:off x="11440739" y="649569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1" name="Google Shape;791;p35"/>
          <p:cNvSpPr/>
          <p:nvPr/>
        </p:nvSpPr>
        <p:spPr>
          <a:xfrm flipH="1">
            <a:off x="11357329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2" name="Google Shape;792;p35"/>
          <p:cNvSpPr/>
          <p:nvPr/>
        </p:nvSpPr>
        <p:spPr>
          <a:xfrm flipH="1">
            <a:off x="9054815" y="5032260"/>
            <a:ext cx="3186173" cy="181312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3" name="Google Shape;793;p35"/>
          <p:cNvSpPr/>
          <p:nvPr/>
        </p:nvSpPr>
        <p:spPr>
          <a:xfrm flipH="1">
            <a:off x="9344206" y="4892433"/>
            <a:ext cx="2966917" cy="234964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15505F64-C84E-463C-83A4-7EA72DFD5543}"/>
              </a:ext>
            </a:extLst>
          </p:cNvPr>
          <p:cNvSpPr txBox="1"/>
          <p:nvPr/>
        </p:nvSpPr>
        <p:spPr>
          <a:xfrm>
            <a:off x="339801" y="5153737"/>
            <a:ext cx="4805996" cy="1002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Giulia Meneghin: 10488640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Giuseppe Mauri: 10454364</a:t>
            </a:r>
          </a:p>
        </p:txBody>
      </p:sp>
      <p:pic>
        <p:nvPicPr>
          <p:cNvPr id="115" name="Immagine 114">
            <a:extLst>
              <a:ext uri="{FF2B5EF4-FFF2-40B4-BE49-F238E27FC236}">
                <a16:creationId xmlns="" xmlns:a16="http://schemas.microsoft.com/office/drawing/2014/main" id="{AC0F5BD7-39A8-4814-A55C-1A0C692CC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88" y="338553"/>
            <a:ext cx="1853464" cy="185346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84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592EF4D9-F4B4-40A1-B494-676DF2AF53DA}"/>
              </a:ext>
            </a:extLst>
          </p:cNvPr>
          <p:cNvSpPr txBox="1"/>
          <p:nvPr/>
        </p:nvSpPr>
        <p:spPr>
          <a:xfrm>
            <a:off x="448056" y="2512612"/>
            <a:ext cx="4832803" cy="245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Find and visualize the correlation between the digestion symptoms and the foods a user consumes</a:t>
            </a:r>
            <a:endParaRPr lang="en-US" sz="2000" dirty="0"/>
          </a:p>
        </p:txBody>
      </p:sp>
      <p:sp>
        <p:nvSpPr>
          <p:cNvPr id="28" name="CasellaDiTesto 27">
            <a:extLst>
              <a:ext uri="{FF2B5EF4-FFF2-40B4-BE49-F238E27FC236}">
                <a16:creationId xmlns="" xmlns:a16="http://schemas.microsoft.com/office/drawing/2014/main" id="{0C5863D0-7B72-4BB4-A035-DBFA127B3AE8}"/>
              </a:ext>
            </a:extLst>
          </p:cNvPr>
          <p:cNvSpPr txBox="1"/>
          <p:nvPr/>
        </p:nvSpPr>
        <p:spPr>
          <a:xfrm>
            <a:off x="1137637" y="1217485"/>
            <a:ext cx="2723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3600" dirty="0"/>
              <a:t>Purpose:</a:t>
            </a:r>
            <a:endParaRPr lang="en-US" sz="3600" dirty="0"/>
          </a:p>
        </p:txBody>
      </p:sp>
      <p:pic>
        <p:nvPicPr>
          <p:cNvPr id="31" name="Immagine 30">
            <a:extLst>
              <a:ext uri="{FF2B5EF4-FFF2-40B4-BE49-F238E27FC236}">
                <a16:creationId xmlns="" xmlns:a16="http://schemas.microsoft.com/office/drawing/2014/main" id="{C240C57A-1B3F-4755-AA00-C11F2EFC50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47" y="4474678"/>
            <a:ext cx="5033818" cy="2221172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="" xmlns:a16="http://schemas.microsoft.com/office/drawing/2014/main" id="{BAFCE656-8AEE-4439-8E9B-6A5EFD3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31" y="253170"/>
            <a:ext cx="2451849" cy="2451849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="" xmlns:a16="http://schemas.microsoft.com/office/drawing/2014/main" id="{7BB5F250-5CF2-4467-9EBD-FE2EB68D98E2}"/>
              </a:ext>
            </a:extLst>
          </p:cNvPr>
          <p:cNvCxnSpPr>
            <a:cxnSpLocks/>
          </p:cNvCxnSpPr>
          <p:nvPr/>
        </p:nvCxnSpPr>
        <p:spPr>
          <a:xfrm flipV="1">
            <a:off x="9345595" y="2888473"/>
            <a:ext cx="0" cy="144158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A2A59B1-5B87-4485-8AB7-FB3CD168F83C}"/>
              </a:ext>
            </a:extLst>
          </p:cNvPr>
          <p:cNvSpPr txBox="1"/>
          <p:nvPr/>
        </p:nvSpPr>
        <p:spPr>
          <a:xfrm>
            <a:off x="638881" y="4474080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="" xmlns:a16="http://schemas.microsoft.com/office/drawing/2014/main" id="{39DE9E87-8B7D-4A08-9899-8B34BC108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3" y="416050"/>
            <a:ext cx="1940496" cy="19404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92A22316-882D-4EF8-AF1A-FA7C44B2E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1" y="301375"/>
            <a:ext cx="2169847" cy="2169847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="" xmlns:a16="http://schemas.microsoft.com/office/drawing/2014/main" id="{A5E072DF-A256-4791-9876-4E6783F92B2E}"/>
              </a:ext>
            </a:extLst>
          </p:cNvPr>
          <p:cNvSpPr txBox="1"/>
          <p:nvPr/>
        </p:nvSpPr>
        <p:spPr>
          <a:xfrm>
            <a:off x="504428" y="2594906"/>
            <a:ext cx="277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and edit data during the day</a:t>
            </a:r>
            <a:endParaRPr lang="en-US" dirty="0"/>
          </a:p>
        </p:txBody>
      </p:sp>
      <p:sp>
        <p:nvSpPr>
          <p:cNvPr id="32" name="CasellaDiTesto 31">
            <a:extLst>
              <a:ext uri="{FF2B5EF4-FFF2-40B4-BE49-F238E27FC236}">
                <a16:creationId xmlns="" xmlns:a16="http://schemas.microsoft.com/office/drawing/2014/main" id="{BCAE7D5A-6E19-4D03-B791-5766BC8840FA}"/>
              </a:ext>
            </a:extLst>
          </p:cNvPr>
          <p:cNvSpPr txBox="1"/>
          <p:nvPr/>
        </p:nvSpPr>
        <p:spPr>
          <a:xfrm>
            <a:off x="4365562" y="2871905"/>
            <a:ext cx="327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View analyzed data using graphs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="" xmlns:a16="http://schemas.microsoft.com/office/drawing/2014/main" id="{334DBDB0-B976-4DE0-A68C-D8FEEC78E4FE}"/>
              </a:ext>
            </a:extLst>
          </p:cNvPr>
          <p:cNvSpPr txBox="1"/>
          <p:nvPr/>
        </p:nvSpPr>
        <p:spPr>
          <a:xfrm>
            <a:off x="9079757" y="2594906"/>
            <a:ext cx="2607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 and view medical treatment effectiveness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D59C2A1A-F0D1-432F-98F8-605B84F2F8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8" y="301375"/>
            <a:ext cx="2169847" cy="22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7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A2A59B1-5B87-4485-8AB7-FB3CD168F83C}"/>
              </a:ext>
            </a:extLst>
          </p:cNvPr>
          <p:cNvSpPr txBox="1"/>
          <p:nvPr/>
        </p:nvSpPr>
        <p:spPr>
          <a:xfrm>
            <a:off x="638881" y="4474080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Data we need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="" xmlns:a16="http://schemas.microsoft.com/office/drawing/2014/main" id="{3FDC4888-E062-4510-8009-0A3575908ADB}"/>
              </a:ext>
            </a:extLst>
          </p:cNvPr>
          <p:cNvSpPr txBox="1"/>
          <p:nvPr/>
        </p:nvSpPr>
        <p:spPr>
          <a:xfrm>
            <a:off x="4260946" y="1929959"/>
            <a:ext cx="2930495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/>
              <a:t>Dishes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2EC00B42-C994-4BC1-BFC4-0AD55028DCC7}"/>
              </a:ext>
            </a:extLst>
          </p:cNvPr>
          <p:cNvSpPr txBox="1"/>
          <p:nvPr/>
        </p:nvSpPr>
        <p:spPr>
          <a:xfrm>
            <a:off x="9492334" y="1920933"/>
            <a:ext cx="173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Treatments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="" xmlns:a16="http://schemas.microsoft.com/office/drawing/2014/main" id="{76662DB5-8983-4012-AFB1-A55C877E9906}"/>
              </a:ext>
            </a:extLst>
          </p:cNvPr>
          <p:cNvSpPr txBox="1"/>
          <p:nvPr/>
        </p:nvSpPr>
        <p:spPr>
          <a:xfrm>
            <a:off x="5688594" y="3059370"/>
            <a:ext cx="180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Ingredients</a:t>
            </a:r>
            <a:endParaRPr lang="en-US" sz="2000" dirty="0"/>
          </a:p>
        </p:txBody>
      </p:sp>
      <p:sp>
        <p:nvSpPr>
          <p:cNvPr id="22" name="CasellaDiTesto 21">
            <a:extLst>
              <a:ext uri="{FF2B5EF4-FFF2-40B4-BE49-F238E27FC236}">
                <a16:creationId xmlns="" xmlns:a16="http://schemas.microsoft.com/office/drawing/2014/main" id="{51775482-70D4-4C16-ABC9-7CEB91690745}"/>
              </a:ext>
            </a:extLst>
          </p:cNvPr>
          <p:cNvSpPr txBox="1"/>
          <p:nvPr/>
        </p:nvSpPr>
        <p:spPr>
          <a:xfrm>
            <a:off x="180707" y="1923874"/>
            <a:ext cx="2676859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Symptoms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B7C49CFB-D313-4087-BCEF-26067BDF9601}"/>
              </a:ext>
            </a:extLst>
          </p:cNvPr>
          <p:cNvSpPr txBox="1"/>
          <p:nvPr/>
        </p:nvSpPr>
        <p:spPr>
          <a:xfrm>
            <a:off x="324556" y="3122008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="" xmlns:a16="http://schemas.microsoft.com/office/drawing/2014/main" id="{5872C903-8591-4B0D-922C-C0F2FFDA7E88}"/>
              </a:ext>
            </a:extLst>
          </p:cNvPr>
          <p:cNvSpPr txBox="1"/>
          <p:nvPr/>
        </p:nvSpPr>
        <p:spPr>
          <a:xfrm>
            <a:off x="1864844" y="3155220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="" xmlns:a16="http://schemas.microsoft.com/office/drawing/2014/main" id="{F6EF9815-6E75-40D4-BBFE-DC6C5E528005}"/>
              </a:ext>
            </a:extLst>
          </p:cNvPr>
          <p:cNvSpPr txBox="1"/>
          <p:nvPr/>
        </p:nvSpPr>
        <p:spPr>
          <a:xfrm>
            <a:off x="1008518" y="365886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="" xmlns:a16="http://schemas.microsoft.com/office/drawing/2014/main" id="{F93F5264-7F0E-4AD1-B67B-077B448D8A15}"/>
              </a:ext>
            </a:extLst>
          </p:cNvPr>
          <p:cNvSpPr txBox="1"/>
          <p:nvPr/>
        </p:nvSpPr>
        <p:spPr>
          <a:xfrm>
            <a:off x="5441129" y="3833142"/>
            <a:ext cx="130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Quantity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="" xmlns:a16="http://schemas.microsoft.com/office/drawing/2014/main" id="{06423E44-E1D5-4D68-A77A-44044285E050}"/>
              </a:ext>
            </a:extLst>
          </p:cNvPr>
          <p:cNvSpPr txBox="1"/>
          <p:nvPr/>
        </p:nvSpPr>
        <p:spPr>
          <a:xfrm>
            <a:off x="4540939" y="2693699"/>
            <a:ext cx="130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Mealtime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="" xmlns:a16="http://schemas.microsoft.com/office/drawing/2014/main" id="{DC96A9DB-F5EF-44ED-BE2C-F063C9FE5438}"/>
              </a:ext>
            </a:extLst>
          </p:cNvPr>
          <p:cNvCxnSpPr>
            <a:endCxn id="37" idx="0"/>
          </p:cNvCxnSpPr>
          <p:nvPr/>
        </p:nvCxnSpPr>
        <p:spPr>
          <a:xfrm flipH="1">
            <a:off x="5195810" y="2384201"/>
            <a:ext cx="223915" cy="3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="" xmlns:a16="http://schemas.microsoft.com/office/drawing/2014/main" id="{71E1BF4B-BB53-4B59-AACC-8E0D5F6D2DA2}"/>
              </a:ext>
            </a:extLst>
          </p:cNvPr>
          <p:cNvCxnSpPr/>
          <p:nvPr/>
        </p:nvCxnSpPr>
        <p:spPr>
          <a:xfrm>
            <a:off x="5943600" y="2384201"/>
            <a:ext cx="352425" cy="72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096000" y="3559778"/>
            <a:ext cx="200025" cy="2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="" xmlns:a16="http://schemas.microsoft.com/office/drawing/2014/main" id="{36DDA15A-D0D2-4575-96C9-9AA7D59331B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823347" y="2476533"/>
            <a:ext cx="260975" cy="64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="" xmlns:a16="http://schemas.microsoft.com/office/drawing/2014/main" id="{CD76B529-01B8-4986-AE2C-DF2CC809E70B}"/>
              </a:ext>
            </a:extLst>
          </p:cNvPr>
          <p:cNvCxnSpPr>
            <a:cxnSpLocks/>
          </p:cNvCxnSpPr>
          <p:nvPr/>
        </p:nvCxnSpPr>
        <p:spPr>
          <a:xfrm>
            <a:off x="1979738" y="2476533"/>
            <a:ext cx="306262" cy="62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="" xmlns:a16="http://schemas.microsoft.com/office/drawing/2014/main" id="{510DE880-7B01-4C48-B76D-B80765C2FEDA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1519137" y="2476533"/>
            <a:ext cx="72330" cy="118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="" xmlns:a16="http://schemas.microsoft.com/office/drawing/2014/main" id="{E3E99DDB-6F1E-4F5C-AAF8-400029FABBE5}"/>
              </a:ext>
            </a:extLst>
          </p:cNvPr>
          <p:cNvSpPr txBox="1"/>
          <p:nvPr/>
        </p:nvSpPr>
        <p:spPr>
          <a:xfrm>
            <a:off x="8720239" y="2845772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Starting date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="" xmlns:a16="http://schemas.microsoft.com/office/drawing/2014/main" id="{08292A8D-458C-41AF-9F61-57C3C041FEA6}"/>
              </a:ext>
            </a:extLst>
          </p:cNvPr>
          <p:cNvSpPr txBox="1"/>
          <p:nvPr/>
        </p:nvSpPr>
        <p:spPr>
          <a:xfrm>
            <a:off x="10494626" y="2845772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Ending date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="" xmlns:a16="http://schemas.microsoft.com/office/drawing/2014/main" id="{566641C6-5F94-413B-AB39-0824C5831230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9456315" y="2382598"/>
            <a:ext cx="478260" cy="46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="" xmlns:a16="http://schemas.microsoft.com/office/drawing/2014/main" id="{97C81CF6-9FA0-437A-8CF1-B2F72F8DD120}"/>
              </a:ext>
            </a:extLst>
          </p:cNvPr>
          <p:cNvCxnSpPr/>
          <p:nvPr/>
        </p:nvCxnSpPr>
        <p:spPr>
          <a:xfrm>
            <a:off x="10629900" y="2384201"/>
            <a:ext cx="485775" cy="46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magine 58">
            <a:extLst>
              <a:ext uri="{FF2B5EF4-FFF2-40B4-BE49-F238E27FC236}">
                <a16:creationId xmlns="" xmlns:a16="http://schemas.microsoft.com/office/drawing/2014/main" id="{BA5F00EA-6302-4E72-9860-C170E844B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26" y="314546"/>
            <a:ext cx="1252534" cy="1281663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="" xmlns:a16="http://schemas.microsoft.com/office/drawing/2014/main" id="{23295B7D-6B88-4B6B-A08C-ABBB70C3A3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6" y="332340"/>
            <a:ext cx="1364119" cy="136411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630" y="332340"/>
            <a:ext cx="1365391" cy="13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FC9C0C2D-08D8-4D63-8CD5-50E2460CF74F}"/>
              </a:ext>
            </a:extLst>
          </p:cNvPr>
          <p:cNvSpPr txBox="1"/>
          <p:nvPr/>
        </p:nvSpPr>
        <p:spPr>
          <a:xfrm>
            <a:off x="9462116" y="4015369"/>
            <a:ext cx="2586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principali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Mobx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en-US" dirty="0" err="1"/>
              <a:t>OpenFoodFacts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!!!</a:t>
            </a:r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4AA6C257-34E9-4C73-9933-3097D150BCB9}"/>
              </a:ext>
            </a:extLst>
          </p:cNvPr>
          <p:cNvSpPr txBox="1"/>
          <p:nvPr/>
        </p:nvSpPr>
        <p:spPr>
          <a:xfrm>
            <a:off x="4678532" y="124287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usati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2BB80F56-B378-4D47-92C6-337963DC6D2C}"/>
              </a:ext>
            </a:extLst>
          </p:cNvPr>
          <p:cNvSpPr txBox="1"/>
          <p:nvPr/>
        </p:nvSpPr>
        <p:spPr>
          <a:xfrm>
            <a:off x="488272" y="1091954"/>
            <a:ext cx="2991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Mobx+provider</a:t>
            </a:r>
            <a:r>
              <a:rPr lang="en-US" dirty="0"/>
              <a:t>: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State management. </a:t>
            </a:r>
            <a:r>
              <a:rPr lang="en-US" dirty="0" err="1"/>
              <a:t>Tramite</a:t>
            </a:r>
            <a:r>
              <a:rPr lang="en-US" dirty="0"/>
              <a:t> il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osservabili</a:t>
            </a:r>
            <a:r>
              <a:rPr lang="en-US" dirty="0"/>
              <a:t>, </a:t>
            </a:r>
            <a:r>
              <a:rPr lang="en-US" dirty="0" err="1"/>
              <a:t>azioni</a:t>
            </a:r>
            <a:r>
              <a:rPr lang="en-US" dirty="0"/>
              <a:t> e </a:t>
            </a:r>
            <a:r>
              <a:rPr lang="en-US" dirty="0" err="1"/>
              <a:t>reazioni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le </a:t>
            </a:r>
            <a:r>
              <a:rPr lang="en-US" dirty="0" err="1"/>
              <a:t>modifiche</a:t>
            </a:r>
            <a:r>
              <a:rPr lang="en-US" dirty="0"/>
              <a:t> ai </a:t>
            </a:r>
            <a:r>
              <a:rPr lang="en-US" dirty="0" err="1"/>
              <a:t>dati</a:t>
            </a:r>
            <a:r>
              <a:rPr lang="en-US" dirty="0"/>
              <a:t> senza </a:t>
            </a:r>
            <a:r>
              <a:rPr lang="en-US" dirty="0" err="1"/>
              <a:t>effettuare</a:t>
            </a:r>
            <a:r>
              <a:rPr lang="en-US" dirty="0"/>
              <a:t> il rebuild </a:t>
            </a:r>
            <a:r>
              <a:rPr lang="en-US" dirty="0" err="1"/>
              <a:t>totale</a:t>
            </a:r>
            <a:r>
              <a:rPr lang="en-US" dirty="0"/>
              <a:t> (set state) ma solo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contenente</a:t>
            </a:r>
            <a:r>
              <a:rPr lang="en-US" dirty="0"/>
              <a:t> il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interessato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il widget “observer”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A97FABD3-06F6-40FF-A7CC-75412BAC71EF}"/>
              </a:ext>
            </a:extLst>
          </p:cNvPr>
          <p:cNvSpPr txBox="1"/>
          <p:nvPr/>
        </p:nvSpPr>
        <p:spPr>
          <a:xfrm>
            <a:off x="4600112" y="1091954"/>
            <a:ext cx="2991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FlutterFire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Autenticazione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di firebase  (email/google/</a:t>
            </a:r>
            <a:r>
              <a:rPr lang="en-US" dirty="0" err="1"/>
              <a:t>github</a:t>
            </a:r>
            <a:r>
              <a:rPr lang="en-US" dirty="0"/>
              <a:t>/twitter)</a:t>
            </a:r>
          </a:p>
          <a:p>
            <a:endParaRPr lang="en-US" dirty="0"/>
          </a:p>
          <a:p>
            <a:r>
              <a:rPr lang="en-US" dirty="0"/>
              <a:t>Storage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database </a:t>
            </a:r>
            <a:r>
              <a:rPr lang="en-US" dirty="0" err="1"/>
              <a:t>NoSql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Lettura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generali</a:t>
            </a:r>
            <a:r>
              <a:rPr lang="en-US" dirty="0"/>
              <a:t> </a:t>
            </a:r>
            <a:r>
              <a:rPr lang="en-US" dirty="0" err="1"/>
              <a:t>condivisi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Salvataggio</a:t>
            </a:r>
            <a:r>
              <a:rPr lang="en-US" dirty="0"/>
              <a:t> di file </a:t>
            </a:r>
            <a:r>
              <a:rPr lang="en-US" dirty="0" err="1"/>
              <a:t>sullo</a:t>
            </a:r>
            <a:r>
              <a:rPr lang="en-US" dirty="0"/>
              <a:t> storage di firebase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5DECB01B-2C18-4D4B-8164-92AD4331FC7C}"/>
              </a:ext>
            </a:extLst>
          </p:cNvPr>
          <p:cNvSpPr txBox="1"/>
          <p:nvPr/>
        </p:nvSpPr>
        <p:spPr>
          <a:xfrm>
            <a:off x="7966229" y="1091954"/>
            <a:ext cx="2991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OpenFoodFacts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contentente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remote per </a:t>
            </a:r>
            <a:r>
              <a:rPr lang="en-US" dirty="0" err="1"/>
              <a:t>accedere</a:t>
            </a:r>
            <a:r>
              <a:rPr lang="en-US" dirty="0"/>
              <a:t> al database ed </a:t>
            </a:r>
            <a:r>
              <a:rPr lang="en-US" dirty="0" err="1"/>
              <a:t>effettuarvi</a:t>
            </a:r>
            <a:r>
              <a:rPr lang="en-US" dirty="0"/>
              <a:t> query di </a:t>
            </a:r>
            <a:r>
              <a:rPr lang="en-US" dirty="0" err="1"/>
              <a:t>ricerca</a:t>
            </a:r>
            <a:r>
              <a:rPr lang="en-US" dirty="0"/>
              <a:t> e </a:t>
            </a:r>
            <a:r>
              <a:rPr lang="en-US" dirty="0" err="1"/>
              <a:t>ottenere</a:t>
            </a:r>
            <a:r>
              <a:rPr lang="en-US" dirty="0"/>
              <a:t> un file json in </a:t>
            </a:r>
            <a:r>
              <a:rPr lang="en-US" dirty="0" err="1"/>
              <a:t>risposta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E818459F-1EC4-4306-8685-C3C387738B6B}"/>
              </a:ext>
            </a:extLst>
          </p:cNvPr>
          <p:cNvSpPr txBox="1"/>
          <p:nvPr/>
        </p:nvSpPr>
        <p:spPr>
          <a:xfrm>
            <a:off x="7605659" y="2782870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Sintomi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C49E0463-5828-4E24-9F47-7D8930D21033}"/>
              </a:ext>
            </a:extLst>
          </p:cNvPr>
          <p:cNvSpPr txBox="1"/>
          <p:nvPr/>
        </p:nvSpPr>
        <p:spPr>
          <a:xfrm>
            <a:off x="8820478" y="3800027"/>
            <a:ext cx="1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Ingredienti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BE2D7AED-0B76-4D07-96CF-990985F9D537}"/>
              </a:ext>
            </a:extLst>
          </p:cNvPr>
          <p:cNvSpPr txBox="1"/>
          <p:nvPr/>
        </p:nvSpPr>
        <p:spPr>
          <a:xfrm>
            <a:off x="7424689" y="5091513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Cure </a:t>
            </a:r>
            <a:r>
              <a:rPr lang="en-US" dirty="0" err="1"/>
              <a:t>mediche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7446847F-A40C-4822-9BD2-8A676C68D0B9}"/>
              </a:ext>
            </a:extLst>
          </p:cNvPr>
          <p:cNvSpPr txBox="1"/>
          <p:nvPr/>
        </p:nvSpPr>
        <p:spPr>
          <a:xfrm>
            <a:off x="2303755" y="123200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Struttura e funzionalità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F38CFFC-C7FE-49A0-8811-1AE6C469AEE9}"/>
              </a:ext>
            </a:extLst>
          </p:cNvPr>
          <p:cNvSpPr txBox="1"/>
          <p:nvPr/>
        </p:nvSpPr>
        <p:spPr>
          <a:xfrm>
            <a:off x="1622108" y="2200941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129FE936-C6AB-4E6E-AF10-FB8ECDDA4737}"/>
              </a:ext>
            </a:extLst>
          </p:cNvPr>
          <p:cNvSpPr txBox="1"/>
          <p:nvPr/>
        </p:nvSpPr>
        <p:spPr>
          <a:xfrm>
            <a:off x="1497819" y="3026591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Statistiche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F9E6F6C8-F5D5-4B2F-B9C1-D2EDF988AF51}"/>
              </a:ext>
            </a:extLst>
          </p:cNvPr>
          <p:cNvSpPr txBox="1"/>
          <p:nvPr/>
        </p:nvSpPr>
        <p:spPr>
          <a:xfrm>
            <a:off x="1417921" y="4059854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Trattamenti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34B0913C-D764-4628-AF1F-B875A278CA8E}"/>
              </a:ext>
            </a:extLst>
          </p:cNvPr>
          <p:cNvSpPr txBox="1"/>
          <p:nvPr/>
        </p:nvSpPr>
        <p:spPr>
          <a:xfrm>
            <a:off x="1338024" y="5215794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</a:t>
            </a:r>
            <a:r>
              <a:rPr lang="en-US" dirty="0" err="1"/>
              <a:t>profilo</a:t>
            </a:r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334CD1A2-D58C-432E-A3B7-83592BBFFF69}"/>
              </a:ext>
            </a:extLst>
          </p:cNvPr>
          <p:cNvSpPr txBox="1"/>
          <p:nvPr/>
        </p:nvSpPr>
        <p:spPr>
          <a:xfrm>
            <a:off x="3305905" y="1950588"/>
            <a:ext cx="223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storico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BC93DC9B-CB1D-4EA6-B6B5-8123DDAAE040}"/>
              </a:ext>
            </a:extLst>
          </p:cNvPr>
          <p:cNvSpPr txBox="1"/>
          <p:nvPr/>
        </p:nvSpPr>
        <p:spPr>
          <a:xfrm>
            <a:off x="3305905" y="2782870"/>
            <a:ext cx="200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elaborati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grafici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A6E0E470-BC6F-4D60-BF3D-8E96FC49C502}"/>
              </a:ext>
            </a:extLst>
          </p:cNvPr>
          <p:cNvSpPr txBox="1"/>
          <p:nvPr/>
        </p:nvSpPr>
        <p:spPr>
          <a:xfrm>
            <a:off x="3150545" y="3916550"/>
            <a:ext cx="280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efficacia</a:t>
            </a:r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C04FCBD8-B7FB-4B3E-939B-DD1871C3C7F1}"/>
              </a:ext>
            </a:extLst>
          </p:cNvPr>
          <p:cNvSpPr txBox="1"/>
          <p:nvPr/>
        </p:nvSpPr>
        <p:spPr>
          <a:xfrm>
            <a:off x="3305905" y="5025831"/>
            <a:ext cx="249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Gestione</a:t>
            </a:r>
            <a:r>
              <a:rPr lang="en-US" dirty="0"/>
              <a:t> account e recap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principali</a:t>
            </a:r>
            <a:endParaRPr lang="en-US" dirty="0"/>
          </a:p>
        </p:txBody>
      </p:sp>
      <p:sp>
        <p:nvSpPr>
          <p:cNvPr id="14" name="Parentesi graffa chiusa 13">
            <a:extLst>
              <a:ext uri="{FF2B5EF4-FFF2-40B4-BE49-F238E27FC236}">
                <a16:creationId xmlns="" xmlns:a16="http://schemas.microsoft.com/office/drawing/2014/main" id="{1D7C74D4-AA7D-4F0D-818D-22E11989CC96}"/>
              </a:ext>
            </a:extLst>
          </p:cNvPr>
          <p:cNvSpPr/>
          <p:nvPr/>
        </p:nvSpPr>
        <p:spPr>
          <a:xfrm>
            <a:off x="6096000" y="2200941"/>
            <a:ext cx="769849" cy="3918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146A0F85-CE8A-4499-896C-0EAE2E02471E}"/>
              </a:ext>
            </a:extLst>
          </p:cNvPr>
          <p:cNvSpPr txBox="1"/>
          <p:nvPr/>
        </p:nvSpPr>
        <p:spPr>
          <a:xfrm>
            <a:off x="8666884" y="1382630"/>
            <a:ext cx="13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="" xmlns:a16="http://schemas.microsoft.com/office/drawing/2014/main" id="{01A8C3E0-B020-47C9-8D79-003E5A6EF98F}"/>
              </a:ext>
            </a:extLst>
          </p:cNvPr>
          <p:cNvSpPr txBox="1"/>
          <p:nvPr/>
        </p:nvSpPr>
        <p:spPr>
          <a:xfrm>
            <a:off x="7650049" y="380002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Piatto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="" xmlns:a16="http://schemas.microsoft.com/office/drawing/2014/main" id="{7AD22396-404D-449D-9740-3CC5C07B5F6C}"/>
              </a:ext>
            </a:extLst>
          </p:cNvPr>
          <p:cNvSpPr txBox="1"/>
          <p:nvPr/>
        </p:nvSpPr>
        <p:spPr>
          <a:xfrm>
            <a:off x="8832315" y="2598204"/>
            <a:ext cx="121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Intensità</a:t>
            </a:r>
            <a:r>
              <a:rPr lang="en-US" dirty="0"/>
              <a:t>, </a:t>
            </a:r>
            <a:r>
              <a:rPr lang="en-US" dirty="0" err="1"/>
              <a:t>frequenza</a:t>
            </a:r>
            <a:r>
              <a:rPr lang="en-US" dirty="0"/>
              <a:t>,</a:t>
            </a:r>
          </a:p>
          <a:p>
            <a:r>
              <a:rPr lang="en-US" dirty="0" err="1"/>
              <a:t>occorrenza</a:t>
            </a:r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="" xmlns:a16="http://schemas.microsoft.com/office/drawing/2014/main" id="{51FC3FEC-8D4E-4AFB-AA3E-B5C4CEA0A8EB}"/>
              </a:ext>
            </a:extLst>
          </p:cNvPr>
          <p:cNvSpPr txBox="1"/>
          <p:nvPr/>
        </p:nvSpPr>
        <p:spPr>
          <a:xfrm>
            <a:off x="8890021" y="4262439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Quantità</a:t>
            </a:r>
            <a:endParaRPr lang="en-US" dirty="0"/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CFFBE95F-521C-4C4D-A2A1-A6D9536A0691}"/>
              </a:ext>
            </a:extLst>
          </p:cNvPr>
          <p:cNvSpPr txBox="1"/>
          <p:nvPr/>
        </p:nvSpPr>
        <p:spPr>
          <a:xfrm>
            <a:off x="9314667" y="5091513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inizio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0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6095192" y="6038108"/>
            <a:ext cx="2663533" cy="924667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10303765" y="1983044"/>
            <a:ext cx="2663533" cy="924667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800" dirty="0" smtClean="0"/>
              <a:t>PURPOSE</a:t>
            </a:r>
            <a:endParaRPr lang="it-IT" sz="4800" dirty="0"/>
          </a:p>
        </p:txBody>
      </p:sp>
      <p:sp>
        <p:nvSpPr>
          <p:cNvPr id="858" name="Google Shape;858;p38"/>
          <p:cNvSpPr/>
          <p:nvPr/>
        </p:nvSpPr>
        <p:spPr>
          <a:xfrm>
            <a:off x="8586567" y="4677967"/>
            <a:ext cx="85200" cy="9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644658" cy="152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</a:pPr>
            <a:r>
              <a:rPr lang="en-GB" dirty="0"/>
              <a:t>Find and visualize the correlation between the digestion symptoms and the foods a user consumes</a:t>
            </a:r>
            <a:endParaRPr lang="en-US" dirty="0"/>
          </a:p>
          <a:p>
            <a:pPr marL="0" indent="0">
              <a:spcAft>
                <a:spcPts val="1600"/>
              </a:spcAft>
              <a:buClr>
                <a:schemeClr val="dk1"/>
              </a:buClr>
            </a:pPr>
            <a:endParaRPr dirty="0"/>
          </a:p>
        </p:txBody>
      </p:sp>
      <p:pic>
        <p:nvPicPr>
          <p:cNvPr id="56" name="Immagine 55">
            <a:extLst>
              <a:ext uri="{FF2B5EF4-FFF2-40B4-BE49-F238E27FC236}">
                <a16:creationId xmlns="" xmlns:a16="http://schemas.microsoft.com/office/drawing/2014/main" id="{BAFCE656-8AEE-4439-8E9B-6A5EFD3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09" y="171515"/>
            <a:ext cx="2212781" cy="2212781"/>
          </a:xfrm>
          <a:prstGeom prst="rect">
            <a:avLst/>
          </a:prstGeom>
        </p:spPr>
      </p:pic>
      <p:cxnSp>
        <p:nvCxnSpPr>
          <p:cNvPr id="57" name="Connettore 2 56">
            <a:extLst>
              <a:ext uri="{FF2B5EF4-FFF2-40B4-BE49-F238E27FC236}">
                <a16:creationId xmlns="" xmlns:a16="http://schemas.microsoft.com/office/drawing/2014/main" id="{7BB5F250-5CF2-4467-9EBD-FE2EB68D98E2}"/>
              </a:ext>
            </a:extLst>
          </p:cNvPr>
          <p:cNvCxnSpPr>
            <a:cxnSpLocks/>
          </p:cNvCxnSpPr>
          <p:nvPr/>
        </p:nvCxnSpPr>
        <p:spPr>
          <a:xfrm flipV="1">
            <a:off x="9435500" y="2657043"/>
            <a:ext cx="0" cy="1441580"/>
          </a:xfrm>
          <a:prstGeom prst="straightConnector1">
            <a:avLst/>
          </a:prstGeom>
          <a:ln w="444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159705"/>
            <a:ext cx="2759942" cy="2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914" name="Google Shape;914;p40"/>
          <p:cNvSpPr txBox="1">
            <a:spLocks noGrp="1"/>
          </p:cNvSpPr>
          <p:nvPr>
            <p:ph type="title" idx="2"/>
          </p:nvPr>
        </p:nvSpPr>
        <p:spPr>
          <a:xfrm>
            <a:off x="1017033" y="3540534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Data history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Enter and edit data during the day</a:t>
            </a:r>
            <a:endParaRPr lang="en-US"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title" idx="3"/>
          </p:nvPr>
        </p:nvSpPr>
        <p:spPr>
          <a:xfrm>
            <a:off x="4620352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Statistics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View analyzed data using graphs</a:t>
            </a:r>
          </a:p>
        </p:txBody>
      </p:sp>
      <p:sp>
        <p:nvSpPr>
          <p:cNvPr id="918" name="Google Shape;918;p40"/>
          <p:cNvSpPr txBox="1">
            <a:spLocks noGrp="1"/>
          </p:cNvSpPr>
          <p:nvPr>
            <p:ph type="title" idx="5"/>
          </p:nvPr>
        </p:nvSpPr>
        <p:spPr>
          <a:xfrm>
            <a:off x="8223671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Treatment</a:t>
            </a:r>
            <a:endParaRPr dirty="0"/>
          </a:p>
        </p:txBody>
      </p:sp>
      <p:sp>
        <p:nvSpPr>
          <p:cNvPr id="919" name="Google Shape;919;p40"/>
          <p:cNvSpPr txBox="1">
            <a:spLocks noGrp="1"/>
          </p:cNvSpPr>
          <p:nvPr>
            <p:ph type="subTitle" idx="6"/>
          </p:nvPr>
        </p:nvSpPr>
        <p:spPr>
          <a:xfrm>
            <a:off x="8322135" y="3950884"/>
            <a:ext cx="266019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Add and view medical treatment effectiveness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="" xmlns:a16="http://schemas.microsoft.com/office/drawing/2014/main" id="{92A22316-882D-4EF8-AF1A-FA7C44B2E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01" y="2222455"/>
            <a:ext cx="1194872" cy="119487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71" y="2222455"/>
            <a:ext cx="1260278" cy="132175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10" y="2203095"/>
            <a:ext cx="1337439" cy="13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3"/>
          <p:cNvSpPr txBox="1">
            <a:spLocks noGrp="1"/>
          </p:cNvSpPr>
          <p:nvPr>
            <p:ph type="title"/>
          </p:nvPr>
        </p:nvSpPr>
        <p:spPr>
          <a:xfrm>
            <a:off x="950967" y="349099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Data we need</a:t>
            </a:r>
          </a:p>
        </p:txBody>
      </p:sp>
      <p:sp>
        <p:nvSpPr>
          <p:cNvPr id="1060" name="Google Shape;1060;p43"/>
          <p:cNvSpPr/>
          <p:nvPr/>
        </p:nvSpPr>
        <p:spPr>
          <a:xfrm>
            <a:off x="1247699" y="874367"/>
            <a:ext cx="1371676" cy="139110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3" y="955247"/>
            <a:ext cx="1223608" cy="125092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13" y="1467338"/>
            <a:ext cx="1362080" cy="1393756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="" xmlns:a16="http://schemas.microsoft.com/office/drawing/2014/main" id="{23295B7D-6B88-4B6B-A08C-ABBB70C3A3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56" y="861977"/>
            <a:ext cx="1364119" cy="1364119"/>
          </a:xfrm>
          <a:prstGeom prst="rect">
            <a:avLst/>
          </a:prstGeom>
        </p:spPr>
      </p:pic>
      <p:sp>
        <p:nvSpPr>
          <p:cNvPr id="26" name="Google Shape;1060;p43"/>
          <p:cNvSpPr/>
          <p:nvPr/>
        </p:nvSpPr>
        <p:spPr>
          <a:xfrm>
            <a:off x="5471979" y="1442430"/>
            <a:ext cx="1381106" cy="136686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" name="Google Shape;1060;p43"/>
          <p:cNvSpPr/>
          <p:nvPr/>
        </p:nvSpPr>
        <p:spPr>
          <a:xfrm>
            <a:off x="9527697" y="877680"/>
            <a:ext cx="1372080" cy="139151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1" name="Google Shape;914;p40"/>
          <p:cNvSpPr txBox="1">
            <a:spLocks/>
          </p:cNvSpPr>
          <p:nvPr/>
        </p:nvSpPr>
        <p:spPr>
          <a:xfrm>
            <a:off x="8708439" y="2374358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 smtClean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Treatment</a:t>
            </a:r>
            <a:endParaRPr lang="it-IT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5" name="Google Shape;914;p40"/>
          <p:cNvSpPr txBox="1">
            <a:spLocks/>
          </p:cNvSpPr>
          <p:nvPr/>
        </p:nvSpPr>
        <p:spPr>
          <a:xfrm>
            <a:off x="4479540" y="2825138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 err="1" smtClean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Dishes</a:t>
            </a:r>
            <a:endParaRPr lang="it-IT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6" name="Google Shape;914;p40"/>
          <p:cNvSpPr txBox="1">
            <a:spLocks/>
          </p:cNvSpPr>
          <p:nvPr/>
        </p:nvSpPr>
        <p:spPr>
          <a:xfrm>
            <a:off x="474137" y="2349003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 err="1" smtClean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Symptoms</a:t>
            </a:r>
            <a:endParaRPr lang="it-IT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9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2760216" y="4937900"/>
            <a:ext cx="2441551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Divided by users</a:t>
            </a:r>
            <a:endParaRPr dirty="0"/>
          </a:p>
        </p:txBody>
      </p:sp>
      <p:sp>
        <p:nvSpPr>
          <p:cNvPr id="40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7335813" y="4916431"/>
            <a:ext cx="1859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Stored online</a:t>
            </a:r>
            <a:endParaRPr dirty="0"/>
          </a:p>
        </p:txBody>
      </p:sp>
      <p:sp>
        <p:nvSpPr>
          <p:cNvPr id="41" name="CasellaDiTesto 40">
            <a:extLst>
              <a:ext uri="{FF2B5EF4-FFF2-40B4-BE49-F238E27FC236}">
                <a16:creationId xmlns="" xmlns:a16="http://schemas.microsoft.com/office/drawing/2014/main" id="{76662DB5-8983-4012-AFB1-A55C877E9906}"/>
              </a:ext>
            </a:extLst>
          </p:cNvPr>
          <p:cNvSpPr txBox="1"/>
          <p:nvPr/>
        </p:nvSpPr>
        <p:spPr>
          <a:xfrm>
            <a:off x="5530684" y="3858953"/>
            <a:ext cx="180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Nunito"/>
              </a:rPr>
              <a:t>Ingredients</a:t>
            </a:r>
            <a:endParaRPr lang="en-US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Nunito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="" xmlns:a16="http://schemas.microsoft.com/office/drawing/2014/main" id="{B7C49CFB-D313-4087-BCEF-26067BDF9601}"/>
              </a:ext>
            </a:extLst>
          </p:cNvPr>
          <p:cNvSpPr txBox="1"/>
          <p:nvPr/>
        </p:nvSpPr>
        <p:spPr>
          <a:xfrm>
            <a:off x="761509" y="337558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="" xmlns:a16="http://schemas.microsoft.com/office/drawing/2014/main" id="{5872C903-8591-4B0D-922C-C0F2FFDA7E88}"/>
              </a:ext>
            </a:extLst>
          </p:cNvPr>
          <p:cNvSpPr txBox="1"/>
          <p:nvPr/>
        </p:nvSpPr>
        <p:spPr>
          <a:xfrm>
            <a:off x="2160533" y="3408800"/>
            <a:ext cx="1199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="" xmlns:a16="http://schemas.microsoft.com/office/drawing/2014/main" id="{F6EF9815-6E75-40D4-BBFE-DC6C5E528005}"/>
              </a:ext>
            </a:extLst>
          </p:cNvPr>
          <p:cNvSpPr txBox="1"/>
          <p:nvPr/>
        </p:nvSpPr>
        <p:spPr>
          <a:xfrm>
            <a:off x="1440662" y="3912444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="" xmlns:a16="http://schemas.microsoft.com/office/drawing/2014/main" id="{F93F5264-7F0E-4AD1-B67B-077B448D8A15}"/>
              </a:ext>
            </a:extLst>
          </p:cNvPr>
          <p:cNvSpPr txBox="1"/>
          <p:nvPr/>
        </p:nvSpPr>
        <p:spPr>
          <a:xfrm>
            <a:off x="5224267" y="4608654"/>
            <a:ext cx="130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Quantity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="" xmlns:a16="http://schemas.microsoft.com/office/drawing/2014/main" id="{06423E44-E1D5-4D68-A77A-44044285E050}"/>
              </a:ext>
            </a:extLst>
          </p:cNvPr>
          <p:cNvSpPr txBox="1"/>
          <p:nvPr/>
        </p:nvSpPr>
        <p:spPr>
          <a:xfrm>
            <a:off x="4383119" y="3561641"/>
            <a:ext cx="130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Mealtime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6122759" y="4216946"/>
            <a:ext cx="202772" cy="30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="" xmlns:a16="http://schemas.microsoft.com/office/drawing/2014/main" id="{E3E99DDB-6F1E-4F5C-AAF8-400029FABBE5}"/>
              </a:ext>
            </a:extLst>
          </p:cNvPr>
          <p:cNvSpPr txBox="1"/>
          <p:nvPr/>
        </p:nvSpPr>
        <p:spPr>
          <a:xfrm>
            <a:off x="8657527" y="3346197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Starting date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="" xmlns:a16="http://schemas.microsoft.com/office/drawing/2014/main" id="{08292A8D-458C-41AF-9F61-57C3C041FEA6}"/>
              </a:ext>
            </a:extLst>
          </p:cNvPr>
          <p:cNvSpPr txBox="1"/>
          <p:nvPr/>
        </p:nvSpPr>
        <p:spPr>
          <a:xfrm>
            <a:off x="10384650" y="3346304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Ending date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1240637" y="2980783"/>
            <a:ext cx="200025" cy="2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2381987" y="2943988"/>
            <a:ext cx="176248" cy="24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932502" y="2975614"/>
            <a:ext cx="22625" cy="7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6350018" y="3322184"/>
            <a:ext cx="5695" cy="5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5313369" y="3326713"/>
            <a:ext cx="286035" cy="22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0525862" y="2934393"/>
            <a:ext cx="230414" cy="31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9527697" y="2952158"/>
            <a:ext cx="219493" cy="3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5817498" y="3326713"/>
            <a:ext cx="0" cy="11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bolla, microscopio&#10;&#10;Descrizione generata automaticamente">
            <a:extLst>
              <a:ext uri="{FF2B5EF4-FFF2-40B4-BE49-F238E27FC236}">
                <a16:creationId xmlns="" xmlns:a16="http://schemas.microsoft.com/office/drawing/2014/main" id="{23766867-85D1-4F5E-A5B9-B4584C1FA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4976" r="7495" b="11075"/>
          <a:stretch/>
        </p:blipFill>
        <p:spPr>
          <a:xfrm rot="16200000">
            <a:off x="7631782" y="1478184"/>
            <a:ext cx="4161734" cy="4206735"/>
          </a:xfrm>
          <a:prstGeom prst="rect">
            <a:avLst/>
          </a:prstGeom>
        </p:spPr>
      </p:pic>
      <p:pic>
        <p:nvPicPr>
          <p:cNvPr id="7" name="Immagine 6" descr="Immagine che contiene bolla, microscopio&#10;&#10;Descrizione generata automaticamente">
            <a:extLst>
              <a:ext uri="{FF2B5EF4-FFF2-40B4-BE49-F238E27FC236}">
                <a16:creationId xmlns="" xmlns:a16="http://schemas.microsoft.com/office/drawing/2014/main" id="{A0F621AE-A64A-4EE3-86EC-F369C8353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5140" r="7278" b="10196"/>
          <a:stretch/>
        </p:blipFill>
        <p:spPr>
          <a:xfrm>
            <a:off x="170519" y="1195581"/>
            <a:ext cx="4412203" cy="4466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F232DF5B-4F13-4739-A6AD-71B38E75C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4" y="1944862"/>
            <a:ext cx="2083810" cy="30768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972E1C72-1686-4C81-87ED-333FF83F3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20162"/>
          <a:stretch/>
        </p:blipFill>
        <p:spPr>
          <a:xfrm>
            <a:off x="1351199" y="1772816"/>
            <a:ext cx="1971487" cy="32775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36837DB6-1149-46C7-9142-A45D0BE9DE76}"/>
              </a:ext>
            </a:extLst>
          </p:cNvPr>
          <p:cNvSpPr txBox="1"/>
          <p:nvPr/>
        </p:nvSpPr>
        <p:spPr>
          <a:xfrm>
            <a:off x="3057142" y="214690"/>
            <a:ext cx="574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Two Tier Fat Client Architecture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="" xmlns:a16="http://schemas.microsoft.com/office/drawing/2014/main" id="{01D309D2-100B-406F-BCF7-E66FA3427B9D}"/>
              </a:ext>
            </a:extLst>
          </p:cNvPr>
          <p:cNvCxnSpPr>
            <a:cxnSpLocks/>
          </p:cNvCxnSpPr>
          <p:nvPr/>
        </p:nvCxnSpPr>
        <p:spPr>
          <a:xfrm>
            <a:off x="3453097" y="2661843"/>
            <a:ext cx="44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="" xmlns:a16="http://schemas.microsoft.com/office/drawing/2014/main" id="{75C33CB2-A766-4470-855B-54762AFC9B8C}"/>
              </a:ext>
            </a:extLst>
          </p:cNvPr>
          <p:cNvCxnSpPr>
            <a:cxnSpLocks/>
          </p:cNvCxnSpPr>
          <p:nvPr/>
        </p:nvCxnSpPr>
        <p:spPr>
          <a:xfrm flipH="1">
            <a:off x="3559946" y="4342708"/>
            <a:ext cx="47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CAD2F4BA-90BF-4BC0-A81C-02AAE88CFF59}"/>
              </a:ext>
            </a:extLst>
          </p:cNvPr>
          <p:cNvSpPr txBox="1"/>
          <p:nvPr/>
        </p:nvSpPr>
        <p:spPr>
          <a:xfrm>
            <a:off x="4866125" y="2095423"/>
            <a:ext cx="25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 call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3D5B7CA5-562E-4C19-BF2B-99B27E1D4375}"/>
              </a:ext>
            </a:extLst>
          </p:cNvPr>
          <p:cNvSpPr txBox="1"/>
          <p:nvPr/>
        </p:nvSpPr>
        <p:spPr>
          <a:xfrm>
            <a:off x="5055964" y="4477115"/>
            <a:ext cx="182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Snapshot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="" xmlns:a16="http://schemas.microsoft.com/office/drawing/2014/main" id="{AB14C9EA-BC99-44DE-8D38-F09B1129D6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19" y="2562257"/>
            <a:ext cx="1249230" cy="111847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="" xmlns:a16="http://schemas.microsoft.com/office/drawing/2014/main" id="{45D9160F-B6DE-4F75-940D-4E78B750D116}"/>
              </a:ext>
            </a:extLst>
          </p:cNvPr>
          <p:cNvSpPr txBox="1"/>
          <p:nvPr/>
        </p:nvSpPr>
        <p:spPr>
          <a:xfrm>
            <a:off x="1616992" y="3775182"/>
            <a:ext cx="151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Logic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="" xmlns:a16="http://schemas.microsoft.com/office/drawing/2014/main" id="{0F0D82DE-F4D7-4620-B0E4-CAA5CA375FA0}"/>
              </a:ext>
            </a:extLst>
          </p:cNvPr>
          <p:cNvSpPr txBox="1"/>
          <p:nvPr/>
        </p:nvSpPr>
        <p:spPr>
          <a:xfrm>
            <a:off x="1496671" y="5780733"/>
            <a:ext cx="180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="" xmlns:a16="http://schemas.microsoft.com/office/drawing/2014/main" id="{65C80375-9BF0-41F7-8742-C112F0270486}"/>
              </a:ext>
            </a:extLst>
          </p:cNvPr>
          <p:cNvSpPr txBox="1"/>
          <p:nvPr/>
        </p:nvSpPr>
        <p:spPr>
          <a:xfrm>
            <a:off x="8670718" y="5674535"/>
            <a:ext cx="242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19145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="" xmlns:a16="http://schemas.microsoft.com/office/drawing/2014/main" id="{E8D3F4C0-F4C7-4C64-8698-3B8545B4F86D}"/>
              </a:ext>
            </a:extLst>
          </p:cNvPr>
          <p:cNvSpPr txBox="1"/>
          <p:nvPr/>
        </p:nvSpPr>
        <p:spPr>
          <a:xfrm>
            <a:off x="4734198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Client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BB030ACC-FF08-4C55-9DFD-FA6ACFCE0733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Made in flutter: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customizable widgets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cross-platform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8CA51963-6A94-47C6-B573-84FEC7F8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 r="1" b="18441"/>
          <a:stretch/>
        </p:blipFill>
        <p:spPr>
          <a:xfrm>
            <a:off x="0" y="0"/>
            <a:ext cx="4635571" cy="685799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80673848-4CC9-4564-8BB6-84DF708E8831}"/>
              </a:ext>
            </a:extLst>
          </p:cNvPr>
          <p:cNvSpPr txBox="1"/>
          <p:nvPr/>
        </p:nvSpPr>
        <p:spPr>
          <a:xfrm>
            <a:off x="8386682" y="2314807"/>
            <a:ext cx="30036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Dynamic status management realized with: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MobX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451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7BF00D5C-8F96-4FA5-A1E7-EDBEE7743498}"/>
              </a:ext>
            </a:extLst>
          </p:cNvPr>
          <p:cNvSpPr txBox="1"/>
          <p:nvPr/>
        </p:nvSpPr>
        <p:spPr>
          <a:xfrm>
            <a:off x="4654296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D0C460F3-F587-4493-9F72-B248408FC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r="13767" b="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CBE7FB3-D2AC-42F1-84C3-D281D64E226A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Firebase: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No-</a:t>
            </a:r>
            <a:r>
              <a:rPr lang="en-US" sz="2200" dirty="0" err="1"/>
              <a:t>sql</a:t>
            </a:r>
            <a:r>
              <a:rPr lang="en-US" sz="2200" dirty="0"/>
              <a:t> read e write,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Google security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Google authentication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24FB0BFE-5255-4ECF-B8A2-8BD050BAC381}"/>
              </a:ext>
            </a:extLst>
          </p:cNvPr>
          <p:cNvSpPr txBox="1"/>
          <p:nvPr/>
        </p:nvSpPr>
        <p:spPr>
          <a:xfrm>
            <a:off x="8520550" y="2587480"/>
            <a:ext cx="33483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OpenFoodFacts</a:t>
            </a:r>
            <a:r>
              <a:rPr lang="en-US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Open-database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Hundred thousand of products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API searching query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Json response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="" xmlns:a16="http://schemas.microsoft.com/office/drawing/2014/main" id="{C5100F8C-177E-4A42-B3C6-367EAB8183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6" r="21728"/>
          <a:stretch/>
        </p:blipFill>
        <p:spPr>
          <a:xfrm>
            <a:off x="5380246" y="4533780"/>
            <a:ext cx="1428460" cy="198346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="" xmlns:a16="http://schemas.microsoft.com/office/drawing/2014/main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580" y="4751264"/>
            <a:ext cx="2078301" cy="14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7450F611-25B0-4D70-A19F-C19734AA2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34" y="364142"/>
            <a:ext cx="7735986" cy="38679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8AEB7415-E71A-4B57-AAC4-52790B34CD9D}"/>
              </a:ext>
            </a:extLst>
          </p:cNvPr>
          <p:cNvSpPr txBox="1"/>
          <p:nvPr/>
        </p:nvSpPr>
        <p:spPr>
          <a:xfrm>
            <a:off x="5162719" y="4883544"/>
            <a:ext cx="6085289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State management through the concept of observable data, actions and reactions.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It allows to visualize the modifications to the data without making the total rebuild (set state) but only of the UI containing the interested data using the “Observer()" widget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3085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15505F64-C84E-463C-83A4-7EA72DFD5543}"/>
              </a:ext>
            </a:extLst>
          </p:cNvPr>
          <p:cNvSpPr txBox="1"/>
          <p:nvPr/>
        </p:nvSpPr>
        <p:spPr>
          <a:xfrm>
            <a:off x="6762191" y="4933657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Giulia Meneghin: 10488640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Giuseppe Mauri: 10454364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AC0F5BD7-39A8-4814-A55C-1A0C692CC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by Slidesgo</Template>
  <TotalTime>407</TotalTime>
  <Words>353</Words>
  <Application>Microsoft Office PowerPoint</Application>
  <PresentationFormat>Widescreen</PresentationFormat>
  <Paragraphs>119</Paragraphs>
  <Slides>14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18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14</vt:i4>
      </vt:variant>
    </vt:vector>
  </HeadingPairs>
  <TitlesOfParts>
    <vt:vector size="39" baseType="lpstr">
      <vt:lpstr>Arial</vt:lpstr>
      <vt:lpstr>Calibri</vt:lpstr>
      <vt:lpstr>Exo 2</vt:lpstr>
      <vt:lpstr>Fira Sans Extra Condensed Medium</vt:lpstr>
      <vt:lpstr>Lato</vt:lpstr>
      <vt:lpstr>Livvic</vt:lpstr>
      <vt:lpstr>Montserrat</vt:lpstr>
      <vt:lpstr>Nunito</vt:lpstr>
      <vt:lpstr>Proxima Nova</vt:lpstr>
      <vt:lpstr>Proxima Nova Semibold</vt:lpstr>
      <vt:lpstr>Roboto</vt:lpstr>
      <vt:lpstr>Roboto Condensed</vt:lpstr>
      <vt:lpstr>Roboto Condensed Light</vt:lpstr>
      <vt:lpstr>Roboto Medium</vt:lpstr>
      <vt:lpstr>Saira</vt:lpstr>
      <vt:lpstr>Saira Thin</vt:lpstr>
      <vt:lpstr>Source Sans Pro</vt:lpstr>
      <vt:lpstr>Squada One</vt:lpstr>
      <vt:lpstr>Tech Newsletter by Slidesgo</vt:lpstr>
      <vt:lpstr>SlidesGo Final Pages</vt:lpstr>
      <vt:lpstr>1_Slidesgo Final Pages</vt:lpstr>
      <vt:lpstr>Tissue Nanotransfection Breakthrough by Slidesgo</vt:lpstr>
      <vt:lpstr>1_Tissue Nanotransfection Breakthrough by Slidesgo</vt:lpstr>
      <vt:lpstr>2_Tissue Nanotransfection Breakthrough by Slidesgo</vt:lpstr>
      <vt:lpstr>3_Tissue Nanotransfection Breakthrough by Slidesgo</vt:lpstr>
      <vt:lpstr>BEALTHY</vt:lpstr>
      <vt:lpstr>PURPOSE</vt:lpstr>
      <vt:lpstr>FEATURES</vt:lpstr>
      <vt:lpstr>Data we need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Ciuse |</cp:lastModifiedBy>
  <cp:revision>39</cp:revision>
  <dcterms:created xsi:type="dcterms:W3CDTF">2021-01-30T15:24:36Z</dcterms:created>
  <dcterms:modified xsi:type="dcterms:W3CDTF">2021-02-02T21:49:54Z</dcterms:modified>
</cp:coreProperties>
</file>