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0" r:id="rId6"/>
    <p:sldId id="261" r:id="rId7"/>
    <p:sldId id="262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3AE678-70AC-4BFA-AA51-86789667A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D3B832D-DCA5-4528-8120-0656CB7D0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B495E6-72A5-4FDE-8E9D-887ACD03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8A-64E2-4CA1-B325-7494293ACB9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427B0F-88A6-48BD-9CF9-F27E8674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DD73F5-53F6-4C80-83DF-CC2FC503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97B8-8CC6-4B4E-B359-24458585DCE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2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7D5B25-6C7F-4AFF-A122-1AC71475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4F6D60-1787-4451-938D-8CA41B7AF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C0935D-F25F-4E18-8B51-1B636728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8A-64E2-4CA1-B325-7494293ACB9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C1FE56-FCC9-45B4-B468-3563343C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796331-BF44-4424-BD98-E7F6405A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97B8-8CC6-4B4E-B359-24458585DCE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8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A0F2BFE-50C3-4263-A4CC-A76A708AB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7E6A409-7FA7-44E2-A3E5-33091C823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524D03-321B-43A6-AFE3-8096F401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8A-64E2-4CA1-B325-7494293ACB9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D8B09F-24F7-4B27-BD3C-09A52FFF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1692BD-5BD4-4D91-B35A-14317037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97B8-8CC6-4B4E-B359-24458585DCE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19245-A9A0-4A1D-B66C-8727C5EE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AC14AC-07A2-4469-88C4-0230B72E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84DA4A-A058-4529-8706-FC3FFC6E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8A-64E2-4CA1-B325-7494293ACB9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87A770-074F-4E8F-B3AD-B5461CA8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42CE73-AF11-40E9-A006-AAAC092A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97B8-8CC6-4B4E-B359-24458585DCE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0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FCB7B6-C1F6-45CF-B3D7-BAB47309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E53BC4-C04B-4F40-BCE4-D9800AE11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BD4FE9-8224-4AB2-B395-9CDCBCCD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8A-64E2-4CA1-B325-7494293ACB9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18AE4B-44F6-497A-B15A-4375C6EA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A06550-37B2-4217-B859-1A2C87AB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97B8-8CC6-4B4E-B359-24458585DCE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3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34455C-40EB-4C33-9713-F35D7B68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20F5C7-E2D1-4DD2-8261-E3253CCF7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F1A05F-CAE5-499F-A356-A685D63B5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F8C885-B00A-45EB-A952-EAC8D45B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8A-64E2-4CA1-B325-7494293ACB9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BED798-9289-4C33-AC0E-7EBFD45E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2BE2F9-8B54-47AE-9700-7108BB8A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97B8-8CC6-4B4E-B359-24458585DCE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1F5C34-4542-4448-BEBD-7D8883A2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844E76-1160-4BEF-A8E1-D41CA8CC8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B36F642-5717-43B5-AD3B-5D5944F86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189A526-0342-410B-85F4-F0C8B3195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DDCCE0F-7CC4-4D87-910C-783B84683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1B8C7B-0F8C-4BC7-91BB-D1789CE4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8A-64E2-4CA1-B325-7494293ACB9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9FAB170-9544-4181-8268-9B0EE6EF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AA3788F-49C6-4D5A-B999-6C254B67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97B8-8CC6-4B4E-B359-24458585DCE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0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A8FBCD-7AC2-4390-8B74-1118544F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6FCD03F-0CB6-4C44-9685-6E53A435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8A-64E2-4CA1-B325-7494293ACB9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59F6E38-8019-4495-BA94-280BA60C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BB4ABF-C3F5-4C8F-8F6F-0421A6A5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97B8-8CC6-4B4E-B359-24458585DCE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3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D453CC8-9BBF-4B5F-B9C7-3F937F64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8A-64E2-4CA1-B325-7494293ACB9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76CA20A-8761-4196-9779-FF494C85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4443AF9-27B8-45CB-A2DC-2E3A1E3E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97B8-8CC6-4B4E-B359-24458585DCE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0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39D15-6F5A-4D89-B5A9-314442B5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4FF7D9-92C4-4585-AE23-C0ABA09D6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9E10B6-0A69-4C7E-9F63-1EC4DC03C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166B72-B2AF-4ADD-AA35-3787483C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8A-64E2-4CA1-B325-7494293ACB9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EAF986-65C8-4F13-B9FC-00029789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A229C9-6DBC-4647-A183-CE6A2ECC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97B8-8CC6-4B4E-B359-24458585DCE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0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95D4A0-5BE5-4728-8981-927AF28F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39359F4-004C-4E96-A73C-3746164A8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541F1E-81C4-4F4A-BFC7-6E735E694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4E9533-7E22-4326-A2C0-42D016C2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8A-64E2-4CA1-B325-7494293ACB9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DCD6A2-97DD-4E68-99FB-B03561D8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409CCA-8BB2-4772-9198-FBF4C551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97B8-8CC6-4B4E-B359-24458585DCE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3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5822F79-DEE5-433B-B4DB-E336D45D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9AAA0A-A976-4B01-B099-FE72A1212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44E297-F0E8-4227-8430-94F6C5BA0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0D88A-64E2-4CA1-B325-7494293ACB9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59A7FB-53D0-45DD-B928-E9458B7E9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8E347B-FB3F-419B-A761-88564D6B8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F97B8-8CC6-4B4E-B359-24458585DCE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1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5505F64-C84E-463C-83A4-7EA72DFD5543}"/>
              </a:ext>
            </a:extLst>
          </p:cNvPr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Giulia Meneghin: 10488640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Giuseppe Mauri: 10454364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C0F5BD7-39A8-4814-A55C-1A0C692CC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306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92EF4D9-F4B4-40A1-B494-676DF2AF53DA}"/>
              </a:ext>
            </a:extLst>
          </p:cNvPr>
          <p:cNvSpPr txBox="1"/>
          <p:nvPr/>
        </p:nvSpPr>
        <p:spPr>
          <a:xfrm>
            <a:off x="448056" y="2512612"/>
            <a:ext cx="4832803" cy="2458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Find and visualize the correlation between the digestion symptoms and the foods a user consumes</a:t>
            </a:r>
            <a:endParaRPr lang="en-US" sz="2000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C5863D0-7B72-4BB4-A035-DBFA127B3AE8}"/>
              </a:ext>
            </a:extLst>
          </p:cNvPr>
          <p:cNvSpPr txBox="1"/>
          <p:nvPr/>
        </p:nvSpPr>
        <p:spPr>
          <a:xfrm>
            <a:off x="1137637" y="1217485"/>
            <a:ext cx="2723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3600" dirty="0"/>
              <a:t>Scope:</a:t>
            </a:r>
            <a:endParaRPr lang="en-US" sz="3600" dirty="0"/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C240C57A-1B3F-4755-AA00-C11F2EFC5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47" y="4474678"/>
            <a:ext cx="5033818" cy="2221172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BAFCE656-8AEE-4439-8E9B-6A5EFD38C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31" y="253170"/>
            <a:ext cx="2451849" cy="2451849"/>
          </a:xfrm>
          <a:prstGeom prst="rect">
            <a:avLst/>
          </a:prstGeom>
        </p:spPr>
      </p:pic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7BB5F250-5CF2-4467-9EBD-FE2EB68D98E2}"/>
              </a:ext>
            </a:extLst>
          </p:cNvPr>
          <p:cNvCxnSpPr>
            <a:cxnSpLocks/>
          </p:cNvCxnSpPr>
          <p:nvPr/>
        </p:nvCxnSpPr>
        <p:spPr>
          <a:xfrm flipV="1">
            <a:off x="9345595" y="2888473"/>
            <a:ext cx="0" cy="144158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22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DA216DF-C268-4A25-A2DC-51E15F550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2A59B1-5B87-4485-8AB7-FB3CD168F83C}"/>
              </a:ext>
            </a:extLst>
          </p:cNvPr>
          <p:cNvSpPr txBox="1"/>
          <p:nvPr/>
        </p:nvSpPr>
        <p:spPr>
          <a:xfrm>
            <a:off x="638881" y="4474080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latin typeface="+mj-lt"/>
                <a:ea typeface="+mj-ea"/>
                <a:cs typeface="+mj-cs"/>
              </a:rPr>
              <a:t>Features: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39DE9E87-8B7D-4A08-9899-8B34BC108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553" y="416051"/>
            <a:ext cx="1940496" cy="194049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3997867-589B-4A69-AFE7-3B3A3E599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298" y="416051"/>
            <a:ext cx="2250362" cy="225036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2A22316-882D-4EF8-AF1A-FA7C44B2EB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51" y="301375"/>
            <a:ext cx="2169847" cy="2169847"/>
          </a:xfrm>
          <a:prstGeom prst="rect">
            <a:avLst/>
          </a:prstGeom>
        </p:spPr>
      </p:pic>
      <p:sp>
        <p:nvSpPr>
          <p:cNvPr id="40" name="sketch line">
            <a:extLst>
              <a:ext uri="{FF2B5EF4-FFF2-40B4-BE49-F238E27FC236}">
                <a16:creationId xmlns:a16="http://schemas.microsoft.com/office/drawing/2014/main" id="{DE127D07-37F2-4FE3-9F47-F0CD6740D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563476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5E072DF-A256-4791-9876-4E6783F92B2E}"/>
              </a:ext>
            </a:extLst>
          </p:cNvPr>
          <p:cNvSpPr txBox="1"/>
          <p:nvPr/>
        </p:nvSpPr>
        <p:spPr>
          <a:xfrm>
            <a:off x="650278" y="2595156"/>
            <a:ext cx="2771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Enter and edit data during the day</a:t>
            </a:r>
            <a:endParaRPr lang="en-US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CAE7D5A-6E19-4D03-B791-5766BC8840FA}"/>
              </a:ext>
            </a:extLst>
          </p:cNvPr>
          <p:cNvSpPr txBox="1"/>
          <p:nvPr/>
        </p:nvSpPr>
        <p:spPr>
          <a:xfrm>
            <a:off x="4561716" y="2815527"/>
            <a:ext cx="3063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Analyze data using graphs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34DBDB0-B976-4DE0-A68C-D8FEEC78E4FE}"/>
              </a:ext>
            </a:extLst>
          </p:cNvPr>
          <p:cNvSpPr txBox="1"/>
          <p:nvPr/>
        </p:nvSpPr>
        <p:spPr>
          <a:xfrm>
            <a:off x="9079757" y="2497642"/>
            <a:ext cx="26078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Add and view medical treatment effectiveness</a:t>
            </a:r>
          </a:p>
        </p:txBody>
      </p:sp>
    </p:spTree>
    <p:extLst>
      <p:ext uri="{BB962C8B-B14F-4D97-AF65-F5344CB8AC3E}">
        <p14:creationId xmlns:p14="http://schemas.microsoft.com/office/powerpoint/2010/main" val="330087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856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818459F-1EC4-4306-8685-C3C387738B6B}"/>
              </a:ext>
            </a:extLst>
          </p:cNvPr>
          <p:cNvSpPr txBox="1"/>
          <p:nvPr/>
        </p:nvSpPr>
        <p:spPr>
          <a:xfrm>
            <a:off x="7605659" y="2782870"/>
            <a:ext cx="9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Sintomi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49E0463-5828-4E24-9F47-7D8930D21033}"/>
              </a:ext>
            </a:extLst>
          </p:cNvPr>
          <p:cNvSpPr txBox="1"/>
          <p:nvPr/>
        </p:nvSpPr>
        <p:spPr>
          <a:xfrm>
            <a:off x="8820478" y="3800027"/>
            <a:ext cx="128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Ingredienti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E2D7AED-0B76-4D07-96CF-990985F9D537}"/>
              </a:ext>
            </a:extLst>
          </p:cNvPr>
          <p:cNvSpPr txBox="1"/>
          <p:nvPr/>
        </p:nvSpPr>
        <p:spPr>
          <a:xfrm>
            <a:off x="7424689" y="5091513"/>
            <a:ext cx="172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Cure </a:t>
            </a:r>
            <a:r>
              <a:rPr lang="en-US" dirty="0" err="1"/>
              <a:t>mediche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446847F-A40C-4822-9BD2-8A676C68D0B9}"/>
              </a:ext>
            </a:extLst>
          </p:cNvPr>
          <p:cNvSpPr txBox="1"/>
          <p:nvPr/>
        </p:nvSpPr>
        <p:spPr>
          <a:xfrm>
            <a:off x="2303755" y="1232004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Struttura e funzionalità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F38CFFC-C7FE-49A0-8811-1AE6C469AEE9}"/>
              </a:ext>
            </a:extLst>
          </p:cNvPr>
          <p:cNvSpPr txBox="1"/>
          <p:nvPr/>
        </p:nvSpPr>
        <p:spPr>
          <a:xfrm>
            <a:off x="1622108" y="2200941"/>
            <a:ext cx="131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Calendario</a:t>
            </a:r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29FE936-C6AB-4E6E-AF10-FB8ECDDA4737}"/>
              </a:ext>
            </a:extLst>
          </p:cNvPr>
          <p:cNvSpPr txBox="1"/>
          <p:nvPr/>
        </p:nvSpPr>
        <p:spPr>
          <a:xfrm>
            <a:off x="1497819" y="3026591"/>
            <a:ext cx="136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Statistiche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9E6F6C8-F5D5-4B2F-B9C1-D2EDF988AF51}"/>
              </a:ext>
            </a:extLst>
          </p:cNvPr>
          <p:cNvSpPr txBox="1"/>
          <p:nvPr/>
        </p:nvSpPr>
        <p:spPr>
          <a:xfrm>
            <a:off x="1417921" y="4059854"/>
            <a:ext cx="136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Trattamenti</a:t>
            </a:r>
            <a:endParaRPr lang="en-US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4B0913C-D764-4628-AF1F-B875A278CA8E}"/>
              </a:ext>
            </a:extLst>
          </p:cNvPr>
          <p:cNvSpPr txBox="1"/>
          <p:nvPr/>
        </p:nvSpPr>
        <p:spPr>
          <a:xfrm>
            <a:off x="1338024" y="5215794"/>
            <a:ext cx="152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Login/</a:t>
            </a:r>
            <a:r>
              <a:rPr lang="en-US" dirty="0" err="1"/>
              <a:t>profilo</a:t>
            </a:r>
            <a:endParaRPr lang="en-US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34CD1A2-D58C-432E-A3B7-83592BBFFF69}"/>
              </a:ext>
            </a:extLst>
          </p:cNvPr>
          <p:cNvSpPr txBox="1"/>
          <p:nvPr/>
        </p:nvSpPr>
        <p:spPr>
          <a:xfrm>
            <a:off x="3305905" y="1950588"/>
            <a:ext cx="223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Inserimento</a:t>
            </a:r>
            <a:r>
              <a:rPr lang="en-US" dirty="0"/>
              <a:t> e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storico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en-US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C93DC9B-CB1D-4EA6-B6B5-8123DDAAE040}"/>
              </a:ext>
            </a:extLst>
          </p:cNvPr>
          <p:cNvSpPr txBox="1"/>
          <p:nvPr/>
        </p:nvSpPr>
        <p:spPr>
          <a:xfrm>
            <a:off x="3305905" y="2782870"/>
            <a:ext cx="200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Visualizzazione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elaborati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dirty="0" err="1"/>
              <a:t>grafici</a:t>
            </a:r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6E0E470-BC6F-4D60-BF3D-8E96FC49C502}"/>
              </a:ext>
            </a:extLst>
          </p:cNvPr>
          <p:cNvSpPr txBox="1"/>
          <p:nvPr/>
        </p:nvSpPr>
        <p:spPr>
          <a:xfrm>
            <a:off x="3150545" y="3916550"/>
            <a:ext cx="280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Inserimento</a:t>
            </a:r>
            <a:r>
              <a:rPr lang="en-US" dirty="0"/>
              <a:t> e </a:t>
            </a:r>
            <a:r>
              <a:rPr lang="en-US" dirty="0" err="1"/>
              <a:t>visualizzazione</a:t>
            </a:r>
            <a:r>
              <a:rPr lang="en-US" dirty="0"/>
              <a:t> </a:t>
            </a:r>
            <a:r>
              <a:rPr lang="en-US" dirty="0" err="1"/>
              <a:t>efficacia</a:t>
            </a:r>
            <a:endParaRPr lang="en-US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04FCBD8-B7FB-4B3E-939B-DD1871C3C7F1}"/>
              </a:ext>
            </a:extLst>
          </p:cNvPr>
          <p:cNvSpPr txBox="1"/>
          <p:nvPr/>
        </p:nvSpPr>
        <p:spPr>
          <a:xfrm>
            <a:off x="3305905" y="5025831"/>
            <a:ext cx="2497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Gestione</a:t>
            </a:r>
            <a:r>
              <a:rPr lang="en-US" dirty="0"/>
              <a:t> account e recap </a:t>
            </a:r>
            <a:r>
              <a:rPr lang="en-US" dirty="0" err="1"/>
              <a:t>informazioni</a:t>
            </a:r>
            <a:r>
              <a:rPr lang="en-US" dirty="0"/>
              <a:t> </a:t>
            </a:r>
            <a:r>
              <a:rPr lang="en-US" dirty="0" err="1"/>
              <a:t>principali</a:t>
            </a:r>
            <a:endParaRPr lang="en-US" dirty="0"/>
          </a:p>
        </p:txBody>
      </p:sp>
      <p:sp>
        <p:nvSpPr>
          <p:cNvPr id="14" name="Parentesi graffa chiusa 13">
            <a:extLst>
              <a:ext uri="{FF2B5EF4-FFF2-40B4-BE49-F238E27FC236}">
                <a16:creationId xmlns:a16="http://schemas.microsoft.com/office/drawing/2014/main" id="{1D7C74D4-AA7D-4F0D-818D-22E11989CC96}"/>
              </a:ext>
            </a:extLst>
          </p:cNvPr>
          <p:cNvSpPr/>
          <p:nvPr/>
        </p:nvSpPr>
        <p:spPr>
          <a:xfrm>
            <a:off x="6096000" y="2200941"/>
            <a:ext cx="769849" cy="39188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46A0F85-CE8A-4499-896C-0EAE2E02471E}"/>
              </a:ext>
            </a:extLst>
          </p:cNvPr>
          <p:cNvSpPr txBox="1"/>
          <p:nvPr/>
        </p:nvSpPr>
        <p:spPr>
          <a:xfrm>
            <a:off x="8666884" y="1382630"/>
            <a:ext cx="137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1A8C3E0-B020-47C9-8D79-003E5A6EF98F}"/>
              </a:ext>
            </a:extLst>
          </p:cNvPr>
          <p:cNvSpPr txBox="1"/>
          <p:nvPr/>
        </p:nvSpPr>
        <p:spPr>
          <a:xfrm>
            <a:off x="7650049" y="3800027"/>
            <a:ext cx="9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Piatto</a:t>
            </a:r>
            <a:endParaRPr lang="en-US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AD22396-404D-449D-9740-3CC5C07B5F6C}"/>
              </a:ext>
            </a:extLst>
          </p:cNvPr>
          <p:cNvSpPr txBox="1"/>
          <p:nvPr/>
        </p:nvSpPr>
        <p:spPr>
          <a:xfrm>
            <a:off x="8832315" y="2598204"/>
            <a:ext cx="1213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Intensità</a:t>
            </a:r>
            <a:r>
              <a:rPr lang="en-US" dirty="0"/>
              <a:t>, </a:t>
            </a:r>
            <a:r>
              <a:rPr lang="en-US" dirty="0" err="1"/>
              <a:t>frequenza</a:t>
            </a:r>
            <a:r>
              <a:rPr lang="en-US" dirty="0"/>
              <a:t>,</a:t>
            </a:r>
          </a:p>
          <a:p>
            <a:r>
              <a:rPr lang="en-US" dirty="0" err="1"/>
              <a:t>occorrenza</a:t>
            </a:r>
            <a:endParaRPr lang="en-US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1FC3FEC-8D4E-4AFB-AA3E-B5C4CEA0A8EB}"/>
              </a:ext>
            </a:extLst>
          </p:cNvPr>
          <p:cNvSpPr txBox="1"/>
          <p:nvPr/>
        </p:nvSpPr>
        <p:spPr>
          <a:xfrm>
            <a:off x="8890021" y="4262439"/>
            <a:ext cx="121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Quantità</a:t>
            </a:r>
            <a:endParaRPr lang="en-US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FFBE95F-521C-4C4D-A2A1-A6D9536A0691}"/>
              </a:ext>
            </a:extLst>
          </p:cNvPr>
          <p:cNvSpPr txBox="1"/>
          <p:nvPr/>
        </p:nvSpPr>
        <p:spPr>
          <a:xfrm>
            <a:off x="9314667" y="5091513"/>
            <a:ext cx="121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inizio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07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 descr="Immagine che contiene bolla, microscopio&#10;&#10;Descrizione generata automaticamente">
            <a:extLst>
              <a:ext uri="{FF2B5EF4-FFF2-40B4-BE49-F238E27FC236}">
                <a16:creationId xmlns:a16="http://schemas.microsoft.com/office/drawing/2014/main" id="{23766867-85D1-4F5E-A5B9-B4584C1FA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4" t="4976" r="7495" b="11075"/>
          <a:stretch/>
        </p:blipFill>
        <p:spPr>
          <a:xfrm rot="16200000">
            <a:off x="7606910" y="1628745"/>
            <a:ext cx="4161734" cy="4206735"/>
          </a:xfrm>
          <a:prstGeom prst="rect">
            <a:avLst/>
          </a:prstGeom>
        </p:spPr>
      </p:pic>
      <p:pic>
        <p:nvPicPr>
          <p:cNvPr id="7" name="Immagine 6" descr="Immagine che contiene bolla, microscopio&#10;&#10;Descrizione generata automaticamente">
            <a:extLst>
              <a:ext uri="{FF2B5EF4-FFF2-40B4-BE49-F238E27FC236}">
                <a16:creationId xmlns:a16="http://schemas.microsoft.com/office/drawing/2014/main" id="{A0F621AE-A64A-4EE3-86EC-F369C8353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9" t="5140" r="7278" b="10196"/>
          <a:stretch/>
        </p:blipFill>
        <p:spPr>
          <a:xfrm>
            <a:off x="170519" y="1195581"/>
            <a:ext cx="4412203" cy="446683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232DF5B-4F13-4739-A6AD-71B38E75C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872" y="2095423"/>
            <a:ext cx="2083810" cy="307681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72E1C72-1686-4C81-87ED-333FF83F3E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6" r="20162"/>
          <a:stretch/>
        </p:blipFill>
        <p:spPr>
          <a:xfrm>
            <a:off x="1351199" y="1772816"/>
            <a:ext cx="1971487" cy="327751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6837DB6-1149-46C7-9142-A45D0BE9DE76}"/>
              </a:ext>
            </a:extLst>
          </p:cNvPr>
          <p:cNvSpPr txBox="1"/>
          <p:nvPr/>
        </p:nvSpPr>
        <p:spPr>
          <a:xfrm>
            <a:off x="3057142" y="214690"/>
            <a:ext cx="5746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Two Tier Fat Client Architecture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1D309D2-100B-406F-BCF7-E66FA3427B9D}"/>
              </a:ext>
            </a:extLst>
          </p:cNvPr>
          <p:cNvCxnSpPr>
            <a:cxnSpLocks/>
          </p:cNvCxnSpPr>
          <p:nvPr/>
        </p:nvCxnSpPr>
        <p:spPr>
          <a:xfrm>
            <a:off x="3453097" y="2661843"/>
            <a:ext cx="443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5C33CB2-A766-4470-855B-54762AFC9B8C}"/>
              </a:ext>
            </a:extLst>
          </p:cNvPr>
          <p:cNvCxnSpPr>
            <a:cxnSpLocks/>
          </p:cNvCxnSpPr>
          <p:nvPr/>
        </p:nvCxnSpPr>
        <p:spPr>
          <a:xfrm flipH="1">
            <a:off x="3559946" y="4342708"/>
            <a:ext cx="4740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AD2F4BA-90BF-4BC0-A81C-02AAE88CFF59}"/>
              </a:ext>
            </a:extLst>
          </p:cNvPr>
          <p:cNvSpPr txBox="1"/>
          <p:nvPr/>
        </p:nvSpPr>
        <p:spPr>
          <a:xfrm>
            <a:off x="4866125" y="2095423"/>
            <a:ext cx="252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Asynchronous call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D5B7CA5-562E-4C19-BF2B-99B27E1D4375}"/>
              </a:ext>
            </a:extLst>
          </p:cNvPr>
          <p:cNvSpPr txBox="1"/>
          <p:nvPr/>
        </p:nvSpPr>
        <p:spPr>
          <a:xfrm>
            <a:off x="5055964" y="4477115"/>
            <a:ext cx="182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Snapshot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AB14C9EA-BC99-44DE-8D38-F09B1129D6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719" y="2562257"/>
            <a:ext cx="1249230" cy="1118475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5D9160F-B6DE-4F75-940D-4E78B750D116}"/>
              </a:ext>
            </a:extLst>
          </p:cNvPr>
          <p:cNvSpPr txBox="1"/>
          <p:nvPr/>
        </p:nvSpPr>
        <p:spPr>
          <a:xfrm>
            <a:off x="1616992" y="3775182"/>
            <a:ext cx="1519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Logic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F0D82DE-F4D7-4620-B0E4-CAA5CA375FA0}"/>
              </a:ext>
            </a:extLst>
          </p:cNvPr>
          <p:cNvSpPr txBox="1"/>
          <p:nvPr/>
        </p:nvSpPr>
        <p:spPr>
          <a:xfrm>
            <a:off x="1496671" y="5780733"/>
            <a:ext cx="180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CLIENT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5C80375-9BF0-41F7-8742-C112F0270486}"/>
              </a:ext>
            </a:extLst>
          </p:cNvPr>
          <p:cNvSpPr txBox="1"/>
          <p:nvPr/>
        </p:nvSpPr>
        <p:spPr>
          <a:xfrm>
            <a:off x="8645846" y="5825096"/>
            <a:ext cx="2429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REMOTE DATABASE</a:t>
            </a:r>
          </a:p>
        </p:txBody>
      </p:sp>
    </p:spTree>
    <p:extLst>
      <p:ext uri="{BB962C8B-B14F-4D97-AF65-F5344CB8AC3E}">
        <p14:creationId xmlns:p14="http://schemas.microsoft.com/office/powerpoint/2010/main" val="191455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8D3F4C0-F4C7-4C64-8698-3B8545B4F86D}"/>
              </a:ext>
            </a:extLst>
          </p:cNvPr>
          <p:cNvSpPr txBox="1"/>
          <p:nvPr/>
        </p:nvSpPr>
        <p:spPr>
          <a:xfrm>
            <a:off x="4734198" y="302550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Client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B030ACC-FF08-4C55-9DFD-FA6ACFCE0733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Made in flutter: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customizable widgets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cross-platform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CA51963-6A94-47C6-B573-84FEC7F83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0" r="1" b="1844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FC6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673848-4CC9-4564-8BB6-84DF708E8831}"/>
              </a:ext>
            </a:extLst>
          </p:cNvPr>
          <p:cNvSpPr txBox="1"/>
          <p:nvPr/>
        </p:nvSpPr>
        <p:spPr>
          <a:xfrm>
            <a:off x="8386682" y="2314807"/>
            <a:ext cx="300361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Dynamic status management realized with: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MobX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34511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BF00D5C-8F96-4FA5-A1E7-EDBEE7743498}"/>
              </a:ext>
            </a:extLst>
          </p:cNvPr>
          <p:cNvSpPr txBox="1"/>
          <p:nvPr/>
        </p:nvSpPr>
        <p:spPr>
          <a:xfrm>
            <a:off x="4654296" y="329184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Database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0C460F3-F587-4493-9F72-B248408FCF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3" r="13767" b="3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3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CBE7FB3-D2AC-42F1-84C3-D281D64E226A}"/>
              </a:ext>
            </a:extLst>
          </p:cNvPr>
          <p:cNvSpPr txBox="1"/>
          <p:nvPr/>
        </p:nvSpPr>
        <p:spPr>
          <a:xfrm>
            <a:off x="4654296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Firebase</a:t>
            </a:r>
            <a:r>
              <a:rPr lang="en-US" sz="2200" dirty="0"/>
              <a:t>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No-</a:t>
            </a:r>
            <a:r>
              <a:rPr lang="en-US" sz="2200"/>
              <a:t>sql</a:t>
            </a:r>
            <a:r>
              <a:rPr lang="en-US" sz="2200" dirty="0"/>
              <a:t> read e write,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google security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Google authentication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4FB0BFE-5255-4ECF-B8A2-8BD050BAC381}"/>
              </a:ext>
            </a:extLst>
          </p:cNvPr>
          <p:cNvSpPr txBox="1"/>
          <p:nvPr/>
        </p:nvSpPr>
        <p:spPr>
          <a:xfrm>
            <a:off x="8520549" y="2679662"/>
            <a:ext cx="334836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/>
              <a:t>OpenFoodFacts</a:t>
            </a:r>
            <a:r>
              <a:rPr lang="en-US" dirty="0"/>
              <a:t>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open-database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hundred thousand of products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API searching query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json response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C5100F8C-177E-4A42-B3C6-367EAB8183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6" r="21728"/>
          <a:stretch/>
        </p:blipFill>
        <p:spPr>
          <a:xfrm>
            <a:off x="5381770" y="4678323"/>
            <a:ext cx="1428460" cy="1983463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ECAEDE11-8955-4DAE-94FE-4574DC2D3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362" y="5032920"/>
            <a:ext cx="2078301" cy="14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7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9C0C2D-08D8-4D63-8CD5-50E2460CF74F}"/>
              </a:ext>
            </a:extLst>
          </p:cNvPr>
          <p:cNvSpPr txBox="1"/>
          <p:nvPr/>
        </p:nvSpPr>
        <p:spPr>
          <a:xfrm>
            <a:off x="9462116" y="4015369"/>
            <a:ext cx="25863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principali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Mobx</a:t>
            </a:r>
            <a:endParaRPr lang="en-US" dirty="0"/>
          </a:p>
          <a:p>
            <a:endParaRPr lang="en-US" dirty="0"/>
          </a:p>
          <a:p>
            <a:r>
              <a:rPr lang="en-US" dirty="0"/>
              <a:t>Firebase</a:t>
            </a:r>
          </a:p>
          <a:p>
            <a:endParaRPr lang="en-US" dirty="0"/>
          </a:p>
          <a:p>
            <a:r>
              <a:rPr lang="en-US" dirty="0" err="1"/>
              <a:t>OpenFoodFacts</a:t>
            </a:r>
            <a:endParaRPr lang="en-US" dirty="0"/>
          </a:p>
          <a:p>
            <a:endParaRPr lang="en-US" dirty="0"/>
          </a:p>
          <a:p>
            <a:r>
              <a:rPr lang="en-US" dirty="0"/>
              <a:t>E </a:t>
            </a:r>
            <a:r>
              <a:rPr lang="en-US" dirty="0" err="1"/>
              <a:t>molti</a:t>
            </a:r>
            <a:r>
              <a:rPr lang="en-US" dirty="0"/>
              <a:t> </a:t>
            </a:r>
            <a:r>
              <a:rPr lang="en-US" dirty="0" err="1"/>
              <a:t>altri</a:t>
            </a:r>
            <a:r>
              <a:rPr lang="en-US" dirty="0"/>
              <a:t>!!!</a:t>
            </a:r>
          </a:p>
          <a:p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AA6C257-34E9-4C73-9933-3097D150BCB9}"/>
              </a:ext>
            </a:extLst>
          </p:cNvPr>
          <p:cNvSpPr txBox="1"/>
          <p:nvPr/>
        </p:nvSpPr>
        <p:spPr>
          <a:xfrm>
            <a:off x="4678532" y="124287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usati</a:t>
            </a:r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B80F56-B378-4D47-92C6-337963DC6D2C}"/>
              </a:ext>
            </a:extLst>
          </p:cNvPr>
          <p:cNvSpPr txBox="1"/>
          <p:nvPr/>
        </p:nvSpPr>
        <p:spPr>
          <a:xfrm>
            <a:off x="488272" y="1091954"/>
            <a:ext cx="2991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Mobx+provider</a:t>
            </a:r>
            <a:r>
              <a:rPr lang="en-US" dirty="0"/>
              <a:t>: </a:t>
            </a:r>
          </a:p>
          <a:p>
            <a:br>
              <a:rPr lang="en-US" dirty="0"/>
            </a:br>
            <a:r>
              <a:rPr lang="en-US" dirty="0"/>
              <a:t>State management. </a:t>
            </a:r>
            <a:r>
              <a:rPr lang="en-US" dirty="0" err="1"/>
              <a:t>Tramite</a:t>
            </a:r>
            <a:r>
              <a:rPr lang="en-US" dirty="0"/>
              <a:t> il </a:t>
            </a:r>
            <a:r>
              <a:rPr lang="en-US" dirty="0" err="1"/>
              <a:t>concetto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osservabili</a:t>
            </a:r>
            <a:r>
              <a:rPr lang="en-US" dirty="0"/>
              <a:t>, </a:t>
            </a:r>
            <a:r>
              <a:rPr lang="en-US" dirty="0" err="1"/>
              <a:t>azioni</a:t>
            </a:r>
            <a:r>
              <a:rPr lang="en-US" dirty="0"/>
              <a:t> e </a:t>
            </a:r>
            <a:r>
              <a:rPr lang="en-US" dirty="0" err="1"/>
              <a:t>reazioni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visualizzare</a:t>
            </a:r>
            <a:r>
              <a:rPr lang="en-US" dirty="0"/>
              <a:t> le </a:t>
            </a:r>
            <a:r>
              <a:rPr lang="en-US" dirty="0" err="1"/>
              <a:t>modifiche</a:t>
            </a:r>
            <a:r>
              <a:rPr lang="en-US" dirty="0"/>
              <a:t> ai </a:t>
            </a:r>
            <a:r>
              <a:rPr lang="en-US" dirty="0" err="1"/>
              <a:t>dati</a:t>
            </a:r>
            <a:r>
              <a:rPr lang="en-US" dirty="0"/>
              <a:t> senza </a:t>
            </a:r>
            <a:r>
              <a:rPr lang="en-US" dirty="0" err="1"/>
              <a:t>effettuare</a:t>
            </a:r>
            <a:r>
              <a:rPr lang="en-US" dirty="0"/>
              <a:t> il rebuild </a:t>
            </a:r>
            <a:r>
              <a:rPr lang="en-US" dirty="0" err="1"/>
              <a:t>totale</a:t>
            </a:r>
            <a:r>
              <a:rPr lang="en-US" dirty="0"/>
              <a:t> (set state) ma solo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ui</a:t>
            </a:r>
            <a:r>
              <a:rPr lang="en-US" dirty="0"/>
              <a:t> </a:t>
            </a:r>
            <a:r>
              <a:rPr lang="en-US" dirty="0" err="1"/>
              <a:t>contenente</a:t>
            </a:r>
            <a:r>
              <a:rPr lang="en-US" dirty="0"/>
              <a:t> il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interessato</a:t>
            </a:r>
            <a:r>
              <a:rPr lang="en-US" dirty="0"/>
              <a:t> </a:t>
            </a:r>
            <a:r>
              <a:rPr lang="en-US" dirty="0" err="1"/>
              <a:t>sfruttando</a:t>
            </a:r>
            <a:r>
              <a:rPr lang="en-US" dirty="0"/>
              <a:t> il widget “observer”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7FABD3-06F6-40FF-A7CC-75412BAC71EF}"/>
              </a:ext>
            </a:extLst>
          </p:cNvPr>
          <p:cNvSpPr txBox="1"/>
          <p:nvPr/>
        </p:nvSpPr>
        <p:spPr>
          <a:xfrm>
            <a:off x="4600112" y="1091954"/>
            <a:ext cx="29917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FlutterFire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 err="1"/>
              <a:t>Autenticazione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dirty="0" err="1"/>
              <a:t>servizio</a:t>
            </a:r>
            <a:r>
              <a:rPr lang="en-US" dirty="0"/>
              <a:t> </a:t>
            </a:r>
            <a:r>
              <a:rPr lang="en-US" dirty="0" err="1"/>
              <a:t>interno</a:t>
            </a:r>
            <a:r>
              <a:rPr lang="en-US" dirty="0"/>
              <a:t> di firebase  (email/google/</a:t>
            </a:r>
            <a:r>
              <a:rPr lang="en-US" dirty="0" err="1"/>
              <a:t>github</a:t>
            </a:r>
            <a:r>
              <a:rPr lang="en-US" dirty="0"/>
              <a:t>/twitter)</a:t>
            </a:r>
          </a:p>
          <a:p>
            <a:endParaRPr lang="en-US" dirty="0"/>
          </a:p>
          <a:p>
            <a:r>
              <a:rPr lang="en-US" dirty="0"/>
              <a:t>Storage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utente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database </a:t>
            </a:r>
            <a:r>
              <a:rPr lang="en-US" dirty="0" err="1"/>
              <a:t>NoSql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Lettura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generali</a:t>
            </a:r>
            <a:r>
              <a:rPr lang="en-US" dirty="0"/>
              <a:t> </a:t>
            </a:r>
            <a:r>
              <a:rPr lang="en-US" dirty="0" err="1"/>
              <a:t>condivisi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tutti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Salvataggio</a:t>
            </a:r>
            <a:r>
              <a:rPr lang="en-US" dirty="0"/>
              <a:t> di file </a:t>
            </a:r>
            <a:r>
              <a:rPr lang="en-US" dirty="0" err="1"/>
              <a:t>sullo</a:t>
            </a:r>
            <a:r>
              <a:rPr lang="en-US" dirty="0"/>
              <a:t> storage di firebase</a:t>
            </a:r>
          </a:p>
          <a:p>
            <a:r>
              <a:rPr lang="en-US" dirty="0"/>
              <a:t>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ECB01B-2C18-4D4B-8164-92AD4331FC7C}"/>
              </a:ext>
            </a:extLst>
          </p:cNvPr>
          <p:cNvSpPr txBox="1"/>
          <p:nvPr/>
        </p:nvSpPr>
        <p:spPr>
          <a:xfrm>
            <a:off x="7966229" y="1091954"/>
            <a:ext cx="2991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OpenFoodFacts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Package </a:t>
            </a:r>
            <a:r>
              <a:rPr lang="en-US" dirty="0" err="1"/>
              <a:t>contentente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remote per </a:t>
            </a:r>
            <a:r>
              <a:rPr lang="en-US" dirty="0" err="1"/>
              <a:t>accedere</a:t>
            </a:r>
            <a:r>
              <a:rPr lang="en-US" dirty="0"/>
              <a:t> al database ed </a:t>
            </a:r>
            <a:r>
              <a:rPr lang="en-US" dirty="0" err="1"/>
              <a:t>effettuarvi</a:t>
            </a:r>
            <a:r>
              <a:rPr lang="en-US" dirty="0"/>
              <a:t> query di </a:t>
            </a:r>
            <a:r>
              <a:rPr lang="en-US" dirty="0" err="1"/>
              <a:t>ricerca</a:t>
            </a:r>
            <a:r>
              <a:rPr lang="en-US" dirty="0"/>
              <a:t> e </a:t>
            </a:r>
            <a:r>
              <a:rPr lang="en-US" dirty="0" err="1"/>
              <a:t>ottenere</a:t>
            </a:r>
            <a:r>
              <a:rPr lang="en-US" dirty="0"/>
              <a:t> un file json in </a:t>
            </a:r>
            <a:r>
              <a:rPr lang="en-US" dirty="0" err="1"/>
              <a:t>risposta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27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TM16401371[[fn=Atlante]]</Template>
  <TotalTime>189</TotalTime>
  <Words>268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Mauri</dc:creator>
  <cp:lastModifiedBy>Giuseppe Mauri</cp:lastModifiedBy>
  <cp:revision>21</cp:revision>
  <dcterms:created xsi:type="dcterms:W3CDTF">2021-01-30T15:24:36Z</dcterms:created>
  <dcterms:modified xsi:type="dcterms:W3CDTF">2021-01-31T18:17:44Z</dcterms:modified>
</cp:coreProperties>
</file>