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63" r:id="rId4"/>
    <p:sldId id="267" r:id="rId5"/>
    <p:sldId id="262" r:id="rId6"/>
    <p:sldId id="260" r:id="rId7"/>
    <p:sldId id="257" r:id="rId8"/>
    <p:sldId id="259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D185"/>
    <a:srgbClr val="DE7A70"/>
    <a:srgbClr val="E43838"/>
    <a:srgbClr val="1A3B52"/>
    <a:srgbClr val="86D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 autoAdjust="0"/>
    <p:restoredTop sz="94660"/>
  </p:normalViewPr>
  <p:slideViewPr>
    <p:cSldViewPr snapToGrid="0">
      <p:cViewPr>
        <p:scale>
          <a:sx n="100" d="100"/>
          <a:sy n="100" d="100"/>
        </p:scale>
        <p:origin x="76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23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33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145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8104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267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180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940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006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6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41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01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62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48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58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8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08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75000"/>
              </a:schemeClr>
            </a:gs>
            <a:gs pos="23000">
              <a:schemeClr val="accent5">
                <a:lumMod val="75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65ADC-8DD7-4F59-97B3-201709453D54}" type="datetimeFigureOut">
              <a:rPr lang="en-GB" smtClean="0"/>
              <a:t>10/02/2019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716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F895C43-B560-485B-8FFD-4BCC50B81416}"/>
              </a:ext>
            </a:extLst>
          </p:cNvPr>
          <p:cNvSpPr/>
          <p:nvPr/>
        </p:nvSpPr>
        <p:spPr>
          <a:xfrm>
            <a:off x="3047996" y="1714175"/>
            <a:ext cx="6090663" cy="369332"/>
          </a:xfrm>
          <a:prstGeom prst="rect">
            <a:avLst/>
          </a:prstGeom>
          <a:solidFill>
            <a:srgbClr val="BCF4FC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 project with two different technologies, but one scope.</a:t>
            </a:r>
          </a:p>
        </p:txBody>
      </p:sp>
      <p:sp>
        <p:nvSpPr>
          <p:cNvPr id="3" name="Rettangolo 2"/>
          <p:cNvSpPr/>
          <p:nvPr/>
        </p:nvSpPr>
        <p:spPr>
          <a:xfrm>
            <a:off x="3390630" y="513846"/>
            <a:ext cx="5405391" cy="1200329"/>
          </a:xfrm>
          <a:prstGeom prst="rect">
            <a:avLst/>
          </a:prstGeom>
          <a:solidFill>
            <a:srgbClr val="BCF4FC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7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TamaDolphin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3601371" y="2868337"/>
            <a:ext cx="4983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Advance User Interface 2018-2019</a:t>
            </a:r>
          </a:p>
          <a:p>
            <a:pPr algn="ctr"/>
            <a:r>
              <a:rPr lang="it-IT" sz="2400" dirty="0"/>
              <a:t>Group 13 – </a:t>
            </a:r>
            <a:r>
              <a:rPr lang="it-IT" sz="2400" dirty="0" err="1"/>
              <a:t>Tangible</a:t>
            </a:r>
            <a:r>
              <a:rPr lang="it-IT" sz="2400" dirty="0"/>
              <a:t> VR</a:t>
            </a:r>
          </a:p>
        </p:txBody>
      </p:sp>
      <p:sp>
        <p:nvSpPr>
          <p:cNvPr id="5" name="Rettangolo 4"/>
          <p:cNvSpPr/>
          <p:nvPr/>
        </p:nvSpPr>
        <p:spPr>
          <a:xfrm>
            <a:off x="3047996" y="448416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t-IT" sz="2400" dirty="0"/>
              <a:t>Giuseppe Mauri </a:t>
            </a:r>
            <a:r>
              <a:rPr lang="it-IT" sz="2400" dirty="0">
                <a:solidFill>
                  <a:schemeClr val="bg2">
                    <a:lumMod val="50000"/>
                  </a:schemeClr>
                </a:solidFill>
              </a:rPr>
              <a:t>giuseppe3.mauri@mail.polimi.it</a:t>
            </a:r>
          </a:p>
          <a:p>
            <a:pPr algn="ctr"/>
            <a:r>
              <a:rPr lang="it-IT" sz="2400" dirty="0"/>
              <a:t>Giulia Meneghin  </a:t>
            </a:r>
            <a:r>
              <a:rPr lang="it-IT" sz="2400" dirty="0">
                <a:solidFill>
                  <a:schemeClr val="bg2">
                    <a:lumMod val="50000"/>
                  </a:schemeClr>
                </a:solidFill>
              </a:rPr>
              <a:t>giulia.meneghin@mail.polimi.it</a:t>
            </a:r>
          </a:p>
        </p:txBody>
      </p:sp>
    </p:spTree>
    <p:extLst>
      <p:ext uri="{BB962C8B-B14F-4D97-AF65-F5344CB8AC3E}">
        <p14:creationId xmlns:p14="http://schemas.microsoft.com/office/powerpoint/2010/main" val="2344290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F7514C28-7BC6-4958-A828-A51180FF5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442" y="1301992"/>
            <a:ext cx="4229890" cy="133706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49267C7-F859-478A-92F3-C723917BDF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" t="1108" r="355" b="851"/>
          <a:stretch/>
        </p:blipFill>
        <p:spPr>
          <a:xfrm>
            <a:off x="6869906" y="3033713"/>
            <a:ext cx="4193382" cy="132635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34CFE9A-5F4A-4FBE-9FD1-CD84314FC0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" t="840" r="544" b="1091"/>
          <a:stretch/>
        </p:blipFill>
        <p:spPr>
          <a:xfrm>
            <a:off x="6870700" y="4762499"/>
            <a:ext cx="4184650" cy="1311275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737E691-62A2-423B-9E81-9AE8318573D0}"/>
              </a:ext>
            </a:extLst>
          </p:cNvPr>
          <p:cNvCxnSpPr/>
          <p:nvPr/>
        </p:nvCxnSpPr>
        <p:spPr>
          <a:xfrm flipV="1">
            <a:off x="5908431" y="1970524"/>
            <a:ext cx="808892" cy="925076"/>
          </a:xfrm>
          <a:prstGeom prst="straightConnector1">
            <a:avLst/>
          </a:prstGeom>
          <a:ln w="31750">
            <a:solidFill>
              <a:srgbClr val="81D1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C3833C7-B1BE-4773-9ECC-EFB956D64F34}"/>
              </a:ext>
            </a:extLst>
          </p:cNvPr>
          <p:cNvCxnSpPr/>
          <p:nvPr/>
        </p:nvCxnSpPr>
        <p:spPr>
          <a:xfrm flipV="1">
            <a:off x="5908431" y="3695164"/>
            <a:ext cx="808892" cy="1727"/>
          </a:xfrm>
          <a:prstGeom prst="straightConnector1">
            <a:avLst/>
          </a:prstGeom>
          <a:ln w="3175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31D00FD-27E1-469B-8077-8DAD730590FD}"/>
              </a:ext>
            </a:extLst>
          </p:cNvPr>
          <p:cNvCxnSpPr/>
          <p:nvPr/>
        </p:nvCxnSpPr>
        <p:spPr>
          <a:xfrm>
            <a:off x="5908431" y="4454769"/>
            <a:ext cx="808892" cy="965036"/>
          </a:xfrm>
          <a:prstGeom prst="straightConnector1">
            <a:avLst/>
          </a:prstGeom>
          <a:ln w="31750">
            <a:solidFill>
              <a:srgbClr val="DE7A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82855F0-9FDF-4F45-AB0E-5EB66B3A2B6E}"/>
              </a:ext>
            </a:extLst>
          </p:cNvPr>
          <p:cNvSpPr txBox="1"/>
          <p:nvPr/>
        </p:nvSpPr>
        <p:spPr>
          <a:xfrm>
            <a:off x="0" y="54272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WE MANAGE DIFFERENT OUTCOME PARTE 2</a:t>
            </a:r>
            <a:endParaRPr lang="en-US" sz="3200" b="1" dirty="0">
              <a:ln w="19050" cmpd="sng">
                <a:solidFill>
                  <a:schemeClr val="bg2">
                    <a:lumMod val="50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A8ACD3E1-08C0-428A-A97F-B351924F6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33449"/>
              </p:ext>
            </p:extLst>
          </p:nvPr>
        </p:nvGraphicFramePr>
        <p:xfrm>
          <a:off x="742950" y="2233536"/>
          <a:ext cx="5089192" cy="239092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72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298">
                  <a:extLst>
                    <a:ext uri="{9D8B030D-6E8A-4147-A177-3AD203B41FA5}">
                      <a16:colId xmlns:a16="http://schemas.microsoft.com/office/drawing/2014/main" val="1639210963"/>
                    </a:ext>
                  </a:extLst>
                </a:gridCol>
                <a:gridCol w="1272298">
                  <a:extLst>
                    <a:ext uri="{9D8B030D-6E8A-4147-A177-3AD203B41FA5}">
                      <a16:colId xmlns:a16="http://schemas.microsoft.com/office/drawing/2014/main" val="2933038693"/>
                    </a:ext>
                  </a:extLst>
                </a:gridCol>
              </a:tblGrid>
              <a:tr h="536187"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>
                          <a:solidFill>
                            <a:schemeClr val="tx1"/>
                          </a:solidFill>
                        </a:rPr>
                        <a:t>VR</a:t>
                      </a:r>
                      <a:r>
                        <a:rPr lang="en-US" sz="1400" b="0" baseline="0" noProof="0" dirty="0">
                          <a:solidFill>
                            <a:schemeClr val="tx1"/>
                          </a:solidFill>
                        </a:rPr>
                        <a:t> communication</a:t>
                      </a:r>
                      <a:endParaRPr lang="en-US" sz="14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>
                          <a:solidFill>
                            <a:schemeClr val="tx1"/>
                          </a:solidFill>
                        </a:rPr>
                        <a:t>Card Used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>
                          <a:solidFill>
                            <a:schemeClr val="tx1"/>
                          </a:solidFill>
                        </a:rPr>
                        <a:t>Same Choice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>
                          <a:solidFill>
                            <a:schemeClr val="tx1"/>
                          </a:solidFill>
                        </a:rPr>
                        <a:t>Feedback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8"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Correct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Correct</a:t>
                      </a:r>
                    </a:p>
                  </a:txBody>
                  <a:tcPr marL="51435" marR="51435" marT="25718" marB="2571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Yes</a:t>
                      </a:r>
                    </a:p>
                  </a:txBody>
                  <a:tcPr marL="51435" marR="51435" marT="25718" marB="2571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Positive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8"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Correct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Wrong</a:t>
                      </a:r>
                    </a:p>
                  </a:txBody>
                  <a:tcPr marL="51435" marR="51435" marT="25718" marB="2571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No</a:t>
                      </a:r>
                    </a:p>
                  </a:txBody>
                  <a:tcPr marL="51435" marR="51435" marT="25718" marB="2571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Question Mark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8"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Wrong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Correct</a:t>
                      </a:r>
                    </a:p>
                  </a:txBody>
                  <a:tcPr marL="51435" marR="51435" marT="25718" marB="2571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No</a:t>
                      </a:r>
                    </a:p>
                  </a:txBody>
                  <a:tcPr marL="51435" marR="51435" marT="25718" marB="2571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Question Mark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8"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Wrong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Wrong</a:t>
                      </a:r>
                    </a:p>
                  </a:txBody>
                  <a:tcPr marL="51435" marR="51435" marT="25718" marB="25718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No</a:t>
                      </a:r>
                    </a:p>
                  </a:txBody>
                  <a:tcPr marL="51435" marR="51435" marT="25718" marB="25718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Question Mark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913310"/>
                  </a:ext>
                </a:extLst>
              </a:tr>
              <a:tr h="370948"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Wrong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Wrong</a:t>
                      </a:r>
                    </a:p>
                  </a:txBody>
                  <a:tcPr marL="51435" marR="51435" marT="25718" marB="2571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Yes</a:t>
                      </a:r>
                    </a:p>
                  </a:txBody>
                  <a:tcPr marL="51435" marR="51435" marT="25718" marB="2571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Negative</a:t>
                      </a:r>
                    </a:p>
                  </a:txBody>
                  <a:tcPr marL="51435" marR="51435" marT="25718" marB="2571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55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666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1F79775-7CA2-4D31-82A1-4EFC38767F00}"/>
              </a:ext>
            </a:extLst>
          </p:cNvPr>
          <p:cNvSpPr txBox="1"/>
          <p:nvPr/>
        </p:nvSpPr>
        <p:spPr>
          <a:xfrm>
            <a:off x="3009900" y="1340737"/>
            <a:ext cx="6981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Value </a:t>
            </a:r>
            <a:r>
              <a:rPr lang="it-IT" dirty="0" err="1"/>
              <a:t>proposition</a:t>
            </a:r>
            <a:endParaRPr lang="it-IT" dirty="0"/>
          </a:p>
          <a:p>
            <a:r>
              <a:rPr lang="en-GB" dirty="0"/>
              <a:t>TamaDolphin has a lot of potential as a project thanks to its strength that is verbal Communication</a:t>
            </a:r>
          </a:p>
          <a:p>
            <a:endParaRPr lang="it-IT" dirty="0"/>
          </a:p>
          <a:p>
            <a:r>
              <a:rPr lang="it-IT" dirty="0"/>
              <a:t>Cosa possiamo fare ancora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32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6BDFC45-2574-474F-AAF1-FB98DACF1376}"/>
              </a:ext>
            </a:extLst>
          </p:cNvPr>
          <p:cNvSpPr txBox="1"/>
          <p:nvPr/>
        </p:nvSpPr>
        <p:spPr>
          <a:xfrm>
            <a:off x="2289028" y="953088"/>
            <a:ext cx="894146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6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WHAT IS </a:t>
            </a:r>
            <a:r>
              <a:rPr lang="en-US" sz="26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TAMADOLPHIN?</a:t>
            </a:r>
            <a:r>
              <a:rPr lang="it-IT" sz="26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endParaRPr lang="en-GB" sz="2600" b="1" dirty="0">
              <a:ln w="19050" cmpd="sng">
                <a:solidFill>
                  <a:schemeClr val="bg2">
                    <a:lumMod val="50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GB" sz="2200" dirty="0"/>
              <a:t>An interactive game realized for NDD children that aims to stimulate the communication.</a:t>
            </a:r>
          </a:p>
          <a:p>
            <a:pPr marL="285750" indent="-285750" algn="just">
              <a:buFontTx/>
              <a:buChar char="-"/>
            </a:pPr>
            <a:r>
              <a:rPr lang="it-IT" sz="2200" dirty="0"/>
              <a:t>A</a:t>
            </a:r>
            <a:r>
              <a:rPr lang="en-GB" sz="2200" dirty="0"/>
              <a:t> new way to educate the children with innovative technologies (Virtual Reality and Smart Objects).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2C9AF1A-3C64-436F-8D16-98827DA58D33}"/>
              </a:ext>
            </a:extLst>
          </p:cNvPr>
          <p:cNvSpPr txBox="1"/>
          <p:nvPr/>
        </p:nvSpPr>
        <p:spPr>
          <a:xfrm>
            <a:off x="2205137" y="3429000"/>
            <a:ext cx="894146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6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WHY IS SO IMPORTANT?</a:t>
            </a:r>
          </a:p>
          <a:p>
            <a:pPr marL="285750" indent="-285750" algn="just">
              <a:buFontTx/>
              <a:buChar char="-"/>
            </a:pPr>
            <a:r>
              <a:rPr lang="it-IT" sz="2200" dirty="0" err="1"/>
              <a:t>There</a:t>
            </a:r>
            <a:r>
              <a:rPr lang="it-IT" sz="2200" dirty="0"/>
              <a:t> is need to help the NDD </a:t>
            </a:r>
            <a:r>
              <a:rPr lang="it-IT" sz="2200" dirty="0" err="1"/>
              <a:t>children</a:t>
            </a:r>
            <a:r>
              <a:rPr lang="it-IT" sz="2200" dirty="0"/>
              <a:t> relate to</a:t>
            </a:r>
            <a:r>
              <a:rPr lang="en-US" sz="2200" dirty="0"/>
              <a:t> the society.</a:t>
            </a:r>
          </a:p>
          <a:p>
            <a:pPr marL="285750" indent="-285750" algn="just">
              <a:buFontTx/>
              <a:buChar char="-"/>
            </a:pPr>
            <a:r>
              <a:rPr lang="it-IT" sz="2200" dirty="0"/>
              <a:t>The </a:t>
            </a:r>
            <a:r>
              <a:rPr lang="en-GB" sz="2200" dirty="0"/>
              <a:t>context lacks of custom-designed solutions, </a:t>
            </a:r>
            <a:r>
              <a:rPr lang="en-US" sz="2200" dirty="0"/>
              <a:t>and our project helps these children to discuss and solve common problems.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309137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80C4BB3-DA8A-4AF8-A601-60B835191EAD}"/>
              </a:ext>
            </a:extLst>
          </p:cNvPr>
          <p:cNvSpPr/>
          <p:nvPr/>
        </p:nvSpPr>
        <p:spPr>
          <a:xfrm>
            <a:off x="6961832" y="476580"/>
            <a:ext cx="450591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Goals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Stimulate </a:t>
            </a:r>
            <a:r>
              <a:rPr lang="en-US" b="1" dirty="0"/>
              <a:t>collaboration.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Improve </a:t>
            </a:r>
            <a:r>
              <a:rPr lang="en-US" b="1" dirty="0"/>
              <a:t>coordination.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effectLst/>
              </a:rPr>
              <a:t>Maintain a high </a:t>
            </a:r>
            <a:r>
              <a:rPr lang="en-US" b="1" dirty="0">
                <a:effectLst/>
              </a:rPr>
              <a:t>concentration.</a:t>
            </a:r>
            <a:endParaRPr lang="it-IT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Learn</a:t>
            </a:r>
            <a:r>
              <a:rPr lang="it-IT" dirty="0"/>
              <a:t> the </a:t>
            </a:r>
            <a:r>
              <a:rPr lang="en-US" dirty="0">
                <a:effectLst/>
              </a:rPr>
              <a:t>ability to interpret the </a:t>
            </a:r>
            <a:r>
              <a:rPr lang="en-US" b="1" dirty="0">
                <a:effectLst/>
              </a:rPr>
              <a:t>needs</a:t>
            </a:r>
            <a:r>
              <a:rPr lang="en-US" dirty="0">
                <a:effectLst/>
              </a:rPr>
              <a:t> of others.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33B2458-928C-4D30-94A9-34A4AB533333}"/>
              </a:ext>
            </a:extLst>
          </p:cNvPr>
          <p:cNvSpPr/>
          <p:nvPr/>
        </p:nvSpPr>
        <p:spPr>
          <a:xfrm>
            <a:off x="1344869" y="346560"/>
            <a:ext cx="524048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Needs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Provide an application specifically designed for </a:t>
            </a:r>
            <a:r>
              <a:rPr lang="en-GB" b="1" dirty="0"/>
              <a:t>disabled(NDD) children.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way to stimulate</a:t>
            </a:r>
            <a:r>
              <a:rPr lang="en-US" b="1" dirty="0"/>
              <a:t> </a:t>
            </a:r>
            <a:r>
              <a:rPr lang="en-US" dirty="0"/>
              <a:t>and improve the users capacity of </a:t>
            </a:r>
            <a:r>
              <a:rPr lang="en-US" b="1" dirty="0"/>
              <a:t>communication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Develop an higher level of </a:t>
            </a:r>
            <a:r>
              <a:rPr lang="en-US" b="1" dirty="0"/>
              <a:t>attention </a:t>
            </a:r>
            <a:r>
              <a:rPr lang="en-US" dirty="0"/>
              <a:t>of the users</a:t>
            </a:r>
            <a:r>
              <a:rPr lang="en-US" b="1" dirty="0"/>
              <a:t>.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8F62DD3-AF3C-4B35-A48C-D4ADCF45E33D}"/>
              </a:ext>
            </a:extLst>
          </p:cNvPr>
          <p:cNvSpPr/>
          <p:nvPr/>
        </p:nvSpPr>
        <p:spPr>
          <a:xfrm>
            <a:off x="1451459" y="2595769"/>
            <a:ext cx="928908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Requirements</a:t>
            </a:r>
            <a:endParaRPr lang="en-US" sz="2000" b="1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There must be 2 users(NDD children) and a therapist.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There must be a 3D model of a dolphin, in a VR world, that simulates the main human needs.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One of the users must use a “Smart” dolphin puppet, which replicates the main human needs.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two representations of the dolphin must simulate the same need while in the corresponding game phase.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two users have to resolve together the same dolphin need.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When one of the users is resolving the task, the other must be careful and wait for next instruction.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Incorrect decisions should be used to improve communication.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communication parts must be translated into system input.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Therapist must use the website application to translate the verbal communication of the VR user.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two dolphins must emit feedback based on the input correctness.</a:t>
            </a:r>
          </a:p>
        </p:txBody>
      </p:sp>
    </p:spTree>
    <p:extLst>
      <p:ext uri="{BB962C8B-B14F-4D97-AF65-F5344CB8AC3E}">
        <p14:creationId xmlns:p14="http://schemas.microsoft.com/office/powerpoint/2010/main" val="279039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394854" y="1067030"/>
            <a:ext cx="114022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no similar projects that use the two technologies on two different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156831"/>
              </p:ext>
            </p:extLst>
          </p:nvPr>
        </p:nvGraphicFramePr>
        <p:xfrm>
          <a:off x="3616948" y="1528695"/>
          <a:ext cx="8180198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6198">
                  <a:extLst>
                    <a:ext uri="{9D8B030D-6E8A-4147-A177-3AD203B41FA5}">
                      <a16:colId xmlns:a16="http://schemas.microsoft.com/office/drawing/2014/main" val="35000700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14870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OTHER </a:t>
                      </a:r>
                      <a:r>
                        <a:rPr lang="it-IT" b="1" dirty="0"/>
                        <a:t>PROJECTS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OUR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626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VR is used to free up anxiety and isolate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 use it to focus </a:t>
                      </a:r>
                      <a:r>
                        <a:rPr lang="en-US" b="1" dirty="0"/>
                        <a:t>attention</a:t>
                      </a:r>
                      <a:r>
                        <a:rPr lang="en-US" dirty="0"/>
                        <a:t> on a single object and create an ideal environment </a:t>
                      </a:r>
                      <a:r>
                        <a:rPr lang="en-US" b="1" dirty="0"/>
                        <a:t>to wait </a:t>
                      </a:r>
                      <a:r>
                        <a:rPr lang="en-US" dirty="0"/>
                        <a:t>without too much distraction</a:t>
                      </a:r>
                      <a:r>
                        <a:rPr lang="it-IT" dirty="0"/>
                        <a:t>.</a:t>
                      </a:r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213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</a:t>
                      </a:r>
                      <a:r>
                        <a:rPr lang="en-US" dirty="0"/>
                        <a:t>he smart object is used for therapy and relaxation methods</a:t>
                      </a:r>
                      <a:endParaRPr lang="it-IT" dirty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 use it as a means to </a:t>
                      </a:r>
                      <a:r>
                        <a:rPr lang="en-US" b="1" dirty="0"/>
                        <a:t>solve tasks </a:t>
                      </a:r>
                      <a:r>
                        <a:rPr lang="en-US" dirty="0"/>
                        <a:t>and </a:t>
                      </a:r>
                      <a:r>
                        <a:rPr lang="en-US" b="1" dirty="0"/>
                        <a:t>simulate the needs</a:t>
                      </a:r>
                      <a:r>
                        <a:rPr lang="en-US" dirty="0"/>
                        <a:t> of the object.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923165"/>
                  </a:ext>
                </a:extLst>
              </a:tr>
            </a:tbl>
          </a:graphicData>
        </a:graphic>
      </p:graphicFrame>
      <p:sp>
        <p:nvSpPr>
          <p:cNvPr id="3" name="Rettangolo 2"/>
          <p:cNvSpPr/>
          <p:nvPr/>
        </p:nvSpPr>
        <p:spPr>
          <a:xfrm>
            <a:off x="394854" y="5598654"/>
            <a:ext cx="11402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-&gt; Our project deals with a research topic that is not much developed: the </a:t>
            </a:r>
            <a:r>
              <a:rPr lang="en-US" b="1" dirty="0"/>
              <a:t>collaboration between disabled </a:t>
            </a:r>
            <a:r>
              <a:rPr lang="en-US" dirty="0"/>
              <a:t>children and </a:t>
            </a:r>
            <a:r>
              <a:rPr lang="en-US" b="1" dirty="0"/>
              <a:t>communication between two different technologies</a:t>
            </a:r>
            <a:r>
              <a:rPr lang="en-US" dirty="0"/>
              <a:t>.</a:t>
            </a:r>
          </a:p>
        </p:txBody>
      </p:sp>
      <p:sp>
        <p:nvSpPr>
          <p:cNvPr id="5" name="Rettangolo 4"/>
          <p:cNvSpPr/>
          <p:nvPr/>
        </p:nvSpPr>
        <p:spPr>
          <a:xfrm>
            <a:off x="0" y="226920"/>
            <a:ext cx="12192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STUDY OF THE "STATE OF THE ART" 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5587D03-D72B-4A0D-9531-EF2FA8795541}"/>
              </a:ext>
            </a:extLst>
          </p:cNvPr>
          <p:cNvSpPr/>
          <p:nvPr/>
        </p:nvSpPr>
        <p:spPr>
          <a:xfrm>
            <a:off x="1317072" y="1450848"/>
            <a:ext cx="89510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Many therapeutic activities are aimed at improving certain aspects of verbal communication in autistic children.</a:t>
            </a:r>
          </a:p>
          <a:p>
            <a:r>
              <a:rPr lang="en-GB" dirty="0"/>
              <a:t>Using innovative technologies with autistic children and young people allows to present the didactic and educational material choosing a mainly visual-spatial language that we know to be their strong point.</a:t>
            </a:r>
          </a:p>
          <a:p>
            <a:r>
              <a:rPr lang="en-GB" dirty="0"/>
              <a:t>Some recent scientific studies have shown improvements in social skills by some adolescents with autism after the use of advanced technologies. Our project is a combination of two different technologies: virtual reality and smart object. Each child will have to use one of the two technologies. Our project deals with a research topic that is not much developed: the collaboration between disabled children and communication between two different technologies. There are no similar projects to ours, which use the two technologies simultaneously on two different users.</a:t>
            </a:r>
          </a:p>
        </p:txBody>
      </p:sp>
    </p:spTree>
    <p:extLst>
      <p:ext uri="{BB962C8B-B14F-4D97-AF65-F5344CB8AC3E}">
        <p14:creationId xmlns:p14="http://schemas.microsoft.com/office/powerpoint/2010/main" val="384738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B1A76F5-D9C1-4AC1-8A72-B5367565538A}"/>
              </a:ext>
            </a:extLst>
          </p:cNvPr>
          <p:cNvSpPr txBox="1"/>
          <p:nvPr/>
        </p:nvSpPr>
        <p:spPr>
          <a:xfrm>
            <a:off x="2529160" y="926281"/>
            <a:ext cx="797385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 HOW DID WE ACHIEVE THE SOLUTION</a:t>
            </a:r>
            <a:r>
              <a:rPr lang="it-IT" sz="26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</a:p>
          <a:p>
            <a:pPr marL="285750" indent="-285750" algn="just">
              <a:buFontTx/>
              <a:buChar char="-"/>
            </a:pPr>
            <a:r>
              <a:rPr lang="it-IT" sz="2200" dirty="0"/>
              <a:t>With a </a:t>
            </a:r>
            <a:r>
              <a:rPr lang="it-IT" sz="2200" dirty="0" err="1"/>
              <a:t>combination</a:t>
            </a:r>
            <a:r>
              <a:rPr lang="it-IT" sz="2200" dirty="0"/>
              <a:t> of </a:t>
            </a:r>
            <a:r>
              <a:rPr lang="it-IT" sz="2200" dirty="0" err="1"/>
              <a:t>two</a:t>
            </a:r>
            <a:r>
              <a:rPr lang="it-IT" sz="2200" dirty="0"/>
              <a:t> </a:t>
            </a:r>
            <a:r>
              <a:rPr lang="it-IT" sz="2200" dirty="0" err="1"/>
              <a:t>different</a:t>
            </a:r>
            <a:r>
              <a:rPr lang="it-IT" sz="2200" dirty="0"/>
              <a:t> </a:t>
            </a:r>
            <a:r>
              <a:rPr lang="it-IT" sz="2200" dirty="0" err="1"/>
              <a:t>technologies</a:t>
            </a:r>
            <a:r>
              <a:rPr lang="it-IT" sz="2200" dirty="0"/>
              <a:t>.</a:t>
            </a:r>
          </a:p>
          <a:p>
            <a:pPr marL="285750" indent="-285750" algn="just">
              <a:buFontTx/>
              <a:buChar char="-"/>
            </a:pPr>
            <a:r>
              <a:rPr lang="en-GB" sz="2200" dirty="0"/>
              <a:t>Allowing children to use these technologies to work together to achieve the same goal in two different ways.</a:t>
            </a:r>
          </a:p>
          <a:p>
            <a:pPr marL="285750" indent="-285750" algn="just">
              <a:buFontTx/>
              <a:buChar char="-"/>
            </a:pPr>
            <a:r>
              <a:rPr lang="en-GB" sz="2200" dirty="0"/>
              <a:t>Allowing the therapist to use special moments dedicated to verbal communication in which she is not just a spectator but plays a concrete and active role as a therapist.</a:t>
            </a:r>
            <a:endParaRPr lang="it-IT" sz="2200" dirty="0"/>
          </a:p>
          <a:p>
            <a:pPr algn="just"/>
            <a:endParaRPr lang="it-IT" sz="2200" dirty="0"/>
          </a:p>
          <a:p>
            <a:pPr marL="285750" indent="-285750" algn="just">
              <a:buFontTx/>
              <a:buChar char="-"/>
            </a:pPr>
            <a:endParaRPr lang="en-GB" sz="2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E660CD8-9286-452F-9268-D62BAC9A5457}"/>
              </a:ext>
            </a:extLst>
          </p:cNvPr>
          <p:cNvSpPr txBox="1"/>
          <p:nvPr/>
        </p:nvSpPr>
        <p:spPr>
          <a:xfrm>
            <a:off x="1688985" y="3896325"/>
            <a:ext cx="1513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 THE VR</a:t>
            </a:r>
            <a:endParaRPr lang="it-IT" sz="22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F26322D-12CE-4FE4-B6F8-3C6FBF1B5FDF}"/>
              </a:ext>
            </a:extLst>
          </p:cNvPr>
          <p:cNvSpPr txBox="1"/>
          <p:nvPr/>
        </p:nvSpPr>
        <p:spPr>
          <a:xfrm>
            <a:off x="6896769" y="3634715"/>
            <a:ext cx="3883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 THE SMART OBJECT</a:t>
            </a:r>
          </a:p>
        </p:txBody>
      </p:sp>
    </p:spTree>
    <p:extLst>
      <p:ext uri="{BB962C8B-B14F-4D97-AF65-F5344CB8AC3E}">
        <p14:creationId xmlns:p14="http://schemas.microsoft.com/office/powerpoint/2010/main" val="1574241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534BB93-F08B-47DE-AABE-B5838B89B3B2}"/>
              </a:ext>
            </a:extLst>
          </p:cNvPr>
          <p:cNvSpPr txBox="1"/>
          <p:nvPr/>
        </p:nvSpPr>
        <p:spPr>
          <a:xfrm>
            <a:off x="0" y="54951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HOW DID WE DESIGNED TAMADOLPHIN?</a:t>
            </a:r>
            <a:endParaRPr lang="en-US" sz="3000" b="1" dirty="0">
              <a:ln w="19050" cmpd="sng">
                <a:solidFill>
                  <a:schemeClr val="bg2">
                    <a:lumMod val="50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8E83144-4B22-4B85-963A-15EF2F663264}"/>
              </a:ext>
            </a:extLst>
          </p:cNvPr>
          <p:cNvSpPr txBox="1"/>
          <p:nvPr/>
        </p:nvSpPr>
        <p:spPr>
          <a:xfrm>
            <a:off x="4076700" y="3581400"/>
            <a:ext cx="73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VR</a:t>
            </a:r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DE9A981-F472-4080-A332-25740DE69D6A}"/>
              </a:ext>
            </a:extLst>
          </p:cNvPr>
          <p:cNvSpPr txBox="1"/>
          <p:nvPr/>
        </p:nvSpPr>
        <p:spPr>
          <a:xfrm>
            <a:off x="5572126" y="3581400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Virtual User Experience</a:t>
            </a:r>
            <a:endParaRPr lang="en-GB" dirty="0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C084587-DABA-4A0D-8869-5661CC766BD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10125" y="3766066"/>
            <a:ext cx="762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26ED2B-0D5C-46AB-8CA6-07DB9BB62429}"/>
              </a:ext>
            </a:extLst>
          </p:cNvPr>
          <p:cNvSpPr txBox="1"/>
          <p:nvPr/>
        </p:nvSpPr>
        <p:spPr>
          <a:xfrm>
            <a:off x="3305174" y="4179514"/>
            <a:ext cx="150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Smart </a:t>
            </a:r>
            <a:r>
              <a:rPr lang="it-IT" dirty="0" err="1"/>
              <a:t>object</a:t>
            </a:r>
            <a:endParaRPr lang="en-GB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AB5231A-5080-4D70-A290-667AB36D63ED}"/>
              </a:ext>
            </a:extLst>
          </p:cNvPr>
          <p:cNvSpPr txBox="1"/>
          <p:nvPr/>
        </p:nvSpPr>
        <p:spPr>
          <a:xfrm>
            <a:off x="5572125" y="4179514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Real User Experience</a:t>
            </a:r>
            <a:endParaRPr lang="en-GB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3259108F-AEA2-4D19-B91F-032A9A2CC126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810125" y="436418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FC5EABE-B046-40A2-81B0-10EED7683067}"/>
              </a:ext>
            </a:extLst>
          </p:cNvPr>
          <p:cNvSpPr txBox="1"/>
          <p:nvPr/>
        </p:nvSpPr>
        <p:spPr>
          <a:xfrm>
            <a:off x="3619500" y="4793838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Web Site</a:t>
            </a:r>
            <a:endParaRPr lang="en-GB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770A7BB-7AAE-40CB-8844-1F0F43F6FA65}"/>
              </a:ext>
            </a:extLst>
          </p:cNvPr>
          <p:cNvSpPr txBox="1"/>
          <p:nvPr/>
        </p:nvSpPr>
        <p:spPr>
          <a:xfrm>
            <a:off x="5572125" y="4793838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Therapist</a:t>
            </a:r>
            <a:r>
              <a:rPr lang="it-IT" dirty="0"/>
              <a:t> Experience</a:t>
            </a:r>
            <a:endParaRPr lang="en-GB" dirty="0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6520EDE-F07B-43FF-B53F-B945A15D0ECE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4810125" y="4978504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CBD98F9-00C1-4598-8329-01B122DAA92B}"/>
              </a:ext>
            </a:extLst>
          </p:cNvPr>
          <p:cNvSpPr txBox="1"/>
          <p:nvPr/>
        </p:nvSpPr>
        <p:spPr>
          <a:xfrm>
            <a:off x="2057400" y="1350038"/>
            <a:ext cx="72580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n w="1270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Key Point</a:t>
            </a:r>
            <a:r>
              <a:rPr lang="en-GB" sz="1400" dirty="0">
                <a:ln w="12700">
                  <a:solidFill>
                    <a:schemeClr val="bg2">
                      <a:lumMod val="50000"/>
                    </a:schemeClr>
                  </a:solidFill>
                </a:ln>
              </a:rPr>
              <a:t>: </a:t>
            </a:r>
            <a:r>
              <a:rPr lang="en-GB" dirty="0"/>
              <a:t>realize the simple and functional user experience.</a:t>
            </a:r>
          </a:p>
          <a:p>
            <a:r>
              <a:rPr lang="en-GB" sz="2400" b="1" dirty="0">
                <a:ln w="1270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Main Feature</a:t>
            </a:r>
            <a:r>
              <a:rPr lang="en-GB" dirty="0">
                <a:ln w="12700">
                  <a:solidFill>
                    <a:schemeClr val="bg2">
                      <a:lumMod val="50000"/>
                    </a:schemeClr>
                  </a:solidFill>
                </a:ln>
              </a:rPr>
              <a:t>: </a:t>
            </a:r>
            <a:r>
              <a:rPr lang="en-GB" dirty="0"/>
              <a:t>collaboration -&gt; which is possible even though the two players use two completely different technologies. -&gt; Thanks to the therapist</a:t>
            </a:r>
          </a:p>
        </p:txBody>
      </p:sp>
    </p:spTree>
    <p:extLst>
      <p:ext uri="{BB962C8B-B14F-4D97-AF65-F5344CB8AC3E}">
        <p14:creationId xmlns:p14="http://schemas.microsoft.com/office/powerpoint/2010/main" val="73930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22BB364-1D7D-4753-A0F0-EF795DF7D655}"/>
              </a:ext>
            </a:extLst>
          </p:cNvPr>
          <p:cNvSpPr txBox="1"/>
          <p:nvPr/>
        </p:nvSpPr>
        <p:spPr>
          <a:xfrm>
            <a:off x="0" y="54951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SCENARIO</a:t>
            </a:r>
            <a:endParaRPr lang="en-US" sz="3000" b="1" dirty="0">
              <a:ln w="19050" cmpd="sng">
                <a:solidFill>
                  <a:schemeClr val="bg2">
                    <a:lumMod val="50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46A6C6C-271E-4E5B-AF7D-B1842D00FA8A}"/>
              </a:ext>
            </a:extLst>
          </p:cNvPr>
          <p:cNvSpPr/>
          <p:nvPr/>
        </p:nvSpPr>
        <p:spPr>
          <a:xfrm>
            <a:off x="6348042" y="1321111"/>
            <a:ext cx="5416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communication is between two children, and </a:t>
            </a:r>
            <a:r>
              <a:rPr lang="en-GB" dirty="0"/>
              <a:t>a therapist will supervise the proposed activity.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6CA8480-8619-4401-A4F5-5448D3738C9A}"/>
              </a:ext>
            </a:extLst>
          </p:cNvPr>
          <p:cNvSpPr/>
          <p:nvPr/>
        </p:nvSpPr>
        <p:spPr>
          <a:xfrm>
            <a:off x="976122" y="1321111"/>
            <a:ext cx="4908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/>
              <a:t>One </a:t>
            </a:r>
            <a:r>
              <a:rPr lang="it-IT" dirty="0" err="1"/>
              <a:t>child</a:t>
            </a:r>
            <a:r>
              <a:rPr lang="it-IT" dirty="0"/>
              <a:t> </a:t>
            </a:r>
            <a:r>
              <a:rPr lang="en-GB" dirty="0"/>
              <a:t>will use the viewer and the other the smart object.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3D00CC8-C474-4558-A0FC-1D954F7252AC}"/>
              </a:ext>
            </a:extLst>
          </p:cNvPr>
          <p:cNvSpPr/>
          <p:nvPr/>
        </p:nvSpPr>
        <p:spPr>
          <a:xfrm>
            <a:off x="835274" y="4003885"/>
            <a:ext cx="5190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We present the same need for the dolphin in different ways depending on the technology used. 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E3A6505-3475-45F0-B46B-A40D996CD933}"/>
              </a:ext>
            </a:extLst>
          </p:cNvPr>
          <p:cNvSpPr/>
          <p:nvPr/>
        </p:nvSpPr>
        <p:spPr>
          <a:xfrm>
            <a:off x="6415448" y="4003886"/>
            <a:ext cx="5281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two children should collaborate together to solve the dolphin's need.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01" y="2091844"/>
            <a:ext cx="3981044" cy="159398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551" y="2091844"/>
            <a:ext cx="3981049" cy="1593990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521" y="4799873"/>
            <a:ext cx="3981724" cy="1594261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550" y="4799873"/>
            <a:ext cx="3981049" cy="159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4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7E5E0F-A842-4AA0-9FE0-D85483C96D7F}"/>
              </a:ext>
            </a:extLst>
          </p:cNvPr>
          <p:cNvSpPr txBox="1"/>
          <p:nvPr/>
        </p:nvSpPr>
        <p:spPr>
          <a:xfrm>
            <a:off x="0" y="54272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WE MANAGE DIFFERENT OUTCOME</a:t>
            </a:r>
            <a:endParaRPr lang="en-US" sz="3200" b="1" dirty="0">
              <a:ln w="19050" cmpd="sng">
                <a:solidFill>
                  <a:schemeClr val="bg2">
                    <a:lumMod val="50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F8662099-9924-4E80-A68C-3B60166CA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442" y="1301992"/>
            <a:ext cx="4229890" cy="133706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47C0C5A5-CAAE-41F3-B901-BDEF6A16D6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" t="1108" r="355" b="851"/>
          <a:stretch/>
        </p:blipFill>
        <p:spPr>
          <a:xfrm>
            <a:off x="6869906" y="3033713"/>
            <a:ext cx="4193382" cy="1326356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E29E586C-802D-4428-A63E-8D6316D292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" t="840" r="544" b="1091"/>
          <a:stretch/>
        </p:blipFill>
        <p:spPr>
          <a:xfrm>
            <a:off x="6870700" y="4762499"/>
            <a:ext cx="4184650" cy="1311275"/>
          </a:xfrm>
          <a:prstGeom prst="rect">
            <a:avLst/>
          </a:prstGeom>
        </p:spPr>
      </p:pic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id="{40143A79-D808-455C-88E0-77FDE2A03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41216"/>
              </p:ext>
            </p:extLst>
          </p:nvPr>
        </p:nvGraphicFramePr>
        <p:xfrm>
          <a:off x="444617" y="2256858"/>
          <a:ext cx="5405016" cy="24387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01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1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742"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VR</a:t>
                      </a:r>
                      <a:r>
                        <a:rPr lang="en-US" sz="1600" baseline="0" noProof="0" dirty="0">
                          <a:solidFill>
                            <a:schemeClr val="tx1"/>
                          </a:solidFill>
                        </a:rPr>
                        <a:t> communication</a:t>
                      </a:r>
                      <a:endParaRPr lang="en-U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Card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Feedback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42"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Correct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Positive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42"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Wrong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Question Mark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42"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Wrong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Correct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Question Mark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742"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Wrong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Wrong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Negative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9" name="Connettore 2 18"/>
          <p:cNvCxnSpPr/>
          <p:nvPr/>
        </p:nvCxnSpPr>
        <p:spPr>
          <a:xfrm flipV="1">
            <a:off x="5908431" y="1970524"/>
            <a:ext cx="808892" cy="925076"/>
          </a:xfrm>
          <a:prstGeom prst="straightConnector1">
            <a:avLst/>
          </a:prstGeom>
          <a:ln w="31750">
            <a:solidFill>
              <a:srgbClr val="81D1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 flipV="1">
            <a:off x="5908431" y="3695164"/>
            <a:ext cx="808892" cy="1727"/>
          </a:xfrm>
          <a:prstGeom prst="straightConnector1">
            <a:avLst/>
          </a:prstGeom>
          <a:ln w="3175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>
            <a:off x="5908431" y="4454769"/>
            <a:ext cx="808892" cy="965036"/>
          </a:xfrm>
          <a:prstGeom prst="straightConnector1">
            <a:avLst/>
          </a:prstGeom>
          <a:ln w="31750">
            <a:solidFill>
              <a:srgbClr val="DE7A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88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22BB364-1D7D-4753-A0F0-EF795DF7D655}"/>
              </a:ext>
            </a:extLst>
          </p:cNvPr>
          <p:cNvSpPr txBox="1"/>
          <p:nvPr/>
        </p:nvSpPr>
        <p:spPr>
          <a:xfrm>
            <a:off x="0" y="54951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SCENARIO CIBO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46A6C6C-271E-4E5B-AF7D-B1842D00FA8A}"/>
              </a:ext>
            </a:extLst>
          </p:cNvPr>
          <p:cNvSpPr/>
          <p:nvPr/>
        </p:nvSpPr>
        <p:spPr>
          <a:xfrm>
            <a:off x="6348041" y="1321111"/>
            <a:ext cx="5416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After he finds what he thinks is right, he communicates it.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6CA8480-8619-4401-A4F5-5448D3738C9A}"/>
              </a:ext>
            </a:extLst>
          </p:cNvPr>
          <p:cNvSpPr/>
          <p:nvPr/>
        </p:nvSpPr>
        <p:spPr>
          <a:xfrm>
            <a:off x="976122" y="1321111"/>
            <a:ext cx="4908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The child in the VR world will have to look for the right food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3D00CC8-C474-4558-A0FC-1D954F7252AC}"/>
              </a:ext>
            </a:extLst>
          </p:cNvPr>
          <p:cNvSpPr/>
          <p:nvPr/>
        </p:nvSpPr>
        <p:spPr>
          <a:xfrm>
            <a:off x="835274" y="4003885"/>
            <a:ext cx="5190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After the therapist confirms the choice, the food flies in front of the dolphin.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E3A6505-3475-45F0-B46B-A40D996CD933}"/>
              </a:ext>
            </a:extLst>
          </p:cNvPr>
          <p:cNvSpPr/>
          <p:nvPr/>
        </p:nvSpPr>
        <p:spPr>
          <a:xfrm>
            <a:off x="6415448" y="4003886"/>
            <a:ext cx="5281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The other child chooses which food he thinks the dolphin can eat.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01" y="2091844"/>
            <a:ext cx="3981044" cy="159398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551" y="2091844"/>
            <a:ext cx="3981049" cy="1593990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521" y="4799873"/>
            <a:ext cx="3981724" cy="1594261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550" y="4799873"/>
            <a:ext cx="3981049" cy="159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14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1205</TotalTime>
  <Words>907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Tw Cen MT</vt:lpstr>
      <vt:lpstr>Wingdings</vt:lpstr>
      <vt:lpstr>Circuito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Mauri</dc:creator>
  <cp:lastModifiedBy>Giuseppe Mauri</cp:lastModifiedBy>
  <cp:revision>58</cp:revision>
  <dcterms:created xsi:type="dcterms:W3CDTF">2018-12-11T14:26:29Z</dcterms:created>
  <dcterms:modified xsi:type="dcterms:W3CDTF">2019-02-10T16:50:28Z</dcterms:modified>
</cp:coreProperties>
</file>