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3" r:id="rId4"/>
    <p:sldId id="267" r:id="rId5"/>
    <p:sldId id="262" r:id="rId6"/>
    <p:sldId id="260" r:id="rId7"/>
    <p:sldId id="257" r:id="rId8"/>
    <p:sldId id="259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0C6"/>
    <a:srgbClr val="81D185"/>
    <a:srgbClr val="DE7A70"/>
    <a:srgbClr val="E43838"/>
    <a:srgbClr val="1A3B52"/>
    <a:srgbClr val="86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>
        <p:scale>
          <a:sx n="66" d="100"/>
          <a:sy n="66" d="100"/>
        </p:scale>
        <p:origin x="138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3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4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10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6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80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4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0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1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1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2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8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5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8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23000">
              <a:schemeClr val="accent5">
                <a:lumMod val="75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1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3F895C43-B560-485B-8FFD-4BCC50B81416}"/>
              </a:ext>
            </a:extLst>
          </p:cNvPr>
          <p:cNvSpPr/>
          <p:nvPr/>
        </p:nvSpPr>
        <p:spPr>
          <a:xfrm>
            <a:off x="3053333" y="1738263"/>
            <a:ext cx="6090663" cy="408623"/>
          </a:xfrm>
          <a:prstGeom prst="round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project with two different technologies, but one scope.</a:t>
            </a:r>
          </a:p>
        </p:txBody>
      </p:sp>
      <p:sp>
        <p:nvSpPr>
          <p:cNvPr id="3" name="Rettangolo con angoli arrotondati 2"/>
          <p:cNvSpPr/>
          <p:nvPr/>
        </p:nvSpPr>
        <p:spPr>
          <a:xfrm>
            <a:off x="3338353" y="409369"/>
            <a:ext cx="5509944" cy="1328023"/>
          </a:xfrm>
          <a:prstGeom prst="round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TamaDolphin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601371" y="2868337"/>
            <a:ext cx="498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Advance User Interface 2018-2019</a:t>
            </a:r>
          </a:p>
          <a:p>
            <a:pPr algn="ctr"/>
            <a:r>
              <a:rPr lang="it-IT" sz="2400" dirty="0"/>
              <a:t>Group 13 – </a:t>
            </a:r>
            <a:r>
              <a:rPr lang="it-IT" sz="2400" dirty="0" err="1"/>
              <a:t>Tangible</a:t>
            </a:r>
            <a:r>
              <a:rPr lang="it-IT" sz="2400" dirty="0"/>
              <a:t> VR</a:t>
            </a:r>
          </a:p>
        </p:txBody>
      </p:sp>
      <p:sp>
        <p:nvSpPr>
          <p:cNvPr id="5" name="Rettangolo 4"/>
          <p:cNvSpPr/>
          <p:nvPr/>
        </p:nvSpPr>
        <p:spPr>
          <a:xfrm>
            <a:off x="3047996" y="448416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800"/>
              </a:spcBef>
            </a:pPr>
            <a:r>
              <a:rPr lang="it-IT" sz="2400" dirty="0"/>
              <a:t>Giuseppe Mauri 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giuseppe3.mauri@mail.polimi.it</a:t>
            </a:r>
          </a:p>
          <a:p>
            <a:pPr algn="ctr">
              <a:spcBef>
                <a:spcPts val="1800"/>
              </a:spcBef>
            </a:pPr>
            <a:r>
              <a:rPr lang="it-IT" sz="2400" dirty="0"/>
              <a:t>Giulia Meneghin  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giulia.meneghin@mail.polimi.it</a:t>
            </a:r>
          </a:p>
        </p:txBody>
      </p:sp>
    </p:spTree>
    <p:extLst>
      <p:ext uri="{BB962C8B-B14F-4D97-AF65-F5344CB8AC3E}">
        <p14:creationId xmlns:p14="http://schemas.microsoft.com/office/powerpoint/2010/main" val="234429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7514C28-7BC6-4958-A828-A51180FF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42" y="1301992"/>
            <a:ext cx="4229890" cy="133706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49267C7-F859-478A-92F3-C723917BD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1108" r="355" b="851"/>
          <a:stretch/>
        </p:blipFill>
        <p:spPr>
          <a:xfrm>
            <a:off x="6869906" y="3033713"/>
            <a:ext cx="4193382" cy="13263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34CFE9A-5F4A-4FBE-9FD1-CD84314FC0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840" r="544" b="1091"/>
          <a:stretch/>
        </p:blipFill>
        <p:spPr>
          <a:xfrm>
            <a:off x="6870700" y="4762499"/>
            <a:ext cx="4184650" cy="1311275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737E691-62A2-423B-9E81-9AE8318573D0}"/>
              </a:ext>
            </a:extLst>
          </p:cNvPr>
          <p:cNvCxnSpPr/>
          <p:nvPr/>
        </p:nvCxnSpPr>
        <p:spPr>
          <a:xfrm flipV="1">
            <a:off x="5908431" y="1970524"/>
            <a:ext cx="808892" cy="925076"/>
          </a:xfrm>
          <a:prstGeom prst="straightConnector1">
            <a:avLst/>
          </a:prstGeom>
          <a:ln w="31750">
            <a:solidFill>
              <a:srgbClr val="81D1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C3833C7-B1BE-4773-9ECC-EFB956D64F34}"/>
              </a:ext>
            </a:extLst>
          </p:cNvPr>
          <p:cNvCxnSpPr/>
          <p:nvPr/>
        </p:nvCxnSpPr>
        <p:spPr>
          <a:xfrm flipV="1">
            <a:off x="5908431" y="3695164"/>
            <a:ext cx="808892" cy="1727"/>
          </a:xfrm>
          <a:prstGeom prst="straightConnector1">
            <a:avLst/>
          </a:prstGeom>
          <a:ln w="317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1D00FD-27E1-469B-8077-8DAD730590FD}"/>
              </a:ext>
            </a:extLst>
          </p:cNvPr>
          <p:cNvCxnSpPr/>
          <p:nvPr/>
        </p:nvCxnSpPr>
        <p:spPr>
          <a:xfrm>
            <a:off x="5908431" y="4454769"/>
            <a:ext cx="808892" cy="965036"/>
          </a:xfrm>
          <a:prstGeom prst="straightConnector1">
            <a:avLst/>
          </a:prstGeom>
          <a:ln w="31750">
            <a:solidFill>
              <a:srgbClr val="DE7A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2855F0-9FDF-4F45-AB0E-5EB66B3A2B6E}"/>
              </a:ext>
            </a:extLst>
          </p:cNvPr>
          <p:cNvSpPr txBox="1"/>
          <p:nvPr/>
        </p:nvSpPr>
        <p:spPr>
          <a:xfrm>
            <a:off x="0" y="5427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OUTCOME PHASE 2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A8ACD3E1-08C0-428A-A97F-B351924F6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33449"/>
              </p:ext>
            </p:extLst>
          </p:nvPr>
        </p:nvGraphicFramePr>
        <p:xfrm>
          <a:off x="742950" y="2233536"/>
          <a:ext cx="5089192" cy="2390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1639210963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2933038693"/>
                    </a:ext>
                  </a:extLst>
                </a:gridCol>
              </a:tblGrid>
              <a:tr h="536187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400" b="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Same Choice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Yes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Positive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13310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Yes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Negative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5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6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BDFFF3-D9AA-4E70-9067-4A17D461F0E8}"/>
              </a:ext>
            </a:extLst>
          </p:cNvPr>
          <p:cNvSpPr txBox="1"/>
          <p:nvPr/>
        </p:nvSpPr>
        <p:spPr>
          <a:xfrm>
            <a:off x="0" y="5427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96E7718-4870-43E9-9C7E-404602D83076}"/>
              </a:ext>
            </a:extLst>
          </p:cNvPr>
          <p:cNvSpPr/>
          <p:nvPr/>
        </p:nvSpPr>
        <p:spPr>
          <a:xfrm>
            <a:off x="1605112" y="1291039"/>
            <a:ext cx="583448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Excellent solution to the problem of verbal communication. 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Interactive and fun game.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Great potential.</a:t>
            </a:r>
            <a:endParaRPr lang="en-US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8C60FF4-A46B-453F-9C76-F55664DE5500}"/>
              </a:ext>
            </a:extLst>
          </p:cNvPr>
          <p:cNvCxnSpPr/>
          <p:nvPr/>
        </p:nvCxnSpPr>
        <p:spPr>
          <a:xfrm>
            <a:off x="3625656" y="2483033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5F89E4-4565-48FD-A94F-1860D4A99C95}"/>
              </a:ext>
            </a:extLst>
          </p:cNvPr>
          <p:cNvSpPr txBox="1"/>
          <p:nvPr/>
        </p:nvSpPr>
        <p:spPr>
          <a:xfrm>
            <a:off x="4724614" y="2296709"/>
            <a:ext cx="52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Infinite possibilities with the communication phases.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5AE8DD2-7B73-42B5-8555-EEA34043B41F}"/>
              </a:ext>
            </a:extLst>
          </p:cNvPr>
          <p:cNvSpPr txBox="1"/>
          <p:nvPr/>
        </p:nvSpPr>
        <p:spPr>
          <a:xfrm>
            <a:off x="0" y="36351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FUTURE IMPROVEMENT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99FE220-E831-46C2-8DC3-F0D11B59490F}"/>
              </a:ext>
            </a:extLst>
          </p:cNvPr>
          <p:cNvSpPr/>
          <p:nvPr/>
        </p:nvSpPr>
        <p:spPr>
          <a:xfrm>
            <a:off x="1605112" y="4379488"/>
            <a:ext cx="65238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Introduction of new round.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Rounds also starts with the need on the physical dolphin.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New game typology (Labyrinth).</a:t>
            </a:r>
          </a:p>
        </p:txBody>
      </p:sp>
    </p:spTree>
    <p:extLst>
      <p:ext uri="{BB962C8B-B14F-4D97-AF65-F5344CB8AC3E}">
        <p14:creationId xmlns:p14="http://schemas.microsoft.com/office/powerpoint/2010/main" val="953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BDFC45-2574-474F-AAF1-FB98DACF1376}"/>
              </a:ext>
            </a:extLst>
          </p:cNvPr>
          <p:cNvSpPr txBox="1"/>
          <p:nvPr/>
        </p:nvSpPr>
        <p:spPr>
          <a:xfrm>
            <a:off x="2305804" y="1053755"/>
            <a:ext cx="89414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WHAT IS </a:t>
            </a:r>
            <a:r>
              <a:rPr lang="en-US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TAMADOLPHIN?</a:t>
            </a:r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just"/>
            <a:endParaRPr lang="en-GB" sz="1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GB" sz="2000" dirty="0"/>
              <a:t>An interactive game realized for NDD children that aims to stimulate the communication.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/>
              <a:t>A</a:t>
            </a:r>
            <a:r>
              <a:rPr lang="en-GB" sz="2000" dirty="0"/>
              <a:t> new way to educate the children with innovative technologies (Virtual Reality and Smart Objects).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C9AF1A-3C64-436F-8D16-98827DA58D33}"/>
              </a:ext>
            </a:extLst>
          </p:cNvPr>
          <p:cNvSpPr txBox="1"/>
          <p:nvPr/>
        </p:nvSpPr>
        <p:spPr>
          <a:xfrm>
            <a:off x="2305803" y="3826140"/>
            <a:ext cx="89414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WHY IS SO IMPORTANT?</a:t>
            </a:r>
          </a:p>
          <a:p>
            <a:pPr algn="just"/>
            <a:endParaRPr lang="it-IT" sz="1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 err="1"/>
              <a:t>There</a:t>
            </a:r>
            <a:r>
              <a:rPr lang="it-IT" sz="2000" dirty="0"/>
              <a:t> is need to help the NDD </a:t>
            </a:r>
            <a:r>
              <a:rPr lang="it-IT" sz="2000" dirty="0" err="1"/>
              <a:t>children</a:t>
            </a:r>
            <a:r>
              <a:rPr lang="it-IT" sz="2000" dirty="0"/>
              <a:t> relate to</a:t>
            </a:r>
            <a:r>
              <a:rPr lang="en-US" sz="2000" dirty="0"/>
              <a:t> the society.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/>
              <a:t>The </a:t>
            </a:r>
            <a:r>
              <a:rPr lang="en-GB" sz="2000" dirty="0"/>
              <a:t>context lacks of custom-designed solutions, </a:t>
            </a:r>
            <a:r>
              <a:rPr lang="en-US" sz="2000" dirty="0"/>
              <a:t>and our project helps these children to discuss and solve common problems.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09137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80C4BB3-DA8A-4AF8-A601-60B835191EAD}"/>
              </a:ext>
            </a:extLst>
          </p:cNvPr>
          <p:cNvSpPr/>
          <p:nvPr/>
        </p:nvSpPr>
        <p:spPr>
          <a:xfrm>
            <a:off x="6961832" y="445802"/>
            <a:ext cx="450591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Goals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Stimulate </a:t>
            </a:r>
            <a:r>
              <a:rPr lang="en-US" b="1" dirty="0"/>
              <a:t>collaboration.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Improve </a:t>
            </a:r>
            <a:r>
              <a:rPr lang="en-US" b="1" dirty="0"/>
              <a:t>coordination.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Maintain a high </a:t>
            </a:r>
            <a:r>
              <a:rPr lang="en-US" b="1" dirty="0">
                <a:effectLst/>
              </a:rPr>
              <a:t>concentration</a:t>
            </a:r>
            <a:r>
              <a:rPr lang="en-US" b="1" dirty="0"/>
              <a:t>.</a:t>
            </a:r>
            <a:endParaRPr lang="it-IT" b="1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3B2458-928C-4D30-94A9-34A4AB533333}"/>
              </a:ext>
            </a:extLst>
          </p:cNvPr>
          <p:cNvSpPr/>
          <p:nvPr/>
        </p:nvSpPr>
        <p:spPr>
          <a:xfrm>
            <a:off x="1344869" y="346560"/>
            <a:ext cx="5240488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Needs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Provide an application specifically designed for </a:t>
            </a:r>
            <a:r>
              <a:rPr lang="en-GB" b="1" dirty="0"/>
              <a:t>disabled(NDD) children.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A way to stimulate</a:t>
            </a:r>
            <a:r>
              <a:rPr lang="en-US" b="1" dirty="0"/>
              <a:t> </a:t>
            </a:r>
            <a:r>
              <a:rPr lang="en-US" dirty="0"/>
              <a:t>and improve the users capacity of </a:t>
            </a:r>
            <a:r>
              <a:rPr lang="en-US" b="1" dirty="0"/>
              <a:t>communication</a:t>
            </a:r>
            <a:r>
              <a:rPr lang="en-US" dirty="0"/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Develop an higher level of </a:t>
            </a:r>
            <a:r>
              <a:rPr lang="en-US" b="1" dirty="0"/>
              <a:t>attention </a:t>
            </a:r>
            <a:r>
              <a:rPr lang="en-US" dirty="0"/>
              <a:t>of the users</a:t>
            </a:r>
            <a:r>
              <a:rPr lang="en-US" b="1" dirty="0"/>
              <a:t>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8F62DD3-AF3C-4B35-A48C-D4ADCF45E33D}"/>
              </a:ext>
            </a:extLst>
          </p:cNvPr>
          <p:cNvSpPr/>
          <p:nvPr/>
        </p:nvSpPr>
        <p:spPr>
          <a:xfrm>
            <a:off x="602158" y="4108320"/>
            <a:ext cx="23068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9D9E00F-4437-4849-BC9C-B530D7D5456F}"/>
              </a:ext>
            </a:extLst>
          </p:cNvPr>
          <p:cNvSpPr/>
          <p:nvPr/>
        </p:nvSpPr>
        <p:spPr>
          <a:xfrm>
            <a:off x="3414503" y="3019886"/>
            <a:ext cx="8909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User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06E567B-D740-4C5B-850B-054028558E98}"/>
              </a:ext>
            </a:extLst>
          </p:cNvPr>
          <p:cNvSpPr/>
          <p:nvPr/>
        </p:nvSpPr>
        <p:spPr>
          <a:xfrm>
            <a:off x="3372948" y="4065987"/>
            <a:ext cx="21143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Technological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81C2799-656F-4C00-A05C-17157E6DB9EA}"/>
              </a:ext>
            </a:extLst>
          </p:cNvPr>
          <p:cNvSpPr/>
          <p:nvPr/>
        </p:nvSpPr>
        <p:spPr>
          <a:xfrm>
            <a:off x="3399129" y="5320302"/>
            <a:ext cx="108898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Game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F55A1C0-3FEC-4D73-B09B-F096E562619A}"/>
              </a:ext>
            </a:extLst>
          </p:cNvPr>
          <p:cNvCxnSpPr>
            <a:cxnSpLocks/>
          </p:cNvCxnSpPr>
          <p:nvPr/>
        </p:nvCxnSpPr>
        <p:spPr>
          <a:xfrm>
            <a:off x="2699079" y="4591986"/>
            <a:ext cx="700050" cy="79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6E60981-99BE-40EB-9DF5-73B2BD32871B}"/>
              </a:ext>
            </a:extLst>
          </p:cNvPr>
          <p:cNvCxnSpPr>
            <a:cxnSpLocks/>
          </p:cNvCxnSpPr>
          <p:nvPr/>
        </p:nvCxnSpPr>
        <p:spPr>
          <a:xfrm flipV="1">
            <a:off x="2699079" y="3474479"/>
            <a:ext cx="673869" cy="62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6F94684-AC72-428A-824B-D0C38BE747FA}"/>
              </a:ext>
            </a:extLst>
          </p:cNvPr>
          <p:cNvCxnSpPr>
            <a:cxnSpLocks/>
          </p:cNvCxnSpPr>
          <p:nvPr/>
        </p:nvCxnSpPr>
        <p:spPr>
          <a:xfrm>
            <a:off x="2758892" y="4349272"/>
            <a:ext cx="554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A624E37-05AA-4C9E-8E20-C8E51001CFC7}"/>
              </a:ext>
            </a:extLst>
          </p:cNvPr>
          <p:cNvCxnSpPr>
            <a:cxnSpLocks/>
          </p:cNvCxnSpPr>
          <p:nvPr/>
        </p:nvCxnSpPr>
        <p:spPr>
          <a:xfrm>
            <a:off x="4391025" y="3266107"/>
            <a:ext cx="710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6A4B2D5-DEB7-4C0A-956B-BE44B793BCDB}"/>
              </a:ext>
            </a:extLst>
          </p:cNvPr>
          <p:cNvCxnSpPr>
            <a:cxnSpLocks/>
          </p:cNvCxnSpPr>
          <p:nvPr/>
        </p:nvCxnSpPr>
        <p:spPr>
          <a:xfrm>
            <a:off x="4338001" y="3406364"/>
            <a:ext cx="702357" cy="1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9EF8056B-B662-454D-8D6A-57C4CA19E03B}"/>
              </a:ext>
            </a:extLst>
          </p:cNvPr>
          <p:cNvSpPr/>
          <p:nvPr/>
        </p:nvSpPr>
        <p:spPr>
          <a:xfrm>
            <a:off x="5158127" y="3050432"/>
            <a:ext cx="1976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One child use SAM.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059CC77-9ADA-433D-8C24-C42FC33AB44F}"/>
              </a:ext>
            </a:extLst>
          </p:cNvPr>
          <p:cNvSpPr/>
          <p:nvPr/>
        </p:nvSpPr>
        <p:spPr>
          <a:xfrm>
            <a:off x="5158127" y="3362766"/>
            <a:ext cx="2692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therapist use the website.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8BA8D4F-5973-4717-ACA2-07AAA479767A}"/>
              </a:ext>
            </a:extLst>
          </p:cNvPr>
          <p:cNvCxnSpPr>
            <a:cxnSpLocks/>
          </p:cNvCxnSpPr>
          <p:nvPr/>
        </p:nvCxnSpPr>
        <p:spPr>
          <a:xfrm flipV="1">
            <a:off x="5470054" y="3926048"/>
            <a:ext cx="811811" cy="23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31B608B-E879-4FCA-9368-12E56827B23D}"/>
              </a:ext>
            </a:extLst>
          </p:cNvPr>
          <p:cNvCxnSpPr>
            <a:cxnSpLocks/>
          </p:cNvCxnSpPr>
          <p:nvPr/>
        </p:nvCxnSpPr>
        <p:spPr>
          <a:xfrm flipV="1">
            <a:off x="5470054" y="4305118"/>
            <a:ext cx="845987" cy="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3223D796-802F-4552-A5BB-8399D536F3E7}"/>
              </a:ext>
            </a:extLst>
          </p:cNvPr>
          <p:cNvSpPr/>
          <p:nvPr/>
        </p:nvSpPr>
        <p:spPr>
          <a:xfrm>
            <a:off x="6416517" y="3724027"/>
            <a:ext cx="3180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3D dolphin model in a VR world.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50187DE-0CB6-4A4F-80C1-AE7B8CCA7F74}"/>
              </a:ext>
            </a:extLst>
          </p:cNvPr>
          <p:cNvSpPr/>
          <p:nvPr/>
        </p:nvSpPr>
        <p:spPr>
          <a:xfrm>
            <a:off x="6416517" y="4097547"/>
            <a:ext cx="240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smart dolphin puppet.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E536C2B-F60D-48C3-A4A1-5F9A388FC717}"/>
              </a:ext>
            </a:extLst>
          </p:cNvPr>
          <p:cNvCxnSpPr>
            <a:cxnSpLocks/>
          </p:cNvCxnSpPr>
          <p:nvPr/>
        </p:nvCxnSpPr>
        <p:spPr>
          <a:xfrm>
            <a:off x="5470054" y="4457170"/>
            <a:ext cx="811811" cy="20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AC6D23F7-D1CF-420A-90EE-ADE3113277F2}"/>
              </a:ext>
            </a:extLst>
          </p:cNvPr>
          <p:cNvSpPr/>
          <p:nvPr/>
        </p:nvSpPr>
        <p:spPr>
          <a:xfrm>
            <a:off x="6416517" y="4467982"/>
            <a:ext cx="461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website to translate the verbal communication.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2DE57F7D-50F3-4A28-A41C-AACC4508E000}"/>
              </a:ext>
            </a:extLst>
          </p:cNvPr>
          <p:cNvCxnSpPr>
            <a:cxnSpLocks/>
          </p:cNvCxnSpPr>
          <p:nvPr/>
        </p:nvCxnSpPr>
        <p:spPr>
          <a:xfrm flipV="1">
            <a:off x="4439857" y="5194033"/>
            <a:ext cx="811811" cy="27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808BBD3-9B8B-44D5-A0C8-4B0C6D85904B}"/>
              </a:ext>
            </a:extLst>
          </p:cNvPr>
          <p:cNvCxnSpPr>
            <a:cxnSpLocks/>
          </p:cNvCxnSpPr>
          <p:nvPr/>
        </p:nvCxnSpPr>
        <p:spPr>
          <a:xfrm flipV="1">
            <a:off x="4439857" y="5607236"/>
            <a:ext cx="845987" cy="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CC248B05-E606-46CD-BE13-BB33FF460052}"/>
              </a:ext>
            </a:extLst>
          </p:cNvPr>
          <p:cNvSpPr/>
          <p:nvPr/>
        </p:nvSpPr>
        <p:spPr>
          <a:xfrm>
            <a:off x="5386320" y="5009367"/>
            <a:ext cx="520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two dolphin simulate the same need simultaneously.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D79595AC-E366-4C99-903C-80624A305C1A}"/>
              </a:ext>
            </a:extLst>
          </p:cNvPr>
          <p:cNvSpPr/>
          <p:nvPr/>
        </p:nvSpPr>
        <p:spPr>
          <a:xfrm>
            <a:off x="5386320" y="5416443"/>
            <a:ext cx="240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smart dolphin puppet.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340CED8-6EA1-4C48-B301-F4D3079C882D}"/>
              </a:ext>
            </a:extLst>
          </p:cNvPr>
          <p:cNvCxnSpPr>
            <a:cxnSpLocks/>
          </p:cNvCxnSpPr>
          <p:nvPr/>
        </p:nvCxnSpPr>
        <p:spPr>
          <a:xfrm>
            <a:off x="4439857" y="5759288"/>
            <a:ext cx="811811" cy="25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0776321-D8C0-48DD-835B-38A888707BBE}"/>
              </a:ext>
            </a:extLst>
          </p:cNvPr>
          <p:cNvSpPr/>
          <p:nvPr/>
        </p:nvSpPr>
        <p:spPr>
          <a:xfrm>
            <a:off x="5386320" y="5820434"/>
            <a:ext cx="461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website to translate the verbal communication.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2246502-F1E9-493B-9736-CE1C5307A1A7}"/>
              </a:ext>
            </a:extLst>
          </p:cNvPr>
          <p:cNvCxnSpPr>
            <a:cxnSpLocks/>
          </p:cNvCxnSpPr>
          <p:nvPr/>
        </p:nvCxnSpPr>
        <p:spPr>
          <a:xfrm flipV="1">
            <a:off x="4328655" y="2924855"/>
            <a:ext cx="720138" cy="20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A7DF82E8-34C4-4CE2-91A6-7897AD70C9C4}"/>
              </a:ext>
            </a:extLst>
          </p:cNvPr>
          <p:cNvSpPr/>
          <p:nvPr/>
        </p:nvSpPr>
        <p:spPr>
          <a:xfrm>
            <a:off x="5158127" y="2682367"/>
            <a:ext cx="179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One child use VR.</a:t>
            </a:r>
          </a:p>
        </p:txBody>
      </p:sp>
    </p:spTree>
    <p:extLst>
      <p:ext uri="{BB962C8B-B14F-4D97-AF65-F5344CB8AC3E}">
        <p14:creationId xmlns:p14="http://schemas.microsoft.com/office/powerpoint/2010/main" val="279039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26221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STUDY OF THE "STATE OF THE ART"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6925F9-F344-4D08-8188-4362ABEC3C9E}"/>
              </a:ext>
            </a:extLst>
          </p:cNvPr>
          <p:cNvSpPr txBox="1"/>
          <p:nvPr/>
        </p:nvSpPr>
        <p:spPr>
          <a:xfrm>
            <a:off x="1898711" y="1448591"/>
            <a:ext cx="3225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Therapeutic</a:t>
            </a:r>
            <a:r>
              <a:rPr lang="it-IT" sz="2000" dirty="0"/>
              <a:t> activities for NDD</a:t>
            </a:r>
            <a:endParaRPr lang="en-GB" sz="2000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97BB8D7-46BF-48E7-A67E-E8B6C76C086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24659" y="1210619"/>
            <a:ext cx="967709" cy="4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E2E0577-37FC-4C5D-90FE-F25A0CD9C25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24659" y="1637328"/>
            <a:ext cx="967709" cy="1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147C1FA-54EA-47E8-8F72-9C3DF75C498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24659" y="1648646"/>
            <a:ext cx="967709" cy="40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E65E97B-858B-4441-B358-323049380E4B}"/>
              </a:ext>
            </a:extLst>
          </p:cNvPr>
          <p:cNvSpPr txBox="1"/>
          <p:nvPr/>
        </p:nvSpPr>
        <p:spPr>
          <a:xfrm>
            <a:off x="6222303" y="1003469"/>
            <a:ext cx="173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Communication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16F6F8-7193-4AD6-A96D-6EA41EC0B49D}"/>
              </a:ext>
            </a:extLst>
          </p:cNvPr>
          <p:cNvSpPr txBox="1"/>
          <p:nvPr/>
        </p:nvSpPr>
        <p:spPr>
          <a:xfrm>
            <a:off x="6222303" y="1417921"/>
            <a:ext cx="191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Emotional control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96F7024-C0B1-4434-8554-BFCD52CBAEB0}"/>
              </a:ext>
            </a:extLst>
          </p:cNvPr>
          <p:cNvSpPr txBox="1"/>
          <p:nvPr/>
        </p:nvSpPr>
        <p:spPr>
          <a:xfrm>
            <a:off x="6247541" y="1830340"/>
            <a:ext cx="168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Enjoying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0EA9637-0366-452F-BEF7-9992ACFCF144}"/>
              </a:ext>
            </a:extLst>
          </p:cNvPr>
          <p:cNvSpPr txBox="1"/>
          <p:nvPr/>
        </p:nvSpPr>
        <p:spPr>
          <a:xfrm>
            <a:off x="1898711" y="2781372"/>
            <a:ext cx="3419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Use of innovative </a:t>
            </a:r>
            <a:r>
              <a:rPr lang="en-US" sz="2000" dirty="0"/>
              <a:t>technologies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D767B54-9A9C-43CF-841C-93E8CAD981D1}"/>
              </a:ext>
            </a:extLst>
          </p:cNvPr>
          <p:cNvCxnSpPr>
            <a:cxnSpLocks/>
          </p:cNvCxnSpPr>
          <p:nvPr/>
        </p:nvCxnSpPr>
        <p:spPr>
          <a:xfrm>
            <a:off x="5384675" y="3021238"/>
            <a:ext cx="119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694A881-0434-4C0A-8025-CF760AD480CE}"/>
              </a:ext>
            </a:extLst>
          </p:cNvPr>
          <p:cNvSpPr txBox="1"/>
          <p:nvPr/>
        </p:nvSpPr>
        <p:spPr>
          <a:xfrm>
            <a:off x="6642794" y="2589111"/>
            <a:ext cx="3503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Improvement in social skills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Reduction of external stimuli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29A31DA-93CE-4109-9B71-41EF543D0436}"/>
              </a:ext>
            </a:extLst>
          </p:cNvPr>
          <p:cNvCxnSpPr>
            <a:cxnSpLocks/>
          </p:cNvCxnSpPr>
          <p:nvPr/>
        </p:nvCxnSpPr>
        <p:spPr>
          <a:xfrm>
            <a:off x="3475408" y="3193769"/>
            <a:ext cx="0" cy="51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613E41F-246C-4536-9B13-4DAA687EEC1D}"/>
              </a:ext>
            </a:extLst>
          </p:cNvPr>
          <p:cNvSpPr txBox="1"/>
          <p:nvPr/>
        </p:nvSpPr>
        <p:spPr>
          <a:xfrm>
            <a:off x="2389602" y="3733797"/>
            <a:ext cx="217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research topic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486C5EA-FFFE-4059-8089-1B0B65964951}"/>
              </a:ext>
            </a:extLst>
          </p:cNvPr>
          <p:cNvSpPr txBox="1"/>
          <p:nvPr/>
        </p:nvSpPr>
        <p:spPr>
          <a:xfrm>
            <a:off x="1862381" y="4881756"/>
            <a:ext cx="285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project research area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18DF389-CAB4-4BC8-B301-F0F5B5C839D4}"/>
              </a:ext>
            </a:extLst>
          </p:cNvPr>
          <p:cNvCxnSpPr>
            <a:cxnSpLocks/>
          </p:cNvCxnSpPr>
          <p:nvPr/>
        </p:nvCxnSpPr>
        <p:spPr>
          <a:xfrm>
            <a:off x="4762161" y="5086332"/>
            <a:ext cx="83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7127B02E-DFD4-48F4-B517-03FE2F7CA42E}"/>
              </a:ext>
            </a:extLst>
          </p:cNvPr>
          <p:cNvSpPr/>
          <p:nvPr/>
        </p:nvSpPr>
        <p:spPr>
          <a:xfrm>
            <a:off x="5674629" y="4650924"/>
            <a:ext cx="47615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Communication between two technologies</a:t>
            </a:r>
            <a:endParaRPr lang="en-US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Collaboration between disabled children</a:t>
            </a:r>
            <a:endParaRPr lang="en-US" sz="20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E35D684-7575-4474-8FDC-2B10D3C50918}"/>
              </a:ext>
            </a:extLst>
          </p:cNvPr>
          <p:cNvSpPr/>
          <p:nvPr/>
        </p:nvSpPr>
        <p:spPr>
          <a:xfrm>
            <a:off x="6325510" y="5969894"/>
            <a:ext cx="3342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experiment with VR and Smart object 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7800BF6-01FD-4C30-8A4B-4D90894F0CFD}"/>
              </a:ext>
            </a:extLst>
          </p:cNvPr>
          <p:cNvCxnSpPr>
            <a:cxnSpLocks/>
          </p:cNvCxnSpPr>
          <p:nvPr/>
        </p:nvCxnSpPr>
        <p:spPr>
          <a:xfrm>
            <a:off x="7987750" y="5512698"/>
            <a:ext cx="0" cy="50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8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1A76F5-D9C1-4AC1-8A72-B5367565538A}"/>
              </a:ext>
            </a:extLst>
          </p:cNvPr>
          <p:cNvSpPr txBox="1"/>
          <p:nvPr/>
        </p:nvSpPr>
        <p:spPr>
          <a:xfrm>
            <a:off x="2646606" y="698788"/>
            <a:ext cx="79738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HOW DID WE ACHIEVE THE SOLUTION</a:t>
            </a:r>
            <a:r>
              <a:rPr lang="it-IT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  <a:p>
            <a:pPr algn="just"/>
            <a:endParaRPr lang="it-IT" sz="1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it-IT" sz="2000" dirty="0"/>
              <a:t>With a </a:t>
            </a:r>
            <a:r>
              <a:rPr lang="it-IT" sz="2000" dirty="0" err="1"/>
              <a:t>combination</a:t>
            </a:r>
            <a:r>
              <a:rPr lang="it-IT" sz="2000" dirty="0"/>
              <a:t> of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technologies</a:t>
            </a:r>
            <a:r>
              <a:rPr lang="it-IT" sz="2000" dirty="0"/>
              <a:t>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GB" sz="2000" dirty="0"/>
              <a:t>Allowing children to use these technologies to work together to achieve the same goal in two different ways.</a:t>
            </a: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GB" sz="2000" dirty="0"/>
              <a:t>Allowing the therapist to use special moments dedicated to verbal communication in which she is not just a spectator but plays a concrete and active role as a therapist.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660CD8-9286-452F-9268-D62BAC9A5457}"/>
              </a:ext>
            </a:extLst>
          </p:cNvPr>
          <p:cNvSpPr txBox="1"/>
          <p:nvPr/>
        </p:nvSpPr>
        <p:spPr>
          <a:xfrm>
            <a:off x="3067520" y="3917336"/>
            <a:ext cx="151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THE VR</a:t>
            </a:r>
            <a:endParaRPr lang="it-IT" sz="2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26322D-12CE-4FE4-B6F8-3C6FBF1B5FDF}"/>
              </a:ext>
            </a:extLst>
          </p:cNvPr>
          <p:cNvSpPr txBox="1"/>
          <p:nvPr/>
        </p:nvSpPr>
        <p:spPr>
          <a:xfrm>
            <a:off x="7270676" y="3917336"/>
            <a:ext cx="29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THE SMART OBJECT</a:t>
            </a:r>
          </a:p>
        </p:txBody>
      </p:sp>
    </p:spTree>
    <p:extLst>
      <p:ext uri="{BB962C8B-B14F-4D97-AF65-F5344CB8AC3E}">
        <p14:creationId xmlns:p14="http://schemas.microsoft.com/office/powerpoint/2010/main" val="157424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34BB93-F08B-47DE-AABE-B5838B89B3B2}"/>
              </a:ext>
            </a:extLst>
          </p:cNvPr>
          <p:cNvSpPr txBox="1"/>
          <p:nvPr/>
        </p:nvSpPr>
        <p:spPr>
          <a:xfrm>
            <a:off x="0" y="549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HOW DID WE DESIGNED TAMADOLPHIN?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E83144-4B22-4B85-963A-15EF2F663264}"/>
              </a:ext>
            </a:extLst>
          </p:cNvPr>
          <p:cNvSpPr txBox="1"/>
          <p:nvPr/>
        </p:nvSpPr>
        <p:spPr>
          <a:xfrm>
            <a:off x="4076700" y="3581400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VR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E9A981-F472-4080-A332-25740DE69D6A}"/>
              </a:ext>
            </a:extLst>
          </p:cNvPr>
          <p:cNvSpPr txBox="1"/>
          <p:nvPr/>
        </p:nvSpPr>
        <p:spPr>
          <a:xfrm>
            <a:off x="5572126" y="35814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Virtual User Experience</a:t>
            </a:r>
            <a:endParaRPr lang="en-GB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C084587-DABA-4A0D-8869-5661CC766BD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10125" y="3766066"/>
            <a:ext cx="76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26ED2B-0D5C-46AB-8CA6-07DB9BB62429}"/>
              </a:ext>
            </a:extLst>
          </p:cNvPr>
          <p:cNvSpPr txBox="1"/>
          <p:nvPr/>
        </p:nvSpPr>
        <p:spPr>
          <a:xfrm>
            <a:off x="3305174" y="4179514"/>
            <a:ext cx="15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Smart </a:t>
            </a:r>
            <a:r>
              <a:rPr lang="it-IT" dirty="0" err="1"/>
              <a:t>object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B5231A-5080-4D70-A290-667AB36D63ED}"/>
              </a:ext>
            </a:extLst>
          </p:cNvPr>
          <p:cNvSpPr txBox="1"/>
          <p:nvPr/>
        </p:nvSpPr>
        <p:spPr>
          <a:xfrm>
            <a:off x="5572125" y="4179514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User Experience</a:t>
            </a:r>
            <a:endParaRPr lang="en-GB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259108F-AEA2-4D19-B91F-032A9A2CC12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810125" y="436418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C5EABE-B046-40A2-81B0-10EED7683067}"/>
              </a:ext>
            </a:extLst>
          </p:cNvPr>
          <p:cNvSpPr txBox="1"/>
          <p:nvPr/>
        </p:nvSpPr>
        <p:spPr>
          <a:xfrm>
            <a:off x="3619500" y="4793838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Web Site</a:t>
            </a:r>
            <a:endParaRPr lang="en-GB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0A7BB-7AAE-40CB-8844-1F0F43F6FA65}"/>
              </a:ext>
            </a:extLst>
          </p:cNvPr>
          <p:cNvSpPr txBox="1"/>
          <p:nvPr/>
        </p:nvSpPr>
        <p:spPr>
          <a:xfrm>
            <a:off x="5572125" y="4793838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Therapist</a:t>
            </a:r>
            <a:r>
              <a:rPr lang="it-IT" dirty="0"/>
              <a:t> Experience</a:t>
            </a:r>
            <a:endParaRPr lang="en-GB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6520EDE-F07B-43FF-B53F-B945A15D0EC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810125" y="497850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CBD98F9-00C1-4598-8329-01B122DAA92B}"/>
              </a:ext>
            </a:extLst>
          </p:cNvPr>
          <p:cNvSpPr txBox="1"/>
          <p:nvPr/>
        </p:nvSpPr>
        <p:spPr>
          <a:xfrm>
            <a:off x="1940303" y="1458622"/>
            <a:ext cx="831139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GB" sz="2400" b="1" dirty="0">
                <a:ln w="1270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Key Point</a:t>
            </a:r>
            <a:r>
              <a:rPr lang="en-GB" sz="1400" dirty="0">
                <a:ln w="12700">
                  <a:solidFill>
                    <a:schemeClr val="bg2">
                      <a:lumMod val="50000"/>
                    </a:schemeClr>
                  </a:solidFill>
                </a:ln>
              </a:rPr>
              <a:t> </a:t>
            </a:r>
            <a:r>
              <a:rPr lang="en-GB" sz="2000" dirty="0">
                <a:ln w="12700">
                  <a:solidFill>
                    <a:schemeClr val="bg2">
                      <a:lumMod val="50000"/>
                    </a:schemeClr>
                  </a:solidFill>
                </a:ln>
              </a:rPr>
              <a:t>: </a:t>
            </a:r>
            <a:r>
              <a:rPr lang="en-GB" sz="2000" dirty="0"/>
              <a:t>Realize the simple and functional user experience.</a:t>
            </a:r>
          </a:p>
          <a:p>
            <a:pPr>
              <a:spcBef>
                <a:spcPts val="1500"/>
              </a:spcBef>
            </a:pPr>
            <a:r>
              <a:rPr lang="en-GB" sz="2400" b="1" dirty="0">
                <a:ln w="1270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Main Feature</a:t>
            </a:r>
            <a:r>
              <a:rPr lang="en-GB" sz="2000" dirty="0">
                <a:ln w="12700">
                  <a:solidFill>
                    <a:schemeClr val="bg2">
                      <a:lumMod val="50000"/>
                    </a:schemeClr>
                  </a:solidFill>
                </a:ln>
              </a:rPr>
              <a:t>: </a:t>
            </a:r>
            <a:r>
              <a:rPr lang="en-GB" sz="2000" dirty="0"/>
              <a:t>Collaboration -&gt; Which is possible even though the two players use two completely different technologies. -&gt; Thanks to the therapist.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30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2BB364-1D7D-4753-A0F0-EF795DF7D655}"/>
              </a:ext>
            </a:extLst>
          </p:cNvPr>
          <p:cNvSpPr txBox="1"/>
          <p:nvPr/>
        </p:nvSpPr>
        <p:spPr>
          <a:xfrm>
            <a:off x="0" y="549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GAME FLOW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6A6C6C-271E-4E5B-AF7D-B1842D00FA8A}"/>
              </a:ext>
            </a:extLst>
          </p:cNvPr>
          <p:cNvSpPr/>
          <p:nvPr/>
        </p:nvSpPr>
        <p:spPr>
          <a:xfrm>
            <a:off x="6348042" y="1321111"/>
            <a:ext cx="5416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communication is between two children, and </a:t>
            </a:r>
            <a:r>
              <a:rPr lang="en-GB" dirty="0"/>
              <a:t>a therapist will supervise the proposed activity.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6CA8480-8619-4401-A4F5-5448D3738C9A}"/>
              </a:ext>
            </a:extLst>
          </p:cNvPr>
          <p:cNvSpPr/>
          <p:nvPr/>
        </p:nvSpPr>
        <p:spPr>
          <a:xfrm>
            <a:off x="976122" y="1321111"/>
            <a:ext cx="4908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One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en-GB" dirty="0"/>
              <a:t>will use the viewer and the other the smart object.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D00CC8-C474-4558-A0FC-1D954F7252AC}"/>
              </a:ext>
            </a:extLst>
          </p:cNvPr>
          <p:cNvSpPr/>
          <p:nvPr/>
        </p:nvSpPr>
        <p:spPr>
          <a:xfrm>
            <a:off x="835274" y="4003885"/>
            <a:ext cx="519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We present the same need for the dolphin in different ways depending on the technology used.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3A6505-3475-45F0-B46B-A40D996CD933}"/>
              </a:ext>
            </a:extLst>
          </p:cNvPr>
          <p:cNvSpPr/>
          <p:nvPr/>
        </p:nvSpPr>
        <p:spPr>
          <a:xfrm>
            <a:off x="6415448" y="4003886"/>
            <a:ext cx="528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two children should collaborate together to solve the dolphin's need.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01" y="2091844"/>
            <a:ext cx="3981044" cy="1593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1" y="2091844"/>
            <a:ext cx="3981049" cy="15939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1" y="4799873"/>
            <a:ext cx="3981724" cy="159426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0" y="4799873"/>
            <a:ext cx="3981049" cy="15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7E5E0F-A842-4AA0-9FE0-D85483C96D7F}"/>
              </a:ext>
            </a:extLst>
          </p:cNvPr>
          <p:cNvSpPr txBox="1"/>
          <p:nvPr/>
        </p:nvSpPr>
        <p:spPr>
          <a:xfrm>
            <a:off x="0" y="5427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WE MANAGE DIFFERENT OUTCOME</a:t>
            </a:r>
            <a:endParaRPr lang="en-US" sz="28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8662099-9924-4E80-A68C-3B60166C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42" y="1301992"/>
            <a:ext cx="4229890" cy="13370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7C0C5A5-CAAE-41F3-B901-BDEF6A16D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1108" r="355" b="851"/>
          <a:stretch/>
        </p:blipFill>
        <p:spPr>
          <a:xfrm>
            <a:off x="6869906" y="3033713"/>
            <a:ext cx="4193382" cy="132635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29E586C-802D-4428-A63E-8D6316D29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840" r="544" b="1091"/>
          <a:stretch/>
        </p:blipFill>
        <p:spPr>
          <a:xfrm>
            <a:off x="6870700" y="4762499"/>
            <a:ext cx="4184650" cy="1311275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40143A79-D808-455C-88E0-77FDE2A0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41216"/>
              </p:ext>
            </p:extLst>
          </p:nvPr>
        </p:nvGraphicFramePr>
        <p:xfrm>
          <a:off x="444617" y="2256858"/>
          <a:ext cx="5405016" cy="24387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60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Positive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Negative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Connettore 2 18"/>
          <p:cNvCxnSpPr/>
          <p:nvPr/>
        </p:nvCxnSpPr>
        <p:spPr>
          <a:xfrm flipV="1">
            <a:off x="5908431" y="1970524"/>
            <a:ext cx="808892" cy="925076"/>
          </a:xfrm>
          <a:prstGeom prst="straightConnector1">
            <a:avLst/>
          </a:prstGeom>
          <a:ln w="31750">
            <a:solidFill>
              <a:srgbClr val="81D1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5908431" y="3695164"/>
            <a:ext cx="808892" cy="1727"/>
          </a:xfrm>
          <a:prstGeom prst="straightConnector1">
            <a:avLst/>
          </a:prstGeom>
          <a:ln w="317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5908431" y="4454769"/>
            <a:ext cx="808892" cy="965036"/>
          </a:xfrm>
          <a:prstGeom prst="straightConnector1">
            <a:avLst/>
          </a:prstGeom>
          <a:ln w="31750">
            <a:solidFill>
              <a:srgbClr val="DE7A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8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2BB364-1D7D-4753-A0F0-EF795DF7D655}"/>
              </a:ext>
            </a:extLst>
          </p:cNvPr>
          <p:cNvSpPr txBox="1"/>
          <p:nvPr/>
        </p:nvSpPr>
        <p:spPr>
          <a:xfrm>
            <a:off x="0" y="5495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SCENARIO PHASE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6A6C6C-271E-4E5B-AF7D-B1842D00FA8A}"/>
              </a:ext>
            </a:extLst>
          </p:cNvPr>
          <p:cNvSpPr/>
          <p:nvPr/>
        </p:nvSpPr>
        <p:spPr>
          <a:xfrm>
            <a:off x="6348041" y="1321111"/>
            <a:ext cx="5416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After he finds what he thinks is right, he communicates it.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6CA8480-8619-4401-A4F5-5448D3738C9A}"/>
              </a:ext>
            </a:extLst>
          </p:cNvPr>
          <p:cNvSpPr/>
          <p:nvPr/>
        </p:nvSpPr>
        <p:spPr>
          <a:xfrm>
            <a:off x="976122" y="1321111"/>
            <a:ext cx="4908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 child in the VR world will have to look for the right food.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D00CC8-C474-4558-A0FC-1D954F7252AC}"/>
              </a:ext>
            </a:extLst>
          </p:cNvPr>
          <p:cNvSpPr/>
          <p:nvPr/>
        </p:nvSpPr>
        <p:spPr>
          <a:xfrm>
            <a:off x="835274" y="4003885"/>
            <a:ext cx="519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After the therapist confirms the choice, the food flies in front of the dolphin.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3A6505-3475-45F0-B46B-A40D996CD933}"/>
              </a:ext>
            </a:extLst>
          </p:cNvPr>
          <p:cNvSpPr/>
          <p:nvPr/>
        </p:nvSpPr>
        <p:spPr>
          <a:xfrm>
            <a:off x="6415448" y="4003886"/>
            <a:ext cx="528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 other child chooses which food he thinks the dolphin can eat.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01" y="2091844"/>
            <a:ext cx="3981044" cy="1593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1" y="2091844"/>
            <a:ext cx="3981049" cy="15939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1" y="4799873"/>
            <a:ext cx="3981724" cy="159426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0" y="4799873"/>
            <a:ext cx="3981049" cy="15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1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1356</TotalTime>
  <Words>630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74</cp:revision>
  <dcterms:created xsi:type="dcterms:W3CDTF">2018-12-11T14:26:29Z</dcterms:created>
  <dcterms:modified xsi:type="dcterms:W3CDTF">2019-02-10T22:09:35Z</dcterms:modified>
</cp:coreProperties>
</file>