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handoutMasterIdLst>
    <p:handoutMasterId r:id="rId31"/>
  </p:handoutMasterIdLst>
  <p:sldIdLst>
    <p:sldId id="382" r:id="rId5"/>
    <p:sldId id="489" r:id="rId6"/>
    <p:sldId id="491" r:id="rId7"/>
    <p:sldId id="490" r:id="rId8"/>
    <p:sldId id="493" r:id="rId9"/>
    <p:sldId id="495" r:id="rId10"/>
    <p:sldId id="494" r:id="rId11"/>
    <p:sldId id="501" r:id="rId12"/>
    <p:sldId id="502" r:id="rId13"/>
    <p:sldId id="503" r:id="rId14"/>
    <p:sldId id="513" r:id="rId15"/>
    <p:sldId id="500" r:id="rId16"/>
    <p:sldId id="385" r:id="rId17"/>
    <p:sldId id="460" r:id="rId18"/>
    <p:sldId id="459" r:id="rId19"/>
    <p:sldId id="480" r:id="rId20"/>
    <p:sldId id="511" r:id="rId21"/>
    <p:sldId id="512" r:id="rId22"/>
    <p:sldId id="504" r:id="rId23"/>
    <p:sldId id="505" r:id="rId24"/>
    <p:sldId id="506" r:id="rId25"/>
    <p:sldId id="507" r:id="rId26"/>
    <p:sldId id="508" r:id="rId27"/>
    <p:sldId id="509" r:id="rId28"/>
    <p:sldId id="510" r:id="rId29"/>
  </p:sldIdLst>
  <p:sldSz cx="12192000" cy="6858000"/>
  <p:notesSz cx="7010400" cy="92964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4370"/>
    <a:srgbClr val="4291F0"/>
    <a:srgbClr val="DCEAFC"/>
    <a:srgbClr val="0068A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02" autoAdjust="0"/>
    <p:restoredTop sz="75517" autoAdjust="0"/>
  </p:normalViewPr>
  <p:slideViewPr>
    <p:cSldViewPr snapToGrid="0">
      <p:cViewPr varScale="1">
        <p:scale>
          <a:sx n="77" d="100"/>
          <a:sy n="77" d="100"/>
        </p:scale>
        <p:origin x="965" y="6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9456"/>
    </p:cViewPr>
  </p:sorterViewPr>
  <p:notesViewPr>
    <p:cSldViewPr snapToGrid="0">
      <p:cViewPr>
        <p:scale>
          <a:sx n="85" d="100"/>
          <a:sy n="85" d="100"/>
        </p:scale>
        <p:origin x="-1454" y="141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6B48701F-A889-4B94-A380-68791E188376}" type="datetimeFigureOut">
              <a:rPr lang="en-US" smtClean="0"/>
              <a:t>2/7/2017</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55AD792-D0E5-463E-BAD3-EF54C503734E}" type="slidenum">
              <a:rPr lang="en-US" smtClean="0"/>
              <a:t>‹#›</a:t>
            </a:fld>
            <a:endParaRPr lang="en-US"/>
          </a:p>
        </p:txBody>
      </p:sp>
    </p:spTree>
    <p:extLst>
      <p:ext uri="{BB962C8B-B14F-4D97-AF65-F5344CB8AC3E}">
        <p14:creationId xmlns:p14="http://schemas.microsoft.com/office/powerpoint/2010/main" val="1927494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6BDC796-006F-442D-A66B-1415D11D2B2A}" type="datetimeFigureOut">
              <a:rPr lang="en-US" smtClean="0"/>
              <a:t>2/7/2017</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AFC8854-003F-465D-BEBB-FBCAECCCEBB9}" type="slidenum">
              <a:rPr lang="en-US" smtClean="0"/>
              <a:t>‹#›</a:t>
            </a:fld>
            <a:endParaRPr lang="en-US"/>
          </a:p>
        </p:txBody>
      </p:sp>
    </p:spTree>
    <p:extLst>
      <p:ext uri="{BB962C8B-B14F-4D97-AF65-F5344CB8AC3E}">
        <p14:creationId xmlns:p14="http://schemas.microsoft.com/office/powerpoint/2010/main" val="1228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a:t>
            </a:fld>
            <a:endParaRPr lang="en-US"/>
          </a:p>
        </p:txBody>
      </p:sp>
    </p:spTree>
    <p:extLst>
      <p:ext uri="{BB962C8B-B14F-4D97-AF65-F5344CB8AC3E}">
        <p14:creationId xmlns:p14="http://schemas.microsoft.com/office/powerpoint/2010/main" val="3247074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Timing: </a:t>
            </a:r>
            <a:r>
              <a:rPr lang="en-US" b="0" dirty="0" smtClean="0"/>
              <a:t>3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 </a:t>
            </a:r>
            <a:r>
              <a:rPr lang="en-US" b="0" dirty="0" smtClean="0"/>
              <a:t>Traci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Additionally, you should ask questions regarding the test and evaluation, sources, competition, budgeting</a:t>
            </a:r>
            <a:r>
              <a:rPr lang="en-US" b="0" baseline="0" dirty="0" smtClean="0"/>
              <a:t> and funding, any logistics considerations, contract administration and type, acquisition considerations, and source selection procedures. </a:t>
            </a:r>
            <a:endParaRPr lang="en-US" b="0"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10</a:t>
            </a:fld>
            <a:endParaRPr lang="en-US"/>
          </a:p>
        </p:txBody>
      </p:sp>
    </p:spTree>
    <p:extLst>
      <p:ext uri="{BB962C8B-B14F-4D97-AF65-F5344CB8AC3E}">
        <p14:creationId xmlns:p14="http://schemas.microsoft.com/office/powerpoint/2010/main" val="2424967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a:t>
            </a:r>
            <a:r>
              <a:rPr lang="en-US" sz="1200" b="1" baseline="0" dirty="0" smtClean="0"/>
              <a:t> </a:t>
            </a:r>
            <a:r>
              <a:rPr lang="en-US" sz="1200" b="0" baseline="0" dirty="0" smtClean="0"/>
              <a:t>Heather Govoni</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1.5 hours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10:30am – 12:00 pm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baseline="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latin typeface="Arial" panose="020B0604020202020204" pitchFamily="34" charset="0"/>
                <a:cs typeface="Arial" panose="020B0604020202020204" pitchFamily="34" charset="0"/>
              </a:rPr>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latin typeface="Arial" panose="020B0604020202020204" pitchFamily="34" charset="0"/>
                <a:cs typeface="Arial" panose="020B0604020202020204" pitchFamily="34" charset="0"/>
              </a:rPr>
              <a:t>Provide participants with time to prep for their live digital assignment presentations. If the preceding discussions run over, then this section can be compressed as needed.</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11</a:t>
            </a:fld>
            <a:endParaRPr lang="en-US"/>
          </a:p>
        </p:txBody>
      </p:sp>
    </p:spTree>
    <p:extLst>
      <p:ext uri="{BB962C8B-B14F-4D97-AF65-F5344CB8AC3E}">
        <p14:creationId xmlns:p14="http://schemas.microsoft.com/office/powerpoint/2010/main" val="2343339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a:t>
            </a:r>
            <a:r>
              <a:rPr lang="en-US" sz="1200" b="1" baseline="0" dirty="0" smtClean="0"/>
              <a:t> </a:t>
            </a:r>
            <a:r>
              <a:rPr lang="en-US" sz="1200" b="0" baseline="0" dirty="0" smtClean="0"/>
              <a:t>Heather</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Lunch is scheduled to occurred from 12-1 pm. Adjust that timing depending on how the schedule is moving along.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baseline="0" dirty="0" smtClean="0">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latin typeface="Arial" panose="020B0604020202020204" pitchFamily="34" charset="0"/>
                <a:cs typeface="Arial" panose="020B0604020202020204" pitchFamily="34" charset="0"/>
              </a:rPr>
              <a:t>To prepare for LDA assignment presentations after lunch, encourage participants to load up their materials to the facilitator’s computer using a jump drive and/or by emailing their presentation.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1" baseline="0" dirty="0" smtClean="0">
                <a:latin typeface="Arial" panose="020B0604020202020204" pitchFamily="34" charset="0"/>
                <a:cs typeface="Arial" panose="020B0604020202020204" pitchFamily="34" charset="0"/>
              </a:rPr>
              <a:t>Cue up presentations on facilitator computer so that presentations are ready for use after lunch.</a:t>
            </a:r>
            <a:endParaRPr lang="en-US" i="1"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12</a:t>
            </a:fld>
            <a:endParaRPr lang="en-US"/>
          </a:p>
        </p:txBody>
      </p:sp>
    </p:spTree>
    <p:extLst>
      <p:ext uri="{BB962C8B-B14F-4D97-AF65-F5344CB8AC3E}">
        <p14:creationId xmlns:p14="http://schemas.microsoft.com/office/powerpoint/2010/main" val="3780167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a:t>
            </a:r>
            <a:r>
              <a:rPr lang="en-US" sz="1200" b="1" baseline="0" dirty="0" smtClean="0"/>
              <a:t> </a:t>
            </a:r>
            <a:r>
              <a:rPr lang="en-US" sz="1200" b="0" baseline="0" dirty="0" smtClean="0"/>
              <a:t>Heather</a:t>
            </a:r>
            <a:endParaRPr lang="en-US" sz="1200" b="1" dirty="0" smtClean="0"/>
          </a:p>
          <a:p>
            <a:r>
              <a:rPr lang="en-US" sz="1200" b="1" dirty="0" smtClean="0">
                <a:latin typeface="Arial" panose="020B0604020202020204" pitchFamily="34" charset="0"/>
                <a:cs typeface="Arial" panose="020B0604020202020204" pitchFamily="34" charset="0"/>
              </a:rPr>
              <a:t>Section 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2 hours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1-3 pm</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13</a:t>
            </a:fld>
            <a:endParaRPr lang="en-US"/>
          </a:p>
        </p:txBody>
      </p:sp>
    </p:spTree>
    <p:extLst>
      <p:ext uri="{BB962C8B-B14F-4D97-AF65-F5344CB8AC3E}">
        <p14:creationId xmlns:p14="http://schemas.microsoft.com/office/powerpoint/2010/main" val="3264550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a:t>
            </a:r>
            <a:r>
              <a:rPr lang="en-US" sz="1200" b="1" baseline="0" dirty="0" smtClean="0"/>
              <a:t> </a:t>
            </a:r>
            <a:r>
              <a:rPr lang="en-US" sz="1200" b="0" baseline="0" dirty="0" smtClean="0"/>
              <a:t>Heather</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5 minutes</a:t>
            </a:r>
          </a:p>
          <a:p>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1:00-1:05 pm</a:t>
            </a:r>
            <a:endParaRPr lang="en-US" sz="1200" b="1" dirty="0" smtClean="0">
              <a:latin typeface="Arial" panose="020B0604020202020204" pitchFamily="34" charset="0"/>
              <a:cs typeface="Arial" panose="020B0604020202020204" pitchFamily="34" charset="0"/>
            </a:endParaRPr>
          </a:p>
          <a:p>
            <a:endParaRPr lang="en-US" sz="1200" b="1" dirty="0" smtClean="0">
              <a:latin typeface="Arial" panose="020B0604020202020204" pitchFamily="34" charset="0"/>
              <a:cs typeface="Arial" panose="020B0604020202020204" pitchFamily="34" charset="0"/>
            </a:endParaRPr>
          </a:p>
          <a:p>
            <a:r>
              <a:rPr lang="en-US" sz="1200" b="1" dirty="0" smtClean="0">
                <a:latin typeface="Arial" panose="020B0604020202020204" pitchFamily="34" charset="0"/>
                <a:cs typeface="Arial" panose="020B0604020202020204" pitchFamily="34" charset="0"/>
              </a:rPr>
              <a:t>Facilitator Notes</a:t>
            </a:r>
            <a:r>
              <a:rPr lang="en-US" sz="1200" b="1" baseline="0" dirty="0" smtClean="0">
                <a:latin typeface="Arial" panose="020B0604020202020204" pitchFamily="34" charset="0"/>
                <a:cs typeface="Arial" panose="020B0604020202020204" pitchFamily="34" charset="0"/>
              </a:rPr>
              <a:t> : </a:t>
            </a:r>
          </a:p>
          <a:p>
            <a:pPr marL="171450" indent="-171450">
              <a:buFont typeface="Arial" panose="020B0604020202020204" pitchFamily="34" charset="0"/>
              <a:buChar char="•"/>
            </a:pPr>
            <a:r>
              <a:rPr lang="en-US" sz="1200" b="0" baseline="0" dirty="0" smtClean="0">
                <a:latin typeface="Arial" panose="020B0604020202020204" pitchFamily="34" charset="0"/>
                <a:cs typeface="Arial" panose="020B0604020202020204" pitchFamily="34" charset="0"/>
              </a:rPr>
              <a:t>Get everyone settled and into their teams.  Make sure to visit with each team and see if they have everything they need to present.  </a:t>
            </a:r>
          </a:p>
          <a:p>
            <a:pPr marL="171450" indent="-171450">
              <a:buFont typeface="Arial" panose="020B0604020202020204" pitchFamily="34" charset="0"/>
              <a:buChar char="•"/>
            </a:pPr>
            <a:r>
              <a:rPr lang="en-US" sz="1200" b="0" baseline="0" dirty="0" smtClean="0">
                <a:latin typeface="Arial" panose="020B0604020202020204" pitchFamily="34" charset="0"/>
                <a:cs typeface="Arial" panose="020B0604020202020204" pitchFamily="34" charset="0"/>
              </a:rPr>
              <a:t>Brief the class that each team will get 10 minutes to present and at the end for their presentation, we encourage other teams to ask questions.  </a:t>
            </a:r>
          </a:p>
        </p:txBody>
      </p:sp>
      <p:sp>
        <p:nvSpPr>
          <p:cNvPr id="4" name="Slide Number Placeholder 3"/>
          <p:cNvSpPr>
            <a:spLocks noGrp="1"/>
          </p:cNvSpPr>
          <p:nvPr>
            <p:ph type="sldNum" sz="quarter" idx="10"/>
          </p:nvPr>
        </p:nvSpPr>
        <p:spPr/>
        <p:txBody>
          <a:bodyPr/>
          <a:lstStyle/>
          <a:p>
            <a:fld id="{3AFC8854-003F-465D-BEBB-FBCAECCCEBB9}" type="slidenum">
              <a:rPr lang="en-US" smtClean="0"/>
              <a:t>14</a:t>
            </a:fld>
            <a:endParaRPr lang="en-US"/>
          </a:p>
        </p:txBody>
      </p:sp>
    </p:spTree>
    <p:extLst>
      <p:ext uri="{BB962C8B-B14F-4D97-AF65-F5344CB8AC3E}">
        <p14:creationId xmlns:p14="http://schemas.microsoft.com/office/powerpoint/2010/main" val="3956892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a:t>
            </a:r>
            <a:r>
              <a:rPr lang="en-US" sz="1200" b="1" baseline="0" dirty="0" smtClean="0"/>
              <a:t> </a:t>
            </a:r>
            <a:r>
              <a:rPr lang="en-US" sz="1200" b="0" baseline="0" dirty="0" smtClean="0"/>
              <a:t>Heather</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10 minutes</a:t>
            </a:r>
          </a:p>
          <a:p>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1:05-1:15 pm</a:t>
            </a:r>
            <a:endParaRPr lang="en-US" sz="1200" b="1" dirty="0" smtClean="0">
              <a:latin typeface="Arial" panose="020B0604020202020204" pitchFamily="34" charset="0"/>
              <a:cs typeface="Arial" panose="020B0604020202020204" pitchFamily="34" charset="0"/>
            </a:endParaRPr>
          </a:p>
          <a:p>
            <a:endParaRPr lang="en-US" sz="1200" b="1" dirty="0" smtClean="0">
              <a:latin typeface="Arial" panose="020B0604020202020204" pitchFamily="34" charset="0"/>
              <a:cs typeface="Arial" panose="020B0604020202020204" pitchFamily="34" charset="0"/>
            </a:endParaRPr>
          </a:p>
          <a:p>
            <a:r>
              <a:rPr lang="en-US" sz="1200" b="1" dirty="0" smtClean="0">
                <a:latin typeface="Arial" panose="020B0604020202020204" pitchFamily="34" charset="0"/>
                <a:cs typeface="Arial" panose="020B0604020202020204" pitchFamily="34" charset="0"/>
              </a:rPr>
              <a:t>Facilitator Notes</a:t>
            </a:r>
            <a:r>
              <a:rPr lang="en-US" sz="1200" b="1" baseline="0" dirty="0" smtClean="0">
                <a:latin typeface="Arial" panose="020B0604020202020204" pitchFamily="34" charset="0"/>
                <a:cs typeface="Arial" panose="020B0604020202020204" pitchFamily="34" charset="0"/>
              </a:rPr>
              <a:t> :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latin typeface="Arial" panose="020B0604020202020204" pitchFamily="34" charset="0"/>
                <a:cs typeface="Arial" panose="020B0604020202020204" pitchFamily="34" charset="0"/>
              </a:rPr>
              <a:t>Brief the class that each team will get 10 minutes to present and at the end for their presentation, we encourage other teams to ask questions. </a:t>
            </a:r>
            <a:r>
              <a:rPr lang="en-US" baseline="0" dirty="0" smtClean="0"/>
              <a:t>For those of you in the audience, it’s your responsibility to pay attention and provide feedback to the group presenting. Ask any questions you may have, and provide insights. </a:t>
            </a:r>
            <a:endParaRPr lang="en-US" dirty="0" smtClean="0"/>
          </a:p>
          <a:p>
            <a:pPr marL="171450" indent="-171450">
              <a:buFont typeface="Arial" panose="020B0604020202020204" pitchFamily="34" charset="0"/>
              <a:buChar char="•"/>
            </a:pPr>
            <a:r>
              <a:rPr lang="en-US" sz="1200" b="0" baseline="0" dirty="0" smtClean="0">
                <a:latin typeface="Arial" panose="020B0604020202020204" pitchFamily="34" charset="0"/>
                <a:cs typeface="Arial" panose="020B0604020202020204" pitchFamily="34" charset="0"/>
              </a:rPr>
              <a:t>Here’s a summary of what your presentations should cover, as per the 2.B assignment in the portal:</a:t>
            </a:r>
          </a:p>
          <a:p>
            <a:pPr lvl="1"/>
            <a:r>
              <a:rPr lang="en-US" dirty="0" smtClean="0"/>
              <a:t>* Your overall project and hypothesis. Discuss you experiences using the design process to hone in on this hypothesis. </a:t>
            </a:r>
          </a:p>
          <a:p>
            <a:pPr lvl="1"/>
            <a:r>
              <a:rPr lang="en-US" dirty="0" smtClean="0"/>
              <a:t>* Your plan for executing and testing your hypothesis. How are you planning on (or how have you been) using agile principles to test your hypothesis? </a:t>
            </a:r>
          </a:p>
          <a:p>
            <a:pPr lvl="1"/>
            <a:r>
              <a:rPr lang="en-US" dirty="0" smtClean="0"/>
              <a:t>* Your product vision (i.e., the need you are addressing for your customer). </a:t>
            </a:r>
          </a:p>
          <a:p>
            <a:pPr lvl="1"/>
            <a:r>
              <a:rPr lang="en-US" dirty="0" smtClean="0"/>
              <a:t>* Systems/collaboration tools that you’ll use to execute your plan. </a:t>
            </a:r>
          </a:p>
          <a:p>
            <a:pPr lvl="1"/>
            <a:r>
              <a:rPr lang="en-US" dirty="0" smtClean="0"/>
              <a:t>* Your key learnings/takeaways, successes, challenges, and anticipated next steps. To craft this section, ask yourselves questions like the following: What are you most proud of? Where have you struggled most? What are you most excited about as you move forward? </a:t>
            </a:r>
          </a:p>
          <a:p>
            <a:pPr lvl="1"/>
            <a:r>
              <a:rPr lang="en-US" dirty="0" smtClean="0"/>
              <a:t>* Questions for the group or challenges you’re currently working through. </a:t>
            </a:r>
          </a:p>
          <a:p>
            <a:pPr lvl="1"/>
            <a:r>
              <a:rPr lang="en-US" dirty="0" smtClean="0"/>
              <a:t>You will have time after your presentation to gather feedback and advice from your classmates, and to engage in collective problem-solving. Your presentation should include at least one challenge or question that you pose to your classmates/the full group. </a:t>
            </a:r>
          </a:p>
          <a:p>
            <a:pPr marL="171450" indent="-171450">
              <a:buFont typeface="Arial" panose="020B0604020202020204" pitchFamily="34" charset="0"/>
              <a:buChar char="•"/>
            </a:pPr>
            <a:endParaRPr lang="en-US" sz="1200" b="1" baseline="0"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15</a:t>
            </a:fld>
            <a:endParaRPr lang="en-US"/>
          </a:p>
        </p:txBody>
      </p:sp>
    </p:spTree>
    <p:extLst>
      <p:ext uri="{BB962C8B-B14F-4D97-AF65-F5344CB8AC3E}">
        <p14:creationId xmlns:p14="http://schemas.microsoft.com/office/powerpoint/2010/main" val="639870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a:t>
            </a:r>
            <a:r>
              <a:rPr lang="en-US" sz="1200" b="1" baseline="0" dirty="0" smtClean="0"/>
              <a:t> </a:t>
            </a:r>
            <a:r>
              <a:rPr lang="en-US" sz="1200" b="0" baseline="0" dirty="0" smtClean="0"/>
              <a:t>Heather</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2 minutes</a:t>
            </a:r>
          </a:p>
          <a:p>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1:15-1:17 pm</a:t>
            </a:r>
          </a:p>
          <a:p>
            <a:endParaRPr lang="en-US" sz="1200" b="0" baseline="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b="0" baseline="0" dirty="0" smtClean="0">
                <a:latin typeface="Arial" panose="020B0604020202020204" pitchFamily="34" charset="0"/>
                <a:cs typeface="Arial" panose="020B0604020202020204" pitchFamily="34" charset="0"/>
              </a:rPr>
              <a:t>We plan to have the groups present in chronological order to make it easy!</a:t>
            </a:r>
          </a:p>
          <a:p>
            <a:pPr marL="171450" indent="-171450">
              <a:buFont typeface="Arial" panose="020B0604020202020204" pitchFamily="34" charset="0"/>
              <a:buChar char="•"/>
            </a:pPr>
            <a:r>
              <a:rPr lang="en-US" sz="1200" b="0" baseline="0" dirty="0" smtClean="0">
                <a:latin typeface="Arial" panose="020B0604020202020204" pitchFamily="34" charset="0"/>
                <a:cs typeface="Arial" panose="020B0604020202020204" pitchFamily="34" charset="0"/>
              </a:rPr>
              <a:t>Each team will have 10 minutes for their presentation and 5 minutes for questions. </a:t>
            </a:r>
            <a:endParaRPr lang="en-US" sz="1200" b="1"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16</a:t>
            </a:fld>
            <a:endParaRPr lang="en-US"/>
          </a:p>
        </p:txBody>
      </p:sp>
    </p:spTree>
    <p:extLst>
      <p:ext uri="{BB962C8B-B14F-4D97-AF65-F5344CB8AC3E}">
        <p14:creationId xmlns:p14="http://schemas.microsoft.com/office/powerpoint/2010/main" val="4037461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a:t>
            </a:r>
            <a:r>
              <a:rPr lang="en-US" sz="1200" b="1" baseline="0" dirty="0" smtClean="0"/>
              <a:t> </a:t>
            </a:r>
            <a:r>
              <a:rPr lang="en-US" sz="1200" b="0" baseline="0" dirty="0" smtClean="0"/>
              <a:t>Heather</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3 minutes</a:t>
            </a:r>
          </a:p>
          <a:p>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1:17-1:20 pm</a:t>
            </a:r>
          </a:p>
          <a:p>
            <a:endParaRPr lang="en-US" dirty="0" smtClean="0"/>
          </a:p>
          <a:p>
            <a:r>
              <a:rPr lang="en-US" b="1" dirty="0" smtClean="0"/>
              <a:t>Facilitator notes:</a:t>
            </a:r>
          </a:p>
          <a:p>
            <a:endParaRPr lang="en-US" dirty="0" smtClean="0"/>
          </a:p>
          <a:p>
            <a:pPr marL="171450" indent="-171450">
              <a:buFont typeface="Arial" panose="020B0604020202020204" pitchFamily="34" charset="0"/>
              <a:buChar char="•"/>
            </a:pPr>
            <a:r>
              <a:rPr lang="en-US" dirty="0" smtClean="0"/>
              <a:t>Have</a:t>
            </a:r>
            <a:r>
              <a:rPr lang="en-US" baseline="0" dirty="0" smtClean="0"/>
              <a:t> participants think about the questions on the slide during each presentation and remind them what a good product vision looks like.</a:t>
            </a:r>
            <a:endParaRPr lang="en-US" dirty="0" smtClean="0"/>
          </a:p>
          <a:p>
            <a:pPr marL="171450" indent="-171450">
              <a:buFont typeface="Arial" panose="020B0604020202020204" pitchFamily="34" charset="0"/>
              <a:buChar char="•"/>
            </a:pPr>
            <a:r>
              <a:rPr lang="en-US" dirty="0" smtClean="0"/>
              <a:t>Be clear on the difference between the product vision and the product and don’t confuse the two. The former is the motivation for developing the product; the latter is a means to achieve the overarching goal. Say that I want to create a computer game that allows children to choose and interact with characters, select different music tracks and worlds, choreograph their own dances, and play together with friends. This might be a nice idea, but it is not the actual vision. An effective product vision goes beyond the product and captures the change the product should instigate. A vision for the game would be “Help children enjoy music and dancing”.</a:t>
            </a:r>
          </a:p>
          <a:p>
            <a:pPr marL="171450" indent="-171450">
              <a:buFont typeface="Arial" panose="020B0604020202020204" pitchFamily="34" charset="0"/>
              <a:buChar char="•"/>
            </a:pPr>
            <a:r>
              <a:rPr lang="en-US" dirty="0" smtClean="0"/>
              <a:t>Product vision is the prerequisite for choosing the right strategy. If you don’t have an overarching goal then you cannot decide how you best get there. This is nicely illustrated by the famous conversation between the Cheshire Cat and Alice in </a:t>
            </a:r>
            <a:r>
              <a:rPr lang="en-US" i="1" dirty="0" smtClean="0"/>
              <a:t>Alice’s Adventures in Wonderland</a:t>
            </a:r>
            <a:r>
              <a:rPr lang="en-US" dirty="0" smtClean="0"/>
              <a:t>. Asked which way Alice should take, the cat replies: “That depends a good deal on where you want to get to.” “I don’t much care where –,” says Alice. “Then it doesn’t matter which way you go,” responds the Cheshire Cat.</a:t>
            </a:r>
          </a:p>
          <a:p>
            <a:pPr marL="171450" indent="-171450">
              <a:buFont typeface="Arial" panose="020B0604020202020204" pitchFamily="34" charset="0"/>
              <a:buChar char="•"/>
            </a:pPr>
            <a:r>
              <a:rPr lang="en-US" dirty="0" smtClean="0"/>
              <a:t>Use the vision to guide your product decisions and to focus everyone on the ultimate reason for creating the product. While the vision alone is certainly not enough, it is a first filter for new ideas and change requests: Anything that helps you move closer to your vision—be it a new feature, a change of direction, or a new technology— is helpful and should be considered; anything that doesn’t, is not beneficial and should probably be discarded.</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17</a:t>
            </a:fld>
            <a:endParaRPr lang="en-US"/>
          </a:p>
        </p:txBody>
      </p:sp>
    </p:spTree>
    <p:extLst>
      <p:ext uri="{BB962C8B-B14F-4D97-AF65-F5344CB8AC3E}">
        <p14:creationId xmlns:p14="http://schemas.microsoft.com/office/powerpoint/2010/main" val="141638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a:t>
            </a:r>
            <a:r>
              <a:rPr lang="en-US" sz="1200" b="1" baseline="0" dirty="0" smtClean="0"/>
              <a:t> </a:t>
            </a:r>
            <a:r>
              <a:rPr lang="en-US" sz="1200" b="0" baseline="0" dirty="0" smtClean="0"/>
              <a:t>Heather</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1.5 hours</a:t>
            </a:r>
          </a:p>
          <a:p>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1:20-3:00 pm</a:t>
            </a:r>
          </a:p>
          <a:p>
            <a:endParaRPr lang="en-US" sz="1200" b="0" baseline="0" dirty="0" smtClean="0">
              <a:latin typeface="Arial" panose="020B0604020202020204" pitchFamily="34" charset="0"/>
              <a:cs typeface="Arial" panose="020B0604020202020204" pitchFamily="34" charset="0"/>
            </a:endParaRPr>
          </a:p>
          <a:p>
            <a:r>
              <a:rPr lang="en-US" sz="1200" b="1" baseline="0" dirty="0" smtClean="0">
                <a:latin typeface="Arial" panose="020B0604020202020204" pitchFamily="34" charset="0"/>
                <a:cs typeface="Arial" panose="020B0604020202020204" pitchFamily="34" charset="0"/>
              </a:rPr>
              <a:t>Notes: </a:t>
            </a:r>
          </a:p>
          <a:p>
            <a:pPr marL="171450" indent="-171450">
              <a:buFont typeface="Arial" panose="020B0604020202020204" pitchFamily="34" charset="0"/>
              <a:buChar char="•"/>
            </a:pPr>
            <a:r>
              <a:rPr lang="en-US" sz="1200" b="0" baseline="0" dirty="0" smtClean="0">
                <a:latin typeface="Arial" panose="020B0604020202020204" pitchFamily="34" charset="0"/>
                <a:cs typeface="Arial" panose="020B0604020202020204" pitchFamily="34" charset="0"/>
              </a:rPr>
              <a:t>Reminder that each team has 5 minutes to present and 5 minutes for questions. There are 6 teams, so that comes to 60 minutes. (The extra 30 minutes is wiggle room if presentations go over.)</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18</a:t>
            </a:fld>
            <a:endParaRPr lang="en-US"/>
          </a:p>
        </p:txBody>
      </p:sp>
    </p:spTree>
    <p:extLst>
      <p:ext uri="{BB962C8B-B14F-4D97-AF65-F5344CB8AC3E}">
        <p14:creationId xmlns:p14="http://schemas.microsoft.com/office/powerpoint/2010/main" val="3969701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a:t>
            </a:r>
            <a:r>
              <a:rPr lang="en-US" b="1" baseline="0" dirty="0" smtClean="0"/>
              <a:t> Notes – Heather:</a:t>
            </a:r>
          </a:p>
          <a:p>
            <a:pPr marL="171450" indent="-171450">
              <a:buFont typeface="Arial" panose="020B0604020202020204" pitchFamily="34" charset="0"/>
              <a:buChar char="•"/>
            </a:pPr>
            <a:r>
              <a:rPr lang="en-US" b="0" baseline="0" dirty="0" smtClean="0"/>
              <a:t>Now that you’ve had time to see all of the presentations, we wanted to come back together to debrief on the past three days and gather your feedback on your classroom experience. This will be similar to the orientation session, we’ll be closing with the “liked, learned, and longed for” post it activity. </a:t>
            </a:r>
          </a:p>
          <a:p>
            <a:pPr marL="171450" indent="-171450">
              <a:buFont typeface="Arial" panose="020B0604020202020204" pitchFamily="34" charset="0"/>
              <a:buChar char="•"/>
            </a:pPr>
            <a:endParaRPr lang="en-US" b="0" dirty="0" smtClean="0"/>
          </a:p>
          <a:p>
            <a:r>
              <a:rPr lang="en-US" b="1" dirty="0" smtClean="0"/>
              <a:t>Duration:</a:t>
            </a:r>
            <a:r>
              <a:rPr lang="en-US" b="1" baseline="0" dirty="0" smtClean="0"/>
              <a:t> </a:t>
            </a:r>
            <a:r>
              <a:rPr lang="en-US" b="0" baseline="0" dirty="0" smtClean="0"/>
              <a:t>1 hour; </a:t>
            </a:r>
            <a:r>
              <a:rPr lang="en-US" b="1" baseline="0" dirty="0" smtClean="0"/>
              <a:t>this slide: </a:t>
            </a:r>
            <a:r>
              <a:rPr lang="en-US" b="0" baseline="0" dirty="0" smtClean="0"/>
              <a:t>2 minutes</a:t>
            </a:r>
          </a:p>
          <a:p>
            <a:r>
              <a:rPr lang="en-US" b="1" baseline="0" dirty="0" smtClean="0"/>
              <a:t>Timing: </a:t>
            </a:r>
            <a:r>
              <a:rPr lang="en-US" b="0" baseline="0" dirty="0" smtClean="0"/>
              <a:t>3-4 pm; </a:t>
            </a:r>
            <a:r>
              <a:rPr lang="en-US" b="1" baseline="0" dirty="0" smtClean="0"/>
              <a:t>this slide: </a:t>
            </a:r>
            <a:r>
              <a:rPr lang="en-US" b="0" baseline="0" dirty="0" smtClean="0"/>
              <a:t>3:00-3:02 pm</a:t>
            </a: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19</a:t>
            </a:fld>
            <a:endParaRPr lang="en-US"/>
          </a:p>
        </p:txBody>
      </p:sp>
    </p:spTree>
    <p:extLst>
      <p:ext uri="{BB962C8B-B14F-4D97-AF65-F5344CB8AC3E}">
        <p14:creationId xmlns:p14="http://schemas.microsoft.com/office/powerpoint/2010/main" val="4242520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smtClean="0">
                <a:latin typeface="Arial" panose="020B0604020202020204" pitchFamily="34" charset="0"/>
                <a:cs typeface="Arial" panose="020B0604020202020204" pitchFamily="34" charset="0"/>
              </a:rPr>
              <a:t>Facilitator:</a:t>
            </a:r>
            <a:r>
              <a:rPr lang="en-US" sz="900" b="1" baseline="0" dirty="0" smtClean="0">
                <a:latin typeface="Arial" panose="020B0604020202020204" pitchFamily="34" charset="0"/>
                <a:cs typeface="Arial" panose="020B0604020202020204" pitchFamily="34" charset="0"/>
              </a:rPr>
              <a:t> </a:t>
            </a:r>
            <a:r>
              <a:rPr lang="en-US" sz="900" b="0" baseline="0" dirty="0" smtClean="0">
                <a:latin typeface="Arial" panose="020B0604020202020204" pitchFamily="34" charset="0"/>
                <a:cs typeface="Arial" panose="020B0604020202020204" pitchFamily="34" charset="0"/>
              </a:rPr>
              <a:t>Glen</a:t>
            </a:r>
            <a:endParaRPr lang="en-US" sz="900" b="0" dirty="0" smtClean="0">
              <a:latin typeface="Arial" panose="020B0604020202020204" pitchFamily="34" charset="0"/>
              <a:cs typeface="Arial" panose="020B0604020202020204" pitchFamily="34" charset="0"/>
            </a:endParaRPr>
          </a:p>
          <a:p>
            <a:r>
              <a:rPr lang="en-US" sz="900" b="1" dirty="0" smtClean="0">
                <a:latin typeface="Arial" panose="020B0604020202020204" pitchFamily="34" charset="0"/>
                <a:cs typeface="Arial" panose="020B0604020202020204" pitchFamily="34" charset="0"/>
              </a:rPr>
              <a:t>Duration:</a:t>
            </a:r>
            <a:r>
              <a:rPr lang="en-US" sz="900" b="1" baseline="0" dirty="0" smtClean="0">
                <a:latin typeface="Arial" panose="020B0604020202020204" pitchFamily="34" charset="0"/>
                <a:cs typeface="Arial" panose="020B0604020202020204" pitchFamily="34" charset="0"/>
              </a:rPr>
              <a:t> </a:t>
            </a:r>
            <a:r>
              <a:rPr lang="en-US" sz="900" b="0" baseline="0" dirty="0" smtClean="0">
                <a:latin typeface="Arial" panose="020B0604020202020204" pitchFamily="34" charset="0"/>
                <a:cs typeface="Arial" panose="020B0604020202020204" pitchFamily="34" charset="0"/>
              </a:rPr>
              <a:t>10 minutes</a:t>
            </a:r>
          </a:p>
          <a:p>
            <a:r>
              <a:rPr lang="en-US" sz="900" b="1" baseline="0" dirty="0" smtClean="0">
                <a:latin typeface="Arial" panose="020B0604020202020204" pitchFamily="34" charset="0"/>
                <a:cs typeface="Arial" panose="020B0604020202020204" pitchFamily="34" charset="0"/>
              </a:rPr>
              <a:t>Timing: </a:t>
            </a:r>
            <a:r>
              <a:rPr lang="en-US" sz="900" b="0" baseline="0" dirty="0" smtClean="0">
                <a:latin typeface="Arial" panose="020B0604020202020204" pitchFamily="34" charset="0"/>
                <a:cs typeface="Arial" panose="020B0604020202020204" pitchFamily="34" charset="0"/>
              </a:rPr>
              <a:t>8:00-8:10 am</a:t>
            </a:r>
            <a:endParaRPr lang="en-US" sz="900" b="1" dirty="0" smtClean="0">
              <a:latin typeface="Arial" panose="020B0604020202020204" pitchFamily="34" charset="0"/>
              <a:cs typeface="Arial" panose="020B0604020202020204" pitchFamily="34" charset="0"/>
            </a:endParaRPr>
          </a:p>
          <a:p>
            <a:endParaRPr lang="en-US" sz="900" b="1" dirty="0" smtClean="0">
              <a:latin typeface="Arial" panose="020B0604020202020204" pitchFamily="34" charset="0"/>
              <a:cs typeface="Arial" panose="020B0604020202020204" pitchFamily="34" charset="0"/>
            </a:endParaRPr>
          </a:p>
          <a:p>
            <a:r>
              <a:rPr lang="en-US" sz="900" b="1" dirty="0" smtClean="0">
                <a:latin typeface="Arial" panose="020B0604020202020204" pitchFamily="34" charset="0"/>
                <a:cs typeface="Arial" panose="020B0604020202020204" pitchFamily="34" charset="0"/>
              </a:rPr>
              <a:t>Facilitator Notes</a:t>
            </a:r>
            <a:r>
              <a:rPr lang="en-US" sz="900" b="1" baseline="0" dirty="0" smtClean="0">
                <a:latin typeface="Arial" panose="020B0604020202020204" pitchFamily="34" charset="0"/>
                <a:cs typeface="Arial" panose="020B0604020202020204" pitchFamily="34" charset="0"/>
              </a:rPr>
              <a:t> : </a:t>
            </a:r>
          </a:p>
          <a:p>
            <a:pPr marL="171450" indent="-171450">
              <a:buFont typeface="Arial" panose="020B0604020202020204" pitchFamily="34" charset="0"/>
              <a:buChar char="•"/>
            </a:pPr>
            <a:r>
              <a:rPr lang="en-US" sz="900" b="0" baseline="0" dirty="0" smtClean="0">
                <a:latin typeface="Arial" panose="020B0604020202020204" pitchFamily="34" charset="0"/>
                <a:cs typeface="Arial" panose="020B0604020202020204" pitchFamily="34" charset="0"/>
              </a:rPr>
              <a:t>Welcome everyone back.  It has been an long week, but a productive one.  </a:t>
            </a:r>
          </a:p>
          <a:p>
            <a:pPr marL="171450" indent="-171450">
              <a:buFont typeface="Arial" panose="020B0604020202020204" pitchFamily="34" charset="0"/>
              <a:buChar char="•"/>
            </a:pPr>
            <a:r>
              <a:rPr lang="en-US" sz="900" b="0" baseline="0" dirty="0" smtClean="0">
                <a:latin typeface="Arial" panose="020B0604020202020204" pitchFamily="34" charset="0"/>
                <a:cs typeface="Arial" panose="020B0604020202020204" pitchFamily="34" charset="0"/>
              </a:rPr>
              <a:t>Let’s finish strong!</a:t>
            </a:r>
          </a:p>
          <a:p>
            <a:pPr marL="171450" indent="-171450">
              <a:buFont typeface="Arial" panose="020B0604020202020204" pitchFamily="34" charset="0"/>
              <a:buChar char="•"/>
            </a:pPr>
            <a:r>
              <a:rPr lang="en-US" sz="900" b="0" baseline="0" dirty="0" smtClean="0">
                <a:latin typeface="Arial" panose="020B0604020202020204" pitchFamily="34" charset="0"/>
                <a:cs typeface="Arial" panose="020B0604020202020204" pitchFamily="34" charset="0"/>
              </a:rPr>
              <a:t>Begin with telling the cohort that today we will dive in a preview of Release 3.  This is in an effort to talk about what they are going to learn about over the next month and the expectations for what will be accomplished moving forward. </a:t>
            </a:r>
          </a:p>
          <a:p>
            <a:pPr marL="171450" indent="-171450">
              <a:buFont typeface="Arial" panose="020B0604020202020204" pitchFamily="34" charset="0"/>
              <a:buChar char="•"/>
            </a:pPr>
            <a:r>
              <a:rPr lang="en-US" sz="900" b="0" baseline="0" dirty="0" smtClean="0">
                <a:latin typeface="Arial" panose="020B0604020202020204" pitchFamily="34" charset="0"/>
                <a:cs typeface="Arial" panose="020B0604020202020204" pitchFamily="34" charset="0"/>
              </a:rPr>
              <a:t>Then explain that the USDS team will introduce the Lean Canvas, and how it will be used to illustrate how the cohort might use it in Release 3.</a:t>
            </a:r>
          </a:p>
          <a:p>
            <a:pPr marL="171450" indent="-171450">
              <a:buFont typeface="Arial" panose="020B0604020202020204" pitchFamily="34" charset="0"/>
              <a:buChar char="•"/>
            </a:pPr>
            <a:r>
              <a:rPr lang="en-US" sz="900" b="0" baseline="0" dirty="0" smtClean="0">
                <a:latin typeface="Arial" panose="020B0604020202020204" pitchFamily="34" charset="0"/>
                <a:cs typeface="Arial" panose="020B0604020202020204" pitchFamily="34" charset="0"/>
              </a:rPr>
              <a:t>After lunch, it is presentation time.  Each group will get the chance to present their product vision, share their process for developing it and conducting market research, and share any lessons learned along the way.  The teams can also field questions from other teams and discuss their learning experiences. </a:t>
            </a:r>
            <a:endParaRPr lang="en-US" sz="900" b="1"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2</a:t>
            </a:fld>
            <a:endParaRPr lang="en-US"/>
          </a:p>
        </p:txBody>
      </p:sp>
    </p:spTree>
    <p:extLst>
      <p:ext uri="{BB962C8B-B14F-4D97-AF65-F5344CB8AC3E}">
        <p14:creationId xmlns:p14="http://schemas.microsoft.com/office/powerpoint/2010/main" val="4236423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a:t>
            </a:r>
            <a:r>
              <a:rPr lang="en-US" b="1" baseline="0" dirty="0" smtClean="0"/>
              <a:t> Notes – Heather:</a:t>
            </a:r>
          </a:p>
          <a:p>
            <a:r>
              <a:rPr lang="en-US" b="0" baseline="0" dirty="0" smtClean="0"/>
              <a:t>Ask participants how helpful the LDA working session was for their groups. </a:t>
            </a:r>
          </a:p>
          <a:p>
            <a:pPr marL="171450" indent="-171450">
              <a:buFont typeface="Arial" panose="020B0604020202020204" pitchFamily="34" charset="0"/>
              <a:buChar char="•"/>
            </a:pPr>
            <a:endParaRPr lang="en-US" b="0" dirty="0" smtClean="0"/>
          </a:p>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3:02 – 3:07</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20</a:t>
            </a:fld>
            <a:endParaRPr lang="en-US"/>
          </a:p>
        </p:txBody>
      </p:sp>
    </p:spTree>
    <p:extLst>
      <p:ext uri="{BB962C8B-B14F-4D97-AF65-F5344CB8AC3E}">
        <p14:creationId xmlns:p14="http://schemas.microsoft.com/office/powerpoint/2010/main" val="121858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a:t>
            </a:r>
            <a:r>
              <a:rPr lang="en-US" b="1" baseline="0" dirty="0" smtClean="0"/>
              <a:t> Notes – Heather: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dirty="0" smtClean="0"/>
              <a:t>Ask participants what stood out to them in each piece of Day 2:</a:t>
            </a:r>
          </a:p>
          <a:p>
            <a:pPr marL="171450" indent="-171450">
              <a:buFont typeface="Arial" panose="020B0604020202020204" pitchFamily="34" charset="0"/>
              <a:buChar char="•"/>
            </a:pPr>
            <a:r>
              <a:rPr lang="en-US" dirty="0" smtClean="0"/>
              <a:t>Teambuilding Activity</a:t>
            </a:r>
          </a:p>
          <a:p>
            <a:pPr marL="182880" lvl="0" indent="-182880">
              <a:lnSpc>
                <a:spcPct val="100000"/>
              </a:lnSpc>
              <a:spcBef>
                <a:spcPts val="0"/>
              </a:spcBef>
              <a:buFont typeface="Arial" panose="020B0604020202020204" pitchFamily="34" charset="0"/>
              <a:buChar char="•"/>
              <a:defRPr/>
            </a:pPr>
            <a:r>
              <a:rPr lang="en-US" dirty="0" smtClean="0"/>
              <a:t>Brief Review of Release 1 </a:t>
            </a:r>
          </a:p>
          <a:p>
            <a:pPr marL="182880" lvl="0" indent="-182880">
              <a:lnSpc>
                <a:spcPct val="100000"/>
              </a:lnSpc>
              <a:spcBef>
                <a:spcPts val="0"/>
              </a:spcBef>
              <a:buFont typeface="Arial" panose="020B0604020202020204" pitchFamily="34" charset="0"/>
              <a:buChar char="•"/>
              <a:defRPr/>
            </a:pPr>
            <a:r>
              <a:rPr lang="en-US" dirty="0" smtClean="0"/>
              <a:t>The Importance of Understanding Stakeholder Challenges</a:t>
            </a:r>
          </a:p>
          <a:p>
            <a:pPr marL="182880" indent="-182880">
              <a:buFont typeface="Arial" panose="020B0604020202020204" pitchFamily="34" charset="0"/>
              <a:buChar char="•"/>
            </a:pPr>
            <a:r>
              <a:rPr lang="en-US" dirty="0" smtClean="0"/>
              <a:t>The Importance of Understanding Stakeholder Challenges (Part II)</a:t>
            </a:r>
          </a:p>
          <a:p>
            <a:pPr marL="182880" indent="-182880">
              <a:buFont typeface="Arial" panose="020B0604020202020204" pitchFamily="34" charset="0"/>
              <a:buChar char="•"/>
            </a:pPr>
            <a:r>
              <a:rPr lang="en-US" dirty="0" smtClean="0"/>
              <a:t>Live Digital Assignment Group Work</a:t>
            </a:r>
          </a:p>
          <a:p>
            <a:pPr marL="171450" indent="-171450">
              <a:buFont typeface="Arial" panose="020B0604020202020204" pitchFamily="34" charset="0"/>
              <a:buChar char="•"/>
            </a:pPr>
            <a:endParaRPr lang="en-US" b="0" dirty="0" smtClean="0"/>
          </a:p>
          <a:p>
            <a:pPr marL="171450" indent="-171450">
              <a:buFont typeface="Arial" panose="020B0604020202020204" pitchFamily="34" charset="0"/>
              <a:buChar char="•"/>
            </a:pPr>
            <a:endParaRPr lang="en-US" b="0" dirty="0" smtClean="0"/>
          </a:p>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3:07 - 3:12</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21</a:t>
            </a:fld>
            <a:endParaRPr lang="en-US"/>
          </a:p>
        </p:txBody>
      </p:sp>
    </p:spTree>
    <p:extLst>
      <p:ext uri="{BB962C8B-B14F-4D97-AF65-F5344CB8AC3E}">
        <p14:creationId xmlns:p14="http://schemas.microsoft.com/office/powerpoint/2010/main" val="3918775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a:t>
            </a:r>
            <a:r>
              <a:rPr lang="en-US" b="1" baseline="0" dirty="0" smtClean="0"/>
              <a:t> Notes – Heather: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dirty="0" smtClean="0"/>
              <a:t>Ask participants what stood out to them in each piece of Day 3:</a:t>
            </a:r>
          </a:p>
          <a:p>
            <a:pPr marL="171450" indent="-171450">
              <a:buFont typeface="Arial" panose="020B0604020202020204" pitchFamily="34" charset="0"/>
              <a:buChar char="•"/>
            </a:pPr>
            <a:r>
              <a:rPr lang="en-US" dirty="0" smtClean="0"/>
              <a:t>MAP Case Study Activity Review</a:t>
            </a:r>
          </a:p>
          <a:p>
            <a:pPr marL="171450" indent="-171450">
              <a:buFont typeface="Arial" panose="020B0604020202020204" pitchFamily="34" charset="0"/>
              <a:buChar char="•"/>
            </a:pPr>
            <a:r>
              <a:rPr lang="en-US" dirty="0" smtClean="0"/>
              <a:t>Beyond the RFI</a:t>
            </a:r>
          </a:p>
          <a:p>
            <a:pPr marL="171450" indent="-171450">
              <a:buFont typeface="Arial" panose="020B0604020202020204" pitchFamily="34" charset="0"/>
              <a:buChar char="•"/>
            </a:pPr>
            <a:r>
              <a:rPr lang="en-US" dirty="0" smtClean="0"/>
              <a:t>Beyond the RFI in Action Exercise</a:t>
            </a:r>
          </a:p>
          <a:p>
            <a:pPr marL="171450" indent="-171450">
              <a:buFont typeface="Arial" panose="020B0604020202020204" pitchFamily="34" charset="0"/>
              <a:buChar char="•"/>
            </a:pPr>
            <a:r>
              <a:rPr lang="en-US" dirty="0" smtClean="0"/>
              <a:t>Case Study Recap</a:t>
            </a:r>
          </a:p>
          <a:p>
            <a:pPr marL="171450" indent="-171450">
              <a:buFont typeface="Arial" panose="020B0604020202020204" pitchFamily="34" charset="0"/>
              <a:buChar char="•"/>
            </a:pPr>
            <a:r>
              <a:rPr lang="en-US" dirty="0" smtClean="0"/>
              <a:t>USDS Guest Speakers</a:t>
            </a:r>
          </a:p>
          <a:p>
            <a:pPr marL="0" indent="0">
              <a:buFont typeface="Arial" panose="020B0604020202020204" pitchFamily="34" charset="0"/>
              <a:buNone/>
            </a:pPr>
            <a:endParaRPr lang="en-US" b="0" dirty="0" smtClean="0"/>
          </a:p>
          <a:p>
            <a:pPr marL="0" indent="0">
              <a:buFont typeface="Arial" panose="020B0604020202020204" pitchFamily="34" charset="0"/>
              <a:buNone/>
            </a:pPr>
            <a:endParaRPr lang="en-US" b="0" dirty="0" smtClean="0"/>
          </a:p>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3:12-3:17 pm</a:t>
            </a: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22</a:t>
            </a:fld>
            <a:endParaRPr lang="en-US"/>
          </a:p>
        </p:txBody>
      </p:sp>
    </p:spTree>
    <p:extLst>
      <p:ext uri="{BB962C8B-B14F-4D97-AF65-F5344CB8AC3E}">
        <p14:creationId xmlns:p14="http://schemas.microsoft.com/office/powerpoint/2010/main" val="189692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a:t>
            </a:r>
            <a:r>
              <a:rPr lang="en-US" b="1" baseline="0" dirty="0" smtClean="0"/>
              <a:t> Notes – Heather: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dirty="0" smtClean="0"/>
              <a:t>Ask participants what stood out to them in each piece of Day 4:</a:t>
            </a:r>
          </a:p>
          <a:p>
            <a:pPr marL="171450" indent="-171450">
              <a:buFont typeface="Arial" panose="020B0604020202020204" pitchFamily="34" charset="0"/>
              <a:buChar char="•"/>
            </a:pPr>
            <a:r>
              <a:rPr lang="en-US" dirty="0" smtClean="0"/>
              <a:t>Salesforce Market Research Study review</a:t>
            </a:r>
          </a:p>
          <a:p>
            <a:pPr marL="171450" indent="-171450">
              <a:buFont typeface="Arial" panose="020B0604020202020204" pitchFamily="34" charset="0"/>
              <a:buChar char="•"/>
            </a:pPr>
            <a:r>
              <a:rPr lang="en-US" dirty="0" smtClean="0"/>
              <a:t>Influencing Conversations Roleplay</a:t>
            </a:r>
          </a:p>
          <a:p>
            <a:pPr marL="171450" indent="-171450">
              <a:buFont typeface="Arial" panose="020B0604020202020204" pitchFamily="34" charset="0"/>
              <a:buChar char="•"/>
            </a:pPr>
            <a:r>
              <a:rPr lang="en-US" dirty="0" smtClean="0"/>
              <a:t>Transitioning from Market Research to Discussion of Acquisition Strategy: VA Guest Panel </a:t>
            </a:r>
          </a:p>
          <a:p>
            <a:pPr marL="0" indent="0">
              <a:buFont typeface="Arial" panose="020B0604020202020204" pitchFamily="34" charset="0"/>
              <a:buNone/>
            </a:pPr>
            <a:endParaRPr lang="en-US" b="0" dirty="0" smtClean="0"/>
          </a:p>
          <a:p>
            <a:pPr marL="0" indent="0">
              <a:buFont typeface="Arial" panose="020B0604020202020204" pitchFamily="34" charset="0"/>
              <a:buNone/>
            </a:pPr>
            <a:endParaRPr lang="en-US" b="0" dirty="0" smtClean="0"/>
          </a:p>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3:17-3:22 pm</a:t>
            </a: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23</a:t>
            </a:fld>
            <a:endParaRPr lang="en-US"/>
          </a:p>
        </p:txBody>
      </p:sp>
    </p:spTree>
    <p:extLst>
      <p:ext uri="{BB962C8B-B14F-4D97-AF65-F5344CB8AC3E}">
        <p14:creationId xmlns:p14="http://schemas.microsoft.com/office/powerpoint/2010/main" val="11655936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a:t>
            </a:r>
            <a:r>
              <a:rPr lang="en-US" b="1" baseline="0" dirty="0" smtClean="0"/>
              <a:t> Notes – Heather: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dirty="0" smtClean="0"/>
              <a:t>Ask participants what stood out to them in each piece of Day 5:</a:t>
            </a:r>
          </a:p>
          <a:p>
            <a:pPr marL="171450" indent="-171450">
              <a:buFont typeface="Arial" panose="020B0604020202020204" pitchFamily="34" charset="0"/>
              <a:buChar char="•"/>
            </a:pPr>
            <a:r>
              <a:rPr lang="en-US" dirty="0" smtClean="0"/>
              <a:t>Release 3 Introduction to the Acquisition Strategy </a:t>
            </a:r>
          </a:p>
          <a:p>
            <a:pPr marL="171450" indent="-171450">
              <a:buFont typeface="Arial" panose="020B0604020202020204" pitchFamily="34" charset="0"/>
              <a:buChar char="•"/>
            </a:pPr>
            <a:r>
              <a:rPr lang="en-US" dirty="0" smtClean="0"/>
              <a:t>Lean Canvas introduction</a:t>
            </a:r>
          </a:p>
          <a:p>
            <a:pPr marL="171450" indent="-171450">
              <a:buFont typeface="Arial" panose="020B0604020202020204" pitchFamily="34" charset="0"/>
              <a:buChar char="•"/>
            </a:pPr>
            <a:r>
              <a:rPr lang="en-US" dirty="0" smtClean="0"/>
              <a:t>LDA Report Out and Reflection</a:t>
            </a:r>
          </a:p>
          <a:p>
            <a:pPr marL="0" indent="0">
              <a:buFont typeface="Arial" panose="020B0604020202020204" pitchFamily="34" charset="0"/>
              <a:buNone/>
            </a:pPr>
            <a:endParaRPr lang="en-US" b="0" dirty="0" smtClean="0"/>
          </a:p>
          <a:p>
            <a:pPr marL="0" indent="0">
              <a:buFont typeface="Arial" panose="020B0604020202020204" pitchFamily="34" charset="0"/>
              <a:buNone/>
            </a:pPr>
            <a:endParaRPr lang="en-US" b="0" dirty="0" smtClean="0"/>
          </a:p>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3:22-3:27 pm</a:t>
            </a: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24</a:t>
            </a:fld>
            <a:endParaRPr lang="en-US"/>
          </a:p>
        </p:txBody>
      </p:sp>
    </p:spTree>
    <p:extLst>
      <p:ext uri="{BB962C8B-B14F-4D97-AF65-F5344CB8AC3E}">
        <p14:creationId xmlns:p14="http://schemas.microsoft.com/office/powerpoint/2010/main" val="3684296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a:t>
            </a:r>
            <a:r>
              <a:rPr lang="en-US" b="1" baseline="0" dirty="0" smtClean="0"/>
              <a:t> Notes:</a:t>
            </a:r>
          </a:p>
          <a:p>
            <a:r>
              <a:rPr lang="en-US" b="0" baseline="0" dirty="0" smtClean="0"/>
              <a:t>Review what’s on the slide, then: </a:t>
            </a:r>
          </a:p>
          <a:p>
            <a:pPr marL="171450" indent="-171450">
              <a:buFontTx/>
              <a:buChar char="-"/>
            </a:pPr>
            <a:r>
              <a:rPr lang="en-US" b="0" baseline="0" dirty="0" smtClean="0">
                <a:sym typeface="Wingdings" panose="05000000000000000000" pitchFamily="2" charset="2"/>
              </a:rPr>
              <a:t>On the _ sticky notes, write your liked comment.</a:t>
            </a:r>
          </a:p>
          <a:p>
            <a:pPr marL="171450" indent="-171450">
              <a:buFontTx/>
              <a:buChar char="-"/>
            </a:pPr>
            <a:r>
              <a:rPr lang="en-US" b="0" baseline="0" dirty="0" smtClean="0">
                <a:sym typeface="Wingdings" panose="05000000000000000000" pitchFamily="2" charset="2"/>
              </a:rPr>
              <a:t>On the _ sticky notes, write your learned comment.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baseline="0" dirty="0" smtClean="0">
                <a:sym typeface="Wingdings" panose="05000000000000000000" pitchFamily="2" charset="2"/>
              </a:rPr>
              <a:t>On the _ sticky notes, write your lacked comment.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baseline="0" dirty="0" smtClean="0">
                <a:sym typeface="Wingdings" panose="05000000000000000000" pitchFamily="2" charset="2"/>
              </a:rPr>
              <a:t>On the _ sticky notes, write your longed for comment.</a:t>
            </a:r>
          </a:p>
          <a:p>
            <a:endParaRPr lang="en-US" b="0" baseline="0" dirty="0" smtClean="0">
              <a:sym typeface="Wingdings" panose="05000000000000000000" pitchFamily="2" charset="2"/>
            </a:endParaRPr>
          </a:p>
          <a:p>
            <a:r>
              <a:rPr lang="en-US" b="1" dirty="0" smtClean="0"/>
              <a:t>Duration:</a:t>
            </a:r>
            <a:r>
              <a:rPr lang="en-US" b="1" baseline="0" dirty="0" smtClean="0"/>
              <a:t> </a:t>
            </a:r>
            <a:r>
              <a:rPr lang="en-US" b="0" baseline="0" dirty="0" smtClean="0"/>
              <a:t>33 minutes</a:t>
            </a:r>
          </a:p>
          <a:p>
            <a:r>
              <a:rPr lang="en-US" b="1" baseline="0" dirty="0" smtClean="0"/>
              <a:t>Timing: </a:t>
            </a:r>
            <a:r>
              <a:rPr lang="en-US" b="0" baseline="0" dirty="0" smtClean="0"/>
              <a:t>3:27-4:00 pm</a:t>
            </a: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25</a:t>
            </a:fld>
            <a:endParaRPr lang="en-US"/>
          </a:p>
        </p:txBody>
      </p:sp>
    </p:spTree>
    <p:extLst>
      <p:ext uri="{BB962C8B-B14F-4D97-AF65-F5344CB8AC3E}">
        <p14:creationId xmlns:p14="http://schemas.microsoft.com/office/powerpoint/2010/main" val="1579171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a:t>
            </a:r>
            <a:r>
              <a:rPr lang="en-US" b="1" baseline="0" dirty="0" smtClean="0"/>
              <a:t> </a:t>
            </a:r>
            <a:r>
              <a:rPr lang="en-US" b="0" baseline="0" dirty="0" smtClean="0"/>
              <a:t>Glen</a:t>
            </a:r>
            <a:endParaRPr lang="en-US" b="1" dirty="0" smtClean="0"/>
          </a:p>
          <a:p>
            <a:r>
              <a:rPr lang="en-US" b="1" dirty="0" smtClean="0"/>
              <a:t>Duration:</a:t>
            </a:r>
            <a:r>
              <a:rPr lang="en-US" b="1" baseline="0" dirty="0" smtClean="0"/>
              <a:t> </a:t>
            </a:r>
            <a:r>
              <a:rPr lang="en-US" b="0" baseline="0" dirty="0" smtClean="0"/>
              <a:t>10 minutes</a:t>
            </a:r>
          </a:p>
          <a:p>
            <a:r>
              <a:rPr lang="en-US" b="1" baseline="0" dirty="0" smtClean="0"/>
              <a:t>Timing: </a:t>
            </a:r>
            <a:r>
              <a:rPr lang="en-US" b="0" baseline="0" dirty="0" smtClean="0"/>
              <a:t>8:10-8:20 am</a:t>
            </a:r>
            <a:endParaRPr lang="en-US" b="1" dirty="0" smtClean="0"/>
          </a:p>
          <a:p>
            <a:endParaRPr lang="en-US" b="1" dirty="0" smtClean="0"/>
          </a:p>
          <a:p>
            <a:r>
              <a:rPr lang="en-US" b="1" dirty="0" smtClean="0"/>
              <a:t>Facilitator Notes</a:t>
            </a:r>
            <a:r>
              <a:rPr lang="en-US" b="1" baseline="0" dirty="0" smtClean="0"/>
              <a:t> : </a:t>
            </a:r>
          </a:p>
          <a:p>
            <a:pPr marL="171450" indent="-171450">
              <a:buFont typeface="Arial" panose="020B0604020202020204" pitchFamily="34" charset="0"/>
              <a:buChar char="•"/>
            </a:pPr>
            <a:r>
              <a:rPr lang="en-US" b="0" baseline="0" dirty="0" smtClean="0"/>
              <a:t>Here you want to show them how the release comes together, both A and B combined.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Arial" panose="020B0604020202020204" pitchFamily="34" charset="0"/>
                <a:cs typeface="Arial" panose="020B0604020202020204" pitchFamily="34" charset="0"/>
              </a:rPr>
              <a:t>Release 3 is all about How you Buy now that you have completed the market research.  This is where the rubber meets the road, i.e. competing the requirement. In this release, they will focus on effectively using techniques for acquiring digital service solutions in their solicitation or acquisition strategy.</a:t>
            </a:r>
          </a:p>
          <a:p>
            <a:pPr marL="171450" indent="-171450">
              <a:buFont typeface="Arial" panose="020B0604020202020204" pitchFamily="34" charset="0"/>
              <a:buChar char="•"/>
            </a:pPr>
            <a:r>
              <a:rPr lang="en-US" b="0" baseline="0" dirty="0" smtClean="0"/>
              <a:t>Talk through the key characteristics and concepts, and talk about how they will be provided with the tools and techniques needed to develop a SOO for their case study of MAP. </a:t>
            </a:r>
          </a:p>
        </p:txBody>
      </p:sp>
      <p:sp>
        <p:nvSpPr>
          <p:cNvPr id="4" name="Slide Number Placeholder 3"/>
          <p:cNvSpPr>
            <a:spLocks noGrp="1"/>
          </p:cNvSpPr>
          <p:nvPr>
            <p:ph type="sldNum" sz="quarter" idx="10"/>
          </p:nvPr>
        </p:nvSpPr>
        <p:spPr/>
        <p:txBody>
          <a:bodyPr/>
          <a:lstStyle/>
          <a:p>
            <a:fld id="{3AFC8854-003F-465D-BEBB-FBCAECCCEBB9}" type="slidenum">
              <a:rPr lang="en-US" smtClean="0"/>
              <a:t>3</a:t>
            </a:fld>
            <a:endParaRPr lang="en-US"/>
          </a:p>
        </p:txBody>
      </p:sp>
    </p:spTree>
    <p:extLst>
      <p:ext uri="{BB962C8B-B14F-4D97-AF65-F5344CB8AC3E}">
        <p14:creationId xmlns:p14="http://schemas.microsoft.com/office/powerpoint/2010/main" val="1298728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Glen</a:t>
            </a:r>
            <a:endParaRPr lang="en-US" b="1" dirty="0" smtClean="0"/>
          </a:p>
          <a:p>
            <a:r>
              <a:rPr lang="en-US" b="1" dirty="0" smtClean="0"/>
              <a:t>Duration:</a:t>
            </a:r>
            <a:r>
              <a:rPr lang="en-US" b="1" baseline="0" dirty="0" smtClean="0"/>
              <a:t> </a:t>
            </a:r>
            <a:r>
              <a:rPr lang="en-US" b="0" baseline="0" dirty="0" smtClean="0"/>
              <a:t>20 minutes</a:t>
            </a:r>
          </a:p>
          <a:p>
            <a:r>
              <a:rPr lang="en-US" b="1" baseline="0" dirty="0" smtClean="0"/>
              <a:t>Timing: </a:t>
            </a:r>
            <a:r>
              <a:rPr lang="en-US" b="0" baseline="0" dirty="0" smtClean="0"/>
              <a:t>8:20-8:40 am</a:t>
            </a:r>
            <a:endParaRPr lang="en-US" b="1" dirty="0" smtClean="0"/>
          </a:p>
          <a:p>
            <a:endParaRPr lang="en-US" b="1" dirty="0" smtClean="0"/>
          </a:p>
          <a:p>
            <a:r>
              <a:rPr lang="en-US" b="1" dirty="0" smtClean="0"/>
              <a:t>Facilitator Notes</a:t>
            </a:r>
            <a:r>
              <a:rPr lang="en-US" b="1" baseline="0" dirty="0" smtClean="0"/>
              <a:t> : </a:t>
            </a:r>
          </a:p>
          <a:p>
            <a:pPr marL="171450" indent="-171450">
              <a:buFont typeface="Arial" panose="020B0604020202020204" pitchFamily="34" charset="0"/>
              <a:buChar char="•"/>
            </a:pPr>
            <a:r>
              <a:rPr lang="en-US" b="0" baseline="0" dirty="0" smtClean="0"/>
              <a:t>Briefly review the core objectives</a:t>
            </a:r>
          </a:p>
          <a:p>
            <a:pPr marL="171450" indent="-171450">
              <a:buFont typeface="Arial" panose="020B0604020202020204" pitchFamily="34" charset="0"/>
              <a:buChar char="•"/>
            </a:pPr>
            <a:r>
              <a:rPr lang="en-US" dirty="0" smtClean="0">
                <a:latin typeface="Arial" panose="020B0604020202020204" pitchFamily="34" charset="0"/>
                <a:cs typeface="Arial" panose="020B0604020202020204" pitchFamily="34" charset="0"/>
              </a:rPr>
              <a:t>We </a:t>
            </a:r>
            <a:r>
              <a:rPr lang="en-US" dirty="0">
                <a:latin typeface="Arial" panose="020B0604020202020204" pitchFamily="34" charset="0"/>
                <a:cs typeface="Arial" panose="020B0604020202020204" pitchFamily="34" charset="0"/>
              </a:rPr>
              <a:t>start with </a:t>
            </a:r>
            <a:r>
              <a:rPr lang="en-US" dirty="0" smtClean="0">
                <a:latin typeface="Arial" panose="020B0604020202020204" pitchFamily="34" charset="0"/>
                <a:cs typeface="Arial" panose="020B0604020202020204" pitchFamily="34" charset="0"/>
              </a:rPr>
              <a:t>3.A</a:t>
            </a:r>
            <a:r>
              <a:rPr lang="en-US" dirty="0">
                <a:latin typeface="Arial" panose="020B0604020202020204" pitchFamily="34" charset="0"/>
                <a:cs typeface="Arial" panose="020B0604020202020204" pitchFamily="34" charset="0"/>
              </a:rPr>
              <a:t>, Developing an Acquisition Strategy.  Discuss how, with their Product Vision and Market Research, they can move in to development of the Acquisition Strategy. </a:t>
            </a: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Discuss how you select a strategy and what considerations might impact your strategy, which ties in to the next </a:t>
            </a:r>
            <a:r>
              <a:rPr lang="en-US" dirty="0" smtClean="0">
                <a:latin typeface="Arial" panose="020B0604020202020204" pitchFamily="34" charset="0"/>
                <a:cs typeface="Arial" panose="020B0604020202020204" pitchFamily="34" charset="0"/>
              </a:rPr>
              <a:t>bullet.</a:t>
            </a:r>
            <a:endParaRPr lang="en-US"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Then discuss the elements of criteria on cost and pricing, terms and conditions, security concerns (cyber), and data rights, ALL elements that need to be thought through when developing the acquisition strategy and part of preparing to develop the SOO.  </a:t>
            </a: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Discuss the importance of evaluation criteria and how making a plan now can expedite your SOO development </a:t>
            </a:r>
            <a:r>
              <a:rPr lang="en-US" dirty="0" smtClean="0">
                <a:latin typeface="Arial" panose="020B0604020202020204" pitchFamily="34" charset="0"/>
                <a:cs typeface="Arial" panose="020B0604020202020204" pitchFamily="34" charset="0"/>
              </a:rPr>
              <a:t>later.</a:t>
            </a:r>
          </a:p>
          <a:p>
            <a:pPr marL="171450" indent="-171450">
              <a:buFont typeface="Arial" panose="020B0604020202020204" pitchFamily="34" charset="0"/>
              <a:buChar char="•"/>
            </a:pPr>
            <a:r>
              <a:rPr lang="en-US" dirty="0" smtClean="0">
                <a:latin typeface="Arial" panose="020B0604020202020204" pitchFamily="34" charset="0"/>
                <a:cs typeface="Arial" panose="020B0604020202020204" pitchFamily="34" charset="0"/>
              </a:rPr>
              <a:t>What </a:t>
            </a:r>
            <a:r>
              <a:rPr lang="en-US" dirty="0">
                <a:latin typeface="Arial" panose="020B0604020202020204" pitchFamily="34" charset="0"/>
                <a:cs typeface="Arial" panose="020B0604020202020204" pitchFamily="34" charset="0"/>
              </a:rPr>
              <a:t>does this all lead up to?  A successful procurement that meets the needs of your customer.  </a:t>
            </a:r>
            <a:endParaRPr lang="en-US"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4</a:t>
            </a:fld>
            <a:endParaRPr lang="en-US"/>
          </a:p>
        </p:txBody>
      </p:sp>
    </p:spTree>
    <p:extLst>
      <p:ext uri="{BB962C8B-B14F-4D97-AF65-F5344CB8AC3E}">
        <p14:creationId xmlns:p14="http://schemas.microsoft.com/office/powerpoint/2010/main" val="3213461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smtClean="0"/>
              <a:t>Facilitator:</a:t>
            </a:r>
            <a:r>
              <a:rPr lang="en-US" sz="1050" b="1" baseline="0" dirty="0" smtClean="0"/>
              <a:t> </a:t>
            </a:r>
            <a:r>
              <a:rPr lang="en-US" sz="1050" b="0" baseline="0" dirty="0" smtClean="0"/>
              <a:t>Glen</a:t>
            </a:r>
            <a:endParaRPr lang="en-US" sz="1050" b="1" dirty="0" smtClean="0"/>
          </a:p>
          <a:p>
            <a:r>
              <a:rPr lang="en-US" sz="1050" b="1" dirty="0" smtClean="0">
                <a:latin typeface="Arial" panose="020B0604020202020204" pitchFamily="34" charset="0"/>
                <a:cs typeface="Arial" panose="020B0604020202020204" pitchFamily="34" charset="0"/>
              </a:rPr>
              <a:t>Duration:</a:t>
            </a:r>
            <a:r>
              <a:rPr lang="en-US" sz="1050" b="1" baseline="0" dirty="0" smtClean="0">
                <a:latin typeface="Arial" panose="020B0604020202020204" pitchFamily="34" charset="0"/>
                <a:cs typeface="Arial" panose="020B0604020202020204" pitchFamily="34" charset="0"/>
              </a:rPr>
              <a:t> </a:t>
            </a:r>
            <a:r>
              <a:rPr lang="en-US" sz="1050" b="0" baseline="0" dirty="0" smtClean="0">
                <a:latin typeface="Arial" panose="020B0604020202020204" pitchFamily="34" charset="0"/>
                <a:cs typeface="Arial" panose="020B0604020202020204" pitchFamily="34" charset="0"/>
              </a:rPr>
              <a:t>15 minutes</a:t>
            </a:r>
          </a:p>
          <a:p>
            <a:r>
              <a:rPr lang="en-US" sz="1050" b="1" baseline="0" dirty="0" smtClean="0">
                <a:latin typeface="Arial" panose="020B0604020202020204" pitchFamily="34" charset="0"/>
                <a:cs typeface="Arial" panose="020B0604020202020204" pitchFamily="34" charset="0"/>
              </a:rPr>
              <a:t>Timing: </a:t>
            </a:r>
            <a:r>
              <a:rPr lang="en-US" sz="1050" b="0" baseline="0" dirty="0" smtClean="0">
                <a:latin typeface="Arial" panose="020B0604020202020204" pitchFamily="34" charset="0"/>
                <a:cs typeface="Arial" panose="020B0604020202020204" pitchFamily="34" charset="0"/>
              </a:rPr>
              <a:t>8:40-8:55 am</a:t>
            </a:r>
            <a:endParaRPr lang="en-US" sz="1050" b="1" dirty="0" smtClean="0">
              <a:latin typeface="Arial" panose="020B0604020202020204" pitchFamily="34" charset="0"/>
              <a:cs typeface="Arial" panose="020B0604020202020204" pitchFamily="34" charset="0"/>
            </a:endParaRPr>
          </a:p>
          <a:p>
            <a:endParaRPr lang="en-US" sz="1050" b="1" dirty="0" smtClean="0">
              <a:latin typeface="Arial" panose="020B0604020202020204" pitchFamily="34" charset="0"/>
              <a:cs typeface="Arial" panose="020B0604020202020204" pitchFamily="34" charset="0"/>
            </a:endParaRPr>
          </a:p>
          <a:p>
            <a:r>
              <a:rPr lang="en-US" sz="1050" b="1" dirty="0" smtClean="0">
                <a:latin typeface="Arial" panose="020B0604020202020204" pitchFamily="34" charset="0"/>
                <a:cs typeface="Arial" panose="020B0604020202020204" pitchFamily="34" charset="0"/>
              </a:rPr>
              <a:t>Facilitator Notes</a:t>
            </a:r>
            <a:r>
              <a:rPr lang="en-US" sz="1050" b="1" baseline="0" dirty="0" smtClean="0">
                <a:latin typeface="Arial" panose="020B0604020202020204" pitchFamily="34" charset="0"/>
                <a:cs typeface="Arial" panose="020B0604020202020204" pitchFamily="34" charset="0"/>
              </a:rPr>
              <a:t>: </a:t>
            </a:r>
          </a:p>
          <a:p>
            <a:pPr marL="171450" indent="-171450">
              <a:buFont typeface="Arial" panose="020B0604020202020204" pitchFamily="34" charset="0"/>
              <a:buChar char="•"/>
            </a:pPr>
            <a:r>
              <a:rPr lang="en-US" sz="1050" baseline="0" dirty="0" smtClean="0">
                <a:latin typeface="Arial" panose="020B0604020202020204" pitchFamily="34" charset="0"/>
                <a:cs typeface="Arial" panose="020B0604020202020204" pitchFamily="34" charset="0"/>
              </a:rPr>
              <a:t>So how does this translate</a:t>
            </a:r>
            <a:r>
              <a:rPr lang="en-US" sz="1050" dirty="0" smtClean="0">
                <a:latin typeface="Arial" panose="020B0604020202020204" pitchFamily="34" charset="0"/>
                <a:cs typeface="Arial" panose="020B0604020202020204" pitchFamily="34" charset="0"/>
              </a:rPr>
              <a:t> to Digital Services?</a:t>
            </a:r>
          </a:p>
          <a:p>
            <a:pPr marL="171450" indent="-171450">
              <a:buFont typeface="Arial" panose="020B0604020202020204" pitchFamily="34" charset="0"/>
              <a:buChar char="•"/>
            </a:pPr>
            <a:r>
              <a:rPr lang="en-US" sz="1050" baseline="0" dirty="0" smtClean="0">
                <a:latin typeface="Arial" panose="020B0604020202020204" pitchFamily="34" charset="0"/>
                <a:cs typeface="Arial" panose="020B0604020202020204" pitchFamily="34" charset="0"/>
              </a:rPr>
              <a:t>We have talked about MVPs, Challenges, Blogs, etc.</a:t>
            </a:r>
            <a:r>
              <a:rPr lang="en-US" sz="1050" dirty="0" smtClean="0">
                <a:latin typeface="Arial" panose="020B0604020202020204" pitchFamily="34" charset="0"/>
                <a:cs typeface="Arial" panose="020B0604020202020204" pitchFamily="34" charset="0"/>
              </a:rPr>
              <a:t>, so these non-traditional vendor communication methods should play a role in your strategy.  </a:t>
            </a:r>
          </a:p>
          <a:p>
            <a:pPr marL="171450" indent="-171450">
              <a:buFont typeface="Arial" panose="020B0604020202020204" pitchFamily="34" charset="0"/>
              <a:buChar char="•"/>
            </a:pPr>
            <a:r>
              <a:rPr lang="en-US" sz="1050" dirty="0" smtClean="0">
                <a:latin typeface="Arial" panose="020B0604020202020204" pitchFamily="34" charset="0"/>
                <a:cs typeface="Arial" panose="020B0604020202020204" pitchFamily="34" charset="0"/>
              </a:rPr>
              <a:t>If you are using a blog to attract non-traditional vendors, what would that look like?  What would you put in your blog?  These are questions that will be answered in Iteration 3.A.  You will also be developing a blog, so do a little research on your own and start thinking about what you would recommend as a team blog. </a:t>
            </a:r>
          </a:p>
          <a:p>
            <a:pPr marL="171450" indent="-171450">
              <a:buFont typeface="Arial" panose="020B0604020202020204" pitchFamily="34" charset="0"/>
              <a:buChar char="•"/>
            </a:pPr>
            <a:r>
              <a:rPr lang="en-US" sz="1050" dirty="0" smtClean="0">
                <a:latin typeface="Arial" panose="020B0604020202020204" pitchFamily="34" charset="0"/>
                <a:cs typeface="Arial" panose="020B0604020202020204" pitchFamily="34" charset="0"/>
              </a:rPr>
              <a:t>Walk through the main elements to consider when getting ready to write the SOO, like contract type, method of pricing, competition use (is it</a:t>
            </a:r>
            <a:r>
              <a:rPr lang="en-US" sz="1050" baseline="0" dirty="0" smtClean="0">
                <a:latin typeface="Arial" panose="020B0604020202020204" pitchFamily="34" charset="0"/>
                <a:cs typeface="Arial" panose="020B0604020202020204" pitchFamily="34" charset="0"/>
              </a:rPr>
              <a:t> a Challenge, RFP, Set-aside), etc.</a:t>
            </a:r>
          </a:p>
        </p:txBody>
      </p:sp>
      <p:sp>
        <p:nvSpPr>
          <p:cNvPr id="4" name="Slide Number Placeholder 3"/>
          <p:cNvSpPr>
            <a:spLocks noGrp="1"/>
          </p:cNvSpPr>
          <p:nvPr>
            <p:ph type="sldNum" sz="quarter" idx="10"/>
          </p:nvPr>
        </p:nvSpPr>
        <p:spPr/>
        <p:txBody>
          <a:bodyPr/>
          <a:lstStyle/>
          <a:p>
            <a:fld id="{3AFC8854-003F-465D-BEBB-FBCAECCCEBB9}" type="slidenum">
              <a:rPr lang="en-US" smtClean="0"/>
              <a:t>5</a:t>
            </a:fld>
            <a:endParaRPr lang="en-US"/>
          </a:p>
        </p:txBody>
      </p:sp>
    </p:spTree>
    <p:extLst>
      <p:ext uri="{BB962C8B-B14F-4D97-AF65-F5344CB8AC3E}">
        <p14:creationId xmlns:p14="http://schemas.microsoft.com/office/powerpoint/2010/main" val="3340671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a:t>
            </a:r>
            <a:r>
              <a:rPr lang="en-US" sz="1200" b="1" baseline="0" dirty="0" smtClean="0"/>
              <a:t> </a:t>
            </a:r>
            <a:r>
              <a:rPr lang="en-US" sz="1200" b="0" baseline="0" dirty="0" smtClean="0"/>
              <a:t>Glen</a:t>
            </a:r>
            <a:endParaRPr lang="en-US" sz="1200" b="1" dirty="0" smtClean="0"/>
          </a:p>
          <a:p>
            <a:r>
              <a:rPr lang="en-US" b="1" dirty="0" smtClean="0"/>
              <a:t>Duration:</a:t>
            </a:r>
            <a:r>
              <a:rPr lang="en-US" b="1" baseline="0" dirty="0" smtClean="0"/>
              <a:t> </a:t>
            </a:r>
            <a:r>
              <a:rPr lang="en-US" b="0" baseline="0" dirty="0" smtClean="0"/>
              <a:t>20 minutes</a:t>
            </a:r>
          </a:p>
          <a:p>
            <a:r>
              <a:rPr lang="en-US" b="1" baseline="0" dirty="0" smtClean="0"/>
              <a:t>Timing: </a:t>
            </a:r>
            <a:r>
              <a:rPr lang="en-US" b="0" baseline="0" dirty="0" smtClean="0"/>
              <a:t>8:55-9:15 am</a:t>
            </a:r>
            <a:endParaRPr lang="en-US" b="1" dirty="0" smtClean="0"/>
          </a:p>
          <a:p>
            <a:endParaRPr lang="en-US" b="1" dirty="0" smtClean="0"/>
          </a:p>
          <a:p>
            <a:r>
              <a:rPr lang="en-US" b="1" dirty="0" smtClean="0"/>
              <a:t>Facilitator Notes</a:t>
            </a:r>
            <a:r>
              <a:rPr lang="en-US" b="1" baseline="0" dirty="0" smtClean="0"/>
              <a:t> : </a:t>
            </a:r>
          </a:p>
          <a:p>
            <a:pPr marL="171450" indent="-171450">
              <a:buFont typeface="Arial" panose="020B0604020202020204" pitchFamily="34" charset="0"/>
              <a:buChar char="•"/>
            </a:pPr>
            <a:r>
              <a:rPr lang="en-US" b="0" baseline="0" dirty="0" smtClean="0"/>
              <a:t>Briefly review the core objectives.</a:t>
            </a:r>
          </a:p>
          <a:p>
            <a:pPr marL="171450" indent="-171450">
              <a:buFont typeface="Arial" panose="020B0604020202020204" pitchFamily="34" charset="0"/>
              <a:buChar char="•"/>
            </a:pPr>
            <a:r>
              <a:rPr lang="en-US" b="0" baseline="0" dirty="0" smtClean="0"/>
              <a:t>The biggest thing they will do in this iteration is develop their SOO.  So are they ready, did they take all the steps necessary to have what they need to write the SOO?</a:t>
            </a:r>
          </a:p>
          <a:p>
            <a:pPr marL="171450" indent="-171450">
              <a:buFont typeface="Arial" panose="020B0604020202020204" pitchFamily="34" charset="0"/>
              <a:buChar char="•"/>
            </a:pPr>
            <a:r>
              <a:rPr lang="en-US" b="0" baseline="0" dirty="0" smtClean="0"/>
              <a:t>Go over the mental checklist of what should be complete before they write and release the SOO (</a:t>
            </a:r>
            <a:r>
              <a:rPr lang="en-US" b="0" i="1" baseline="0" dirty="0" smtClean="0"/>
              <a:t>Facilitator to fill this in to the notes</a:t>
            </a:r>
            <a:r>
              <a:rPr lang="en-US" b="0" baseline="0" dirty="0" smtClean="0"/>
              <a:t>)</a:t>
            </a:r>
          </a:p>
        </p:txBody>
      </p:sp>
      <p:sp>
        <p:nvSpPr>
          <p:cNvPr id="4" name="Slide Number Placeholder 3"/>
          <p:cNvSpPr>
            <a:spLocks noGrp="1"/>
          </p:cNvSpPr>
          <p:nvPr>
            <p:ph type="sldNum" sz="quarter" idx="10"/>
          </p:nvPr>
        </p:nvSpPr>
        <p:spPr/>
        <p:txBody>
          <a:bodyPr/>
          <a:lstStyle/>
          <a:p>
            <a:fld id="{3AFC8854-003F-465D-BEBB-FBCAECCCEBB9}" type="slidenum">
              <a:rPr lang="en-US" smtClean="0"/>
              <a:t>6</a:t>
            </a:fld>
            <a:endParaRPr lang="en-US"/>
          </a:p>
        </p:txBody>
      </p:sp>
    </p:spTree>
    <p:extLst>
      <p:ext uri="{BB962C8B-B14F-4D97-AF65-F5344CB8AC3E}">
        <p14:creationId xmlns:p14="http://schemas.microsoft.com/office/powerpoint/2010/main" val="3213461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a:t>
            </a:r>
            <a:r>
              <a:rPr lang="en-US" sz="1200" b="1" baseline="0" dirty="0" smtClean="0"/>
              <a:t> </a:t>
            </a:r>
            <a:r>
              <a:rPr lang="en-US" sz="1200" b="0" baseline="0" dirty="0" smtClean="0"/>
              <a:t>Glen</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15 minutes</a:t>
            </a:r>
          </a:p>
          <a:p>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9:15-9:30 am</a:t>
            </a:r>
            <a:endParaRPr lang="en-US" sz="1200" b="1" dirty="0" smtClean="0">
              <a:latin typeface="Arial" panose="020B0604020202020204" pitchFamily="34" charset="0"/>
              <a:cs typeface="Arial" panose="020B0604020202020204" pitchFamily="34" charset="0"/>
            </a:endParaRPr>
          </a:p>
          <a:p>
            <a:endParaRPr lang="en-US" sz="1200" b="1" dirty="0" smtClean="0">
              <a:latin typeface="Arial" panose="020B0604020202020204" pitchFamily="34" charset="0"/>
              <a:cs typeface="Arial" panose="020B0604020202020204" pitchFamily="34" charset="0"/>
            </a:endParaRPr>
          </a:p>
          <a:p>
            <a:r>
              <a:rPr lang="en-US" sz="1200" b="1" dirty="0" smtClean="0">
                <a:latin typeface="Arial" panose="020B0604020202020204" pitchFamily="34" charset="0"/>
                <a:cs typeface="Arial" panose="020B0604020202020204" pitchFamily="34" charset="0"/>
              </a:rPr>
              <a:t>Facilitator Notes</a:t>
            </a:r>
            <a:r>
              <a:rPr lang="en-US" sz="1200" b="1" baseline="0" dirty="0" smtClean="0">
                <a:latin typeface="Arial" panose="020B0604020202020204" pitchFamily="34" charset="0"/>
                <a:cs typeface="Arial" panose="020B0604020202020204" pitchFamily="34" charset="0"/>
              </a:rPr>
              <a:t> :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Here, we want to talk about the development of a</a:t>
            </a:r>
            <a:r>
              <a:rPr lang="en-US" baseline="0" dirty="0" smtClean="0"/>
              <a:t> requirements document SOW/PWS/SOO. </a:t>
            </a:r>
            <a:r>
              <a:rPr lang="en-US" sz="1200" kern="1200" dirty="0" smtClean="0">
                <a:solidFill>
                  <a:schemeClr val="tx1"/>
                </a:solidFill>
                <a:effectLst/>
                <a:latin typeface="+mn-lt"/>
                <a:ea typeface="+mn-ea"/>
                <a:cs typeface="+mn-cs"/>
              </a:rPr>
              <a:t>we want them to be able to determine and differentiate what kind of requirements document should they write? A SOO, PWS or SOW</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We recommend that all digital service procurements are performance-based but are there times when want to dictate the solution? Maybe (specifically when you're working with a digital service team who knows exactly how to write requirements and are looking for that blended team experience vs. a procurement where we want industry to tell us HOW they are going to meet their solution. </a:t>
            </a:r>
          </a:p>
          <a:p>
            <a:pPr marL="171450" indent="-171450">
              <a:buFont typeface="Arial" panose="020B0604020202020204" pitchFamily="34" charset="0"/>
              <a:buChar char="•"/>
            </a:pPr>
            <a:r>
              <a:rPr lang="en-US" baseline="0" dirty="0" smtClean="0"/>
              <a:t>When doing a SOO, it is different than an SOW in that we are buying outcomes, not compliance.  And Digital Services is a moving target, so how do you solicit for vendors in a way that they can give you innovative solutions. </a:t>
            </a:r>
          </a:p>
          <a:p>
            <a:pPr marL="171450" indent="-171450">
              <a:buFont typeface="Arial" panose="020B0604020202020204" pitchFamily="34" charset="0"/>
              <a:buChar char="•"/>
            </a:pPr>
            <a:r>
              <a:rPr lang="en-US" baseline="0" dirty="0" smtClean="0"/>
              <a:t>Also, discuss the importance of good </a:t>
            </a:r>
            <a:r>
              <a:rPr lang="en-US" baseline="0" dirty="0" err="1" smtClean="0"/>
              <a:t>eval</a:t>
            </a:r>
            <a:r>
              <a:rPr lang="en-US" baseline="0" dirty="0" smtClean="0"/>
              <a:t> criteria and how this works even in a digital services arena.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Release 3B classroom will be at ASI HQ near the Rosslyn Metro stop in Arlington, VA. </a:t>
            </a:r>
          </a:p>
          <a:p>
            <a:pPr marL="171450" indent="-171450">
              <a:buFont typeface="Arial" panose="020B0604020202020204" pitchFamily="34" charset="0"/>
              <a:buChar char="•"/>
            </a:pPr>
            <a:endParaRPr lang="en-US" b="1" dirty="0"/>
          </a:p>
        </p:txBody>
      </p:sp>
      <p:sp>
        <p:nvSpPr>
          <p:cNvPr id="4" name="Slide Number Placeholder 3"/>
          <p:cNvSpPr>
            <a:spLocks noGrp="1"/>
          </p:cNvSpPr>
          <p:nvPr>
            <p:ph type="sldNum" sz="quarter" idx="10"/>
          </p:nvPr>
        </p:nvSpPr>
        <p:spPr/>
        <p:txBody>
          <a:bodyPr/>
          <a:lstStyle/>
          <a:p>
            <a:fld id="{3AFC8854-003F-465D-BEBB-FBCAECCCEBB9}" type="slidenum">
              <a:rPr lang="en-US" smtClean="0"/>
              <a:t>7</a:t>
            </a:fld>
            <a:endParaRPr lang="en-US"/>
          </a:p>
        </p:txBody>
      </p:sp>
    </p:spTree>
    <p:extLst>
      <p:ext uri="{BB962C8B-B14F-4D97-AF65-F5344CB8AC3E}">
        <p14:creationId xmlns:p14="http://schemas.microsoft.com/office/powerpoint/2010/main" val="3340671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smtClean="0"/>
              <a:t>Entire block would be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1 hour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9:30-10:30 </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 </a:t>
            </a:r>
            <a:r>
              <a:rPr lang="en-US" b="0" dirty="0" smtClean="0"/>
              <a:t>Shannon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endParaRPr lang="en-US" b="1" dirty="0" smtClean="0"/>
          </a:p>
          <a:p>
            <a:pPr marL="171450" indent="-171450">
              <a:buFont typeface="Arial" panose="020B0604020202020204" pitchFamily="34" charset="0"/>
              <a:buChar char="•"/>
            </a:pPr>
            <a:r>
              <a:rPr lang="en-US" b="0" dirty="0" smtClean="0"/>
              <a:t>The following slides will give</a:t>
            </a:r>
            <a:r>
              <a:rPr lang="en-US" b="0" baseline="0" dirty="0" smtClean="0"/>
              <a:t> a brief overview of a lean canvas. A lean canvas is a tool you can use in acquisition planning to help you brainstorm and prioritize different aspects of acquisition. A model has been provided that outlines several questions you can ask across a variety of topics to help you determine your acquisition strategy. </a:t>
            </a:r>
          </a:p>
          <a:p>
            <a:pPr marL="0" indent="0">
              <a:buFont typeface="Arial" panose="020B0604020202020204" pitchFamily="34" charset="0"/>
              <a:buNone/>
            </a:pPr>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8</a:t>
            </a:fld>
            <a:endParaRPr lang="en-US"/>
          </a:p>
        </p:txBody>
      </p:sp>
    </p:spTree>
    <p:extLst>
      <p:ext uri="{BB962C8B-B14F-4D97-AF65-F5344CB8AC3E}">
        <p14:creationId xmlns:p14="http://schemas.microsoft.com/office/powerpoint/2010/main" val="4294736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Timing: </a:t>
            </a:r>
            <a:r>
              <a:rPr lang="en-US" b="0" dirty="0" smtClean="0"/>
              <a:t>3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 </a:t>
            </a:r>
            <a:r>
              <a:rPr lang="en-US" b="0" dirty="0" smtClean="0"/>
              <a:t>Traci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Using the lean canvas, you should ask questions regarding the statement of need, cost, trade-offs,</a:t>
            </a:r>
            <a:r>
              <a:rPr lang="en-US" b="0" baseline="0" dirty="0" smtClean="0"/>
              <a:t> risks, acquisition streamlining, applicable conditions, and delivery or performance requirements. Brainstorming the answers to these questions in each category will help guide your process.</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9</a:t>
            </a:fld>
            <a:endParaRPr lang="en-US"/>
          </a:p>
        </p:txBody>
      </p:sp>
    </p:spTree>
    <p:extLst>
      <p:ext uri="{BB962C8B-B14F-4D97-AF65-F5344CB8AC3E}">
        <p14:creationId xmlns:p14="http://schemas.microsoft.com/office/powerpoint/2010/main" val="2841897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icf-edx-pilot.cloudapp.net/static/themes/ionisx/images/sunrise.98dd28f2df8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14425"/>
            <a:ext cx="12198969" cy="3494496"/>
          </a:xfrm>
          <a:prstGeom prst="rect">
            <a:avLst/>
          </a:prstGeom>
          <a:noFill/>
          <a:effectLst>
            <a:outerShdw blurRad="50800" dist="254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2/7/2017</a:t>
            </a:fld>
            <a:endParaRPr lang="en-US"/>
          </a:p>
        </p:txBody>
      </p:sp>
      <p:sp>
        <p:nvSpPr>
          <p:cNvPr id="5" name="Footer Placeholder 4"/>
          <p:cNvSpPr>
            <a:spLocks noGrp="1"/>
          </p:cNvSpPr>
          <p:nvPr>
            <p:ph type="ftr" sz="quarter" idx="11"/>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dirty="0"/>
          </a:p>
        </p:txBody>
      </p:sp>
      <p:sp>
        <p:nvSpPr>
          <p:cNvPr id="8" name="Rectangle 7"/>
          <p:cNvSpPr/>
          <p:nvPr userDrawn="1"/>
        </p:nvSpPr>
        <p:spPr>
          <a:xfrm>
            <a:off x="266700" y="1256121"/>
            <a:ext cx="8924925" cy="1515654"/>
          </a:xfrm>
          <a:prstGeom prst="rect">
            <a:avLst/>
          </a:prstGeom>
          <a:solidFill>
            <a:srgbClr val="FFFFFF">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6700" y="1341846"/>
            <a:ext cx="9144000" cy="829854"/>
          </a:xfrm>
        </p:spPr>
        <p:txBody>
          <a:bodyPr anchor="b">
            <a:normAutofit/>
          </a:bodyPr>
          <a:lstStyle>
            <a:lvl1pPr algn="l">
              <a:defRPr sz="36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0" name="Rectangle 9"/>
          <p:cNvSpPr/>
          <p:nvPr userDrawn="1"/>
        </p:nvSpPr>
        <p:spPr>
          <a:xfrm>
            <a:off x="266700" y="2771775"/>
            <a:ext cx="8924544" cy="866775"/>
          </a:xfrm>
          <a:prstGeom prst="rect">
            <a:avLst/>
          </a:prstGeom>
          <a:solidFill>
            <a:srgbClr val="4291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400050" y="2953159"/>
            <a:ext cx="9144000" cy="1655762"/>
          </a:xfrm>
        </p:spPr>
        <p:txBody>
          <a:bodyPr/>
          <a:lstStyle>
            <a:lvl1pPr marL="0" indent="0" algn="l">
              <a:buNone/>
              <a:defRPr sz="2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944347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46298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786065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6005" y="1600200"/>
            <a:ext cx="10363200" cy="914400"/>
          </a:xfrm>
        </p:spPr>
        <p:txBody>
          <a:bodyPr>
            <a:normAutofit/>
          </a:bodyPr>
          <a:lstStyle>
            <a:lvl1pPr algn="ct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34360726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419100" y="3175"/>
            <a:ext cx="11353800" cy="1325563"/>
          </a:xfrm>
        </p:spPr>
        <p:txBody>
          <a:bodyPr>
            <a:normAutofit/>
          </a:bodyPr>
          <a:lstStyle>
            <a:lvl1pPr>
              <a:defRPr lang="en-US" sz="3600" dirty="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19100" y="1825625"/>
            <a:ext cx="11353800" cy="4351338"/>
          </a:xfrm>
        </p:spPr>
        <p:txBody>
          <a:bodyPr/>
          <a:lstStyle>
            <a:lvl1pPr>
              <a:defRPr>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2/7/2017</a:t>
            </a:fld>
            <a:endParaRPr lang="en-US"/>
          </a:p>
        </p:txBody>
      </p:sp>
      <p:sp>
        <p:nvSpPr>
          <p:cNvPr id="5" name="Footer Placeholder 4"/>
          <p:cNvSpPr>
            <a:spLocks noGrp="1"/>
          </p:cNvSpPr>
          <p:nvPr>
            <p:ph type="ftr" sz="quarter" idx="1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a:p>
        </p:txBody>
      </p:sp>
      <p:pic>
        <p:nvPicPr>
          <p:cNvPr id="10" name="Picture 2" descr="http://icf-edx-pilot.cloudapp.net/static/themes/ionisx/images/sunrise.98dd28f2df8a.jpg"/>
          <p:cNvPicPr>
            <a:picLocks noChangeAspect="1" noChangeArrowheads="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3810200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455E-396F-4CC6-B1CB-7A7B8FB4B650}"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8098308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455E-396F-4CC6-B1CB-7A7B8FB4B650}"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
        <p:nvSpPr>
          <p:cNvPr id="8" name="TextBox 7"/>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1512710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455E-396F-4CC6-B1CB-7A7B8FB4B650}" type="datetimeFigureOut">
              <a:rPr lang="en-US" smtClean="0"/>
              <a:t>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57708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455E-396F-4CC6-B1CB-7A7B8FB4B650}" type="datetimeFigureOut">
              <a:rPr lang="en-US" smtClean="0"/>
              <a:t>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3216969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455E-396F-4CC6-B1CB-7A7B8FB4B650}" type="datetimeFigureOut">
              <a:rPr lang="en-US" smtClean="0"/>
              <a:t>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3650121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5725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15277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Placeholder 1"/>
          <p:cNvSpPr>
            <a:spLocks noGrp="1"/>
          </p:cNvSpPr>
          <p:nvPr>
            <p:ph type="title"/>
          </p:nvPr>
        </p:nvSpPr>
        <p:spPr>
          <a:xfrm>
            <a:off x="438150" y="155575"/>
            <a:ext cx="1091565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5455E-396F-4CC6-B1CB-7A7B8FB4B650}" type="datetimeFigureOut">
              <a:rPr lang="en-US" smtClean="0"/>
              <a:t>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80CF9-F3C5-4D12-BC1E-00E909D0208D}" type="slidenum">
              <a:rPr lang="en-US" smtClean="0"/>
              <a:t>‹#›</a:t>
            </a:fld>
            <a:endParaRPr lang="en-US"/>
          </a:p>
        </p:txBody>
      </p:sp>
      <p:pic>
        <p:nvPicPr>
          <p:cNvPr id="9" name="Picture 2" descr="http://icf-edx-pilot.cloudapp.net/static/themes/ionisx/images/sunrise.98dd28f2df8a.jpg"/>
          <p:cNvPicPr>
            <a:picLocks noChangeAspect="1" noChangeArrowheads="1"/>
          </p:cNvPicPr>
          <p:nvPr userDrawn="1"/>
        </p:nvPicPr>
        <p:blipFill rotWithShape="1">
          <a:blip r:embed="rId14"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258940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i="0" u="none"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Release 2 Classroom Session – Day 5</a:t>
            </a:r>
            <a:endParaRPr lang="en-US" dirty="0"/>
          </a:p>
        </p:txBody>
      </p:sp>
      <p:sp>
        <p:nvSpPr>
          <p:cNvPr id="5" name="Subtitle 4"/>
          <p:cNvSpPr>
            <a:spLocks noGrp="1"/>
          </p:cNvSpPr>
          <p:nvPr>
            <p:ph type="subTitle" idx="1"/>
          </p:nvPr>
        </p:nvSpPr>
        <p:spPr/>
        <p:txBody>
          <a:bodyPr/>
          <a:lstStyle/>
          <a:p>
            <a:r>
              <a:rPr lang="en-US" dirty="0" smtClean="0"/>
              <a:t>October 21, 2016</a:t>
            </a:r>
            <a:endParaRPr lang="en-US" dirty="0"/>
          </a:p>
        </p:txBody>
      </p:sp>
    </p:spTree>
    <p:extLst>
      <p:ext uri="{BB962C8B-B14F-4D97-AF65-F5344CB8AC3E}">
        <p14:creationId xmlns:p14="http://schemas.microsoft.com/office/powerpoint/2010/main" val="2520055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3511253"/>
              </p:ext>
            </p:extLst>
          </p:nvPr>
        </p:nvGraphicFramePr>
        <p:xfrm>
          <a:off x="-2" y="0"/>
          <a:ext cx="12192004" cy="7083077"/>
        </p:xfrm>
        <a:graphic>
          <a:graphicData uri="http://schemas.openxmlformats.org/drawingml/2006/table">
            <a:tbl>
              <a:tblPr firstRow="1" firstCol="1" bandRow="1">
                <a:tableStyleId>{5C22544A-7EE6-4342-B048-85BDC9FD1C3A}</a:tableStyleId>
              </a:tblPr>
              <a:tblGrid>
                <a:gridCol w="2564298"/>
                <a:gridCol w="2564295"/>
                <a:gridCol w="2115012"/>
                <a:gridCol w="2794919"/>
                <a:gridCol w="2153480"/>
              </a:tblGrid>
              <a:tr h="3641308">
                <a:tc rowSpan="2">
                  <a:txBody>
                    <a:bodyPr/>
                    <a:lstStyle/>
                    <a:p>
                      <a:pPr marL="0" marR="0" algn="l">
                        <a:lnSpc>
                          <a:spcPct val="107000"/>
                        </a:lnSpc>
                        <a:spcBef>
                          <a:spcPts val="0"/>
                        </a:spcBef>
                        <a:spcAft>
                          <a:spcPts val="0"/>
                        </a:spcAft>
                      </a:pPr>
                      <a:r>
                        <a:rPr lang="en-US" sz="1700" u="sng" dirty="0">
                          <a:effectLst/>
                        </a:rPr>
                        <a:t>Test and evaluation </a:t>
                      </a:r>
                    </a:p>
                    <a:p>
                      <a:pPr marL="0" marR="0" algn="l">
                        <a:lnSpc>
                          <a:spcPct val="107000"/>
                        </a:lnSpc>
                        <a:spcBef>
                          <a:spcPts val="0"/>
                        </a:spcBef>
                        <a:spcAft>
                          <a:spcPts val="0"/>
                        </a:spcAft>
                      </a:pPr>
                      <a:r>
                        <a:rPr lang="en-US" sz="1700" dirty="0">
                          <a:effectLst/>
                        </a:rPr>
                        <a:t>Ask the following questions: </a:t>
                      </a:r>
                    </a:p>
                    <a:p>
                      <a:pPr marL="342900" marR="0" lvl="0" indent="-342900" algn="l">
                        <a:lnSpc>
                          <a:spcPct val="107000"/>
                        </a:lnSpc>
                        <a:spcBef>
                          <a:spcPts val="0"/>
                        </a:spcBef>
                        <a:spcAft>
                          <a:spcPts val="0"/>
                        </a:spcAft>
                        <a:buFont typeface="Symbol" panose="05050102010706020507" pitchFamily="18" charset="2"/>
                        <a:buChar char=""/>
                      </a:pPr>
                      <a:r>
                        <a:rPr lang="en-US" sz="1700" dirty="0">
                          <a:effectLst/>
                        </a:rPr>
                        <a:t>What is the extent of testing that to be accomplished before production release? </a:t>
                      </a:r>
                    </a:p>
                    <a:p>
                      <a:pPr marL="342900" marR="0" lvl="0" indent="-342900" algn="l">
                        <a:lnSpc>
                          <a:spcPct val="107000"/>
                        </a:lnSpc>
                        <a:spcBef>
                          <a:spcPts val="0"/>
                        </a:spcBef>
                        <a:spcAft>
                          <a:spcPts val="0"/>
                        </a:spcAft>
                        <a:buFont typeface="Symbol" panose="05050102010706020507" pitchFamily="18" charset="2"/>
                        <a:buChar char=""/>
                      </a:pPr>
                      <a:r>
                        <a:rPr lang="en-US" sz="1700" dirty="0">
                          <a:effectLst/>
                        </a:rPr>
                        <a:t>How will you incorporate usability testing? </a:t>
                      </a:r>
                    </a:p>
                    <a:p>
                      <a:pPr marL="342900" marR="0" lvl="0" indent="-342900" algn="l">
                        <a:lnSpc>
                          <a:spcPct val="107000"/>
                        </a:lnSpc>
                        <a:spcBef>
                          <a:spcPts val="0"/>
                        </a:spcBef>
                        <a:spcAft>
                          <a:spcPts val="0"/>
                        </a:spcAft>
                        <a:buFont typeface="Symbol" panose="05050102010706020507" pitchFamily="18" charset="2"/>
                        <a:buChar char=""/>
                      </a:pPr>
                      <a:r>
                        <a:rPr lang="en-US" sz="1700" dirty="0">
                          <a:effectLst/>
                        </a:rPr>
                        <a:t>Do you have IV&amp;V requirements or contracts? </a:t>
                      </a:r>
                    </a:p>
                    <a:p>
                      <a:pPr marL="342900" marR="0" lvl="0" indent="-342900" algn="l">
                        <a:lnSpc>
                          <a:spcPct val="107000"/>
                        </a:lnSpc>
                        <a:spcBef>
                          <a:spcPts val="0"/>
                        </a:spcBef>
                        <a:spcAft>
                          <a:spcPts val="0"/>
                        </a:spcAft>
                        <a:buFont typeface="Symbol" panose="05050102010706020507" pitchFamily="18" charset="2"/>
                        <a:buChar char=""/>
                      </a:pPr>
                      <a:r>
                        <a:rPr lang="en-US" sz="1700" dirty="0">
                          <a:effectLst/>
                        </a:rPr>
                        <a:t>How will automated testing be incorporated? </a:t>
                      </a:r>
                    </a:p>
                    <a:p>
                      <a:pPr marL="0" marR="0" algn="l">
                        <a:lnSpc>
                          <a:spcPct val="107000"/>
                        </a:lnSpc>
                        <a:spcBef>
                          <a:spcPts val="0"/>
                        </a:spcBef>
                        <a:spcAft>
                          <a:spcPts val="0"/>
                        </a:spcAft>
                      </a:pPr>
                      <a:r>
                        <a:rPr lang="en-US"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0524" marR="60524" marT="0" marB="0"/>
                </a:tc>
                <a:tc>
                  <a:txBody>
                    <a:bodyPr/>
                    <a:lstStyle/>
                    <a:p>
                      <a:pPr marL="0" marR="0" algn="l">
                        <a:lnSpc>
                          <a:spcPct val="107000"/>
                        </a:lnSpc>
                        <a:spcBef>
                          <a:spcPts val="0"/>
                        </a:spcBef>
                        <a:spcAft>
                          <a:spcPts val="0"/>
                        </a:spcAft>
                      </a:pPr>
                      <a:r>
                        <a:rPr lang="en-US" sz="1800" u="sng" dirty="0">
                          <a:effectLst/>
                        </a:rPr>
                        <a:t>Sources </a:t>
                      </a:r>
                    </a:p>
                    <a:p>
                      <a:pPr marL="0" marR="0" algn="l">
                        <a:lnSpc>
                          <a:spcPct val="107000"/>
                        </a:lnSpc>
                        <a:spcBef>
                          <a:spcPts val="0"/>
                        </a:spcBef>
                        <a:spcAft>
                          <a:spcPts val="0"/>
                        </a:spcAft>
                      </a:pPr>
                      <a:r>
                        <a:rPr lang="en-US" sz="1800" dirty="0">
                          <a:effectLst/>
                        </a:rPr>
                        <a:t>Ask the following questions: </a:t>
                      </a:r>
                    </a:p>
                    <a:p>
                      <a:pPr marL="342900" marR="0" lvl="0" indent="-342900" algn="l">
                        <a:lnSpc>
                          <a:spcPct val="107000"/>
                        </a:lnSpc>
                        <a:spcBef>
                          <a:spcPts val="0"/>
                        </a:spcBef>
                        <a:spcAft>
                          <a:spcPts val="0"/>
                        </a:spcAft>
                        <a:buFont typeface="Symbol" panose="05050102010706020507" pitchFamily="18" charset="2"/>
                        <a:buChar char=""/>
                      </a:pPr>
                      <a:r>
                        <a:rPr lang="en-US" sz="1800" dirty="0">
                          <a:effectLst/>
                        </a:rPr>
                        <a:t>Are there required sources or vehicles? </a:t>
                      </a:r>
                    </a:p>
                    <a:p>
                      <a:pPr marL="342900" marR="0" lvl="0" indent="-342900" algn="l">
                        <a:lnSpc>
                          <a:spcPct val="107000"/>
                        </a:lnSpc>
                        <a:spcBef>
                          <a:spcPts val="0"/>
                        </a:spcBef>
                        <a:spcAft>
                          <a:spcPts val="0"/>
                        </a:spcAft>
                        <a:buFont typeface="Symbol" panose="05050102010706020507" pitchFamily="18" charset="2"/>
                        <a:buChar char=""/>
                      </a:pPr>
                      <a:r>
                        <a:rPr lang="en-US" sz="1800" dirty="0">
                          <a:effectLst/>
                        </a:rPr>
                        <a:t>Are there preferred sources or socio-economic category requirements? </a:t>
                      </a:r>
                    </a:p>
                    <a:p>
                      <a:pPr marL="342900" marR="0" lvl="0" indent="-342900" algn="l">
                        <a:lnSpc>
                          <a:spcPct val="107000"/>
                        </a:lnSpc>
                        <a:spcBef>
                          <a:spcPts val="0"/>
                        </a:spcBef>
                        <a:spcAft>
                          <a:spcPts val="0"/>
                        </a:spcAft>
                        <a:buFont typeface="Symbol" panose="05050102010706020507" pitchFamily="18" charset="2"/>
                        <a:buChar char=""/>
                      </a:pPr>
                      <a:r>
                        <a:rPr lang="en-US" sz="1800" dirty="0">
                          <a:effectLst/>
                        </a:rPr>
                        <a:t>What is the result of market research?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0524" marR="60524" marT="0" marB="0"/>
                </a:tc>
                <a:tc rowSpan="2">
                  <a:txBody>
                    <a:bodyPr/>
                    <a:lstStyle/>
                    <a:p>
                      <a:pPr marL="0" marR="0" algn="l">
                        <a:lnSpc>
                          <a:spcPct val="107000"/>
                        </a:lnSpc>
                        <a:spcBef>
                          <a:spcPts val="0"/>
                        </a:spcBef>
                        <a:spcAft>
                          <a:spcPts val="0"/>
                        </a:spcAft>
                      </a:pPr>
                      <a:r>
                        <a:rPr lang="en-US" sz="1800" u="sng" dirty="0">
                          <a:effectLst/>
                        </a:rPr>
                        <a:t>Competition </a:t>
                      </a:r>
                    </a:p>
                    <a:p>
                      <a:pPr marL="0" marR="0" algn="l">
                        <a:lnSpc>
                          <a:spcPct val="107000"/>
                        </a:lnSpc>
                        <a:spcBef>
                          <a:spcPts val="0"/>
                        </a:spcBef>
                        <a:spcAft>
                          <a:spcPts val="0"/>
                        </a:spcAft>
                      </a:pPr>
                      <a:r>
                        <a:rPr lang="en-US" sz="1800" dirty="0">
                          <a:effectLst/>
                        </a:rPr>
                        <a:t>Ask the following questions: </a:t>
                      </a:r>
                    </a:p>
                    <a:p>
                      <a:pPr marL="342900" marR="0" lvl="0" indent="-342900" algn="l">
                        <a:lnSpc>
                          <a:spcPct val="107000"/>
                        </a:lnSpc>
                        <a:spcBef>
                          <a:spcPts val="0"/>
                        </a:spcBef>
                        <a:spcAft>
                          <a:spcPts val="0"/>
                        </a:spcAft>
                        <a:buFont typeface="Symbol" panose="05050102010706020507" pitchFamily="18" charset="2"/>
                        <a:buChar char=""/>
                      </a:pPr>
                      <a:r>
                        <a:rPr lang="en-US" sz="1800" dirty="0">
                          <a:effectLst/>
                        </a:rPr>
                        <a:t>Will this be competed? </a:t>
                      </a:r>
                    </a:p>
                    <a:p>
                      <a:pPr marL="342900" marR="0" lvl="0" indent="-342900" algn="l">
                        <a:lnSpc>
                          <a:spcPct val="107000"/>
                        </a:lnSpc>
                        <a:spcBef>
                          <a:spcPts val="0"/>
                        </a:spcBef>
                        <a:spcAft>
                          <a:spcPts val="0"/>
                        </a:spcAft>
                        <a:buFont typeface="Symbol" panose="05050102010706020507" pitchFamily="18" charset="2"/>
                        <a:buChar char=""/>
                      </a:pPr>
                      <a:r>
                        <a:rPr lang="en-US" sz="1800" dirty="0">
                          <a:effectLst/>
                        </a:rPr>
                        <a:t>What are the competition goals?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0524" marR="60524" marT="0" marB="0"/>
                </a:tc>
                <a:tc>
                  <a:txBody>
                    <a:bodyPr/>
                    <a:lstStyle/>
                    <a:p>
                      <a:pPr marL="0" marR="0" algn="l">
                        <a:lnSpc>
                          <a:spcPct val="107000"/>
                        </a:lnSpc>
                        <a:spcBef>
                          <a:spcPts val="0"/>
                        </a:spcBef>
                        <a:spcAft>
                          <a:spcPts val="0"/>
                        </a:spcAft>
                      </a:pPr>
                      <a:r>
                        <a:rPr lang="en-US" sz="1700" u="sng" dirty="0">
                          <a:effectLst/>
                        </a:rPr>
                        <a:t>Budgeting and Funding </a:t>
                      </a:r>
                    </a:p>
                    <a:p>
                      <a:pPr marL="0" marR="0" algn="l">
                        <a:lnSpc>
                          <a:spcPct val="107000"/>
                        </a:lnSpc>
                        <a:spcBef>
                          <a:spcPts val="0"/>
                        </a:spcBef>
                        <a:spcAft>
                          <a:spcPts val="0"/>
                        </a:spcAft>
                      </a:pPr>
                      <a:r>
                        <a:rPr lang="en-US" sz="1700" dirty="0">
                          <a:effectLst/>
                        </a:rPr>
                        <a:t>Ask the following questions: </a:t>
                      </a:r>
                    </a:p>
                    <a:p>
                      <a:pPr marL="342900" marR="0" lvl="0" indent="-342900" algn="l">
                        <a:lnSpc>
                          <a:spcPct val="107000"/>
                        </a:lnSpc>
                        <a:spcBef>
                          <a:spcPts val="0"/>
                        </a:spcBef>
                        <a:spcAft>
                          <a:spcPts val="0"/>
                        </a:spcAft>
                        <a:buFont typeface="Symbol" panose="05050102010706020507" pitchFamily="18" charset="2"/>
                        <a:buChar char=""/>
                      </a:pPr>
                      <a:r>
                        <a:rPr lang="en-US" sz="1700" dirty="0">
                          <a:effectLst/>
                        </a:rPr>
                        <a:t>How much budget is set out for this? </a:t>
                      </a:r>
                    </a:p>
                    <a:p>
                      <a:pPr marL="342900" marR="0" lvl="0" indent="-342900" algn="l">
                        <a:lnSpc>
                          <a:spcPct val="107000"/>
                        </a:lnSpc>
                        <a:spcBef>
                          <a:spcPts val="0"/>
                        </a:spcBef>
                        <a:spcAft>
                          <a:spcPts val="0"/>
                        </a:spcAft>
                        <a:buFont typeface="Symbol" panose="05050102010706020507" pitchFamily="18" charset="2"/>
                        <a:buChar char=""/>
                      </a:pPr>
                      <a:r>
                        <a:rPr lang="en-US" sz="1700" dirty="0">
                          <a:effectLst/>
                        </a:rPr>
                        <a:t>Is there an IGCE?</a:t>
                      </a:r>
                    </a:p>
                    <a:p>
                      <a:pPr marL="342900" marR="0" lvl="0" indent="-342900" algn="l">
                        <a:lnSpc>
                          <a:spcPct val="107000"/>
                        </a:lnSpc>
                        <a:spcBef>
                          <a:spcPts val="0"/>
                        </a:spcBef>
                        <a:spcAft>
                          <a:spcPts val="0"/>
                        </a:spcAft>
                        <a:buFont typeface="Symbol" panose="05050102010706020507" pitchFamily="18" charset="2"/>
                        <a:buChar char=""/>
                      </a:pPr>
                      <a:r>
                        <a:rPr lang="en-US" sz="1700" dirty="0">
                          <a:effectLst/>
                        </a:rPr>
                        <a:t>What is the office willing to invest to get to success? </a:t>
                      </a:r>
                    </a:p>
                    <a:p>
                      <a:pPr marL="342900" marR="0" lvl="0" indent="-342900" algn="l">
                        <a:lnSpc>
                          <a:spcPct val="107000"/>
                        </a:lnSpc>
                        <a:spcBef>
                          <a:spcPts val="0"/>
                        </a:spcBef>
                        <a:spcAft>
                          <a:spcPts val="0"/>
                        </a:spcAft>
                        <a:buFont typeface="Symbol" panose="05050102010706020507" pitchFamily="18" charset="2"/>
                        <a:buChar char=""/>
                      </a:pPr>
                      <a:r>
                        <a:rPr lang="en-US" sz="1700" dirty="0">
                          <a:effectLst/>
                        </a:rPr>
                        <a:t>What fiscal year concerns related to funding need to be addressed? </a:t>
                      </a:r>
                    </a:p>
                    <a:p>
                      <a:pPr marL="342900" marR="0" lvl="0" indent="-342900" algn="l">
                        <a:lnSpc>
                          <a:spcPct val="107000"/>
                        </a:lnSpc>
                        <a:spcBef>
                          <a:spcPts val="0"/>
                        </a:spcBef>
                        <a:spcAft>
                          <a:spcPts val="0"/>
                        </a:spcAft>
                        <a:buFont typeface="Symbol" panose="05050102010706020507" pitchFamily="18" charset="2"/>
                        <a:buChar char=""/>
                      </a:pPr>
                      <a:r>
                        <a:rPr lang="en-US" sz="1700" dirty="0">
                          <a:effectLst/>
                        </a:rPr>
                        <a:t>What color of money is being used? </a:t>
                      </a:r>
                    </a:p>
                    <a:p>
                      <a:pPr marL="0" marR="0" algn="l">
                        <a:lnSpc>
                          <a:spcPct val="107000"/>
                        </a:lnSpc>
                        <a:spcBef>
                          <a:spcPts val="0"/>
                        </a:spcBef>
                        <a:spcAft>
                          <a:spcPts val="0"/>
                        </a:spcAft>
                      </a:pPr>
                      <a:r>
                        <a:rPr lang="en-US"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0524" marR="60524" marT="0" marB="0"/>
                </a:tc>
                <a:tc rowSpan="2">
                  <a:txBody>
                    <a:bodyPr/>
                    <a:lstStyle/>
                    <a:p>
                      <a:pPr marL="0" marR="0" algn="l">
                        <a:lnSpc>
                          <a:spcPct val="107000"/>
                        </a:lnSpc>
                        <a:spcBef>
                          <a:spcPts val="0"/>
                        </a:spcBef>
                        <a:spcAft>
                          <a:spcPts val="0"/>
                        </a:spcAft>
                      </a:pPr>
                      <a:r>
                        <a:rPr lang="en-US" sz="1700" u="sng" dirty="0">
                          <a:effectLst/>
                        </a:rPr>
                        <a:t>Logistics Considerations </a:t>
                      </a:r>
                    </a:p>
                    <a:p>
                      <a:pPr marL="0" marR="0" algn="l">
                        <a:lnSpc>
                          <a:spcPct val="107000"/>
                        </a:lnSpc>
                        <a:spcBef>
                          <a:spcPts val="0"/>
                        </a:spcBef>
                        <a:spcAft>
                          <a:spcPts val="0"/>
                        </a:spcAft>
                      </a:pPr>
                      <a:r>
                        <a:rPr lang="en-US" sz="1700" dirty="0">
                          <a:effectLst/>
                        </a:rPr>
                        <a:t>Ask the following questions: </a:t>
                      </a:r>
                    </a:p>
                    <a:p>
                      <a:pPr marL="285750" marR="0" indent="-285750" algn="l">
                        <a:lnSpc>
                          <a:spcPct val="107000"/>
                        </a:lnSpc>
                        <a:spcBef>
                          <a:spcPts val="0"/>
                        </a:spcBef>
                        <a:spcAft>
                          <a:spcPts val="0"/>
                        </a:spcAft>
                        <a:buFont typeface="Arial" panose="020B0604020202020204" pitchFamily="34" charset="0"/>
                        <a:buChar char="•"/>
                      </a:pPr>
                      <a:r>
                        <a:rPr lang="en-US" sz="1700" dirty="0">
                          <a:effectLst/>
                        </a:rPr>
                        <a:t>What is the impact or requirements for operations following a MVP deployment? </a:t>
                      </a:r>
                    </a:p>
                    <a:p>
                      <a:pPr marL="285750" marR="0" indent="-285750" algn="l">
                        <a:lnSpc>
                          <a:spcPct val="107000"/>
                        </a:lnSpc>
                        <a:spcBef>
                          <a:spcPts val="0"/>
                        </a:spcBef>
                        <a:spcAft>
                          <a:spcPts val="0"/>
                        </a:spcAft>
                        <a:buFont typeface="Arial" panose="020B0604020202020204" pitchFamily="34" charset="0"/>
                        <a:buChar char="•"/>
                      </a:pPr>
                      <a:r>
                        <a:rPr lang="en-US" sz="1700" dirty="0">
                          <a:effectLst/>
                        </a:rPr>
                        <a:t>Will you include data rights clauses in your solicitation</a:t>
                      </a:r>
                    </a:p>
                    <a:p>
                      <a:pPr marL="285750" marR="0" indent="-285750" algn="l">
                        <a:lnSpc>
                          <a:spcPct val="107000"/>
                        </a:lnSpc>
                        <a:spcBef>
                          <a:spcPts val="0"/>
                        </a:spcBef>
                        <a:spcAft>
                          <a:spcPts val="0"/>
                        </a:spcAft>
                        <a:buFont typeface="Arial" panose="020B0604020202020204" pitchFamily="34" charset="0"/>
                        <a:buChar char="•"/>
                      </a:pPr>
                      <a:r>
                        <a:rPr lang="en-US" sz="1700" dirty="0">
                          <a:effectLst/>
                        </a:rPr>
                        <a:t>Are you willing to develop in the open and share development with other agencies?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0524" marR="60524" marT="0" marB="0"/>
                </a:tc>
              </a:tr>
              <a:tr h="1001561">
                <a:tc vMerge="1">
                  <a:txBody>
                    <a:bodyPr/>
                    <a:lstStyle/>
                    <a:p>
                      <a:endParaRPr lang="en-US"/>
                    </a:p>
                  </a:txBody>
                  <a:tcPr/>
                </a:tc>
                <a:tc>
                  <a:txBody>
                    <a:bodyPr/>
                    <a:lstStyle/>
                    <a:p>
                      <a:pPr marL="0" marR="0" algn="l">
                        <a:lnSpc>
                          <a:spcPct val="107000"/>
                        </a:lnSpc>
                        <a:spcBef>
                          <a:spcPts val="0"/>
                        </a:spcBef>
                        <a:spcAft>
                          <a:spcPts val="0"/>
                        </a:spcAft>
                      </a:pPr>
                      <a:r>
                        <a:rPr lang="en-US" sz="1800" u="sng" dirty="0">
                          <a:effectLst/>
                        </a:rPr>
                        <a:t>Contract administration </a:t>
                      </a:r>
                    </a:p>
                    <a:p>
                      <a:pPr marL="0" marR="0" algn="l">
                        <a:lnSpc>
                          <a:spcPct val="107000"/>
                        </a:lnSpc>
                        <a:spcBef>
                          <a:spcPts val="0"/>
                        </a:spcBef>
                        <a:spcAft>
                          <a:spcPts val="0"/>
                        </a:spcAft>
                      </a:pPr>
                      <a:r>
                        <a:rPr lang="en-US" sz="1800" dirty="0">
                          <a:effectLst/>
                        </a:rPr>
                        <a:t>Ask the following questions: </a:t>
                      </a:r>
                    </a:p>
                    <a:p>
                      <a:pPr marL="0" marR="0" algn="l">
                        <a:lnSpc>
                          <a:spcPct val="107000"/>
                        </a:lnSpc>
                        <a:spcBef>
                          <a:spcPts val="0"/>
                        </a:spcBef>
                        <a:spcAft>
                          <a:spcPts val="0"/>
                        </a:spcAft>
                      </a:pPr>
                      <a:r>
                        <a:rPr lang="en-US"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0524" marR="60524" marT="0" marB="0"/>
                </a:tc>
                <a:tc vMerge="1">
                  <a:txBody>
                    <a:bodyPr/>
                    <a:lstStyle/>
                    <a:p>
                      <a:endParaRPr lang="en-US"/>
                    </a:p>
                  </a:txBody>
                  <a:tcPr/>
                </a:tc>
                <a:tc>
                  <a:txBody>
                    <a:bodyPr/>
                    <a:lstStyle/>
                    <a:p>
                      <a:pPr marL="0" marR="0" algn="l">
                        <a:lnSpc>
                          <a:spcPct val="107000"/>
                        </a:lnSpc>
                        <a:spcBef>
                          <a:spcPts val="0"/>
                        </a:spcBef>
                        <a:spcAft>
                          <a:spcPts val="0"/>
                        </a:spcAft>
                      </a:pPr>
                      <a:r>
                        <a:rPr lang="en-US" sz="1800" u="sng" dirty="0">
                          <a:effectLst/>
                        </a:rPr>
                        <a:t>Contract Type </a:t>
                      </a:r>
                    </a:p>
                    <a:p>
                      <a:pPr marL="0" marR="0" algn="l">
                        <a:lnSpc>
                          <a:spcPct val="107000"/>
                        </a:lnSpc>
                        <a:spcBef>
                          <a:spcPts val="0"/>
                        </a:spcBef>
                        <a:spcAft>
                          <a:spcPts val="0"/>
                        </a:spcAft>
                      </a:pPr>
                      <a:r>
                        <a:rPr lang="en-US" sz="1800" dirty="0">
                          <a:effectLst/>
                        </a:rPr>
                        <a:t>Ask the following questions: </a:t>
                      </a:r>
                    </a:p>
                    <a:p>
                      <a:pPr marL="0" marR="0" algn="l">
                        <a:lnSpc>
                          <a:spcPct val="107000"/>
                        </a:lnSpc>
                        <a:spcBef>
                          <a:spcPts val="0"/>
                        </a:spcBef>
                        <a:spcAft>
                          <a:spcPts val="0"/>
                        </a:spcAft>
                      </a:pPr>
                      <a:r>
                        <a:rPr lang="en-US" sz="1500" dirty="0">
                          <a:effectLst/>
                        </a:rPr>
                        <a:t> </a:t>
                      </a:r>
                    </a:p>
                    <a:p>
                      <a:pPr marL="0" marR="0" algn="l">
                        <a:lnSpc>
                          <a:spcPct val="107000"/>
                        </a:lnSpc>
                        <a:spcBef>
                          <a:spcPts val="0"/>
                        </a:spcBef>
                        <a:spcAft>
                          <a:spcPts val="0"/>
                        </a:spcAft>
                      </a:pPr>
                      <a:r>
                        <a:rPr lang="en-US"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0524" marR="60524" marT="0" marB="0"/>
                </a:tc>
                <a:tc vMerge="1">
                  <a:txBody>
                    <a:bodyPr/>
                    <a:lstStyle/>
                    <a:p>
                      <a:endParaRPr lang="en-US"/>
                    </a:p>
                  </a:txBody>
                  <a:tcPr/>
                </a:tc>
              </a:tr>
              <a:tr h="2109249">
                <a:tc gridSpan="2">
                  <a:txBody>
                    <a:bodyPr/>
                    <a:lstStyle/>
                    <a:p>
                      <a:pPr marL="0" marR="0" algn="l">
                        <a:lnSpc>
                          <a:spcPct val="107000"/>
                        </a:lnSpc>
                        <a:spcBef>
                          <a:spcPts val="0"/>
                        </a:spcBef>
                        <a:spcAft>
                          <a:spcPts val="0"/>
                        </a:spcAft>
                      </a:pPr>
                      <a:r>
                        <a:rPr lang="en-US" sz="1800" u="sng" dirty="0">
                          <a:effectLst/>
                        </a:rPr>
                        <a:t>Acquisition Considerations </a:t>
                      </a:r>
                    </a:p>
                    <a:p>
                      <a:pPr marL="342900" marR="0" lvl="0" indent="-342900" algn="l">
                        <a:lnSpc>
                          <a:spcPct val="107000"/>
                        </a:lnSpc>
                        <a:spcBef>
                          <a:spcPts val="0"/>
                        </a:spcBef>
                        <a:spcAft>
                          <a:spcPts val="0"/>
                        </a:spcAft>
                        <a:buFont typeface="Symbol" panose="05050102010706020507" pitchFamily="18" charset="2"/>
                        <a:buChar char=""/>
                      </a:pPr>
                      <a:r>
                        <a:rPr lang="en-US" sz="1800" dirty="0">
                          <a:effectLst/>
                        </a:rPr>
                        <a:t>Have you considered open source, mixed source, cots, or proprietary software as referenced in the </a:t>
                      </a:r>
                      <a:r>
                        <a:rPr lang="en-US" sz="1800" u="sng" dirty="0">
                          <a:effectLst/>
                        </a:rPr>
                        <a:t>Federal Source Code Policy</a:t>
                      </a:r>
                      <a:r>
                        <a:rPr lang="en-US" sz="1800" dirty="0">
                          <a:effectLst/>
                        </a:rPr>
                        <a:t> </a:t>
                      </a:r>
                    </a:p>
                    <a:p>
                      <a:pPr marL="342900" marR="0" lvl="0" indent="-342900" algn="l">
                        <a:lnSpc>
                          <a:spcPct val="107000"/>
                        </a:lnSpc>
                        <a:spcBef>
                          <a:spcPts val="0"/>
                        </a:spcBef>
                        <a:spcAft>
                          <a:spcPts val="0"/>
                        </a:spcAft>
                        <a:buFont typeface="Symbol" panose="05050102010706020507" pitchFamily="18" charset="2"/>
                        <a:buChar char=""/>
                      </a:pPr>
                      <a:r>
                        <a:rPr lang="en-US" sz="1800" dirty="0">
                          <a:effectLst/>
                        </a:rPr>
                        <a:t>Will you be using Performance based acquisition? Why or why not?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0524" marR="60524" marT="0" marB="0"/>
                </a:tc>
                <a:tc hMerge="1">
                  <a:txBody>
                    <a:bodyPr/>
                    <a:lstStyle/>
                    <a:p>
                      <a:endParaRPr lang="en-US"/>
                    </a:p>
                  </a:txBody>
                  <a:tcPr/>
                </a:tc>
                <a:tc gridSpan="3">
                  <a:txBody>
                    <a:bodyPr/>
                    <a:lstStyle/>
                    <a:p>
                      <a:pPr marL="0" marR="0" algn="l">
                        <a:lnSpc>
                          <a:spcPct val="107000"/>
                        </a:lnSpc>
                        <a:spcBef>
                          <a:spcPts val="0"/>
                        </a:spcBef>
                        <a:spcAft>
                          <a:spcPts val="0"/>
                        </a:spcAft>
                      </a:pPr>
                      <a:r>
                        <a:rPr lang="en-US" sz="1600" u="sng" dirty="0">
                          <a:effectLst/>
                        </a:rPr>
                        <a:t>Source Selection Procedures </a:t>
                      </a:r>
                    </a:p>
                    <a:p>
                      <a:pPr marL="342900" marR="0" lvl="0" indent="-342900" algn="l">
                        <a:lnSpc>
                          <a:spcPct val="107000"/>
                        </a:lnSpc>
                        <a:spcBef>
                          <a:spcPts val="0"/>
                        </a:spcBef>
                        <a:spcAft>
                          <a:spcPts val="0"/>
                        </a:spcAft>
                        <a:buFont typeface="Symbol" panose="05050102010706020507" pitchFamily="18" charset="2"/>
                        <a:buChar char=""/>
                      </a:pPr>
                      <a:r>
                        <a:rPr lang="en-US" sz="1600" dirty="0">
                          <a:effectLst/>
                        </a:rPr>
                        <a:t>Have you considered a multi-phased approach to source selection? </a:t>
                      </a:r>
                    </a:p>
                    <a:p>
                      <a:pPr marL="342900" marR="0" lvl="0" indent="-342900" algn="l">
                        <a:lnSpc>
                          <a:spcPct val="107000"/>
                        </a:lnSpc>
                        <a:spcBef>
                          <a:spcPts val="0"/>
                        </a:spcBef>
                        <a:spcAft>
                          <a:spcPts val="0"/>
                        </a:spcAft>
                        <a:buFont typeface="Symbol" panose="05050102010706020507" pitchFamily="18" charset="2"/>
                        <a:buChar char=""/>
                      </a:pPr>
                      <a:r>
                        <a:rPr lang="en-US" sz="1600" dirty="0">
                          <a:effectLst/>
                        </a:rPr>
                        <a:t>Will you have a coding or agile walkthrough challenge? </a:t>
                      </a:r>
                    </a:p>
                    <a:p>
                      <a:pPr marL="342900" marR="0" lvl="0" indent="-342900" algn="l">
                        <a:lnSpc>
                          <a:spcPct val="107000"/>
                        </a:lnSpc>
                        <a:spcBef>
                          <a:spcPts val="0"/>
                        </a:spcBef>
                        <a:spcAft>
                          <a:spcPts val="0"/>
                        </a:spcAft>
                        <a:buFont typeface="Symbol" panose="05050102010706020507" pitchFamily="18" charset="2"/>
                        <a:buChar char=""/>
                      </a:pPr>
                      <a:r>
                        <a:rPr lang="en-US" sz="1600" dirty="0">
                          <a:effectLst/>
                        </a:rPr>
                        <a:t>Who is performing the technical evaluation and what is their current agile or design maturity? </a:t>
                      </a:r>
                    </a:p>
                    <a:p>
                      <a:pPr marL="342900" marR="0" lvl="0" indent="-342900" algn="l">
                        <a:lnSpc>
                          <a:spcPct val="107000"/>
                        </a:lnSpc>
                        <a:spcBef>
                          <a:spcPts val="0"/>
                        </a:spcBef>
                        <a:spcAft>
                          <a:spcPts val="0"/>
                        </a:spcAft>
                        <a:buFont typeface="Symbol" panose="05050102010706020507" pitchFamily="18" charset="2"/>
                        <a:buChar char=""/>
                      </a:pPr>
                      <a:r>
                        <a:rPr lang="en-US" sz="1600" dirty="0">
                          <a:effectLst/>
                        </a:rPr>
                        <a:t>Is EVM required? </a:t>
                      </a:r>
                    </a:p>
                    <a:p>
                      <a:pPr marL="342900" marR="0" lvl="0" indent="-342900" algn="l">
                        <a:lnSpc>
                          <a:spcPct val="107000"/>
                        </a:lnSpc>
                        <a:spcBef>
                          <a:spcPts val="0"/>
                        </a:spcBef>
                        <a:spcAft>
                          <a:spcPts val="0"/>
                        </a:spcAft>
                        <a:buFont typeface="Symbol" panose="05050102010706020507" pitchFamily="18" charset="2"/>
                        <a:buChar char=""/>
                      </a:pPr>
                      <a:r>
                        <a:rPr lang="en-US" sz="1600" dirty="0">
                          <a:effectLst/>
                        </a:rPr>
                        <a:t>What is your timeline and plan for negotiations? </a:t>
                      </a:r>
                    </a:p>
                    <a:p>
                      <a:pPr marL="342900" marR="0" lvl="0" indent="-342900" algn="l">
                        <a:lnSpc>
                          <a:spcPct val="107000"/>
                        </a:lnSpc>
                        <a:spcBef>
                          <a:spcPts val="0"/>
                        </a:spcBef>
                        <a:spcAft>
                          <a:spcPts val="0"/>
                        </a:spcAft>
                        <a:buFont typeface="Symbol" panose="05050102010706020507" pitchFamily="18" charset="2"/>
                        <a:buChar char=""/>
                      </a:pPr>
                      <a:r>
                        <a:rPr lang="en-US" sz="1600" dirty="0">
                          <a:effectLst/>
                        </a:rPr>
                        <a:t>Will you consider due diligence and discussions with vendors?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0524" marR="60524" marT="0" marB="0"/>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24512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Live Digital Assignment – Prep Time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8743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LUNCH!</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05544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Live Digital Assignment</a:t>
            </a:r>
            <a:endParaRPr lang="en-US" dirty="0"/>
          </a:p>
        </p:txBody>
      </p:sp>
      <p:sp>
        <p:nvSpPr>
          <p:cNvPr id="5" name="Subtitle 4"/>
          <p:cNvSpPr>
            <a:spLocks noGrp="1"/>
          </p:cNvSpPr>
          <p:nvPr>
            <p:ph type="subTitle" idx="1"/>
          </p:nvPr>
        </p:nvSpPr>
        <p:spPr/>
        <p:txBody>
          <a:bodyPr/>
          <a:lstStyle/>
          <a:p>
            <a:r>
              <a:rPr lang="en-US" dirty="0" smtClean="0"/>
              <a:t>Presentation Time</a:t>
            </a:r>
            <a:endParaRPr lang="en-US" dirty="0"/>
          </a:p>
        </p:txBody>
      </p:sp>
    </p:spTree>
    <p:extLst>
      <p:ext uri="{BB962C8B-B14F-4D97-AF65-F5344CB8AC3E}">
        <p14:creationId xmlns:p14="http://schemas.microsoft.com/office/powerpoint/2010/main" val="3835364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Presentation Instructions</a:t>
            </a:r>
            <a:endParaRPr lang="en-US" dirty="0"/>
          </a:p>
        </p:txBody>
      </p:sp>
      <p:sp>
        <p:nvSpPr>
          <p:cNvPr id="3" name="Content Placeholder 2"/>
          <p:cNvSpPr>
            <a:spLocks noGrp="1"/>
          </p:cNvSpPr>
          <p:nvPr>
            <p:ph idx="1"/>
          </p:nvPr>
        </p:nvSpPr>
        <p:spPr/>
        <p:txBody>
          <a:bodyPr/>
          <a:lstStyle/>
          <a:p>
            <a:pPr marL="0" indent="0">
              <a:buNone/>
            </a:pPr>
            <a:r>
              <a:rPr lang="en-US" dirty="0" smtClean="0"/>
              <a:t>Please get into your team and get your presentation materials ready.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0757" y="2916558"/>
            <a:ext cx="4455345" cy="29676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5414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1353800" cy="1325563"/>
          </a:xfrm>
        </p:spPr>
        <p:txBody>
          <a:bodyPr/>
          <a:lstStyle/>
          <a:p>
            <a:r>
              <a:rPr lang="en-US" dirty="0" smtClean="0"/>
              <a:t>Welcome to Demo Day! </a:t>
            </a:r>
            <a:endParaRPr lang="en-US" dirty="0"/>
          </a:p>
        </p:txBody>
      </p:sp>
      <p:sp>
        <p:nvSpPr>
          <p:cNvPr id="4" name="Rectangle 3"/>
          <p:cNvSpPr/>
          <p:nvPr/>
        </p:nvSpPr>
        <p:spPr>
          <a:xfrm>
            <a:off x="4250865" y="2809814"/>
            <a:ext cx="3131010" cy="1154290"/>
          </a:xfrm>
          <a:prstGeom prst="rect">
            <a:avLst/>
          </a:prstGeom>
          <a:solidFill>
            <a:srgbClr val="004370"/>
          </a:solidFill>
          <a:ln>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Share your feedback with the LDA group</a:t>
            </a:r>
            <a:endParaRPr lang="en-US" sz="2400" b="1" dirty="0"/>
          </a:p>
        </p:txBody>
      </p:sp>
      <p:cxnSp>
        <p:nvCxnSpPr>
          <p:cNvPr id="5" name="Curved Connector 4"/>
          <p:cNvCxnSpPr>
            <a:stCxn id="7" idx="3"/>
            <a:endCxn id="4" idx="1"/>
          </p:cNvCxnSpPr>
          <p:nvPr/>
        </p:nvCxnSpPr>
        <p:spPr>
          <a:xfrm>
            <a:off x="3314700" y="2023180"/>
            <a:ext cx="936165" cy="1363779"/>
          </a:xfrm>
          <a:prstGeom prst="curvedConnector3">
            <a:avLst>
              <a:gd name="adj1" fmla="val 50000"/>
            </a:avLst>
          </a:prstGeom>
          <a:ln w="508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02740" y="1512710"/>
            <a:ext cx="3111960" cy="1020940"/>
          </a:xfrm>
          <a:prstGeom prst="rect">
            <a:avLst/>
          </a:prstGeom>
          <a:solidFill>
            <a:srgbClr val="004370"/>
          </a:solidFill>
          <a:ln>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Each group presents (about 10 minutes)</a:t>
            </a:r>
            <a:endParaRPr lang="en-US" sz="2400" b="1"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0865" y="3964104"/>
            <a:ext cx="3111960" cy="2075677"/>
          </a:xfrm>
          <a:prstGeom prst="rect">
            <a:avLst/>
          </a:prstGeom>
          <a:ln>
            <a:solidFill>
              <a:srgbClr val="004370"/>
            </a:solidFill>
          </a:ln>
        </p:spPr>
      </p:pic>
      <p:sp>
        <p:nvSpPr>
          <p:cNvPr id="12" name="Rectangle 11"/>
          <p:cNvSpPr/>
          <p:nvPr/>
        </p:nvSpPr>
        <p:spPr>
          <a:xfrm>
            <a:off x="8479965" y="1512710"/>
            <a:ext cx="3131010" cy="1020940"/>
          </a:xfrm>
          <a:prstGeom prst="rect">
            <a:avLst/>
          </a:prstGeom>
          <a:solidFill>
            <a:srgbClr val="004370"/>
          </a:solidFill>
          <a:ln>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Cohort responds and offers insight</a:t>
            </a:r>
            <a:endParaRPr lang="en-US" sz="2400" b="1" dirty="0"/>
          </a:p>
        </p:txBody>
      </p:sp>
      <p:cxnSp>
        <p:nvCxnSpPr>
          <p:cNvPr id="13" name="Curved Connector 12"/>
          <p:cNvCxnSpPr>
            <a:stCxn id="4" idx="3"/>
            <a:endCxn id="12" idx="1"/>
          </p:cNvCxnSpPr>
          <p:nvPr/>
        </p:nvCxnSpPr>
        <p:spPr>
          <a:xfrm flipV="1">
            <a:off x="7381875" y="2023180"/>
            <a:ext cx="1098090" cy="1363779"/>
          </a:xfrm>
          <a:prstGeom prst="curvedConnector3">
            <a:avLst>
              <a:gd name="adj1" fmla="val 50000"/>
            </a:avLst>
          </a:prstGeom>
          <a:ln w="508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741" y="2533650"/>
            <a:ext cx="3111960" cy="2044558"/>
          </a:xfrm>
          <a:prstGeom prst="rect">
            <a:avLst/>
          </a:prstGeom>
          <a:ln>
            <a:solidFill>
              <a:srgbClr val="004370"/>
            </a:solidFill>
          </a:ln>
        </p:spPr>
      </p:pic>
      <p:pic>
        <p:nvPicPr>
          <p:cNvPr id="22" name="Picture 21"/>
          <p:cNvPicPr>
            <a:picLocks noChangeAspect="1"/>
          </p:cNvPicPr>
          <p:nvPr/>
        </p:nvPicPr>
        <p:blipFill rotWithShape="1">
          <a:blip r:embed="rId5" cstate="print">
            <a:extLst>
              <a:ext uri="{28A0092B-C50C-407E-A947-70E740481C1C}">
                <a14:useLocalDpi xmlns:a14="http://schemas.microsoft.com/office/drawing/2010/main" val="0"/>
              </a:ext>
            </a:extLst>
          </a:blip>
          <a:srcRect t="9100"/>
          <a:stretch/>
        </p:blipFill>
        <p:spPr>
          <a:xfrm>
            <a:off x="8479965" y="2516304"/>
            <a:ext cx="3131010" cy="2029253"/>
          </a:xfrm>
          <a:prstGeom prst="rect">
            <a:avLst/>
          </a:prstGeom>
        </p:spPr>
      </p:pic>
    </p:spTree>
    <p:extLst>
      <p:ext uri="{BB962C8B-B14F-4D97-AF65-F5344CB8AC3E}">
        <p14:creationId xmlns:p14="http://schemas.microsoft.com/office/powerpoint/2010/main" val="1011813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Group Order</a:t>
            </a:r>
            <a:endParaRPr lang="en-US"/>
          </a:p>
        </p:txBody>
      </p:sp>
      <p:sp>
        <p:nvSpPr>
          <p:cNvPr id="3" name="Content Placeholder 2"/>
          <p:cNvSpPr>
            <a:spLocks noGrp="1"/>
          </p:cNvSpPr>
          <p:nvPr>
            <p:ph idx="1"/>
          </p:nvPr>
        </p:nvSpPr>
        <p:spPr/>
        <p:txBody>
          <a:bodyPr/>
          <a:lstStyle/>
          <a:p>
            <a:r>
              <a:rPr lang="en-US" b="1" dirty="0" smtClean="0"/>
              <a:t>Team </a:t>
            </a:r>
            <a:r>
              <a:rPr lang="en-US" b="1" dirty="0"/>
              <a:t>1: </a:t>
            </a:r>
            <a:r>
              <a:rPr lang="en-US" dirty="0" err="1"/>
              <a:t>WebExers</a:t>
            </a:r>
            <a:r>
              <a:rPr lang="en-US" dirty="0"/>
              <a:t> (Coach: Brent)</a:t>
            </a:r>
          </a:p>
          <a:p>
            <a:r>
              <a:rPr lang="en-US" b="1" dirty="0" smtClean="0"/>
              <a:t>Team </a:t>
            </a:r>
            <a:r>
              <a:rPr lang="en-US" b="1" dirty="0"/>
              <a:t>2: </a:t>
            </a:r>
            <a:r>
              <a:rPr lang="en-US" dirty="0"/>
              <a:t>Pied Piper (Coach: Shannon)</a:t>
            </a:r>
          </a:p>
          <a:p>
            <a:r>
              <a:rPr lang="en-US" b="1" dirty="0" smtClean="0"/>
              <a:t>Team </a:t>
            </a:r>
            <a:r>
              <a:rPr lang="en-US" b="1" dirty="0"/>
              <a:t>3: </a:t>
            </a:r>
            <a:r>
              <a:rPr lang="en-US" dirty="0"/>
              <a:t>Stone Ponies (Coach: Shannon)</a:t>
            </a:r>
          </a:p>
          <a:p>
            <a:r>
              <a:rPr lang="en-US" b="1" dirty="0" smtClean="0"/>
              <a:t>Team </a:t>
            </a:r>
            <a:r>
              <a:rPr lang="en-US" b="1" dirty="0"/>
              <a:t>4: </a:t>
            </a:r>
            <a:r>
              <a:rPr lang="en-US" dirty="0"/>
              <a:t>Team US (Coach: Clair/Traci)</a:t>
            </a:r>
          </a:p>
          <a:p>
            <a:r>
              <a:rPr lang="en-US" b="1" dirty="0" smtClean="0"/>
              <a:t>Team </a:t>
            </a:r>
            <a:r>
              <a:rPr lang="en-US" b="1" dirty="0"/>
              <a:t>5: </a:t>
            </a:r>
            <a:r>
              <a:rPr lang="en-US" dirty="0"/>
              <a:t>Scrum n' Roses (Coach: Clair/Traci)</a:t>
            </a:r>
          </a:p>
          <a:p>
            <a:r>
              <a:rPr lang="en-US" b="1" dirty="0" smtClean="0"/>
              <a:t>Team </a:t>
            </a:r>
            <a:r>
              <a:rPr lang="en-US" b="1" dirty="0"/>
              <a:t>6: </a:t>
            </a:r>
            <a:r>
              <a:rPr lang="en-US" dirty="0"/>
              <a:t>Fragile Development (Coach: Brent)</a:t>
            </a:r>
          </a:p>
        </p:txBody>
      </p:sp>
    </p:spTree>
    <p:extLst>
      <p:ext uri="{BB962C8B-B14F-4D97-AF65-F5344CB8AC3E}">
        <p14:creationId xmlns:p14="http://schemas.microsoft.com/office/powerpoint/2010/main" val="659865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Did You Think?</a:t>
            </a:r>
            <a:endParaRPr lang="en-US" dirty="0"/>
          </a:p>
        </p:txBody>
      </p:sp>
      <p:sp>
        <p:nvSpPr>
          <p:cNvPr id="3" name="Content Placeholder 2"/>
          <p:cNvSpPr>
            <a:spLocks noGrp="1"/>
          </p:cNvSpPr>
          <p:nvPr>
            <p:ph idx="1"/>
          </p:nvPr>
        </p:nvSpPr>
        <p:spPr/>
        <p:txBody>
          <a:bodyPr/>
          <a:lstStyle/>
          <a:p>
            <a:pPr marL="0" indent="0">
              <a:buNone/>
            </a:pPr>
            <a:r>
              <a:rPr lang="en-US" dirty="0" smtClean="0"/>
              <a:t>After hearing the product vision:</a:t>
            </a:r>
          </a:p>
          <a:p>
            <a:r>
              <a:rPr lang="en-US" dirty="0" smtClean="0"/>
              <a:t>Do you think it captures the goal for the end user?</a:t>
            </a:r>
          </a:p>
          <a:p>
            <a:r>
              <a:rPr lang="en-US" dirty="0" smtClean="0"/>
              <a:t>Will it lead to the desired acquisition strategy?</a:t>
            </a:r>
          </a:p>
          <a:p>
            <a:r>
              <a:rPr lang="en-US" dirty="0" smtClean="0"/>
              <a:t>Is it concise enough?</a:t>
            </a:r>
          </a:p>
          <a:p>
            <a:r>
              <a:rPr lang="en-US" dirty="0" smtClean="0"/>
              <a:t>Will it serve as an accurate filter for change requests, design adjustments, </a:t>
            </a:r>
            <a:r>
              <a:rPr lang="en-US" dirty="0" err="1" smtClean="0"/>
              <a:t>etc</a:t>
            </a:r>
            <a:r>
              <a:rPr lang="en-US" dirty="0" smtClean="0"/>
              <a:t>; i.e. will it keep you on track to achieving the vision?</a:t>
            </a:r>
          </a:p>
          <a:p>
            <a:pPr marL="0" indent="0">
              <a:buNone/>
            </a:pPr>
            <a:endParaRPr lang="en-US" dirty="0" smtClean="0"/>
          </a:p>
          <a:p>
            <a:pPr marL="0" indent="0">
              <a:buNone/>
            </a:pPr>
            <a:r>
              <a:rPr lang="en-US" dirty="0" smtClean="0"/>
              <a:t>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427784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Presentation Time!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092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Wrap Up &amp; Classroom Session Feedback</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9426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5 Agenda</a:t>
            </a:r>
            <a:endParaRPr lang="en-US" dirty="0"/>
          </a:p>
        </p:txBody>
      </p:sp>
      <p:sp>
        <p:nvSpPr>
          <p:cNvPr id="7" name="Rectangle 6"/>
          <p:cNvSpPr/>
          <p:nvPr/>
        </p:nvSpPr>
        <p:spPr>
          <a:xfrm>
            <a:off x="1695450" y="1595440"/>
            <a:ext cx="8801100" cy="4411661"/>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Day </a:t>
            </a:r>
            <a:r>
              <a:rPr lang="en-US" sz="2000" b="1" dirty="0" smtClean="0"/>
              <a:t>5 </a:t>
            </a:r>
            <a:r>
              <a:rPr lang="en-US" sz="2000" b="1" dirty="0"/>
              <a:t>– </a:t>
            </a:r>
            <a:r>
              <a:rPr lang="en-US" sz="2000" b="1" dirty="0" smtClean="0"/>
              <a:t>Preview of Release 3 and Demo Day</a:t>
            </a:r>
            <a:endParaRPr lang="en-US" sz="2000" b="1" dirty="0"/>
          </a:p>
        </p:txBody>
      </p:sp>
      <p:graphicFrame>
        <p:nvGraphicFramePr>
          <p:cNvPr id="8" name="Content Placeholder 7"/>
          <p:cNvGraphicFramePr>
            <a:graphicFrameLocks/>
          </p:cNvGraphicFramePr>
          <p:nvPr>
            <p:extLst>
              <p:ext uri="{D42A27DB-BD31-4B8C-83A1-F6EECF244321}">
                <p14:modId xmlns:p14="http://schemas.microsoft.com/office/powerpoint/2010/main" val="2274737248"/>
              </p:ext>
            </p:extLst>
          </p:nvPr>
        </p:nvGraphicFramePr>
        <p:xfrm>
          <a:off x="1838326" y="2057401"/>
          <a:ext cx="8515350" cy="3809999"/>
        </p:xfrm>
        <a:graphic>
          <a:graphicData uri="http://schemas.openxmlformats.org/drawingml/2006/table">
            <a:tbl>
              <a:tblPr bandRow="1">
                <a:tableStyleId>{5C22544A-7EE6-4342-B048-85BDC9FD1C3A}</a:tableStyleId>
              </a:tblPr>
              <a:tblGrid>
                <a:gridCol w="1616074"/>
                <a:gridCol w="6899276"/>
              </a:tblGrid>
              <a:tr h="1684158">
                <a:tc>
                  <a:txBody>
                    <a:bodyPr/>
                    <a:lstStyle/>
                    <a:p>
                      <a:r>
                        <a:rPr lang="en-US" sz="2400" b="1" dirty="0" smtClean="0">
                          <a:solidFill>
                            <a:schemeClr val="tx1"/>
                          </a:solidFill>
                        </a:rPr>
                        <a:t>Morning</a:t>
                      </a:r>
                    </a:p>
                  </a:txBody>
                  <a:tcPr marL="68580" marR="68580" marT="34290" marB="34290"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400" dirty="0" smtClean="0">
                          <a:solidFill>
                            <a:schemeClr val="tx1"/>
                          </a:solidFill>
                        </a:rPr>
                        <a:t>Release 3:</a:t>
                      </a:r>
                      <a:r>
                        <a:rPr lang="en-US" sz="2400" baseline="0" dirty="0" smtClean="0">
                          <a:solidFill>
                            <a:schemeClr val="tx1"/>
                          </a:solidFill>
                        </a:rPr>
                        <a:t> How Do You Buy? Introduction</a:t>
                      </a:r>
                      <a:endParaRPr lang="en-US" sz="2400" dirty="0" smtClean="0">
                        <a:solidFill>
                          <a:schemeClr val="tx1"/>
                        </a:solidFill>
                      </a:endParaRPr>
                    </a:p>
                    <a:p>
                      <a:pPr marL="182880" indent="-182880">
                        <a:buFont typeface="Arial" panose="020B0604020202020204" pitchFamily="34" charset="0"/>
                        <a:buChar char="•"/>
                      </a:pPr>
                      <a:r>
                        <a:rPr lang="en-US" sz="2400" dirty="0" smtClean="0">
                          <a:solidFill>
                            <a:schemeClr val="tx1"/>
                          </a:solidFill>
                        </a:rPr>
                        <a:t>Introduction</a:t>
                      </a:r>
                      <a:r>
                        <a:rPr lang="en-US" sz="2400" baseline="0" dirty="0" smtClean="0">
                          <a:solidFill>
                            <a:schemeClr val="tx1"/>
                          </a:solidFill>
                        </a:rPr>
                        <a:t> to the Lean Canvas</a:t>
                      </a:r>
                      <a:r>
                        <a:rPr lang="en-US" sz="2400" dirty="0" smtClean="0">
                          <a:solidFill>
                            <a:schemeClr val="tx1"/>
                          </a:solidFill>
                        </a:rPr>
                        <a:t> </a:t>
                      </a:r>
                      <a:endParaRPr lang="en-US" sz="2400" baseline="0" dirty="0" smtClean="0">
                        <a:solidFill>
                          <a:schemeClr val="tx1"/>
                        </a:solidFill>
                      </a:endParaRPr>
                    </a:p>
                  </a:txBody>
                  <a:tcPr marL="68580" marR="68580" marT="34290" marB="34290" anchor="ctr">
                    <a:solidFill>
                      <a:schemeClr val="accent1">
                        <a:lumMod val="20000"/>
                        <a:lumOff val="80000"/>
                      </a:schemeClr>
                    </a:solidFill>
                  </a:tcPr>
                </a:tc>
              </a:tr>
              <a:tr h="569421">
                <a:tc gridSpan="2">
                  <a:txBody>
                    <a:bodyPr/>
                    <a:lstStyle/>
                    <a:p>
                      <a:pPr marL="91440" indent="-91440" algn="ctr"/>
                      <a:r>
                        <a:rPr lang="en-US" sz="2400" b="1" dirty="0" smtClean="0">
                          <a:solidFill>
                            <a:schemeClr val="tx1"/>
                          </a:solidFill>
                        </a:rPr>
                        <a:t>Lunch</a:t>
                      </a:r>
                      <a:r>
                        <a:rPr lang="en-US" sz="2400" b="1" baseline="0" dirty="0" smtClean="0">
                          <a:solidFill>
                            <a:schemeClr val="tx1"/>
                          </a:solidFill>
                        </a:rPr>
                        <a:t> </a:t>
                      </a:r>
                      <a:r>
                        <a:rPr lang="en-US" sz="2400" b="1" dirty="0" smtClean="0">
                          <a:solidFill>
                            <a:schemeClr val="tx1"/>
                          </a:solidFill>
                        </a:rPr>
                        <a:t>(12:00-1:00</a:t>
                      </a:r>
                      <a:r>
                        <a:rPr lang="en-US" sz="2400" b="1" baseline="0" dirty="0" smtClean="0">
                          <a:solidFill>
                            <a:schemeClr val="tx1"/>
                          </a:solidFill>
                        </a:rPr>
                        <a:t> pm)</a:t>
                      </a:r>
                      <a:endParaRPr lang="en-US" sz="2400" b="1" dirty="0">
                        <a:solidFill>
                          <a:schemeClr val="tx1"/>
                        </a:solidFill>
                      </a:endParaRPr>
                    </a:p>
                  </a:txBody>
                  <a:tcPr marL="68580" marR="68580" marT="34290" marB="34290" anchor="ctr">
                    <a:solidFill>
                      <a:schemeClr val="bg1"/>
                    </a:solidFill>
                  </a:tcPr>
                </a:tc>
                <a:tc hMerge="1">
                  <a:txBody>
                    <a:bodyPr/>
                    <a:lstStyle/>
                    <a:p>
                      <a:endParaRPr lang="en-US"/>
                    </a:p>
                  </a:txBody>
                  <a:tcPr/>
                </a:tc>
              </a:tr>
              <a:tr h="1556420">
                <a:tc>
                  <a:txBody>
                    <a:bodyPr/>
                    <a:lstStyle/>
                    <a:p>
                      <a:endParaRPr lang="en-US" sz="2400" b="1" kern="1200" dirty="0" smtClean="0">
                        <a:solidFill>
                          <a:schemeClr val="tx1"/>
                        </a:solidFill>
                        <a:latin typeface="+mn-lt"/>
                        <a:ea typeface="+mn-ea"/>
                        <a:cs typeface="+mn-cs"/>
                      </a:endParaRPr>
                    </a:p>
                    <a:p>
                      <a:r>
                        <a:rPr lang="en-US" sz="2400" b="1" kern="1200" dirty="0" smtClean="0">
                          <a:solidFill>
                            <a:schemeClr val="tx1"/>
                          </a:solidFill>
                          <a:latin typeface="+mn-lt"/>
                          <a:ea typeface="+mn-ea"/>
                          <a:cs typeface="+mn-cs"/>
                        </a:rPr>
                        <a:t>Afternoon</a:t>
                      </a:r>
                    </a:p>
                    <a:p>
                      <a:endParaRPr lang="en-US" sz="3200" b="1" kern="1200" dirty="0">
                        <a:solidFill>
                          <a:schemeClr val="tx1"/>
                        </a:solidFill>
                        <a:latin typeface="+mn-lt"/>
                        <a:ea typeface="+mn-ea"/>
                        <a:cs typeface="+mn-cs"/>
                      </a:endParaRPr>
                    </a:p>
                  </a:txBody>
                  <a:tcPr marL="68580" marR="68580" marT="34290" marB="34290"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400" baseline="0" dirty="0" smtClean="0">
                          <a:solidFill>
                            <a:schemeClr val="tx1"/>
                          </a:solidFill>
                        </a:rPr>
                        <a:t>Live Digital Assignment Product Vision Presentations</a:t>
                      </a:r>
                    </a:p>
                    <a:p>
                      <a:pPr marL="182880" indent="-182880">
                        <a:buFont typeface="Arial" panose="020B0604020202020204" pitchFamily="34" charset="0"/>
                        <a:buChar char="•"/>
                      </a:pPr>
                      <a:r>
                        <a:rPr lang="en-US" sz="2400" baseline="0" dirty="0" smtClean="0">
                          <a:solidFill>
                            <a:schemeClr val="tx1"/>
                          </a:solidFill>
                        </a:rPr>
                        <a:t>Final wrap-up and feedback gathering </a:t>
                      </a:r>
                    </a:p>
                  </a:txBody>
                  <a:tcPr marL="68580" marR="68580" marT="34290" marB="34290" anchor="ctr">
                    <a:solidFill>
                      <a:schemeClr val="accent1">
                        <a:lumMod val="20000"/>
                        <a:lumOff val="80000"/>
                      </a:schemeClr>
                    </a:solidFill>
                  </a:tcPr>
                </a:tc>
              </a:tr>
            </a:tbl>
          </a:graphicData>
        </a:graphic>
      </p:graphicFrame>
    </p:spTree>
    <p:extLst>
      <p:ext uri="{BB962C8B-B14F-4D97-AF65-F5344CB8AC3E}">
        <p14:creationId xmlns:p14="http://schemas.microsoft.com/office/powerpoint/2010/main" val="2694554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Session </a:t>
            </a:r>
            <a:r>
              <a:rPr lang="en-US" dirty="0" smtClean="0"/>
              <a:t>Review – Day 1</a:t>
            </a:r>
            <a:endParaRPr lang="en-US" dirty="0"/>
          </a:p>
        </p:txBody>
      </p:sp>
      <p:sp>
        <p:nvSpPr>
          <p:cNvPr id="5" name="Content Placeholder 4"/>
          <p:cNvSpPr>
            <a:spLocks noGrp="1"/>
          </p:cNvSpPr>
          <p:nvPr>
            <p:ph idx="1"/>
          </p:nvPr>
        </p:nvSpPr>
        <p:spPr/>
        <p:txBody>
          <a:bodyPr/>
          <a:lstStyle/>
          <a:p>
            <a:r>
              <a:rPr lang="en-US" dirty="0" smtClean="0"/>
              <a:t>Live Digital Assignment working session</a:t>
            </a:r>
            <a:endParaRPr lang="en-US" dirty="0"/>
          </a:p>
        </p:txBody>
      </p:sp>
    </p:spTree>
    <p:extLst>
      <p:ext uri="{BB962C8B-B14F-4D97-AF65-F5344CB8AC3E}">
        <p14:creationId xmlns:p14="http://schemas.microsoft.com/office/powerpoint/2010/main" val="63817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Session Review – </a:t>
            </a:r>
            <a:r>
              <a:rPr lang="en-US" dirty="0" smtClean="0"/>
              <a:t>Day 2</a:t>
            </a:r>
            <a:endParaRPr lang="en-US" dirty="0"/>
          </a:p>
        </p:txBody>
      </p:sp>
      <p:sp>
        <p:nvSpPr>
          <p:cNvPr id="5" name="Content Placeholder 4"/>
          <p:cNvSpPr>
            <a:spLocks noGrp="1"/>
          </p:cNvSpPr>
          <p:nvPr>
            <p:ph idx="1"/>
          </p:nvPr>
        </p:nvSpPr>
        <p:spPr/>
        <p:txBody>
          <a:bodyPr/>
          <a:lstStyle/>
          <a:p>
            <a:r>
              <a:rPr lang="en-US" dirty="0" smtClean="0"/>
              <a:t>Teambuilding Activity</a:t>
            </a:r>
          </a:p>
          <a:p>
            <a:pPr marL="182880" lvl="0" indent="-182880">
              <a:lnSpc>
                <a:spcPct val="100000"/>
              </a:lnSpc>
              <a:spcBef>
                <a:spcPts val="0"/>
              </a:spcBef>
              <a:defRPr/>
            </a:pPr>
            <a:r>
              <a:rPr lang="en-US" dirty="0"/>
              <a:t>Brief Review of Release 1 </a:t>
            </a:r>
          </a:p>
          <a:p>
            <a:pPr marL="182880" lvl="0" indent="-182880">
              <a:lnSpc>
                <a:spcPct val="100000"/>
              </a:lnSpc>
              <a:spcBef>
                <a:spcPts val="0"/>
              </a:spcBef>
              <a:defRPr/>
            </a:pPr>
            <a:r>
              <a:rPr lang="en-US" dirty="0"/>
              <a:t>The Importance of Understanding Stakeholder </a:t>
            </a:r>
            <a:r>
              <a:rPr lang="en-US" dirty="0" smtClean="0"/>
              <a:t>Challenges</a:t>
            </a:r>
          </a:p>
          <a:p>
            <a:pPr marL="182880" indent="-182880"/>
            <a:r>
              <a:rPr lang="en-US" dirty="0"/>
              <a:t>The Importance of Understanding Stakeholder Challenges (Part II)</a:t>
            </a:r>
          </a:p>
          <a:p>
            <a:pPr marL="182880" indent="-182880"/>
            <a:r>
              <a:rPr lang="en-US" dirty="0"/>
              <a:t>Live Digital Assignment </a:t>
            </a:r>
            <a:r>
              <a:rPr lang="en-US" dirty="0" smtClean="0"/>
              <a:t>Group </a:t>
            </a:r>
            <a:r>
              <a:rPr lang="en-US" dirty="0"/>
              <a:t>Work</a:t>
            </a:r>
          </a:p>
          <a:p>
            <a:pPr marL="182880" lvl="0" indent="-182880">
              <a:lnSpc>
                <a:spcPct val="100000"/>
              </a:lnSpc>
              <a:spcBef>
                <a:spcPts val="0"/>
              </a:spcBef>
              <a:defRPr/>
            </a:pPr>
            <a:endParaRPr lang="en-US" dirty="0" smtClean="0"/>
          </a:p>
          <a:p>
            <a:endParaRPr lang="en-US" dirty="0"/>
          </a:p>
        </p:txBody>
      </p:sp>
    </p:spTree>
    <p:extLst>
      <p:ext uri="{BB962C8B-B14F-4D97-AF65-F5344CB8AC3E}">
        <p14:creationId xmlns:p14="http://schemas.microsoft.com/office/powerpoint/2010/main" val="416204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Session Review – Day </a:t>
            </a:r>
            <a:r>
              <a:rPr lang="en-US" dirty="0" smtClean="0"/>
              <a:t>3</a:t>
            </a:r>
            <a:endParaRPr lang="en-US" dirty="0"/>
          </a:p>
        </p:txBody>
      </p:sp>
      <p:sp>
        <p:nvSpPr>
          <p:cNvPr id="5" name="Content Placeholder 4"/>
          <p:cNvSpPr>
            <a:spLocks noGrp="1"/>
          </p:cNvSpPr>
          <p:nvPr>
            <p:ph idx="1"/>
          </p:nvPr>
        </p:nvSpPr>
        <p:spPr/>
        <p:txBody>
          <a:bodyPr/>
          <a:lstStyle/>
          <a:p>
            <a:r>
              <a:rPr lang="en-US" dirty="0" smtClean="0"/>
              <a:t>MAP Case Study Activity Review</a:t>
            </a:r>
          </a:p>
          <a:p>
            <a:r>
              <a:rPr lang="en-US" dirty="0" smtClean="0"/>
              <a:t>Beyond the RFI</a:t>
            </a:r>
          </a:p>
          <a:p>
            <a:r>
              <a:rPr lang="en-US" dirty="0" smtClean="0"/>
              <a:t>Beyond the RFI in Action Exercise</a:t>
            </a:r>
          </a:p>
          <a:p>
            <a:r>
              <a:rPr lang="en-US" dirty="0" smtClean="0"/>
              <a:t>Case Study Recap</a:t>
            </a:r>
          </a:p>
          <a:p>
            <a:r>
              <a:rPr lang="en-US" dirty="0" smtClean="0"/>
              <a:t>USDS Guest Speakers</a:t>
            </a:r>
          </a:p>
          <a:p>
            <a:endParaRPr lang="en-US" dirty="0" smtClean="0"/>
          </a:p>
        </p:txBody>
      </p:sp>
    </p:spTree>
    <p:extLst>
      <p:ext uri="{BB962C8B-B14F-4D97-AF65-F5344CB8AC3E}">
        <p14:creationId xmlns:p14="http://schemas.microsoft.com/office/powerpoint/2010/main" val="2427683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Session Review – Day </a:t>
            </a:r>
            <a:r>
              <a:rPr lang="en-US" dirty="0" smtClean="0"/>
              <a:t>4</a:t>
            </a:r>
            <a:endParaRPr lang="en-US" dirty="0"/>
          </a:p>
        </p:txBody>
      </p:sp>
      <p:sp>
        <p:nvSpPr>
          <p:cNvPr id="5" name="Content Placeholder 4"/>
          <p:cNvSpPr>
            <a:spLocks noGrp="1"/>
          </p:cNvSpPr>
          <p:nvPr>
            <p:ph idx="1"/>
          </p:nvPr>
        </p:nvSpPr>
        <p:spPr/>
        <p:txBody>
          <a:bodyPr/>
          <a:lstStyle/>
          <a:p>
            <a:r>
              <a:rPr lang="en-US" dirty="0" smtClean="0"/>
              <a:t>Salesforce Market Research Study review</a:t>
            </a:r>
          </a:p>
          <a:p>
            <a:r>
              <a:rPr lang="en-US" dirty="0" smtClean="0"/>
              <a:t>Influencing Conversations Roleplay</a:t>
            </a:r>
          </a:p>
          <a:p>
            <a:r>
              <a:rPr lang="en-US" dirty="0"/>
              <a:t>Transitioning from Market Research to Discussion of Acquisition Strategy: VA Guest Panel </a:t>
            </a:r>
            <a:endParaRPr lang="en-US" dirty="0" smtClean="0"/>
          </a:p>
        </p:txBody>
      </p:sp>
    </p:spTree>
    <p:extLst>
      <p:ext uri="{BB962C8B-B14F-4D97-AF65-F5344CB8AC3E}">
        <p14:creationId xmlns:p14="http://schemas.microsoft.com/office/powerpoint/2010/main" val="1566655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Classroom Session Review – Day 5</a:t>
            </a:r>
            <a:endParaRPr lang="en-US" dirty="0"/>
          </a:p>
        </p:txBody>
      </p:sp>
      <p:sp>
        <p:nvSpPr>
          <p:cNvPr id="5" name="Content Placeholder 4"/>
          <p:cNvSpPr>
            <a:spLocks noGrp="1"/>
          </p:cNvSpPr>
          <p:nvPr>
            <p:ph idx="1"/>
          </p:nvPr>
        </p:nvSpPr>
        <p:spPr/>
        <p:txBody>
          <a:bodyPr/>
          <a:lstStyle/>
          <a:p>
            <a:r>
              <a:rPr lang="en-US" dirty="0"/>
              <a:t>Release 3 Introduction to the Acquisition Strategy </a:t>
            </a:r>
            <a:endParaRPr lang="en-US" dirty="0" smtClean="0"/>
          </a:p>
          <a:p>
            <a:r>
              <a:rPr lang="en-US" dirty="0" smtClean="0"/>
              <a:t>Lean Canvas introduction</a:t>
            </a:r>
          </a:p>
          <a:p>
            <a:r>
              <a:rPr lang="en-US" dirty="0" smtClean="0"/>
              <a:t>LDA Report Out and Reflection</a:t>
            </a:r>
          </a:p>
        </p:txBody>
      </p:sp>
    </p:spTree>
    <p:extLst>
      <p:ext uri="{BB962C8B-B14F-4D97-AF65-F5344CB8AC3E}">
        <p14:creationId xmlns:p14="http://schemas.microsoft.com/office/powerpoint/2010/main" val="1437370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9927921" cy="1325563"/>
          </a:xfrm>
        </p:spPr>
        <p:txBody>
          <a:bodyPr/>
          <a:lstStyle/>
          <a:p>
            <a:r>
              <a:rPr lang="en-US" dirty="0" smtClean="0"/>
              <a:t>Liked, Learned, Lacked, Longed for </a:t>
            </a:r>
            <a:br>
              <a:rPr lang="en-US" dirty="0" smtClean="0"/>
            </a:br>
            <a:r>
              <a:rPr lang="en-US" dirty="0" smtClean="0"/>
              <a:t>Feedback on Orientation</a:t>
            </a:r>
            <a:endParaRPr lang="en-US" dirty="0"/>
          </a:p>
        </p:txBody>
      </p:sp>
      <p:pic>
        <p:nvPicPr>
          <p:cNvPr id="3" name="Picture 2"/>
          <p:cNvPicPr>
            <a:picLocks noChangeAspect="1"/>
          </p:cNvPicPr>
          <p:nvPr/>
        </p:nvPicPr>
        <p:blipFill>
          <a:blip r:embed="rId3"/>
          <a:stretch>
            <a:fillRect/>
          </a:stretch>
        </p:blipFill>
        <p:spPr>
          <a:xfrm>
            <a:off x="8220206" y="1596652"/>
            <a:ext cx="3403947" cy="4580311"/>
          </a:xfrm>
          <a:prstGeom prst="rect">
            <a:avLst/>
          </a:prstGeom>
        </p:spPr>
      </p:pic>
      <p:sp>
        <p:nvSpPr>
          <p:cNvPr id="14" name="Content Placeholder 4"/>
          <p:cNvSpPr>
            <a:spLocks noGrp="1"/>
          </p:cNvSpPr>
          <p:nvPr>
            <p:ph idx="1"/>
          </p:nvPr>
        </p:nvSpPr>
        <p:spPr>
          <a:xfrm>
            <a:off x="419100" y="1825625"/>
            <a:ext cx="7259355" cy="4351338"/>
          </a:xfrm>
        </p:spPr>
        <p:txBody>
          <a:bodyPr/>
          <a:lstStyle/>
          <a:p>
            <a:pPr fontAlgn="base"/>
            <a:r>
              <a:rPr lang="en-US" b="1" i="1" dirty="0">
                <a:latin typeface="Arial" panose="020B0604020202020204" pitchFamily="34" charset="0"/>
                <a:cs typeface="Arial" panose="020B0604020202020204" pitchFamily="34" charset="0"/>
              </a:rPr>
              <a:t>Liked </a:t>
            </a:r>
            <a:r>
              <a:rPr lang="en-US" i="1" dirty="0">
                <a:latin typeface="Arial" panose="020B0604020202020204" pitchFamily="34" charset="0"/>
                <a:cs typeface="Arial" panose="020B0604020202020204" pitchFamily="34" charset="0"/>
              </a:rPr>
              <a:t>– things you really liked</a:t>
            </a:r>
          </a:p>
          <a:p>
            <a:pPr fontAlgn="base"/>
            <a:r>
              <a:rPr lang="en-US" b="1" i="1" dirty="0">
                <a:latin typeface="Arial" panose="020B0604020202020204" pitchFamily="34" charset="0"/>
                <a:cs typeface="Arial" panose="020B0604020202020204" pitchFamily="34" charset="0"/>
              </a:rPr>
              <a:t>Learned </a:t>
            </a:r>
            <a:r>
              <a:rPr lang="en-US" i="1" dirty="0">
                <a:latin typeface="Arial" panose="020B0604020202020204" pitchFamily="34" charset="0"/>
                <a:cs typeface="Arial" panose="020B0604020202020204" pitchFamily="34" charset="0"/>
              </a:rPr>
              <a:t>– things you have learned</a:t>
            </a:r>
          </a:p>
          <a:p>
            <a:pPr fontAlgn="base"/>
            <a:r>
              <a:rPr lang="en-US" b="1" i="1" dirty="0">
                <a:latin typeface="Arial" panose="020B0604020202020204" pitchFamily="34" charset="0"/>
                <a:cs typeface="Arial" panose="020B0604020202020204" pitchFamily="34" charset="0"/>
              </a:rPr>
              <a:t>Lacked </a:t>
            </a:r>
            <a:r>
              <a:rPr lang="en-US" i="1" dirty="0">
                <a:latin typeface="Arial" panose="020B0604020202020204" pitchFamily="34" charset="0"/>
                <a:cs typeface="Arial" panose="020B0604020202020204" pitchFamily="34" charset="0"/>
              </a:rPr>
              <a:t>– things you have seen the team doing, but consider that could be done better.</a:t>
            </a:r>
          </a:p>
          <a:p>
            <a:pPr fontAlgn="base"/>
            <a:r>
              <a:rPr lang="en-US" b="1" i="1" dirty="0">
                <a:latin typeface="Arial" panose="020B0604020202020204" pitchFamily="34" charset="0"/>
                <a:cs typeface="Arial" panose="020B0604020202020204" pitchFamily="34" charset="0"/>
              </a:rPr>
              <a:t>Longed for – </a:t>
            </a:r>
            <a:r>
              <a:rPr lang="en-US" i="1" dirty="0">
                <a:latin typeface="Arial" panose="020B0604020202020204" pitchFamily="34" charset="0"/>
                <a:cs typeface="Arial" panose="020B0604020202020204" pitchFamily="34" charset="0"/>
              </a:rPr>
              <a:t>something you desired or wished for</a:t>
            </a:r>
          </a:p>
          <a:p>
            <a:endParaRPr lang="en-US" dirty="0"/>
          </a:p>
        </p:txBody>
      </p:sp>
    </p:spTree>
    <p:extLst>
      <p:ext uri="{BB962C8B-B14F-4D97-AF65-F5344CB8AC3E}">
        <p14:creationId xmlns:p14="http://schemas.microsoft.com/office/powerpoint/2010/main" val="4000580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1353800" cy="1325563"/>
          </a:xfrm>
        </p:spPr>
        <p:txBody>
          <a:bodyPr/>
          <a:lstStyle/>
          <a:p>
            <a:r>
              <a:rPr lang="en-US" dirty="0" smtClean="0"/>
              <a:t>Review of Release 3: How Do You Buy? Key Concepts</a:t>
            </a:r>
            <a:endParaRPr lang="en-US" dirty="0"/>
          </a:p>
        </p:txBody>
      </p:sp>
      <p:sp>
        <p:nvSpPr>
          <p:cNvPr id="8" name="Rectangle 7"/>
          <p:cNvSpPr/>
          <p:nvPr/>
        </p:nvSpPr>
        <p:spPr>
          <a:xfrm>
            <a:off x="419101" y="2054736"/>
            <a:ext cx="4210049" cy="3412614"/>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403" y="2124508"/>
            <a:ext cx="1940907" cy="151819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403" y="3611660"/>
            <a:ext cx="2607978" cy="1382228"/>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98135" y="2139107"/>
            <a:ext cx="2431015" cy="1488997"/>
          </a:xfrm>
          <a:prstGeom prst="rect">
            <a:avLst/>
          </a:prstGeom>
        </p:spPr>
      </p:pic>
      <p:sp>
        <p:nvSpPr>
          <p:cNvPr id="14" name="Rectangle 13"/>
          <p:cNvSpPr/>
          <p:nvPr/>
        </p:nvSpPr>
        <p:spPr>
          <a:xfrm>
            <a:off x="5503333" y="1919274"/>
            <a:ext cx="6366934" cy="1772193"/>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a:buChar char="•"/>
            </a:pPr>
            <a:r>
              <a:rPr lang="en-US" sz="2400" dirty="0" smtClean="0">
                <a:solidFill>
                  <a:srgbClr val="000000"/>
                </a:solidFill>
              </a:rPr>
              <a:t>Development of a strategy that buys the result, not compliance</a:t>
            </a:r>
          </a:p>
          <a:p>
            <a:pPr marL="342900" indent="-342900">
              <a:buFont typeface="Arial"/>
              <a:buChar char="•"/>
            </a:pPr>
            <a:r>
              <a:rPr lang="en-US" sz="2400" dirty="0" smtClean="0">
                <a:solidFill>
                  <a:srgbClr val="000000"/>
                </a:solidFill>
              </a:rPr>
              <a:t>Integrate innovative techniques to completing market research and developing your strategy </a:t>
            </a:r>
            <a:endParaRPr lang="en-US" sz="2400" dirty="0">
              <a:solidFill>
                <a:srgbClr val="000000"/>
              </a:solidFill>
            </a:endParaRPr>
          </a:p>
        </p:txBody>
      </p:sp>
      <p:sp>
        <p:nvSpPr>
          <p:cNvPr id="15" name="Rectangle 14"/>
          <p:cNvSpPr/>
          <p:nvPr/>
        </p:nvSpPr>
        <p:spPr>
          <a:xfrm>
            <a:off x="5503331" y="1526522"/>
            <a:ext cx="6366935" cy="477121"/>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Iteration 3.A: Developing an Acquisition Strategy</a:t>
            </a:r>
          </a:p>
        </p:txBody>
      </p:sp>
      <p:sp>
        <p:nvSpPr>
          <p:cNvPr id="16" name="Rectangle 15"/>
          <p:cNvSpPr/>
          <p:nvPr/>
        </p:nvSpPr>
        <p:spPr>
          <a:xfrm>
            <a:off x="5520266" y="4273002"/>
            <a:ext cx="6366934" cy="2009260"/>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a:buChar char="•"/>
            </a:pPr>
            <a:r>
              <a:rPr lang="en-US" sz="2400" dirty="0" smtClean="0">
                <a:solidFill>
                  <a:srgbClr val="000000"/>
                </a:solidFill>
              </a:rPr>
              <a:t>Develop your SOW/PWS/SOO</a:t>
            </a:r>
          </a:p>
          <a:p>
            <a:pPr marL="285750" indent="-285750">
              <a:buFont typeface="Arial"/>
              <a:buChar char="•"/>
            </a:pPr>
            <a:r>
              <a:rPr lang="en-US" sz="2400" dirty="0" smtClean="0">
                <a:solidFill>
                  <a:srgbClr val="000000"/>
                </a:solidFill>
              </a:rPr>
              <a:t>Complete your solicitation package</a:t>
            </a:r>
          </a:p>
          <a:p>
            <a:pPr marL="285750" indent="-285750">
              <a:buFont typeface="Arial"/>
              <a:buChar char="•"/>
            </a:pPr>
            <a:r>
              <a:rPr lang="en-US" sz="2400" dirty="0" smtClean="0">
                <a:solidFill>
                  <a:srgbClr val="000000"/>
                </a:solidFill>
              </a:rPr>
              <a:t>Ensure your evaluation criteria is complete</a:t>
            </a:r>
          </a:p>
        </p:txBody>
      </p:sp>
      <p:sp>
        <p:nvSpPr>
          <p:cNvPr id="17" name="Rectangle 16"/>
          <p:cNvSpPr/>
          <p:nvPr/>
        </p:nvSpPr>
        <p:spPr>
          <a:xfrm>
            <a:off x="5520264" y="3880250"/>
            <a:ext cx="6366935" cy="477121"/>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Iteration 3.B: Acquiring Digital Services</a:t>
            </a:r>
          </a:p>
        </p:txBody>
      </p:sp>
      <p:sp>
        <p:nvSpPr>
          <p:cNvPr id="9" name="Rectangle 8"/>
          <p:cNvSpPr/>
          <p:nvPr/>
        </p:nvSpPr>
        <p:spPr>
          <a:xfrm>
            <a:off x="419100" y="1507067"/>
            <a:ext cx="4210050" cy="795866"/>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Making the Buy</a:t>
            </a:r>
            <a:endParaRPr lang="en-US" sz="2400" b="1"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100" y="2329593"/>
            <a:ext cx="4210050" cy="2989136"/>
          </a:xfrm>
          <a:prstGeom prst="rect">
            <a:avLst/>
          </a:prstGeom>
        </p:spPr>
      </p:pic>
      <p:sp>
        <p:nvSpPr>
          <p:cNvPr id="13" name="Rectangle 12"/>
          <p:cNvSpPr/>
          <p:nvPr/>
        </p:nvSpPr>
        <p:spPr>
          <a:xfrm>
            <a:off x="997529" y="4678681"/>
            <a:ext cx="4330197" cy="1971495"/>
          </a:xfrm>
          <a:prstGeom prst="rect">
            <a:avLst/>
          </a:prstGeom>
          <a:solidFill>
            <a:schemeClr val="accent5">
              <a:lumMod val="75000"/>
            </a:schemeClr>
          </a:solidFill>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Characterized by:</a:t>
            </a:r>
          </a:p>
          <a:p>
            <a:pPr algn="ctr"/>
            <a:endParaRPr lang="en-US" sz="200" b="1" dirty="0" smtClean="0"/>
          </a:p>
          <a:p>
            <a:pPr marL="285750" indent="-285750">
              <a:buFont typeface="Arial" panose="020B0604020202020204" pitchFamily="34" charset="0"/>
              <a:buChar char="•"/>
            </a:pPr>
            <a:r>
              <a:rPr lang="en-US" sz="2000" dirty="0" smtClean="0"/>
              <a:t>Developing an Acquisition Strategy</a:t>
            </a:r>
          </a:p>
          <a:p>
            <a:pPr marL="285750" indent="-285750">
              <a:buFont typeface="Arial" panose="020B0604020202020204" pitchFamily="34" charset="0"/>
              <a:buChar char="•"/>
            </a:pPr>
            <a:r>
              <a:rPr lang="en-US" sz="2000" dirty="0" smtClean="0"/>
              <a:t>Completing Market Research and writing your report</a:t>
            </a:r>
          </a:p>
          <a:p>
            <a:pPr marL="285750" indent="-285750">
              <a:buFont typeface="Arial" panose="020B0604020202020204" pitchFamily="34" charset="0"/>
              <a:buChar char="•"/>
            </a:pPr>
            <a:r>
              <a:rPr lang="en-US" sz="2000" dirty="0" smtClean="0"/>
              <a:t>Develop your SOW/PWS/SOO</a:t>
            </a:r>
          </a:p>
        </p:txBody>
      </p:sp>
    </p:spTree>
    <p:extLst>
      <p:ext uri="{BB962C8B-B14F-4D97-AF65-F5344CB8AC3E}">
        <p14:creationId xmlns:p14="http://schemas.microsoft.com/office/powerpoint/2010/main" val="1212981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3.A: Developing an Acquisition Strategy Performance Objectives</a:t>
            </a:r>
            <a:endParaRPr lang="en-US" dirty="0"/>
          </a:p>
        </p:txBody>
      </p:sp>
      <p:sp>
        <p:nvSpPr>
          <p:cNvPr id="3" name="Content Placeholder 2"/>
          <p:cNvSpPr>
            <a:spLocks noGrp="1"/>
          </p:cNvSpPr>
          <p:nvPr>
            <p:ph idx="1"/>
          </p:nvPr>
        </p:nvSpPr>
        <p:spPr>
          <a:xfrm>
            <a:off x="419100" y="1453243"/>
            <a:ext cx="11353800" cy="4723720"/>
          </a:xfrm>
        </p:spPr>
        <p:txBody>
          <a:bodyPr>
            <a:normAutofit/>
          </a:bodyPr>
          <a:lstStyle/>
          <a:p>
            <a:r>
              <a:rPr lang="en-US" sz="2400" dirty="0" smtClean="0"/>
              <a:t>Develop an acquisition strategy based up on your market research, product vision, and customer needs</a:t>
            </a:r>
          </a:p>
          <a:p>
            <a:r>
              <a:rPr lang="en-US" sz="2400" dirty="0" smtClean="0"/>
              <a:t>Be an effective change agent and collaborate </a:t>
            </a:r>
            <a:r>
              <a:rPr lang="en-US" sz="2400" dirty="0"/>
              <a:t>with the customer and key stakeholders on development of the </a:t>
            </a:r>
            <a:r>
              <a:rPr lang="en-US" sz="2400" dirty="0" smtClean="0"/>
              <a:t>acquisition strategy</a:t>
            </a:r>
          </a:p>
          <a:p>
            <a:r>
              <a:rPr lang="en-US" sz="2400" dirty="0"/>
              <a:t>Develop criteria on cost and pricing, terms and conditions, security concerns (cyber), and data rights</a:t>
            </a:r>
            <a:r>
              <a:rPr lang="en-US" sz="2400" dirty="0" smtClean="0"/>
              <a:t>.</a:t>
            </a:r>
          </a:p>
          <a:p>
            <a:r>
              <a:rPr lang="en-US" sz="2400" dirty="0"/>
              <a:t>Devise evaluation methods and criteria to evaluate vendor maturity and ability to deliver a product that solves a given need and given the definition of success.</a:t>
            </a:r>
            <a:endParaRPr lang="en-US" sz="2400" dirty="0" smtClean="0"/>
          </a:p>
        </p:txBody>
      </p:sp>
    </p:spTree>
    <p:extLst>
      <p:ext uri="{BB962C8B-B14F-4D97-AF65-F5344CB8AC3E}">
        <p14:creationId xmlns:p14="http://schemas.microsoft.com/office/powerpoint/2010/main" val="3433535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1353800" cy="1325563"/>
          </a:xfrm>
        </p:spPr>
        <p:txBody>
          <a:bodyPr/>
          <a:lstStyle/>
          <a:p>
            <a:r>
              <a:rPr lang="en-US" dirty="0"/>
              <a:t>Iteration </a:t>
            </a:r>
            <a:r>
              <a:rPr lang="en-US" dirty="0" smtClean="0"/>
              <a:t>3.A</a:t>
            </a:r>
            <a:r>
              <a:rPr lang="en-US" dirty="0"/>
              <a:t>: Developing an Acquisition Strategy</a:t>
            </a:r>
          </a:p>
        </p:txBody>
      </p:sp>
      <p:sp>
        <p:nvSpPr>
          <p:cNvPr id="3" name="Content Placeholder 2"/>
          <p:cNvSpPr>
            <a:spLocks noGrp="1"/>
          </p:cNvSpPr>
          <p:nvPr>
            <p:ph idx="1"/>
          </p:nvPr>
        </p:nvSpPr>
        <p:spPr>
          <a:xfrm>
            <a:off x="419100" y="1485900"/>
            <a:ext cx="11772900" cy="4691063"/>
          </a:xfrm>
        </p:spPr>
        <p:txBody>
          <a:bodyPr>
            <a:noAutofit/>
          </a:bodyPr>
          <a:lstStyle/>
          <a:p>
            <a:pPr>
              <a:lnSpc>
                <a:spcPct val="120000"/>
              </a:lnSpc>
              <a:spcBef>
                <a:spcPts val="600"/>
              </a:spcBef>
            </a:pPr>
            <a:r>
              <a:rPr lang="en-US" sz="2000" dirty="0" smtClean="0"/>
              <a:t>Start with a strategy that </a:t>
            </a:r>
            <a:r>
              <a:rPr lang="en-US" sz="2000" dirty="0"/>
              <a:t>leverages flexibilities in the </a:t>
            </a:r>
            <a:r>
              <a:rPr lang="en-US" sz="2000" dirty="0" err="1" smtClean="0"/>
              <a:t>TechFAR</a:t>
            </a:r>
            <a:r>
              <a:rPr lang="en-US" sz="2000" dirty="0" smtClean="0"/>
              <a:t>, </a:t>
            </a:r>
            <a:r>
              <a:rPr lang="en-US" sz="2000" dirty="0"/>
              <a:t>Digital Services Guidebook, and other policy </a:t>
            </a:r>
            <a:r>
              <a:rPr lang="en-US" sz="2000" dirty="0" smtClean="0"/>
              <a:t>requirements</a:t>
            </a:r>
          </a:p>
          <a:p>
            <a:pPr>
              <a:lnSpc>
                <a:spcPct val="120000"/>
              </a:lnSpc>
              <a:spcBef>
                <a:spcPts val="600"/>
              </a:spcBef>
            </a:pPr>
            <a:r>
              <a:rPr lang="en-US" sz="2000" dirty="0" smtClean="0"/>
              <a:t>Will your path forward be a Challenge, MVP, RFI?</a:t>
            </a:r>
          </a:p>
          <a:p>
            <a:pPr>
              <a:lnSpc>
                <a:spcPct val="120000"/>
              </a:lnSpc>
              <a:spcBef>
                <a:spcPts val="600"/>
              </a:spcBef>
            </a:pPr>
            <a:r>
              <a:rPr lang="en-US" sz="2000" dirty="0" smtClean="0"/>
              <a:t>Do you need to accomplish more market research? How about a blog!</a:t>
            </a:r>
          </a:p>
          <a:p>
            <a:pPr>
              <a:lnSpc>
                <a:spcPct val="120000"/>
              </a:lnSpc>
              <a:spcBef>
                <a:spcPts val="600"/>
              </a:spcBef>
            </a:pPr>
            <a:r>
              <a:rPr lang="en-US" sz="2000" dirty="0" smtClean="0"/>
              <a:t>Making key decisions on the solicitation to help speed up SOW/PWS/SOO development: </a:t>
            </a:r>
          </a:p>
          <a:p>
            <a:pPr lvl="1">
              <a:lnSpc>
                <a:spcPct val="120000"/>
              </a:lnSpc>
              <a:spcBef>
                <a:spcPts val="600"/>
              </a:spcBef>
            </a:pPr>
            <a:r>
              <a:rPr lang="en-US" sz="2000" dirty="0" smtClean="0"/>
              <a:t>Contract type</a:t>
            </a:r>
          </a:p>
          <a:p>
            <a:pPr lvl="1">
              <a:lnSpc>
                <a:spcPct val="120000"/>
              </a:lnSpc>
              <a:spcBef>
                <a:spcPts val="600"/>
              </a:spcBef>
            </a:pPr>
            <a:r>
              <a:rPr lang="en-US" sz="2000" dirty="0" smtClean="0"/>
              <a:t>Pricing considerations</a:t>
            </a:r>
          </a:p>
          <a:p>
            <a:pPr lvl="1">
              <a:lnSpc>
                <a:spcPct val="120000"/>
              </a:lnSpc>
              <a:spcBef>
                <a:spcPts val="600"/>
              </a:spcBef>
            </a:pPr>
            <a:r>
              <a:rPr lang="en-US" sz="2000" dirty="0" smtClean="0"/>
              <a:t>Effective use of competition</a:t>
            </a:r>
          </a:p>
          <a:p>
            <a:pPr lvl="1">
              <a:lnSpc>
                <a:spcPct val="120000"/>
              </a:lnSpc>
              <a:spcBef>
                <a:spcPts val="600"/>
              </a:spcBef>
            </a:pPr>
            <a:r>
              <a:rPr lang="en-US" sz="2000" dirty="0" smtClean="0"/>
              <a:t>Technical constraints</a:t>
            </a:r>
          </a:p>
          <a:p>
            <a:pPr>
              <a:lnSpc>
                <a:spcPct val="120000"/>
              </a:lnSpc>
              <a:spcBef>
                <a:spcPts val="600"/>
              </a:spcBef>
            </a:pPr>
            <a:r>
              <a:rPr lang="en-US" sz="2000" dirty="0" smtClean="0"/>
              <a:t>Iteration 3.A schedule: October 24 through November 4 </a:t>
            </a:r>
            <a:endParaRPr lang="en-US" sz="2000" dirty="0"/>
          </a:p>
        </p:txBody>
      </p:sp>
    </p:spTree>
    <p:extLst>
      <p:ext uri="{BB962C8B-B14F-4D97-AF65-F5344CB8AC3E}">
        <p14:creationId xmlns:p14="http://schemas.microsoft.com/office/powerpoint/2010/main" val="1101114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a:t>
            </a:r>
            <a:r>
              <a:rPr lang="en-US" dirty="0" smtClean="0"/>
              <a:t>3.B: Acquiring Digital Services Performance </a:t>
            </a:r>
            <a:r>
              <a:rPr lang="en-US" dirty="0"/>
              <a:t>Objectives</a:t>
            </a:r>
          </a:p>
        </p:txBody>
      </p:sp>
      <p:sp>
        <p:nvSpPr>
          <p:cNvPr id="3" name="Content Placeholder 2"/>
          <p:cNvSpPr>
            <a:spLocks noGrp="1"/>
          </p:cNvSpPr>
          <p:nvPr>
            <p:ph idx="1"/>
          </p:nvPr>
        </p:nvSpPr>
        <p:spPr/>
        <p:txBody>
          <a:bodyPr>
            <a:normAutofit/>
          </a:bodyPr>
          <a:lstStyle/>
          <a:p>
            <a:r>
              <a:rPr lang="en-US" dirty="0" smtClean="0"/>
              <a:t>Differentiate </a:t>
            </a:r>
            <a:r>
              <a:rPr lang="en-US" dirty="0"/>
              <a:t>between buying compliance and buying outcomes.</a:t>
            </a:r>
          </a:p>
          <a:p>
            <a:r>
              <a:rPr lang="en-US" dirty="0" smtClean="0"/>
              <a:t>Identify </a:t>
            </a:r>
            <a:r>
              <a:rPr lang="en-US" dirty="0"/>
              <a:t>the role that security plays in digital service contracts. </a:t>
            </a:r>
            <a:endParaRPr lang="en-US" dirty="0" smtClean="0"/>
          </a:p>
          <a:p>
            <a:r>
              <a:rPr lang="en-US" dirty="0"/>
              <a:t>Develop your acquisition package for procuring digital services, including proposal and source selection methods</a:t>
            </a:r>
            <a:r>
              <a:rPr lang="en-US" dirty="0" smtClean="0"/>
              <a:t>.</a:t>
            </a:r>
          </a:p>
          <a:p>
            <a:r>
              <a:rPr lang="en-US" dirty="0"/>
              <a:t>Define evaluation criteria, given evaluation strategy discussed in your acquisition strategy</a:t>
            </a:r>
            <a:r>
              <a:rPr lang="en-US" dirty="0" smtClean="0"/>
              <a:t>.</a:t>
            </a:r>
          </a:p>
          <a:p>
            <a:r>
              <a:rPr lang="en-US" dirty="0"/>
              <a:t>Share examples of acquisition innovation.</a:t>
            </a:r>
            <a:endParaRPr lang="en-US" dirty="0" smtClean="0"/>
          </a:p>
        </p:txBody>
      </p:sp>
    </p:spTree>
    <p:extLst>
      <p:ext uri="{BB962C8B-B14F-4D97-AF65-F5344CB8AC3E}">
        <p14:creationId xmlns:p14="http://schemas.microsoft.com/office/powerpoint/2010/main" val="2876342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1353800" cy="1325563"/>
          </a:xfrm>
        </p:spPr>
        <p:txBody>
          <a:bodyPr/>
          <a:lstStyle/>
          <a:p>
            <a:r>
              <a:rPr lang="en-US" dirty="0"/>
              <a:t>Iteration </a:t>
            </a:r>
            <a:r>
              <a:rPr lang="en-US" dirty="0" smtClean="0"/>
              <a:t>3.B</a:t>
            </a:r>
            <a:r>
              <a:rPr lang="en-US" dirty="0"/>
              <a:t>:  Acquiring Digital Services</a:t>
            </a:r>
          </a:p>
        </p:txBody>
      </p:sp>
      <p:sp>
        <p:nvSpPr>
          <p:cNvPr id="3" name="Content Placeholder 2"/>
          <p:cNvSpPr>
            <a:spLocks noGrp="1"/>
          </p:cNvSpPr>
          <p:nvPr>
            <p:ph idx="1"/>
          </p:nvPr>
        </p:nvSpPr>
        <p:spPr/>
        <p:txBody>
          <a:bodyPr/>
          <a:lstStyle/>
          <a:p>
            <a:r>
              <a:rPr lang="en-US" dirty="0" smtClean="0"/>
              <a:t>Here is where the magic happens! Time to write your Requirements Document; i.e. the SOW, PWS, or SOO</a:t>
            </a:r>
          </a:p>
          <a:p>
            <a:r>
              <a:rPr lang="en-US" dirty="0" smtClean="0"/>
              <a:t>You will learn about the typical elements in a SOW/PWS/SOO and when each is most appropriate for your procurement</a:t>
            </a:r>
          </a:p>
          <a:p>
            <a:r>
              <a:rPr lang="en-US" dirty="0" smtClean="0"/>
              <a:t>We are buying outcomes, not compliance!</a:t>
            </a:r>
          </a:p>
          <a:p>
            <a:r>
              <a:rPr lang="en-US" dirty="0" smtClean="0"/>
              <a:t>Source selection tips and strategies, to include clear evaluation criteria in your SOW/PWS/SOO </a:t>
            </a:r>
          </a:p>
          <a:p>
            <a:endParaRPr lang="en-US" dirty="0" smtClean="0"/>
          </a:p>
          <a:p>
            <a:pPr marL="0" indent="0">
              <a:lnSpc>
                <a:spcPct val="120000"/>
              </a:lnSpc>
              <a:spcBef>
                <a:spcPts val="600"/>
              </a:spcBef>
              <a:buNone/>
            </a:pPr>
            <a:r>
              <a:rPr lang="en-US" dirty="0" smtClean="0"/>
              <a:t>Iteration 3.B schedule: November 7-18</a:t>
            </a:r>
            <a:endParaRPr lang="en-US" dirty="0"/>
          </a:p>
        </p:txBody>
      </p:sp>
    </p:spTree>
    <p:extLst>
      <p:ext uri="{BB962C8B-B14F-4D97-AF65-F5344CB8AC3E}">
        <p14:creationId xmlns:p14="http://schemas.microsoft.com/office/powerpoint/2010/main" val="219805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Lean Acquisition Planning Canvas</a:t>
            </a:r>
            <a:endParaRPr lang="en-US" dirty="0"/>
          </a:p>
        </p:txBody>
      </p:sp>
      <p:sp>
        <p:nvSpPr>
          <p:cNvPr id="5" name="Subtitle 4"/>
          <p:cNvSpPr>
            <a:spLocks noGrp="1"/>
          </p:cNvSpPr>
          <p:nvPr>
            <p:ph type="subTitle" idx="1"/>
          </p:nvPr>
        </p:nvSpPr>
        <p:spPr/>
        <p:txBody>
          <a:bodyPr/>
          <a:lstStyle/>
          <a:p>
            <a:r>
              <a:rPr lang="en-US" dirty="0"/>
              <a:t>Acquisition Background and Objectives</a:t>
            </a:r>
          </a:p>
        </p:txBody>
      </p:sp>
    </p:spTree>
    <p:extLst>
      <p:ext uri="{BB962C8B-B14F-4D97-AF65-F5344CB8AC3E}">
        <p14:creationId xmlns:p14="http://schemas.microsoft.com/office/powerpoint/2010/main" val="3025160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4871110"/>
              </p:ext>
            </p:extLst>
          </p:nvPr>
        </p:nvGraphicFramePr>
        <p:xfrm>
          <a:off x="0" y="-1"/>
          <a:ext cx="12192000" cy="7871791"/>
        </p:xfrm>
        <a:graphic>
          <a:graphicData uri="http://schemas.openxmlformats.org/drawingml/2006/table">
            <a:tbl>
              <a:tblPr firstRow="1" firstCol="1" bandRow="1">
                <a:tableStyleId>{5C22544A-7EE6-4342-B048-85BDC9FD1C3A}</a:tableStyleId>
              </a:tblPr>
              <a:tblGrid>
                <a:gridCol w="2107096"/>
                <a:gridCol w="1967947"/>
                <a:gridCol w="2425148"/>
                <a:gridCol w="2544418"/>
                <a:gridCol w="3147391"/>
              </a:tblGrid>
              <a:tr h="4626959">
                <a:tc>
                  <a:txBody>
                    <a:bodyPr/>
                    <a:lstStyle/>
                    <a:p>
                      <a:pPr marL="0" marR="0">
                        <a:lnSpc>
                          <a:spcPct val="107000"/>
                        </a:lnSpc>
                        <a:spcBef>
                          <a:spcPts val="0"/>
                        </a:spcBef>
                        <a:spcAft>
                          <a:spcPts val="0"/>
                        </a:spcAft>
                      </a:pPr>
                      <a:r>
                        <a:rPr lang="en-US" sz="1900" b="1" u="sng" dirty="0">
                          <a:effectLst/>
                        </a:rPr>
                        <a:t>Statement of Need</a:t>
                      </a:r>
                    </a:p>
                    <a:p>
                      <a:pPr marL="0" marR="0">
                        <a:lnSpc>
                          <a:spcPct val="107000"/>
                        </a:lnSpc>
                        <a:spcBef>
                          <a:spcPts val="0"/>
                        </a:spcBef>
                        <a:spcAft>
                          <a:spcPts val="0"/>
                        </a:spcAft>
                      </a:pPr>
                      <a:r>
                        <a:rPr lang="en-US" sz="1500" dirty="0">
                          <a:effectLst/>
                        </a:rPr>
                        <a:t> </a:t>
                      </a:r>
                    </a:p>
                    <a:p>
                      <a:pPr marL="0" marR="0">
                        <a:lnSpc>
                          <a:spcPct val="107000"/>
                        </a:lnSpc>
                        <a:spcBef>
                          <a:spcPts val="0"/>
                        </a:spcBef>
                        <a:spcAft>
                          <a:spcPts val="0"/>
                        </a:spcAft>
                      </a:pPr>
                      <a:r>
                        <a:rPr lang="en-US" sz="1800" b="1" dirty="0">
                          <a:effectLst/>
                        </a:rPr>
                        <a:t>Product Vision/Objective</a:t>
                      </a:r>
                      <a:r>
                        <a:rPr lang="en-US" sz="1800" b="1" dirty="0" smtClean="0">
                          <a:effectLst/>
                        </a:rPr>
                        <a:t>/ Desired </a:t>
                      </a:r>
                      <a:r>
                        <a:rPr lang="en-US" sz="1800" b="1" dirty="0">
                          <a:effectLst/>
                        </a:rPr>
                        <a:t>outcomes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250" marR="54250" marT="0" marB="0"/>
                </a:tc>
                <a:tc>
                  <a:txBody>
                    <a:bodyPr/>
                    <a:lstStyle/>
                    <a:p>
                      <a:pPr marL="0" marR="0">
                        <a:lnSpc>
                          <a:spcPct val="107000"/>
                        </a:lnSpc>
                        <a:spcBef>
                          <a:spcPts val="0"/>
                        </a:spcBef>
                        <a:spcAft>
                          <a:spcPts val="0"/>
                        </a:spcAft>
                      </a:pPr>
                      <a:r>
                        <a:rPr lang="en-US" sz="1900" u="sng" dirty="0">
                          <a:effectLst/>
                        </a:rPr>
                        <a:t>Cost</a:t>
                      </a:r>
                    </a:p>
                    <a:p>
                      <a:pPr marL="0" marR="0">
                        <a:lnSpc>
                          <a:spcPct val="107000"/>
                        </a:lnSpc>
                        <a:spcBef>
                          <a:spcPts val="0"/>
                        </a:spcBef>
                        <a:spcAft>
                          <a:spcPts val="0"/>
                        </a:spcAft>
                      </a:pPr>
                      <a:r>
                        <a:rPr lang="en-US" sz="1800" dirty="0">
                          <a:effectLst/>
                        </a:rPr>
                        <a:t>Ask the following questions: </a:t>
                      </a:r>
                    </a:p>
                    <a:p>
                      <a:pPr marL="342900" marR="0" lvl="0" indent="-342900">
                        <a:lnSpc>
                          <a:spcPct val="107000"/>
                        </a:lnSpc>
                        <a:spcBef>
                          <a:spcPts val="0"/>
                        </a:spcBef>
                        <a:spcAft>
                          <a:spcPts val="0"/>
                        </a:spcAft>
                        <a:buFont typeface="Symbol" panose="05050102010706020507" pitchFamily="18" charset="2"/>
                        <a:buChar char=""/>
                      </a:pPr>
                      <a:r>
                        <a:rPr lang="en-US" sz="1500" dirty="0">
                          <a:effectLst/>
                        </a:rPr>
                        <a: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4250" marR="54250" marT="0" marB="0"/>
                </a:tc>
                <a:tc>
                  <a:txBody>
                    <a:bodyPr/>
                    <a:lstStyle/>
                    <a:p>
                      <a:pPr marL="0" marR="0">
                        <a:lnSpc>
                          <a:spcPct val="107000"/>
                        </a:lnSpc>
                        <a:spcBef>
                          <a:spcPts val="0"/>
                        </a:spcBef>
                        <a:spcAft>
                          <a:spcPts val="0"/>
                        </a:spcAft>
                      </a:pPr>
                      <a:r>
                        <a:rPr lang="en-US" sz="1900" u="sng" dirty="0">
                          <a:effectLst/>
                        </a:rPr>
                        <a:t>Trade-Offs</a:t>
                      </a:r>
                    </a:p>
                    <a:p>
                      <a:pPr marL="0" marR="0">
                        <a:lnSpc>
                          <a:spcPct val="107000"/>
                        </a:lnSpc>
                        <a:spcBef>
                          <a:spcPts val="0"/>
                        </a:spcBef>
                        <a:spcAft>
                          <a:spcPts val="0"/>
                        </a:spcAft>
                      </a:pPr>
                      <a:r>
                        <a:rPr lang="en-US" sz="1800" b="1" dirty="0">
                          <a:effectLst/>
                        </a:rPr>
                        <a:t>Ask the following questions: </a:t>
                      </a:r>
                    </a:p>
                    <a:p>
                      <a:pPr marL="342900" marR="0" lvl="0" indent="-342900">
                        <a:lnSpc>
                          <a:spcPct val="107000"/>
                        </a:lnSpc>
                        <a:spcBef>
                          <a:spcPts val="0"/>
                        </a:spcBef>
                        <a:spcAft>
                          <a:spcPts val="0"/>
                        </a:spcAft>
                        <a:buFont typeface="Symbol" panose="05050102010706020507" pitchFamily="18" charset="2"/>
                        <a:buChar char=""/>
                      </a:pPr>
                      <a:r>
                        <a:rPr lang="en-US" sz="1800" b="1" dirty="0">
                          <a:effectLst/>
                        </a:rPr>
                        <a:t>Look at the iron triangle of schedule/cost /scope/quality</a:t>
                      </a:r>
                    </a:p>
                    <a:p>
                      <a:pPr marL="342900" marR="0" lvl="0" indent="-342900">
                        <a:lnSpc>
                          <a:spcPct val="107000"/>
                        </a:lnSpc>
                        <a:spcBef>
                          <a:spcPts val="0"/>
                        </a:spcBef>
                        <a:spcAft>
                          <a:spcPts val="0"/>
                        </a:spcAft>
                        <a:buFont typeface="Symbol" panose="05050102010706020507" pitchFamily="18" charset="2"/>
                        <a:buChar char=""/>
                      </a:pPr>
                      <a:r>
                        <a:rPr lang="en-US" sz="1800" b="1" dirty="0">
                          <a:effectLst/>
                        </a:rPr>
                        <a:t>Rank these factors with relation to the importance of this acquisition. </a:t>
                      </a:r>
                    </a:p>
                    <a:p>
                      <a:pPr marL="342900" marR="0" lvl="0" indent="-342900">
                        <a:lnSpc>
                          <a:spcPct val="107000"/>
                        </a:lnSpc>
                        <a:spcBef>
                          <a:spcPts val="0"/>
                        </a:spcBef>
                        <a:spcAft>
                          <a:spcPts val="0"/>
                        </a:spcAft>
                        <a:buFont typeface="Symbol" panose="05050102010706020507" pitchFamily="18" charset="2"/>
                        <a:buChar char=""/>
                      </a:pPr>
                      <a:r>
                        <a:rPr lang="en-US" sz="1800" b="1" dirty="0">
                          <a:effectLst/>
                        </a:rPr>
                        <a:t>What factors need to be included in a tradeoff discussion? </a:t>
                      </a:r>
                    </a:p>
                  </a:txBody>
                  <a:tcPr marL="54250" marR="54250" marT="0" marB="0"/>
                </a:tc>
                <a:tc>
                  <a:txBody>
                    <a:bodyPr/>
                    <a:lstStyle/>
                    <a:p>
                      <a:pPr marL="0" marR="0">
                        <a:lnSpc>
                          <a:spcPct val="107000"/>
                        </a:lnSpc>
                        <a:spcBef>
                          <a:spcPts val="0"/>
                        </a:spcBef>
                        <a:spcAft>
                          <a:spcPts val="0"/>
                        </a:spcAft>
                      </a:pPr>
                      <a:r>
                        <a:rPr lang="en-US" sz="1900" u="sng" dirty="0">
                          <a:effectLst/>
                        </a:rPr>
                        <a:t>Risks</a:t>
                      </a:r>
                    </a:p>
                    <a:p>
                      <a:pPr marL="0" marR="0">
                        <a:lnSpc>
                          <a:spcPct val="107000"/>
                        </a:lnSpc>
                        <a:spcBef>
                          <a:spcPts val="0"/>
                        </a:spcBef>
                        <a:spcAft>
                          <a:spcPts val="0"/>
                        </a:spcAft>
                      </a:pPr>
                      <a:r>
                        <a:rPr lang="en-US" sz="1800" dirty="0">
                          <a:effectLst/>
                        </a:rPr>
                        <a:t>Ask the following questions: </a:t>
                      </a:r>
                    </a:p>
                    <a:p>
                      <a:pPr marL="342900" marR="0" lvl="0" indent="-342900">
                        <a:lnSpc>
                          <a:spcPct val="107000"/>
                        </a:lnSpc>
                        <a:spcBef>
                          <a:spcPts val="0"/>
                        </a:spcBef>
                        <a:spcAft>
                          <a:spcPts val="0"/>
                        </a:spcAft>
                        <a:buFont typeface="Symbol" panose="05050102010706020507" pitchFamily="18" charset="2"/>
                        <a:buChar char=""/>
                      </a:pPr>
                      <a:r>
                        <a:rPr lang="en-US" sz="1800" dirty="0">
                          <a:effectLst/>
                        </a:rPr>
                        <a:t>What is the greatest risk to the end user? </a:t>
                      </a:r>
                    </a:p>
                    <a:p>
                      <a:pPr marL="342900" marR="0" lvl="0" indent="-342900">
                        <a:lnSpc>
                          <a:spcPct val="107000"/>
                        </a:lnSpc>
                        <a:spcBef>
                          <a:spcPts val="0"/>
                        </a:spcBef>
                        <a:spcAft>
                          <a:spcPts val="0"/>
                        </a:spcAft>
                        <a:buFont typeface="Symbol" panose="05050102010706020507" pitchFamily="18" charset="2"/>
                        <a:buChar char=""/>
                      </a:pPr>
                      <a:r>
                        <a:rPr lang="en-US" sz="1800" dirty="0">
                          <a:effectLst/>
                        </a:rPr>
                        <a:t>What is the greatest risk to the agency</a:t>
                      </a:r>
                    </a:p>
                    <a:p>
                      <a:pPr marL="342900" marR="0" lvl="0" indent="-342900">
                        <a:lnSpc>
                          <a:spcPct val="107000"/>
                        </a:lnSpc>
                        <a:spcBef>
                          <a:spcPts val="0"/>
                        </a:spcBef>
                        <a:spcAft>
                          <a:spcPts val="0"/>
                        </a:spcAft>
                        <a:buFont typeface="Symbol" panose="05050102010706020507" pitchFamily="18" charset="2"/>
                        <a:buChar char=""/>
                      </a:pPr>
                      <a:r>
                        <a:rPr lang="en-US" sz="1800" dirty="0">
                          <a:effectLst/>
                        </a:rPr>
                        <a:t>What is the greatest risk to acquisition success? </a:t>
                      </a:r>
                    </a:p>
                    <a:p>
                      <a:pPr marL="342900" marR="0" lvl="0" indent="-342900">
                        <a:lnSpc>
                          <a:spcPct val="107000"/>
                        </a:lnSpc>
                        <a:spcBef>
                          <a:spcPts val="0"/>
                        </a:spcBef>
                        <a:spcAft>
                          <a:spcPts val="0"/>
                        </a:spcAft>
                        <a:buFont typeface="Symbol" panose="05050102010706020507" pitchFamily="18" charset="2"/>
                        <a:buChar char=""/>
                      </a:pPr>
                      <a:r>
                        <a:rPr lang="en-US" sz="1800" dirty="0">
                          <a:effectLst/>
                        </a:rPr>
                        <a:t>How do we mitigate these risks?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250" marR="54250" marT="0" marB="0"/>
                </a:tc>
                <a:tc>
                  <a:txBody>
                    <a:bodyPr/>
                    <a:lstStyle/>
                    <a:p>
                      <a:pPr marL="0" marR="0">
                        <a:lnSpc>
                          <a:spcPct val="107000"/>
                        </a:lnSpc>
                        <a:spcBef>
                          <a:spcPts val="0"/>
                        </a:spcBef>
                        <a:spcAft>
                          <a:spcPts val="0"/>
                        </a:spcAft>
                      </a:pPr>
                      <a:r>
                        <a:rPr lang="en-US" sz="1800" u="sng" dirty="0">
                          <a:effectLst/>
                        </a:rPr>
                        <a:t>Acquisition Streamlining</a:t>
                      </a:r>
                    </a:p>
                    <a:p>
                      <a:pPr marL="0" marR="0">
                        <a:lnSpc>
                          <a:spcPct val="107000"/>
                        </a:lnSpc>
                        <a:spcBef>
                          <a:spcPts val="0"/>
                        </a:spcBef>
                        <a:spcAft>
                          <a:spcPts val="0"/>
                        </a:spcAft>
                      </a:pPr>
                      <a:r>
                        <a:rPr lang="en-US" sz="1800" dirty="0">
                          <a:effectLst/>
                        </a:rPr>
                        <a:t>Ask the following questions: </a:t>
                      </a:r>
                    </a:p>
                    <a:p>
                      <a:pPr marL="342900" marR="0" lvl="0" indent="-342900">
                        <a:lnSpc>
                          <a:spcPct val="107000"/>
                        </a:lnSpc>
                        <a:spcBef>
                          <a:spcPts val="0"/>
                        </a:spcBef>
                        <a:spcAft>
                          <a:spcPts val="0"/>
                        </a:spcAft>
                        <a:buFont typeface="Symbol" panose="05050102010706020507" pitchFamily="18" charset="2"/>
                        <a:buChar char=""/>
                      </a:pPr>
                      <a:r>
                        <a:rPr lang="en-US" sz="1800" dirty="0">
                          <a:effectLst/>
                        </a:rPr>
                        <a:t>What does industry engagement look like? </a:t>
                      </a:r>
                    </a:p>
                    <a:p>
                      <a:pPr marL="342900" marR="0" lvl="0" indent="-342900">
                        <a:lnSpc>
                          <a:spcPct val="107000"/>
                        </a:lnSpc>
                        <a:spcBef>
                          <a:spcPts val="0"/>
                        </a:spcBef>
                        <a:spcAft>
                          <a:spcPts val="0"/>
                        </a:spcAft>
                        <a:buFont typeface="Symbol" panose="05050102010706020507" pitchFamily="18" charset="2"/>
                        <a:buChar char=""/>
                      </a:pPr>
                      <a:r>
                        <a:rPr lang="en-US" sz="1800" dirty="0">
                          <a:effectLst/>
                        </a:rPr>
                        <a:t>Can you start with a blog to get interest?</a:t>
                      </a:r>
                    </a:p>
                    <a:p>
                      <a:pPr marL="342900" marR="0" lvl="0" indent="-342900">
                        <a:lnSpc>
                          <a:spcPct val="107000"/>
                        </a:lnSpc>
                        <a:spcBef>
                          <a:spcPts val="0"/>
                        </a:spcBef>
                        <a:spcAft>
                          <a:spcPts val="0"/>
                        </a:spcAft>
                        <a:buFont typeface="Symbol" panose="05050102010706020507" pitchFamily="18" charset="2"/>
                        <a:buChar char=""/>
                      </a:pPr>
                      <a:r>
                        <a:rPr lang="en-US" sz="1800" dirty="0">
                          <a:effectLst/>
                        </a:rPr>
                        <a:t>How do we craft a message that makes industry want to work on this acquisition? </a:t>
                      </a:r>
                    </a:p>
                    <a:p>
                      <a:pPr marL="342900" marR="0" lvl="0" indent="-342900">
                        <a:lnSpc>
                          <a:spcPct val="107000"/>
                        </a:lnSpc>
                        <a:spcBef>
                          <a:spcPts val="0"/>
                        </a:spcBef>
                        <a:spcAft>
                          <a:spcPts val="0"/>
                        </a:spcAft>
                        <a:buFont typeface="Symbol" panose="05050102010706020507" pitchFamily="18" charset="2"/>
                        <a:buChar char=""/>
                      </a:pPr>
                      <a:r>
                        <a:rPr lang="en-US" sz="1800" dirty="0">
                          <a:effectLst/>
                        </a:rPr>
                        <a:t>What does phased approach to acquisition look </a:t>
                      </a:r>
                      <a:r>
                        <a:rPr lang="en-US" sz="1800" dirty="0" smtClean="0">
                          <a:effectLst/>
                        </a:rPr>
                        <a:t>like?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250" marR="54250" marT="0" marB="0"/>
                </a:tc>
              </a:tr>
              <a:tr h="3244832">
                <a:tc gridSpan="2">
                  <a:txBody>
                    <a:bodyPr/>
                    <a:lstStyle/>
                    <a:p>
                      <a:pPr marL="0" marR="0">
                        <a:lnSpc>
                          <a:spcPct val="107000"/>
                        </a:lnSpc>
                        <a:spcBef>
                          <a:spcPts val="0"/>
                        </a:spcBef>
                        <a:spcAft>
                          <a:spcPts val="0"/>
                        </a:spcAft>
                      </a:pPr>
                      <a:r>
                        <a:rPr lang="en-US" sz="1800" u="sng" dirty="0">
                          <a:effectLst/>
                        </a:rPr>
                        <a:t>Applicable Conditions</a:t>
                      </a:r>
                    </a:p>
                    <a:p>
                      <a:pPr marL="0" marR="0">
                        <a:lnSpc>
                          <a:spcPct val="107000"/>
                        </a:lnSpc>
                        <a:spcBef>
                          <a:spcPts val="0"/>
                        </a:spcBef>
                        <a:spcAft>
                          <a:spcPts val="0"/>
                        </a:spcAft>
                      </a:pPr>
                      <a:r>
                        <a:rPr lang="en-US" sz="1800" dirty="0">
                          <a:effectLst/>
                        </a:rPr>
                        <a:t>Ask the following questions: </a:t>
                      </a:r>
                    </a:p>
                    <a:p>
                      <a:pPr marL="342900" marR="0" lvl="0" indent="-342900">
                        <a:lnSpc>
                          <a:spcPct val="107000"/>
                        </a:lnSpc>
                        <a:spcBef>
                          <a:spcPts val="0"/>
                        </a:spcBef>
                        <a:spcAft>
                          <a:spcPts val="0"/>
                        </a:spcAft>
                        <a:buFont typeface="Symbol" panose="05050102010706020507" pitchFamily="18" charset="2"/>
                        <a:buChar char=""/>
                      </a:pPr>
                      <a:r>
                        <a:rPr lang="en-US" sz="1800" dirty="0">
                          <a:effectLst/>
                        </a:rPr>
                        <a:t>Is there an existing legacy system that is replacing</a:t>
                      </a:r>
                    </a:p>
                    <a:p>
                      <a:pPr marL="342900" marR="0" lvl="0" indent="-342900">
                        <a:lnSpc>
                          <a:spcPct val="107000"/>
                        </a:lnSpc>
                        <a:spcBef>
                          <a:spcPts val="0"/>
                        </a:spcBef>
                        <a:spcAft>
                          <a:spcPts val="0"/>
                        </a:spcAft>
                        <a:buFont typeface="Symbol" panose="05050102010706020507" pitchFamily="18" charset="2"/>
                        <a:buChar char=""/>
                      </a:pPr>
                      <a:r>
                        <a:rPr lang="en-US" sz="1800" dirty="0">
                          <a:effectLst/>
                        </a:rPr>
                        <a:t>What cost, delivery, environmental constraints exist?</a:t>
                      </a:r>
                    </a:p>
                    <a:p>
                      <a:pPr marL="342900" marR="0" lvl="0" indent="-342900">
                        <a:lnSpc>
                          <a:spcPct val="107000"/>
                        </a:lnSpc>
                        <a:spcBef>
                          <a:spcPts val="0"/>
                        </a:spcBef>
                        <a:spcAft>
                          <a:spcPts val="0"/>
                        </a:spcAft>
                        <a:buFont typeface="Symbol" panose="05050102010706020507" pitchFamily="18" charset="2"/>
                        <a:buChar char=""/>
                      </a:pPr>
                      <a:r>
                        <a:rPr lang="en-US" sz="1800" dirty="0">
                          <a:effectLst/>
                        </a:rPr>
                        <a:t>What will this have to interface with? </a:t>
                      </a:r>
                    </a:p>
                    <a:p>
                      <a:pPr marL="342900" marR="0" lvl="0" indent="-342900">
                        <a:lnSpc>
                          <a:spcPct val="107000"/>
                        </a:lnSpc>
                        <a:spcBef>
                          <a:spcPts val="0"/>
                        </a:spcBef>
                        <a:spcAft>
                          <a:spcPts val="0"/>
                        </a:spcAft>
                        <a:buFont typeface="Symbol" panose="05050102010706020507" pitchFamily="18" charset="2"/>
                        <a:buChar char=""/>
                      </a:pPr>
                      <a:r>
                        <a:rPr lang="en-US" sz="1800" dirty="0">
                          <a:effectLst/>
                        </a:rPr>
                        <a:t>Is this going into a cloud environment? Why or why not? </a:t>
                      </a:r>
                    </a:p>
                    <a:p>
                      <a:pPr marL="342900" marR="0" lvl="0" indent="-342900">
                        <a:lnSpc>
                          <a:spcPct val="107000"/>
                        </a:lnSpc>
                        <a:spcBef>
                          <a:spcPts val="0"/>
                        </a:spcBef>
                        <a:spcAft>
                          <a:spcPts val="0"/>
                        </a:spcAft>
                        <a:buFont typeface="Symbol" panose="05050102010706020507" pitchFamily="18" charset="2"/>
                        <a:buChar char=""/>
                      </a:pPr>
                      <a:r>
                        <a:rPr lang="en-US" sz="1800" dirty="0">
                          <a:effectLst/>
                        </a:rPr>
                        <a:t>Can you use open source? Why or why not?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250" marR="54250" marT="0" marB="0"/>
                </a:tc>
                <a:tc hMerge="1">
                  <a:txBody>
                    <a:bodyPr/>
                    <a:lstStyle/>
                    <a:p>
                      <a:endParaRPr lang="en-US"/>
                    </a:p>
                  </a:txBody>
                  <a:tcPr/>
                </a:tc>
                <a:tc gridSpan="3">
                  <a:txBody>
                    <a:bodyPr/>
                    <a:lstStyle/>
                    <a:p>
                      <a:pPr marL="0" marR="0">
                        <a:lnSpc>
                          <a:spcPct val="107000"/>
                        </a:lnSpc>
                        <a:spcBef>
                          <a:spcPts val="0"/>
                        </a:spcBef>
                        <a:spcAft>
                          <a:spcPts val="0"/>
                        </a:spcAft>
                      </a:pPr>
                      <a:r>
                        <a:rPr lang="en-US" sz="1800" b="1" u="sng" dirty="0">
                          <a:effectLst/>
                        </a:rPr>
                        <a:t>Delivery or performance requirements</a:t>
                      </a:r>
                    </a:p>
                    <a:p>
                      <a:pPr marL="0" marR="0">
                        <a:lnSpc>
                          <a:spcPct val="107000"/>
                        </a:lnSpc>
                        <a:spcBef>
                          <a:spcPts val="0"/>
                        </a:spcBef>
                        <a:spcAft>
                          <a:spcPts val="0"/>
                        </a:spcAft>
                      </a:pPr>
                      <a:r>
                        <a:rPr lang="en-US" sz="1800" dirty="0">
                          <a:effectLst/>
                        </a:rPr>
                        <a:t>Ask the following questions: </a:t>
                      </a:r>
                    </a:p>
                    <a:p>
                      <a:pPr marL="342900" marR="0" lvl="0" indent="-342900">
                        <a:lnSpc>
                          <a:spcPct val="107000"/>
                        </a:lnSpc>
                        <a:spcBef>
                          <a:spcPts val="0"/>
                        </a:spcBef>
                        <a:spcAft>
                          <a:spcPts val="0"/>
                        </a:spcAft>
                        <a:buFont typeface="Symbol" panose="05050102010706020507" pitchFamily="18" charset="2"/>
                        <a:buChar char=""/>
                      </a:pPr>
                      <a:r>
                        <a:rPr lang="en-US" sz="1800" dirty="0">
                          <a:effectLst/>
                        </a:rPr>
                        <a:t>What can be envisioned for a minimum viable product</a:t>
                      </a:r>
                    </a:p>
                    <a:p>
                      <a:pPr marL="342900" marR="0" lvl="0" indent="-342900">
                        <a:lnSpc>
                          <a:spcPct val="107000"/>
                        </a:lnSpc>
                        <a:spcBef>
                          <a:spcPts val="0"/>
                        </a:spcBef>
                        <a:spcAft>
                          <a:spcPts val="0"/>
                        </a:spcAft>
                        <a:buFont typeface="Symbol" panose="05050102010706020507" pitchFamily="18" charset="2"/>
                        <a:buChar char=""/>
                      </a:pPr>
                      <a:r>
                        <a:rPr lang="en-US" sz="1800" dirty="0">
                          <a:effectLst/>
                        </a:rPr>
                        <a:t>Do you need a design phase? </a:t>
                      </a:r>
                    </a:p>
                    <a:p>
                      <a:pPr marL="342900" marR="0" lvl="0" indent="-342900">
                        <a:lnSpc>
                          <a:spcPct val="107000"/>
                        </a:lnSpc>
                        <a:spcBef>
                          <a:spcPts val="0"/>
                        </a:spcBef>
                        <a:spcAft>
                          <a:spcPts val="0"/>
                        </a:spcAft>
                        <a:buFont typeface="Symbol" panose="05050102010706020507" pitchFamily="18" charset="2"/>
                        <a:buChar char=""/>
                      </a:pPr>
                      <a:r>
                        <a:rPr lang="en-US" sz="1800" dirty="0">
                          <a:effectLst/>
                        </a:rPr>
                        <a:t>What does modular contracting opportunities look like for this?</a:t>
                      </a:r>
                    </a:p>
                    <a:p>
                      <a:pPr marL="342900" marR="0" lvl="0" indent="-342900">
                        <a:lnSpc>
                          <a:spcPct val="107000"/>
                        </a:lnSpc>
                        <a:spcBef>
                          <a:spcPts val="0"/>
                        </a:spcBef>
                        <a:spcAft>
                          <a:spcPts val="0"/>
                        </a:spcAft>
                        <a:buFont typeface="Symbol" panose="05050102010706020507" pitchFamily="18" charset="2"/>
                        <a:buChar char=""/>
                      </a:pPr>
                      <a:r>
                        <a:rPr lang="en-US" sz="1800" dirty="0">
                          <a:effectLst/>
                        </a:rPr>
                        <a:t>Are there program or organizational dates that affect urgency or performance?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250" marR="54250" marT="0" marB="0"/>
                </a:tc>
                <a:tc hMerge="1">
                  <a:txBody>
                    <a:bodyPr/>
                    <a:lstStyle/>
                    <a:p>
                      <a:endParaRPr lang="en-US"/>
                    </a:p>
                  </a:txBody>
                  <a:tcPr/>
                </a:tc>
                <a:tc hMerge="1">
                  <a:txBody>
                    <a:bodyPr/>
                    <a:lstStyle/>
                    <a:p>
                      <a:endParaRPr lang="en-US"/>
                    </a:p>
                  </a:txBody>
                  <a:tcPr/>
                </a:tc>
              </a:tr>
            </a:tbl>
          </a:graphicData>
        </a:graphic>
      </p:graphicFrame>
      <p:sp>
        <p:nvSpPr>
          <p:cNvPr id="5" name="Rectangle 1"/>
          <p:cNvSpPr>
            <a:spLocks noChangeArrowheads="1"/>
          </p:cNvSpPr>
          <p:nvPr/>
        </p:nvSpPr>
        <p:spPr bwMode="auto">
          <a:xfrm>
            <a:off x="0" y="-1925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22088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20972&quot;&gt;&lt;/object&gt;&lt;object type=&quot;2&quot; unique_id=&quot;20973&quot;&gt;&lt;object type=&quot;3&quot; unique_id=&quot;21008&quot;&gt;&lt;property id=&quot;20148&quot; value=&quot;5&quot;/&gt;&lt;property id=&quot;20300&quot; value=&quot;Slide 1 - &amp;quot;Release 2 Classroom Session – Day 5&amp;quot;&quot;/&gt;&lt;property id=&quot;20307&quot; value=&quot;382&quot;/&gt;&lt;/object&gt;&lt;object type=&quot;3&quot; unique_id=&quot;21009&quot;&gt;&lt;property id=&quot;20148&quot; value=&quot;5&quot;/&gt;&lt;property id=&quot;20300&quot; value=&quot;Slide 2 - &amp;quot;Day 5 Agenda&amp;quot;&quot;/&gt;&lt;property id=&quot;20307&quot; value=&quot;489&quot;/&gt;&lt;/object&gt;&lt;object type=&quot;3&quot; unique_id=&quot;21010&quot;&gt;&lt;property id=&quot;20148&quot; value=&quot;5&quot;/&gt;&lt;property id=&quot;20300&quot; value=&quot;Slide 3 - &amp;quot;Review of Release 3: How Do You Buy? Key Concepts&amp;quot;&quot;/&gt;&lt;property id=&quot;20307&quot; value=&quot;491&quot;/&gt;&lt;/object&gt;&lt;object type=&quot;3&quot; unique_id=&quot;21011&quot;&gt;&lt;property id=&quot;20148&quot; value=&quot;5&quot;/&gt;&lt;property id=&quot;20300&quot; value=&quot;Slide 4 - &amp;quot;Iteration 3.A: Developing an Acquisition Strategy Performance Objectives&amp;quot;&quot;/&gt;&lt;property id=&quot;20307&quot; value=&quot;490&quot;/&gt;&lt;/object&gt;&lt;object type=&quot;3&quot; unique_id=&quot;21012&quot;&gt;&lt;property id=&quot;20148&quot; value=&quot;5&quot;/&gt;&lt;property id=&quot;20300&quot; value=&quot;Slide 5 - &amp;quot;Iteration 3.A: Developing an Acquisition Strategy&amp;quot;&quot;/&gt;&lt;property id=&quot;20307&quot; value=&quot;493&quot;/&gt;&lt;/object&gt;&lt;object type=&quot;3&quot; unique_id=&quot;21013&quot;&gt;&lt;property id=&quot;20148&quot; value=&quot;5&quot;/&gt;&lt;property id=&quot;20300&quot; value=&quot;Slide 6 - &amp;quot;Iteration 3.B: Acquiring Digital Services Performance Objectives&amp;quot;&quot;/&gt;&lt;property id=&quot;20307&quot; value=&quot;495&quot;/&gt;&lt;/object&gt;&lt;object type=&quot;3&quot; unique_id=&quot;21014&quot;&gt;&lt;property id=&quot;20148&quot; value=&quot;5&quot;/&gt;&lt;property id=&quot;20300&quot; value=&quot;Slide 7 - &amp;quot;Iteration 3.B:  Acquiring Digital Services&amp;quot;&quot;/&gt;&lt;property id=&quot;20307&quot; value=&quot;494&quot;/&gt;&lt;/object&gt;&lt;object type=&quot;3&quot; unique_id=&quot;21016&quot;&gt;&lt;property id=&quot;20148&quot; value=&quot;5&quot;/&gt;&lt;property id=&quot;20300&quot; value=&quot;Slide 9 - &amp;quot;What is a Lean Canvas?&amp;quot;&quot;/&gt;&lt;property id=&quot;20307&quot; value=&quot;496&quot;/&gt;&lt;/object&gt;&lt;object type=&quot;3&quot; unique_id=&quot;21017&quot;&gt;&lt;property id=&quot;20148&quot; value=&quot;5&quot;/&gt;&lt;property id=&quot;20300&quot; value=&quot;Slide 10 - &amp;quot;How To Use the Lean Canvas&amp;quot;&quot;/&gt;&lt;property id=&quot;20307&quot; value=&quot;497&quot;/&gt;&lt;/object&gt;&lt;object type=&quot;3&quot; unique_id=&quot;21018&quot;&gt;&lt;property id=&quot;20148&quot; value=&quot;5&quot;/&gt;&lt;property id=&quot;20300&quot; value=&quot;Slide 11 - &amp;quot;Template Review&amp;quot;&quot;/&gt;&lt;property id=&quot;20307&quot; value=&quot;498&quot;/&gt;&lt;/object&gt;&lt;object type=&quot;3&quot; unique_id=&quot;21019&quot;&gt;&lt;property id=&quot;20148&quot; value=&quot;5&quot;/&gt;&lt;property id=&quot;20300&quot; value=&quot;Slide 14 - &amp;quot;Let’s Try It Out!&amp;quot;&quot;/&gt;&lt;property id=&quot;20307&quot; value=&quot;499&quot;/&gt;&lt;/object&gt;&lt;object type=&quot;3&quot; unique_id=&quot;21020&quot;&gt;&lt;property id=&quot;20148&quot; value=&quot;5&quot;/&gt;&lt;property id=&quot;20300&quot; value=&quot;Slide 17 - &amp;quot;Live Digital Assignment&amp;quot;&quot;/&gt;&lt;property id=&quot;20307&quot; value=&quot;385&quot;/&gt;&lt;/object&gt;&lt;object type=&quot;3&quot; unique_id=&quot;21021&quot;&gt;&lt;property id=&quot;20148&quot; value=&quot;5&quot;/&gt;&lt;property id=&quot;20300&quot; value=&quot;Slide 18 - &amp;quot;Your Presentation Instructions&amp;quot;&quot;/&gt;&lt;property id=&quot;20307&quot; value=&quot;460&quot;/&gt;&lt;/object&gt;&lt;object type=&quot;3&quot; unique_id=&quot;21022&quot;&gt;&lt;property id=&quot;20148&quot; value=&quot;5&quot;/&gt;&lt;property id=&quot;20300&quot; value=&quot;Slide 19 - &amp;quot;Welcome to Demo Day! &amp;quot;&quot;/&gt;&lt;property id=&quot;20307&quot; value=&quot;459&quot;/&gt;&lt;/object&gt;&lt;object type=&quot;3&quot; unique_id=&quot;21023&quot;&gt;&lt;property id=&quot;20148&quot; value=&quot;5&quot;/&gt;&lt;property id=&quot;20300&quot; value=&quot;Slide 20 - &amp;quot;Group Order&amp;quot;&quot;/&gt;&lt;property id=&quot;20307&quot; value=&quot;480&quot;/&gt;&lt;/object&gt;&lt;object type=&quot;3&quot; unique_id=&quot;21119&quot;&gt;&lt;property id=&quot;20148&quot; value=&quot;5&quot;/&gt;&lt;property id=&quot;20300&quot; value=&quot;Slide 16 - &amp;quot;LUNCH!&amp;quot;&quot;/&gt;&lt;property id=&quot;20307&quot; value=&quot;500&quot;/&gt;&lt;/object&gt;&lt;object type=&quot;3&quot; unique_id=&quot;21120&quot;&gt;&lt;property id=&quot;20148&quot; value=&quot;5&quot;/&gt;&lt;property id=&quot;20300&quot; value=&quot;Slide 8 - &amp;quot;Lean Acquisition Planning Canvas&amp;quot;&quot;/&gt;&lt;property id=&quot;20307&quot; value=&quot;501&quot;/&gt;&lt;/object&gt;&lt;object type=&quot;3&quot; unique_id=&quot;21121&quot;&gt;&lt;property id=&quot;20148&quot; value=&quot;5&quot;/&gt;&lt;property id=&quot;20300&quot; value=&quot;Slide 12&quot;/&gt;&lt;property id=&quot;20307&quot; value=&quot;502&quot;/&gt;&lt;/object&gt;&lt;object type=&quot;3&quot; unique_id=&quot;21122&quot;&gt;&lt;property id=&quot;20148&quot; value=&quot;5&quot;/&gt;&lt;property id=&quot;20300&quot; value=&quot;Slide 13&quot;/&gt;&lt;property id=&quot;20307&quot; value=&quot;503&quot;/&gt;&lt;/object&gt;&lt;object type=&quot;3&quot; unique_id=&quot;21123&quot;&gt;&lt;property id=&quot;20148&quot; value=&quot;5&quot;/&gt;&lt;property id=&quot;20300&quot; value=&quot;Slide 23 - &amp;quot;Wrap Up &amp;amp; Classroom Session Feedback&amp;quot;&quot;/&gt;&lt;property id=&quot;20307&quot; value=&quot;504&quot;/&gt;&lt;/object&gt;&lt;object type=&quot;3&quot; unique_id=&quot;21124&quot;&gt;&lt;property id=&quot;20148&quot; value=&quot;5&quot;/&gt;&lt;property id=&quot;20300&quot; value=&quot;Slide 24 - &amp;quot;Classroom Session Review – Day 1&amp;quot;&quot;/&gt;&lt;property id=&quot;20307&quot; value=&quot;505&quot;/&gt;&lt;/object&gt;&lt;object type=&quot;3&quot; unique_id=&quot;21125&quot;&gt;&lt;property id=&quot;20148&quot; value=&quot;5&quot;/&gt;&lt;property id=&quot;20300&quot; value=&quot;Slide 25 - &amp;quot;Classroom Session Review – Day 2&amp;quot;&quot;/&gt;&lt;property id=&quot;20307&quot; value=&quot;506&quot;/&gt;&lt;/object&gt;&lt;object type=&quot;3&quot; unique_id=&quot;21126&quot;&gt;&lt;property id=&quot;20148&quot; value=&quot;5&quot;/&gt;&lt;property id=&quot;20300&quot; value=&quot;Slide 26 - &amp;quot;Classroom Session Review – Day 3&amp;quot;&quot;/&gt;&lt;property id=&quot;20307&quot; value=&quot;507&quot;/&gt;&lt;/object&gt;&lt;object type=&quot;3&quot; unique_id=&quot;21127&quot;&gt;&lt;property id=&quot;20148&quot; value=&quot;5&quot;/&gt;&lt;property id=&quot;20300&quot; value=&quot;Slide 27 - &amp;quot;Classroom Session Review – Day 4&amp;quot;&quot;/&gt;&lt;property id=&quot;20307&quot; value=&quot;508&quot;/&gt;&lt;/object&gt;&lt;object type=&quot;3&quot; unique_id=&quot;21128&quot;&gt;&lt;property id=&quot;20148&quot; value=&quot;5&quot;/&gt;&lt;property id=&quot;20300&quot; value=&quot;Slide 28 - &amp;quot;Classroom Session Review – Day 5&amp;quot;&quot;/&gt;&lt;property id=&quot;20307&quot; value=&quot;509&quot;/&gt;&lt;/object&gt;&lt;object type=&quot;3&quot; unique_id=&quot;21129&quot;&gt;&lt;property id=&quot;20148&quot; value=&quot;5&quot;/&gt;&lt;property id=&quot;20300&quot; value=&quot;Slide 29 - &amp;quot;Liked, Learned, Lacked, Longed for  Feedback on Orientation&amp;quot;&quot;/&gt;&lt;property id=&quot;20307&quot; value=&quot;510&quot;/&gt;&lt;/object&gt;&lt;object type=&quot;3&quot; unique_id=&quot;1103168&quot;&gt;&lt;property id=&quot;20148&quot; value=&quot;5&quot;/&gt;&lt;property id=&quot;20300&quot; value=&quot;Slide 21 - &amp;quot;So What Did You Think?&amp;quot;&quot;/&gt;&lt;property id=&quot;20307&quot; value=&quot;511&quot;/&gt;&lt;/object&gt;&lt;object type=&quot;3&quot; unique_id=&quot;1103314&quot;&gt;&lt;property id=&quot;20148&quot; value=&quot;5&quot;/&gt;&lt;property id=&quot;20300&quot; value=&quot;Slide 15 - &amp;quot;Live Digital Assignment – Prep Time&amp;quot;&quot;/&gt;&lt;property id=&quot;20307&quot; value=&quot;513&quot;/&gt;&lt;/object&gt;&lt;object type=&quot;3&quot; unique_id=&quot;1103315&quot;&gt;&lt;property id=&quot;20148&quot; value=&quot;5&quot;/&gt;&lt;property id=&quot;20300&quot; value=&quot;Slide 22 - &amp;quot;Presentation Time!&amp;quot;&quot;/&gt;&lt;property id=&quot;20307&quot; value=&quot;512&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F5AFEA0F5F1A4CB0E7ABC4C9340C83" ma:contentTypeVersion="" ma:contentTypeDescription="Create a new document." ma:contentTypeScope="" ma:versionID="4308a6a2672614e48e8ae340f944ee6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A36320-0566-4BE9-A1F1-8C031AF8CA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4C8DAE3-752F-4F6D-B09E-F4A32FA4355A}">
  <ds:schemaRefs>
    <ds:schemaRef ds:uri="http://schemas.microsoft.com/sharepoint/v3/contenttype/forms"/>
  </ds:schemaRefs>
</ds:datastoreItem>
</file>

<file path=customXml/itemProps3.xml><?xml version="1.0" encoding="utf-8"?>
<ds:datastoreItem xmlns:ds="http://schemas.openxmlformats.org/officeDocument/2006/customXml" ds:itemID="{B1D2E1A9-3DA8-4D7D-965A-EAC7CECD4655}">
  <ds:schemaRefs>
    <ds:schemaRef ds:uri="http://schemas.microsoft.com/office/infopath/2007/PartnerControls"/>
    <ds:schemaRef ds:uri="http://schemas.microsoft.com/office/2006/metadata/properties"/>
    <ds:schemaRef ds:uri="http://purl.org/dc/elements/1.1/"/>
    <ds:schemaRef ds:uri="http://purl.org/dc/dcmitype/"/>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11926</TotalTime>
  <Words>3699</Words>
  <Application>Microsoft Office PowerPoint</Application>
  <PresentationFormat>Widescreen</PresentationFormat>
  <Paragraphs>407</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Open Sans</vt:lpstr>
      <vt:lpstr>Symbol</vt:lpstr>
      <vt:lpstr>Times New Roman</vt:lpstr>
      <vt:lpstr>Wingdings</vt:lpstr>
      <vt:lpstr>Office Theme</vt:lpstr>
      <vt:lpstr>Release 2 Classroom Session – Day 5</vt:lpstr>
      <vt:lpstr>Day 5 Agenda</vt:lpstr>
      <vt:lpstr>Review of Release 3: How Do You Buy? Key Concepts</vt:lpstr>
      <vt:lpstr>Iteration 3.A: Developing an Acquisition Strategy Performance Objectives</vt:lpstr>
      <vt:lpstr>Iteration 3.A: Developing an Acquisition Strategy</vt:lpstr>
      <vt:lpstr>Iteration 3.B: Acquiring Digital Services Performance Objectives</vt:lpstr>
      <vt:lpstr>Iteration 3.B:  Acquiring Digital Services</vt:lpstr>
      <vt:lpstr>Lean Acquisition Planning Canvas</vt:lpstr>
      <vt:lpstr>PowerPoint Presentation</vt:lpstr>
      <vt:lpstr>PowerPoint Presentation</vt:lpstr>
      <vt:lpstr>Live Digital Assignment – Prep Time</vt:lpstr>
      <vt:lpstr>LUNCH!</vt:lpstr>
      <vt:lpstr>Live Digital Assignment</vt:lpstr>
      <vt:lpstr>Your Presentation Instructions</vt:lpstr>
      <vt:lpstr>Welcome to Demo Day! </vt:lpstr>
      <vt:lpstr>Group Order</vt:lpstr>
      <vt:lpstr>So What Did You Think?</vt:lpstr>
      <vt:lpstr>Presentation Time!</vt:lpstr>
      <vt:lpstr>Wrap Up &amp; Classroom Session Feedback</vt:lpstr>
      <vt:lpstr>Classroom Session Review – Day 1</vt:lpstr>
      <vt:lpstr>Classroom Session Review – Day 2</vt:lpstr>
      <vt:lpstr>Classroom Session Review – Day 3</vt:lpstr>
      <vt:lpstr>Classroom Session Review – Day 4</vt:lpstr>
      <vt:lpstr>Classroom Session Review – Day 5</vt:lpstr>
      <vt:lpstr>Liked, Learned, Lacked, Longed for  Feedback on Orientation</vt:lpstr>
    </vt:vector>
  </TitlesOfParts>
  <Company>Windows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Liska, Damian</dc:creator>
  <cp:lastModifiedBy>Wolf, Brock</cp:lastModifiedBy>
  <cp:revision>419</cp:revision>
  <cp:lastPrinted>2016-02-19T13:28:07Z</cp:lastPrinted>
  <dcterms:created xsi:type="dcterms:W3CDTF">2015-09-18T18:18:02Z</dcterms:created>
  <dcterms:modified xsi:type="dcterms:W3CDTF">2017-02-07T14:35:25Z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0x01010086F5AFEA0F5F1A4CB0E7ABC4C9340C83</vt:lpwstr>
  </property>
</Properties>
</file>