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heme/themeOverride1.xml" ContentType="application/vnd.openxmlformats-officedocument.themeOverr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4"/>
    <p:sldMasterId id="2147483785" r:id="rId5"/>
    <p:sldMasterId id="2147483798" r:id="rId6"/>
    <p:sldMasterId id="2147483811" r:id="rId7"/>
  </p:sldMasterIdLst>
  <p:notesMasterIdLst>
    <p:notesMasterId r:id="rId98"/>
  </p:notesMasterIdLst>
  <p:handoutMasterIdLst>
    <p:handoutMasterId r:id="rId99"/>
  </p:handoutMasterIdLst>
  <p:sldIdLst>
    <p:sldId id="550" r:id="rId8"/>
    <p:sldId id="621" r:id="rId9"/>
    <p:sldId id="622" r:id="rId10"/>
    <p:sldId id="623" r:id="rId11"/>
    <p:sldId id="551" r:id="rId12"/>
    <p:sldId id="548" r:id="rId13"/>
    <p:sldId id="528" r:id="rId14"/>
    <p:sldId id="530" r:id="rId15"/>
    <p:sldId id="531" r:id="rId16"/>
    <p:sldId id="533" r:id="rId17"/>
    <p:sldId id="549" r:id="rId18"/>
    <p:sldId id="534" r:id="rId19"/>
    <p:sldId id="532" r:id="rId20"/>
    <p:sldId id="536" r:id="rId21"/>
    <p:sldId id="535" r:id="rId22"/>
    <p:sldId id="537" r:id="rId23"/>
    <p:sldId id="538" r:id="rId24"/>
    <p:sldId id="539" r:id="rId25"/>
    <p:sldId id="540" r:id="rId26"/>
    <p:sldId id="541" r:id="rId27"/>
    <p:sldId id="542" r:id="rId28"/>
    <p:sldId id="543" r:id="rId29"/>
    <p:sldId id="544" r:id="rId30"/>
    <p:sldId id="545" r:id="rId31"/>
    <p:sldId id="618" r:id="rId32"/>
    <p:sldId id="552" r:id="rId33"/>
    <p:sldId id="553" r:id="rId34"/>
    <p:sldId id="554" r:id="rId35"/>
    <p:sldId id="555" r:id="rId36"/>
    <p:sldId id="556" r:id="rId37"/>
    <p:sldId id="557" r:id="rId38"/>
    <p:sldId id="558" r:id="rId39"/>
    <p:sldId id="559" r:id="rId40"/>
    <p:sldId id="560" r:id="rId41"/>
    <p:sldId id="561" r:id="rId42"/>
    <p:sldId id="562" r:id="rId43"/>
    <p:sldId id="563" r:id="rId44"/>
    <p:sldId id="564" r:id="rId45"/>
    <p:sldId id="620" r:id="rId46"/>
    <p:sldId id="565" r:id="rId47"/>
    <p:sldId id="566" r:id="rId48"/>
    <p:sldId id="567" r:id="rId49"/>
    <p:sldId id="568" r:id="rId50"/>
    <p:sldId id="569" r:id="rId51"/>
    <p:sldId id="570" r:id="rId52"/>
    <p:sldId id="571" r:id="rId53"/>
    <p:sldId id="572" r:id="rId54"/>
    <p:sldId id="573" r:id="rId55"/>
    <p:sldId id="574" r:id="rId56"/>
    <p:sldId id="575" r:id="rId57"/>
    <p:sldId id="576" r:id="rId58"/>
    <p:sldId id="577" r:id="rId59"/>
    <p:sldId id="578" r:id="rId60"/>
    <p:sldId id="579" r:id="rId61"/>
    <p:sldId id="580" r:id="rId62"/>
    <p:sldId id="581" r:id="rId63"/>
    <p:sldId id="582" r:id="rId64"/>
    <p:sldId id="583" r:id="rId65"/>
    <p:sldId id="584" r:id="rId66"/>
    <p:sldId id="585" r:id="rId67"/>
    <p:sldId id="586" r:id="rId68"/>
    <p:sldId id="587" r:id="rId69"/>
    <p:sldId id="588" r:id="rId70"/>
    <p:sldId id="589" r:id="rId71"/>
    <p:sldId id="590" r:id="rId72"/>
    <p:sldId id="591" r:id="rId73"/>
    <p:sldId id="592" r:id="rId74"/>
    <p:sldId id="593" r:id="rId75"/>
    <p:sldId id="594" r:id="rId76"/>
    <p:sldId id="595" r:id="rId77"/>
    <p:sldId id="596" r:id="rId78"/>
    <p:sldId id="597" r:id="rId79"/>
    <p:sldId id="598" r:id="rId80"/>
    <p:sldId id="599" r:id="rId81"/>
    <p:sldId id="600" r:id="rId82"/>
    <p:sldId id="601" r:id="rId83"/>
    <p:sldId id="602" r:id="rId84"/>
    <p:sldId id="603" r:id="rId85"/>
    <p:sldId id="604" r:id="rId86"/>
    <p:sldId id="605" r:id="rId87"/>
    <p:sldId id="606" r:id="rId88"/>
    <p:sldId id="607" r:id="rId89"/>
    <p:sldId id="608" r:id="rId90"/>
    <p:sldId id="609" r:id="rId91"/>
    <p:sldId id="610" r:id="rId92"/>
    <p:sldId id="611" r:id="rId93"/>
    <p:sldId id="612" r:id="rId94"/>
    <p:sldId id="613" r:id="rId95"/>
    <p:sldId id="614" r:id="rId96"/>
    <p:sldId id="624" r:id="rId97"/>
  </p:sldIdLst>
  <p:sldSz cx="9144000" cy="6858000" type="screen4x3"/>
  <p:notesSz cx="7102475" cy="9388475"/>
  <p:custDataLst>
    <p:tags r:id="rId100"/>
  </p:custDataLst>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Introduction" id="{BEE3F783-5AE0-40F3-8AE5-083220B2BC68}">
          <p14:sldIdLst>
            <p14:sldId id="550"/>
            <p14:sldId id="621"/>
            <p14:sldId id="622"/>
            <p14:sldId id="623"/>
            <p14:sldId id="551"/>
            <p14:sldId id="548"/>
            <p14:sldId id="528"/>
            <p14:sldId id="530"/>
            <p14:sldId id="531"/>
            <p14:sldId id="533"/>
            <p14:sldId id="549"/>
            <p14:sldId id="534"/>
            <p14:sldId id="532"/>
            <p14:sldId id="536"/>
            <p14:sldId id="535"/>
            <p14:sldId id="537"/>
            <p14:sldId id="538"/>
            <p14:sldId id="539"/>
            <p14:sldId id="540"/>
            <p14:sldId id="541"/>
            <p14:sldId id="542"/>
            <p14:sldId id="543"/>
            <p14:sldId id="544"/>
            <p14:sldId id="545"/>
            <p14:sldId id="618"/>
            <p14:sldId id="552"/>
            <p14:sldId id="553"/>
            <p14:sldId id="554"/>
            <p14:sldId id="555"/>
            <p14:sldId id="556"/>
            <p14:sldId id="557"/>
            <p14:sldId id="558"/>
            <p14:sldId id="559"/>
            <p14:sldId id="560"/>
            <p14:sldId id="561"/>
            <p14:sldId id="562"/>
            <p14:sldId id="563"/>
            <p14:sldId id="564"/>
            <p14:sldId id="620"/>
            <p14:sldId id="565"/>
            <p14:sldId id="566"/>
            <p14:sldId id="567"/>
            <p14:sldId id="568"/>
            <p14:sldId id="569"/>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591"/>
            <p14:sldId id="592"/>
            <p14:sldId id="593"/>
            <p14:sldId id="594"/>
            <p14:sldId id="595"/>
            <p14:sldId id="596"/>
            <p14:sldId id="597"/>
            <p14:sldId id="598"/>
            <p14:sldId id="599"/>
            <p14:sldId id="600"/>
            <p14:sldId id="601"/>
            <p14:sldId id="602"/>
            <p14:sldId id="603"/>
            <p14:sldId id="604"/>
            <p14:sldId id="605"/>
            <p14:sldId id="606"/>
            <p14:sldId id="607"/>
            <p14:sldId id="608"/>
            <p14:sldId id="609"/>
            <p14:sldId id="610"/>
            <p14:sldId id="611"/>
            <p14:sldId id="612"/>
            <p14:sldId id="613"/>
            <p14:sldId id="614"/>
            <p14:sldId id="624"/>
          </p14:sldIdLst>
        </p14:section>
        <p14:section name="Backup / Unused slides" id="{48FE415B-A16A-4CFB-8733-DB638C01D74A}">
          <p14:sldIdLst/>
        </p14:section>
      </p14:sectionLst>
    </p:ext>
    <p:ext uri="{EFAFB233-063F-42B5-8137-9DF3F51BA10A}">
      <p15:sldGuideLst xmlns:p15="http://schemas.microsoft.com/office/powerpoint/2012/main">
        <p15:guide id="1" orient="horz" pos="3873">
          <p15:clr>
            <a:srgbClr val="A4A3A4"/>
          </p15:clr>
        </p15:guide>
        <p15:guide id="2" orient="horz" pos="869">
          <p15:clr>
            <a:srgbClr val="A4A3A4"/>
          </p15:clr>
        </p15:guide>
        <p15:guide id="3" orient="horz" pos="528">
          <p15:clr>
            <a:srgbClr val="A4A3A4"/>
          </p15:clr>
        </p15:guide>
        <p15:guide id="4" orient="horz" pos="89">
          <p15:clr>
            <a:srgbClr val="A4A3A4"/>
          </p15:clr>
        </p15:guide>
        <p15:guide id="5" orient="horz" pos="3563">
          <p15:clr>
            <a:srgbClr val="A4A3A4"/>
          </p15:clr>
        </p15:guide>
        <p15:guide id="6" pos="4265">
          <p15:clr>
            <a:srgbClr val="A4A3A4"/>
          </p15:clr>
        </p15:guide>
        <p15:guide id="7" pos="5088">
          <p15:clr>
            <a:srgbClr val="A4A3A4"/>
          </p15:clr>
        </p15:guide>
        <p15:guide id="8" pos="511">
          <p15:clr>
            <a:srgbClr val="A4A3A4"/>
          </p15:clr>
        </p15:guide>
        <p15:guide id="9" pos="5712">
          <p15:clr>
            <a:srgbClr val="A4A3A4"/>
          </p15:clr>
        </p15:guide>
        <p15:guide id="10" pos="1809">
          <p15:clr>
            <a:srgbClr val="A4A3A4"/>
          </p15:clr>
        </p15:guide>
        <p15:guide id="11" pos="144">
          <p15:clr>
            <a:srgbClr val="A4A3A4"/>
          </p15:clr>
        </p15:guide>
      </p15:sldGuideLst>
    </p:ext>
    <p:ext uri="{2D200454-40CA-4A62-9FC3-DE9A4176ACB9}">
      <p15:notesGuideLst xmlns:p15="http://schemas.microsoft.com/office/powerpoint/2012/main">
        <p15:guide id="1" orient="horz" pos="2957">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van A. Coughenour" initials="EAC" lastIdx="6" clrIdx="0"/>
  <p:cmAuthor id="1" name="Lisa Akers" initials="L.A." lastIdx="4" clrIdx="1"/>
  <p:cmAuthor id="2" name="Tran, Van" initials="TV" lastIdx="1" clrIdx="2"/>
  <p:cmAuthor id="3" name="Erin" initials="EF"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D1D"/>
    <a:srgbClr val="E48A06"/>
    <a:srgbClr val="4B599B"/>
    <a:srgbClr val="00467F"/>
    <a:srgbClr val="DEE1EF"/>
    <a:srgbClr val="003366"/>
    <a:srgbClr val="6F7BB9"/>
    <a:srgbClr val="ECC212"/>
    <a:srgbClr val="BAE18F"/>
    <a:srgbClr val="FBA56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6" autoAdjust="0"/>
    <p:restoredTop sz="95644" autoAdjust="0"/>
  </p:normalViewPr>
  <p:slideViewPr>
    <p:cSldViewPr snapToGrid="0" showGuides="1">
      <p:cViewPr varScale="1">
        <p:scale>
          <a:sx n="95" d="100"/>
          <a:sy n="95" d="100"/>
        </p:scale>
        <p:origin x="1652" y="72"/>
      </p:cViewPr>
      <p:guideLst>
        <p:guide orient="horz" pos="3873"/>
        <p:guide orient="horz" pos="869"/>
        <p:guide orient="horz" pos="528"/>
        <p:guide orient="horz" pos="89"/>
        <p:guide orient="horz" pos="3563"/>
        <p:guide pos="4265"/>
        <p:guide pos="5088"/>
        <p:guide pos="511"/>
        <p:guide pos="5712"/>
        <p:guide pos="1809"/>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6" d="100"/>
          <a:sy n="66" d="100"/>
        </p:scale>
        <p:origin x="-2742" y="-96"/>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102"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tags" Target="tags/tag1.xml"/><Relationship Id="rId105"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handoutMaster" Target="handoutMasters/handoutMaster1.xml"/><Relationship Id="rId10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B4F129-1152-416F-9BC7-0B47697E4D47}" type="doc">
      <dgm:prSet loTypeId="urn:microsoft.com/office/officeart/2005/8/layout/hProcess9" loCatId="process" qsTypeId="urn:microsoft.com/office/officeart/2005/8/quickstyle/simple1" qsCatId="simple" csTypeId="urn:microsoft.com/office/officeart/2005/8/colors/accent1_4" csCatId="accent1" phldr="1"/>
      <dgm:spPr/>
    </dgm:pt>
    <dgm:pt modelId="{55CAC0D3-7B5C-4293-8B94-5B16A40D3666}">
      <dgm:prSet phldrT="[Text]"/>
      <dgm:spPr/>
      <dgm:t>
        <a:bodyPr/>
        <a:lstStyle/>
        <a:p>
          <a:r>
            <a:rPr lang="en-US" b="1" dirty="0" smtClean="0"/>
            <a:t>1 .</a:t>
          </a:r>
          <a:r>
            <a:rPr lang="en-US" dirty="0" smtClean="0"/>
            <a:t> </a:t>
          </a:r>
          <a:r>
            <a:rPr lang="en-US" b="1" dirty="0" smtClean="0"/>
            <a:t>Requirements Analysis</a:t>
          </a:r>
          <a:endParaRPr lang="en-US" b="1" dirty="0"/>
        </a:p>
      </dgm:t>
    </dgm:pt>
    <dgm:pt modelId="{D6A62EB6-59A9-4CF0-8D40-32A235A510FC}" type="parTrans" cxnId="{6581919A-52E9-40EB-B534-834C53B78FD5}">
      <dgm:prSet/>
      <dgm:spPr/>
      <dgm:t>
        <a:bodyPr/>
        <a:lstStyle/>
        <a:p>
          <a:endParaRPr lang="en-US"/>
        </a:p>
      </dgm:t>
    </dgm:pt>
    <dgm:pt modelId="{C17D14EB-8FFE-4F3C-B9B0-08CFA688E5B4}" type="sibTrans" cxnId="{6581919A-52E9-40EB-B534-834C53B78FD5}">
      <dgm:prSet/>
      <dgm:spPr/>
      <dgm:t>
        <a:bodyPr/>
        <a:lstStyle/>
        <a:p>
          <a:endParaRPr lang="en-US"/>
        </a:p>
      </dgm:t>
    </dgm:pt>
    <dgm:pt modelId="{3CBEAC97-A824-423A-869D-29FBE663CE75}">
      <dgm:prSet phldrT="[Text]"/>
      <dgm:spPr/>
      <dgm:t>
        <a:bodyPr/>
        <a:lstStyle/>
        <a:p>
          <a:r>
            <a:rPr lang="en-US" b="1" dirty="0" smtClean="0"/>
            <a:t>2. Architecture and Design</a:t>
          </a:r>
          <a:endParaRPr lang="en-US" b="1" dirty="0"/>
        </a:p>
      </dgm:t>
    </dgm:pt>
    <dgm:pt modelId="{2B036A51-D56D-4306-A73A-E926D62AC4EF}" type="parTrans" cxnId="{8462F5CD-043B-4ECD-AC69-F05AD5D9A280}">
      <dgm:prSet/>
      <dgm:spPr/>
      <dgm:t>
        <a:bodyPr/>
        <a:lstStyle/>
        <a:p>
          <a:endParaRPr lang="en-US"/>
        </a:p>
      </dgm:t>
    </dgm:pt>
    <dgm:pt modelId="{2F4E5248-06A4-4C38-ADBF-EB039FC487DC}" type="sibTrans" cxnId="{8462F5CD-043B-4ECD-AC69-F05AD5D9A280}">
      <dgm:prSet/>
      <dgm:spPr/>
      <dgm:t>
        <a:bodyPr/>
        <a:lstStyle/>
        <a:p>
          <a:endParaRPr lang="en-US"/>
        </a:p>
      </dgm:t>
    </dgm:pt>
    <dgm:pt modelId="{904ED66F-05D6-4DC2-ABC1-CBB9AE821401}">
      <dgm:prSet phldrT="[Text]"/>
      <dgm:spPr/>
      <dgm:t>
        <a:bodyPr/>
        <a:lstStyle/>
        <a:p>
          <a:r>
            <a:rPr lang="en-US" b="1" dirty="0" smtClean="0"/>
            <a:t>3.</a:t>
          </a:r>
          <a:r>
            <a:rPr lang="en-US" dirty="0" smtClean="0"/>
            <a:t> </a:t>
          </a:r>
          <a:r>
            <a:rPr lang="en-US" b="1" dirty="0" smtClean="0"/>
            <a:t>Code</a:t>
          </a:r>
          <a:endParaRPr lang="en-US" b="1" dirty="0"/>
        </a:p>
      </dgm:t>
    </dgm:pt>
    <dgm:pt modelId="{E925C0C5-FAC6-41FB-B036-D2901009F875}" type="parTrans" cxnId="{B04D5D33-4F1C-4585-86DF-FD69D94F34A4}">
      <dgm:prSet/>
      <dgm:spPr/>
      <dgm:t>
        <a:bodyPr/>
        <a:lstStyle/>
        <a:p>
          <a:endParaRPr lang="en-US"/>
        </a:p>
      </dgm:t>
    </dgm:pt>
    <dgm:pt modelId="{A545022E-4555-42A3-AF1B-1AF5CDA8C9F5}" type="sibTrans" cxnId="{B04D5D33-4F1C-4585-86DF-FD69D94F34A4}">
      <dgm:prSet/>
      <dgm:spPr/>
      <dgm:t>
        <a:bodyPr/>
        <a:lstStyle/>
        <a:p>
          <a:endParaRPr lang="en-US"/>
        </a:p>
      </dgm:t>
    </dgm:pt>
    <dgm:pt modelId="{81BB21D7-BFCF-4B4F-B5B6-F7A0CB183563}">
      <dgm:prSet phldrT="[Text]"/>
      <dgm:spPr/>
      <dgm:t>
        <a:bodyPr/>
        <a:lstStyle/>
        <a:p>
          <a:r>
            <a:rPr lang="en-US" b="1" dirty="0" smtClean="0"/>
            <a:t>4. Test</a:t>
          </a:r>
          <a:endParaRPr lang="en-US" b="1" dirty="0"/>
        </a:p>
      </dgm:t>
    </dgm:pt>
    <dgm:pt modelId="{CC88864D-1FC3-452E-9E0E-63709593410B}" type="parTrans" cxnId="{71FB4BED-73A7-4C16-84A7-9A1A4DC80A32}">
      <dgm:prSet/>
      <dgm:spPr/>
      <dgm:t>
        <a:bodyPr/>
        <a:lstStyle/>
        <a:p>
          <a:endParaRPr lang="en-US"/>
        </a:p>
      </dgm:t>
    </dgm:pt>
    <dgm:pt modelId="{7EAB7469-D83B-42E0-B9B4-A36EB173361B}" type="sibTrans" cxnId="{71FB4BED-73A7-4C16-84A7-9A1A4DC80A32}">
      <dgm:prSet/>
      <dgm:spPr/>
      <dgm:t>
        <a:bodyPr/>
        <a:lstStyle/>
        <a:p>
          <a:endParaRPr lang="en-US"/>
        </a:p>
      </dgm:t>
    </dgm:pt>
    <dgm:pt modelId="{FF682C9A-C87C-4111-B834-C2F4623EC549}">
      <dgm:prSet phldrT="[Text]"/>
      <dgm:spPr/>
      <dgm:t>
        <a:bodyPr/>
        <a:lstStyle/>
        <a:p>
          <a:r>
            <a:rPr lang="en-US" b="1" dirty="0" smtClean="0"/>
            <a:t>5. Deploy</a:t>
          </a:r>
          <a:endParaRPr lang="en-US" b="1" dirty="0"/>
        </a:p>
      </dgm:t>
    </dgm:pt>
    <dgm:pt modelId="{F6F50457-87ED-462F-892B-145D295E1C06}" type="parTrans" cxnId="{8058B771-D5D0-4C75-8ED3-0F6448FB0F59}">
      <dgm:prSet/>
      <dgm:spPr/>
      <dgm:t>
        <a:bodyPr/>
        <a:lstStyle/>
        <a:p>
          <a:endParaRPr lang="en-US"/>
        </a:p>
      </dgm:t>
    </dgm:pt>
    <dgm:pt modelId="{D1686632-4049-49ED-9548-2ADD2202A1D0}" type="sibTrans" cxnId="{8058B771-D5D0-4C75-8ED3-0F6448FB0F59}">
      <dgm:prSet/>
      <dgm:spPr/>
      <dgm:t>
        <a:bodyPr/>
        <a:lstStyle/>
        <a:p>
          <a:endParaRPr lang="en-US"/>
        </a:p>
      </dgm:t>
    </dgm:pt>
    <dgm:pt modelId="{4ECCA45D-7CA8-4103-BF10-01E183AE7BA0}" type="pres">
      <dgm:prSet presAssocID="{0EB4F129-1152-416F-9BC7-0B47697E4D47}" presName="CompostProcess" presStyleCnt="0">
        <dgm:presLayoutVars>
          <dgm:dir/>
          <dgm:resizeHandles val="exact"/>
        </dgm:presLayoutVars>
      </dgm:prSet>
      <dgm:spPr/>
    </dgm:pt>
    <dgm:pt modelId="{9EF86F44-61B4-4FC9-BEB8-EBD9865857E1}" type="pres">
      <dgm:prSet presAssocID="{0EB4F129-1152-416F-9BC7-0B47697E4D47}" presName="arrow" presStyleLbl="bgShp" presStyleIdx="0" presStyleCnt="1"/>
      <dgm:spPr/>
    </dgm:pt>
    <dgm:pt modelId="{84C58F12-ADFE-441C-8E16-82B130D9BA67}" type="pres">
      <dgm:prSet presAssocID="{0EB4F129-1152-416F-9BC7-0B47697E4D47}" presName="linearProcess" presStyleCnt="0"/>
      <dgm:spPr/>
    </dgm:pt>
    <dgm:pt modelId="{63B64C3C-7601-49AC-B535-004FD0C6B46C}" type="pres">
      <dgm:prSet presAssocID="{55CAC0D3-7B5C-4293-8B94-5B16A40D3666}" presName="textNode" presStyleLbl="node1" presStyleIdx="0" presStyleCnt="5">
        <dgm:presLayoutVars>
          <dgm:bulletEnabled val="1"/>
        </dgm:presLayoutVars>
      </dgm:prSet>
      <dgm:spPr/>
      <dgm:t>
        <a:bodyPr/>
        <a:lstStyle/>
        <a:p>
          <a:endParaRPr lang="en-US"/>
        </a:p>
      </dgm:t>
    </dgm:pt>
    <dgm:pt modelId="{CE9BAEE5-690E-4C16-902F-25C5EBE33F0A}" type="pres">
      <dgm:prSet presAssocID="{C17D14EB-8FFE-4F3C-B9B0-08CFA688E5B4}" presName="sibTrans" presStyleCnt="0"/>
      <dgm:spPr/>
    </dgm:pt>
    <dgm:pt modelId="{E7DD704E-7174-4A09-B144-F584411D93E8}" type="pres">
      <dgm:prSet presAssocID="{3CBEAC97-A824-423A-869D-29FBE663CE75}" presName="textNode" presStyleLbl="node1" presStyleIdx="1" presStyleCnt="5">
        <dgm:presLayoutVars>
          <dgm:bulletEnabled val="1"/>
        </dgm:presLayoutVars>
      </dgm:prSet>
      <dgm:spPr/>
      <dgm:t>
        <a:bodyPr/>
        <a:lstStyle/>
        <a:p>
          <a:endParaRPr lang="en-US"/>
        </a:p>
      </dgm:t>
    </dgm:pt>
    <dgm:pt modelId="{C6560331-BC8C-49E2-9869-BCCA233DA4E8}" type="pres">
      <dgm:prSet presAssocID="{2F4E5248-06A4-4C38-ADBF-EB039FC487DC}" presName="sibTrans" presStyleCnt="0"/>
      <dgm:spPr/>
    </dgm:pt>
    <dgm:pt modelId="{358D1FDD-BB72-43E6-9527-7E17FFE2245E}" type="pres">
      <dgm:prSet presAssocID="{904ED66F-05D6-4DC2-ABC1-CBB9AE821401}" presName="textNode" presStyleLbl="node1" presStyleIdx="2" presStyleCnt="5">
        <dgm:presLayoutVars>
          <dgm:bulletEnabled val="1"/>
        </dgm:presLayoutVars>
      </dgm:prSet>
      <dgm:spPr/>
      <dgm:t>
        <a:bodyPr/>
        <a:lstStyle/>
        <a:p>
          <a:endParaRPr lang="en-US"/>
        </a:p>
      </dgm:t>
    </dgm:pt>
    <dgm:pt modelId="{CEBA9378-E1C8-4D57-92EA-F3CDE0D7B62B}" type="pres">
      <dgm:prSet presAssocID="{A545022E-4555-42A3-AF1B-1AF5CDA8C9F5}" presName="sibTrans" presStyleCnt="0"/>
      <dgm:spPr/>
    </dgm:pt>
    <dgm:pt modelId="{677EBF30-A93F-49F6-99B7-5CB96EF9ACEF}" type="pres">
      <dgm:prSet presAssocID="{81BB21D7-BFCF-4B4F-B5B6-F7A0CB183563}" presName="textNode" presStyleLbl="node1" presStyleIdx="3" presStyleCnt="5">
        <dgm:presLayoutVars>
          <dgm:bulletEnabled val="1"/>
        </dgm:presLayoutVars>
      </dgm:prSet>
      <dgm:spPr/>
      <dgm:t>
        <a:bodyPr/>
        <a:lstStyle/>
        <a:p>
          <a:endParaRPr lang="en-US"/>
        </a:p>
      </dgm:t>
    </dgm:pt>
    <dgm:pt modelId="{E881E485-36B2-453C-B4E0-35558924A34A}" type="pres">
      <dgm:prSet presAssocID="{7EAB7469-D83B-42E0-B9B4-A36EB173361B}" presName="sibTrans" presStyleCnt="0"/>
      <dgm:spPr/>
    </dgm:pt>
    <dgm:pt modelId="{24B0EFBD-1CD3-4D18-A2F7-7A694B6F24E0}" type="pres">
      <dgm:prSet presAssocID="{FF682C9A-C87C-4111-B834-C2F4623EC549}" presName="textNode" presStyleLbl="node1" presStyleIdx="4" presStyleCnt="5">
        <dgm:presLayoutVars>
          <dgm:bulletEnabled val="1"/>
        </dgm:presLayoutVars>
      </dgm:prSet>
      <dgm:spPr/>
      <dgm:t>
        <a:bodyPr/>
        <a:lstStyle/>
        <a:p>
          <a:endParaRPr lang="en-US"/>
        </a:p>
      </dgm:t>
    </dgm:pt>
  </dgm:ptLst>
  <dgm:cxnLst>
    <dgm:cxn modelId="{4901231B-B634-44AC-9705-B170435F8B14}" type="presOf" srcId="{FF682C9A-C87C-4111-B834-C2F4623EC549}" destId="{24B0EFBD-1CD3-4D18-A2F7-7A694B6F24E0}" srcOrd="0" destOrd="0" presId="urn:microsoft.com/office/officeart/2005/8/layout/hProcess9"/>
    <dgm:cxn modelId="{DBFC4D95-0FC7-4B45-AAC7-1D453D6326D7}" type="presOf" srcId="{3CBEAC97-A824-423A-869D-29FBE663CE75}" destId="{E7DD704E-7174-4A09-B144-F584411D93E8}" srcOrd="0" destOrd="0" presId="urn:microsoft.com/office/officeart/2005/8/layout/hProcess9"/>
    <dgm:cxn modelId="{6581919A-52E9-40EB-B534-834C53B78FD5}" srcId="{0EB4F129-1152-416F-9BC7-0B47697E4D47}" destId="{55CAC0D3-7B5C-4293-8B94-5B16A40D3666}" srcOrd="0" destOrd="0" parTransId="{D6A62EB6-59A9-4CF0-8D40-32A235A510FC}" sibTransId="{C17D14EB-8FFE-4F3C-B9B0-08CFA688E5B4}"/>
    <dgm:cxn modelId="{EA06301E-7133-419D-8B65-4F35805FDE36}" type="presOf" srcId="{904ED66F-05D6-4DC2-ABC1-CBB9AE821401}" destId="{358D1FDD-BB72-43E6-9527-7E17FFE2245E}" srcOrd="0" destOrd="0" presId="urn:microsoft.com/office/officeart/2005/8/layout/hProcess9"/>
    <dgm:cxn modelId="{8462F5CD-043B-4ECD-AC69-F05AD5D9A280}" srcId="{0EB4F129-1152-416F-9BC7-0B47697E4D47}" destId="{3CBEAC97-A824-423A-869D-29FBE663CE75}" srcOrd="1" destOrd="0" parTransId="{2B036A51-D56D-4306-A73A-E926D62AC4EF}" sibTransId="{2F4E5248-06A4-4C38-ADBF-EB039FC487DC}"/>
    <dgm:cxn modelId="{4E51FC96-AF04-4F51-B9AE-9A608142113A}" type="presOf" srcId="{55CAC0D3-7B5C-4293-8B94-5B16A40D3666}" destId="{63B64C3C-7601-49AC-B535-004FD0C6B46C}" srcOrd="0" destOrd="0" presId="urn:microsoft.com/office/officeart/2005/8/layout/hProcess9"/>
    <dgm:cxn modelId="{8058B771-D5D0-4C75-8ED3-0F6448FB0F59}" srcId="{0EB4F129-1152-416F-9BC7-0B47697E4D47}" destId="{FF682C9A-C87C-4111-B834-C2F4623EC549}" srcOrd="4" destOrd="0" parTransId="{F6F50457-87ED-462F-892B-145D295E1C06}" sibTransId="{D1686632-4049-49ED-9548-2ADD2202A1D0}"/>
    <dgm:cxn modelId="{B04D5D33-4F1C-4585-86DF-FD69D94F34A4}" srcId="{0EB4F129-1152-416F-9BC7-0B47697E4D47}" destId="{904ED66F-05D6-4DC2-ABC1-CBB9AE821401}" srcOrd="2" destOrd="0" parTransId="{E925C0C5-FAC6-41FB-B036-D2901009F875}" sibTransId="{A545022E-4555-42A3-AF1B-1AF5CDA8C9F5}"/>
    <dgm:cxn modelId="{71FB4BED-73A7-4C16-84A7-9A1A4DC80A32}" srcId="{0EB4F129-1152-416F-9BC7-0B47697E4D47}" destId="{81BB21D7-BFCF-4B4F-B5B6-F7A0CB183563}" srcOrd="3" destOrd="0" parTransId="{CC88864D-1FC3-452E-9E0E-63709593410B}" sibTransId="{7EAB7469-D83B-42E0-B9B4-A36EB173361B}"/>
    <dgm:cxn modelId="{EA64448E-A7F8-4EE6-B4D7-1E9F2A72C5DA}" type="presOf" srcId="{81BB21D7-BFCF-4B4F-B5B6-F7A0CB183563}" destId="{677EBF30-A93F-49F6-99B7-5CB96EF9ACEF}" srcOrd="0" destOrd="0" presId="urn:microsoft.com/office/officeart/2005/8/layout/hProcess9"/>
    <dgm:cxn modelId="{EF26E207-B51D-4893-AC57-2CC733CF3C6F}" type="presOf" srcId="{0EB4F129-1152-416F-9BC7-0B47697E4D47}" destId="{4ECCA45D-7CA8-4103-BF10-01E183AE7BA0}" srcOrd="0" destOrd="0" presId="urn:microsoft.com/office/officeart/2005/8/layout/hProcess9"/>
    <dgm:cxn modelId="{D3275614-CB1E-4322-9B8F-FEC31A64466B}" type="presParOf" srcId="{4ECCA45D-7CA8-4103-BF10-01E183AE7BA0}" destId="{9EF86F44-61B4-4FC9-BEB8-EBD9865857E1}" srcOrd="0" destOrd="0" presId="urn:microsoft.com/office/officeart/2005/8/layout/hProcess9"/>
    <dgm:cxn modelId="{D33A6E82-5541-4576-A9E8-4CD2D34D89A9}" type="presParOf" srcId="{4ECCA45D-7CA8-4103-BF10-01E183AE7BA0}" destId="{84C58F12-ADFE-441C-8E16-82B130D9BA67}" srcOrd="1" destOrd="0" presId="urn:microsoft.com/office/officeart/2005/8/layout/hProcess9"/>
    <dgm:cxn modelId="{CFC07F3A-FD5C-43A6-ABB3-EDA21B3790C0}" type="presParOf" srcId="{84C58F12-ADFE-441C-8E16-82B130D9BA67}" destId="{63B64C3C-7601-49AC-B535-004FD0C6B46C}" srcOrd="0" destOrd="0" presId="urn:microsoft.com/office/officeart/2005/8/layout/hProcess9"/>
    <dgm:cxn modelId="{4A682E0D-B0E9-4DA1-8EF0-46D3BCEDD51F}" type="presParOf" srcId="{84C58F12-ADFE-441C-8E16-82B130D9BA67}" destId="{CE9BAEE5-690E-4C16-902F-25C5EBE33F0A}" srcOrd="1" destOrd="0" presId="urn:microsoft.com/office/officeart/2005/8/layout/hProcess9"/>
    <dgm:cxn modelId="{58C378CA-1613-4466-B80E-8F673BFC6C17}" type="presParOf" srcId="{84C58F12-ADFE-441C-8E16-82B130D9BA67}" destId="{E7DD704E-7174-4A09-B144-F584411D93E8}" srcOrd="2" destOrd="0" presId="urn:microsoft.com/office/officeart/2005/8/layout/hProcess9"/>
    <dgm:cxn modelId="{CD40E3E4-B5D6-4BAC-8BAD-AA9DD4A85ED5}" type="presParOf" srcId="{84C58F12-ADFE-441C-8E16-82B130D9BA67}" destId="{C6560331-BC8C-49E2-9869-BCCA233DA4E8}" srcOrd="3" destOrd="0" presId="urn:microsoft.com/office/officeart/2005/8/layout/hProcess9"/>
    <dgm:cxn modelId="{6B76372F-9F71-4772-9E06-EF0EA343199D}" type="presParOf" srcId="{84C58F12-ADFE-441C-8E16-82B130D9BA67}" destId="{358D1FDD-BB72-43E6-9527-7E17FFE2245E}" srcOrd="4" destOrd="0" presId="urn:microsoft.com/office/officeart/2005/8/layout/hProcess9"/>
    <dgm:cxn modelId="{42454F2C-80D6-4A24-9154-1C860CC2182A}" type="presParOf" srcId="{84C58F12-ADFE-441C-8E16-82B130D9BA67}" destId="{CEBA9378-E1C8-4D57-92EA-F3CDE0D7B62B}" srcOrd="5" destOrd="0" presId="urn:microsoft.com/office/officeart/2005/8/layout/hProcess9"/>
    <dgm:cxn modelId="{AD5A3AFE-921B-416F-9CE2-F3252E85EB73}" type="presParOf" srcId="{84C58F12-ADFE-441C-8E16-82B130D9BA67}" destId="{677EBF30-A93F-49F6-99B7-5CB96EF9ACEF}" srcOrd="6" destOrd="0" presId="urn:microsoft.com/office/officeart/2005/8/layout/hProcess9"/>
    <dgm:cxn modelId="{832BCDBB-A6E4-4E0B-938A-67D5F17FE560}" type="presParOf" srcId="{84C58F12-ADFE-441C-8E16-82B130D9BA67}" destId="{E881E485-36B2-453C-B4E0-35558924A34A}" srcOrd="7" destOrd="0" presId="urn:microsoft.com/office/officeart/2005/8/layout/hProcess9"/>
    <dgm:cxn modelId="{502D62FA-FB98-4017-BB7C-EE622A8E0BF9}" type="presParOf" srcId="{84C58F12-ADFE-441C-8E16-82B130D9BA67}" destId="{24B0EFBD-1CD3-4D18-A2F7-7A694B6F24E0}"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86F44-61B4-4FC9-BEB8-EBD9865857E1}">
      <dsp:nvSpPr>
        <dsp:cNvPr id="0" name=""/>
        <dsp:cNvSpPr/>
      </dsp:nvSpPr>
      <dsp:spPr>
        <a:xfrm>
          <a:off x="633242" y="0"/>
          <a:ext cx="7176753" cy="2057976"/>
        </a:xfrm>
        <a:prstGeom prst="rightArrow">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B64C3C-7601-49AC-B535-004FD0C6B46C}">
      <dsp:nvSpPr>
        <dsp:cNvPr id="0" name=""/>
        <dsp:cNvSpPr/>
      </dsp:nvSpPr>
      <dsp:spPr>
        <a:xfrm>
          <a:off x="3710" y="617392"/>
          <a:ext cx="1622272" cy="823190"/>
        </a:xfrm>
        <a:prstGeom prst="roundRect">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1 .</a:t>
          </a:r>
          <a:r>
            <a:rPr lang="en-US" sz="1500" kern="1200" dirty="0" smtClean="0"/>
            <a:t> </a:t>
          </a:r>
          <a:r>
            <a:rPr lang="en-US" sz="1500" b="1" kern="1200" dirty="0" smtClean="0"/>
            <a:t>Requirements Analysis</a:t>
          </a:r>
          <a:endParaRPr lang="en-US" sz="1500" b="1" kern="1200" dirty="0"/>
        </a:p>
      </dsp:txBody>
      <dsp:txXfrm>
        <a:off x="43895" y="657577"/>
        <a:ext cx="1541902" cy="742820"/>
      </dsp:txXfrm>
    </dsp:sp>
    <dsp:sp modelId="{E7DD704E-7174-4A09-B144-F584411D93E8}">
      <dsp:nvSpPr>
        <dsp:cNvPr id="0" name=""/>
        <dsp:cNvSpPr/>
      </dsp:nvSpPr>
      <dsp:spPr>
        <a:xfrm>
          <a:off x="1707096" y="617392"/>
          <a:ext cx="1622272" cy="823190"/>
        </a:xfrm>
        <a:prstGeom prst="roundRect">
          <a:avLst/>
        </a:prstGeom>
        <a:solidFill>
          <a:schemeClr val="accent1">
            <a:shade val="50000"/>
            <a:hueOff val="332698"/>
            <a:satOff val="-27904"/>
            <a:lumOff val="210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2. Architecture and Design</a:t>
          </a:r>
          <a:endParaRPr lang="en-US" sz="1500" b="1" kern="1200" dirty="0"/>
        </a:p>
      </dsp:txBody>
      <dsp:txXfrm>
        <a:off x="1747281" y="657577"/>
        <a:ext cx="1541902" cy="742820"/>
      </dsp:txXfrm>
    </dsp:sp>
    <dsp:sp modelId="{358D1FDD-BB72-43E6-9527-7E17FFE2245E}">
      <dsp:nvSpPr>
        <dsp:cNvPr id="0" name=""/>
        <dsp:cNvSpPr/>
      </dsp:nvSpPr>
      <dsp:spPr>
        <a:xfrm>
          <a:off x="3410483" y="617392"/>
          <a:ext cx="1622272" cy="823190"/>
        </a:xfrm>
        <a:prstGeom prst="roundRect">
          <a:avLst/>
        </a:prstGeom>
        <a:solidFill>
          <a:schemeClr val="accent1">
            <a:shade val="50000"/>
            <a:hueOff val="665395"/>
            <a:satOff val="-55808"/>
            <a:lumOff val="421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3.</a:t>
          </a:r>
          <a:r>
            <a:rPr lang="en-US" sz="1500" kern="1200" dirty="0" smtClean="0"/>
            <a:t> </a:t>
          </a:r>
          <a:r>
            <a:rPr lang="en-US" sz="1500" b="1" kern="1200" dirty="0" smtClean="0"/>
            <a:t>Code</a:t>
          </a:r>
          <a:endParaRPr lang="en-US" sz="1500" b="1" kern="1200" dirty="0"/>
        </a:p>
      </dsp:txBody>
      <dsp:txXfrm>
        <a:off x="3450668" y="657577"/>
        <a:ext cx="1541902" cy="742820"/>
      </dsp:txXfrm>
    </dsp:sp>
    <dsp:sp modelId="{677EBF30-A93F-49F6-99B7-5CB96EF9ACEF}">
      <dsp:nvSpPr>
        <dsp:cNvPr id="0" name=""/>
        <dsp:cNvSpPr/>
      </dsp:nvSpPr>
      <dsp:spPr>
        <a:xfrm>
          <a:off x="5113869" y="617392"/>
          <a:ext cx="1622272" cy="823190"/>
        </a:xfrm>
        <a:prstGeom prst="roundRect">
          <a:avLst/>
        </a:prstGeom>
        <a:solidFill>
          <a:schemeClr val="accent1">
            <a:shade val="50000"/>
            <a:hueOff val="665395"/>
            <a:satOff val="-55808"/>
            <a:lumOff val="421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4. Test</a:t>
          </a:r>
          <a:endParaRPr lang="en-US" sz="1500" b="1" kern="1200" dirty="0"/>
        </a:p>
      </dsp:txBody>
      <dsp:txXfrm>
        <a:off x="5154054" y="657577"/>
        <a:ext cx="1541902" cy="742820"/>
      </dsp:txXfrm>
    </dsp:sp>
    <dsp:sp modelId="{24B0EFBD-1CD3-4D18-A2F7-7A694B6F24E0}">
      <dsp:nvSpPr>
        <dsp:cNvPr id="0" name=""/>
        <dsp:cNvSpPr/>
      </dsp:nvSpPr>
      <dsp:spPr>
        <a:xfrm>
          <a:off x="6817255" y="617392"/>
          <a:ext cx="1622272" cy="823190"/>
        </a:xfrm>
        <a:prstGeom prst="roundRect">
          <a:avLst/>
        </a:prstGeom>
        <a:solidFill>
          <a:schemeClr val="accent1">
            <a:shade val="50000"/>
            <a:hueOff val="332698"/>
            <a:satOff val="-27904"/>
            <a:lumOff val="210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t>5. Deploy</a:t>
          </a:r>
          <a:endParaRPr lang="en-US" sz="1500" b="1" kern="1200" dirty="0"/>
        </a:p>
      </dsp:txBody>
      <dsp:txXfrm>
        <a:off x="6857440" y="657577"/>
        <a:ext cx="1541902" cy="7428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1" y="0"/>
            <a:ext cx="3078224" cy="469850"/>
          </a:xfrm>
          <a:prstGeom prst="rect">
            <a:avLst/>
          </a:prstGeom>
          <a:noFill/>
          <a:ln w="9525">
            <a:noFill/>
            <a:miter lim="800000"/>
            <a:headEnd/>
            <a:tailEnd/>
          </a:ln>
          <a:effectLst/>
        </p:spPr>
        <p:txBody>
          <a:bodyPr vert="horz" wrap="square" lIns="94212" tIns="47107" rIns="94212" bIns="47107"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53251" name="Rectangle 3"/>
          <p:cNvSpPr>
            <a:spLocks noGrp="1" noChangeArrowheads="1"/>
          </p:cNvSpPr>
          <p:nvPr>
            <p:ph type="dt" sz="quarter" idx="1"/>
          </p:nvPr>
        </p:nvSpPr>
        <p:spPr bwMode="auto">
          <a:xfrm>
            <a:off x="4023040" y="0"/>
            <a:ext cx="3078224" cy="469850"/>
          </a:xfrm>
          <a:prstGeom prst="rect">
            <a:avLst/>
          </a:prstGeom>
          <a:noFill/>
          <a:ln w="9525">
            <a:noFill/>
            <a:miter lim="800000"/>
            <a:headEnd/>
            <a:tailEnd/>
          </a:ln>
          <a:effectLst/>
        </p:spPr>
        <p:txBody>
          <a:bodyPr vert="horz" wrap="square" lIns="94212" tIns="47107" rIns="94212" bIns="47107" numCol="1" anchor="t" anchorCtr="0" compatLnSpc="1">
            <a:prstTxWarp prst="textNoShape">
              <a:avLst/>
            </a:prstTxWarp>
          </a:bodyPr>
          <a:lstStyle>
            <a:lvl1pPr algn="r">
              <a:defRPr sz="1200">
                <a:latin typeface="Arial" charset="0"/>
                <a:ea typeface="ＭＳ Ｐゴシック" charset="0"/>
                <a:cs typeface="ＭＳ Ｐゴシック" charset="0"/>
              </a:defRPr>
            </a:lvl1pPr>
          </a:lstStyle>
          <a:p>
            <a:pPr>
              <a:defRPr/>
            </a:pPr>
            <a:endParaRPr lang="en-US"/>
          </a:p>
        </p:txBody>
      </p:sp>
      <p:sp>
        <p:nvSpPr>
          <p:cNvPr id="53252" name="Rectangle 4"/>
          <p:cNvSpPr>
            <a:spLocks noGrp="1" noChangeArrowheads="1"/>
          </p:cNvSpPr>
          <p:nvPr>
            <p:ph type="ftr" sz="quarter" idx="2"/>
          </p:nvPr>
        </p:nvSpPr>
        <p:spPr bwMode="auto">
          <a:xfrm>
            <a:off x="1" y="8916500"/>
            <a:ext cx="3078224" cy="469850"/>
          </a:xfrm>
          <a:prstGeom prst="rect">
            <a:avLst/>
          </a:prstGeom>
          <a:noFill/>
          <a:ln w="9525">
            <a:noFill/>
            <a:miter lim="800000"/>
            <a:headEnd/>
            <a:tailEnd/>
          </a:ln>
          <a:effectLst/>
        </p:spPr>
        <p:txBody>
          <a:bodyPr vert="horz" wrap="square" lIns="94212" tIns="47107" rIns="94212" bIns="47107"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53253" name="Rectangle 5"/>
          <p:cNvSpPr>
            <a:spLocks noGrp="1" noChangeArrowheads="1"/>
          </p:cNvSpPr>
          <p:nvPr>
            <p:ph type="sldNum" sz="quarter" idx="3"/>
          </p:nvPr>
        </p:nvSpPr>
        <p:spPr bwMode="auto">
          <a:xfrm>
            <a:off x="4023040" y="8916500"/>
            <a:ext cx="3078224" cy="469850"/>
          </a:xfrm>
          <a:prstGeom prst="rect">
            <a:avLst/>
          </a:prstGeom>
          <a:noFill/>
          <a:ln w="9525">
            <a:noFill/>
            <a:miter lim="800000"/>
            <a:headEnd/>
            <a:tailEnd/>
          </a:ln>
          <a:effectLst/>
        </p:spPr>
        <p:txBody>
          <a:bodyPr vert="horz" wrap="square" lIns="94212" tIns="47107" rIns="94212" bIns="47107" numCol="1" anchor="b" anchorCtr="0" compatLnSpc="1">
            <a:prstTxWarp prst="textNoShape">
              <a:avLst/>
            </a:prstTxWarp>
          </a:bodyPr>
          <a:lstStyle>
            <a:lvl1pPr algn="r">
              <a:defRPr sz="1200"/>
            </a:lvl1pPr>
          </a:lstStyle>
          <a:p>
            <a:fld id="{07A3C01F-EBA9-4FAA-99DF-B8787CF89A63}" type="slidenum">
              <a:rPr lang="en-US"/>
              <a:pPr/>
              <a:t>‹#›</a:t>
            </a:fld>
            <a:endParaRPr lang="en-US"/>
          </a:p>
        </p:txBody>
      </p:sp>
    </p:spTree>
    <p:extLst>
      <p:ext uri="{BB962C8B-B14F-4D97-AF65-F5344CB8AC3E}">
        <p14:creationId xmlns:p14="http://schemas.microsoft.com/office/powerpoint/2010/main" val="1814378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1" y="0"/>
            <a:ext cx="3078224" cy="469850"/>
          </a:xfrm>
          <a:prstGeom prst="rect">
            <a:avLst/>
          </a:prstGeom>
          <a:noFill/>
          <a:ln w="9525">
            <a:noFill/>
            <a:miter lim="800000"/>
            <a:headEnd/>
            <a:tailEnd/>
          </a:ln>
          <a:effectLst/>
        </p:spPr>
        <p:txBody>
          <a:bodyPr vert="horz" wrap="square" lIns="94212" tIns="47107" rIns="94212" bIns="47107" numCol="1" anchor="t"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88067" name="Rectangle 3"/>
          <p:cNvSpPr>
            <a:spLocks noGrp="1" noChangeArrowheads="1"/>
          </p:cNvSpPr>
          <p:nvPr>
            <p:ph type="dt" idx="1"/>
          </p:nvPr>
        </p:nvSpPr>
        <p:spPr bwMode="auto">
          <a:xfrm>
            <a:off x="4023040" y="0"/>
            <a:ext cx="3078224" cy="469850"/>
          </a:xfrm>
          <a:prstGeom prst="rect">
            <a:avLst/>
          </a:prstGeom>
          <a:noFill/>
          <a:ln w="9525">
            <a:noFill/>
            <a:miter lim="800000"/>
            <a:headEnd/>
            <a:tailEnd/>
          </a:ln>
          <a:effectLst/>
        </p:spPr>
        <p:txBody>
          <a:bodyPr vert="horz" wrap="square" lIns="94212" tIns="47107" rIns="94212" bIns="47107" numCol="1" anchor="t" anchorCtr="0" compatLnSpc="1">
            <a:prstTxWarp prst="textNoShape">
              <a:avLst/>
            </a:prstTxWarp>
          </a:bodyPr>
          <a:lstStyle>
            <a:lvl1pPr algn="r">
              <a:defRPr sz="1200">
                <a:latin typeface="Arial" charset="0"/>
                <a:ea typeface="ＭＳ Ｐゴシック" charset="0"/>
                <a:cs typeface="ＭＳ Ｐゴシック"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03325" y="703263"/>
            <a:ext cx="4695825"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9" name="Rectangle 5"/>
          <p:cNvSpPr>
            <a:spLocks noGrp="1" noChangeArrowheads="1"/>
          </p:cNvSpPr>
          <p:nvPr>
            <p:ph type="body" sz="quarter" idx="3"/>
          </p:nvPr>
        </p:nvSpPr>
        <p:spPr bwMode="auto">
          <a:xfrm>
            <a:off x="710733" y="4460377"/>
            <a:ext cx="5681009" cy="4224390"/>
          </a:xfrm>
          <a:prstGeom prst="rect">
            <a:avLst/>
          </a:prstGeom>
          <a:noFill/>
          <a:ln w="9525">
            <a:noFill/>
            <a:miter lim="800000"/>
            <a:headEnd/>
            <a:tailEnd/>
          </a:ln>
          <a:effectLst/>
        </p:spPr>
        <p:txBody>
          <a:bodyPr vert="horz" wrap="square" lIns="94212" tIns="47107" rIns="94212" bIns="4710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8070" name="Rectangle 6"/>
          <p:cNvSpPr>
            <a:spLocks noGrp="1" noChangeArrowheads="1"/>
          </p:cNvSpPr>
          <p:nvPr>
            <p:ph type="ftr" sz="quarter" idx="4"/>
          </p:nvPr>
        </p:nvSpPr>
        <p:spPr bwMode="auto">
          <a:xfrm>
            <a:off x="1" y="8916500"/>
            <a:ext cx="3078224" cy="469850"/>
          </a:xfrm>
          <a:prstGeom prst="rect">
            <a:avLst/>
          </a:prstGeom>
          <a:noFill/>
          <a:ln w="9525">
            <a:noFill/>
            <a:miter lim="800000"/>
            <a:headEnd/>
            <a:tailEnd/>
          </a:ln>
          <a:effectLst/>
        </p:spPr>
        <p:txBody>
          <a:bodyPr vert="horz" wrap="square" lIns="94212" tIns="47107" rIns="94212" bIns="47107" numCol="1" anchor="b" anchorCtr="0" compatLnSpc="1">
            <a:prstTxWarp prst="textNoShape">
              <a:avLst/>
            </a:prstTxWarp>
          </a:bodyPr>
          <a:lstStyle>
            <a:lvl1pPr>
              <a:defRPr sz="1200">
                <a:latin typeface="Arial" charset="0"/>
                <a:ea typeface="ＭＳ Ｐゴシック" charset="0"/>
                <a:cs typeface="ＭＳ Ｐゴシック" charset="0"/>
              </a:defRPr>
            </a:lvl1pPr>
          </a:lstStyle>
          <a:p>
            <a:pPr>
              <a:defRPr/>
            </a:pPr>
            <a:endParaRPr lang="en-US"/>
          </a:p>
        </p:txBody>
      </p:sp>
      <p:sp>
        <p:nvSpPr>
          <p:cNvPr id="88071" name="Rectangle 7"/>
          <p:cNvSpPr>
            <a:spLocks noGrp="1" noChangeArrowheads="1"/>
          </p:cNvSpPr>
          <p:nvPr>
            <p:ph type="sldNum" sz="quarter" idx="5"/>
          </p:nvPr>
        </p:nvSpPr>
        <p:spPr bwMode="auto">
          <a:xfrm>
            <a:off x="4023040" y="8916500"/>
            <a:ext cx="3078224" cy="469850"/>
          </a:xfrm>
          <a:prstGeom prst="rect">
            <a:avLst/>
          </a:prstGeom>
          <a:noFill/>
          <a:ln w="9525">
            <a:noFill/>
            <a:miter lim="800000"/>
            <a:headEnd/>
            <a:tailEnd/>
          </a:ln>
          <a:effectLst/>
        </p:spPr>
        <p:txBody>
          <a:bodyPr vert="horz" wrap="square" lIns="94212" tIns="47107" rIns="94212" bIns="47107" numCol="1" anchor="b" anchorCtr="0" compatLnSpc="1">
            <a:prstTxWarp prst="textNoShape">
              <a:avLst/>
            </a:prstTxWarp>
          </a:bodyPr>
          <a:lstStyle>
            <a:lvl1pPr algn="r">
              <a:defRPr sz="1200"/>
            </a:lvl1pPr>
          </a:lstStyle>
          <a:p>
            <a:fld id="{4C91ADDF-26DE-4B84-8813-7929AB100567}" type="slidenum">
              <a:rPr lang="en-US"/>
              <a:pPr/>
              <a:t>‹#›</a:t>
            </a:fld>
            <a:endParaRPr lang="en-US"/>
          </a:p>
        </p:txBody>
      </p:sp>
    </p:spTree>
    <p:extLst>
      <p:ext uri="{BB962C8B-B14F-4D97-AF65-F5344CB8AC3E}">
        <p14:creationId xmlns:p14="http://schemas.microsoft.com/office/powerpoint/2010/main" val="34618171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2" charset="-128"/>
        <a:cs typeface="ＭＳ Ｐゴシック" pitchFamily="64"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3325" y="703263"/>
            <a:ext cx="4695825" cy="3521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570571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3325" y="703263"/>
            <a:ext cx="4695825" cy="3521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10</a:t>
            </a:fld>
            <a:endParaRPr lang="en-US"/>
          </a:p>
        </p:txBody>
      </p:sp>
    </p:spTree>
    <p:extLst>
      <p:ext uri="{BB962C8B-B14F-4D97-AF65-F5344CB8AC3E}">
        <p14:creationId xmlns:p14="http://schemas.microsoft.com/office/powerpoint/2010/main" val="3392178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3325" y="703263"/>
            <a:ext cx="4695825" cy="3521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11</a:t>
            </a:fld>
            <a:endParaRPr lang="en-US"/>
          </a:p>
        </p:txBody>
      </p:sp>
    </p:spTree>
    <p:extLst>
      <p:ext uri="{BB962C8B-B14F-4D97-AF65-F5344CB8AC3E}">
        <p14:creationId xmlns:p14="http://schemas.microsoft.com/office/powerpoint/2010/main" val="3392178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3325" y="703263"/>
            <a:ext cx="4695825" cy="3521075"/>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ts val="300"/>
              </a:spcAft>
              <a:buClrTx/>
              <a:buSzTx/>
              <a:buFont typeface="Wingdings" pitchFamily="2" charset="2"/>
              <a:buNone/>
              <a:tabLst/>
              <a:defRPr/>
            </a:pPr>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12</a:t>
            </a:fld>
            <a:endParaRPr lang="en-US"/>
          </a:p>
        </p:txBody>
      </p:sp>
    </p:spTree>
    <p:extLst>
      <p:ext uri="{BB962C8B-B14F-4D97-AF65-F5344CB8AC3E}">
        <p14:creationId xmlns:p14="http://schemas.microsoft.com/office/powerpoint/2010/main" val="2267080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3325" y="703263"/>
            <a:ext cx="4695825" cy="3521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13</a:t>
            </a:fld>
            <a:endParaRPr lang="en-US"/>
          </a:p>
        </p:txBody>
      </p:sp>
    </p:spTree>
    <p:extLst>
      <p:ext uri="{BB962C8B-B14F-4D97-AF65-F5344CB8AC3E}">
        <p14:creationId xmlns:p14="http://schemas.microsoft.com/office/powerpoint/2010/main" val="1335275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14</a:t>
            </a:fld>
            <a:endParaRPr lang="en-US"/>
          </a:p>
        </p:txBody>
      </p:sp>
    </p:spTree>
    <p:extLst>
      <p:ext uri="{BB962C8B-B14F-4D97-AF65-F5344CB8AC3E}">
        <p14:creationId xmlns:p14="http://schemas.microsoft.com/office/powerpoint/2010/main" val="2016591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3325" y="703263"/>
            <a:ext cx="4695825" cy="3521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15</a:t>
            </a:fld>
            <a:endParaRPr lang="en-US"/>
          </a:p>
        </p:txBody>
      </p:sp>
    </p:spTree>
    <p:extLst>
      <p:ext uri="{BB962C8B-B14F-4D97-AF65-F5344CB8AC3E}">
        <p14:creationId xmlns:p14="http://schemas.microsoft.com/office/powerpoint/2010/main" val="1372182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16</a:t>
            </a:fld>
            <a:endParaRPr lang="en-US"/>
          </a:p>
        </p:txBody>
      </p:sp>
    </p:spTree>
    <p:extLst>
      <p:ext uri="{BB962C8B-B14F-4D97-AF65-F5344CB8AC3E}">
        <p14:creationId xmlns:p14="http://schemas.microsoft.com/office/powerpoint/2010/main" val="985325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17</a:t>
            </a:fld>
            <a:endParaRPr lang="en-US"/>
          </a:p>
        </p:txBody>
      </p:sp>
    </p:spTree>
    <p:extLst>
      <p:ext uri="{BB962C8B-B14F-4D97-AF65-F5344CB8AC3E}">
        <p14:creationId xmlns:p14="http://schemas.microsoft.com/office/powerpoint/2010/main" val="3302497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18</a:t>
            </a:fld>
            <a:endParaRPr lang="en-US"/>
          </a:p>
        </p:txBody>
      </p:sp>
    </p:spTree>
    <p:extLst>
      <p:ext uri="{BB962C8B-B14F-4D97-AF65-F5344CB8AC3E}">
        <p14:creationId xmlns:p14="http://schemas.microsoft.com/office/powerpoint/2010/main" val="2542780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19</a:t>
            </a:fld>
            <a:endParaRPr lang="en-US"/>
          </a:p>
        </p:txBody>
      </p:sp>
    </p:spTree>
    <p:extLst>
      <p:ext uri="{BB962C8B-B14F-4D97-AF65-F5344CB8AC3E}">
        <p14:creationId xmlns:p14="http://schemas.microsoft.com/office/powerpoint/2010/main" val="800349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2405181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20</a:t>
            </a:fld>
            <a:endParaRPr lang="en-US"/>
          </a:p>
        </p:txBody>
      </p:sp>
    </p:spTree>
    <p:extLst>
      <p:ext uri="{BB962C8B-B14F-4D97-AF65-F5344CB8AC3E}">
        <p14:creationId xmlns:p14="http://schemas.microsoft.com/office/powerpoint/2010/main" val="2146039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21</a:t>
            </a:fld>
            <a:endParaRPr lang="en-US"/>
          </a:p>
        </p:txBody>
      </p:sp>
    </p:spTree>
    <p:extLst>
      <p:ext uri="{BB962C8B-B14F-4D97-AF65-F5344CB8AC3E}">
        <p14:creationId xmlns:p14="http://schemas.microsoft.com/office/powerpoint/2010/main" val="425918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22</a:t>
            </a:fld>
            <a:endParaRPr lang="en-US"/>
          </a:p>
        </p:txBody>
      </p:sp>
    </p:spTree>
    <p:extLst>
      <p:ext uri="{BB962C8B-B14F-4D97-AF65-F5344CB8AC3E}">
        <p14:creationId xmlns:p14="http://schemas.microsoft.com/office/powerpoint/2010/main" val="3497141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23</a:t>
            </a:fld>
            <a:endParaRPr lang="en-US"/>
          </a:p>
        </p:txBody>
      </p:sp>
    </p:spTree>
    <p:extLst>
      <p:ext uri="{BB962C8B-B14F-4D97-AF65-F5344CB8AC3E}">
        <p14:creationId xmlns:p14="http://schemas.microsoft.com/office/powerpoint/2010/main" val="2020284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24</a:t>
            </a:fld>
            <a:endParaRPr lang="en-US"/>
          </a:p>
        </p:txBody>
      </p:sp>
    </p:spTree>
    <p:extLst>
      <p:ext uri="{BB962C8B-B14F-4D97-AF65-F5344CB8AC3E}">
        <p14:creationId xmlns:p14="http://schemas.microsoft.com/office/powerpoint/2010/main" val="1084946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25</a:t>
            </a:fld>
            <a:endParaRPr lang="en-US"/>
          </a:p>
        </p:txBody>
      </p:sp>
    </p:spTree>
    <p:extLst>
      <p:ext uri="{BB962C8B-B14F-4D97-AF65-F5344CB8AC3E}">
        <p14:creationId xmlns:p14="http://schemas.microsoft.com/office/powerpoint/2010/main" val="131945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432517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462103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589919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55583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3</a:t>
            </a:fld>
            <a:endParaRPr lang="en-US"/>
          </a:p>
        </p:txBody>
      </p:sp>
    </p:spTree>
    <p:extLst>
      <p:ext uri="{BB962C8B-B14F-4D97-AF65-F5344CB8AC3E}">
        <p14:creationId xmlns:p14="http://schemas.microsoft.com/office/powerpoint/2010/main" val="37217925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4207370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264552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105239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33587929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139F5C-7FE6-469D-B77F-C7BDB41E0917}"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5856860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0908655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139F5C-7FE6-469D-B77F-C7BDB41E0917}"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11727232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139F5C-7FE6-469D-B77F-C7BDB41E0917}"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732263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2485329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155199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4</a:t>
            </a:fld>
            <a:endParaRPr lang="en-US"/>
          </a:p>
        </p:txBody>
      </p:sp>
    </p:spTree>
    <p:extLst>
      <p:ext uri="{BB962C8B-B14F-4D97-AF65-F5344CB8AC3E}">
        <p14:creationId xmlns:p14="http://schemas.microsoft.com/office/powerpoint/2010/main" val="9264523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5607100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87904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2159513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2411544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858193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3125959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2565831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3" defTabSz="931774">
              <a:defRPr/>
            </a:pPr>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12266139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9654898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197486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3325" y="703263"/>
            <a:ext cx="4695825" cy="3521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5989373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4057267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74">
              <a:defRPr/>
            </a:pPr>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3314377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186950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23240415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38002001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33009365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1063869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3" defTabSz="931774">
              <a:defRPr/>
            </a:pPr>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31562547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3228774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26944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3325" y="703263"/>
            <a:ext cx="4695825" cy="3521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6</a:t>
            </a:fld>
            <a:endParaRPr lang="en-US"/>
          </a:p>
        </p:txBody>
      </p:sp>
    </p:spTree>
    <p:extLst>
      <p:ext uri="{BB962C8B-B14F-4D97-AF65-F5344CB8AC3E}">
        <p14:creationId xmlns:p14="http://schemas.microsoft.com/office/powerpoint/2010/main" val="13169932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34881614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30453612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38151470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63</a:t>
            </a:fld>
            <a:endParaRPr lang="en-US" dirty="0">
              <a:solidFill>
                <a:prstClr val="black"/>
              </a:solidFill>
            </a:endParaRPr>
          </a:p>
        </p:txBody>
      </p:sp>
    </p:spTree>
    <p:extLst>
      <p:ext uri="{BB962C8B-B14F-4D97-AF65-F5344CB8AC3E}">
        <p14:creationId xmlns:p14="http://schemas.microsoft.com/office/powerpoint/2010/main" val="7918769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26214003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65</a:t>
            </a:fld>
            <a:endParaRPr lang="en-US" dirty="0">
              <a:solidFill>
                <a:prstClr val="black"/>
              </a:solidFill>
            </a:endParaRPr>
          </a:p>
        </p:txBody>
      </p:sp>
    </p:spTree>
    <p:extLst>
      <p:ext uri="{BB962C8B-B14F-4D97-AF65-F5344CB8AC3E}">
        <p14:creationId xmlns:p14="http://schemas.microsoft.com/office/powerpoint/2010/main" val="28779768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66</a:t>
            </a:fld>
            <a:endParaRPr lang="en-US" dirty="0">
              <a:solidFill>
                <a:prstClr val="black"/>
              </a:solidFill>
            </a:endParaRPr>
          </a:p>
        </p:txBody>
      </p:sp>
    </p:spTree>
    <p:extLst>
      <p:ext uri="{BB962C8B-B14F-4D97-AF65-F5344CB8AC3E}">
        <p14:creationId xmlns:p14="http://schemas.microsoft.com/office/powerpoint/2010/main" val="21595893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67</a:t>
            </a:fld>
            <a:endParaRPr lang="en-US" dirty="0">
              <a:solidFill>
                <a:prstClr val="black"/>
              </a:solidFill>
            </a:endParaRPr>
          </a:p>
        </p:txBody>
      </p:sp>
    </p:spTree>
    <p:extLst>
      <p:ext uri="{BB962C8B-B14F-4D97-AF65-F5344CB8AC3E}">
        <p14:creationId xmlns:p14="http://schemas.microsoft.com/office/powerpoint/2010/main" val="26274089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68</a:t>
            </a:fld>
            <a:endParaRPr lang="en-US" dirty="0">
              <a:solidFill>
                <a:prstClr val="black"/>
              </a:solidFill>
            </a:endParaRPr>
          </a:p>
        </p:txBody>
      </p:sp>
    </p:spTree>
    <p:extLst>
      <p:ext uri="{BB962C8B-B14F-4D97-AF65-F5344CB8AC3E}">
        <p14:creationId xmlns:p14="http://schemas.microsoft.com/office/powerpoint/2010/main" val="41421908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69</a:t>
            </a:fld>
            <a:endParaRPr lang="en-US" dirty="0">
              <a:solidFill>
                <a:prstClr val="black"/>
              </a:solidFill>
            </a:endParaRPr>
          </a:p>
        </p:txBody>
      </p:sp>
    </p:spTree>
    <p:extLst>
      <p:ext uri="{BB962C8B-B14F-4D97-AF65-F5344CB8AC3E}">
        <p14:creationId xmlns:p14="http://schemas.microsoft.com/office/powerpoint/2010/main" val="164435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3325" y="703263"/>
            <a:ext cx="4695825" cy="3521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7</a:t>
            </a:fld>
            <a:endParaRPr lang="en-US"/>
          </a:p>
        </p:txBody>
      </p:sp>
    </p:spTree>
    <p:extLst>
      <p:ext uri="{BB962C8B-B14F-4D97-AF65-F5344CB8AC3E}">
        <p14:creationId xmlns:p14="http://schemas.microsoft.com/office/powerpoint/2010/main" val="18745362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70</a:t>
            </a:fld>
            <a:endParaRPr lang="en-US" dirty="0">
              <a:solidFill>
                <a:prstClr val="black"/>
              </a:solidFill>
            </a:endParaRPr>
          </a:p>
        </p:txBody>
      </p:sp>
    </p:spTree>
    <p:extLst>
      <p:ext uri="{BB962C8B-B14F-4D97-AF65-F5344CB8AC3E}">
        <p14:creationId xmlns:p14="http://schemas.microsoft.com/office/powerpoint/2010/main" val="13758660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71</a:t>
            </a:fld>
            <a:endParaRPr lang="en-US" dirty="0">
              <a:solidFill>
                <a:prstClr val="black"/>
              </a:solidFill>
            </a:endParaRPr>
          </a:p>
        </p:txBody>
      </p:sp>
    </p:spTree>
    <p:extLst>
      <p:ext uri="{BB962C8B-B14F-4D97-AF65-F5344CB8AC3E}">
        <p14:creationId xmlns:p14="http://schemas.microsoft.com/office/powerpoint/2010/main" val="5784333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72</a:t>
            </a:fld>
            <a:endParaRPr lang="en-US" dirty="0">
              <a:solidFill>
                <a:prstClr val="black"/>
              </a:solidFill>
            </a:endParaRPr>
          </a:p>
        </p:txBody>
      </p:sp>
    </p:spTree>
    <p:extLst>
      <p:ext uri="{BB962C8B-B14F-4D97-AF65-F5344CB8AC3E}">
        <p14:creationId xmlns:p14="http://schemas.microsoft.com/office/powerpoint/2010/main" val="36258162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73</a:t>
            </a:fld>
            <a:endParaRPr lang="en-US" dirty="0">
              <a:solidFill>
                <a:prstClr val="black"/>
              </a:solidFill>
            </a:endParaRPr>
          </a:p>
        </p:txBody>
      </p:sp>
    </p:spTree>
    <p:extLst>
      <p:ext uri="{BB962C8B-B14F-4D97-AF65-F5344CB8AC3E}">
        <p14:creationId xmlns:p14="http://schemas.microsoft.com/office/powerpoint/2010/main" val="10569470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74</a:t>
            </a:fld>
            <a:endParaRPr lang="en-US" dirty="0">
              <a:solidFill>
                <a:prstClr val="black"/>
              </a:solidFill>
            </a:endParaRPr>
          </a:p>
        </p:txBody>
      </p:sp>
    </p:spTree>
    <p:extLst>
      <p:ext uri="{BB962C8B-B14F-4D97-AF65-F5344CB8AC3E}">
        <p14:creationId xmlns:p14="http://schemas.microsoft.com/office/powerpoint/2010/main" val="37814144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75</a:t>
            </a:fld>
            <a:endParaRPr lang="en-US" dirty="0">
              <a:solidFill>
                <a:prstClr val="black"/>
              </a:solidFill>
            </a:endParaRPr>
          </a:p>
        </p:txBody>
      </p:sp>
    </p:spTree>
    <p:extLst>
      <p:ext uri="{BB962C8B-B14F-4D97-AF65-F5344CB8AC3E}">
        <p14:creationId xmlns:p14="http://schemas.microsoft.com/office/powerpoint/2010/main" val="257416579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76</a:t>
            </a:fld>
            <a:endParaRPr lang="en-US" dirty="0">
              <a:solidFill>
                <a:prstClr val="black"/>
              </a:solidFill>
            </a:endParaRPr>
          </a:p>
        </p:txBody>
      </p:sp>
    </p:spTree>
    <p:extLst>
      <p:ext uri="{BB962C8B-B14F-4D97-AF65-F5344CB8AC3E}">
        <p14:creationId xmlns:p14="http://schemas.microsoft.com/office/powerpoint/2010/main" val="19910640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77</a:t>
            </a:fld>
            <a:endParaRPr lang="en-US" dirty="0">
              <a:solidFill>
                <a:prstClr val="black"/>
              </a:solidFill>
            </a:endParaRPr>
          </a:p>
        </p:txBody>
      </p:sp>
    </p:spTree>
    <p:extLst>
      <p:ext uri="{BB962C8B-B14F-4D97-AF65-F5344CB8AC3E}">
        <p14:creationId xmlns:p14="http://schemas.microsoft.com/office/powerpoint/2010/main" val="31013816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78</a:t>
            </a:fld>
            <a:endParaRPr lang="en-US" dirty="0">
              <a:solidFill>
                <a:prstClr val="black"/>
              </a:solidFill>
            </a:endParaRPr>
          </a:p>
        </p:txBody>
      </p:sp>
    </p:spTree>
    <p:extLst>
      <p:ext uri="{BB962C8B-B14F-4D97-AF65-F5344CB8AC3E}">
        <p14:creationId xmlns:p14="http://schemas.microsoft.com/office/powerpoint/2010/main" val="423723572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79</a:t>
            </a:fld>
            <a:endParaRPr lang="en-US" dirty="0">
              <a:solidFill>
                <a:prstClr val="black"/>
              </a:solidFill>
            </a:endParaRPr>
          </a:p>
        </p:txBody>
      </p:sp>
    </p:spTree>
    <p:extLst>
      <p:ext uri="{BB962C8B-B14F-4D97-AF65-F5344CB8AC3E}">
        <p14:creationId xmlns:p14="http://schemas.microsoft.com/office/powerpoint/2010/main" val="3782720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3325" y="703263"/>
            <a:ext cx="4695825" cy="3521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8</a:t>
            </a:fld>
            <a:endParaRPr lang="en-US"/>
          </a:p>
        </p:txBody>
      </p:sp>
    </p:spTree>
    <p:extLst>
      <p:ext uri="{BB962C8B-B14F-4D97-AF65-F5344CB8AC3E}">
        <p14:creationId xmlns:p14="http://schemas.microsoft.com/office/powerpoint/2010/main" val="244870672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80</a:t>
            </a:fld>
            <a:endParaRPr lang="en-US" dirty="0">
              <a:solidFill>
                <a:prstClr val="black"/>
              </a:solidFill>
            </a:endParaRPr>
          </a:p>
        </p:txBody>
      </p:sp>
    </p:spTree>
    <p:extLst>
      <p:ext uri="{BB962C8B-B14F-4D97-AF65-F5344CB8AC3E}">
        <p14:creationId xmlns:p14="http://schemas.microsoft.com/office/powerpoint/2010/main" val="16193367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81</a:t>
            </a:fld>
            <a:endParaRPr lang="en-US" dirty="0">
              <a:solidFill>
                <a:prstClr val="black"/>
              </a:solidFill>
            </a:endParaRPr>
          </a:p>
        </p:txBody>
      </p:sp>
    </p:spTree>
    <p:extLst>
      <p:ext uri="{BB962C8B-B14F-4D97-AF65-F5344CB8AC3E}">
        <p14:creationId xmlns:p14="http://schemas.microsoft.com/office/powerpoint/2010/main" val="29087632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82</a:t>
            </a:fld>
            <a:endParaRPr lang="en-US" dirty="0">
              <a:solidFill>
                <a:prstClr val="black"/>
              </a:solidFill>
            </a:endParaRPr>
          </a:p>
        </p:txBody>
      </p:sp>
    </p:spTree>
    <p:extLst>
      <p:ext uri="{BB962C8B-B14F-4D97-AF65-F5344CB8AC3E}">
        <p14:creationId xmlns:p14="http://schemas.microsoft.com/office/powerpoint/2010/main" val="77488848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84</a:t>
            </a:fld>
            <a:endParaRPr lang="en-US" dirty="0">
              <a:solidFill>
                <a:prstClr val="black"/>
              </a:solidFill>
            </a:endParaRPr>
          </a:p>
        </p:txBody>
      </p:sp>
    </p:spTree>
    <p:extLst>
      <p:ext uri="{BB962C8B-B14F-4D97-AF65-F5344CB8AC3E}">
        <p14:creationId xmlns:p14="http://schemas.microsoft.com/office/powerpoint/2010/main" val="4416680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85</a:t>
            </a:fld>
            <a:endParaRPr lang="en-US" dirty="0">
              <a:solidFill>
                <a:prstClr val="black"/>
              </a:solidFill>
            </a:endParaRPr>
          </a:p>
        </p:txBody>
      </p:sp>
    </p:spTree>
    <p:extLst>
      <p:ext uri="{BB962C8B-B14F-4D97-AF65-F5344CB8AC3E}">
        <p14:creationId xmlns:p14="http://schemas.microsoft.com/office/powerpoint/2010/main" val="291164542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86</a:t>
            </a:fld>
            <a:endParaRPr lang="en-US" dirty="0">
              <a:solidFill>
                <a:prstClr val="black"/>
              </a:solidFill>
            </a:endParaRPr>
          </a:p>
        </p:txBody>
      </p:sp>
    </p:spTree>
    <p:extLst>
      <p:ext uri="{BB962C8B-B14F-4D97-AF65-F5344CB8AC3E}">
        <p14:creationId xmlns:p14="http://schemas.microsoft.com/office/powerpoint/2010/main" val="28880639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87</a:t>
            </a:fld>
            <a:endParaRPr lang="en-US" dirty="0">
              <a:solidFill>
                <a:prstClr val="black"/>
              </a:solidFill>
            </a:endParaRPr>
          </a:p>
        </p:txBody>
      </p:sp>
    </p:spTree>
    <p:extLst>
      <p:ext uri="{BB962C8B-B14F-4D97-AF65-F5344CB8AC3E}">
        <p14:creationId xmlns:p14="http://schemas.microsoft.com/office/powerpoint/2010/main" val="370361995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US" dirty="0" smtClean="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88</a:t>
            </a:fld>
            <a:endParaRPr lang="en-US" dirty="0">
              <a:solidFill>
                <a:prstClr val="black"/>
              </a:solidFill>
            </a:endParaRPr>
          </a:p>
        </p:txBody>
      </p:sp>
    </p:spTree>
    <p:extLst>
      <p:ext uri="{BB962C8B-B14F-4D97-AF65-F5344CB8AC3E}">
        <p14:creationId xmlns:p14="http://schemas.microsoft.com/office/powerpoint/2010/main" val="424577168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DEE617-3160-484C-B8D7-874B65ED780F}" type="slidenum">
              <a:rPr lang="en-US" smtClean="0">
                <a:solidFill>
                  <a:prstClr val="black"/>
                </a:solidFill>
              </a:rPr>
              <a:pPr/>
              <a:t>89</a:t>
            </a:fld>
            <a:endParaRPr lang="en-US" dirty="0">
              <a:solidFill>
                <a:prstClr val="black"/>
              </a:solidFill>
            </a:endParaRPr>
          </a:p>
        </p:txBody>
      </p:sp>
    </p:spTree>
    <p:extLst>
      <p:ext uri="{BB962C8B-B14F-4D97-AF65-F5344CB8AC3E}">
        <p14:creationId xmlns:p14="http://schemas.microsoft.com/office/powerpoint/2010/main" val="262290530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90</a:t>
            </a:fld>
            <a:endParaRPr lang="en-US"/>
          </a:p>
        </p:txBody>
      </p:sp>
    </p:spTree>
    <p:extLst>
      <p:ext uri="{BB962C8B-B14F-4D97-AF65-F5344CB8AC3E}">
        <p14:creationId xmlns:p14="http://schemas.microsoft.com/office/powerpoint/2010/main" val="4233522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3325" y="703263"/>
            <a:ext cx="4695825" cy="3521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91ADDF-26DE-4B84-8813-7929AB100567}" type="slidenum">
              <a:rPr lang="en-US" smtClean="0"/>
              <a:pPr/>
              <a:t>9</a:t>
            </a:fld>
            <a:endParaRPr lang="en-US"/>
          </a:p>
        </p:txBody>
      </p:sp>
    </p:spTree>
    <p:extLst>
      <p:ext uri="{BB962C8B-B14F-4D97-AF65-F5344CB8AC3E}">
        <p14:creationId xmlns:p14="http://schemas.microsoft.com/office/powerpoint/2010/main" val="2846839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9149227"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solidFill>
                  <a:prstClr val="white"/>
                </a:solidFill>
              </a:rPr>
              <a:pPr/>
              <a:t>4/21/2017</a:t>
            </a:fld>
            <a:endParaRPr lang="en-US">
              <a:solidFill>
                <a:prstClr val="white"/>
              </a:solidFill>
            </a:endParaRPr>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solidFill>
                  <a:prstClr val="white"/>
                </a:solidFill>
              </a:rPr>
              <a:pPr/>
              <a:t>‹#›</a:t>
            </a:fld>
            <a:endParaRPr lang="en-US" dirty="0">
              <a:solidFill>
                <a:prstClr val="white"/>
              </a:solidFill>
            </a:endParaRPr>
          </a:p>
        </p:txBody>
      </p:sp>
      <p:sp>
        <p:nvSpPr>
          <p:cNvPr id="8" name="Rectangle 7"/>
          <p:cNvSpPr/>
          <p:nvPr userDrawn="1"/>
        </p:nvSpPr>
        <p:spPr>
          <a:xfrm>
            <a:off x="200025" y="1256121"/>
            <a:ext cx="6693694"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 name="Title 1"/>
          <p:cNvSpPr>
            <a:spLocks noGrp="1"/>
          </p:cNvSpPr>
          <p:nvPr>
            <p:ph type="ctrTitle"/>
          </p:nvPr>
        </p:nvSpPr>
        <p:spPr>
          <a:xfrm>
            <a:off x="200025" y="1341846"/>
            <a:ext cx="6858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00025" y="2771778"/>
            <a:ext cx="6693408"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300038" y="2953159"/>
            <a:ext cx="6858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601842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4816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858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9149227"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solidFill>
                  <a:prstClr val="white"/>
                </a:solidFill>
              </a:rPr>
              <a:pPr/>
              <a:t>4/21/2017</a:t>
            </a:fld>
            <a:endParaRPr lang="en-US">
              <a:solidFill>
                <a:prstClr val="white"/>
              </a:solidFill>
            </a:endParaRPr>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solidFill>
                  <a:prstClr val="white"/>
                </a:solidFill>
              </a:rPr>
              <a:pPr/>
              <a:t>‹#›</a:t>
            </a:fld>
            <a:endParaRPr lang="en-US" dirty="0">
              <a:solidFill>
                <a:prstClr val="white"/>
              </a:solidFill>
            </a:endParaRPr>
          </a:p>
        </p:txBody>
      </p:sp>
      <p:sp>
        <p:nvSpPr>
          <p:cNvPr id="8" name="Rectangle 7"/>
          <p:cNvSpPr/>
          <p:nvPr userDrawn="1"/>
        </p:nvSpPr>
        <p:spPr>
          <a:xfrm>
            <a:off x="200025" y="1256121"/>
            <a:ext cx="6693694"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endParaRPr>
          </a:p>
        </p:txBody>
      </p:sp>
      <p:sp>
        <p:nvSpPr>
          <p:cNvPr id="2" name="Title 1"/>
          <p:cNvSpPr>
            <a:spLocks noGrp="1"/>
          </p:cNvSpPr>
          <p:nvPr>
            <p:ph type="ctrTitle"/>
          </p:nvPr>
        </p:nvSpPr>
        <p:spPr>
          <a:xfrm>
            <a:off x="200025" y="1341846"/>
            <a:ext cx="6858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00025" y="2771778"/>
            <a:ext cx="6693408"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300038" y="2953159"/>
            <a:ext cx="6858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0464552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9144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9144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314325" y="3178"/>
            <a:ext cx="8515350" cy="1325563"/>
          </a:xfrm>
        </p:spPr>
        <p:txBody>
          <a:bodyPr>
            <a:normAutofit/>
          </a:bodyPr>
          <a:lstStyle>
            <a:lvl1pPr>
              <a:defRPr lang="en-US" sz="3600"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14325" y="1825625"/>
            <a:ext cx="851535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pic>
        <p:nvPicPr>
          <p:cNvPr id="10" name="Picture 2" descr="http://icf-edx-pilot.cloudapp.net/static/themes/ionisx/images/sunrise.98dd28f2df8a.jpg"/>
          <p:cNvPicPr>
            <a:picLocks noChangeAspect="1" noChangeArrowheads="1"/>
          </p:cNvPicPr>
          <p:nvPr userDrawn="1"/>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7736682" y="3"/>
            <a:ext cx="1407319"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8215313" y="6356350"/>
            <a:ext cx="671513" cy="369332"/>
          </a:xfrm>
          <a:prstGeom prst="rect">
            <a:avLst/>
          </a:prstGeom>
          <a:noFill/>
        </p:spPr>
        <p:txBody>
          <a:bodyPr wrap="square" rtlCol="0">
            <a:spAutoFit/>
          </a:bodyPr>
          <a:lstStyle/>
          <a:p>
            <a:pPr fontAlgn="auto">
              <a:spcBef>
                <a:spcPts val="0"/>
              </a:spcBef>
              <a:spcAft>
                <a:spcPts val="0"/>
              </a:spcAft>
            </a:pPr>
            <a:r>
              <a:rPr lang="en-US" sz="1800" b="1" dirty="0" smtClean="0">
                <a:solidFill>
                  <a:prstClr val="white"/>
                </a:solidFill>
                <a:latin typeface="Calibri" panose="020F0502020204030204"/>
                <a:ea typeface="+mn-ea"/>
              </a:rPr>
              <a:t>-</a:t>
            </a:r>
            <a:fld id="{7349C8A6-941C-40D5-9CC0-DF2FB5E3BA89}" type="slidenum">
              <a:rPr lang="en-US" sz="1800" b="1" smtClean="0">
                <a:solidFill>
                  <a:prstClr val="white"/>
                </a:solidFill>
                <a:latin typeface="Calibri" panose="020F0502020204030204"/>
                <a:ea typeface="+mn-ea"/>
              </a:rPr>
              <a:pPr fontAlgn="auto">
                <a:spcBef>
                  <a:spcPts val="0"/>
                </a:spcBef>
                <a:spcAft>
                  <a:spcPts val="0"/>
                </a:spcAft>
              </a:pPr>
              <a:t>‹#›</a:t>
            </a:fld>
            <a:r>
              <a:rPr lang="en-US" sz="1800" b="1" dirty="0" smtClean="0">
                <a:solidFill>
                  <a:prstClr val="white"/>
                </a:solidFill>
                <a:latin typeface="Calibri" panose="020F0502020204030204"/>
                <a:ea typeface="+mn-ea"/>
              </a:rPr>
              <a:t>-</a:t>
            </a:r>
            <a:endParaRPr lang="en-US" sz="1800" b="1" dirty="0">
              <a:solidFill>
                <a:prstClr val="white"/>
              </a:solidFill>
              <a:latin typeface="Calibri" panose="020F0502020204030204"/>
              <a:ea typeface="+mn-ea"/>
            </a:endParaRPr>
          </a:p>
        </p:txBody>
      </p:sp>
    </p:spTree>
    <p:extLst>
      <p:ext uri="{BB962C8B-B14F-4D97-AF65-F5344CB8AC3E}">
        <p14:creationId xmlns:p14="http://schemas.microsoft.com/office/powerpoint/2010/main" val="19845222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292816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
        <p:nvSpPr>
          <p:cNvPr id="8" name="TextBox 7"/>
          <p:cNvSpPr txBox="1"/>
          <p:nvPr userDrawn="1"/>
        </p:nvSpPr>
        <p:spPr>
          <a:xfrm>
            <a:off x="8215313" y="6356350"/>
            <a:ext cx="671513" cy="369332"/>
          </a:xfrm>
          <a:prstGeom prst="rect">
            <a:avLst/>
          </a:prstGeom>
          <a:noFill/>
        </p:spPr>
        <p:txBody>
          <a:bodyPr wrap="square" rtlCol="0">
            <a:spAutoFit/>
          </a:bodyPr>
          <a:lstStyle/>
          <a:p>
            <a:pPr fontAlgn="auto">
              <a:spcBef>
                <a:spcPts val="0"/>
              </a:spcBef>
              <a:spcAft>
                <a:spcPts val="0"/>
              </a:spcAft>
            </a:pPr>
            <a:r>
              <a:rPr lang="en-US" sz="1800" b="1" dirty="0" smtClean="0">
                <a:solidFill>
                  <a:prstClr val="white"/>
                </a:solidFill>
                <a:latin typeface="Calibri" panose="020F0502020204030204"/>
                <a:ea typeface="+mn-ea"/>
              </a:rPr>
              <a:t>-</a:t>
            </a:r>
            <a:fld id="{7349C8A6-941C-40D5-9CC0-DF2FB5E3BA89}" type="slidenum">
              <a:rPr lang="en-US" sz="1800" b="1" smtClean="0">
                <a:solidFill>
                  <a:prstClr val="white"/>
                </a:solidFill>
                <a:latin typeface="Calibri" panose="020F0502020204030204"/>
                <a:ea typeface="+mn-ea"/>
              </a:rPr>
              <a:pPr fontAlgn="auto">
                <a:spcBef>
                  <a:spcPts val="0"/>
                </a:spcBef>
                <a:spcAft>
                  <a:spcPts val="0"/>
                </a:spcAft>
              </a:pPr>
              <a:t>‹#›</a:t>
            </a:fld>
            <a:r>
              <a:rPr lang="en-US" sz="1800" b="1" dirty="0" smtClean="0">
                <a:solidFill>
                  <a:prstClr val="white"/>
                </a:solidFill>
                <a:latin typeface="Calibri" panose="020F0502020204030204"/>
                <a:ea typeface="+mn-ea"/>
              </a:rPr>
              <a:t>-</a:t>
            </a:r>
            <a:endParaRPr lang="en-US" sz="1800" b="1" dirty="0">
              <a:solidFill>
                <a:prstClr val="white"/>
              </a:solidFill>
              <a:latin typeface="Calibri" panose="020F0502020204030204"/>
              <a:ea typeface="+mn-ea"/>
            </a:endParaRPr>
          </a:p>
        </p:txBody>
      </p:sp>
    </p:spTree>
    <p:extLst>
      <p:ext uri="{BB962C8B-B14F-4D97-AF65-F5344CB8AC3E}">
        <p14:creationId xmlns:p14="http://schemas.microsoft.com/office/powerpoint/2010/main" val="3063595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0682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384705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041594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992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9144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9144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314325" y="269876"/>
            <a:ext cx="8515350" cy="1325563"/>
          </a:xfrm>
        </p:spPr>
        <p:txBody>
          <a:bodyPr>
            <a:normAutofit/>
          </a:bodyPr>
          <a:lstStyle>
            <a:lvl1pPr>
              <a:defRPr lang="en-US" sz="3600"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14325" y="1825625"/>
            <a:ext cx="8515350" cy="4351338"/>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pic>
        <p:nvPicPr>
          <p:cNvPr id="10" name="Picture 2" descr="http://icf-edx-pilot.cloudapp.net/static/themes/ionisx/images/sunrise.98dd28f2df8a.jpg"/>
          <p:cNvPicPr>
            <a:picLocks noChangeAspect="1" noChangeArrowheads="1"/>
          </p:cNvPicPr>
          <p:nvPr userDrawn="1"/>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7736682" y="3"/>
            <a:ext cx="1407319"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8215313" y="6356350"/>
            <a:ext cx="671513" cy="369332"/>
          </a:xfrm>
          <a:prstGeom prst="rect">
            <a:avLst/>
          </a:prstGeom>
          <a:noFill/>
        </p:spPr>
        <p:txBody>
          <a:bodyPr wrap="square" rtlCol="0">
            <a:spAutoFit/>
          </a:bodyPr>
          <a:lstStyle/>
          <a:p>
            <a:pPr fontAlgn="auto">
              <a:spcBef>
                <a:spcPts val="0"/>
              </a:spcBef>
              <a:spcAft>
                <a:spcPts val="0"/>
              </a:spcAft>
            </a:pPr>
            <a:r>
              <a:rPr lang="en-US" sz="1800" b="1" dirty="0" smtClean="0">
                <a:solidFill>
                  <a:prstClr val="white"/>
                </a:solidFill>
                <a:latin typeface="Calibri" panose="020F0502020204030204"/>
                <a:ea typeface="+mn-ea"/>
              </a:rPr>
              <a:t>-</a:t>
            </a:r>
            <a:fld id="{7349C8A6-941C-40D5-9CC0-DF2FB5E3BA89}" type="slidenum">
              <a:rPr lang="en-US" sz="1800" b="1" smtClean="0">
                <a:solidFill>
                  <a:prstClr val="white"/>
                </a:solidFill>
                <a:latin typeface="Calibri" panose="020F0502020204030204"/>
                <a:ea typeface="+mn-ea"/>
              </a:rPr>
              <a:pPr fontAlgn="auto">
                <a:spcBef>
                  <a:spcPts val="0"/>
                </a:spcBef>
                <a:spcAft>
                  <a:spcPts val="0"/>
                </a:spcAft>
              </a:pPr>
              <a:t>‹#›</a:t>
            </a:fld>
            <a:r>
              <a:rPr lang="en-US" sz="1800" b="1" dirty="0" smtClean="0">
                <a:solidFill>
                  <a:prstClr val="white"/>
                </a:solidFill>
                <a:latin typeface="Calibri" panose="020F0502020204030204"/>
                <a:ea typeface="+mn-ea"/>
              </a:rPr>
              <a:t>-</a:t>
            </a:r>
            <a:endParaRPr lang="en-US" sz="1800" b="1" dirty="0">
              <a:solidFill>
                <a:prstClr val="white"/>
              </a:solidFill>
              <a:latin typeface="Calibri" panose="020F0502020204030204"/>
              <a:ea typeface="+mn-ea"/>
            </a:endParaRPr>
          </a:p>
        </p:txBody>
      </p:sp>
    </p:spTree>
    <p:extLst>
      <p:ext uri="{BB962C8B-B14F-4D97-AF65-F5344CB8AC3E}">
        <p14:creationId xmlns:p14="http://schemas.microsoft.com/office/powerpoint/2010/main" val="170499264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072281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4261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922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9504" y="1600200"/>
            <a:ext cx="7772400" cy="914400"/>
          </a:xfrm>
        </p:spPr>
        <p:txBody>
          <a:bodyPr>
            <a:normAutofit/>
          </a:bodyPr>
          <a:lstStyle>
            <a:lvl1pPr algn="ct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47557606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7" name="Rectangle 6"/>
          <p:cNvSpPr/>
          <p:nvPr userDrawn="1"/>
        </p:nvSpPr>
        <p:spPr>
          <a:xfrm>
            <a:off x="1" y="0"/>
            <a:ext cx="9144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9149227"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a:xfrm>
            <a:off x="628650" y="6356352"/>
            <a:ext cx="2057400" cy="365125"/>
          </a:xfrm>
          <a:prstGeom prst="rect">
            <a:avLst/>
          </a:prstGeo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fontAlgn="auto">
              <a:spcBef>
                <a:spcPts val="0"/>
              </a:spcBef>
              <a:spcAft>
                <a:spcPts val="0"/>
              </a:spcAft>
            </a:pPr>
            <a:fld id="{DFA5455E-396F-4CC6-B1CB-7A7B8FB4B650}" type="datetimeFigureOut">
              <a:rPr lang="en-US" sz="1800" smtClean="0">
                <a:solidFill>
                  <a:prstClr val="white"/>
                </a:solidFill>
              </a:rPr>
              <a:pPr fontAlgn="auto">
                <a:spcBef>
                  <a:spcPts val="0"/>
                </a:spcBef>
                <a:spcAft>
                  <a:spcPts val="0"/>
                </a:spcAft>
              </a:pPr>
              <a:t>4/21/2017</a:t>
            </a:fld>
            <a:endParaRPr lang="en-US" sz="1800">
              <a:solidFill>
                <a:prstClr val="white"/>
              </a:solidFill>
            </a:endParaRPr>
          </a:p>
        </p:txBody>
      </p:sp>
      <p:sp>
        <p:nvSpPr>
          <p:cNvPr id="5" name="Footer Placeholder 4"/>
          <p:cNvSpPr>
            <a:spLocks noGrp="1"/>
          </p:cNvSpPr>
          <p:nvPr>
            <p:ph type="ftr" sz="quarter" idx="11"/>
          </p:nvPr>
        </p:nvSpPr>
        <p:spPr>
          <a:xfrm>
            <a:off x="3028950" y="6356352"/>
            <a:ext cx="3086100" cy="365125"/>
          </a:xfrm>
          <a:prstGeom prst="rect">
            <a:avLst/>
          </a:prstGeo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fontAlgn="auto">
              <a:spcBef>
                <a:spcPts val="0"/>
              </a:spcBef>
              <a:spcAft>
                <a:spcPts val="0"/>
              </a:spcAft>
            </a:pPr>
            <a:endParaRPr lang="en-US" sz="1800" dirty="0">
              <a:solidFill>
                <a:prstClr val="white"/>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fontAlgn="auto">
              <a:spcBef>
                <a:spcPts val="0"/>
              </a:spcBef>
              <a:spcAft>
                <a:spcPts val="0"/>
              </a:spcAft>
            </a:pPr>
            <a:fld id="{40880CF9-F3C5-4D12-BC1E-00E909D0208D}" type="slidenum">
              <a:rPr lang="en-US" sz="1800" smtClean="0">
                <a:solidFill>
                  <a:prstClr val="white"/>
                </a:solidFill>
              </a:rPr>
              <a:pPr fontAlgn="auto">
                <a:spcBef>
                  <a:spcPts val="0"/>
                </a:spcBef>
                <a:spcAft>
                  <a:spcPts val="0"/>
                </a:spcAft>
              </a:pPr>
              <a:t>‹#›</a:t>
            </a:fld>
            <a:endParaRPr lang="en-US" sz="1800" dirty="0">
              <a:solidFill>
                <a:prstClr val="white"/>
              </a:solidFill>
            </a:endParaRPr>
          </a:p>
        </p:txBody>
      </p:sp>
      <p:sp>
        <p:nvSpPr>
          <p:cNvPr id="8" name="Rectangle 7"/>
          <p:cNvSpPr/>
          <p:nvPr userDrawn="1"/>
        </p:nvSpPr>
        <p:spPr>
          <a:xfrm>
            <a:off x="200026" y="1256121"/>
            <a:ext cx="6693694"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a:solidFill>
                <a:prstClr val="white"/>
              </a:solidFill>
            </a:endParaRPr>
          </a:p>
        </p:txBody>
      </p:sp>
      <p:sp>
        <p:nvSpPr>
          <p:cNvPr id="2" name="Title 1"/>
          <p:cNvSpPr>
            <a:spLocks noGrp="1"/>
          </p:cNvSpPr>
          <p:nvPr>
            <p:ph type="ctrTitle"/>
          </p:nvPr>
        </p:nvSpPr>
        <p:spPr>
          <a:xfrm>
            <a:off x="200025" y="1341846"/>
            <a:ext cx="6858000" cy="829854"/>
          </a:xfrm>
        </p:spPr>
        <p:txBody>
          <a:bodyPr anchor="b">
            <a:normAutofit/>
          </a:bodyPr>
          <a:lstStyle>
            <a:lvl1pPr algn="l">
              <a:defRPr sz="2701">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00025" y="2771779"/>
            <a:ext cx="6693408"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300039" y="2953159"/>
            <a:ext cx="6858000" cy="1655762"/>
          </a:xfrm>
        </p:spPr>
        <p:txBody>
          <a:bodyPr/>
          <a:lstStyle>
            <a:lvl1pPr marL="0" indent="0" algn="l">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42991" indent="0" algn="ctr">
              <a:buNone/>
              <a:defRPr sz="1500"/>
            </a:lvl2pPr>
            <a:lvl3pPr marL="685983" indent="0" algn="ctr">
              <a:buNone/>
              <a:defRPr sz="1350"/>
            </a:lvl3pPr>
            <a:lvl4pPr marL="1028974" indent="0" algn="ctr">
              <a:buNone/>
              <a:defRPr sz="1200"/>
            </a:lvl4pPr>
            <a:lvl5pPr marL="1371966" indent="0" algn="ctr">
              <a:buNone/>
              <a:defRPr sz="1200"/>
            </a:lvl5pPr>
            <a:lvl6pPr marL="1714957" indent="0" algn="ctr">
              <a:buNone/>
              <a:defRPr sz="1200"/>
            </a:lvl6pPr>
            <a:lvl7pPr marL="2057949" indent="0" algn="ctr">
              <a:buNone/>
              <a:defRPr sz="1200"/>
            </a:lvl7pPr>
            <a:lvl8pPr marL="2400940" indent="0" algn="ctr">
              <a:buNone/>
              <a:defRPr sz="1200"/>
            </a:lvl8pPr>
            <a:lvl9pPr marL="2743932" indent="0" algn="ctr">
              <a:buNone/>
              <a:defRPr sz="1200"/>
            </a:lvl9pPr>
          </a:lstStyle>
          <a:p>
            <a:r>
              <a:rPr lang="en-US" dirty="0" smtClean="0"/>
              <a:t>Click to edit Master subtitle style</a:t>
            </a:r>
            <a:endParaRPr lang="en-US" dirty="0"/>
          </a:p>
        </p:txBody>
      </p:sp>
    </p:spTree>
    <p:extLst>
      <p:ext uri="{BB962C8B-B14F-4D97-AF65-F5344CB8AC3E}">
        <p14:creationId xmlns:p14="http://schemas.microsoft.com/office/powerpoint/2010/main" val="282753733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628651" y="1825625"/>
            <a:ext cx="3886200" cy="4351338"/>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fontAlgn="auto">
              <a:spcBef>
                <a:spcPts val="0"/>
              </a:spcBef>
              <a:spcAft>
                <a:spcPts val="0"/>
              </a:spcAft>
            </a:pPr>
            <a:fld id="{DFA5455E-396F-4CC6-B1CB-7A7B8FB4B650}" type="datetimeFigureOut">
              <a:rPr lang="en-US" sz="1800" smtClean="0">
                <a:solidFill>
                  <a:prstClr val="black"/>
                </a:solidFill>
                <a:latin typeface="Calibri"/>
                <a:ea typeface="+mn-ea"/>
              </a:rPr>
              <a:pPr fontAlgn="auto">
                <a:spcBef>
                  <a:spcPts val="0"/>
                </a:spcBef>
                <a:spcAft>
                  <a:spcPts val="0"/>
                </a:spcAft>
              </a:pPr>
              <a:t>4/21/2017</a:t>
            </a:fld>
            <a:endParaRPr lang="en-US" sz="1800">
              <a:solidFill>
                <a:prstClr val="black"/>
              </a:solidFill>
              <a:latin typeface="Calibri"/>
              <a:ea typeface="+mn-ea"/>
            </a:endParaRPr>
          </a:p>
        </p:txBody>
      </p:sp>
      <p:sp>
        <p:nvSpPr>
          <p:cNvPr id="6" name="Footer Placeholder 5"/>
          <p:cNvSpPr>
            <a:spLocks noGrp="1"/>
          </p:cNvSpPr>
          <p:nvPr>
            <p:ph type="ftr" sz="quarter" idx="11"/>
          </p:nvPr>
        </p:nvSpPr>
        <p:spPr>
          <a:xfrm>
            <a:off x="3028950" y="6356352"/>
            <a:ext cx="3086100" cy="365125"/>
          </a:xfrm>
          <a:prstGeom prst="rect">
            <a:avLst/>
          </a:prstGeom>
        </p:spPr>
        <p:txBody>
          <a:bodyPr/>
          <a:lstStyle/>
          <a:p>
            <a:pPr fontAlgn="auto">
              <a:spcBef>
                <a:spcPts val="0"/>
              </a:spcBef>
              <a:spcAft>
                <a:spcPts val="0"/>
              </a:spcAft>
            </a:pPr>
            <a:endParaRPr lang="en-US" sz="1800">
              <a:solidFill>
                <a:prstClr val="black"/>
              </a:solidFill>
              <a:latin typeface="Calibri"/>
              <a:ea typeface="+mn-ea"/>
            </a:endParaRPr>
          </a:p>
        </p:txBody>
      </p:sp>
      <p:sp>
        <p:nvSpPr>
          <p:cNvPr id="8" name="Slide Number Placeholder 5"/>
          <p:cNvSpPr>
            <a:spLocks noGrp="1"/>
          </p:cNvSpPr>
          <p:nvPr>
            <p:ph type="sldNum" sz="quarter" idx="12"/>
          </p:nvPr>
        </p:nvSpPr>
        <p:spPr>
          <a:xfrm>
            <a:off x="6459632" y="6356351"/>
            <a:ext cx="2057936" cy="365125"/>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pPr fontAlgn="auto">
              <a:spcBef>
                <a:spcPts val="0"/>
              </a:spcBef>
              <a:spcAft>
                <a:spcPts val="0"/>
              </a:spcAft>
            </a:pPr>
            <a:fld id="{40880CF9-F3C5-4D12-BC1E-00E909D0208D}" type="slidenum">
              <a:rPr lang="en-US" sz="1800" smtClean="0">
                <a:solidFill>
                  <a:prstClr val="black"/>
                </a:solidFill>
              </a:rPr>
              <a:pPr fontAlgn="auto">
                <a:spcBef>
                  <a:spcPts val="0"/>
                </a:spcBef>
                <a:spcAft>
                  <a:spcPts val="0"/>
                </a:spcAft>
              </a:pPr>
              <a:t>‹#›</a:t>
            </a:fld>
            <a:endParaRPr lang="en-US" sz="1800">
              <a:solidFill>
                <a:prstClr val="black"/>
              </a:solidFill>
            </a:endParaRPr>
          </a:p>
        </p:txBody>
      </p:sp>
      <p:sp>
        <p:nvSpPr>
          <p:cNvPr id="9" name="TextBox 8"/>
          <p:cNvSpPr txBox="1"/>
          <p:nvPr userDrawn="1"/>
        </p:nvSpPr>
        <p:spPr>
          <a:xfrm>
            <a:off x="8217453" y="6356350"/>
            <a:ext cx="671687" cy="300082"/>
          </a:xfrm>
          <a:prstGeom prst="rect">
            <a:avLst/>
          </a:prstGeom>
          <a:noFill/>
        </p:spPr>
        <p:txBody>
          <a:bodyPr wrap="square" rtlCol="0">
            <a:spAutoFit/>
          </a:bodyPr>
          <a:lstStyle/>
          <a:p>
            <a:pPr fontAlgn="auto">
              <a:spcBef>
                <a:spcPts val="0"/>
              </a:spcBef>
              <a:spcAft>
                <a:spcPts val="0"/>
              </a:spcAft>
            </a:pPr>
            <a:r>
              <a:rPr lang="en-US" sz="1350" b="1" dirty="0" smtClean="0">
                <a:solidFill>
                  <a:prstClr val="white"/>
                </a:solidFill>
                <a:latin typeface="Calibri"/>
                <a:ea typeface="+mn-ea"/>
              </a:rPr>
              <a:t>-</a:t>
            </a:r>
            <a:fld id="{7349C8A6-941C-40D5-9CC0-DF2FB5E3BA89}" type="slidenum">
              <a:rPr lang="en-US" sz="1350" b="1" smtClean="0">
                <a:solidFill>
                  <a:prstClr val="white"/>
                </a:solidFill>
                <a:latin typeface="Calibri"/>
                <a:ea typeface="+mn-ea"/>
              </a:rPr>
              <a:pPr fontAlgn="auto">
                <a:spcBef>
                  <a:spcPts val="0"/>
                </a:spcBef>
                <a:spcAft>
                  <a:spcPts val="0"/>
                </a:spcAft>
              </a:pPr>
              <a:t>‹#›</a:t>
            </a:fld>
            <a:r>
              <a:rPr lang="en-US" sz="1350" b="1" dirty="0" smtClean="0">
                <a:solidFill>
                  <a:prstClr val="white"/>
                </a:solidFill>
                <a:latin typeface="Calibri"/>
                <a:ea typeface="+mn-ea"/>
              </a:rPr>
              <a:t>-</a:t>
            </a:r>
            <a:endParaRPr lang="en-US" sz="1350" b="1" dirty="0">
              <a:solidFill>
                <a:prstClr val="white"/>
              </a:solidFill>
              <a:latin typeface="Calibri"/>
              <a:ea typeface="+mn-ea"/>
            </a:endParaRPr>
          </a:p>
        </p:txBody>
      </p:sp>
    </p:spTree>
    <p:extLst>
      <p:ext uri="{BB962C8B-B14F-4D97-AF65-F5344CB8AC3E}">
        <p14:creationId xmlns:p14="http://schemas.microsoft.com/office/powerpoint/2010/main" val="90455632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9" name="Rectangle 8"/>
          <p:cNvSpPr/>
          <p:nvPr userDrawn="1"/>
        </p:nvSpPr>
        <p:spPr>
          <a:xfrm>
            <a:off x="1" y="6356350"/>
            <a:ext cx="9144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1" y="0"/>
            <a:ext cx="9144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314326" y="269876"/>
            <a:ext cx="8515350" cy="1325563"/>
          </a:xfrm>
        </p:spPr>
        <p:txBody>
          <a:bodyPr>
            <a:normAutofit/>
          </a:bodyPr>
          <a:lstStyle>
            <a:lvl1pPr>
              <a:defRPr lang="en-US" sz="2701"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14326" y="1825625"/>
            <a:ext cx="8515350" cy="4351338"/>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628650" y="6356352"/>
            <a:ext cx="2057400" cy="365125"/>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pPr fontAlgn="auto">
              <a:spcBef>
                <a:spcPts val="0"/>
              </a:spcBef>
              <a:spcAft>
                <a:spcPts val="0"/>
              </a:spcAft>
            </a:pPr>
            <a:fld id="{DFA5455E-396F-4CC6-B1CB-7A7B8FB4B650}" type="datetimeFigureOut">
              <a:rPr lang="en-US" sz="1800" smtClean="0">
                <a:solidFill>
                  <a:prstClr val="black"/>
                </a:solidFill>
              </a:rPr>
              <a:pPr fontAlgn="auto">
                <a:spcBef>
                  <a:spcPts val="0"/>
                </a:spcBef>
                <a:spcAft>
                  <a:spcPts val="0"/>
                </a:spcAft>
              </a:pPr>
              <a:t>4/21/2017</a:t>
            </a:fld>
            <a:endParaRPr lang="en-US" sz="1800">
              <a:solidFill>
                <a:prstClr val="black"/>
              </a:solidFill>
            </a:endParaRPr>
          </a:p>
        </p:txBody>
      </p:sp>
      <p:sp>
        <p:nvSpPr>
          <p:cNvPr id="5" name="Footer Placeholder 4"/>
          <p:cNvSpPr>
            <a:spLocks noGrp="1"/>
          </p:cNvSpPr>
          <p:nvPr>
            <p:ph type="ftr" sz="quarter" idx="11"/>
          </p:nvPr>
        </p:nvSpPr>
        <p:spPr>
          <a:xfrm>
            <a:off x="3028950" y="6356352"/>
            <a:ext cx="3086100" cy="365125"/>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pPr fontAlgn="auto">
              <a:spcBef>
                <a:spcPts val="0"/>
              </a:spcBef>
              <a:spcAft>
                <a:spcPts val="0"/>
              </a:spcAft>
            </a:pPr>
            <a:endParaRPr lang="en-US" sz="1800">
              <a:solidFill>
                <a:prstClr val="black"/>
              </a:solidFill>
            </a:endParaRPr>
          </a:p>
        </p:txBody>
      </p:sp>
      <p:pic>
        <p:nvPicPr>
          <p:cNvPr id="10" name="Picture 2" descr="http://icf-edx-pilot.cloudapp.net/static/themes/ionisx/images/sunrise.98dd28f2df8a.jpg"/>
          <p:cNvPicPr>
            <a:picLocks noChangeAspect="1" noChangeArrowheads="1"/>
          </p:cNvPicPr>
          <p:nvPr userDrawn="1"/>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7736681" y="3"/>
            <a:ext cx="1407318"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Slide Number Placeholder 5"/>
          <p:cNvSpPr>
            <a:spLocks noGrp="1"/>
          </p:cNvSpPr>
          <p:nvPr>
            <p:ph type="sldNum" sz="quarter" idx="12"/>
          </p:nvPr>
        </p:nvSpPr>
        <p:spPr>
          <a:xfrm>
            <a:off x="6459632" y="6356351"/>
            <a:ext cx="2057936" cy="365125"/>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pPr fontAlgn="auto">
              <a:spcBef>
                <a:spcPts val="0"/>
              </a:spcBef>
              <a:spcAft>
                <a:spcPts val="0"/>
              </a:spcAft>
            </a:pPr>
            <a:fld id="{40880CF9-F3C5-4D12-BC1E-00E909D0208D}" type="slidenum">
              <a:rPr lang="en-US" sz="1800" smtClean="0">
                <a:solidFill>
                  <a:prstClr val="black"/>
                </a:solidFill>
              </a:rPr>
              <a:pPr fontAlgn="auto">
                <a:spcBef>
                  <a:spcPts val="0"/>
                </a:spcBef>
                <a:spcAft>
                  <a:spcPts val="0"/>
                </a:spcAft>
              </a:pPr>
              <a:t>‹#›</a:t>
            </a:fld>
            <a:endParaRPr lang="en-US" sz="1800">
              <a:solidFill>
                <a:prstClr val="black"/>
              </a:solidFill>
            </a:endParaRPr>
          </a:p>
        </p:txBody>
      </p:sp>
      <p:sp>
        <p:nvSpPr>
          <p:cNvPr id="12" name="TextBox 11"/>
          <p:cNvSpPr txBox="1"/>
          <p:nvPr userDrawn="1"/>
        </p:nvSpPr>
        <p:spPr>
          <a:xfrm>
            <a:off x="8217453" y="6356350"/>
            <a:ext cx="671687" cy="300082"/>
          </a:xfrm>
          <a:prstGeom prst="rect">
            <a:avLst/>
          </a:prstGeom>
          <a:noFill/>
        </p:spPr>
        <p:txBody>
          <a:bodyPr wrap="square" rtlCol="0">
            <a:spAutoFit/>
          </a:bodyPr>
          <a:lstStyle/>
          <a:p>
            <a:pPr fontAlgn="auto">
              <a:spcBef>
                <a:spcPts val="0"/>
              </a:spcBef>
              <a:spcAft>
                <a:spcPts val="0"/>
              </a:spcAft>
            </a:pPr>
            <a:r>
              <a:rPr lang="en-US" sz="1350" b="1" dirty="0" smtClean="0">
                <a:solidFill>
                  <a:prstClr val="white"/>
                </a:solidFill>
                <a:latin typeface="Calibri"/>
                <a:ea typeface="+mn-ea"/>
              </a:rPr>
              <a:t>-</a:t>
            </a:r>
            <a:fld id="{7349C8A6-941C-40D5-9CC0-DF2FB5E3BA89}" type="slidenum">
              <a:rPr lang="en-US" sz="1350" b="1" smtClean="0">
                <a:solidFill>
                  <a:prstClr val="white"/>
                </a:solidFill>
                <a:latin typeface="Calibri"/>
                <a:ea typeface="+mn-ea"/>
              </a:rPr>
              <a:pPr fontAlgn="auto">
                <a:spcBef>
                  <a:spcPts val="0"/>
                </a:spcBef>
                <a:spcAft>
                  <a:spcPts val="0"/>
                </a:spcAft>
              </a:pPr>
              <a:t>‹#›</a:t>
            </a:fld>
            <a:r>
              <a:rPr lang="en-US" sz="1350" b="1" dirty="0" smtClean="0">
                <a:solidFill>
                  <a:prstClr val="white"/>
                </a:solidFill>
                <a:latin typeface="Calibri"/>
                <a:ea typeface="+mn-ea"/>
              </a:rPr>
              <a:t>-</a:t>
            </a:r>
            <a:endParaRPr lang="en-US" sz="1350" b="1" dirty="0">
              <a:solidFill>
                <a:prstClr val="white"/>
              </a:solidFill>
              <a:latin typeface="Calibri"/>
              <a:ea typeface="+mn-ea"/>
            </a:endParaRPr>
          </a:p>
        </p:txBody>
      </p:sp>
    </p:spTree>
    <p:extLst>
      <p:ext uri="{BB962C8B-B14F-4D97-AF65-F5344CB8AC3E}">
        <p14:creationId xmlns:p14="http://schemas.microsoft.com/office/powerpoint/2010/main" val="170824696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5_Title and Content">
    <p:spTree>
      <p:nvGrpSpPr>
        <p:cNvPr id="1" name=""/>
        <p:cNvGrpSpPr/>
        <p:nvPr/>
      </p:nvGrpSpPr>
      <p:grpSpPr>
        <a:xfrm>
          <a:off x="0" y="0"/>
          <a:ext cx="0" cy="0"/>
          <a:chOff x="0" y="0"/>
          <a:chExt cx="0" cy="0"/>
        </a:xfrm>
      </p:grpSpPr>
      <p:sp>
        <p:nvSpPr>
          <p:cNvPr id="11" name="Rectangle 10"/>
          <p:cNvSpPr/>
          <p:nvPr userDrawn="1"/>
        </p:nvSpPr>
        <p:spPr>
          <a:xfrm>
            <a:off x="0" y="6356350"/>
            <a:ext cx="9146382"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userDrawn="1"/>
        </p:nvSpPr>
        <p:spPr>
          <a:xfrm>
            <a:off x="0" y="0"/>
            <a:ext cx="9146382"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itle Placeholder 1"/>
          <p:cNvSpPr>
            <a:spLocks noGrp="1"/>
          </p:cNvSpPr>
          <p:nvPr>
            <p:ph type="title"/>
          </p:nvPr>
        </p:nvSpPr>
        <p:spPr>
          <a:xfrm>
            <a:off x="328698" y="155576"/>
            <a:ext cx="818887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6" name="Text Placeholder 2"/>
          <p:cNvSpPr>
            <a:spLocks noGrp="1"/>
          </p:cNvSpPr>
          <p:nvPr>
            <p:ph idx="1"/>
          </p:nvPr>
        </p:nvSpPr>
        <p:spPr>
          <a:xfrm>
            <a:off x="628814" y="1825625"/>
            <a:ext cx="7888754"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Date Placeholder 3"/>
          <p:cNvSpPr>
            <a:spLocks noGrp="1"/>
          </p:cNvSpPr>
          <p:nvPr>
            <p:ph type="dt" sz="half" idx="2"/>
          </p:nvPr>
        </p:nvSpPr>
        <p:spPr>
          <a:xfrm>
            <a:off x="628814" y="6356351"/>
            <a:ext cx="2057936"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DFA5455E-396F-4CC6-B1CB-7A7B8FB4B650}" type="datetimeFigureOut">
              <a:rPr lang="en-US" smtClean="0">
                <a:solidFill>
                  <a:prstClr val="black">
                    <a:tint val="75000"/>
                  </a:prstClr>
                </a:solidFill>
                <a:latin typeface="Calibri"/>
                <a:ea typeface="+mn-ea"/>
              </a:rPr>
              <a:pPr fontAlgn="auto">
                <a:spcBef>
                  <a:spcPts val="0"/>
                </a:spcBef>
                <a:spcAft>
                  <a:spcPts val="0"/>
                </a:spcAft>
              </a:pPr>
              <a:t>4/21/2017</a:t>
            </a:fld>
            <a:endParaRPr lang="en-US">
              <a:solidFill>
                <a:prstClr val="black">
                  <a:tint val="75000"/>
                </a:prstClr>
              </a:solidFill>
              <a:latin typeface="Calibri"/>
              <a:ea typeface="+mn-ea"/>
            </a:endParaRPr>
          </a:p>
        </p:txBody>
      </p:sp>
      <p:sp>
        <p:nvSpPr>
          <p:cNvPr id="18" name="Footer Placeholder 4"/>
          <p:cNvSpPr>
            <a:spLocks noGrp="1"/>
          </p:cNvSpPr>
          <p:nvPr>
            <p:ph type="ftr" sz="quarter" idx="3"/>
          </p:nvPr>
        </p:nvSpPr>
        <p:spPr>
          <a:xfrm>
            <a:off x="3029739" y="6356351"/>
            <a:ext cx="3086904"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a typeface="+mn-ea"/>
            </a:endParaRPr>
          </a:p>
        </p:txBody>
      </p:sp>
      <p:pic>
        <p:nvPicPr>
          <p:cNvPr id="20" name="Picture 2" descr="http://icf-edx-pilot.cloudapp.net/static/themes/ionisx/images/sunrise.98dd28f2df8a.jpg"/>
          <p:cNvPicPr>
            <a:picLocks noChangeAspect="1" noChangeArrowheads="1"/>
          </p:cNvPicPr>
          <p:nvPr userDrawn="1"/>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7738696" y="1"/>
            <a:ext cx="140768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Slide Number Placeholder 5"/>
          <p:cNvSpPr>
            <a:spLocks noGrp="1"/>
          </p:cNvSpPr>
          <p:nvPr>
            <p:ph type="sldNum" sz="quarter" idx="12"/>
          </p:nvPr>
        </p:nvSpPr>
        <p:spPr>
          <a:xfrm>
            <a:off x="6459632" y="6356351"/>
            <a:ext cx="2057936" cy="365125"/>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pPr fontAlgn="auto">
              <a:spcBef>
                <a:spcPts val="0"/>
              </a:spcBef>
              <a:spcAft>
                <a:spcPts val="0"/>
              </a:spcAft>
            </a:pPr>
            <a:fld id="{40880CF9-F3C5-4D12-BC1E-00E909D0208D}" type="slidenum">
              <a:rPr lang="en-US" sz="1800" smtClean="0">
                <a:solidFill>
                  <a:prstClr val="black"/>
                </a:solidFill>
              </a:rPr>
              <a:pPr fontAlgn="auto">
                <a:spcBef>
                  <a:spcPts val="0"/>
                </a:spcBef>
                <a:spcAft>
                  <a:spcPts val="0"/>
                </a:spcAft>
              </a:pPr>
              <a:t>‹#›</a:t>
            </a:fld>
            <a:endParaRPr lang="en-US" sz="1800">
              <a:solidFill>
                <a:prstClr val="black"/>
              </a:solidFill>
            </a:endParaRPr>
          </a:p>
        </p:txBody>
      </p:sp>
      <p:sp>
        <p:nvSpPr>
          <p:cNvPr id="12" name="TextBox 11"/>
          <p:cNvSpPr txBox="1"/>
          <p:nvPr userDrawn="1"/>
        </p:nvSpPr>
        <p:spPr>
          <a:xfrm>
            <a:off x="8217453" y="6356350"/>
            <a:ext cx="671687" cy="300082"/>
          </a:xfrm>
          <a:prstGeom prst="rect">
            <a:avLst/>
          </a:prstGeom>
          <a:noFill/>
        </p:spPr>
        <p:txBody>
          <a:bodyPr wrap="square" rtlCol="0">
            <a:spAutoFit/>
          </a:bodyPr>
          <a:lstStyle/>
          <a:p>
            <a:pPr fontAlgn="auto">
              <a:spcBef>
                <a:spcPts val="0"/>
              </a:spcBef>
              <a:spcAft>
                <a:spcPts val="0"/>
              </a:spcAft>
            </a:pPr>
            <a:r>
              <a:rPr lang="en-US" sz="1350" b="1" dirty="0" smtClean="0">
                <a:solidFill>
                  <a:prstClr val="white"/>
                </a:solidFill>
                <a:latin typeface="Calibri"/>
                <a:ea typeface="+mn-ea"/>
              </a:rPr>
              <a:t>-</a:t>
            </a:r>
            <a:fld id="{7349C8A6-941C-40D5-9CC0-DF2FB5E3BA89}" type="slidenum">
              <a:rPr lang="en-US" sz="1350" b="1" smtClean="0">
                <a:solidFill>
                  <a:prstClr val="white"/>
                </a:solidFill>
                <a:latin typeface="Calibri"/>
                <a:ea typeface="+mn-ea"/>
              </a:rPr>
              <a:pPr fontAlgn="auto">
                <a:spcBef>
                  <a:spcPts val="0"/>
                </a:spcBef>
                <a:spcAft>
                  <a:spcPts val="0"/>
                </a:spcAft>
              </a:pPr>
              <a:t>‹#›</a:t>
            </a:fld>
            <a:r>
              <a:rPr lang="en-US" sz="1350" b="1" dirty="0" smtClean="0">
                <a:solidFill>
                  <a:prstClr val="white"/>
                </a:solidFill>
                <a:latin typeface="Calibri"/>
                <a:ea typeface="+mn-ea"/>
              </a:rPr>
              <a:t>-</a:t>
            </a:r>
            <a:endParaRPr lang="en-US" sz="1350" b="1" dirty="0">
              <a:solidFill>
                <a:prstClr val="white"/>
              </a:solidFill>
              <a:latin typeface="Calibri"/>
              <a:ea typeface="+mn-ea"/>
            </a:endParaRPr>
          </a:p>
        </p:txBody>
      </p:sp>
    </p:spTree>
    <p:extLst>
      <p:ext uri="{BB962C8B-B14F-4D97-AF65-F5344CB8AC3E}">
        <p14:creationId xmlns:p14="http://schemas.microsoft.com/office/powerpoint/2010/main" val="143509079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4"/>
            <a:ext cx="3868340" cy="435313"/>
          </a:xfrm>
        </p:spPr>
        <p:txBody>
          <a:bodyPr anchor="b"/>
          <a:lstStyle>
            <a:lvl1pPr marL="0" indent="0">
              <a:buNone/>
              <a:defRPr lang="en-US" sz="2101" kern="120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29842" y="2202201"/>
            <a:ext cx="3868340" cy="3987463"/>
          </a:xfrm>
        </p:spPr>
        <p:txBody>
          <a:bodyPr/>
          <a:lstStyle>
            <a:lvl1pPr>
              <a:defRPr lang="en-US" sz="2101" kern="12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29150" y="1681164"/>
            <a:ext cx="3887391" cy="435313"/>
          </a:xfrm>
        </p:spPr>
        <p:txBody>
          <a:bodyPr anchor="b"/>
          <a:lstStyle>
            <a:lvl1pPr marL="0" indent="0">
              <a:buNone/>
              <a:defRPr lang="en-US" sz="2101" kern="1200" dirty="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smtClean="0"/>
              <a:t>Click to edit Master text styles</a:t>
            </a:r>
          </a:p>
        </p:txBody>
      </p:sp>
      <p:sp>
        <p:nvSpPr>
          <p:cNvPr id="6" name="Content Placeholder 5"/>
          <p:cNvSpPr>
            <a:spLocks noGrp="1"/>
          </p:cNvSpPr>
          <p:nvPr>
            <p:ph sz="quarter" idx="4"/>
          </p:nvPr>
        </p:nvSpPr>
        <p:spPr>
          <a:xfrm>
            <a:off x="4629150" y="2202201"/>
            <a:ext cx="3887391" cy="3987463"/>
          </a:xfrm>
        </p:spPr>
        <p:txBody>
          <a:bodyPr/>
          <a:lstStyle>
            <a:lvl1pPr>
              <a:defRPr lang="en-US" sz="2101" kern="1200" smtClean="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628650" y="6356352"/>
            <a:ext cx="2057400" cy="365125"/>
          </a:xfrm>
          <a:prstGeom prst="rect">
            <a:avLst/>
          </a:prstGeom>
        </p:spPr>
        <p:txBody>
          <a:bodyPr/>
          <a:lstStyle/>
          <a:p>
            <a:pPr fontAlgn="auto">
              <a:spcBef>
                <a:spcPts val="0"/>
              </a:spcBef>
              <a:spcAft>
                <a:spcPts val="0"/>
              </a:spcAft>
            </a:pPr>
            <a:fld id="{DFA5455E-396F-4CC6-B1CB-7A7B8FB4B650}" type="datetimeFigureOut">
              <a:rPr lang="en-US" sz="1800" smtClean="0">
                <a:solidFill>
                  <a:prstClr val="black"/>
                </a:solidFill>
                <a:latin typeface="Calibri"/>
                <a:ea typeface="+mn-ea"/>
              </a:rPr>
              <a:pPr fontAlgn="auto">
                <a:spcBef>
                  <a:spcPts val="0"/>
                </a:spcBef>
                <a:spcAft>
                  <a:spcPts val="0"/>
                </a:spcAft>
              </a:pPr>
              <a:t>4/21/2017</a:t>
            </a:fld>
            <a:endParaRPr lang="en-US" sz="1800">
              <a:solidFill>
                <a:prstClr val="black"/>
              </a:solidFill>
              <a:latin typeface="Calibri"/>
              <a:ea typeface="+mn-ea"/>
            </a:endParaRPr>
          </a:p>
        </p:txBody>
      </p:sp>
      <p:sp>
        <p:nvSpPr>
          <p:cNvPr id="8" name="Footer Placeholder 7"/>
          <p:cNvSpPr>
            <a:spLocks noGrp="1"/>
          </p:cNvSpPr>
          <p:nvPr>
            <p:ph type="ftr" sz="quarter" idx="11"/>
          </p:nvPr>
        </p:nvSpPr>
        <p:spPr>
          <a:xfrm>
            <a:off x="3028950" y="6356352"/>
            <a:ext cx="3086100" cy="365125"/>
          </a:xfrm>
          <a:prstGeom prst="rect">
            <a:avLst/>
          </a:prstGeom>
        </p:spPr>
        <p:txBody>
          <a:bodyPr/>
          <a:lstStyle/>
          <a:p>
            <a:pPr fontAlgn="auto">
              <a:spcBef>
                <a:spcPts val="0"/>
              </a:spcBef>
              <a:spcAft>
                <a:spcPts val="0"/>
              </a:spcAft>
            </a:pPr>
            <a:endParaRPr lang="en-US" sz="1800">
              <a:solidFill>
                <a:prstClr val="black"/>
              </a:solidFill>
              <a:latin typeface="Calibri"/>
              <a:ea typeface="+mn-ea"/>
            </a:endParaRPr>
          </a:p>
        </p:txBody>
      </p:sp>
      <p:sp>
        <p:nvSpPr>
          <p:cNvPr id="10" name="Title 1"/>
          <p:cNvSpPr>
            <a:spLocks noGrp="1"/>
          </p:cNvSpPr>
          <p:nvPr>
            <p:ph type="title"/>
          </p:nvPr>
        </p:nvSpPr>
        <p:spPr>
          <a:xfrm>
            <a:off x="314326" y="269876"/>
            <a:ext cx="8515350" cy="1325563"/>
          </a:xfrm>
        </p:spPr>
        <p:txBody>
          <a:bodyPr>
            <a:normAutofit/>
          </a:bodyPr>
          <a:lstStyle>
            <a:lvl1pPr>
              <a:defRPr lang="en-US" sz="2701" dirty="0">
                <a:solidFill>
                  <a:schemeClr val="bg1"/>
                </a:solidFill>
              </a:defRPr>
            </a:lvl1pPr>
          </a:lstStyle>
          <a:p>
            <a:r>
              <a:rPr lang="en-US" dirty="0" smtClean="0"/>
              <a:t>Click to edit Master title style</a:t>
            </a:r>
            <a:endParaRPr lang="en-US" dirty="0"/>
          </a:p>
        </p:txBody>
      </p:sp>
      <p:sp>
        <p:nvSpPr>
          <p:cNvPr id="11" name="Slide Number Placeholder 5"/>
          <p:cNvSpPr>
            <a:spLocks noGrp="1"/>
          </p:cNvSpPr>
          <p:nvPr>
            <p:ph type="sldNum" sz="quarter" idx="12"/>
          </p:nvPr>
        </p:nvSpPr>
        <p:spPr>
          <a:xfrm>
            <a:off x="6459632" y="6356351"/>
            <a:ext cx="2057936" cy="365125"/>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pPr fontAlgn="auto">
              <a:spcBef>
                <a:spcPts val="0"/>
              </a:spcBef>
              <a:spcAft>
                <a:spcPts val="0"/>
              </a:spcAft>
            </a:pPr>
            <a:fld id="{40880CF9-F3C5-4D12-BC1E-00E909D0208D}" type="slidenum">
              <a:rPr lang="en-US" sz="1800" smtClean="0">
                <a:solidFill>
                  <a:prstClr val="black"/>
                </a:solidFill>
              </a:rPr>
              <a:pPr fontAlgn="auto">
                <a:spcBef>
                  <a:spcPts val="0"/>
                </a:spcBef>
                <a:spcAft>
                  <a:spcPts val="0"/>
                </a:spcAft>
              </a:pPr>
              <a:t>‹#›</a:t>
            </a:fld>
            <a:endParaRPr lang="en-US" sz="1800">
              <a:solidFill>
                <a:prstClr val="black"/>
              </a:solidFill>
            </a:endParaRPr>
          </a:p>
        </p:txBody>
      </p:sp>
      <p:sp>
        <p:nvSpPr>
          <p:cNvPr id="12" name="TextBox 11"/>
          <p:cNvSpPr txBox="1"/>
          <p:nvPr userDrawn="1"/>
        </p:nvSpPr>
        <p:spPr>
          <a:xfrm>
            <a:off x="8217453" y="6356350"/>
            <a:ext cx="671687" cy="300082"/>
          </a:xfrm>
          <a:prstGeom prst="rect">
            <a:avLst/>
          </a:prstGeom>
          <a:noFill/>
        </p:spPr>
        <p:txBody>
          <a:bodyPr wrap="square" rtlCol="0">
            <a:spAutoFit/>
          </a:bodyPr>
          <a:lstStyle/>
          <a:p>
            <a:pPr fontAlgn="auto">
              <a:spcBef>
                <a:spcPts val="0"/>
              </a:spcBef>
              <a:spcAft>
                <a:spcPts val="0"/>
              </a:spcAft>
            </a:pPr>
            <a:r>
              <a:rPr lang="en-US" sz="1350" b="1" dirty="0" smtClean="0">
                <a:solidFill>
                  <a:prstClr val="white"/>
                </a:solidFill>
                <a:latin typeface="Calibri"/>
                <a:ea typeface="+mn-ea"/>
              </a:rPr>
              <a:t>-</a:t>
            </a:r>
            <a:fld id="{7349C8A6-941C-40D5-9CC0-DF2FB5E3BA89}" type="slidenum">
              <a:rPr lang="en-US" sz="1350" b="1" smtClean="0">
                <a:solidFill>
                  <a:prstClr val="white"/>
                </a:solidFill>
                <a:latin typeface="Calibri"/>
                <a:ea typeface="+mn-ea"/>
              </a:rPr>
              <a:pPr fontAlgn="auto">
                <a:spcBef>
                  <a:spcPts val="0"/>
                </a:spcBef>
                <a:spcAft>
                  <a:spcPts val="0"/>
                </a:spcAft>
              </a:pPr>
              <a:t>‹#›</a:t>
            </a:fld>
            <a:r>
              <a:rPr lang="en-US" sz="1350" b="1" dirty="0" smtClean="0">
                <a:solidFill>
                  <a:prstClr val="white"/>
                </a:solidFill>
                <a:latin typeface="Calibri"/>
                <a:ea typeface="+mn-ea"/>
              </a:rPr>
              <a:t>-</a:t>
            </a:r>
            <a:endParaRPr lang="en-US" sz="1350" b="1" dirty="0">
              <a:solidFill>
                <a:prstClr val="white"/>
              </a:solidFill>
              <a:latin typeface="Calibri"/>
              <a:ea typeface="+mn-ea"/>
            </a:endParaRPr>
          </a:p>
        </p:txBody>
      </p:sp>
    </p:spTree>
    <p:extLst>
      <p:ext uri="{BB962C8B-B14F-4D97-AF65-F5344CB8AC3E}">
        <p14:creationId xmlns:p14="http://schemas.microsoft.com/office/powerpoint/2010/main" val="1454209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Section Header without picture">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6938" y="1887539"/>
            <a:ext cx="7915275" cy="550862"/>
          </a:xfrm>
        </p:spPr>
        <p:txBody>
          <a:bodyPr anchor="t">
            <a:normAutofit/>
          </a:bodyPr>
          <a:lstStyle>
            <a:lvl1pPr marL="0" indent="0" algn="l">
              <a:defRPr sz="2800" b="1" cap="none" baseline="0">
                <a:solidFill>
                  <a:schemeClr val="tx1"/>
                </a:solidFill>
              </a:defRPr>
            </a:lvl1pPr>
          </a:lstStyle>
          <a:p>
            <a:r>
              <a:rPr lang="en-US" dirty="0" smtClean="0"/>
              <a:t>Insert Section Divider Here</a:t>
            </a:r>
            <a:endParaRPr lang="en-US" dirty="0"/>
          </a:p>
        </p:txBody>
      </p:sp>
      <p:sp>
        <p:nvSpPr>
          <p:cNvPr id="3" name="Text Placeholder 2"/>
          <p:cNvSpPr>
            <a:spLocks noGrp="1"/>
          </p:cNvSpPr>
          <p:nvPr>
            <p:ph type="body" idx="1" hasCustomPrompt="1"/>
          </p:nvPr>
        </p:nvSpPr>
        <p:spPr>
          <a:xfrm>
            <a:off x="896938" y="2906713"/>
            <a:ext cx="7597775" cy="522287"/>
          </a:xfrm>
        </p:spPr>
        <p:txBody>
          <a:bodyPr anchor="t" anchorCtr="0"/>
          <a:lstStyle>
            <a:lvl1pPr marL="0" indent="0">
              <a:buNone/>
              <a:defRPr sz="2200" b="0" i="1">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Insert Subtitle or Callout Text Here</a:t>
            </a:r>
          </a:p>
        </p:txBody>
      </p:sp>
      <p:sp>
        <p:nvSpPr>
          <p:cNvPr id="5" name="TextBox 4"/>
          <p:cNvSpPr txBox="1"/>
          <p:nvPr userDrawn="1"/>
        </p:nvSpPr>
        <p:spPr>
          <a:xfrm>
            <a:off x="8363978" y="6581001"/>
            <a:ext cx="448235" cy="276999"/>
          </a:xfrm>
          <a:prstGeom prst="rect">
            <a:avLst/>
          </a:prstGeom>
          <a:noFill/>
        </p:spPr>
        <p:txBody>
          <a:bodyPr wrap="square" rtlCol="0">
            <a:spAutoFit/>
          </a:bodyPr>
          <a:lstStyle/>
          <a:p>
            <a:pPr algn="r" fontAlgn="auto">
              <a:spcBef>
                <a:spcPts val="0"/>
              </a:spcBef>
              <a:spcAft>
                <a:spcPts val="0"/>
              </a:spcAft>
            </a:pPr>
            <a:fld id="{78E8E05D-6330-400F-ADBB-AC9D283E6126}" type="slidenum">
              <a:rPr lang="en-US" sz="1200" b="1" smtClean="0">
                <a:solidFill>
                  <a:prstClr val="white"/>
                </a:solidFill>
                <a:latin typeface="Calibri"/>
                <a:ea typeface="+mn-ea"/>
              </a:rPr>
              <a:pPr algn="r" fontAlgn="auto">
                <a:spcBef>
                  <a:spcPts val="0"/>
                </a:spcBef>
                <a:spcAft>
                  <a:spcPts val="0"/>
                </a:spcAft>
              </a:pPr>
              <a:t>‹#›</a:t>
            </a:fld>
            <a:endParaRPr lang="en-US" sz="1200" b="1" dirty="0">
              <a:solidFill>
                <a:prstClr val="white"/>
              </a:solidFill>
              <a:latin typeface="Calibri"/>
              <a:ea typeface="+mn-ea"/>
            </a:endParaRPr>
          </a:p>
        </p:txBody>
      </p:sp>
    </p:spTree>
    <p:extLst>
      <p:ext uri="{BB962C8B-B14F-4D97-AF65-F5344CB8AC3E}">
        <p14:creationId xmlns:p14="http://schemas.microsoft.com/office/powerpoint/2010/main" val="34383956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0066611"/>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Insert Slide Title Here</a:t>
            </a:r>
            <a:endParaRPr lang="en-US" dirty="0"/>
          </a:p>
        </p:txBody>
      </p:sp>
      <p:cxnSp>
        <p:nvCxnSpPr>
          <p:cNvPr id="6" name="Straight Connector 5"/>
          <p:cNvCxnSpPr/>
          <p:nvPr userDrawn="1"/>
        </p:nvCxnSpPr>
        <p:spPr bwMode="auto">
          <a:xfrm>
            <a:off x="330200" y="957272"/>
            <a:ext cx="8483600" cy="0"/>
          </a:xfrm>
          <a:prstGeom prst="line">
            <a:avLst/>
          </a:prstGeom>
          <a:solidFill>
            <a:schemeClr val="accent1"/>
          </a:solidFill>
          <a:ln w="12700" cap="flat" cmpd="sng" algn="ctr">
            <a:solidFill>
              <a:schemeClr val="tx2"/>
            </a:solidFill>
            <a:prstDash val="solid"/>
            <a:round/>
            <a:headEnd type="none" w="med" len="med"/>
            <a:tailEnd type="none" w="med" len="med"/>
          </a:ln>
          <a:effectLst/>
        </p:spPr>
      </p:cxnSp>
      <p:sp>
        <p:nvSpPr>
          <p:cNvPr id="8" name="Text Placeholder 7"/>
          <p:cNvSpPr>
            <a:spLocks noGrp="1"/>
          </p:cNvSpPr>
          <p:nvPr>
            <p:ph type="body" sz="quarter" idx="13" hasCustomPrompt="1"/>
          </p:nvPr>
        </p:nvSpPr>
        <p:spPr>
          <a:xfrm>
            <a:off x="227013" y="252552"/>
            <a:ext cx="8585200" cy="293326"/>
          </a:xfrm>
        </p:spPr>
        <p:txBody>
          <a:bodyPr/>
          <a:lstStyle>
            <a:lvl1pPr>
              <a:buNone/>
              <a:defRPr sz="1400" cap="all" baseline="0">
                <a:solidFill>
                  <a:srgbClr val="00B0F0"/>
                </a:solidFill>
                <a:latin typeface="Calibri" pitchFamily="34" charset="0"/>
              </a:defRPr>
            </a:lvl1pPr>
          </a:lstStyle>
          <a:p>
            <a:pPr lvl="0"/>
            <a:r>
              <a:rPr lang="en-US" dirty="0" smtClean="0"/>
              <a:t>Insert Section Title or Subtitle here</a:t>
            </a:r>
            <a:endParaRPr lang="en-US" dirty="0"/>
          </a:p>
        </p:txBody>
      </p:sp>
      <p:sp>
        <p:nvSpPr>
          <p:cNvPr id="9" name="Text Placeholder 10"/>
          <p:cNvSpPr>
            <a:spLocks noGrp="1"/>
          </p:cNvSpPr>
          <p:nvPr>
            <p:ph type="body" sz="quarter" idx="14" hasCustomPrompt="1"/>
          </p:nvPr>
        </p:nvSpPr>
        <p:spPr>
          <a:xfrm>
            <a:off x="349249" y="1079864"/>
            <a:ext cx="8464551" cy="434612"/>
          </a:xfrm>
        </p:spPr>
        <p:txBody>
          <a:bodyPr anchor="t" anchorCtr="1"/>
          <a:lstStyle>
            <a:lvl1pPr marL="0" indent="0" algn="ctr">
              <a:spcBef>
                <a:spcPts val="0"/>
              </a:spcBef>
              <a:spcAft>
                <a:spcPts val="0"/>
              </a:spcAft>
              <a:buNone/>
              <a:defRPr sz="2400" b="1" i="0" kern="0" baseline="0">
                <a:solidFill>
                  <a:schemeClr val="tx1"/>
                </a:solidFill>
                <a:latin typeface="Calibri" pitchFamily="34" charset="0"/>
                <a:cs typeface="Calibri" pitchFamily="34" charset="0"/>
              </a:defRPr>
            </a:lvl1pPr>
          </a:lstStyle>
          <a:p>
            <a:pPr lvl="0"/>
            <a:r>
              <a:rPr lang="en-US" dirty="0" smtClean="0"/>
              <a:t>Insert Chart or Table Title Here</a:t>
            </a:r>
          </a:p>
        </p:txBody>
      </p:sp>
      <p:sp>
        <p:nvSpPr>
          <p:cNvPr id="13" name="Content Placeholder 12"/>
          <p:cNvSpPr>
            <a:spLocks noGrp="1"/>
          </p:cNvSpPr>
          <p:nvPr>
            <p:ph sz="quarter" idx="15" hasCustomPrompt="1"/>
          </p:nvPr>
        </p:nvSpPr>
        <p:spPr>
          <a:xfrm>
            <a:off x="338138" y="1698171"/>
            <a:ext cx="8474075" cy="4372429"/>
          </a:xfrm>
        </p:spPr>
        <p:txBody>
          <a:bodyPr/>
          <a:lstStyle>
            <a:lvl1pPr>
              <a:buNone/>
              <a:defRPr baseline="0">
                <a:solidFill>
                  <a:schemeClr val="tx1"/>
                </a:solidFill>
              </a:defRPr>
            </a:lvl1pPr>
          </a:lstStyle>
          <a:p>
            <a:pPr lvl="0"/>
            <a:r>
              <a:rPr lang="en-US" dirty="0" smtClean="0"/>
              <a:t>Click to Add Chart/Table/Graphic Here</a:t>
            </a:r>
            <a:endParaRPr lang="en-US" dirty="0"/>
          </a:p>
        </p:txBody>
      </p:sp>
      <p:sp>
        <p:nvSpPr>
          <p:cNvPr id="14" name="Text Placeholder 8"/>
          <p:cNvSpPr>
            <a:spLocks noGrp="1"/>
          </p:cNvSpPr>
          <p:nvPr>
            <p:ph type="body" sz="quarter" idx="16" hasCustomPrompt="1"/>
          </p:nvPr>
        </p:nvSpPr>
        <p:spPr>
          <a:xfrm>
            <a:off x="228599" y="6189133"/>
            <a:ext cx="8583614" cy="278902"/>
          </a:xfrm>
          <a:noFill/>
          <a:ln w="9525">
            <a:noFill/>
            <a:miter lim="800000"/>
            <a:headEnd/>
            <a:tailEnd/>
          </a:ln>
        </p:spPr>
        <p:txBody>
          <a:bodyPr anchor="b"/>
          <a:lstStyle>
            <a:lvl1pPr marL="0" indent="0" algn="l">
              <a:buNone/>
              <a:tabLst/>
              <a:defRPr lang="en-US" sz="900" baseline="0" dirty="0">
                <a:solidFill>
                  <a:srgbClr val="000000"/>
                </a:solidFill>
                <a:latin typeface="Calibri" pitchFamily="34" charset="0"/>
                <a:ea typeface="+mn-ea"/>
                <a:cs typeface="Calibri" pitchFamily="34" charset="0"/>
              </a:defRPr>
            </a:lvl1pPr>
          </a:lstStyle>
          <a:p>
            <a:pPr lvl="0"/>
            <a:r>
              <a:rPr lang="en-US" dirty="0" smtClean="0"/>
              <a:t>Insert Source and/or Notes </a:t>
            </a:r>
            <a:r>
              <a:rPr lang="en-US" dirty="0" err="1" smtClean="0"/>
              <a:t>Here.</a:t>
            </a:r>
            <a:endParaRPr lang="en-US" dirty="0" smtClean="0"/>
          </a:p>
        </p:txBody>
      </p:sp>
      <p:sp>
        <p:nvSpPr>
          <p:cNvPr id="10" name="TextBox 9"/>
          <p:cNvSpPr txBox="1"/>
          <p:nvPr userDrawn="1"/>
        </p:nvSpPr>
        <p:spPr>
          <a:xfrm>
            <a:off x="8363978" y="6581001"/>
            <a:ext cx="448235" cy="276999"/>
          </a:xfrm>
          <a:prstGeom prst="rect">
            <a:avLst/>
          </a:prstGeom>
          <a:noFill/>
        </p:spPr>
        <p:txBody>
          <a:bodyPr wrap="square" rtlCol="0">
            <a:spAutoFit/>
          </a:bodyPr>
          <a:lstStyle/>
          <a:p>
            <a:pPr algn="r" fontAlgn="auto">
              <a:spcBef>
                <a:spcPts val="0"/>
              </a:spcBef>
              <a:spcAft>
                <a:spcPts val="0"/>
              </a:spcAft>
            </a:pPr>
            <a:fld id="{78E8E05D-6330-400F-ADBB-AC9D283E6126}" type="slidenum">
              <a:rPr lang="en-US" sz="1200" b="1" smtClean="0">
                <a:solidFill>
                  <a:prstClr val="white"/>
                </a:solidFill>
                <a:latin typeface="Calibri"/>
                <a:ea typeface="+mn-ea"/>
              </a:rPr>
              <a:pPr algn="r" fontAlgn="auto">
                <a:spcBef>
                  <a:spcPts val="0"/>
                </a:spcBef>
                <a:spcAft>
                  <a:spcPts val="0"/>
                </a:spcAft>
              </a:pPr>
              <a:t>‹#›</a:t>
            </a:fld>
            <a:endParaRPr lang="en-US" sz="1200" b="1" dirty="0">
              <a:solidFill>
                <a:prstClr val="white"/>
              </a:solidFill>
              <a:latin typeface="Calibri"/>
              <a:ea typeface="+mn-ea"/>
            </a:endParaRPr>
          </a:p>
        </p:txBody>
      </p:sp>
    </p:spTree>
    <p:extLst>
      <p:ext uri="{BB962C8B-B14F-4D97-AF65-F5344CB8AC3E}">
        <p14:creationId xmlns:p14="http://schemas.microsoft.com/office/powerpoint/2010/main" val="62011129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Insert Slide Title Here</a:t>
            </a:r>
            <a:endParaRPr lang="en-US" dirty="0"/>
          </a:p>
        </p:txBody>
      </p:sp>
      <p:sp>
        <p:nvSpPr>
          <p:cNvPr id="3" name="Content Placeholder 2"/>
          <p:cNvSpPr>
            <a:spLocks noGrp="1"/>
          </p:cNvSpPr>
          <p:nvPr>
            <p:ph sz="half" idx="1" hasCustomPrompt="1"/>
          </p:nvPr>
        </p:nvSpPr>
        <p:spPr>
          <a:xfrm>
            <a:off x="227013" y="1268413"/>
            <a:ext cx="4038600" cy="4598987"/>
          </a:xfrm>
        </p:spPr>
        <p:txBody>
          <a:bodyPr>
            <a:normAutofit/>
          </a:bodyPr>
          <a:lstStyle>
            <a:lvl1pPr>
              <a:buClr>
                <a:srgbClr val="C00000"/>
              </a:buClr>
              <a:defRPr sz="2000"/>
            </a:lvl1pPr>
            <a:lvl2pPr>
              <a:buClr>
                <a:srgbClr val="C00000"/>
              </a:buClr>
              <a:defRPr sz="1800"/>
            </a:lvl2pPr>
            <a:lvl3pPr>
              <a:buClr>
                <a:srgbClr val="C00000"/>
              </a:buCl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Insert Bullet Text Level 1 Here</a:t>
            </a:r>
          </a:p>
          <a:p>
            <a:pPr lvl="1"/>
            <a:r>
              <a:rPr lang="en-US" dirty="0" smtClean="0"/>
              <a:t>Insert Bullet Text Level 2 Here</a:t>
            </a:r>
          </a:p>
          <a:p>
            <a:pPr lvl="2"/>
            <a:r>
              <a:rPr lang="en-US" dirty="0" smtClean="0"/>
              <a:t>Insert Bullet Text Level 3 Here</a:t>
            </a:r>
          </a:p>
        </p:txBody>
      </p:sp>
      <p:sp>
        <p:nvSpPr>
          <p:cNvPr id="4" name="Content Placeholder 3"/>
          <p:cNvSpPr>
            <a:spLocks noGrp="1"/>
          </p:cNvSpPr>
          <p:nvPr>
            <p:ph sz="half" idx="2" hasCustomPrompt="1"/>
          </p:nvPr>
        </p:nvSpPr>
        <p:spPr>
          <a:xfrm>
            <a:off x="4572000" y="1268413"/>
            <a:ext cx="4038600" cy="4598987"/>
          </a:xfrm>
        </p:spPr>
        <p:txBody>
          <a:bodyPr>
            <a:normAutofit/>
          </a:bodyPr>
          <a:lstStyle>
            <a:lvl1pPr>
              <a:buClr>
                <a:srgbClr val="C00000"/>
              </a:buClr>
              <a:defRPr sz="2000"/>
            </a:lvl1pPr>
            <a:lvl2pPr>
              <a:buClr>
                <a:srgbClr val="C00000"/>
              </a:buClr>
              <a:defRPr sz="1800"/>
            </a:lvl2pPr>
            <a:lvl3pPr>
              <a:buClr>
                <a:srgbClr val="C00000"/>
              </a:buClr>
              <a:defRPr sz="1600"/>
            </a:lvl3pPr>
            <a:lvl4pPr>
              <a:defRPr sz="1800"/>
            </a:lvl4pPr>
            <a:lvl5pPr>
              <a:defRPr sz="1800"/>
            </a:lvl5pPr>
            <a:lvl6pPr>
              <a:defRPr sz="1800"/>
            </a:lvl6pPr>
            <a:lvl7pPr>
              <a:defRPr sz="1800"/>
            </a:lvl7pPr>
            <a:lvl8pPr>
              <a:defRPr sz="1800"/>
            </a:lvl8pPr>
            <a:lvl9pPr>
              <a:defRPr sz="1800"/>
            </a:lvl9pPr>
          </a:lstStyle>
          <a:p>
            <a:pPr lvl="0"/>
            <a:r>
              <a:rPr lang="en-US" dirty="0" smtClean="0"/>
              <a:t>Insert Bullet Text Level 1 Here</a:t>
            </a:r>
          </a:p>
          <a:p>
            <a:pPr lvl="1"/>
            <a:r>
              <a:rPr lang="en-US" dirty="0" smtClean="0"/>
              <a:t>Insert Bullet Text Level 2 Here</a:t>
            </a:r>
          </a:p>
          <a:p>
            <a:pPr lvl="2"/>
            <a:r>
              <a:rPr lang="en-US" dirty="0" smtClean="0"/>
              <a:t>Insert Bullet Text Level 3 Here</a:t>
            </a:r>
          </a:p>
        </p:txBody>
      </p:sp>
      <p:sp>
        <p:nvSpPr>
          <p:cNvPr id="8" name="Text Placeholder 7"/>
          <p:cNvSpPr>
            <a:spLocks noGrp="1"/>
          </p:cNvSpPr>
          <p:nvPr>
            <p:ph type="body" sz="quarter" idx="13" hasCustomPrompt="1"/>
          </p:nvPr>
        </p:nvSpPr>
        <p:spPr>
          <a:xfrm>
            <a:off x="227013" y="252552"/>
            <a:ext cx="8585200" cy="293326"/>
          </a:xfrm>
        </p:spPr>
        <p:txBody>
          <a:bodyPr/>
          <a:lstStyle>
            <a:lvl1pPr>
              <a:buNone/>
              <a:defRPr sz="1400" cap="all" baseline="0">
                <a:solidFill>
                  <a:srgbClr val="00B0F0"/>
                </a:solidFill>
                <a:latin typeface="Calibri" pitchFamily="34" charset="0"/>
              </a:defRPr>
            </a:lvl1pPr>
          </a:lstStyle>
          <a:p>
            <a:pPr lvl="0"/>
            <a:r>
              <a:rPr lang="en-US" dirty="0" smtClean="0"/>
              <a:t>Insert Section Title or Subtitle here</a:t>
            </a:r>
            <a:endParaRPr lang="en-US" dirty="0"/>
          </a:p>
        </p:txBody>
      </p:sp>
      <p:cxnSp>
        <p:nvCxnSpPr>
          <p:cNvPr id="10" name="Straight Connector 9"/>
          <p:cNvCxnSpPr/>
          <p:nvPr userDrawn="1"/>
        </p:nvCxnSpPr>
        <p:spPr bwMode="auto">
          <a:xfrm>
            <a:off x="330200" y="957272"/>
            <a:ext cx="8483600" cy="0"/>
          </a:xfrm>
          <a:prstGeom prst="line">
            <a:avLst/>
          </a:prstGeom>
          <a:solidFill>
            <a:schemeClr val="accent1"/>
          </a:solidFill>
          <a:ln w="12700" cap="flat" cmpd="sng" algn="ctr">
            <a:solidFill>
              <a:schemeClr val="tx2"/>
            </a:solidFill>
            <a:prstDash val="solid"/>
            <a:round/>
            <a:headEnd type="none" w="med" len="med"/>
            <a:tailEnd type="none" w="med" len="med"/>
          </a:ln>
          <a:effectLst/>
        </p:spPr>
      </p:cxnSp>
      <p:sp>
        <p:nvSpPr>
          <p:cNvPr id="11" name="Text Placeholder 8"/>
          <p:cNvSpPr>
            <a:spLocks noGrp="1"/>
          </p:cNvSpPr>
          <p:nvPr>
            <p:ph type="body" sz="quarter" idx="14" hasCustomPrompt="1"/>
          </p:nvPr>
        </p:nvSpPr>
        <p:spPr>
          <a:xfrm>
            <a:off x="228599" y="6189133"/>
            <a:ext cx="8623300" cy="278902"/>
          </a:xfrm>
          <a:noFill/>
          <a:ln w="9525">
            <a:noFill/>
            <a:miter lim="800000"/>
            <a:headEnd/>
            <a:tailEnd/>
          </a:ln>
        </p:spPr>
        <p:txBody>
          <a:bodyPr anchor="b"/>
          <a:lstStyle>
            <a:lvl1pPr marL="0" indent="0" algn="l">
              <a:buNone/>
              <a:tabLst/>
              <a:defRPr lang="en-US" sz="900" baseline="0" dirty="0">
                <a:solidFill>
                  <a:srgbClr val="000000"/>
                </a:solidFill>
                <a:latin typeface="Calibri" pitchFamily="34" charset="0"/>
                <a:ea typeface="+mn-ea"/>
                <a:cs typeface="Calibri" pitchFamily="34" charset="0"/>
              </a:defRPr>
            </a:lvl1pPr>
          </a:lstStyle>
          <a:p>
            <a:pPr lvl="0"/>
            <a:r>
              <a:rPr lang="en-US" dirty="0" smtClean="0"/>
              <a:t>Insert Source and/or Notes </a:t>
            </a:r>
            <a:r>
              <a:rPr lang="en-US" dirty="0" err="1" smtClean="0"/>
              <a:t>Here.</a:t>
            </a:r>
            <a:endParaRPr lang="en-US" dirty="0" smtClean="0"/>
          </a:p>
        </p:txBody>
      </p:sp>
      <p:sp>
        <p:nvSpPr>
          <p:cNvPr id="12" name="TextBox 11"/>
          <p:cNvSpPr txBox="1"/>
          <p:nvPr userDrawn="1"/>
        </p:nvSpPr>
        <p:spPr>
          <a:xfrm>
            <a:off x="8363978" y="6581001"/>
            <a:ext cx="448235" cy="276999"/>
          </a:xfrm>
          <a:prstGeom prst="rect">
            <a:avLst/>
          </a:prstGeom>
          <a:noFill/>
        </p:spPr>
        <p:txBody>
          <a:bodyPr wrap="square" rtlCol="0">
            <a:spAutoFit/>
          </a:bodyPr>
          <a:lstStyle/>
          <a:p>
            <a:pPr algn="r" fontAlgn="auto">
              <a:spcBef>
                <a:spcPts val="0"/>
              </a:spcBef>
              <a:spcAft>
                <a:spcPts val="0"/>
              </a:spcAft>
            </a:pPr>
            <a:fld id="{78E8E05D-6330-400F-ADBB-AC9D283E6126}" type="slidenum">
              <a:rPr lang="en-US" sz="1200" b="1" smtClean="0">
                <a:solidFill>
                  <a:prstClr val="white"/>
                </a:solidFill>
                <a:latin typeface="Calibri"/>
                <a:ea typeface="+mn-ea"/>
              </a:rPr>
              <a:pPr algn="r" fontAlgn="auto">
                <a:spcBef>
                  <a:spcPts val="0"/>
                </a:spcBef>
                <a:spcAft>
                  <a:spcPts val="0"/>
                </a:spcAft>
              </a:pPr>
              <a:t>‹#›</a:t>
            </a:fld>
            <a:endParaRPr lang="en-US" sz="1200" b="1" dirty="0">
              <a:solidFill>
                <a:prstClr val="white"/>
              </a:solidFill>
              <a:latin typeface="Calibri"/>
              <a:ea typeface="+mn-ea"/>
            </a:endParaRPr>
          </a:p>
        </p:txBody>
      </p:sp>
    </p:spTree>
    <p:extLst>
      <p:ext uri="{BB962C8B-B14F-4D97-AF65-F5344CB8AC3E}">
        <p14:creationId xmlns:p14="http://schemas.microsoft.com/office/powerpoint/2010/main" val="200624531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013" y="458788"/>
            <a:ext cx="8586061" cy="504825"/>
          </a:xfrm>
        </p:spPr>
        <p:txBody>
          <a:bodyPr/>
          <a:lstStyle>
            <a:lvl1pPr>
              <a:defRPr/>
            </a:lvl1pPr>
          </a:lstStyle>
          <a:p>
            <a:r>
              <a:rPr lang="en-US" dirty="0" smtClean="0"/>
              <a:t>Insert Slide Title Here</a:t>
            </a:r>
            <a:endParaRPr lang="en-US" dirty="0"/>
          </a:p>
        </p:txBody>
      </p:sp>
      <p:sp>
        <p:nvSpPr>
          <p:cNvPr id="3" name="Content Placeholder 2"/>
          <p:cNvSpPr>
            <a:spLocks noGrp="1"/>
          </p:cNvSpPr>
          <p:nvPr>
            <p:ph idx="1" hasCustomPrompt="1"/>
          </p:nvPr>
        </p:nvSpPr>
        <p:spPr/>
        <p:txBody>
          <a:bodyPr/>
          <a:lstStyle>
            <a:lvl1pPr>
              <a:buClr>
                <a:srgbClr val="C00000"/>
              </a:buClr>
              <a:defRPr/>
            </a:lvl1pPr>
            <a:lvl2pPr>
              <a:buClr>
                <a:srgbClr val="C00000"/>
              </a:buClr>
              <a:defRPr/>
            </a:lvl2pPr>
            <a:lvl3pPr>
              <a:buClr>
                <a:srgbClr val="C00000"/>
              </a:buClr>
              <a:defRPr/>
            </a:lvl3pPr>
          </a:lstStyle>
          <a:p>
            <a:pPr lvl="0"/>
            <a:r>
              <a:rPr lang="en-US" dirty="0" smtClean="0"/>
              <a:t>Insert Bullet Text Level 1 Here</a:t>
            </a:r>
          </a:p>
          <a:p>
            <a:pPr lvl="1"/>
            <a:r>
              <a:rPr lang="en-US" dirty="0" smtClean="0"/>
              <a:t>Insert Bullet Text Level 2 Here</a:t>
            </a:r>
          </a:p>
          <a:p>
            <a:pPr lvl="2"/>
            <a:r>
              <a:rPr lang="en-US" dirty="0" smtClean="0"/>
              <a:t>Insert Bullet Text Level 3 Here</a:t>
            </a:r>
          </a:p>
        </p:txBody>
      </p:sp>
      <p:sp>
        <p:nvSpPr>
          <p:cNvPr id="8" name="Text Placeholder 7"/>
          <p:cNvSpPr>
            <a:spLocks noGrp="1"/>
          </p:cNvSpPr>
          <p:nvPr>
            <p:ph type="body" sz="quarter" idx="13" hasCustomPrompt="1"/>
          </p:nvPr>
        </p:nvSpPr>
        <p:spPr>
          <a:xfrm>
            <a:off x="227013" y="252552"/>
            <a:ext cx="8585200" cy="293326"/>
          </a:xfrm>
        </p:spPr>
        <p:txBody>
          <a:bodyPr/>
          <a:lstStyle>
            <a:lvl1pPr>
              <a:buNone/>
              <a:defRPr sz="1400" cap="all" baseline="0">
                <a:solidFill>
                  <a:srgbClr val="00B0F0"/>
                </a:solidFill>
                <a:latin typeface="Calibri" pitchFamily="34" charset="0"/>
              </a:defRPr>
            </a:lvl1pPr>
          </a:lstStyle>
          <a:p>
            <a:pPr lvl="0"/>
            <a:r>
              <a:rPr lang="en-US" dirty="0" smtClean="0"/>
              <a:t>Insert Section Title or Subtitle here</a:t>
            </a:r>
            <a:endParaRPr lang="en-US" dirty="0"/>
          </a:p>
        </p:txBody>
      </p:sp>
      <p:cxnSp>
        <p:nvCxnSpPr>
          <p:cNvPr id="9" name="Straight Connector 8"/>
          <p:cNvCxnSpPr/>
          <p:nvPr userDrawn="1"/>
        </p:nvCxnSpPr>
        <p:spPr bwMode="auto">
          <a:xfrm>
            <a:off x="330200" y="957272"/>
            <a:ext cx="8483600" cy="0"/>
          </a:xfrm>
          <a:prstGeom prst="line">
            <a:avLst/>
          </a:prstGeom>
          <a:solidFill>
            <a:schemeClr val="accent1"/>
          </a:solidFill>
          <a:ln w="12700" cap="flat" cmpd="sng" algn="ctr">
            <a:solidFill>
              <a:schemeClr val="tx2"/>
            </a:solidFill>
            <a:prstDash val="solid"/>
            <a:round/>
            <a:headEnd type="none" w="med" len="med"/>
            <a:tailEnd type="none" w="med" len="med"/>
          </a:ln>
          <a:effectLst/>
        </p:spPr>
      </p:cxnSp>
      <p:sp>
        <p:nvSpPr>
          <p:cNvPr id="7" name="TextBox 6"/>
          <p:cNvSpPr txBox="1"/>
          <p:nvPr userDrawn="1"/>
        </p:nvSpPr>
        <p:spPr>
          <a:xfrm>
            <a:off x="8363978" y="6581001"/>
            <a:ext cx="448235" cy="276999"/>
          </a:xfrm>
          <a:prstGeom prst="rect">
            <a:avLst/>
          </a:prstGeom>
          <a:noFill/>
        </p:spPr>
        <p:txBody>
          <a:bodyPr wrap="square" rtlCol="0">
            <a:spAutoFit/>
          </a:bodyPr>
          <a:lstStyle/>
          <a:p>
            <a:pPr algn="r" fontAlgn="auto">
              <a:spcBef>
                <a:spcPts val="0"/>
              </a:spcBef>
              <a:spcAft>
                <a:spcPts val="0"/>
              </a:spcAft>
            </a:pPr>
            <a:fld id="{78E8E05D-6330-400F-ADBB-AC9D283E6126}" type="slidenum">
              <a:rPr lang="en-US" sz="1200" b="1" smtClean="0">
                <a:solidFill>
                  <a:prstClr val="white"/>
                </a:solidFill>
                <a:latin typeface="Calibri"/>
                <a:ea typeface="+mn-ea"/>
              </a:rPr>
              <a:pPr algn="r" fontAlgn="auto">
                <a:spcBef>
                  <a:spcPts val="0"/>
                </a:spcBef>
                <a:spcAft>
                  <a:spcPts val="0"/>
                </a:spcAft>
              </a:pPr>
              <a:t>‹#›</a:t>
            </a:fld>
            <a:endParaRPr lang="en-US" sz="1200" b="1" dirty="0">
              <a:solidFill>
                <a:prstClr val="white"/>
              </a:solidFill>
              <a:latin typeface="Calibri"/>
              <a:ea typeface="+mn-ea"/>
            </a:endParaRPr>
          </a:p>
        </p:txBody>
      </p:sp>
    </p:spTree>
    <p:extLst>
      <p:ext uri="{BB962C8B-B14F-4D97-AF65-F5344CB8AC3E}">
        <p14:creationId xmlns:p14="http://schemas.microsoft.com/office/powerpoint/2010/main" val="288672889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Insert Slide Title Here</a:t>
            </a:r>
            <a:endParaRPr lang="en-US" dirty="0"/>
          </a:p>
        </p:txBody>
      </p:sp>
      <p:cxnSp>
        <p:nvCxnSpPr>
          <p:cNvPr id="6" name="Straight Connector 5"/>
          <p:cNvCxnSpPr/>
          <p:nvPr userDrawn="1"/>
        </p:nvCxnSpPr>
        <p:spPr bwMode="auto">
          <a:xfrm>
            <a:off x="330200" y="957272"/>
            <a:ext cx="8483600" cy="0"/>
          </a:xfrm>
          <a:prstGeom prst="line">
            <a:avLst/>
          </a:prstGeom>
          <a:solidFill>
            <a:schemeClr val="accent1"/>
          </a:solidFill>
          <a:ln w="12700" cap="flat" cmpd="sng" algn="ctr">
            <a:solidFill>
              <a:schemeClr val="tx2"/>
            </a:solidFill>
            <a:prstDash val="solid"/>
            <a:round/>
            <a:headEnd type="none" w="med" len="med"/>
            <a:tailEnd type="none" w="med" len="med"/>
          </a:ln>
          <a:effectLst/>
        </p:spPr>
      </p:cxnSp>
      <p:sp>
        <p:nvSpPr>
          <p:cNvPr id="8" name="Text Placeholder 7"/>
          <p:cNvSpPr>
            <a:spLocks noGrp="1"/>
          </p:cNvSpPr>
          <p:nvPr>
            <p:ph type="body" sz="quarter" idx="13" hasCustomPrompt="1"/>
          </p:nvPr>
        </p:nvSpPr>
        <p:spPr>
          <a:xfrm>
            <a:off x="227013" y="252552"/>
            <a:ext cx="8585200" cy="293326"/>
          </a:xfrm>
        </p:spPr>
        <p:txBody>
          <a:bodyPr/>
          <a:lstStyle>
            <a:lvl1pPr>
              <a:buNone/>
              <a:defRPr sz="1400" cap="all" baseline="0">
                <a:solidFill>
                  <a:srgbClr val="00B0F0"/>
                </a:solidFill>
                <a:latin typeface="Calibri" pitchFamily="34" charset="0"/>
              </a:defRPr>
            </a:lvl1pPr>
          </a:lstStyle>
          <a:p>
            <a:pPr lvl="0"/>
            <a:r>
              <a:rPr lang="en-US" dirty="0" smtClean="0"/>
              <a:t>Insert Section Title or Subtitle here</a:t>
            </a:r>
            <a:endParaRPr lang="en-US" dirty="0"/>
          </a:p>
        </p:txBody>
      </p:sp>
      <p:sp>
        <p:nvSpPr>
          <p:cNvPr id="9" name="TextBox 8"/>
          <p:cNvSpPr txBox="1"/>
          <p:nvPr userDrawn="1"/>
        </p:nvSpPr>
        <p:spPr>
          <a:xfrm>
            <a:off x="8363978" y="6581001"/>
            <a:ext cx="448235" cy="276999"/>
          </a:xfrm>
          <a:prstGeom prst="rect">
            <a:avLst/>
          </a:prstGeom>
          <a:noFill/>
        </p:spPr>
        <p:txBody>
          <a:bodyPr wrap="square" rtlCol="0">
            <a:spAutoFit/>
          </a:bodyPr>
          <a:lstStyle/>
          <a:p>
            <a:pPr algn="r" fontAlgn="auto">
              <a:spcBef>
                <a:spcPts val="0"/>
              </a:spcBef>
              <a:spcAft>
                <a:spcPts val="0"/>
              </a:spcAft>
            </a:pPr>
            <a:fld id="{78E8E05D-6330-400F-ADBB-AC9D283E6126}" type="slidenum">
              <a:rPr lang="en-US" sz="1200" b="1" smtClean="0">
                <a:solidFill>
                  <a:prstClr val="white"/>
                </a:solidFill>
                <a:latin typeface="Calibri"/>
                <a:ea typeface="+mn-ea"/>
              </a:rPr>
              <a:pPr algn="r" fontAlgn="auto">
                <a:spcBef>
                  <a:spcPts val="0"/>
                </a:spcBef>
                <a:spcAft>
                  <a:spcPts val="0"/>
                </a:spcAft>
              </a:pPr>
              <a:t>‹#›</a:t>
            </a:fld>
            <a:endParaRPr lang="en-US" sz="1200" b="1" dirty="0">
              <a:solidFill>
                <a:prstClr val="white"/>
              </a:solidFill>
              <a:latin typeface="Calibri"/>
              <a:ea typeface="+mn-ea"/>
            </a:endParaRPr>
          </a:p>
        </p:txBody>
      </p:sp>
    </p:spTree>
    <p:extLst>
      <p:ext uri="{BB962C8B-B14F-4D97-AF65-F5344CB8AC3E}">
        <p14:creationId xmlns:p14="http://schemas.microsoft.com/office/powerpoint/2010/main" val="339211672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Insert Slide Title Here</a:t>
            </a:r>
            <a:endParaRPr lang="en-US" dirty="0"/>
          </a:p>
        </p:txBody>
      </p:sp>
      <p:sp>
        <p:nvSpPr>
          <p:cNvPr id="3" name="Text Placeholder 2"/>
          <p:cNvSpPr>
            <a:spLocks noGrp="1"/>
          </p:cNvSpPr>
          <p:nvPr>
            <p:ph type="body" idx="1"/>
          </p:nvPr>
        </p:nvSpPr>
        <p:spPr>
          <a:xfrm>
            <a:off x="338138" y="1073206"/>
            <a:ext cx="4040188" cy="706455"/>
          </a:xfrm>
        </p:spPr>
        <p:txBody>
          <a:bodyPr anchor="ctr" anchorCtr="1">
            <a:normAutofit/>
          </a:bodyPr>
          <a:lstStyle>
            <a:lvl1pPr marL="0" indent="0" algn="l">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hasCustomPrompt="1"/>
          </p:nvPr>
        </p:nvSpPr>
        <p:spPr>
          <a:xfrm>
            <a:off x="338138" y="1712969"/>
            <a:ext cx="4040188" cy="4363198"/>
          </a:xfrm>
          <a:ln>
            <a:solidFill>
              <a:schemeClr val="accent1"/>
            </a:solidFill>
          </a:ln>
        </p:spPr>
        <p:txBody>
          <a:bodyPr>
            <a:normAutofit/>
          </a:bodyPr>
          <a:lstStyle>
            <a:lvl1pPr>
              <a:buClr>
                <a:srgbClr val="C00000"/>
              </a:buClr>
              <a:defRPr sz="2000"/>
            </a:lvl1pPr>
            <a:lvl2pPr>
              <a:buClr>
                <a:srgbClr val="C00000"/>
              </a:buClr>
              <a:defRPr sz="1800"/>
            </a:lvl2pPr>
            <a:lvl3pPr>
              <a:buClr>
                <a:srgbClr val="C00000"/>
              </a:buCl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Insert Bullet Text Level 1 Here</a:t>
            </a:r>
          </a:p>
          <a:p>
            <a:pPr lvl="1"/>
            <a:r>
              <a:rPr lang="en-US" dirty="0" smtClean="0"/>
              <a:t>Insert Bullet Text Level 2 Here</a:t>
            </a:r>
          </a:p>
          <a:p>
            <a:pPr lvl="2"/>
            <a:r>
              <a:rPr lang="en-US" dirty="0" smtClean="0"/>
              <a:t>Insert Bullet Text Level 3 Here</a:t>
            </a:r>
          </a:p>
        </p:txBody>
      </p:sp>
      <p:sp>
        <p:nvSpPr>
          <p:cNvPr id="5" name="Text Placeholder 4"/>
          <p:cNvSpPr>
            <a:spLocks noGrp="1"/>
          </p:cNvSpPr>
          <p:nvPr>
            <p:ph type="body" sz="quarter" idx="3"/>
          </p:nvPr>
        </p:nvSpPr>
        <p:spPr>
          <a:xfrm>
            <a:off x="4572000" y="1073206"/>
            <a:ext cx="4041775" cy="706455"/>
          </a:xfrm>
        </p:spPr>
        <p:txBody>
          <a:bodyPr anchor="ctr" anchorCtr="1">
            <a:normAutofit/>
          </a:bodyPr>
          <a:lstStyle>
            <a:lvl1pPr marL="0" indent="0" algn="l">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hasCustomPrompt="1"/>
          </p:nvPr>
        </p:nvSpPr>
        <p:spPr>
          <a:xfrm>
            <a:off x="4572000" y="1712969"/>
            <a:ext cx="4041775" cy="4363198"/>
          </a:xfrm>
          <a:ln>
            <a:solidFill>
              <a:schemeClr val="accent1"/>
            </a:solidFill>
          </a:ln>
        </p:spPr>
        <p:txBody>
          <a:bodyPr>
            <a:normAutofit/>
          </a:bodyPr>
          <a:lstStyle>
            <a:lvl1pPr>
              <a:buClr>
                <a:srgbClr val="C00000"/>
              </a:buClr>
              <a:defRPr sz="2000"/>
            </a:lvl1pPr>
            <a:lvl2pPr>
              <a:buClr>
                <a:srgbClr val="C00000"/>
              </a:buClr>
              <a:defRPr sz="1800"/>
            </a:lvl2pPr>
            <a:lvl3pPr>
              <a:buClr>
                <a:srgbClr val="C00000"/>
              </a:buClr>
              <a:defRPr sz="1600"/>
            </a:lvl3pPr>
            <a:lvl4pPr>
              <a:defRPr sz="1600"/>
            </a:lvl4pPr>
            <a:lvl5pPr>
              <a:defRPr sz="1600"/>
            </a:lvl5pPr>
            <a:lvl6pPr>
              <a:defRPr sz="1600"/>
            </a:lvl6pPr>
            <a:lvl7pPr>
              <a:defRPr sz="1600"/>
            </a:lvl7pPr>
            <a:lvl8pPr>
              <a:defRPr sz="1600"/>
            </a:lvl8pPr>
            <a:lvl9pPr>
              <a:defRPr sz="1600"/>
            </a:lvl9pPr>
          </a:lstStyle>
          <a:p>
            <a:pPr lvl="0"/>
            <a:r>
              <a:rPr lang="en-US" dirty="0" smtClean="0"/>
              <a:t>Insert Bullet Text Level 1 Here</a:t>
            </a:r>
          </a:p>
          <a:p>
            <a:pPr lvl="1"/>
            <a:r>
              <a:rPr lang="en-US" dirty="0" smtClean="0"/>
              <a:t>Insert Bullet Text Level 2 Here</a:t>
            </a:r>
          </a:p>
          <a:p>
            <a:pPr lvl="2"/>
            <a:r>
              <a:rPr lang="en-US" dirty="0" smtClean="0"/>
              <a:t>Insert Bullet Text Level 3 Here</a:t>
            </a:r>
          </a:p>
        </p:txBody>
      </p:sp>
      <p:cxnSp>
        <p:nvCxnSpPr>
          <p:cNvPr id="10" name="Straight Connector 9"/>
          <p:cNvCxnSpPr/>
          <p:nvPr userDrawn="1"/>
        </p:nvCxnSpPr>
        <p:spPr bwMode="auto">
          <a:xfrm>
            <a:off x="330200" y="957272"/>
            <a:ext cx="8483600" cy="0"/>
          </a:xfrm>
          <a:prstGeom prst="line">
            <a:avLst/>
          </a:prstGeom>
          <a:solidFill>
            <a:schemeClr val="accent1"/>
          </a:solidFill>
          <a:ln w="12700" cap="flat" cmpd="sng" algn="ctr">
            <a:solidFill>
              <a:schemeClr val="tx2"/>
            </a:solidFill>
            <a:prstDash val="solid"/>
            <a:round/>
            <a:headEnd type="none" w="med" len="med"/>
            <a:tailEnd type="none" w="med" len="med"/>
          </a:ln>
          <a:effectLst/>
        </p:spPr>
      </p:cxnSp>
      <p:sp>
        <p:nvSpPr>
          <p:cNvPr id="11" name="Text Placeholder 7"/>
          <p:cNvSpPr>
            <a:spLocks noGrp="1"/>
          </p:cNvSpPr>
          <p:nvPr>
            <p:ph type="body" sz="quarter" idx="13" hasCustomPrompt="1"/>
          </p:nvPr>
        </p:nvSpPr>
        <p:spPr>
          <a:xfrm>
            <a:off x="227013" y="252552"/>
            <a:ext cx="8585200" cy="293326"/>
          </a:xfrm>
        </p:spPr>
        <p:txBody>
          <a:bodyPr/>
          <a:lstStyle>
            <a:lvl1pPr>
              <a:buNone/>
              <a:defRPr sz="1400" cap="all" baseline="0">
                <a:solidFill>
                  <a:srgbClr val="00B0F0"/>
                </a:solidFill>
                <a:latin typeface="Calibri" pitchFamily="34" charset="0"/>
              </a:defRPr>
            </a:lvl1pPr>
          </a:lstStyle>
          <a:p>
            <a:pPr lvl="0"/>
            <a:r>
              <a:rPr lang="en-US" dirty="0" smtClean="0"/>
              <a:t>Insert Section Title or Subtitle here</a:t>
            </a:r>
            <a:endParaRPr lang="en-US" dirty="0"/>
          </a:p>
        </p:txBody>
      </p:sp>
      <p:sp>
        <p:nvSpPr>
          <p:cNvPr id="13" name="Text Placeholder 8"/>
          <p:cNvSpPr>
            <a:spLocks noGrp="1"/>
          </p:cNvSpPr>
          <p:nvPr>
            <p:ph type="body" sz="quarter" idx="14" hasCustomPrompt="1"/>
          </p:nvPr>
        </p:nvSpPr>
        <p:spPr>
          <a:xfrm>
            <a:off x="228599" y="6189133"/>
            <a:ext cx="8623300" cy="278902"/>
          </a:xfrm>
          <a:noFill/>
          <a:ln w="9525">
            <a:noFill/>
            <a:miter lim="800000"/>
            <a:headEnd/>
            <a:tailEnd/>
          </a:ln>
        </p:spPr>
        <p:txBody>
          <a:bodyPr anchor="b"/>
          <a:lstStyle>
            <a:lvl1pPr marL="0" indent="0" algn="l">
              <a:buNone/>
              <a:tabLst/>
              <a:defRPr lang="en-US" sz="900" baseline="0" dirty="0">
                <a:solidFill>
                  <a:srgbClr val="000000"/>
                </a:solidFill>
                <a:latin typeface="Calibri" pitchFamily="34" charset="0"/>
                <a:ea typeface="+mn-ea"/>
                <a:cs typeface="Calibri" pitchFamily="34" charset="0"/>
              </a:defRPr>
            </a:lvl1pPr>
          </a:lstStyle>
          <a:p>
            <a:pPr lvl="0"/>
            <a:r>
              <a:rPr lang="en-US" dirty="0" smtClean="0"/>
              <a:t>Insert Source and/or Notes </a:t>
            </a:r>
            <a:r>
              <a:rPr lang="en-US" dirty="0" err="1" smtClean="0"/>
              <a:t>Here.</a:t>
            </a:r>
            <a:endParaRPr lang="en-US" dirty="0" smtClean="0"/>
          </a:p>
        </p:txBody>
      </p:sp>
      <p:sp>
        <p:nvSpPr>
          <p:cNvPr id="14" name="TextBox 13"/>
          <p:cNvSpPr txBox="1"/>
          <p:nvPr userDrawn="1"/>
        </p:nvSpPr>
        <p:spPr>
          <a:xfrm>
            <a:off x="8363978" y="6581001"/>
            <a:ext cx="448235" cy="276999"/>
          </a:xfrm>
          <a:prstGeom prst="rect">
            <a:avLst/>
          </a:prstGeom>
          <a:noFill/>
        </p:spPr>
        <p:txBody>
          <a:bodyPr wrap="square" rtlCol="0">
            <a:spAutoFit/>
          </a:bodyPr>
          <a:lstStyle/>
          <a:p>
            <a:pPr algn="r" fontAlgn="auto">
              <a:spcBef>
                <a:spcPts val="0"/>
              </a:spcBef>
              <a:spcAft>
                <a:spcPts val="0"/>
              </a:spcAft>
            </a:pPr>
            <a:fld id="{78E8E05D-6330-400F-ADBB-AC9D283E6126}" type="slidenum">
              <a:rPr lang="en-US" sz="1200" b="1" smtClean="0">
                <a:solidFill>
                  <a:prstClr val="white"/>
                </a:solidFill>
                <a:latin typeface="Calibri"/>
                <a:ea typeface="+mn-ea"/>
              </a:rPr>
              <a:pPr algn="r" fontAlgn="auto">
                <a:spcBef>
                  <a:spcPts val="0"/>
                </a:spcBef>
                <a:spcAft>
                  <a:spcPts val="0"/>
                </a:spcAft>
              </a:pPr>
              <a:t>‹#›</a:t>
            </a:fld>
            <a:endParaRPr lang="en-US" sz="1200" b="1" dirty="0">
              <a:solidFill>
                <a:prstClr val="white"/>
              </a:solidFill>
              <a:latin typeface="Calibri"/>
              <a:ea typeface="+mn-ea"/>
            </a:endParaRPr>
          </a:p>
        </p:txBody>
      </p:sp>
    </p:spTree>
    <p:extLst>
      <p:ext uri="{BB962C8B-B14F-4D97-AF65-F5344CB8AC3E}">
        <p14:creationId xmlns:p14="http://schemas.microsoft.com/office/powerpoint/2010/main" val="113794817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9149227"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solidFill>
                  <a:prstClr val="white"/>
                </a:solidFill>
              </a:rPr>
              <a:pPr/>
              <a:t>4/21/2017</a:t>
            </a:fld>
            <a:endParaRPr lang="en-US">
              <a:solidFill>
                <a:prstClr val="white"/>
              </a:solidFill>
            </a:endParaRPr>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solidFill>
                  <a:prstClr val="white"/>
                </a:solidFill>
              </a:rPr>
              <a:pPr/>
              <a:t>‹#›</a:t>
            </a:fld>
            <a:endParaRPr lang="en-US" dirty="0">
              <a:solidFill>
                <a:prstClr val="white"/>
              </a:solidFill>
            </a:endParaRPr>
          </a:p>
        </p:txBody>
      </p:sp>
      <p:sp>
        <p:nvSpPr>
          <p:cNvPr id="8" name="Rectangle 7"/>
          <p:cNvSpPr/>
          <p:nvPr userDrawn="1"/>
        </p:nvSpPr>
        <p:spPr>
          <a:xfrm>
            <a:off x="200025" y="1256121"/>
            <a:ext cx="6693694"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a:solidFill>
                <a:prstClr val="white"/>
              </a:solidFill>
            </a:endParaRPr>
          </a:p>
        </p:txBody>
      </p:sp>
      <p:sp>
        <p:nvSpPr>
          <p:cNvPr id="2" name="Title 1"/>
          <p:cNvSpPr>
            <a:spLocks noGrp="1"/>
          </p:cNvSpPr>
          <p:nvPr>
            <p:ph type="ctrTitle"/>
          </p:nvPr>
        </p:nvSpPr>
        <p:spPr>
          <a:xfrm>
            <a:off x="200025" y="1341846"/>
            <a:ext cx="6858000" cy="829854"/>
          </a:xfrm>
        </p:spPr>
        <p:txBody>
          <a:bodyPr anchor="b">
            <a:normAutofit/>
          </a:bodyPr>
          <a:lstStyle>
            <a:lvl1pPr algn="l">
              <a:defRPr sz="27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00025" y="2771776"/>
            <a:ext cx="6693408"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300038" y="2953159"/>
            <a:ext cx="6858000" cy="1655762"/>
          </a:xfrm>
        </p:spPr>
        <p:txBody>
          <a:bodyPr/>
          <a:lstStyle>
            <a:lvl1pPr marL="0" indent="0" algn="l">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Tree>
    <p:extLst>
      <p:ext uri="{BB962C8B-B14F-4D97-AF65-F5344CB8AC3E}">
        <p14:creationId xmlns:p14="http://schemas.microsoft.com/office/powerpoint/2010/main" val="163449245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9144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9144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314325" y="269876"/>
            <a:ext cx="8515350" cy="1325563"/>
          </a:xfrm>
        </p:spPr>
        <p:txBody>
          <a:bodyPr>
            <a:normAutofit/>
          </a:bodyPr>
          <a:lstStyle>
            <a:lvl1pPr>
              <a:defRPr lang="en-US" sz="2700"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14325" y="1825625"/>
            <a:ext cx="8515350" cy="4351338"/>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pic>
        <p:nvPicPr>
          <p:cNvPr id="10" name="Picture 2" descr="http://icf-edx-pilot.cloudapp.net/static/themes/ionisx/images/sunrise.98dd28f2df8a.jpg"/>
          <p:cNvPicPr>
            <a:picLocks noChangeAspect="1" noChangeArrowheads="1"/>
          </p:cNvPicPr>
          <p:nvPr userDrawn="1"/>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7736681" y="1"/>
            <a:ext cx="1407319"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8215312" y="6356350"/>
            <a:ext cx="671513" cy="300082"/>
          </a:xfrm>
          <a:prstGeom prst="rect">
            <a:avLst/>
          </a:prstGeom>
          <a:noFill/>
        </p:spPr>
        <p:txBody>
          <a:bodyPr wrap="square" rtlCol="0">
            <a:spAutoFit/>
          </a:bodyPr>
          <a:lstStyle/>
          <a:p>
            <a:pPr fontAlgn="auto">
              <a:spcBef>
                <a:spcPts val="0"/>
              </a:spcBef>
              <a:spcAft>
                <a:spcPts val="0"/>
              </a:spcAft>
            </a:pPr>
            <a:r>
              <a:rPr lang="en-US" sz="1350" b="1" dirty="0" smtClean="0">
                <a:solidFill>
                  <a:prstClr val="white"/>
                </a:solidFill>
                <a:latin typeface="Calibri"/>
                <a:ea typeface="+mn-ea"/>
              </a:rPr>
              <a:t>-</a:t>
            </a:r>
            <a:fld id="{7349C8A6-941C-40D5-9CC0-DF2FB5E3BA89}" type="slidenum">
              <a:rPr lang="en-US" sz="1350" b="1" smtClean="0">
                <a:solidFill>
                  <a:prstClr val="white"/>
                </a:solidFill>
                <a:latin typeface="Calibri"/>
                <a:ea typeface="+mn-ea"/>
              </a:rPr>
              <a:pPr fontAlgn="auto">
                <a:spcBef>
                  <a:spcPts val="0"/>
                </a:spcBef>
                <a:spcAft>
                  <a:spcPts val="0"/>
                </a:spcAft>
              </a:pPr>
              <a:t>‹#›</a:t>
            </a:fld>
            <a:r>
              <a:rPr lang="en-US" sz="1350" b="1" dirty="0" smtClean="0">
                <a:solidFill>
                  <a:prstClr val="white"/>
                </a:solidFill>
                <a:latin typeface="Calibri"/>
                <a:ea typeface="+mn-ea"/>
              </a:rPr>
              <a:t>-</a:t>
            </a:r>
            <a:endParaRPr lang="en-US" sz="1350" b="1" dirty="0">
              <a:solidFill>
                <a:prstClr val="white"/>
              </a:solidFill>
              <a:latin typeface="Calibri"/>
              <a:ea typeface="+mn-ea"/>
            </a:endParaRPr>
          </a:p>
        </p:txBody>
      </p:sp>
    </p:spTree>
    <p:extLst>
      <p:ext uri="{BB962C8B-B14F-4D97-AF65-F5344CB8AC3E}">
        <p14:creationId xmlns:p14="http://schemas.microsoft.com/office/powerpoint/2010/main" val="23513968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794790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
        <p:nvSpPr>
          <p:cNvPr id="8" name="TextBox 7"/>
          <p:cNvSpPr txBox="1"/>
          <p:nvPr userDrawn="1"/>
        </p:nvSpPr>
        <p:spPr>
          <a:xfrm>
            <a:off x="8215312" y="6356350"/>
            <a:ext cx="671513" cy="300082"/>
          </a:xfrm>
          <a:prstGeom prst="rect">
            <a:avLst/>
          </a:prstGeom>
          <a:noFill/>
        </p:spPr>
        <p:txBody>
          <a:bodyPr wrap="square" rtlCol="0">
            <a:spAutoFit/>
          </a:bodyPr>
          <a:lstStyle/>
          <a:p>
            <a:pPr fontAlgn="auto">
              <a:spcBef>
                <a:spcPts val="0"/>
              </a:spcBef>
              <a:spcAft>
                <a:spcPts val="0"/>
              </a:spcAft>
            </a:pPr>
            <a:r>
              <a:rPr lang="en-US" sz="1350" b="1" dirty="0" smtClean="0">
                <a:solidFill>
                  <a:prstClr val="white"/>
                </a:solidFill>
                <a:latin typeface="Calibri"/>
                <a:ea typeface="+mn-ea"/>
              </a:rPr>
              <a:t>-</a:t>
            </a:r>
            <a:fld id="{7349C8A6-941C-40D5-9CC0-DF2FB5E3BA89}" type="slidenum">
              <a:rPr lang="en-US" sz="1350" b="1" smtClean="0">
                <a:solidFill>
                  <a:prstClr val="white"/>
                </a:solidFill>
                <a:latin typeface="Calibri"/>
                <a:ea typeface="+mn-ea"/>
              </a:rPr>
              <a:pPr fontAlgn="auto">
                <a:spcBef>
                  <a:spcPts val="0"/>
                </a:spcBef>
                <a:spcAft>
                  <a:spcPts val="0"/>
                </a:spcAft>
              </a:pPr>
              <a:t>‹#›</a:t>
            </a:fld>
            <a:r>
              <a:rPr lang="en-US" sz="1350" b="1" dirty="0" smtClean="0">
                <a:solidFill>
                  <a:prstClr val="white"/>
                </a:solidFill>
                <a:latin typeface="Calibri"/>
                <a:ea typeface="+mn-ea"/>
              </a:rPr>
              <a:t>-</a:t>
            </a:r>
            <a:endParaRPr lang="en-US" sz="1350" b="1" dirty="0">
              <a:solidFill>
                <a:prstClr val="white"/>
              </a:solidFill>
              <a:latin typeface="Calibri"/>
              <a:ea typeface="+mn-ea"/>
            </a:endParaRPr>
          </a:p>
        </p:txBody>
      </p:sp>
    </p:spTree>
    <p:extLst>
      <p:ext uri="{BB962C8B-B14F-4D97-AF65-F5344CB8AC3E}">
        <p14:creationId xmlns:p14="http://schemas.microsoft.com/office/powerpoint/2010/main" val="421074345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5832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
        <p:nvSpPr>
          <p:cNvPr id="8" name="TextBox 7"/>
          <p:cNvSpPr txBox="1"/>
          <p:nvPr userDrawn="1"/>
        </p:nvSpPr>
        <p:spPr>
          <a:xfrm>
            <a:off x="8215313" y="6356350"/>
            <a:ext cx="671513" cy="369332"/>
          </a:xfrm>
          <a:prstGeom prst="rect">
            <a:avLst/>
          </a:prstGeom>
          <a:noFill/>
        </p:spPr>
        <p:txBody>
          <a:bodyPr wrap="square" rtlCol="0">
            <a:spAutoFit/>
          </a:bodyPr>
          <a:lstStyle/>
          <a:p>
            <a:pPr fontAlgn="auto">
              <a:spcBef>
                <a:spcPts val="0"/>
              </a:spcBef>
              <a:spcAft>
                <a:spcPts val="0"/>
              </a:spcAft>
            </a:pPr>
            <a:r>
              <a:rPr lang="en-US" sz="1800" b="1" dirty="0" smtClean="0">
                <a:solidFill>
                  <a:prstClr val="white"/>
                </a:solidFill>
                <a:latin typeface="Calibri" panose="020F0502020204030204"/>
                <a:ea typeface="+mn-ea"/>
              </a:rPr>
              <a:t>-</a:t>
            </a:r>
            <a:fld id="{7349C8A6-941C-40D5-9CC0-DF2FB5E3BA89}" type="slidenum">
              <a:rPr lang="en-US" sz="1800" b="1" smtClean="0">
                <a:solidFill>
                  <a:prstClr val="white"/>
                </a:solidFill>
                <a:latin typeface="Calibri" panose="020F0502020204030204"/>
                <a:ea typeface="+mn-ea"/>
              </a:rPr>
              <a:pPr fontAlgn="auto">
                <a:spcBef>
                  <a:spcPts val="0"/>
                </a:spcBef>
                <a:spcAft>
                  <a:spcPts val="0"/>
                </a:spcAft>
              </a:pPr>
              <a:t>‹#›</a:t>
            </a:fld>
            <a:r>
              <a:rPr lang="en-US" sz="1800" b="1" dirty="0" smtClean="0">
                <a:solidFill>
                  <a:prstClr val="white"/>
                </a:solidFill>
                <a:latin typeface="Calibri" panose="020F0502020204030204"/>
                <a:ea typeface="+mn-ea"/>
              </a:rPr>
              <a:t>-</a:t>
            </a:r>
            <a:endParaRPr lang="en-US" sz="1800" b="1" dirty="0">
              <a:solidFill>
                <a:prstClr val="white"/>
              </a:solidFill>
              <a:latin typeface="Calibri" panose="020F0502020204030204"/>
              <a:ea typeface="+mn-ea"/>
            </a:endParaRPr>
          </a:p>
        </p:txBody>
      </p:sp>
    </p:spTree>
    <p:extLst>
      <p:ext uri="{BB962C8B-B14F-4D97-AF65-F5344CB8AC3E}">
        <p14:creationId xmlns:p14="http://schemas.microsoft.com/office/powerpoint/2010/main" val="4071115632"/>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25736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062393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48885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97796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55762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2432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Title 1 - dark">
    <p:bg>
      <p:bgPr>
        <a:solidFill>
          <a:srgbClr val="344664">
            <a:alpha val="95000"/>
          </a:srgbClr>
        </a:solidFill>
        <a:effectLst/>
      </p:bgPr>
    </p:bg>
    <p:spTree>
      <p:nvGrpSpPr>
        <p:cNvPr id="1" name=""/>
        <p:cNvGrpSpPr/>
        <p:nvPr/>
      </p:nvGrpSpPr>
      <p:grpSpPr>
        <a:xfrm>
          <a:off x="0" y="0"/>
          <a:ext cx="0" cy="0"/>
          <a:chOff x="0" y="0"/>
          <a:chExt cx="0" cy="0"/>
        </a:xfrm>
      </p:grpSpPr>
      <p:sp>
        <p:nvSpPr>
          <p:cNvPr id="22" name="Shape 22"/>
          <p:cNvSpPr>
            <a:spLocks noGrp="1"/>
          </p:cNvSpPr>
          <p:nvPr>
            <p:ph type="body" sz="quarter" idx="1"/>
          </p:nvPr>
        </p:nvSpPr>
        <p:spPr>
          <a:xfrm>
            <a:off x="1401553" y="3887762"/>
            <a:ext cx="6465227" cy="938734"/>
          </a:xfrm>
          <a:prstGeom prst="rect">
            <a:avLst/>
          </a:prstGeom>
        </p:spPr>
        <p:txBody>
          <a:bodyPr anchor="ctr"/>
          <a:lstStyle>
            <a:lvl1pPr marL="0" indent="0" algn="ctr">
              <a:lnSpc>
                <a:spcPct val="130000"/>
              </a:lnSpc>
              <a:buSzTx/>
              <a:buFontTx/>
              <a:buNone/>
              <a:defRPr sz="3375">
                <a:solidFill>
                  <a:srgbClr val="FFFFFF"/>
                </a:solidFill>
              </a:defRPr>
            </a:lvl1pPr>
            <a:lvl2pPr marL="697587" indent="-418553" algn="ctr">
              <a:lnSpc>
                <a:spcPct val="130000"/>
              </a:lnSpc>
              <a:buFontTx/>
              <a:defRPr sz="3375">
                <a:solidFill>
                  <a:srgbClr val="FFFFFF"/>
                </a:solidFill>
              </a:defRPr>
            </a:lvl2pPr>
            <a:lvl3pPr marL="976622" indent="-418553" algn="ctr">
              <a:lnSpc>
                <a:spcPct val="130000"/>
              </a:lnSpc>
              <a:buFontTx/>
              <a:defRPr sz="3375">
                <a:solidFill>
                  <a:srgbClr val="FFFFFF"/>
                </a:solidFill>
              </a:defRPr>
            </a:lvl3pPr>
            <a:lvl4pPr marL="1255657" indent="-418553" algn="ctr">
              <a:lnSpc>
                <a:spcPct val="130000"/>
              </a:lnSpc>
              <a:buFontTx/>
              <a:defRPr sz="3375">
                <a:solidFill>
                  <a:srgbClr val="FFFFFF"/>
                </a:solidFill>
              </a:defRPr>
            </a:lvl4pPr>
            <a:lvl5pPr marL="1534692" indent="-418553" algn="ctr">
              <a:lnSpc>
                <a:spcPct val="130000"/>
              </a:lnSpc>
              <a:buFontTx/>
              <a:defRPr sz="3375">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body" sz="quarter" idx="13"/>
          </p:nvPr>
        </p:nvSpPr>
        <p:spPr>
          <a:xfrm>
            <a:off x="2769319" y="5085864"/>
            <a:ext cx="3729261" cy="938734"/>
          </a:xfrm>
          <a:prstGeom prst="rect">
            <a:avLst/>
          </a:prstGeom>
        </p:spPr>
        <p:txBody>
          <a:bodyPr anchor="ctr"/>
          <a:lstStyle>
            <a:lvl1pPr marL="0" indent="0" algn="ctr">
              <a:lnSpc>
                <a:spcPct val="60000"/>
              </a:lnSpc>
              <a:buSzTx/>
              <a:buFontTx/>
              <a:buNone/>
              <a:defRPr sz="2000">
                <a:solidFill>
                  <a:srgbClr val="FFFFFF"/>
                </a:solidFill>
              </a:defRPr>
            </a:lvl1pPr>
          </a:lstStyle>
          <a:p>
            <a:pPr marL="0" indent="0" algn="ctr">
              <a:lnSpc>
                <a:spcPct val="60000"/>
              </a:lnSpc>
              <a:buSzTx/>
              <a:buFontTx/>
              <a:buNone/>
              <a:defRPr sz="2000">
                <a:solidFill>
                  <a:srgbClr val="FFFFFF"/>
                </a:solidFill>
              </a:defRPr>
            </a:pPr>
            <a:endParaRPr/>
          </a:p>
        </p:txBody>
      </p:sp>
      <p:pic>
        <p:nvPicPr>
          <p:cNvPr id="24" name="image3.pdf" descr="USDS-logo-ondark.eps"/>
          <p:cNvPicPr>
            <a:picLocks noChangeAspect="1"/>
          </p:cNvPicPr>
          <p:nvPr/>
        </p:nvPicPr>
        <p:blipFill>
          <a:blip r:embed="rId2">
            <a:extLst/>
          </a:blip>
          <a:stretch>
            <a:fillRect/>
          </a:stretch>
        </p:blipFill>
        <p:spPr>
          <a:xfrm>
            <a:off x="3359430" y="1684125"/>
            <a:ext cx="2510552" cy="1514583"/>
          </a:xfrm>
          <a:prstGeom prst="rect">
            <a:avLst/>
          </a:prstGeom>
          <a:ln w="12700">
            <a:miter lim="400000"/>
          </a:ln>
        </p:spPr>
      </p:pic>
      <p:sp>
        <p:nvSpPr>
          <p:cNvPr id="25" name="Shape 25"/>
          <p:cNvSpPr>
            <a:spLocks noGrp="1"/>
          </p:cNvSpPr>
          <p:nvPr>
            <p:ph type="sldNum" sz="quarter" idx="2"/>
          </p:nvPr>
        </p:nvSpPr>
        <p:spPr>
          <a:prstGeom prst="rect">
            <a:avLst/>
          </a:prstGeom>
        </p:spPr>
        <p:txBody>
          <a:bodyPr/>
          <a:lstStyle/>
          <a:p>
            <a:fld id="{86CB4B4D-7CA3-9044-876B-883B54F8677D}"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57537563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137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16093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76510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9256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8"/>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solidFill>
                  <a:prstClr val="black">
                    <a:tint val="75000"/>
                  </a:prstClr>
                </a:solidFill>
              </a:rPr>
              <a:pPr/>
              <a:t>4/21/2017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0880CF9-F3C5-4D12-BC1E-00E909D0208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521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3.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9144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b="0" i="0" u="none">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328612" y="155578"/>
            <a:ext cx="8186738"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DFA5455E-396F-4CC6-B1CB-7A7B8FB4B650}" type="datetimeFigureOut">
              <a:rPr lang="en-US" smtClean="0">
                <a:solidFill>
                  <a:prstClr val="black">
                    <a:tint val="75000"/>
                  </a:prstClr>
                </a:solidFill>
                <a:latin typeface="Calibri" panose="020F0502020204030204"/>
                <a:ea typeface="+mn-ea"/>
              </a:rPr>
              <a:pPr fontAlgn="auto">
                <a:spcBef>
                  <a:spcPts val="0"/>
                </a:spcBef>
                <a:spcAft>
                  <a:spcPts val="0"/>
                </a:spcAft>
              </a:pPr>
              <a:t>4/21/2017</a:t>
            </a:fld>
            <a:endParaRPr lang="en-US">
              <a:solidFill>
                <a:prstClr val="black">
                  <a:tint val="75000"/>
                </a:prstClr>
              </a:solidFill>
              <a:latin typeface="Calibri" panose="020F0502020204030204"/>
              <a:ea typeface="+mn-ea"/>
            </a:endParaRPr>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panose="020F0502020204030204"/>
              <a:ea typeface="+mn-ea"/>
            </a:endParaRPr>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0880CF9-F3C5-4D12-BC1E-00E909D0208D}" type="slidenum">
              <a:rPr lang="en-US" smtClean="0">
                <a:solidFill>
                  <a:prstClr val="black">
                    <a:tint val="75000"/>
                  </a:prstClr>
                </a:solidFill>
                <a:latin typeface="Calibri" panose="020F0502020204030204"/>
                <a:ea typeface="+mn-ea"/>
              </a:rPr>
              <a:pPr fontAlgn="auto">
                <a:spcBef>
                  <a:spcPts val="0"/>
                </a:spcBef>
                <a:spcAft>
                  <a:spcPts val="0"/>
                </a:spcAft>
              </a:pPr>
              <a:t>‹#›</a:t>
            </a:fld>
            <a:endParaRPr lang="en-US">
              <a:solidFill>
                <a:prstClr val="black">
                  <a:tint val="75000"/>
                </a:prstClr>
              </a:solidFill>
              <a:latin typeface="Calibri" panose="020F0502020204030204"/>
              <a:ea typeface="+mn-ea"/>
            </a:endParaRPr>
          </a:p>
        </p:txBody>
      </p:sp>
      <p:pic>
        <p:nvPicPr>
          <p:cNvPr id="9" name="Picture 2" descr="http://icf-edx-pilot.cloudapp.net/static/themes/ionisx/images/sunrise.98dd28f2df8a.jpg"/>
          <p:cNvPicPr>
            <a:picLocks noChangeAspect="1" noChangeArrowheads="1"/>
          </p:cNvPicPr>
          <p:nvPr userDrawn="1"/>
        </p:nvPicPr>
        <p:blipFill rotWithShape="1">
          <a:blip r:embed="rId13" cstate="screen">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7736682" y="3"/>
            <a:ext cx="1407319"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8215313" y="6356350"/>
            <a:ext cx="671513" cy="369332"/>
          </a:xfrm>
          <a:prstGeom prst="rect">
            <a:avLst/>
          </a:prstGeom>
          <a:noFill/>
        </p:spPr>
        <p:txBody>
          <a:bodyPr wrap="square" rtlCol="0">
            <a:spAutoFit/>
          </a:bodyPr>
          <a:lstStyle/>
          <a:p>
            <a:pPr fontAlgn="auto">
              <a:spcBef>
                <a:spcPts val="0"/>
              </a:spcBef>
              <a:spcAft>
                <a:spcPts val="0"/>
              </a:spcAft>
            </a:pPr>
            <a:r>
              <a:rPr lang="en-US" sz="1800" b="1" dirty="0" smtClean="0">
                <a:solidFill>
                  <a:prstClr val="white"/>
                </a:solidFill>
                <a:latin typeface="Calibri" panose="020F0502020204030204"/>
                <a:ea typeface="+mn-ea"/>
              </a:rPr>
              <a:t>-</a:t>
            </a:r>
            <a:fld id="{7349C8A6-941C-40D5-9CC0-DF2FB5E3BA89}" type="slidenum">
              <a:rPr lang="en-US" sz="1800" b="1" smtClean="0">
                <a:solidFill>
                  <a:prstClr val="white"/>
                </a:solidFill>
                <a:latin typeface="Calibri" panose="020F0502020204030204"/>
                <a:ea typeface="+mn-ea"/>
              </a:rPr>
              <a:pPr fontAlgn="auto">
                <a:spcBef>
                  <a:spcPts val="0"/>
                </a:spcBef>
                <a:spcAft>
                  <a:spcPts val="0"/>
                </a:spcAft>
              </a:pPr>
              <a:t>‹#›</a:t>
            </a:fld>
            <a:r>
              <a:rPr lang="en-US" sz="1800" b="1" dirty="0" smtClean="0">
                <a:solidFill>
                  <a:prstClr val="white"/>
                </a:solidFill>
                <a:latin typeface="Calibri" panose="020F0502020204030204"/>
                <a:ea typeface="+mn-ea"/>
              </a:rPr>
              <a:t>-</a:t>
            </a:r>
            <a:endParaRPr lang="en-US" sz="1800" b="1" dirty="0">
              <a:solidFill>
                <a:prstClr val="white"/>
              </a:solidFill>
              <a:latin typeface="Calibri" panose="020F0502020204030204"/>
              <a:ea typeface="+mn-ea"/>
            </a:endParaRPr>
          </a:p>
        </p:txBody>
      </p:sp>
    </p:spTree>
    <p:extLst>
      <p:ext uri="{BB962C8B-B14F-4D97-AF65-F5344CB8AC3E}">
        <p14:creationId xmlns:p14="http://schemas.microsoft.com/office/powerpoint/2010/main" val="306735535"/>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9144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328612" y="155578"/>
            <a:ext cx="8186738"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DFA5455E-396F-4CC6-B1CB-7A7B8FB4B650}" type="datetimeFigureOut">
              <a:rPr lang="en-US" smtClean="0">
                <a:solidFill>
                  <a:prstClr val="black">
                    <a:tint val="75000"/>
                  </a:prstClr>
                </a:solidFill>
                <a:latin typeface="Calibri" panose="020F0502020204030204"/>
                <a:ea typeface="+mn-ea"/>
              </a:rPr>
              <a:pPr fontAlgn="auto">
                <a:spcBef>
                  <a:spcPts val="0"/>
                </a:spcBef>
                <a:spcAft>
                  <a:spcPts val="0"/>
                </a:spcAft>
              </a:pPr>
              <a:t>4/21/2017</a:t>
            </a:fld>
            <a:endParaRPr lang="en-US">
              <a:solidFill>
                <a:prstClr val="black">
                  <a:tint val="75000"/>
                </a:prstClr>
              </a:solidFill>
              <a:latin typeface="Calibri" panose="020F0502020204030204"/>
              <a:ea typeface="+mn-ea"/>
            </a:endParaRPr>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panose="020F0502020204030204"/>
              <a:ea typeface="+mn-ea"/>
            </a:endParaRPr>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0880CF9-F3C5-4D12-BC1E-00E909D0208D}" type="slidenum">
              <a:rPr lang="en-US" smtClean="0">
                <a:solidFill>
                  <a:prstClr val="black">
                    <a:tint val="75000"/>
                  </a:prstClr>
                </a:solidFill>
                <a:latin typeface="Calibri" panose="020F0502020204030204"/>
                <a:ea typeface="+mn-ea"/>
              </a:rPr>
              <a:pPr fontAlgn="auto">
                <a:spcBef>
                  <a:spcPts val="0"/>
                </a:spcBef>
                <a:spcAft>
                  <a:spcPts val="0"/>
                </a:spcAft>
              </a:pPr>
              <a:t>‹#›</a:t>
            </a:fld>
            <a:endParaRPr lang="en-US">
              <a:solidFill>
                <a:prstClr val="black">
                  <a:tint val="75000"/>
                </a:prstClr>
              </a:solidFill>
              <a:latin typeface="Calibri" panose="020F0502020204030204"/>
              <a:ea typeface="+mn-ea"/>
            </a:endParaRPr>
          </a:p>
        </p:txBody>
      </p:sp>
      <p:pic>
        <p:nvPicPr>
          <p:cNvPr id="9" name="Picture 2" descr="http://icf-edx-pilot.cloudapp.net/static/themes/ionisx/images/sunrise.98dd28f2df8a.jpg"/>
          <p:cNvPicPr>
            <a:picLocks noChangeAspect="1" noChangeArrowheads="1"/>
          </p:cNvPicPr>
          <p:nvPr userDrawn="1"/>
        </p:nvPicPr>
        <p:blipFill rotWithShape="1">
          <a:blip r:embed="rId14" cstate="screen">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7736682" y="3"/>
            <a:ext cx="1407319"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8215313" y="6356350"/>
            <a:ext cx="671513" cy="369332"/>
          </a:xfrm>
          <a:prstGeom prst="rect">
            <a:avLst/>
          </a:prstGeom>
          <a:noFill/>
        </p:spPr>
        <p:txBody>
          <a:bodyPr wrap="square" rtlCol="0">
            <a:spAutoFit/>
          </a:bodyPr>
          <a:lstStyle/>
          <a:p>
            <a:pPr fontAlgn="auto">
              <a:spcBef>
                <a:spcPts val="0"/>
              </a:spcBef>
              <a:spcAft>
                <a:spcPts val="0"/>
              </a:spcAft>
            </a:pPr>
            <a:r>
              <a:rPr lang="en-US" sz="1800" b="1" dirty="0" smtClean="0">
                <a:solidFill>
                  <a:prstClr val="white"/>
                </a:solidFill>
                <a:latin typeface="Calibri" panose="020F0502020204030204"/>
                <a:ea typeface="+mn-ea"/>
              </a:rPr>
              <a:t>-</a:t>
            </a:r>
            <a:fld id="{7349C8A6-941C-40D5-9CC0-DF2FB5E3BA89}" type="slidenum">
              <a:rPr lang="en-US" sz="1800" b="1" smtClean="0">
                <a:solidFill>
                  <a:prstClr val="white"/>
                </a:solidFill>
                <a:latin typeface="Calibri" panose="020F0502020204030204"/>
                <a:ea typeface="+mn-ea"/>
              </a:rPr>
              <a:pPr fontAlgn="auto">
                <a:spcBef>
                  <a:spcPts val="0"/>
                </a:spcBef>
                <a:spcAft>
                  <a:spcPts val="0"/>
                </a:spcAft>
              </a:pPr>
              <a:t>‹#›</a:t>
            </a:fld>
            <a:r>
              <a:rPr lang="en-US" sz="1800" b="1" dirty="0" smtClean="0">
                <a:solidFill>
                  <a:prstClr val="white"/>
                </a:solidFill>
                <a:latin typeface="Calibri" panose="020F0502020204030204"/>
                <a:ea typeface="+mn-ea"/>
              </a:rPr>
              <a:t>-</a:t>
            </a:r>
            <a:endParaRPr lang="en-US" sz="1800" b="1" dirty="0">
              <a:solidFill>
                <a:prstClr val="white"/>
              </a:solidFill>
              <a:latin typeface="Calibri" panose="020F0502020204030204"/>
              <a:ea typeface="+mn-ea"/>
            </a:endParaRPr>
          </a:p>
        </p:txBody>
      </p:sp>
    </p:spTree>
    <p:extLst>
      <p:ext uri="{BB962C8B-B14F-4D97-AF65-F5344CB8AC3E}">
        <p14:creationId xmlns:p14="http://schemas.microsoft.com/office/powerpoint/2010/main" val="1197575522"/>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7013" y="458788"/>
            <a:ext cx="8585200" cy="504825"/>
          </a:xfrm>
          <a:prstGeom prst="rect">
            <a:avLst/>
          </a:prstGeom>
        </p:spPr>
        <p:txBody>
          <a:bodyPr vert="horz" lIns="91440" tIns="45720" rIns="91440" bIns="45720" rtlCol="0" anchor="ctr">
            <a:normAutofit/>
          </a:bodyPr>
          <a:lstStyle/>
          <a:p>
            <a:r>
              <a:rPr lang="en-US" dirty="0" smtClean="0"/>
              <a:t>Insert Slide Title Here</a:t>
            </a:r>
            <a:endParaRPr lang="en-US" dirty="0"/>
          </a:p>
        </p:txBody>
      </p:sp>
      <p:sp>
        <p:nvSpPr>
          <p:cNvPr id="3" name="Text Placeholder 2"/>
          <p:cNvSpPr>
            <a:spLocks noGrp="1"/>
          </p:cNvSpPr>
          <p:nvPr>
            <p:ph type="body" idx="1"/>
          </p:nvPr>
        </p:nvSpPr>
        <p:spPr>
          <a:xfrm>
            <a:off x="227013" y="1268414"/>
            <a:ext cx="8585200" cy="4857750"/>
          </a:xfrm>
          <a:prstGeom prst="rect">
            <a:avLst/>
          </a:prstGeom>
        </p:spPr>
        <p:txBody>
          <a:bodyPr vert="horz" lIns="91440" tIns="45720" rIns="91440" bIns="45720" rtlCol="0">
            <a:normAutofit/>
          </a:bodyPr>
          <a:lstStyle/>
          <a:p>
            <a:pPr lvl="0"/>
            <a:r>
              <a:rPr lang="en-US" dirty="0" smtClean="0"/>
              <a:t>Insert Bullet Text Level 1 Here</a:t>
            </a:r>
          </a:p>
          <a:p>
            <a:pPr lvl="1"/>
            <a:r>
              <a:rPr lang="en-US" dirty="0" smtClean="0"/>
              <a:t>Insert Bullet Text Level 2 Here</a:t>
            </a:r>
          </a:p>
          <a:p>
            <a:pPr lvl="2"/>
            <a:r>
              <a:rPr lang="en-US" dirty="0" smtClean="0"/>
              <a:t>Insert Bullet Text Level 3 Here</a:t>
            </a:r>
          </a:p>
        </p:txBody>
      </p:sp>
      <p:pic>
        <p:nvPicPr>
          <p:cNvPr id="7" name="Picture 6" descr="icf tagline footer bar 2-28-12.png"/>
          <p:cNvPicPr>
            <a:picLocks noChangeAspect="1"/>
          </p:cNvPicPr>
          <p:nvPr/>
        </p:nvPicPr>
        <p:blipFill>
          <a:blip r:embed="rId13" cstate="print"/>
          <a:stretch>
            <a:fillRect/>
          </a:stretch>
        </p:blipFill>
        <p:spPr>
          <a:xfrm>
            <a:off x="0" y="6550749"/>
            <a:ext cx="9144000" cy="323088"/>
          </a:xfrm>
          <a:prstGeom prst="rect">
            <a:avLst/>
          </a:prstGeom>
        </p:spPr>
      </p:pic>
    </p:spTree>
    <p:extLst>
      <p:ext uri="{BB962C8B-B14F-4D97-AF65-F5344CB8AC3E}">
        <p14:creationId xmlns:p14="http://schemas.microsoft.com/office/powerpoint/2010/main" val="1728096232"/>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iming>
    <p:tnLst>
      <p:par>
        <p:cTn id="1" dur="indefinite" restart="never" nodeType="tmRoot"/>
      </p:par>
    </p:tnLst>
  </p:timing>
  <p:hf hdr="0" ftr="0" dt="0"/>
  <p:txStyles>
    <p:titleStyle>
      <a:lvl1pPr algn="l" defTabSz="914400" rtl="0" eaLnBrk="1" latinLnBrk="0" hangingPunct="1">
        <a:spcBef>
          <a:spcPct val="0"/>
        </a:spcBef>
        <a:buNone/>
        <a:defRPr sz="2800" b="1" kern="1200">
          <a:solidFill>
            <a:schemeClr val="accent1"/>
          </a:solidFill>
          <a:latin typeface="+mj-lt"/>
          <a:ea typeface="+mj-ea"/>
          <a:cs typeface="+mj-cs"/>
        </a:defRPr>
      </a:lvl1pPr>
    </p:titleStyle>
    <p:bodyStyle>
      <a:lvl1pPr marL="182880" indent="-182880" algn="l" defTabSz="914400" rtl="0" eaLnBrk="1" latinLnBrk="0" hangingPunct="1">
        <a:spcBef>
          <a:spcPts val="1800"/>
        </a:spcBef>
        <a:spcAft>
          <a:spcPts val="0"/>
        </a:spcAft>
        <a:buClr>
          <a:schemeClr val="accent1"/>
        </a:buClr>
        <a:buFont typeface="Wingdings" pitchFamily="2" charset="2"/>
        <a:buChar char="§"/>
        <a:defRPr sz="2000" b="1" kern="1200" baseline="0">
          <a:solidFill>
            <a:schemeClr val="tx1"/>
          </a:solidFill>
          <a:latin typeface="+mn-lt"/>
          <a:ea typeface="+mn-ea"/>
          <a:cs typeface="+mn-cs"/>
        </a:defRPr>
      </a:lvl1pPr>
      <a:lvl2pPr marL="457200" indent="-228600" algn="l" defTabSz="914400" rtl="0" eaLnBrk="1" latinLnBrk="0" hangingPunct="1">
        <a:spcBef>
          <a:spcPts val="600"/>
        </a:spcBef>
        <a:buClr>
          <a:schemeClr val="accent1"/>
        </a:buClr>
        <a:buFont typeface="Arial" pitchFamily="34" charset="0"/>
        <a:buChar char="–"/>
        <a:defRPr sz="1800" kern="1200" baseline="0">
          <a:solidFill>
            <a:schemeClr val="tx1"/>
          </a:solidFill>
          <a:latin typeface="+mn-lt"/>
          <a:ea typeface="+mn-ea"/>
          <a:cs typeface="+mn-cs"/>
        </a:defRPr>
      </a:lvl2pPr>
      <a:lvl3pPr marL="640080" indent="-182880" algn="l" defTabSz="914400" rtl="0" eaLnBrk="1" latinLnBrk="0" hangingPunct="1">
        <a:spcBef>
          <a:spcPts val="600"/>
        </a:spcBef>
        <a:buClr>
          <a:schemeClr val="accent1"/>
        </a:buClr>
        <a:buFont typeface="Arial" pitchFamily="34" charset="0"/>
        <a:buChar char="•"/>
        <a:defRPr sz="16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9144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328612" y="155576"/>
            <a:ext cx="8186738"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pPr>
            <a:fld id="{DFA5455E-396F-4CC6-B1CB-7A7B8FB4B650}" type="datetimeFigureOut">
              <a:rPr lang="en-US" smtClean="0">
                <a:solidFill>
                  <a:prstClr val="black">
                    <a:tint val="75000"/>
                  </a:prstClr>
                </a:solidFill>
                <a:latin typeface="Calibri"/>
                <a:ea typeface="+mn-ea"/>
              </a:rPr>
              <a:pPr fontAlgn="auto">
                <a:spcBef>
                  <a:spcPts val="0"/>
                </a:spcBef>
                <a:spcAft>
                  <a:spcPts val="0"/>
                </a:spcAft>
              </a:pPr>
              <a:t>4/21/2017</a:t>
            </a:fld>
            <a:endParaRPr lang="en-US">
              <a:solidFill>
                <a:prstClr val="black">
                  <a:tint val="75000"/>
                </a:prstClr>
              </a:solidFill>
              <a:latin typeface="Calibri"/>
              <a:ea typeface="+mn-ea"/>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a typeface="+mn-ea"/>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pPr>
            <a:fld id="{40880CF9-F3C5-4D12-BC1E-00E909D0208D}" type="slidenum">
              <a:rPr lang="en-US" smtClean="0">
                <a:solidFill>
                  <a:prstClr val="black">
                    <a:tint val="75000"/>
                  </a:prstClr>
                </a:solidFill>
                <a:latin typeface="Calibri"/>
                <a:ea typeface="+mn-ea"/>
              </a:rPr>
              <a:pPr fontAlgn="auto">
                <a:spcBef>
                  <a:spcPts val="0"/>
                </a:spcBef>
                <a:spcAft>
                  <a:spcPts val="0"/>
                </a:spcAft>
              </a:pPr>
              <a:t>‹#›</a:t>
            </a:fld>
            <a:endParaRPr lang="en-US">
              <a:solidFill>
                <a:prstClr val="black">
                  <a:tint val="75000"/>
                </a:prstClr>
              </a:solidFill>
              <a:latin typeface="Calibri"/>
              <a:ea typeface="+mn-ea"/>
            </a:endParaRPr>
          </a:p>
        </p:txBody>
      </p:sp>
      <p:pic>
        <p:nvPicPr>
          <p:cNvPr id="9" name="Picture 2" descr="http://icf-edx-pilot.cloudapp.net/static/themes/ionisx/images/sunrise.98dd28f2df8a.jpg"/>
          <p:cNvPicPr>
            <a:picLocks noChangeAspect="1" noChangeArrowheads="1"/>
          </p:cNvPicPr>
          <p:nvPr userDrawn="1"/>
        </p:nvPicPr>
        <p:blipFill rotWithShape="1">
          <a:blip r:embed="rId14" cstate="screen">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7736681" y="1"/>
            <a:ext cx="1407319"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8215312" y="6356350"/>
            <a:ext cx="671513" cy="300082"/>
          </a:xfrm>
          <a:prstGeom prst="rect">
            <a:avLst/>
          </a:prstGeom>
          <a:noFill/>
        </p:spPr>
        <p:txBody>
          <a:bodyPr wrap="square" rtlCol="0">
            <a:spAutoFit/>
          </a:bodyPr>
          <a:lstStyle/>
          <a:p>
            <a:pPr fontAlgn="auto">
              <a:spcBef>
                <a:spcPts val="0"/>
              </a:spcBef>
              <a:spcAft>
                <a:spcPts val="0"/>
              </a:spcAft>
            </a:pPr>
            <a:r>
              <a:rPr lang="en-US" sz="1350" b="1" dirty="0" smtClean="0">
                <a:solidFill>
                  <a:prstClr val="white"/>
                </a:solidFill>
                <a:latin typeface="Calibri"/>
                <a:ea typeface="+mn-ea"/>
              </a:rPr>
              <a:t>-</a:t>
            </a:r>
            <a:fld id="{7349C8A6-941C-40D5-9CC0-DF2FB5E3BA89}" type="slidenum">
              <a:rPr lang="en-US" sz="1350" b="1" smtClean="0">
                <a:solidFill>
                  <a:prstClr val="white"/>
                </a:solidFill>
                <a:latin typeface="Calibri"/>
                <a:ea typeface="+mn-ea"/>
              </a:rPr>
              <a:pPr fontAlgn="auto">
                <a:spcBef>
                  <a:spcPts val="0"/>
                </a:spcBef>
                <a:spcAft>
                  <a:spcPts val="0"/>
                </a:spcAft>
              </a:pPr>
              <a:t>‹#›</a:t>
            </a:fld>
            <a:r>
              <a:rPr lang="en-US" sz="1350" b="1" dirty="0" smtClean="0">
                <a:solidFill>
                  <a:prstClr val="white"/>
                </a:solidFill>
                <a:latin typeface="Calibri"/>
                <a:ea typeface="+mn-ea"/>
              </a:rPr>
              <a:t>-</a:t>
            </a:r>
            <a:endParaRPr lang="en-US" sz="1350" b="1" dirty="0">
              <a:solidFill>
                <a:prstClr val="white"/>
              </a:solidFill>
              <a:latin typeface="Calibri"/>
              <a:ea typeface="+mn-ea"/>
            </a:endParaRPr>
          </a:p>
        </p:txBody>
      </p:sp>
    </p:spTree>
    <p:extLst>
      <p:ext uri="{BB962C8B-B14F-4D97-AF65-F5344CB8AC3E}">
        <p14:creationId xmlns:p14="http://schemas.microsoft.com/office/powerpoint/2010/main" val="1353300611"/>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2700" b="0" i="0" u="none"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u="none"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agilemanifesto.org/" TargetMode="External"/><Relationship Id="rId7"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3.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4.xml"/><Relationship Id="rId1" Type="http://schemas.openxmlformats.org/officeDocument/2006/relationships/slideLayout" Target="../slideLayouts/slideLayout26.xml"/><Relationship Id="rId5" Type="http://schemas.microsoft.com/office/2007/relationships/hdphoto" Target="../media/hdphoto1.wdp"/><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5.xml"/><Relationship Id="rId1" Type="http://schemas.openxmlformats.org/officeDocument/2006/relationships/slideLayout" Target="../slideLayouts/slideLayout26.xml"/><Relationship Id="rId4" Type="http://schemas.openxmlformats.org/officeDocument/2006/relationships/image" Target="../media/image20.gi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30.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2.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31.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jpeg"/></Relationships>
</file>

<file path=ppt/slides/_rels/slide4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4.xml"/><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3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1.jpeg"/></Relationships>
</file>

<file path=ppt/slides/_rels/slide49.xml.rels><?xml version="1.0" encoding="UTF-8" standalone="yes"?>
<Relationships xmlns="http://schemas.openxmlformats.org/package/2006/relationships"><Relationship Id="rId8" Type="http://schemas.openxmlformats.org/officeDocument/2006/relationships/hyperlink" Target="http://www.google.com/imgres?imgurl=http://a1.phobos.apple.com/us/r1000/058/Purple/4a/92/d7/mzl.dvwkittz.320x480-75.jpg&amp;imgrefurl=http://priority-matrix-to.appsios.net/&amp;h=320&amp;w=480&amp;tbnid=b5FE_yZvVaVZpM:&amp;zoom=1&amp;docid=RiLCTPHocaEFJM&amp;ei=ZVxyVL79L9GSyATci4CoCg&amp;tbm=isch&amp;ved=0CHgQMyg_MD8" TargetMode="External"/><Relationship Id="rId13" Type="http://schemas.openxmlformats.org/officeDocument/2006/relationships/hyperlink" Target="http://www.google.com/imgres?imgurl=http://bazaarvoiceblog.com/wp-content/uploads/irgraph.gif&amp;imgrefurl=http://blog.bazaarvoice.com/2008/09/12/internet-retailer-study-reviews-top-priority-for-retailers-in-tough-economy/&amp;h=309&amp;w=324&amp;tbnid=cRdCMd63nDBwoM:&amp;zoom=1&amp;docid=DItCnmHmPzIRwM&amp;ei=ZVxyVL79L9GSyATci4CoCg&amp;tbm=isch&amp;ved=0CH0QMyhEMEQ" TargetMode="External"/><Relationship Id="rId18" Type="http://schemas.openxmlformats.org/officeDocument/2006/relationships/hyperlink" Target="http://www.google.com/imgres?imgurl=http://www.writeclickscrapbook.com/.a/6a0115703fdafe970b0147e0cfae10970b-800wi&amp;imgrefurl=http://www.writeclickscrapbook.com/write_click_scrapbook/2011/01/resolutions-the-big-picture.html&amp;h=418&amp;w=600&amp;tbnid=tNkPs2zpF7XBNM:&amp;zoom=1&amp;docid=hBvwtoQ3e1iKwM&amp;ei=ZVxyVL79L9GSyATci4CoCg&amp;tbm=isch&amp;ved=0CIIBEDMoSTBJ" TargetMode="External"/><Relationship Id="rId26" Type="http://schemas.openxmlformats.org/officeDocument/2006/relationships/hyperlink" Target="http://www.google.com/imgres?imgurl=https://hbr.org/resources/images/article_assets/2011/04/boozhigherrevgrowth.jpg&amp;imgrefurl=https://hbr.org/2011/04/stop-chasing-too-many-prioriti/&amp;h=749&amp;w=1083&amp;tbnid=WAXPrBm7Ba2KvM:&amp;zoom=1&amp;docid=qfjXOtO8ZSfJWM&amp;ei=ZVxyVL79L9GSyATci4CoCg&amp;tbm=isch&amp;ved=0CIoBEDMoUTBR" TargetMode="External"/><Relationship Id="rId39" Type="http://schemas.openxmlformats.org/officeDocument/2006/relationships/hyperlink" Target="http://www.google.com/imgres?imgurl=http://fourstrandshobby.com/wp-content/uploads/2012/04/royalty-free-check-list-clipart-illustration-437161.jpg&amp;imgrefurl=http://fourstrandshobby.com/2012/04/&amp;h=420&amp;w=400&amp;tbnid=GTUFX6e-ufMDJM:&amp;zoom=1&amp;docid=jzb6KEe1owOQqM&amp;ei=ZVxyVL79L9GSyATci4CoCg&amp;tbm=isch&amp;ved=0CJcBEDMoXjBe" TargetMode="External"/><Relationship Id="rId3" Type="http://schemas.openxmlformats.org/officeDocument/2006/relationships/notesSlide" Target="../notesSlides/notesSlide49.xml"/><Relationship Id="rId21" Type="http://schemas.openxmlformats.org/officeDocument/2006/relationships/hyperlink" Target="http://www.google.com/imgres?imgurl=http://womenonthefence.com/wp-content/uploads/2010/05/wheelOfLife.jpg&amp;imgrefurl=http://womenonthefence.com/2010/05/25/get-your-priorities-straight-honey/&amp;h=1984&amp;w=1984&amp;tbnid=OYkm_Zj9DV2L1M:&amp;zoom=1&amp;docid=t8dLz_qu0EnX7M&amp;ei=ZVxyVL79L9GSyATci4CoCg&amp;tbm=isch&amp;ved=0CIUBEDMoTDBM" TargetMode="External"/><Relationship Id="rId34" Type="http://schemas.openxmlformats.org/officeDocument/2006/relationships/hyperlink" Target="http://www.google.com/imgres?imgurl=http://www.mentalhelp.net/images/root/mattaquestion.jpg&amp;imgrefurl=http://www.mentalhelp.net/poc/view_doc.php?type=doc&amp;id=45800&amp;cn=110&amp;h=350&amp;w=263&amp;tbnid=yW8JubSSFGphLM:&amp;zoom=1&amp;docid=_iNw2LLJ1r7rjM&amp;ei=ZVxyVL79L9GSyATci4CoCg&amp;tbm=isch&amp;ved=0CJIBEDMoWTBZ" TargetMode="External"/><Relationship Id="rId42" Type="http://schemas.openxmlformats.org/officeDocument/2006/relationships/hyperlink" Target="http://www.google.com/imgres?imgurl=http://www.covenanteyes.com/lemonade/wp-content/uploads/2013/04/watch-lots-of-porn.png&amp;imgrefurl=http://www.covenanteyes.com/2013/05/07/keeping-porn-off-the-priority-list/&amp;h=397&amp;w=467&amp;tbnid=pIvR1QbW7RefnM:&amp;zoom=1&amp;docid=svZ9UXi4YGDWfM&amp;ei=ZVxyVL79L9GSyATci4CoCg&amp;tbm=isch&amp;ved=0CJoBEDMoYTBh" TargetMode="External"/><Relationship Id="rId7" Type="http://schemas.openxmlformats.org/officeDocument/2006/relationships/hyperlink" Target="http://www.google.com/imgres?imgurl=http://www.veteransnewsnow.com/wp-content/uploads/2010/10/Peters-DRAFT-poster1.jpg&amp;imgrefurl=http://www.veteransnewsnow.com/2010/10/31/veterans%E2%80%99-health-at-risk-to-contaminants/&amp;h=1056&amp;w=816&amp;tbnid=5pZE1k42ew6WeM:&amp;zoom=1&amp;docid=eSYSBWjT9zn1yM&amp;ei=ZVxyVL79L9GSyATci4CoCg&amp;tbm=isch&amp;ved=0CHcQMyg-MD4" TargetMode="External"/><Relationship Id="rId12" Type="http://schemas.openxmlformats.org/officeDocument/2006/relationships/hyperlink" Target="http://www.google.com/imgres?imgurl=http://static.pentalogic.net/highlighter/list-highlighted.jpg&amp;imgrefurl=http://www.pentalogic.net/sharepoint-products/highlighter/h-manual/h-example-uses/high-priority-help-desk-tickets&amp;h=383&amp;w=623&amp;tbnid=tGDedutL3uNevM:&amp;zoom=1&amp;docid=V7JaDpCl_blhoM&amp;ei=ZVxyVL79L9GSyATci4CoCg&amp;tbm=isch&amp;ved=0CHwQMyhDMEM" TargetMode="External"/><Relationship Id="rId17" Type="http://schemas.openxmlformats.org/officeDocument/2006/relationships/hyperlink" Target="http://www.google.com/imgres?imgurl=http://kbserver.netgear.com/media/images/Nighthawk%20R7000/qos_priority_rule.png&amp;imgrefurl=http://kb.netgear.com/app/answers/detail/a_id/24299/~/how-do-i-create-a-qos-policy-for-applications-and-online-games-on-my-nighthawk&amp;h=519&amp;w=649&amp;tbnid=ytV7oVqcRnuskM:&amp;zoom=1&amp;docid=CP4CL0cDfsoyGM&amp;ei=ZVxyVL79L9GSyATci4CoCg&amp;tbm=isch&amp;ved=0CIEBEDMoSDBI" TargetMode="External"/><Relationship Id="rId25" Type="http://schemas.openxmlformats.org/officeDocument/2006/relationships/hyperlink" Target="http://www.google.com/imgres?imgurl=http://thumbs.dreamstime.com/x/to-do-list-tasks-clipboard-checkmark-words-remember-goals-checklist-wooden-word-career-top-priorities-31478262.jpg&amp;imgrefurl=http://www.dreamstime.com/illustration/criteria.html&amp;h=358&amp;w=400&amp;tbnid=3_mROESwTeVGlM:&amp;zoom=1&amp;docid=-xy9yisIsAnc1M&amp;ei=ZVxyVL79L9GSyATci4CoCg&amp;tbm=isch&amp;ved=0CIkBEDMoUDBQ" TargetMode="External"/><Relationship Id="rId33" Type="http://schemas.openxmlformats.org/officeDocument/2006/relationships/hyperlink" Target="http://www.google.com/imgres?imgurl=http://cdn-media-1.lifehack.org/wp-content/files/2014/07/No-one-is-always-busy.-It-just-depends-on-what-number-you-are-on-their-priority-list..png&amp;imgrefurl=http://www.lifehack.org/articles/communication/one-always-busy-just-depends-what-number-you-are-their-priority-list.html&amp;h=1000&amp;w=1000&amp;tbnid=M43uCk3KioUbyM:&amp;zoom=1&amp;docid=4zvgpw1PgXGOoM&amp;ei=ZVxyVL79L9GSyATci4CoCg&amp;tbm=isch&amp;ved=0CJEBEDMoWDBY" TargetMode="External"/><Relationship Id="rId38" Type="http://schemas.openxmlformats.org/officeDocument/2006/relationships/hyperlink" Target="http://www.google.com/imgres?imgurl=http://1.bp.blogspot.com/-nR_EfjuuaaQ/UFnFOY5kD0I/AAAAAAAADhA/_fFltd5H6gQ/s1600/x+box.JPG&amp;imgrefurl=http://missrecruiter.blogspot.com/&amp;h=409&amp;w=659&amp;tbnid=VOQE8ju4nQX3qM:&amp;zoom=1&amp;docid=HO-EserY4lWR0M&amp;ei=ZVxyVL79L9GSyATci4CoCg&amp;tbm=isch&amp;ved=0CJYBEDMoXTBd" TargetMode="External"/><Relationship Id="rId2" Type="http://schemas.openxmlformats.org/officeDocument/2006/relationships/slideLayout" Target="../slideLayouts/slideLayout32.xml"/><Relationship Id="rId16" Type="http://schemas.openxmlformats.org/officeDocument/2006/relationships/hyperlink" Target="http://www.google.com/imgres?imgurl=http://www.villageoflowellville.com/wp-content/uploads/2013/02/project-priority_2-001.jpg&amp;imgrefurl=http://www.villageoflowellville.com/pollution-control-project/pollution-priority-list/&amp;h=3300&amp;w=2550&amp;tbnid=6gia26N6bK6-BM:&amp;zoom=1&amp;docid=kwBBaFSAAj2F1M&amp;ei=ZVxyVL79L9GSyATci4CoCg&amp;tbm=isch&amp;ved=0CIABEDMoRzBH" TargetMode="External"/><Relationship Id="rId20" Type="http://schemas.openxmlformats.org/officeDocument/2006/relationships/hyperlink" Target="http://www.google.com/imgres?imgurl=http://img.docstoccdn.com/thumb/orig/22257773.png&amp;imgrefurl=http://www.docstoc.com/docs/22257773/NLCPR-PRIORITY-LIST-2009-2010&amp;h=1753&amp;w=1241&amp;tbnid=X7aNGAt7oXx5qM:&amp;zoom=1&amp;docid=uMflBafW2VsiTM&amp;ei=ZVxyVL79L9GSyATci4CoCg&amp;tbm=isch&amp;ved=0CIQBEDMoSzBL" TargetMode="External"/><Relationship Id="rId29" Type="http://schemas.openxmlformats.org/officeDocument/2006/relationships/hyperlink" Target="http://www.google.com/imgres?imgurl=http://www.byui.edu/Images/counseling-center/Time%20Management/Priorities.png&amp;imgrefurl=http://www.byui.edu/counseling-center/self-help/time-management&amp;h=369&amp;w=555&amp;tbnid=ixSVWHhDqxnMFM:&amp;zoom=1&amp;docid=kqAbMu4jMdVXZM&amp;ei=ZVxyVL79L9GSyATci4CoCg&amp;tbm=isch&amp;ved=0CI0BEDMoVDBU" TargetMode="External"/><Relationship Id="rId41" Type="http://schemas.openxmlformats.org/officeDocument/2006/relationships/hyperlink" Target="http://www.google.com/imgres?imgurl=http://www.cogz.com/images/up450-priority-list.jpg&amp;imgrefurl=http://www.cogz.com/updates/up450.htm&amp;h=366&amp;w=383&amp;tbnid=Slc6PcxMW6DmhM:&amp;zoom=1&amp;docid=4Q7mHZcJg6QSvM&amp;ei=ZVxyVL79L9GSyATci4CoCg&amp;tbm=isch&amp;ved=0CJkBEDMoYDBg" TargetMode="External"/><Relationship Id="rId1" Type="http://schemas.openxmlformats.org/officeDocument/2006/relationships/themeOverride" Target="../theme/themeOverride1.xml"/><Relationship Id="rId6" Type="http://schemas.openxmlformats.org/officeDocument/2006/relationships/hyperlink" Target="http://www.google.com/imgres?imgurl=http://i776.photobucket.com/albums/yy47/ill_legal/ericleeh%20comics/Priority-List-2.jpg&amp;imgrefurl=http://ericleeh.com/list-of-priorities/&amp;h=500&amp;w=550&amp;tbnid=IGQSBkDOFhVluM:&amp;zoom=1&amp;docid=H3H4TOVbxYPG5M&amp;ei=ZVxyVL79L9GSyATci4CoCg&amp;tbm=isch&amp;ved=0CHYQMyg9MD0" TargetMode="External"/><Relationship Id="rId11" Type="http://schemas.openxmlformats.org/officeDocument/2006/relationships/hyperlink" Target="http://www.google.com/imgres?imgurl=http://community.logos.com/cfs-file.ashx/__key/CommunityServer.Discussions.Components.Files/109/8130.1.jpg&amp;imgrefurl=https://community.logos.com/forums/t/70237.aspx&amp;h=793&amp;w=953&amp;tbnid=Gkkm_W6hhL3XqM:&amp;zoom=1&amp;docid=wEOn7dlT3Bdj6M&amp;ei=ZVxyVL79L9GSyATci4CoCg&amp;tbm=isch&amp;ved=0CHsQMyhCMEI" TargetMode="External"/><Relationship Id="rId24" Type="http://schemas.openxmlformats.org/officeDocument/2006/relationships/hyperlink" Target="http://www.google.com/imgres?imgurl=http://www.dextronet.com/blog/wp-content/uploads/2011/05/In-Place-Edit-in-Swift-To-Do-List-Priority.png&amp;imgrefurl=http://www.dextronet.com/blog/whats-new-in-swift-to-do-list-7-30-in-place-editing/&amp;h=230&amp;w=480&amp;tbnid=iyyjdFMQgg34RM:&amp;zoom=1&amp;docid=1euxhX4nK9IwmM&amp;ei=ZVxyVL79L9GSyATci4CoCg&amp;tbm=isch&amp;ved=0CIgBEDMoTzBP" TargetMode="External"/><Relationship Id="rId32" Type="http://schemas.openxmlformats.org/officeDocument/2006/relationships/hyperlink" Target="http://www.google.com/imgres?imgurl=http://www.katiestickney.com/wp-content/uploads/2013/03/fft4.jpg&amp;imgrefurl=http://www.katiestickney.com/category/friday-friendship-tips/&amp;h=1200&amp;w=1000&amp;tbnid=iDpvovbK4eXxtM:&amp;zoom=1&amp;docid=xNWyCH1xEWkbxM&amp;ei=ZVxyVL79L9GSyATci4CoCg&amp;tbm=isch&amp;ved=0CJABEDMoVzBX" TargetMode="External"/><Relationship Id="rId37" Type="http://schemas.openxmlformats.org/officeDocument/2006/relationships/hyperlink" Target="http://www.google.com/imgres?imgurl=http://chemistry.ewu.edu/jcorkill/org351/IUPAC.gif&amp;imgrefurl=http://chemistry.ewu.edu/jcorkill/org351/IUPAC.htm&amp;h=721&amp;w=538&amp;tbnid=G83R7HpRmDIpQM:&amp;zoom=1&amp;docid=mklI0bFBumrYsM&amp;ei=ZVxyVL79L9GSyATci4CoCg&amp;tbm=isch&amp;ved=0CJUBEDMoXDBc" TargetMode="External"/><Relationship Id="rId40" Type="http://schemas.openxmlformats.org/officeDocument/2006/relationships/hyperlink" Target="http://www.google.com/imgres?imgurl=http://files.gamebanana.com/img/ss/sprays/thm_11488.jpg&amp;imgrefurl=http://gamebanana.com/sprays/43180&amp;h=165&amp;w=220&amp;tbnid=gKhKG42vTZMLjM:&amp;zoom=1&amp;docid=Vf3kvvBqUNwQ9M&amp;ei=ZVxyVL79L9GSyATci4CoCg&amp;tbm=isch&amp;ved=0CJgBEDMoXzBf" TargetMode="External"/><Relationship Id="rId5" Type="http://schemas.openxmlformats.org/officeDocument/2006/relationships/hyperlink" Target="http://www.google.com/imgres?imgurl=http://cdn.printablepaper.net/samples/PriorityToDoList.png&amp;imgrefurl=http://www.printablepaper.net/preview/PriorityToDoList&amp;h=364&amp;w=281&amp;tbnid=Xf6pYtuCL4cBmM:&amp;zoom=1&amp;docid=npgi2Wsnr955uM&amp;ei=ZVxyVL79L9GSyATci4CoCg&amp;tbm=isch&amp;ved=0CHUQMyg8MDw" TargetMode="External"/><Relationship Id="rId15" Type="http://schemas.openxmlformats.org/officeDocument/2006/relationships/hyperlink" Target="http://www.google.com/imgres?imgurl=http://www.fengoffice.com/web/blogen/wp-content/uploads/2010/05/priorities1.png&amp;imgrefurl=http://www.fengoffice.com/web/blogen/?p=166&amp;h=418&amp;w=686&amp;tbnid=DPi5uxJGNUGTRM:&amp;zoom=1&amp;docid=VC-Gt14l3QVQuM&amp;ei=ZVxyVL79L9GSyATci4CoCg&amp;tbm=isch&amp;ved=0CH8QMyhGMEY" TargetMode="External"/><Relationship Id="rId23" Type="http://schemas.openxmlformats.org/officeDocument/2006/relationships/hyperlink" Target="http://www.google.com/imgres?imgurl=http://img.docstoccdn.com/thumb/orig/74410935.png&amp;imgrefurl=http://www.docstoc.com/docs/74410935/Project-Priority-List---UNCC-Facilities-Management---Welcome-to&amp;h=1275&amp;w=1650&amp;tbnid=nYt-WZc9lOThCM:&amp;zoom=1&amp;docid=otaQIbC6CjOJfM&amp;ei=ZVxyVL79L9GSyATci4CoCg&amp;tbm=isch&amp;ved=0CIcBEDMoTjBO" TargetMode="External"/><Relationship Id="rId28" Type="http://schemas.openxmlformats.org/officeDocument/2006/relationships/hyperlink" Target="http://www.google.com/imgres?imgurl=http://i.imgur.com/6EmqN.jpg&amp;imgrefurl=http://www.reddit.com/r/tf2/comments/k2493/teleporter_use_priority_list/&amp;h=4961&amp;w=3508&amp;tbnid=qItb8gjygTZ7vM:&amp;zoom=1&amp;docid=bIhSnZrL8aVUeM&amp;ei=ZVxyVL79L9GSyATci4CoCg&amp;tbm=isch&amp;ved=0CIwBEDMoUzBT" TargetMode="External"/><Relationship Id="rId36" Type="http://schemas.openxmlformats.org/officeDocument/2006/relationships/hyperlink" Target="http://www.google.com/imgres?imgurl=http://www.versatilecompany.com/Data/Sites/1/original_files/bang_per_buck_list.png&amp;imgrefurl=http://www.versatilecompany.com/are-you-stuck-in-project-gridlock.aspx&amp;h=509&amp;w=409&amp;tbnid=lgX75bnbDlzbZM:&amp;zoom=1&amp;docid=SP2Nk0o4csz8mM&amp;ei=ZVxyVL79L9GSyATci4CoCg&amp;tbm=isch&amp;ved=0CJQBEDMoWzBb" TargetMode="External"/><Relationship Id="rId10" Type="http://schemas.openxmlformats.org/officeDocument/2006/relationships/hyperlink" Target="http://www.google.com/imgres?imgurl=http://demo.idg.com.au/cio/gartner_priorities_2011_tech.gif&amp;imgrefurl=http://www.cio.com.au/article/382965/cio_priorities_reflect_nbn_opportunities_anz_gartner/&amp;h=432&amp;w=410&amp;tbnid=uoRl7na97-NHNM:&amp;zoom=1&amp;docid=zzzZ-gh6FXwKwM&amp;ei=ZVxyVL79L9GSyATci4CoCg&amp;tbm=isch&amp;ved=0CHoQMyhBMEE" TargetMode="External"/><Relationship Id="rId19" Type="http://schemas.openxmlformats.org/officeDocument/2006/relationships/hyperlink" Target="http://www.google.com/imgres?imgurl=http://www.vueminder.com/products/vueminderlite/help/images/priorityeditor.jpg&amp;imgrefurl=http://www.vueminder.com/products/vueminderlite/help/priorityeditor.html&amp;h=530&amp;w=560&amp;tbnid=VKDsR23sLgL6CM:&amp;zoom=1&amp;docid=ih3FQVUV7aD26M&amp;ei=ZVxyVL79L9GSyATci4CoCg&amp;tbm=isch&amp;ved=0CIMBEDMoSjBK" TargetMode="External"/><Relationship Id="rId31" Type="http://schemas.openxmlformats.org/officeDocument/2006/relationships/hyperlink" Target="http://www.google.com/imgres?imgurl=http://blogs.forrester.com/f/b/users/WBAND/figure_2.jpg&amp;imgrefurl=http://blogs.forrester.com/william_band/13-04-29-sales_customer_service_and_marketing_top_technology_investment_priority_list&amp;h=516&amp;w=763&amp;tbnid=uIMeN4T7WtZ5mM:&amp;zoom=1&amp;docid=66XxiawqbrrZvM&amp;ei=ZVxyVL79L9GSyATci4CoCg&amp;tbm=isch&amp;ved=0CI8BEDMoVjBW" TargetMode="External"/><Relationship Id="rId44" Type="http://schemas.openxmlformats.org/officeDocument/2006/relationships/hyperlink" Target="http://www.google.com/imgres?imgurl=http://b2bservicesmarketing.com/wp-content/uploads/2012/04/MarketingPriorities_B023_sm.png&amp;imgrefurl=http://b2bservicesmarketing.com/thought-leadership/why-thought-leadership-not-sales-enablement-should-be-your-top-marketing-priority/&amp;h=362&amp;w=482&amp;tbnid=MlVVWT9htPPtnM:&amp;zoom=1&amp;docid=QzcBIIiUPwv0iM&amp;ei=ZVxyVL79L9GSyATci4CoCg&amp;tbm=isch&amp;ved=0CJwBEDMoYzBj" TargetMode="External"/><Relationship Id="rId4" Type="http://schemas.openxmlformats.org/officeDocument/2006/relationships/image" Target="../media/image32.png"/><Relationship Id="rId9" Type="http://schemas.openxmlformats.org/officeDocument/2006/relationships/hyperlink" Target="http://www.google.com/imgres?imgurl=http://blogs.technet.com/photos/msrcteam/images/3324789/original.aspx&amp;imgrefurl=http://blogs.technet.com/b/msrc/archive/2010/04/13/april-2010-security-bulletin-release.aspx&amp;h=720&amp;w=1279&amp;tbnid=aAfePZGCTG9q1M:&amp;zoom=1&amp;docid=fkyv9SXbZUuQKM&amp;ei=ZVxyVL79L9GSyATci4CoCg&amp;tbm=isch&amp;ved=0CHkQMyhAMEA" TargetMode="External"/><Relationship Id="rId14" Type="http://schemas.openxmlformats.org/officeDocument/2006/relationships/hyperlink" Target="http://www.google.com/imgres?imgurl=http://www.blogcdn.com/massively.joystiq.com/media/2012/02/priorities.jpg&amp;imgrefurl=http://massively.joystiq.com/2012/02/10/the-daily-grind-where-does-gaming-fall-on-your-priority-list/2&amp;h=345&amp;w=530&amp;tbnid=Md7wUCgHP6_XJM:&amp;zoom=1&amp;docid=5zzDsy0neARwrM&amp;ei=ZVxyVL79L9GSyATci4CoCg&amp;tbm=isch&amp;ved=0CH4QMyhFMEU" TargetMode="External"/><Relationship Id="rId22" Type="http://schemas.openxmlformats.org/officeDocument/2006/relationships/hyperlink" Target="http://www.google.com/imgres?imgurl=https://mijura-blog.s3.amazonaws.com/1357690522712-priority%20list%20view%20shot.png&amp;imgrefurl=https://mijura.com/blog/38&amp;h=332&amp;w=446&amp;tbnid=4nIGc5jIyBy11M:&amp;zoom=1&amp;docid=nVJ_Lx-wLM3QAM&amp;ei=ZVxyVL79L9GSyATci4CoCg&amp;tbm=isch&amp;ved=0CIYBEDMoTTBN" TargetMode="External"/><Relationship Id="rId27" Type="http://schemas.openxmlformats.org/officeDocument/2006/relationships/hyperlink" Target="http://www.google.com/imgres?imgurl=http://lifetoolkit.net/wp-content/uploads/2010/07/Priority-11-300x240.jpg&amp;imgrefurl=http://lifetoolkit.net/2010/07/10/best-time-management-tools-part-2/&amp;h=240&amp;w=300&amp;tbnid=h0Ymk8_U0Pu_-M:&amp;zoom=1&amp;docid=cRXJYKRtn8CC2M&amp;ei=ZVxyVL79L9GSyATci4CoCg&amp;tbm=isch&amp;ved=0CIsBEDMoUjBS" TargetMode="External"/><Relationship Id="rId30" Type="http://schemas.openxmlformats.org/officeDocument/2006/relationships/hyperlink" Target="http://www.google.com/imgres?imgurl=http://facilities.uncc.edu/sites/facilities.uncc.edu/files/media/Images/PPL-Screenshot-sort-icon.png&amp;imgrefurl=http://facilities.uncc.edu/our-services/business-related-services/design-services/reports&amp;h=194&amp;w=200&amp;tbnid=P8MAIStxFK4BPM:&amp;zoom=1&amp;docid=otJnH6kffYoQWM&amp;ei=ZVxyVL79L9GSyATci4CoCg&amp;tbm=isch&amp;ved=0CI4BEDMoVTBV" TargetMode="External"/><Relationship Id="rId35" Type="http://schemas.openxmlformats.org/officeDocument/2006/relationships/hyperlink" Target="http://www.google.com/imgres?imgurl=http://img.docstoccdn.com/thumb/orig/78209277.png&amp;imgrefurl=http://www.quazoo.com/search?q=Priority_(nomenclature)&amp;h=1650&amp;w=1275&amp;tbnid=t7CfoGXOpurqNM:&amp;zoom=1&amp;docid=Md2TEABt2RV6tM&amp;ei=ZVxyVL79L9GSyATci4CoCg&amp;tbm=isch&amp;ved=0CJMBEDMoWjBa" TargetMode="External"/><Relationship Id="rId43" Type="http://schemas.openxmlformats.org/officeDocument/2006/relationships/hyperlink" Target="http://www.google.com/imgres?imgurl=http://images2.tobaccodocuments.org/industry_k/w750r0/kao95d00_p22.png?url=http://www2.tobaccodocuments.org/cgi/tif2png.pl?fn=n:/filesets/industry/2/imagesk/k/a/o/kao95d00/503280404_503280532.tif&amp;page=22&amp;imgrefurl=http://tobaccodocuments.org/industry_depositions/503280404-0532.html?zoom=750&amp;ocr_position=above_foramatted&amp;start_page=1&amp;end_page=129&amp;h=972&amp;w=750&amp;tbnid=anc-gYXRaiS6AM:&amp;zoom=1&amp;docid=DPACaY5Z6-1qLM&amp;ei=ZVxyVL79L9GSyATci4CoCg&amp;tbm=isch&amp;ved=0CJsBEDMoYjBi"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1.xml"/><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6.xml"/><Relationship Id="rId1" Type="http://schemas.openxmlformats.org/officeDocument/2006/relationships/slideLayout" Target="../slideLayouts/slideLayout32.xml"/><Relationship Id="rId4" Type="http://schemas.openxmlformats.org/officeDocument/2006/relationships/image" Target="../media/image27.png"/></Relationships>
</file>

<file path=ppt/slides/_rels/slide5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7.xml"/><Relationship Id="rId1" Type="http://schemas.openxmlformats.org/officeDocument/2006/relationships/slideLayout" Target="../slideLayouts/slideLayout32.xml"/><Relationship Id="rId4" Type="http://schemas.openxmlformats.org/officeDocument/2006/relationships/image" Target="../media/image37.jpeg"/></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0.xml"/><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24.png"/><Relationship Id="rId2" Type="http://schemas.openxmlformats.org/officeDocument/2006/relationships/notesSlide" Target="../notesSlides/notesSlide61.xml"/><Relationship Id="rId1" Type="http://schemas.openxmlformats.org/officeDocument/2006/relationships/slideLayout" Target="../slideLayouts/slideLayout3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1.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3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2.xml"/></Relationships>
</file>

<file path=ppt/slides/_rels/slide6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69.xml"/><Relationship Id="rId1" Type="http://schemas.openxmlformats.org/officeDocument/2006/relationships/slideLayout" Target="../slideLayouts/slideLayout32.xml"/><Relationship Id="rId5" Type="http://schemas.openxmlformats.org/officeDocument/2006/relationships/image" Target="../media/image43.jpeg"/><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2.xml"/></Relationships>
</file>

<file path=ppt/slides/_rels/slide72.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72.xml"/><Relationship Id="rId1" Type="http://schemas.openxmlformats.org/officeDocument/2006/relationships/slideLayout" Target="../slideLayouts/slideLayout3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4.xml"/><Relationship Id="rId1" Type="http://schemas.openxmlformats.org/officeDocument/2006/relationships/slideLayout" Target="../slideLayouts/slideLayout32.xml"/></Relationships>
</file>

<file path=ppt/slides/_rels/slide7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5.xml"/><Relationship Id="rId1" Type="http://schemas.openxmlformats.org/officeDocument/2006/relationships/slideLayout" Target="../slideLayouts/slideLayout34.xml"/></Relationships>
</file>

<file path=ppt/slides/_rels/slide76.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76.xml"/><Relationship Id="rId1" Type="http://schemas.openxmlformats.org/officeDocument/2006/relationships/slideLayout" Target="../slideLayouts/slideLayout3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0.xml"/><Relationship Id="rId1" Type="http://schemas.openxmlformats.org/officeDocument/2006/relationships/slideLayout" Target="../slideLayouts/slideLayout3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4.xml"/></Relationships>
</file>

<file path=ppt/slides/_rels/slide8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2.xml"/><Relationship Id="rId1" Type="http://schemas.openxmlformats.org/officeDocument/2006/relationships/slideLayout" Target="../slideLayouts/slideLayout32.xml"/></Relationships>
</file>

<file path=ppt/slides/_rels/slide8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4.xml"/><Relationship Id="rId1" Type="http://schemas.openxmlformats.org/officeDocument/2006/relationships/slideLayout" Target="../slideLayouts/slideLayout32.xml"/></Relationships>
</file>

<file path=ppt/slides/_rels/slide86.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85.xml"/><Relationship Id="rId1" Type="http://schemas.openxmlformats.org/officeDocument/2006/relationships/slideLayout" Target="../slideLayouts/slideLayout32.xml"/></Relationships>
</file>

<file path=ppt/slides/_rels/slide8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86.xml"/><Relationship Id="rId1" Type="http://schemas.openxmlformats.org/officeDocument/2006/relationships/slideLayout" Target="../slideLayouts/slideLayout32.xml"/><Relationship Id="rId4" Type="http://schemas.openxmlformats.org/officeDocument/2006/relationships/image" Target="../media/image54.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2.xml"/></Relationships>
</file>

<file path=ppt/slides/_rels/slide89.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8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0025" y="1612009"/>
            <a:ext cx="6858000" cy="829854"/>
          </a:xfrm>
        </p:spPr>
        <p:txBody>
          <a:bodyPr>
            <a:normAutofit fontScale="90000"/>
          </a:bodyPr>
          <a:lstStyle/>
          <a:p>
            <a:r>
              <a:rPr lang="en-US" sz="2400" dirty="0"/>
              <a:t>Digital Services </a:t>
            </a:r>
            <a:r>
              <a:rPr lang="en-US" sz="2400" dirty="0" smtClean="0"/>
              <a:t>Overview</a:t>
            </a:r>
            <a:r>
              <a:rPr lang="en-US" dirty="0" smtClean="0"/>
              <a:t/>
            </a:r>
            <a:br>
              <a:rPr lang="en-US" dirty="0" smtClean="0"/>
            </a:br>
            <a:r>
              <a:rPr lang="en-US" sz="5100" dirty="0" smtClean="0"/>
              <a:t>Orientation Day 2</a:t>
            </a:r>
            <a:endParaRPr lang="en-US" sz="5100" dirty="0"/>
          </a:p>
        </p:txBody>
      </p:sp>
      <p:sp>
        <p:nvSpPr>
          <p:cNvPr id="5" name="Subtitle 4"/>
          <p:cNvSpPr>
            <a:spLocks noGrp="1"/>
          </p:cNvSpPr>
          <p:nvPr>
            <p:ph type="subTitle" idx="1"/>
          </p:nvPr>
        </p:nvSpPr>
        <p:spPr/>
        <p:txBody>
          <a:bodyPr/>
          <a:lstStyle/>
          <a:p>
            <a:r>
              <a:rPr lang="en-US" dirty="0" smtClean="0"/>
              <a:t>August 2016</a:t>
            </a:r>
            <a:endParaRPr lang="en-US" dirty="0"/>
          </a:p>
        </p:txBody>
      </p:sp>
    </p:spTree>
    <p:extLst>
      <p:ext uri="{BB962C8B-B14F-4D97-AF65-F5344CB8AC3E}">
        <p14:creationId xmlns:p14="http://schemas.microsoft.com/office/powerpoint/2010/main" val="678361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1: Create User Stories</a:t>
            </a:r>
            <a:endParaRPr lang="en-US" dirty="0"/>
          </a:p>
        </p:txBody>
      </p:sp>
      <p:sp>
        <p:nvSpPr>
          <p:cNvPr id="2" name="Content Placeholder 1"/>
          <p:cNvSpPr>
            <a:spLocks noGrp="1"/>
          </p:cNvSpPr>
          <p:nvPr>
            <p:ph idx="1"/>
          </p:nvPr>
        </p:nvSpPr>
        <p:spPr>
          <a:xfrm>
            <a:off x="136524" y="1393825"/>
            <a:ext cx="8855075" cy="4351338"/>
          </a:xfrm>
        </p:spPr>
        <p:txBody>
          <a:bodyPr>
            <a:noAutofit/>
          </a:bodyPr>
          <a:lstStyle/>
          <a:p>
            <a:pPr marL="0" indent="0">
              <a:buNone/>
            </a:pPr>
            <a:r>
              <a:rPr lang="en-US" sz="1800" dirty="0" smtClean="0">
                <a:latin typeface="Arial" panose="020B0604020202020204" pitchFamily="34" charset="0"/>
                <a:cs typeface="Arial" panose="020B0604020202020204" pitchFamily="34" charset="0"/>
              </a:rPr>
              <a:t>Work with requirement owner to create User Stories/Epics that will drive the Product Vision. The examples below are not all-inclusive:</a:t>
            </a:r>
          </a:p>
          <a:p>
            <a:pPr indent="0">
              <a:buNone/>
            </a:pPr>
            <a:r>
              <a:rPr lang="en-US" sz="1800" b="1" dirty="0" smtClean="0">
                <a:solidFill>
                  <a:srgbClr val="C00000"/>
                </a:solidFill>
                <a:latin typeface="Arial" panose="020B0604020202020204" pitchFamily="34" charset="0"/>
                <a:cs typeface="Arial" panose="020B0604020202020204" pitchFamily="34" charset="0"/>
              </a:rPr>
              <a:t>Need: </a:t>
            </a:r>
            <a:r>
              <a:rPr lang="en-US" sz="1800" dirty="0" smtClean="0">
                <a:latin typeface="Arial" panose="020B0604020202020204" pitchFamily="34" charset="0"/>
                <a:cs typeface="Arial" panose="020B0604020202020204" pitchFamily="34" charset="0"/>
              </a:rPr>
              <a:t>A </a:t>
            </a:r>
            <a:r>
              <a:rPr lang="en-US" sz="1800" dirty="0">
                <a:latin typeface="Arial" panose="020B0604020202020204" pitchFamily="34" charset="0"/>
                <a:cs typeface="Arial" panose="020B0604020202020204" pitchFamily="34" charset="0"/>
              </a:rPr>
              <a:t>web-based user </a:t>
            </a:r>
            <a:r>
              <a:rPr lang="en-US" sz="1800" dirty="0" smtClean="0">
                <a:latin typeface="Arial" panose="020B0604020202020204" pitchFamily="34" charset="0"/>
                <a:cs typeface="Arial" panose="020B0604020202020204" pitchFamily="34" charset="0"/>
              </a:rPr>
              <a:t>interface</a:t>
            </a:r>
          </a:p>
          <a:p>
            <a:pPr indent="0">
              <a:buNone/>
            </a:pPr>
            <a:r>
              <a:rPr lang="en-US" sz="1800" b="1" dirty="0" smtClean="0">
                <a:solidFill>
                  <a:srgbClr val="C00000"/>
                </a:solidFill>
                <a:latin typeface="Arial" panose="020B0604020202020204" pitchFamily="34" charset="0"/>
                <a:cs typeface="Arial" panose="020B0604020202020204" pitchFamily="34" charset="0"/>
              </a:rPr>
              <a:t>User Stories</a:t>
            </a:r>
            <a:r>
              <a:rPr lang="en-US" sz="1800" dirty="0" smtClean="0">
                <a:solidFill>
                  <a:srgbClr val="C00000"/>
                </a:solidFill>
                <a:latin typeface="Arial" panose="020B0604020202020204" pitchFamily="34" charset="0"/>
                <a:cs typeface="Arial" panose="020B0604020202020204" pitchFamily="34" charset="0"/>
              </a:rPr>
              <a:t>:</a:t>
            </a:r>
          </a:p>
          <a:p>
            <a:pPr marL="457200"/>
            <a:r>
              <a:rPr lang="en-US" sz="1800" dirty="0" smtClean="0">
                <a:latin typeface="Arial" panose="020B0604020202020204" pitchFamily="34" charset="0"/>
                <a:cs typeface="Arial" panose="020B0604020202020204" pitchFamily="34" charset="0"/>
              </a:rPr>
              <a:t>As an agency customer, I need secure, user-friendly, intuitive internet access to the agency’s services and customer support operations so that I can get status of my case and rapid resolution in accordance with the agency’s mission.</a:t>
            </a:r>
          </a:p>
          <a:p>
            <a:pPr marL="457200"/>
            <a:r>
              <a:rPr lang="en-US" sz="1800" dirty="0" smtClean="0">
                <a:latin typeface="Arial" panose="020B0604020202020204" pitchFamily="34" charset="0"/>
                <a:cs typeface="Arial" panose="020B0604020202020204" pitchFamily="34" charset="0"/>
              </a:rPr>
              <a:t>As an agency customer service representative, I need the to be able to interact and follow up electronically with my customers to provide excellent customer service and resolve their issues rapidly and effectively.</a:t>
            </a:r>
            <a:endParaRPr lang="en-US" sz="1800" dirty="0">
              <a:latin typeface="Arial" panose="020B0604020202020204" pitchFamily="34" charset="0"/>
              <a:cs typeface="Arial" panose="020B0604020202020204" pitchFamily="34" charset="0"/>
            </a:endParaRPr>
          </a:p>
          <a:p>
            <a:pPr indent="0">
              <a:buNone/>
            </a:pPr>
            <a:endParaRPr lang="en-US" sz="1800" b="1" dirty="0" smtClean="0">
              <a:solidFill>
                <a:srgbClr val="C00000"/>
              </a:solidFill>
              <a:latin typeface="Arial" panose="020B0604020202020204" pitchFamily="34" charset="0"/>
              <a:cs typeface="Arial" panose="020B0604020202020204" pitchFamily="34" charset="0"/>
            </a:endParaRPr>
          </a:p>
          <a:p>
            <a:pPr indent="0">
              <a:buNone/>
            </a:pPr>
            <a:r>
              <a:rPr lang="en-US" sz="1800" b="1" dirty="0" smtClean="0">
                <a:solidFill>
                  <a:srgbClr val="C00000"/>
                </a:solidFill>
                <a:latin typeface="Arial" panose="020B0604020202020204" pitchFamily="34" charset="0"/>
                <a:cs typeface="Arial" panose="020B0604020202020204" pitchFamily="34" charset="0"/>
              </a:rPr>
              <a:t>Need</a:t>
            </a:r>
            <a:r>
              <a:rPr lang="en-US" sz="1800" b="1" dirty="0">
                <a:solidFill>
                  <a:srgbClr val="C00000"/>
                </a:solidFill>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Form </a:t>
            </a:r>
            <a:r>
              <a:rPr lang="en-US" sz="1800" dirty="0">
                <a:latin typeface="Arial" panose="020B0604020202020204" pitchFamily="34" charset="0"/>
                <a:cs typeface="Arial" panose="020B0604020202020204" pitchFamily="34" charset="0"/>
              </a:rPr>
              <a:t>design and </a:t>
            </a:r>
            <a:r>
              <a:rPr lang="en-US" sz="1800" dirty="0" smtClean="0">
                <a:latin typeface="Arial" panose="020B0604020202020204" pitchFamily="34" charset="0"/>
                <a:cs typeface="Arial" panose="020B0604020202020204" pitchFamily="34" charset="0"/>
              </a:rPr>
              <a:t>management</a:t>
            </a:r>
          </a:p>
          <a:p>
            <a:pPr indent="0">
              <a:buNone/>
            </a:pPr>
            <a:r>
              <a:rPr lang="en-US" sz="1800" b="1" dirty="0">
                <a:solidFill>
                  <a:srgbClr val="C00000"/>
                </a:solidFill>
                <a:latin typeface="Arial" panose="020B0604020202020204" pitchFamily="34" charset="0"/>
                <a:cs typeface="Arial" panose="020B0604020202020204" pitchFamily="34" charset="0"/>
              </a:rPr>
              <a:t>User </a:t>
            </a:r>
            <a:r>
              <a:rPr lang="en-US" sz="1800" b="1" dirty="0" smtClean="0">
                <a:solidFill>
                  <a:srgbClr val="C00000"/>
                </a:solidFill>
                <a:latin typeface="Arial" panose="020B0604020202020204" pitchFamily="34" charset="0"/>
                <a:cs typeface="Arial" panose="020B0604020202020204" pitchFamily="34" charset="0"/>
              </a:rPr>
              <a:t>Story: </a:t>
            </a:r>
            <a:r>
              <a:rPr lang="en-US" sz="1800" dirty="0" smtClean="0">
                <a:latin typeface="Arial" panose="020B0604020202020204" pitchFamily="34" charset="0"/>
                <a:cs typeface="Arial" panose="020B0604020202020204" pitchFamily="34" charset="0"/>
              </a:rPr>
              <a:t>As an agency customer service representative, I need editable, interactive, and internet accessible forms for my customers that allow them to securely provide complete information that facilitates rapid resolution of their issues and help prevent additional requests to the customer for additional information.</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8874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1: Create User Stories, Cont.</a:t>
            </a:r>
            <a:endParaRPr lang="en-US" dirty="0"/>
          </a:p>
        </p:txBody>
      </p:sp>
      <p:sp>
        <p:nvSpPr>
          <p:cNvPr id="2" name="Content Placeholder 1"/>
          <p:cNvSpPr>
            <a:spLocks noGrp="1"/>
          </p:cNvSpPr>
          <p:nvPr>
            <p:ph idx="1"/>
          </p:nvPr>
        </p:nvSpPr>
        <p:spPr/>
        <p:txBody>
          <a:bodyPr>
            <a:normAutofit lnSpcReduction="10000"/>
          </a:bodyPr>
          <a:lstStyle/>
          <a:p>
            <a:pPr indent="0">
              <a:buNone/>
            </a:pPr>
            <a:r>
              <a:rPr lang="en-US" sz="1800" b="1" dirty="0">
                <a:solidFill>
                  <a:srgbClr val="C00000"/>
                </a:solidFill>
                <a:latin typeface="Arial" panose="020B0604020202020204" pitchFamily="34" charset="0"/>
                <a:cs typeface="Arial" panose="020B0604020202020204" pitchFamily="34" charset="0"/>
              </a:rPr>
              <a:t>Need: </a:t>
            </a:r>
            <a:r>
              <a:rPr lang="en-US" sz="1800" dirty="0">
                <a:latin typeface="Arial" panose="020B0604020202020204" pitchFamily="34" charset="0"/>
                <a:cs typeface="Arial" panose="020B0604020202020204" pitchFamily="34" charset="0"/>
              </a:rPr>
              <a:t>Database </a:t>
            </a:r>
            <a:r>
              <a:rPr lang="en-US" sz="1800" dirty="0" smtClean="0">
                <a:latin typeface="Arial" panose="020B0604020202020204" pitchFamily="34" charset="0"/>
                <a:cs typeface="Arial" panose="020B0604020202020204" pitchFamily="34" charset="0"/>
              </a:rPr>
              <a:t>management </a:t>
            </a:r>
          </a:p>
          <a:p>
            <a:pPr indent="0">
              <a:buNone/>
            </a:pPr>
            <a:r>
              <a:rPr lang="en-US" sz="1800" b="1" dirty="0" smtClean="0">
                <a:solidFill>
                  <a:srgbClr val="C00000"/>
                </a:solidFill>
                <a:latin typeface="Arial" panose="020B0604020202020204" pitchFamily="34" charset="0"/>
                <a:cs typeface="Arial" panose="020B0604020202020204" pitchFamily="34" charset="0"/>
              </a:rPr>
              <a:t>User </a:t>
            </a:r>
            <a:r>
              <a:rPr lang="en-US" sz="1800" b="1" dirty="0">
                <a:solidFill>
                  <a:srgbClr val="C00000"/>
                </a:solidFill>
                <a:latin typeface="Arial" panose="020B0604020202020204" pitchFamily="34" charset="0"/>
                <a:cs typeface="Arial" panose="020B0604020202020204" pitchFamily="34" charset="0"/>
              </a:rPr>
              <a:t>Story: </a:t>
            </a:r>
            <a:r>
              <a:rPr lang="en-US" sz="1800" dirty="0" smtClean="0">
                <a:latin typeface="Arial" panose="020B0604020202020204" pitchFamily="34" charset="0"/>
                <a:cs typeface="Arial" panose="020B0604020202020204" pitchFamily="34" charset="0"/>
              </a:rPr>
              <a:t>As an agency, we need database management capability to record and archive all aspects of the work accomplished on customer cases by the agency to support audits, compliance with the Records Act, and resource management.</a:t>
            </a:r>
            <a:endParaRPr lang="en-US" sz="1800" dirty="0">
              <a:latin typeface="Arial" panose="020B0604020202020204" pitchFamily="34" charset="0"/>
              <a:cs typeface="Arial" panose="020B0604020202020204" pitchFamily="34" charset="0"/>
            </a:endParaRPr>
          </a:p>
          <a:p>
            <a:pPr marL="0" indent="0">
              <a:buNone/>
            </a:pPr>
            <a:endParaRPr lang="en-US" sz="1800" dirty="0" smtClean="0">
              <a:latin typeface="Arial" panose="020B0604020202020204" pitchFamily="34" charset="0"/>
              <a:cs typeface="Arial" panose="020B0604020202020204" pitchFamily="34" charset="0"/>
            </a:endParaRPr>
          </a:p>
          <a:p>
            <a:pPr indent="0">
              <a:buNone/>
            </a:pPr>
            <a:r>
              <a:rPr lang="en-US" sz="1800" b="1" dirty="0">
                <a:solidFill>
                  <a:srgbClr val="C00000"/>
                </a:solidFill>
                <a:latin typeface="Arial" panose="020B0604020202020204" pitchFamily="34" charset="0"/>
                <a:cs typeface="Arial" panose="020B0604020202020204" pitchFamily="34" charset="0"/>
              </a:rPr>
              <a:t>Need: </a:t>
            </a:r>
            <a:r>
              <a:rPr lang="en-US" sz="1800" dirty="0">
                <a:latin typeface="Arial" panose="020B0604020202020204" pitchFamily="34" charset="0"/>
                <a:cs typeface="Arial" panose="020B0604020202020204" pitchFamily="34" charset="0"/>
              </a:rPr>
              <a:t>Audit </a:t>
            </a:r>
            <a:r>
              <a:rPr lang="en-US" sz="1800" dirty="0" smtClean="0">
                <a:latin typeface="Arial" panose="020B0604020202020204" pitchFamily="34" charset="0"/>
                <a:cs typeface="Arial" panose="020B0604020202020204" pitchFamily="34" charset="0"/>
              </a:rPr>
              <a:t>functionality</a:t>
            </a:r>
            <a:endParaRPr lang="en-US" sz="1800" dirty="0">
              <a:latin typeface="Arial" panose="020B0604020202020204" pitchFamily="34" charset="0"/>
              <a:cs typeface="Arial" panose="020B0604020202020204" pitchFamily="34" charset="0"/>
            </a:endParaRPr>
          </a:p>
          <a:p>
            <a:pPr indent="0">
              <a:buNone/>
            </a:pPr>
            <a:r>
              <a:rPr lang="en-US" sz="1800" b="1" dirty="0">
                <a:solidFill>
                  <a:srgbClr val="C00000"/>
                </a:solidFill>
                <a:latin typeface="Arial" panose="020B0604020202020204" pitchFamily="34" charset="0"/>
                <a:cs typeface="Arial" panose="020B0604020202020204" pitchFamily="34" charset="0"/>
              </a:rPr>
              <a:t>User Story: </a:t>
            </a:r>
            <a:r>
              <a:rPr lang="en-US" sz="1800" dirty="0" smtClean="0">
                <a:latin typeface="Arial" panose="020B0604020202020204" pitchFamily="34" charset="0"/>
                <a:cs typeface="Arial" panose="020B0604020202020204" pitchFamily="34" charset="0"/>
              </a:rPr>
              <a:t>As agency supervisors, we need to track all statuses of active cases and their eventual resolution to ensure that proper and timely service is being provided in accordance with agency procedures and policy</a:t>
            </a:r>
            <a:endParaRPr lang="en-US" sz="1800" dirty="0">
              <a:latin typeface="Arial" panose="020B0604020202020204" pitchFamily="34" charset="0"/>
              <a:cs typeface="Arial" panose="020B0604020202020204" pitchFamily="34" charset="0"/>
            </a:endParaRPr>
          </a:p>
          <a:p>
            <a:endParaRPr lang="en-US" sz="1800" dirty="0" smtClean="0">
              <a:latin typeface="Arial" panose="020B0604020202020204" pitchFamily="34" charset="0"/>
              <a:cs typeface="Arial" panose="020B0604020202020204" pitchFamily="34" charset="0"/>
            </a:endParaRPr>
          </a:p>
          <a:p>
            <a:pPr indent="0">
              <a:buNone/>
            </a:pPr>
            <a:r>
              <a:rPr lang="en-US" sz="1800" b="1" dirty="0">
                <a:solidFill>
                  <a:srgbClr val="C00000"/>
                </a:solidFill>
                <a:latin typeface="Arial" panose="020B0604020202020204" pitchFamily="34" charset="0"/>
                <a:cs typeface="Arial" panose="020B0604020202020204" pitchFamily="34" charset="0"/>
              </a:rPr>
              <a:t>Need: </a:t>
            </a:r>
            <a:r>
              <a:rPr lang="en-US" sz="1800" dirty="0">
                <a:latin typeface="Arial" panose="020B0604020202020204" pitchFamily="34" charset="0"/>
                <a:cs typeface="Arial" panose="020B0604020202020204" pitchFamily="34" charset="0"/>
              </a:rPr>
              <a:t>Metrics/ reporting </a:t>
            </a:r>
            <a:r>
              <a:rPr lang="en-US" sz="1800" dirty="0" smtClean="0">
                <a:latin typeface="Arial" panose="020B0604020202020204" pitchFamily="34" charset="0"/>
                <a:cs typeface="Arial" panose="020B0604020202020204" pitchFamily="34" charset="0"/>
              </a:rPr>
              <a:t>capability </a:t>
            </a:r>
          </a:p>
          <a:p>
            <a:pPr indent="0">
              <a:buNone/>
            </a:pPr>
            <a:r>
              <a:rPr lang="en-US" sz="1800" b="1" dirty="0" smtClean="0">
                <a:solidFill>
                  <a:srgbClr val="C00000"/>
                </a:solidFill>
                <a:latin typeface="Arial" panose="020B0604020202020204" pitchFamily="34" charset="0"/>
                <a:cs typeface="Arial" panose="020B0604020202020204" pitchFamily="34" charset="0"/>
              </a:rPr>
              <a:t>User Story: </a:t>
            </a:r>
            <a:r>
              <a:rPr lang="en-US" sz="1800" dirty="0" smtClean="0">
                <a:latin typeface="Arial" panose="020B0604020202020204" pitchFamily="34" charset="0"/>
                <a:cs typeface="Arial" panose="020B0604020202020204" pitchFamily="34" charset="0"/>
              </a:rPr>
              <a:t>As agency leadership, we need to regularly see metrics and reports on customer service case activity to support audits and resource management</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7914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2: Develop the Product Vision</a:t>
            </a:r>
            <a:endParaRPr lang="en-US" dirty="0"/>
          </a:p>
        </p:txBody>
      </p:sp>
      <p:sp>
        <p:nvSpPr>
          <p:cNvPr id="2" name="Content Placeholder 1"/>
          <p:cNvSpPr>
            <a:spLocks noGrp="1"/>
          </p:cNvSpPr>
          <p:nvPr>
            <p:ph idx="1"/>
          </p:nvPr>
        </p:nvSpPr>
        <p:spPr>
          <a:xfrm>
            <a:off x="155466" y="1383398"/>
            <a:ext cx="8791473" cy="4351338"/>
          </a:xfrm>
        </p:spPr>
        <p:txBody>
          <a:bodyPr/>
          <a:lstStyle/>
          <a:p>
            <a:pPr marL="0" indent="0">
              <a:buNone/>
            </a:pPr>
            <a:r>
              <a:rPr lang="en-US" sz="1800" b="1" dirty="0" smtClean="0">
                <a:solidFill>
                  <a:srgbClr val="C00000"/>
                </a:solidFill>
                <a:latin typeface="Arial" panose="020B0604020202020204" pitchFamily="34" charset="0"/>
                <a:cs typeface="Arial" panose="020B0604020202020204" pitchFamily="34" charset="0"/>
              </a:rPr>
              <a:t>Product Vision: </a:t>
            </a:r>
          </a:p>
          <a:p>
            <a:pPr marL="0" indent="0" algn="ctr">
              <a:buNone/>
            </a:pPr>
            <a:r>
              <a:rPr lang="en-US" sz="1800" dirty="0" smtClean="0">
                <a:latin typeface="Arial" panose="020B0604020202020204" pitchFamily="34" charset="0"/>
                <a:cs typeface="Arial" panose="020B0604020202020204" pitchFamily="34" charset="0"/>
              </a:rPr>
              <a:t>“This </a:t>
            </a:r>
            <a:r>
              <a:rPr lang="en-US" sz="1800" dirty="0">
                <a:latin typeface="Arial" panose="020B0604020202020204" pitchFamily="34" charset="0"/>
                <a:cs typeface="Arial" panose="020B0604020202020204" pitchFamily="34" charset="0"/>
              </a:rPr>
              <a:t>federal agency requires a software application system that allows it to effectively and rapidly receive, manage, and process support requests and other input from its customers consistent with the agency’s mission. The system must provide easy customer access to agency services and facilitate rapid provision of those services through an intuitive and friendly user interface, workload management functionality, audit, archive, and metrics capability. The delivered system will be flexible and responsive to the needs of the customer and agency, </a:t>
            </a:r>
            <a:r>
              <a:rPr lang="en-US" sz="1800" dirty="0" smtClean="0">
                <a:latin typeface="Arial" panose="020B0604020202020204" pitchFamily="34" charset="0"/>
                <a:cs typeface="Arial" panose="020B0604020202020204" pitchFamily="34" charset="0"/>
              </a:rPr>
              <a:t>and provide </a:t>
            </a:r>
            <a:r>
              <a:rPr lang="en-US" sz="1800" dirty="0">
                <a:latin typeface="Arial" panose="020B0604020202020204" pitchFamily="34" charset="0"/>
                <a:cs typeface="Arial" panose="020B0604020202020204" pitchFamily="34" charset="0"/>
              </a:rPr>
              <a:t>the ability to handle large amounts of customer traffic and data. </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
        <p:nvSpPr>
          <p:cNvPr id="4" name="TextBox 3"/>
          <p:cNvSpPr txBox="1"/>
          <p:nvPr/>
        </p:nvSpPr>
        <p:spPr>
          <a:xfrm>
            <a:off x="184934" y="5615966"/>
            <a:ext cx="1638590" cy="461665"/>
          </a:xfrm>
          <a:prstGeom prst="rect">
            <a:avLst/>
          </a:prstGeom>
          <a:solidFill>
            <a:srgbClr val="FFFF00"/>
          </a:solidFill>
          <a:ln w="28575">
            <a:solidFill>
              <a:srgbClr val="4B599B"/>
            </a:solidFill>
          </a:ln>
        </p:spPr>
        <p:txBody>
          <a:bodyPr wrap="none" rtlCol="0">
            <a:spAutoFit/>
          </a:bodyPr>
          <a:lstStyle/>
          <a:p>
            <a:r>
              <a:rPr lang="en-US" dirty="0" smtClean="0"/>
              <a:t>User Story</a:t>
            </a:r>
            <a:endParaRPr lang="en-US" dirty="0"/>
          </a:p>
        </p:txBody>
      </p:sp>
      <p:sp>
        <p:nvSpPr>
          <p:cNvPr id="5" name="TextBox 4"/>
          <p:cNvSpPr txBox="1"/>
          <p:nvPr/>
        </p:nvSpPr>
        <p:spPr>
          <a:xfrm>
            <a:off x="1958013" y="5615967"/>
            <a:ext cx="1638590" cy="461665"/>
          </a:xfrm>
          <a:prstGeom prst="rect">
            <a:avLst/>
          </a:prstGeom>
          <a:solidFill>
            <a:srgbClr val="FFFF00"/>
          </a:solidFill>
          <a:ln w="28575">
            <a:solidFill>
              <a:srgbClr val="4B599B"/>
            </a:solidFill>
          </a:ln>
        </p:spPr>
        <p:txBody>
          <a:bodyPr wrap="none" rtlCol="0">
            <a:spAutoFit/>
          </a:bodyPr>
          <a:lstStyle/>
          <a:p>
            <a:r>
              <a:rPr lang="en-US" dirty="0" smtClean="0"/>
              <a:t>User Story</a:t>
            </a:r>
            <a:endParaRPr lang="en-US" dirty="0"/>
          </a:p>
        </p:txBody>
      </p:sp>
      <p:sp>
        <p:nvSpPr>
          <p:cNvPr id="6" name="TextBox 5"/>
          <p:cNvSpPr txBox="1"/>
          <p:nvPr/>
        </p:nvSpPr>
        <p:spPr>
          <a:xfrm>
            <a:off x="3726093" y="5615971"/>
            <a:ext cx="1638590" cy="461665"/>
          </a:xfrm>
          <a:prstGeom prst="rect">
            <a:avLst/>
          </a:prstGeom>
          <a:solidFill>
            <a:srgbClr val="FFFF00"/>
          </a:solidFill>
          <a:ln w="28575">
            <a:solidFill>
              <a:srgbClr val="4B599B"/>
            </a:solidFill>
          </a:ln>
        </p:spPr>
        <p:txBody>
          <a:bodyPr wrap="none" rtlCol="0">
            <a:spAutoFit/>
          </a:bodyPr>
          <a:lstStyle/>
          <a:p>
            <a:r>
              <a:rPr lang="en-US" dirty="0" smtClean="0"/>
              <a:t>User Story</a:t>
            </a:r>
            <a:endParaRPr lang="en-US" dirty="0"/>
          </a:p>
        </p:txBody>
      </p:sp>
      <p:sp>
        <p:nvSpPr>
          <p:cNvPr id="7" name="TextBox 6"/>
          <p:cNvSpPr txBox="1"/>
          <p:nvPr/>
        </p:nvSpPr>
        <p:spPr>
          <a:xfrm>
            <a:off x="5532633" y="5615971"/>
            <a:ext cx="1638590" cy="461665"/>
          </a:xfrm>
          <a:prstGeom prst="rect">
            <a:avLst/>
          </a:prstGeom>
          <a:solidFill>
            <a:srgbClr val="FFFF00"/>
          </a:solidFill>
          <a:ln w="28575">
            <a:solidFill>
              <a:srgbClr val="4B599B"/>
            </a:solidFill>
          </a:ln>
        </p:spPr>
        <p:txBody>
          <a:bodyPr wrap="none" rtlCol="0">
            <a:spAutoFit/>
          </a:bodyPr>
          <a:lstStyle/>
          <a:p>
            <a:r>
              <a:rPr lang="en-US" dirty="0" smtClean="0"/>
              <a:t>User Story</a:t>
            </a:r>
            <a:endParaRPr lang="en-US" dirty="0"/>
          </a:p>
        </p:txBody>
      </p:sp>
      <p:sp>
        <p:nvSpPr>
          <p:cNvPr id="8" name="TextBox 7"/>
          <p:cNvSpPr txBox="1"/>
          <p:nvPr/>
        </p:nvSpPr>
        <p:spPr>
          <a:xfrm>
            <a:off x="7308350" y="5615971"/>
            <a:ext cx="1638590" cy="461665"/>
          </a:xfrm>
          <a:prstGeom prst="rect">
            <a:avLst/>
          </a:prstGeom>
          <a:solidFill>
            <a:srgbClr val="FFFF00"/>
          </a:solidFill>
          <a:ln w="28575">
            <a:solidFill>
              <a:srgbClr val="4B599B"/>
            </a:solidFill>
          </a:ln>
        </p:spPr>
        <p:txBody>
          <a:bodyPr wrap="none" rtlCol="0">
            <a:spAutoFit/>
          </a:bodyPr>
          <a:lstStyle/>
          <a:p>
            <a:r>
              <a:rPr lang="en-US" dirty="0" smtClean="0"/>
              <a:t>User Story</a:t>
            </a:r>
            <a:endParaRPr lang="en-US" dirty="0"/>
          </a:p>
        </p:txBody>
      </p:sp>
      <p:sp>
        <p:nvSpPr>
          <p:cNvPr id="9" name="TextBox 8"/>
          <p:cNvSpPr txBox="1"/>
          <p:nvPr/>
        </p:nvSpPr>
        <p:spPr>
          <a:xfrm>
            <a:off x="1112895" y="4789942"/>
            <a:ext cx="1394000" cy="461665"/>
          </a:xfrm>
          <a:prstGeom prst="rect">
            <a:avLst/>
          </a:prstGeom>
          <a:solidFill>
            <a:srgbClr val="E48A06"/>
          </a:solidFill>
          <a:ln w="28575">
            <a:solidFill>
              <a:srgbClr val="4B599B"/>
            </a:solidFill>
          </a:ln>
        </p:spPr>
        <p:txBody>
          <a:bodyPr wrap="square" rtlCol="0">
            <a:spAutoFit/>
          </a:bodyPr>
          <a:lstStyle/>
          <a:p>
            <a:pPr algn="ctr"/>
            <a:r>
              <a:rPr lang="en-US" dirty="0" smtClean="0"/>
              <a:t>Epic</a:t>
            </a:r>
            <a:endParaRPr lang="en-US" dirty="0"/>
          </a:p>
        </p:txBody>
      </p:sp>
      <p:sp>
        <p:nvSpPr>
          <p:cNvPr id="11" name="TextBox 10"/>
          <p:cNvSpPr txBox="1"/>
          <p:nvPr/>
        </p:nvSpPr>
        <p:spPr>
          <a:xfrm>
            <a:off x="3482938" y="4050873"/>
            <a:ext cx="2165208" cy="461665"/>
          </a:xfrm>
          <a:prstGeom prst="rect">
            <a:avLst/>
          </a:prstGeom>
          <a:solidFill>
            <a:srgbClr val="FFFF00"/>
          </a:solidFill>
          <a:ln w="28575">
            <a:solidFill>
              <a:srgbClr val="4B599B"/>
            </a:solidFill>
          </a:ln>
        </p:spPr>
        <p:txBody>
          <a:bodyPr wrap="none" rtlCol="0">
            <a:spAutoFit/>
          </a:bodyPr>
          <a:lstStyle/>
          <a:p>
            <a:r>
              <a:rPr lang="en-US" dirty="0" smtClean="0"/>
              <a:t>Product Vision</a:t>
            </a:r>
            <a:endParaRPr lang="en-US" dirty="0"/>
          </a:p>
        </p:txBody>
      </p:sp>
      <p:cxnSp>
        <p:nvCxnSpPr>
          <p:cNvPr id="15" name="Straight Arrow Connector 14"/>
          <p:cNvCxnSpPr/>
          <p:nvPr/>
        </p:nvCxnSpPr>
        <p:spPr>
          <a:xfrm flipV="1">
            <a:off x="1417834" y="5251605"/>
            <a:ext cx="0" cy="3643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392167" y="5251609"/>
            <a:ext cx="0" cy="3643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614825" y="4789941"/>
            <a:ext cx="1394000" cy="461665"/>
          </a:xfrm>
          <a:prstGeom prst="rect">
            <a:avLst/>
          </a:prstGeom>
          <a:solidFill>
            <a:srgbClr val="E48A06"/>
          </a:solidFill>
          <a:ln w="28575">
            <a:solidFill>
              <a:srgbClr val="4B599B"/>
            </a:solidFill>
          </a:ln>
        </p:spPr>
        <p:txBody>
          <a:bodyPr wrap="square" rtlCol="0">
            <a:spAutoFit/>
          </a:bodyPr>
          <a:lstStyle/>
          <a:p>
            <a:pPr algn="ctr"/>
            <a:r>
              <a:rPr lang="en-US" dirty="0" smtClean="0"/>
              <a:t>Epic</a:t>
            </a:r>
            <a:endParaRPr lang="en-US" dirty="0"/>
          </a:p>
        </p:txBody>
      </p:sp>
      <p:cxnSp>
        <p:nvCxnSpPr>
          <p:cNvPr id="20" name="Straight Connector 19"/>
          <p:cNvCxnSpPr/>
          <p:nvPr/>
        </p:nvCxnSpPr>
        <p:spPr>
          <a:xfrm flipH="1" flipV="1">
            <a:off x="5085709" y="5020773"/>
            <a:ext cx="1" cy="595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7733017" y="5027976"/>
            <a:ext cx="1" cy="595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8" idx="1"/>
          </p:cNvCxnSpPr>
          <p:nvPr/>
        </p:nvCxnSpPr>
        <p:spPr>
          <a:xfrm>
            <a:off x="5085709" y="5020773"/>
            <a:ext cx="529117"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351928" y="5251604"/>
            <a:ext cx="0" cy="3643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008826" y="5040666"/>
            <a:ext cx="719909"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351929" y="4281705"/>
            <a:ext cx="3" cy="5284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1830376" y="4281705"/>
            <a:ext cx="0" cy="528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1" idx="1"/>
          </p:cNvCxnSpPr>
          <p:nvPr/>
        </p:nvCxnSpPr>
        <p:spPr>
          <a:xfrm flipV="1">
            <a:off x="1823524" y="4281706"/>
            <a:ext cx="1659414" cy="1269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648147" y="4288052"/>
            <a:ext cx="719909"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695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3: Backlog , Sprints, and Releases</a:t>
            </a:r>
            <a:endParaRPr lang="en-US" dirty="0"/>
          </a:p>
        </p:txBody>
      </p:sp>
      <p:sp>
        <p:nvSpPr>
          <p:cNvPr id="2" name="Content Placeholder 1"/>
          <p:cNvSpPr>
            <a:spLocks noGrp="1"/>
          </p:cNvSpPr>
          <p:nvPr>
            <p:ph idx="1"/>
          </p:nvPr>
        </p:nvSpPr>
        <p:spPr>
          <a:xfrm>
            <a:off x="238125" y="1609725"/>
            <a:ext cx="8515350" cy="4351338"/>
          </a:xfrm>
        </p:spPr>
        <p:txBody>
          <a:bodyPr>
            <a:normAutofit lnSpcReduction="10000"/>
          </a:bodyPr>
          <a:lstStyle/>
          <a:p>
            <a:pPr>
              <a:spcBef>
                <a:spcPts val="0"/>
              </a:spcBef>
            </a:pPr>
            <a:r>
              <a:rPr lang="en-US" sz="1800" dirty="0" smtClean="0">
                <a:latin typeface="Arial" panose="020B0604020202020204" pitchFamily="34" charset="0"/>
                <a:cs typeface="Arial" panose="020B0604020202020204" pitchFamily="34" charset="0"/>
              </a:rPr>
              <a:t>Once the Backlog (list of User Stories) is established, a series of development cycles called “Sprints” are started</a:t>
            </a:r>
          </a:p>
          <a:p>
            <a:pPr marL="0" indent="0">
              <a:spcBef>
                <a:spcPts val="0"/>
              </a:spcBef>
              <a:buNone/>
            </a:pPr>
            <a:endParaRPr lang="en-US" sz="1800" dirty="0" smtClean="0">
              <a:latin typeface="Arial" panose="020B0604020202020204" pitchFamily="34" charset="0"/>
              <a:cs typeface="Arial" panose="020B0604020202020204" pitchFamily="34" charset="0"/>
            </a:endParaRPr>
          </a:p>
          <a:p>
            <a:pPr>
              <a:spcBef>
                <a:spcPts val="0"/>
              </a:spcBef>
            </a:pPr>
            <a:r>
              <a:rPr lang="en-US" sz="1800" dirty="0" smtClean="0">
                <a:latin typeface="Arial" panose="020B0604020202020204" pitchFamily="34" charset="0"/>
                <a:cs typeface="Arial" panose="020B0604020202020204" pitchFamily="34" charset="0"/>
              </a:rPr>
              <a:t>Sprints are a fixed time period; i.e. two weeks in duration, but remain two weeks in duration throughout the entire development</a:t>
            </a:r>
          </a:p>
          <a:p>
            <a:pPr marL="0" indent="0">
              <a:spcBef>
                <a:spcPts val="0"/>
              </a:spcBef>
              <a:buNone/>
            </a:pPr>
            <a:endParaRPr lang="en-US" sz="1800" dirty="0" smtClean="0">
              <a:latin typeface="Arial" panose="020B0604020202020204" pitchFamily="34" charset="0"/>
              <a:cs typeface="Arial" panose="020B0604020202020204" pitchFamily="34" charset="0"/>
            </a:endParaRPr>
          </a:p>
          <a:p>
            <a:pPr>
              <a:spcBef>
                <a:spcPts val="0"/>
              </a:spcBef>
            </a:pPr>
            <a:r>
              <a:rPr lang="en-US" sz="1800" dirty="0" smtClean="0">
                <a:latin typeface="Arial" panose="020B0604020202020204" pitchFamily="34" charset="0"/>
                <a:cs typeface="Arial" panose="020B0604020202020204" pitchFamily="34" charset="0"/>
              </a:rPr>
              <a:t>Software Releases (deployment) are scheduled based on what is built in a series of Sprints</a:t>
            </a:r>
          </a:p>
          <a:p>
            <a:pPr marL="0" indent="0">
              <a:spcBef>
                <a:spcPts val="0"/>
              </a:spcBef>
              <a:buNone/>
            </a:pPr>
            <a:endParaRPr lang="en-US" sz="1800" dirty="0" smtClean="0">
              <a:latin typeface="Arial" panose="020B0604020202020204" pitchFamily="34" charset="0"/>
              <a:cs typeface="Arial" panose="020B0604020202020204" pitchFamily="34" charset="0"/>
            </a:endParaRPr>
          </a:p>
          <a:p>
            <a:pPr>
              <a:spcBef>
                <a:spcPts val="0"/>
              </a:spcBef>
            </a:pPr>
            <a:r>
              <a:rPr lang="en-US" sz="1800" dirty="0" smtClean="0">
                <a:latin typeface="Arial" panose="020B0604020202020204" pitchFamily="34" charset="0"/>
                <a:cs typeface="Arial" panose="020B0604020202020204" pitchFamily="34" charset="0"/>
              </a:rPr>
              <a:t>The development (Sprint) team, including the client (government) and developer (contractor) personnel, decide:</a:t>
            </a:r>
          </a:p>
          <a:p>
            <a:pPr lvl="1">
              <a:spcBef>
                <a:spcPts val="0"/>
              </a:spcBef>
            </a:pPr>
            <a:r>
              <a:rPr lang="en-US" sz="1800" dirty="0" smtClean="0">
                <a:latin typeface="Arial" panose="020B0604020202020204" pitchFamily="34" charset="0"/>
                <a:cs typeface="Arial" panose="020B0604020202020204" pitchFamily="34" charset="0"/>
              </a:rPr>
              <a:t>What backlog items (User Stories) are priority for building in a Sprint</a:t>
            </a:r>
          </a:p>
          <a:p>
            <a:pPr lvl="1">
              <a:spcBef>
                <a:spcPts val="0"/>
              </a:spcBef>
            </a:pPr>
            <a:r>
              <a:rPr lang="en-US" sz="1800" dirty="0" smtClean="0">
                <a:latin typeface="Arial" panose="020B0604020202020204" pitchFamily="34" charset="0"/>
                <a:cs typeface="Arial" panose="020B0604020202020204" pitchFamily="34" charset="0"/>
              </a:rPr>
              <a:t>How many of those priority User Stories can be built during a fixed Sprint cycle</a:t>
            </a:r>
          </a:p>
          <a:p>
            <a:pPr lvl="1">
              <a:spcBef>
                <a:spcPts val="0"/>
              </a:spcBef>
            </a:pPr>
            <a:r>
              <a:rPr lang="en-US" sz="1800" dirty="0" smtClean="0">
                <a:latin typeface="Arial" panose="020B0604020202020204" pitchFamily="34" charset="0"/>
                <a:cs typeface="Arial" panose="020B0604020202020204" pitchFamily="34" charset="0"/>
              </a:rPr>
              <a:t>Defines the “size” of User Stories in units of “Story Points”</a:t>
            </a:r>
          </a:p>
          <a:p>
            <a:pPr lvl="1"/>
            <a:r>
              <a:rPr lang="en-US" sz="1800" dirty="0" smtClean="0">
                <a:latin typeface="Arial" panose="020B0604020202020204" pitchFamily="34" charset="0"/>
                <a:cs typeface="Arial" panose="020B0604020202020204" pitchFamily="34" charset="0"/>
              </a:rPr>
              <a:t>Determines the number of Story Points possible for each sprint; know as “velocity”</a:t>
            </a:r>
          </a:p>
          <a:p>
            <a:endParaRPr lang="en-US" sz="1800" dirty="0" smtClean="0">
              <a:latin typeface="Arial" panose="020B0604020202020204" pitchFamily="34" charset="0"/>
              <a:cs typeface="Arial" panose="020B0604020202020204" pitchFamily="34" charset="0"/>
            </a:endParaRPr>
          </a:p>
          <a:p>
            <a:pPr lvl="1"/>
            <a:endParaRPr lang="en-US" sz="1800" dirty="0">
              <a:latin typeface="Arial" panose="020B0604020202020204" pitchFamily="34" charset="0"/>
              <a:cs typeface="Arial" panose="020B0604020202020204" pitchFamily="34" charset="0"/>
            </a:endParaRPr>
          </a:p>
          <a:p>
            <a:pPr lvl="1"/>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2529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4325" y="130176"/>
            <a:ext cx="8515350" cy="1325563"/>
          </a:xfrm>
        </p:spPr>
        <p:txBody>
          <a:bodyPr/>
          <a:lstStyle/>
          <a:p>
            <a:r>
              <a:rPr lang="en-US" dirty="0" smtClean="0"/>
              <a:t>Agile Practices: Sprints and Releases Illustration</a:t>
            </a:r>
            <a:endParaRPr lang="en-US" dirty="0"/>
          </a:p>
        </p:txBody>
      </p:sp>
      <p:sp>
        <p:nvSpPr>
          <p:cNvPr id="2" name="Content Placeholder 1"/>
          <p:cNvSpPr>
            <a:spLocks noGrp="1"/>
          </p:cNvSpPr>
          <p:nvPr>
            <p:ph idx="1"/>
          </p:nvPr>
        </p:nvSpPr>
        <p:spPr>
          <a:xfrm>
            <a:off x="314325" y="2397125"/>
            <a:ext cx="8515350" cy="4351338"/>
          </a:xfrm>
          <a:solidFill>
            <a:srgbClr val="FFFF00"/>
          </a:solidFill>
          <a:ln w="28575">
            <a:solidFill>
              <a:srgbClr val="0070C0"/>
            </a:solidFill>
          </a:ln>
        </p:spPr>
        <p:txBody>
          <a:bodyPr/>
          <a:lstStyle/>
          <a:p>
            <a:pPr marL="0" indent="0" algn="ctr">
              <a:spcBef>
                <a:spcPts val="0"/>
              </a:spcBef>
              <a:spcAft>
                <a:spcPts val="0"/>
              </a:spcAft>
              <a:buNone/>
            </a:pPr>
            <a:r>
              <a:rPr lang="en-US" sz="1800" b="1" dirty="0" smtClean="0"/>
              <a:t>Backlog</a:t>
            </a:r>
            <a:r>
              <a:rPr lang="en-US" sz="1800" dirty="0" smtClean="0"/>
              <a:t>: </a:t>
            </a:r>
          </a:p>
          <a:p>
            <a:pPr marL="0" indent="0" algn="ctr">
              <a:spcBef>
                <a:spcPts val="0"/>
              </a:spcBef>
              <a:spcAft>
                <a:spcPts val="0"/>
              </a:spcAft>
              <a:buNone/>
            </a:pPr>
            <a:r>
              <a:rPr lang="en-US" sz="1800" dirty="0" smtClean="0"/>
              <a:t>User Story/Story Points</a:t>
            </a:r>
            <a:endParaRPr lang="en-US" sz="1800" dirty="0"/>
          </a:p>
        </p:txBody>
      </p:sp>
      <p:grpSp>
        <p:nvGrpSpPr>
          <p:cNvPr id="15" name="Group 14"/>
          <p:cNvGrpSpPr/>
          <p:nvPr/>
        </p:nvGrpSpPr>
        <p:grpSpPr>
          <a:xfrm>
            <a:off x="240368" y="2337373"/>
            <a:ext cx="1646865" cy="4458561"/>
            <a:chOff x="247433" y="1599346"/>
            <a:chExt cx="1646865" cy="4458561"/>
          </a:xfrm>
        </p:grpSpPr>
        <p:sp>
          <p:nvSpPr>
            <p:cNvPr id="4" name="Content Placeholder 1"/>
            <p:cNvSpPr txBox="1">
              <a:spLocks/>
            </p:cNvSpPr>
            <p:nvPr/>
          </p:nvSpPr>
          <p:spPr bwMode="auto">
            <a:xfrm>
              <a:off x="247435" y="1599346"/>
              <a:ext cx="1632735" cy="333054"/>
            </a:xfrm>
            <a:prstGeom prst="rect">
              <a:avLst/>
            </a:prstGeom>
            <a:solidFill>
              <a:srgbClr val="FFFF00"/>
            </a:solidFill>
            <a:ln w="19050">
              <a:solidFill>
                <a:srgbClr val="0070C0"/>
              </a:solidFill>
            </a:ln>
            <a:extLst/>
          </p:spPr>
          <p:txBody>
            <a:bodyPr vert="horz" wrap="square" lIns="0" tIns="0" rIns="91440" bIns="45720" numCol="1" anchor="t" anchorCtr="0" compatLnSpc="1">
              <a:prstTxWarp prst="textNoShape">
                <a:avLst/>
              </a:prstTxWarp>
            </a:bodyPr>
            <a:lstStyle>
              <a:lvl1pPr marL="228600" indent="-228600" algn="l" rtl="0" eaLnBrk="1" fontAlgn="base" hangingPunct="1">
                <a:spcBef>
                  <a:spcPct val="20000"/>
                </a:spcBef>
                <a:spcAft>
                  <a:spcPts val="300"/>
                </a:spcAft>
                <a:buFont typeface="Wingdings" pitchFamily="2" charset="2"/>
                <a:buChar char="§"/>
                <a:defRPr sz="2400">
                  <a:solidFill>
                    <a:schemeClr val="tx1"/>
                  </a:solidFill>
                  <a:latin typeface="+mj-lt"/>
                  <a:ea typeface="ＭＳ Ｐゴシック" pitchFamily="-112" charset="-128"/>
                  <a:cs typeface="ＭＳ Ｐゴシック" pitchFamily="64" charset="-128"/>
                </a:defRPr>
              </a:lvl1pPr>
              <a:lvl2pPr marL="457200" indent="-228600" algn="l" rtl="0" eaLnBrk="1" fontAlgn="base" hangingPunct="1">
                <a:spcBef>
                  <a:spcPct val="0"/>
                </a:spcBef>
                <a:spcAft>
                  <a:spcPct val="0"/>
                </a:spcAft>
                <a:buFont typeface="Arial" pitchFamily="34" charset="0"/>
                <a:buChar char="•"/>
                <a:defRPr sz="2000">
                  <a:solidFill>
                    <a:schemeClr val="tx1"/>
                  </a:solidFill>
                  <a:latin typeface="+mj-lt"/>
                  <a:ea typeface="ＭＳ Ｐゴシック" pitchFamily="-112" charset="-128"/>
                </a:defRPr>
              </a:lvl2pPr>
              <a:lvl3pPr marL="742950" indent="-228600" algn="l" rtl="0" eaLnBrk="1" fontAlgn="base" hangingPunct="1">
                <a:spcBef>
                  <a:spcPct val="0"/>
                </a:spcBef>
                <a:spcAft>
                  <a:spcPct val="0"/>
                </a:spcAft>
                <a:buFont typeface="Wingdings" pitchFamily="2" charset="2"/>
                <a:buChar char="Ø"/>
                <a:defRPr>
                  <a:solidFill>
                    <a:schemeClr val="tx1"/>
                  </a:solidFill>
                  <a:latin typeface="+mj-lt"/>
                  <a:ea typeface="ＭＳ Ｐゴシック" pitchFamily="-112"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 typeface="Wingdings" pitchFamily="2" charset="2"/>
                <a:buNone/>
              </a:pPr>
              <a:r>
                <a:rPr lang="en-US" sz="1800" dirty="0" smtClean="0"/>
                <a:t> Story 1/15 </a:t>
              </a:r>
              <a:r>
                <a:rPr lang="en-US" sz="1800" dirty="0" err="1" smtClean="0"/>
                <a:t>pts</a:t>
              </a:r>
              <a:endParaRPr lang="en-US" sz="1800" dirty="0"/>
            </a:p>
          </p:txBody>
        </p:sp>
        <p:sp>
          <p:nvSpPr>
            <p:cNvPr id="5" name="Content Placeholder 1"/>
            <p:cNvSpPr txBox="1">
              <a:spLocks/>
            </p:cNvSpPr>
            <p:nvPr/>
          </p:nvSpPr>
          <p:spPr bwMode="auto">
            <a:xfrm>
              <a:off x="261563" y="2018870"/>
              <a:ext cx="1632735" cy="333054"/>
            </a:xfrm>
            <a:prstGeom prst="rect">
              <a:avLst/>
            </a:prstGeom>
            <a:solidFill>
              <a:srgbClr val="FFFF00"/>
            </a:solidFill>
            <a:ln w="19050">
              <a:solidFill>
                <a:srgbClr val="0070C0"/>
              </a:solidFill>
            </a:ln>
            <a:extLst/>
          </p:spPr>
          <p:txBody>
            <a:bodyPr vert="horz" wrap="square" lIns="0" tIns="0" rIns="91440" bIns="45720" numCol="1" anchor="t" anchorCtr="0" compatLnSpc="1">
              <a:prstTxWarp prst="textNoShape">
                <a:avLst/>
              </a:prstTxWarp>
            </a:bodyPr>
            <a:lstStyle>
              <a:lvl1pPr marL="228600" indent="-228600" algn="l" rtl="0" eaLnBrk="1" fontAlgn="base" hangingPunct="1">
                <a:spcBef>
                  <a:spcPct val="20000"/>
                </a:spcBef>
                <a:spcAft>
                  <a:spcPts val="300"/>
                </a:spcAft>
                <a:buFont typeface="Wingdings" pitchFamily="2" charset="2"/>
                <a:buChar char="§"/>
                <a:defRPr sz="2400">
                  <a:solidFill>
                    <a:schemeClr val="tx1"/>
                  </a:solidFill>
                  <a:latin typeface="+mj-lt"/>
                  <a:ea typeface="ＭＳ Ｐゴシック" pitchFamily="-112" charset="-128"/>
                  <a:cs typeface="ＭＳ Ｐゴシック" pitchFamily="64" charset="-128"/>
                </a:defRPr>
              </a:lvl1pPr>
              <a:lvl2pPr marL="457200" indent="-228600" algn="l" rtl="0" eaLnBrk="1" fontAlgn="base" hangingPunct="1">
                <a:spcBef>
                  <a:spcPct val="0"/>
                </a:spcBef>
                <a:spcAft>
                  <a:spcPct val="0"/>
                </a:spcAft>
                <a:buFont typeface="Arial" pitchFamily="34" charset="0"/>
                <a:buChar char="•"/>
                <a:defRPr sz="2000">
                  <a:solidFill>
                    <a:schemeClr val="tx1"/>
                  </a:solidFill>
                  <a:latin typeface="+mj-lt"/>
                  <a:ea typeface="ＭＳ Ｐゴシック" pitchFamily="-112" charset="-128"/>
                </a:defRPr>
              </a:lvl2pPr>
              <a:lvl3pPr marL="742950" indent="-228600" algn="l" rtl="0" eaLnBrk="1" fontAlgn="base" hangingPunct="1">
                <a:spcBef>
                  <a:spcPct val="0"/>
                </a:spcBef>
                <a:spcAft>
                  <a:spcPct val="0"/>
                </a:spcAft>
                <a:buFont typeface="Wingdings" pitchFamily="2" charset="2"/>
                <a:buChar char="Ø"/>
                <a:defRPr>
                  <a:solidFill>
                    <a:schemeClr val="tx1"/>
                  </a:solidFill>
                  <a:latin typeface="+mj-lt"/>
                  <a:ea typeface="ＭＳ Ｐゴシック" pitchFamily="-112"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 typeface="Wingdings" pitchFamily="2" charset="2"/>
                <a:buNone/>
              </a:pPr>
              <a:r>
                <a:rPr lang="en-US" sz="1800" dirty="0" smtClean="0"/>
                <a:t> Story 2/5 </a:t>
              </a:r>
              <a:r>
                <a:rPr lang="en-US" sz="1800" dirty="0" err="1" smtClean="0"/>
                <a:t>pts</a:t>
              </a:r>
              <a:endParaRPr lang="en-US" sz="1800" dirty="0"/>
            </a:p>
          </p:txBody>
        </p:sp>
        <p:sp>
          <p:nvSpPr>
            <p:cNvPr id="6" name="Content Placeholder 1"/>
            <p:cNvSpPr txBox="1">
              <a:spLocks/>
            </p:cNvSpPr>
            <p:nvPr/>
          </p:nvSpPr>
          <p:spPr bwMode="auto">
            <a:xfrm>
              <a:off x="261563" y="2432406"/>
              <a:ext cx="1632735" cy="333054"/>
            </a:xfrm>
            <a:prstGeom prst="rect">
              <a:avLst/>
            </a:prstGeom>
            <a:solidFill>
              <a:srgbClr val="FFFF00"/>
            </a:solidFill>
            <a:ln w="19050">
              <a:solidFill>
                <a:srgbClr val="0070C0"/>
              </a:solidFill>
            </a:ln>
            <a:extLst/>
          </p:spPr>
          <p:txBody>
            <a:bodyPr vert="horz" wrap="square" lIns="0" tIns="0" rIns="91440" bIns="45720" numCol="1" anchor="t" anchorCtr="0" compatLnSpc="1">
              <a:prstTxWarp prst="textNoShape">
                <a:avLst/>
              </a:prstTxWarp>
            </a:bodyPr>
            <a:lstStyle>
              <a:lvl1pPr marL="228600" indent="-228600" algn="l" rtl="0" eaLnBrk="1" fontAlgn="base" hangingPunct="1">
                <a:spcBef>
                  <a:spcPct val="20000"/>
                </a:spcBef>
                <a:spcAft>
                  <a:spcPts val="300"/>
                </a:spcAft>
                <a:buFont typeface="Wingdings" pitchFamily="2" charset="2"/>
                <a:buChar char="§"/>
                <a:defRPr sz="2400">
                  <a:solidFill>
                    <a:schemeClr val="tx1"/>
                  </a:solidFill>
                  <a:latin typeface="+mj-lt"/>
                  <a:ea typeface="ＭＳ Ｐゴシック" pitchFamily="-112" charset="-128"/>
                  <a:cs typeface="ＭＳ Ｐゴシック" pitchFamily="64" charset="-128"/>
                </a:defRPr>
              </a:lvl1pPr>
              <a:lvl2pPr marL="457200" indent="-228600" algn="l" rtl="0" eaLnBrk="1" fontAlgn="base" hangingPunct="1">
                <a:spcBef>
                  <a:spcPct val="0"/>
                </a:spcBef>
                <a:spcAft>
                  <a:spcPct val="0"/>
                </a:spcAft>
                <a:buFont typeface="Arial" pitchFamily="34" charset="0"/>
                <a:buChar char="•"/>
                <a:defRPr sz="2000">
                  <a:solidFill>
                    <a:schemeClr val="tx1"/>
                  </a:solidFill>
                  <a:latin typeface="+mj-lt"/>
                  <a:ea typeface="ＭＳ Ｐゴシック" pitchFamily="-112" charset="-128"/>
                </a:defRPr>
              </a:lvl2pPr>
              <a:lvl3pPr marL="742950" indent="-228600" algn="l" rtl="0" eaLnBrk="1" fontAlgn="base" hangingPunct="1">
                <a:spcBef>
                  <a:spcPct val="0"/>
                </a:spcBef>
                <a:spcAft>
                  <a:spcPct val="0"/>
                </a:spcAft>
                <a:buFont typeface="Wingdings" pitchFamily="2" charset="2"/>
                <a:buChar char="Ø"/>
                <a:defRPr>
                  <a:solidFill>
                    <a:schemeClr val="tx1"/>
                  </a:solidFill>
                  <a:latin typeface="+mj-lt"/>
                  <a:ea typeface="ＭＳ Ｐゴシック" pitchFamily="-112"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 typeface="Wingdings" pitchFamily="2" charset="2"/>
                <a:buNone/>
              </a:pPr>
              <a:r>
                <a:rPr lang="en-US" sz="1800" dirty="0" smtClean="0"/>
                <a:t> Story 3/25 </a:t>
              </a:r>
              <a:r>
                <a:rPr lang="en-US" sz="1800" dirty="0" err="1" smtClean="0"/>
                <a:t>pts</a:t>
              </a:r>
              <a:endParaRPr lang="en-US" sz="1800" dirty="0"/>
            </a:p>
          </p:txBody>
        </p:sp>
        <p:sp>
          <p:nvSpPr>
            <p:cNvPr id="7" name="Content Placeholder 1"/>
            <p:cNvSpPr txBox="1">
              <a:spLocks/>
            </p:cNvSpPr>
            <p:nvPr/>
          </p:nvSpPr>
          <p:spPr bwMode="auto">
            <a:xfrm>
              <a:off x="261562" y="2849363"/>
              <a:ext cx="1632735" cy="333054"/>
            </a:xfrm>
            <a:prstGeom prst="rect">
              <a:avLst/>
            </a:prstGeom>
            <a:solidFill>
              <a:srgbClr val="FFFF00"/>
            </a:solidFill>
            <a:ln w="19050">
              <a:solidFill>
                <a:srgbClr val="0070C0"/>
              </a:solidFill>
            </a:ln>
            <a:extLst/>
          </p:spPr>
          <p:txBody>
            <a:bodyPr vert="horz" wrap="square" lIns="0" tIns="0" rIns="91440" bIns="45720" numCol="1" anchor="t" anchorCtr="0" compatLnSpc="1">
              <a:prstTxWarp prst="textNoShape">
                <a:avLst/>
              </a:prstTxWarp>
            </a:bodyPr>
            <a:lstStyle>
              <a:lvl1pPr marL="228600" indent="-228600" algn="l" rtl="0" eaLnBrk="1" fontAlgn="base" hangingPunct="1">
                <a:spcBef>
                  <a:spcPct val="20000"/>
                </a:spcBef>
                <a:spcAft>
                  <a:spcPts val="300"/>
                </a:spcAft>
                <a:buFont typeface="Wingdings" pitchFamily="2" charset="2"/>
                <a:buChar char="§"/>
                <a:defRPr sz="2400">
                  <a:solidFill>
                    <a:schemeClr val="tx1"/>
                  </a:solidFill>
                  <a:latin typeface="+mj-lt"/>
                  <a:ea typeface="ＭＳ Ｐゴシック" pitchFamily="-112" charset="-128"/>
                  <a:cs typeface="ＭＳ Ｐゴシック" pitchFamily="64" charset="-128"/>
                </a:defRPr>
              </a:lvl1pPr>
              <a:lvl2pPr marL="457200" indent="-228600" algn="l" rtl="0" eaLnBrk="1" fontAlgn="base" hangingPunct="1">
                <a:spcBef>
                  <a:spcPct val="0"/>
                </a:spcBef>
                <a:spcAft>
                  <a:spcPct val="0"/>
                </a:spcAft>
                <a:buFont typeface="Arial" pitchFamily="34" charset="0"/>
                <a:buChar char="•"/>
                <a:defRPr sz="2000">
                  <a:solidFill>
                    <a:schemeClr val="tx1"/>
                  </a:solidFill>
                  <a:latin typeface="+mj-lt"/>
                  <a:ea typeface="ＭＳ Ｐゴシック" pitchFamily="-112" charset="-128"/>
                </a:defRPr>
              </a:lvl2pPr>
              <a:lvl3pPr marL="742950" indent="-228600" algn="l" rtl="0" eaLnBrk="1" fontAlgn="base" hangingPunct="1">
                <a:spcBef>
                  <a:spcPct val="0"/>
                </a:spcBef>
                <a:spcAft>
                  <a:spcPct val="0"/>
                </a:spcAft>
                <a:buFont typeface="Wingdings" pitchFamily="2" charset="2"/>
                <a:buChar char="Ø"/>
                <a:defRPr>
                  <a:solidFill>
                    <a:schemeClr val="tx1"/>
                  </a:solidFill>
                  <a:latin typeface="+mj-lt"/>
                  <a:ea typeface="ＭＳ Ｐゴシック" pitchFamily="-112"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 typeface="Wingdings" pitchFamily="2" charset="2"/>
                <a:buNone/>
              </a:pPr>
              <a:r>
                <a:rPr lang="en-US" sz="1800" dirty="0" smtClean="0"/>
                <a:t> Story 4/35 </a:t>
              </a:r>
              <a:r>
                <a:rPr lang="en-US" sz="1800" dirty="0" err="1" smtClean="0"/>
                <a:t>pts</a:t>
              </a:r>
              <a:endParaRPr lang="en-US" sz="1800" dirty="0"/>
            </a:p>
          </p:txBody>
        </p:sp>
        <p:sp>
          <p:nvSpPr>
            <p:cNvPr id="8" name="Content Placeholder 1"/>
            <p:cNvSpPr txBox="1">
              <a:spLocks/>
            </p:cNvSpPr>
            <p:nvPr/>
          </p:nvSpPr>
          <p:spPr bwMode="auto">
            <a:xfrm>
              <a:off x="261561" y="3256908"/>
              <a:ext cx="1632735" cy="333054"/>
            </a:xfrm>
            <a:prstGeom prst="rect">
              <a:avLst/>
            </a:prstGeom>
            <a:solidFill>
              <a:srgbClr val="FFFF00"/>
            </a:solidFill>
            <a:ln w="19050">
              <a:solidFill>
                <a:srgbClr val="0070C0"/>
              </a:solidFill>
            </a:ln>
            <a:extLst/>
          </p:spPr>
          <p:txBody>
            <a:bodyPr vert="horz" wrap="square" lIns="0" tIns="0" rIns="91440" bIns="45720" numCol="1" anchor="t" anchorCtr="0" compatLnSpc="1">
              <a:prstTxWarp prst="textNoShape">
                <a:avLst/>
              </a:prstTxWarp>
            </a:bodyPr>
            <a:lstStyle>
              <a:lvl1pPr marL="228600" indent="-228600" algn="l" rtl="0" eaLnBrk="1" fontAlgn="base" hangingPunct="1">
                <a:spcBef>
                  <a:spcPct val="20000"/>
                </a:spcBef>
                <a:spcAft>
                  <a:spcPts val="300"/>
                </a:spcAft>
                <a:buFont typeface="Wingdings" pitchFamily="2" charset="2"/>
                <a:buChar char="§"/>
                <a:defRPr sz="2400">
                  <a:solidFill>
                    <a:schemeClr val="tx1"/>
                  </a:solidFill>
                  <a:latin typeface="+mj-lt"/>
                  <a:ea typeface="ＭＳ Ｐゴシック" pitchFamily="-112" charset="-128"/>
                  <a:cs typeface="ＭＳ Ｐゴシック" pitchFamily="64" charset="-128"/>
                </a:defRPr>
              </a:lvl1pPr>
              <a:lvl2pPr marL="457200" indent="-228600" algn="l" rtl="0" eaLnBrk="1" fontAlgn="base" hangingPunct="1">
                <a:spcBef>
                  <a:spcPct val="0"/>
                </a:spcBef>
                <a:spcAft>
                  <a:spcPct val="0"/>
                </a:spcAft>
                <a:buFont typeface="Arial" pitchFamily="34" charset="0"/>
                <a:buChar char="•"/>
                <a:defRPr sz="2000">
                  <a:solidFill>
                    <a:schemeClr val="tx1"/>
                  </a:solidFill>
                  <a:latin typeface="+mj-lt"/>
                  <a:ea typeface="ＭＳ Ｐゴシック" pitchFamily="-112" charset="-128"/>
                </a:defRPr>
              </a:lvl2pPr>
              <a:lvl3pPr marL="742950" indent="-228600" algn="l" rtl="0" eaLnBrk="1" fontAlgn="base" hangingPunct="1">
                <a:spcBef>
                  <a:spcPct val="0"/>
                </a:spcBef>
                <a:spcAft>
                  <a:spcPct val="0"/>
                </a:spcAft>
                <a:buFont typeface="Wingdings" pitchFamily="2" charset="2"/>
                <a:buChar char="Ø"/>
                <a:defRPr>
                  <a:solidFill>
                    <a:schemeClr val="tx1"/>
                  </a:solidFill>
                  <a:latin typeface="+mj-lt"/>
                  <a:ea typeface="ＭＳ Ｐゴシック" pitchFamily="-112"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 typeface="Wingdings" pitchFamily="2" charset="2"/>
                <a:buNone/>
              </a:pPr>
              <a:r>
                <a:rPr lang="en-US" sz="1800" dirty="0" smtClean="0"/>
                <a:t> Story 5/20 </a:t>
              </a:r>
              <a:r>
                <a:rPr lang="en-US" sz="1800" dirty="0" err="1" smtClean="0"/>
                <a:t>pts</a:t>
              </a:r>
              <a:endParaRPr lang="en-US" sz="1800" dirty="0"/>
            </a:p>
          </p:txBody>
        </p:sp>
        <p:sp>
          <p:nvSpPr>
            <p:cNvPr id="9" name="Content Placeholder 1"/>
            <p:cNvSpPr txBox="1">
              <a:spLocks/>
            </p:cNvSpPr>
            <p:nvPr/>
          </p:nvSpPr>
          <p:spPr bwMode="auto">
            <a:xfrm>
              <a:off x="261560" y="3655889"/>
              <a:ext cx="1632735" cy="333054"/>
            </a:xfrm>
            <a:prstGeom prst="rect">
              <a:avLst/>
            </a:prstGeom>
            <a:solidFill>
              <a:srgbClr val="FFFF00"/>
            </a:solidFill>
            <a:ln w="19050">
              <a:solidFill>
                <a:srgbClr val="0070C0"/>
              </a:solidFill>
            </a:ln>
            <a:extLst/>
          </p:spPr>
          <p:txBody>
            <a:bodyPr vert="horz" wrap="square" lIns="0" tIns="0" rIns="91440" bIns="45720" numCol="1" anchor="t" anchorCtr="0" compatLnSpc="1">
              <a:prstTxWarp prst="textNoShape">
                <a:avLst/>
              </a:prstTxWarp>
            </a:bodyPr>
            <a:lstStyle>
              <a:lvl1pPr marL="228600" indent="-228600" algn="l" rtl="0" eaLnBrk="1" fontAlgn="base" hangingPunct="1">
                <a:spcBef>
                  <a:spcPct val="20000"/>
                </a:spcBef>
                <a:spcAft>
                  <a:spcPts val="300"/>
                </a:spcAft>
                <a:buFont typeface="Wingdings" pitchFamily="2" charset="2"/>
                <a:buChar char="§"/>
                <a:defRPr sz="2400">
                  <a:solidFill>
                    <a:schemeClr val="tx1"/>
                  </a:solidFill>
                  <a:latin typeface="+mj-lt"/>
                  <a:ea typeface="ＭＳ Ｐゴシック" pitchFamily="-112" charset="-128"/>
                  <a:cs typeface="ＭＳ Ｐゴシック" pitchFamily="64" charset="-128"/>
                </a:defRPr>
              </a:lvl1pPr>
              <a:lvl2pPr marL="457200" indent="-228600" algn="l" rtl="0" eaLnBrk="1" fontAlgn="base" hangingPunct="1">
                <a:spcBef>
                  <a:spcPct val="0"/>
                </a:spcBef>
                <a:spcAft>
                  <a:spcPct val="0"/>
                </a:spcAft>
                <a:buFont typeface="Arial" pitchFamily="34" charset="0"/>
                <a:buChar char="•"/>
                <a:defRPr sz="2000">
                  <a:solidFill>
                    <a:schemeClr val="tx1"/>
                  </a:solidFill>
                  <a:latin typeface="+mj-lt"/>
                  <a:ea typeface="ＭＳ Ｐゴシック" pitchFamily="-112" charset="-128"/>
                </a:defRPr>
              </a:lvl2pPr>
              <a:lvl3pPr marL="742950" indent="-228600" algn="l" rtl="0" eaLnBrk="1" fontAlgn="base" hangingPunct="1">
                <a:spcBef>
                  <a:spcPct val="0"/>
                </a:spcBef>
                <a:spcAft>
                  <a:spcPct val="0"/>
                </a:spcAft>
                <a:buFont typeface="Wingdings" pitchFamily="2" charset="2"/>
                <a:buChar char="Ø"/>
                <a:defRPr>
                  <a:solidFill>
                    <a:schemeClr val="tx1"/>
                  </a:solidFill>
                  <a:latin typeface="+mj-lt"/>
                  <a:ea typeface="ＭＳ Ｐゴシック" pitchFamily="-112"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 typeface="Wingdings" pitchFamily="2" charset="2"/>
                <a:buNone/>
              </a:pPr>
              <a:r>
                <a:rPr lang="en-US" sz="1800" dirty="0" smtClean="0"/>
                <a:t> Story 6/20 </a:t>
              </a:r>
              <a:r>
                <a:rPr lang="en-US" sz="1800" dirty="0" err="1" smtClean="0"/>
                <a:t>pts</a:t>
              </a:r>
              <a:endParaRPr lang="en-US" sz="1800" dirty="0"/>
            </a:p>
          </p:txBody>
        </p:sp>
        <p:sp>
          <p:nvSpPr>
            <p:cNvPr id="10" name="Content Placeholder 1"/>
            <p:cNvSpPr txBox="1">
              <a:spLocks/>
            </p:cNvSpPr>
            <p:nvPr/>
          </p:nvSpPr>
          <p:spPr bwMode="auto">
            <a:xfrm>
              <a:off x="261559" y="4071990"/>
              <a:ext cx="1632735" cy="333054"/>
            </a:xfrm>
            <a:prstGeom prst="rect">
              <a:avLst/>
            </a:prstGeom>
            <a:solidFill>
              <a:srgbClr val="FFFF00"/>
            </a:solidFill>
            <a:ln w="19050">
              <a:solidFill>
                <a:srgbClr val="0070C0"/>
              </a:solidFill>
            </a:ln>
            <a:extLst/>
          </p:spPr>
          <p:txBody>
            <a:bodyPr vert="horz" wrap="square" lIns="0" tIns="0" rIns="91440" bIns="45720" numCol="1" anchor="t" anchorCtr="0" compatLnSpc="1">
              <a:prstTxWarp prst="textNoShape">
                <a:avLst/>
              </a:prstTxWarp>
            </a:bodyPr>
            <a:lstStyle>
              <a:lvl1pPr marL="228600" indent="-228600" algn="l" rtl="0" eaLnBrk="1" fontAlgn="base" hangingPunct="1">
                <a:spcBef>
                  <a:spcPct val="20000"/>
                </a:spcBef>
                <a:spcAft>
                  <a:spcPts val="300"/>
                </a:spcAft>
                <a:buFont typeface="Wingdings" pitchFamily="2" charset="2"/>
                <a:buChar char="§"/>
                <a:defRPr sz="2400">
                  <a:solidFill>
                    <a:schemeClr val="tx1"/>
                  </a:solidFill>
                  <a:latin typeface="+mj-lt"/>
                  <a:ea typeface="ＭＳ Ｐゴシック" pitchFamily="-112" charset="-128"/>
                  <a:cs typeface="ＭＳ Ｐゴシック" pitchFamily="64" charset="-128"/>
                </a:defRPr>
              </a:lvl1pPr>
              <a:lvl2pPr marL="457200" indent="-228600" algn="l" rtl="0" eaLnBrk="1" fontAlgn="base" hangingPunct="1">
                <a:spcBef>
                  <a:spcPct val="0"/>
                </a:spcBef>
                <a:spcAft>
                  <a:spcPct val="0"/>
                </a:spcAft>
                <a:buFont typeface="Arial" pitchFamily="34" charset="0"/>
                <a:buChar char="•"/>
                <a:defRPr sz="2000">
                  <a:solidFill>
                    <a:schemeClr val="tx1"/>
                  </a:solidFill>
                  <a:latin typeface="+mj-lt"/>
                  <a:ea typeface="ＭＳ Ｐゴシック" pitchFamily="-112" charset="-128"/>
                </a:defRPr>
              </a:lvl2pPr>
              <a:lvl3pPr marL="742950" indent="-228600" algn="l" rtl="0" eaLnBrk="1" fontAlgn="base" hangingPunct="1">
                <a:spcBef>
                  <a:spcPct val="0"/>
                </a:spcBef>
                <a:spcAft>
                  <a:spcPct val="0"/>
                </a:spcAft>
                <a:buFont typeface="Wingdings" pitchFamily="2" charset="2"/>
                <a:buChar char="Ø"/>
                <a:defRPr>
                  <a:solidFill>
                    <a:schemeClr val="tx1"/>
                  </a:solidFill>
                  <a:latin typeface="+mj-lt"/>
                  <a:ea typeface="ＭＳ Ｐゴシック" pitchFamily="-112"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 typeface="Wingdings" pitchFamily="2" charset="2"/>
                <a:buNone/>
              </a:pPr>
              <a:r>
                <a:rPr lang="en-US" sz="1800" dirty="0" smtClean="0"/>
                <a:t> Story 7/25 </a:t>
              </a:r>
              <a:r>
                <a:rPr lang="en-US" sz="1800" dirty="0" err="1" smtClean="0"/>
                <a:t>pts</a:t>
              </a:r>
              <a:endParaRPr lang="en-US" sz="1800" dirty="0"/>
            </a:p>
          </p:txBody>
        </p:sp>
        <p:sp>
          <p:nvSpPr>
            <p:cNvPr id="11" name="Content Placeholder 1"/>
            <p:cNvSpPr txBox="1">
              <a:spLocks/>
            </p:cNvSpPr>
            <p:nvPr/>
          </p:nvSpPr>
          <p:spPr bwMode="auto">
            <a:xfrm>
              <a:off x="247434" y="4479534"/>
              <a:ext cx="1632735" cy="333054"/>
            </a:xfrm>
            <a:prstGeom prst="rect">
              <a:avLst/>
            </a:prstGeom>
            <a:solidFill>
              <a:srgbClr val="FFFF00"/>
            </a:solidFill>
            <a:ln w="19050">
              <a:solidFill>
                <a:srgbClr val="0070C0"/>
              </a:solidFill>
            </a:ln>
            <a:extLst/>
          </p:spPr>
          <p:txBody>
            <a:bodyPr vert="horz" wrap="square" lIns="0" tIns="0" rIns="91440" bIns="45720" numCol="1" anchor="t" anchorCtr="0" compatLnSpc="1">
              <a:prstTxWarp prst="textNoShape">
                <a:avLst/>
              </a:prstTxWarp>
            </a:bodyPr>
            <a:lstStyle>
              <a:lvl1pPr marL="228600" indent="-228600" algn="l" rtl="0" eaLnBrk="1" fontAlgn="base" hangingPunct="1">
                <a:spcBef>
                  <a:spcPct val="20000"/>
                </a:spcBef>
                <a:spcAft>
                  <a:spcPts val="300"/>
                </a:spcAft>
                <a:buFont typeface="Wingdings" pitchFamily="2" charset="2"/>
                <a:buChar char="§"/>
                <a:defRPr sz="2400">
                  <a:solidFill>
                    <a:schemeClr val="tx1"/>
                  </a:solidFill>
                  <a:latin typeface="+mj-lt"/>
                  <a:ea typeface="ＭＳ Ｐゴシック" pitchFamily="-112" charset="-128"/>
                  <a:cs typeface="ＭＳ Ｐゴシック" pitchFamily="64" charset="-128"/>
                </a:defRPr>
              </a:lvl1pPr>
              <a:lvl2pPr marL="457200" indent="-228600" algn="l" rtl="0" eaLnBrk="1" fontAlgn="base" hangingPunct="1">
                <a:spcBef>
                  <a:spcPct val="0"/>
                </a:spcBef>
                <a:spcAft>
                  <a:spcPct val="0"/>
                </a:spcAft>
                <a:buFont typeface="Arial" pitchFamily="34" charset="0"/>
                <a:buChar char="•"/>
                <a:defRPr sz="2000">
                  <a:solidFill>
                    <a:schemeClr val="tx1"/>
                  </a:solidFill>
                  <a:latin typeface="+mj-lt"/>
                  <a:ea typeface="ＭＳ Ｐゴシック" pitchFamily="-112" charset="-128"/>
                </a:defRPr>
              </a:lvl2pPr>
              <a:lvl3pPr marL="742950" indent="-228600" algn="l" rtl="0" eaLnBrk="1" fontAlgn="base" hangingPunct="1">
                <a:spcBef>
                  <a:spcPct val="0"/>
                </a:spcBef>
                <a:spcAft>
                  <a:spcPct val="0"/>
                </a:spcAft>
                <a:buFont typeface="Wingdings" pitchFamily="2" charset="2"/>
                <a:buChar char="Ø"/>
                <a:defRPr>
                  <a:solidFill>
                    <a:schemeClr val="tx1"/>
                  </a:solidFill>
                  <a:latin typeface="+mj-lt"/>
                  <a:ea typeface="ＭＳ Ｐゴシック" pitchFamily="-112"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 typeface="Wingdings" pitchFamily="2" charset="2"/>
                <a:buNone/>
              </a:pPr>
              <a:r>
                <a:rPr lang="en-US" sz="1800" dirty="0" smtClean="0"/>
                <a:t> Story 8/30 </a:t>
              </a:r>
              <a:r>
                <a:rPr lang="en-US" sz="1800" dirty="0" err="1" smtClean="0"/>
                <a:t>pts</a:t>
              </a:r>
              <a:endParaRPr lang="en-US" sz="1800" dirty="0"/>
            </a:p>
          </p:txBody>
        </p:sp>
        <p:sp>
          <p:nvSpPr>
            <p:cNvPr id="12" name="Content Placeholder 1"/>
            <p:cNvSpPr txBox="1">
              <a:spLocks/>
            </p:cNvSpPr>
            <p:nvPr/>
          </p:nvSpPr>
          <p:spPr bwMode="auto">
            <a:xfrm>
              <a:off x="247433" y="4887077"/>
              <a:ext cx="1632735" cy="333054"/>
            </a:xfrm>
            <a:prstGeom prst="rect">
              <a:avLst/>
            </a:prstGeom>
            <a:solidFill>
              <a:srgbClr val="FFFF00"/>
            </a:solidFill>
            <a:ln w="19050">
              <a:solidFill>
                <a:srgbClr val="0070C0"/>
              </a:solidFill>
            </a:ln>
            <a:extLst/>
          </p:spPr>
          <p:txBody>
            <a:bodyPr vert="horz" wrap="square" lIns="0" tIns="0" rIns="91440" bIns="45720" numCol="1" anchor="t" anchorCtr="0" compatLnSpc="1">
              <a:prstTxWarp prst="textNoShape">
                <a:avLst/>
              </a:prstTxWarp>
            </a:bodyPr>
            <a:lstStyle>
              <a:lvl1pPr marL="228600" indent="-228600" algn="l" rtl="0" eaLnBrk="1" fontAlgn="base" hangingPunct="1">
                <a:spcBef>
                  <a:spcPct val="20000"/>
                </a:spcBef>
                <a:spcAft>
                  <a:spcPts val="300"/>
                </a:spcAft>
                <a:buFont typeface="Wingdings" pitchFamily="2" charset="2"/>
                <a:buChar char="§"/>
                <a:defRPr sz="2400">
                  <a:solidFill>
                    <a:schemeClr val="tx1"/>
                  </a:solidFill>
                  <a:latin typeface="+mj-lt"/>
                  <a:ea typeface="ＭＳ Ｐゴシック" pitchFamily="-112" charset="-128"/>
                  <a:cs typeface="ＭＳ Ｐゴシック" pitchFamily="64" charset="-128"/>
                </a:defRPr>
              </a:lvl1pPr>
              <a:lvl2pPr marL="457200" indent="-228600" algn="l" rtl="0" eaLnBrk="1" fontAlgn="base" hangingPunct="1">
                <a:spcBef>
                  <a:spcPct val="0"/>
                </a:spcBef>
                <a:spcAft>
                  <a:spcPct val="0"/>
                </a:spcAft>
                <a:buFont typeface="Arial" pitchFamily="34" charset="0"/>
                <a:buChar char="•"/>
                <a:defRPr sz="2000">
                  <a:solidFill>
                    <a:schemeClr val="tx1"/>
                  </a:solidFill>
                  <a:latin typeface="+mj-lt"/>
                  <a:ea typeface="ＭＳ Ｐゴシック" pitchFamily="-112" charset="-128"/>
                </a:defRPr>
              </a:lvl2pPr>
              <a:lvl3pPr marL="742950" indent="-228600" algn="l" rtl="0" eaLnBrk="1" fontAlgn="base" hangingPunct="1">
                <a:spcBef>
                  <a:spcPct val="0"/>
                </a:spcBef>
                <a:spcAft>
                  <a:spcPct val="0"/>
                </a:spcAft>
                <a:buFont typeface="Wingdings" pitchFamily="2" charset="2"/>
                <a:buChar char="Ø"/>
                <a:defRPr>
                  <a:solidFill>
                    <a:schemeClr val="tx1"/>
                  </a:solidFill>
                  <a:latin typeface="+mj-lt"/>
                  <a:ea typeface="ＭＳ Ｐゴシック" pitchFamily="-112"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 typeface="Wingdings" pitchFamily="2" charset="2"/>
                <a:buNone/>
              </a:pPr>
              <a:r>
                <a:rPr lang="en-US" sz="1800" dirty="0" smtClean="0"/>
                <a:t> Story 9/40 </a:t>
              </a:r>
              <a:r>
                <a:rPr lang="en-US" sz="1800" dirty="0" err="1" smtClean="0"/>
                <a:t>pts</a:t>
              </a:r>
              <a:endParaRPr lang="en-US" sz="1800" dirty="0"/>
            </a:p>
          </p:txBody>
        </p:sp>
        <p:sp>
          <p:nvSpPr>
            <p:cNvPr id="13" name="Content Placeholder 1"/>
            <p:cNvSpPr txBox="1">
              <a:spLocks/>
            </p:cNvSpPr>
            <p:nvPr/>
          </p:nvSpPr>
          <p:spPr bwMode="auto">
            <a:xfrm>
              <a:off x="261563" y="5301047"/>
              <a:ext cx="1632735" cy="333054"/>
            </a:xfrm>
            <a:prstGeom prst="rect">
              <a:avLst/>
            </a:prstGeom>
            <a:solidFill>
              <a:srgbClr val="FFFF00"/>
            </a:solidFill>
            <a:ln w="19050">
              <a:solidFill>
                <a:srgbClr val="0070C0"/>
              </a:solidFill>
            </a:ln>
            <a:extLst/>
          </p:spPr>
          <p:txBody>
            <a:bodyPr vert="horz" wrap="square" lIns="0" tIns="0" rIns="91440" bIns="45720" numCol="1" anchor="t" anchorCtr="0" compatLnSpc="1">
              <a:prstTxWarp prst="textNoShape">
                <a:avLst/>
              </a:prstTxWarp>
            </a:bodyPr>
            <a:lstStyle>
              <a:lvl1pPr marL="228600" indent="-228600" algn="l" rtl="0" eaLnBrk="1" fontAlgn="base" hangingPunct="1">
                <a:spcBef>
                  <a:spcPct val="20000"/>
                </a:spcBef>
                <a:spcAft>
                  <a:spcPts val="300"/>
                </a:spcAft>
                <a:buFont typeface="Wingdings" pitchFamily="2" charset="2"/>
                <a:buChar char="§"/>
                <a:defRPr sz="2400">
                  <a:solidFill>
                    <a:schemeClr val="tx1"/>
                  </a:solidFill>
                  <a:latin typeface="+mj-lt"/>
                  <a:ea typeface="ＭＳ Ｐゴシック" pitchFamily="-112" charset="-128"/>
                  <a:cs typeface="ＭＳ Ｐゴシック" pitchFamily="64" charset="-128"/>
                </a:defRPr>
              </a:lvl1pPr>
              <a:lvl2pPr marL="457200" indent="-228600" algn="l" rtl="0" eaLnBrk="1" fontAlgn="base" hangingPunct="1">
                <a:spcBef>
                  <a:spcPct val="0"/>
                </a:spcBef>
                <a:spcAft>
                  <a:spcPct val="0"/>
                </a:spcAft>
                <a:buFont typeface="Arial" pitchFamily="34" charset="0"/>
                <a:buChar char="•"/>
                <a:defRPr sz="2000">
                  <a:solidFill>
                    <a:schemeClr val="tx1"/>
                  </a:solidFill>
                  <a:latin typeface="+mj-lt"/>
                  <a:ea typeface="ＭＳ Ｐゴシック" pitchFamily="-112" charset="-128"/>
                </a:defRPr>
              </a:lvl2pPr>
              <a:lvl3pPr marL="742950" indent="-228600" algn="l" rtl="0" eaLnBrk="1" fontAlgn="base" hangingPunct="1">
                <a:spcBef>
                  <a:spcPct val="0"/>
                </a:spcBef>
                <a:spcAft>
                  <a:spcPct val="0"/>
                </a:spcAft>
                <a:buFont typeface="Wingdings" pitchFamily="2" charset="2"/>
                <a:buChar char="Ø"/>
                <a:defRPr>
                  <a:solidFill>
                    <a:schemeClr val="tx1"/>
                  </a:solidFill>
                  <a:latin typeface="+mj-lt"/>
                  <a:ea typeface="ＭＳ Ｐゴシック" pitchFamily="-112"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 typeface="Wingdings" pitchFamily="2" charset="2"/>
                <a:buNone/>
              </a:pPr>
              <a:r>
                <a:rPr lang="en-US" sz="1800" dirty="0" smtClean="0"/>
                <a:t> Story 10/25 </a:t>
              </a:r>
              <a:r>
                <a:rPr lang="en-US" sz="1800" dirty="0" err="1" smtClean="0"/>
                <a:t>pts</a:t>
              </a:r>
              <a:endParaRPr lang="en-US" sz="1800" dirty="0"/>
            </a:p>
          </p:txBody>
        </p:sp>
        <p:sp>
          <p:nvSpPr>
            <p:cNvPr id="14" name="Content Placeholder 1"/>
            <p:cNvSpPr txBox="1">
              <a:spLocks/>
            </p:cNvSpPr>
            <p:nvPr/>
          </p:nvSpPr>
          <p:spPr bwMode="auto">
            <a:xfrm>
              <a:off x="261558" y="5724853"/>
              <a:ext cx="1632735" cy="333054"/>
            </a:xfrm>
            <a:prstGeom prst="rect">
              <a:avLst/>
            </a:prstGeom>
            <a:solidFill>
              <a:srgbClr val="FFFF00"/>
            </a:solidFill>
            <a:ln w="19050">
              <a:solidFill>
                <a:srgbClr val="0070C0"/>
              </a:solidFill>
            </a:ln>
            <a:extLst/>
          </p:spPr>
          <p:txBody>
            <a:bodyPr vert="horz" wrap="square" lIns="0" tIns="0" rIns="91440" bIns="45720" numCol="1" anchor="t" anchorCtr="0" compatLnSpc="1">
              <a:prstTxWarp prst="textNoShape">
                <a:avLst/>
              </a:prstTxWarp>
            </a:bodyPr>
            <a:lstStyle>
              <a:lvl1pPr marL="228600" indent="-228600" algn="l" rtl="0" eaLnBrk="1" fontAlgn="base" hangingPunct="1">
                <a:spcBef>
                  <a:spcPct val="20000"/>
                </a:spcBef>
                <a:spcAft>
                  <a:spcPts val="300"/>
                </a:spcAft>
                <a:buFont typeface="Wingdings" pitchFamily="2" charset="2"/>
                <a:buChar char="§"/>
                <a:defRPr sz="2400">
                  <a:solidFill>
                    <a:schemeClr val="tx1"/>
                  </a:solidFill>
                  <a:latin typeface="+mj-lt"/>
                  <a:ea typeface="ＭＳ Ｐゴシック" pitchFamily="-112" charset="-128"/>
                  <a:cs typeface="ＭＳ Ｐゴシック" pitchFamily="64" charset="-128"/>
                </a:defRPr>
              </a:lvl1pPr>
              <a:lvl2pPr marL="457200" indent="-228600" algn="l" rtl="0" eaLnBrk="1" fontAlgn="base" hangingPunct="1">
                <a:spcBef>
                  <a:spcPct val="0"/>
                </a:spcBef>
                <a:spcAft>
                  <a:spcPct val="0"/>
                </a:spcAft>
                <a:buFont typeface="Arial" pitchFamily="34" charset="0"/>
                <a:buChar char="•"/>
                <a:defRPr sz="2000">
                  <a:solidFill>
                    <a:schemeClr val="tx1"/>
                  </a:solidFill>
                  <a:latin typeface="+mj-lt"/>
                  <a:ea typeface="ＭＳ Ｐゴシック" pitchFamily="-112" charset="-128"/>
                </a:defRPr>
              </a:lvl2pPr>
              <a:lvl3pPr marL="742950" indent="-228600" algn="l" rtl="0" eaLnBrk="1" fontAlgn="base" hangingPunct="1">
                <a:spcBef>
                  <a:spcPct val="0"/>
                </a:spcBef>
                <a:spcAft>
                  <a:spcPct val="0"/>
                </a:spcAft>
                <a:buFont typeface="Wingdings" pitchFamily="2" charset="2"/>
                <a:buChar char="Ø"/>
                <a:defRPr>
                  <a:solidFill>
                    <a:schemeClr val="tx1"/>
                  </a:solidFill>
                  <a:latin typeface="+mj-lt"/>
                  <a:ea typeface="ＭＳ Ｐゴシック" pitchFamily="-112"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 typeface="Wingdings" pitchFamily="2" charset="2"/>
                <a:buNone/>
              </a:pPr>
              <a:r>
                <a:rPr lang="en-US" sz="1800" dirty="0" smtClean="0"/>
                <a:t> Story 11/30 </a:t>
              </a:r>
              <a:r>
                <a:rPr lang="en-US" sz="1800" dirty="0" err="1" smtClean="0"/>
                <a:t>pts</a:t>
              </a:r>
              <a:endParaRPr lang="en-US" sz="1800" dirty="0"/>
            </a:p>
          </p:txBody>
        </p:sp>
      </p:grpSp>
      <p:sp>
        <p:nvSpPr>
          <p:cNvPr id="16" name="Right Arrow 15"/>
          <p:cNvSpPr/>
          <p:nvPr/>
        </p:nvSpPr>
        <p:spPr>
          <a:xfrm>
            <a:off x="2137025" y="1393434"/>
            <a:ext cx="256854" cy="69864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1"/>
          <p:cNvSpPr txBox="1">
            <a:spLocks/>
          </p:cNvSpPr>
          <p:nvPr/>
        </p:nvSpPr>
        <p:spPr bwMode="auto">
          <a:xfrm>
            <a:off x="2506895" y="1393434"/>
            <a:ext cx="3328827" cy="698642"/>
          </a:xfrm>
          <a:prstGeom prst="rect">
            <a:avLst/>
          </a:prstGeom>
          <a:solidFill>
            <a:srgbClr val="FFC000"/>
          </a:solidFill>
          <a:ln w="28575">
            <a:solidFill>
              <a:srgbClr val="0070C0"/>
            </a:solidFill>
          </a:ln>
          <a:extLst/>
        </p:spPr>
        <p:txBody>
          <a:bodyPr vert="horz" wrap="square" lIns="0" tIns="0" rIns="91440" bIns="45720" numCol="1" anchor="t" anchorCtr="0" compatLnSpc="1">
            <a:prstTxWarp prst="textNoShape">
              <a:avLst/>
            </a:prstTxWarp>
          </a:bodyPr>
          <a:lstStyle>
            <a:lvl1pPr marL="228600" indent="-228600" algn="l" rtl="0" eaLnBrk="1" fontAlgn="base" hangingPunct="1">
              <a:spcBef>
                <a:spcPct val="20000"/>
              </a:spcBef>
              <a:spcAft>
                <a:spcPts val="300"/>
              </a:spcAft>
              <a:buFont typeface="Wingdings" pitchFamily="2" charset="2"/>
              <a:buChar char="§"/>
              <a:defRPr sz="2400">
                <a:solidFill>
                  <a:schemeClr val="tx1"/>
                </a:solidFill>
                <a:latin typeface="+mj-lt"/>
                <a:ea typeface="ＭＳ Ｐゴシック" pitchFamily="-112" charset="-128"/>
                <a:cs typeface="ＭＳ Ｐゴシック" pitchFamily="64" charset="-128"/>
              </a:defRPr>
            </a:lvl1pPr>
            <a:lvl2pPr marL="457200" indent="-228600" algn="l" rtl="0" eaLnBrk="1" fontAlgn="base" hangingPunct="1">
              <a:spcBef>
                <a:spcPct val="0"/>
              </a:spcBef>
              <a:spcAft>
                <a:spcPct val="0"/>
              </a:spcAft>
              <a:buFont typeface="Arial" pitchFamily="34" charset="0"/>
              <a:buChar char="•"/>
              <a:defRPr sz="2000">
                <a:solidFill>
                  <a:schemeClr val="tx1"/>
                </a:solidFill>
                <a:latin typeface="+mj-lt"/>
                <a:ea typeface="ＭＳ Ｐゴシック" pitchFamily="-112" charset="-128"/>
              </a:defRPr>
            </a:lvl2pPr>
            <a:lvl3pPr marL="742950" indent="-228600" algn="l" rtl="0" eaLnBrk="1" fontAlgn="base" hangingPunct="1">
              <a:spcBef>
                <a:spcPct val="0"/>
              </a:spcBef>
              <a:spcAft>
                <a:spcPct val="0"/>
              </a:spcAft>
              <a:buFont typeface="Wingdings" pitchFamily="2" charset="2"/>
              <a:buChar char="Ø"/>
              <a:defRPr>
                <a:solidFill>
                  <a:schemeClr val="tx1"/>
                </a:solidFill>
                <a:latin typeface="+mj-lt"/>
                <a:ea typeface="ＭＳ Ｐゴシック" pitchFamily="-112"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spcBef>
                <a:spcPts val="0"/>
              </a:spcBef>
              <a:spcAft>
                <a:spcPts val="0"/>
              </a:spcAft>
              <a:buFont typeface="Wingdings" pitchFamily="2" charset="2"/>
              <a:buNone/>
            </a:pPr>
            <a:r>
              <a:rPr lang="en-US" sz="1800" b="1" dirty="0" smtClean="0"/>
              <a:t>Sprints</a:t>
            </a:r>
          </a:p>
          <a:p>
            <a:pPr marL="0" indent="0" algn="ctr">
              <a:spcBef>
                <a:spcPts val="0"/>
              </a:spcBef>
              <a:spcAft>
                <a:spcPts val="0"/>
              </a:spcAft>
              <a:buFont typeface="Wingdings" pitchFamily="2" charset="2"/>
              <a:buNone/>
            </a:pPr>
            <a:r>
              <a:rPr lang="en-US" sz="1800" dirty="0" smtClean="0"/>
              <a:t>Size to Velocity, Build and Test</a:t>
            </a:r>
            <a:endParaRPr lang="en-US" sz="1800" dirty="0"/>
          </a:p>
        </p:txBody>
      </p:sp>
      <p:sp>
        <p:nvSpPr>
          <p:cNvPr id="18" name="Content Placeholder 1"/>
          <p:cNvSpPr txBox="1">
            <a:spLocks/>
          </p:cNvSpPr>
          <p:nvPr/>
        </p:nvSpPr>
        <p:spPr bwMode="auto">
          <a:xfrm>
            <a:off x="6335237" y="1474399"/>
            <a:ext cx="2363056" cy="556086"/>
          </a:xfrm>
          <a:prstGeom prst="rect">
            <a:avLst/>
          </a:prstGeom>
          <a:solidFill>
            <a:schemeClr val="tx2">
              <a:lumMod val="40000"/>
              <a:lumOff val="60000"/>
            </a:schemeClr>
          </a:solidFill>
          <a:ln w="28575">
            <a:solidFill>
              <a:srgbClr val="0070C0"/>
            </a:solidFill>
          </a:ln>
          <a:extLst/>
        </p:spPr>
        <p:txBody>
          <a:bodyPr vert="horz" wrap="square" lIns="0" tIns="0" rIns="91440" bIns="45720" numCol="1" anchor="t" anchorCtr="0" compatLnSpc="1">
            <a:prstTxWarp prst="textNoShape">
              <a:avLst/>
            </a:prstTxWarp>
          </a:bodyPr>
          <a:lstStyle>
            <a:lvl1pPr marL="228600" indent="-228600" algn="l" rtl="0" eaLnBrk="1" fontAlgn="base" hangingPunct="1">
              <a:spcBef>
                <a:spcPct val="20000"/>
              </a:spcBef>
              <a:spcAft>
                <a:spcPts val="300"/>
              </a:spcAft>
              <a:buFont typeface="Wingdings" pitchFamily="2" charset="2"/>
              <a:buChar char="§"/>
              <a:defRPr sz="2400">
                <a:solidFill>
                  <a:schemeClr val="tx1"/>
                </a:solidFill>
                <a:latin typeface="+mj-lt"/>
                <a:ea typeface="ＭＳ Ｐゴシック" pitchFamily="-112" charset="-128"/>
                <a:cs typeface="ＭＳ Ｐゴシック" pitchFamily="64" charset="-128"/>
              </a:defRPr>
            </a:lvl1pPr>
            <a:lvl2pPr marL="457200" indent="-228600" algn="l" rtl="0" eaLnBrk="1" fontAlgn="base" hangingPunct="1">
              <a:spcBef>
                <a:spcPct val="0"/>
              </a:spcBef>
              <a:spcAft>
                <a:spcPct val="0"/>
              </a:spcAft>
              <a:buFont typeface="Arial" pitchFamily="34" charset="0"/>
              <a:buChar char="•"/>
              <a:defRPr sz="2000">
                <a:solidFill>
                  <a:schemeClr val="tx1"/>
                </a:solidFill>
                <a:latin typeface="+mj-lt"/>
                <a:ea typeface="ＭＳ Ｐゴシック" pitchFamily="-112" charset="-128"/>
              </a:defRPr>
            </a:lvl2pPr>
            <a:lvl3pPr marL="742950" indent="-228600" algn="l" rtl="0" eaLnBrk="1" fontAlgn="base" hangingPunct="1">
              <a:spcBef>
                <a:spcPct val="0"/>
              </a:spcBef>
              <a:spcAft>
                <a:spcPct val="0"/>
              </a:spcAft>
              <a:buFont typeface="Wingdings" pitchFamily="2" charset="2"/>
              <a:buChar char="Ø"/>
              <a:defRPr>
                <a:solidFill>
                  <a:schemeClr val="tx1"/>
                </a:solidFill>
                <a:latin typeface="+mj-lt"/>
                <a:ea typeface="ＭＳ Ｐゴシック" pitchFamily="-112"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spcBef>
                <a:spcPts val="0"/>
              </a:spcBef>
              <a:spcAft>
                <a:spcPts val="0"/>
              </a:spcAft>
              <a:buFont typeface="Wingdings" pitchFamily="2" charset="2"/>
              <a:buNone/>
            </a:pPr>
            <a:r>
              <a:rPr lang="en-US" sz="1800" b="1" dirty="0" smtClean="0"/>
              <a:t>Releases</a:t>
            </a:r>
          </a:p>
          <a:p>
            <a:pPr marL="0" indent="0" algn="ctr">
              <a:spcBef>
                <a:spcPts val="0"/>
              </a:spcBef>
              <a:spcAft>
                <a:spcPts val="0"/>
              </a:spcAft>
              <a:buFont typeface="Wingdings" pitchFamily="2" charset="2"/>
              <a:buNone/>
            </a:pPr>
            <a:r>
              <a:rPr lang="en-US" sz="1800" dirty="0" smtClean="0"/>
              <a:t>Deployed software</a:t>
            </a:r>
            <a:endParaRPr lang="en-US" sz="1800" dirty="0"/>
          </a:p>
        </p:txBody>
      </p:sp>
      <p:sp>
        <p:nvSpPr>
          <p:cNvPr id="19" name="Right Arrow 18"/>
          <p:cNvSpPr/>
          <p:nvPr/>
        </p:nvSpPr>
        <p:spPr>
          <a:xfrm>
            <a:off x="5947002" y="1391078"/>
            <a:ext cx="256854" cy="69864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143839" y="2245548"/>
            <a:ext cx="8774131"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ontent Placeholder 1"/>
          <p:cNvSpPr txBox="1">
            <a:spLocks/>
          </p:cNvSpPr>
          <p:nvPr/>
        </p:nvSpPr>
        <p:spPr bwMode="auto">
          <a:xfrm>
            <a:off x="2506895" y="3404596"/>
            <a:ext cx="1368196" cy="698642"/>
          </a:xfrm>
          <a:prstGeom prst="rect">
            <a:avLst/>
          </a:prstGeom>
          <a:solidFill>
            <a:srgbClr val="FFC000"/>
          </a:solidFill>
          <a:ln w="28575">
            <a:solidFill>
              <a:srgbClr val="0070C0"/>
            </a:solidFill>
          </a:ln>
          <a:extLst/>
        </p:spPr>
        <p:txBody>
          <a:bodyPr vert="horz" wrap="square" lIns="0" tIns="0" rIns="91440" bIns="45720" numCol="1" anchor="t" anchorCtr="0" compatLnSpc="1">
            <a:prstTxWarp prst="textNoShape">
              <a:avLst/>
            </a:prstTxWarp>
          </a:bodyPr>
          <a:lstStyle>
            <a:lvl1pPr marL="228600" indent="-228600" algn="l" rtl="0" eaLnBrk="1" fontAlgn="base" hangingPunct="1">
              <a:spcBef>
                <a:spcPct val="20000"/>
              </a:spcBef>
              <a:spcAft>
                <a:spcPts val="300"/>
              </a:spcAft>
              <a:buFont typeface="Wingdings" pitchFamily="2" charset="2"/>
              <a:buChar char="§"/>
              <a:defRPr sz="2400">
                <a:solidFill>
                  <a:schemeClr val="tx1"/>
                </a:solidFill>
                <a:latin typeface="+mj-lt"/>
                <a:ea typeface="ＭＳ Ｐゴシック" pitchFamily="-112" charset="-128"/>
                <a:cs typeface="ＭＳ Ｐゴシック" pitchFamily="64" charset="-128"/>
              </a:defRPr>
            </a:lvl1pPr>
            <a:lvl2pPr marL="457200" indent="-228600" algn="l" rtl="0" eaLnBrk="1" fontAlgn="base" hangingPunct="1">
              <a:spcBef>
                <a:spcPct val="0"/>
              </a:spcBef>
              <a:spcAft>
                <a:spcPct val="0"/>
              </a:spcAft>
              <a:buFont typeface="Arial" pitchFamily="34" charset="0"/>
              <a:buChar char="•"/>
              <a:defRPr sz="2000">
                <a:solidFill>
                  <a:schemeClr val="tx1"/>
                </a:solidFill>
                <a:latin typeface="+mj-lt"/>
                <a:ea typeface="ＭＳ Ｐゴシック" pitchFamily="-112" charset="-128"/>
              </a:defRPr>
            </a:lvl2pPr>
            <a:lvl3pPr marL="742950" indent="-228600" algn="l" rtl="0" eaLnBrk="1" fontAlgn="base" hangingPunct="1">
              <a:spcBef>
                <a:spcPct val="0"/>
              </a:spcBef>
              <a:spcAft>
                <a:spcPct val="0"/>
              </a:spcAft>
              <a:buFont typeface="Wingdings" pitchFamily="2" charset="2"/>
              <a:buChar char="Ø"/>
              <a:defRPr>
                <a:solidFill>
                  <a:schemeClr val="tx1"/>
                </a:solidFill>
                <a:latin typeface="+mj-lt"/>
                <a:ea typeface="ＭＳ Ｐゴシック" pitchFamily="-112"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spcBef>
                <a:spcPts val="0"/>
              </a:spcBef>
              <a:spcAft>
                <a:spcPts val="0"/>
              </a:spcAft>
              <a:buFont typeface="Wingdings" pitchFamily="2" charset="2"/>
              <a:buNone/>
            </a:pPr>
            <a:r>
              <a:rPr lang="en-US" sz="1800" b="1" dirty="0" smtClean="0"/>
              <a:t>Sprint 1</a:t>
            </a:r>
          </a:p>
          <a:p>
            <a:pPr marL="0" indent="0" algn="ctr">
              <a:spcBef>
                <a:spcPts val="0"/>
              </a:spcBef>
              <a:spcAft>
                <a:spcPts val="0"/>
              </a:spcAft>
              <a:buFont typeface="Wingdings" pitchFamily="2" charset="2"/>
              <a:buNone/>
            </a:pPr>
            <a:r>
              <a:rPr lang="en-US" sz="1800" dirty="0" smtClean="0"/>
              <a:t>Velocity=50</a:t>
            </a:r>
            <a:endParaRPr lang="en-US" sz="1800" dirty="0"/>
          </a:p>
        </p:txBody>
      </p:sp>
      <p:sp>
        <p:nvSpPr>
          <p:cNvPr id="25" name="Content Placeholder 1"/>
          <p:cNvSpPr txBox="1">
            <a:spLocks/>
          </p:cNvSpPr>
          <p:nvPr/>
        </p:nvSpPr>
        <p:spPr bwMode="auto">
          <a:xfrm>
            <a:off x="4315147" y="3381906"/>
            <a:ext cx="1520575" cy="698642"/>
          </a:xfrm>
          <a:prstGeom prst="rect">
            <a:avLst/>
          </a:prstGeom>
          <a:solidFill>
            <a:srgbClr val="FFC000"/>
          </a:solidFill>
          <a:ln w="28575">
            <a:solidFill>
              <a:srgbClr val="0070C0"/>
            </a:solidFill>
          </a:ln>
          <a:extLst/>
        </p:spPr>
        <p:txBody>
          <a:bodyPr vert="horz" wrap="square" lIns="0" tIns="0" rIns="91440" bIns="45720" numCol="1" anchor="t" anchorCtr="0" compatLnSpc="1">
            <a:prstTxWarp prst="textNoShape">
              <a:avLst/>
            </a:prstTxWarp>
          </a:bodyPr>
          <a:lstStyle>
            <a:lvl1pPr marL="228600" indent="-228600" algn="l" rtl="0" eaLnBrk="1" fontAlgn="base" hangingPunct="1">
              <a:spcBef>
                <a:spcPct val="20000"/>
              </a:spcBef>
              <a:spcAft>
                <a:spcPts val="300"/>
              </a:spcAft>
              <a:buFont typeface="Wingdings" pitchFamily="2" charset="2"/>
              <a:buChar char="§"/>
              <a:defRPr sz="2400">
                <a:solidFill>
                  <a:schemeClr val="tx1"/>
                </a:solidFill>
                <a:latin typeface="+mj-lt"/>
                <a:ea typeface="ＭＳ Ｐゴシック" pitchFamily="-112" charset="-128"/>
                <a:cs typeface="ＭＳ Ｐゴシック" pitchFamily="64" charset="-128"/>
              </a:defRPr>
            </a:lvl1pPr>
            <a:lvl2pPr marL="457200" indent="-228600" algn="l" rtl="0" eaLnBrk="1" fontAlgn="base" hangingPunct="1">
              <a:spcBef>
                <a:spcPct val="0"/>
              </a:spcBef>
              <a:spcAft>
                <a:spcPct val="0"/>
              </a:spcAft>
              <a:buFont typeface="Arial" pitchFamily="34" charset="0"/>
              <a:buChar char="•"/>
              <a:defRPr sz="2000">
                <a:solidFill>
                  <a:schemeClr val="tx1"/>
                </a:solidFill>
                <a:latin typeface="+mj-lt"/>
                <a:ea typeface="ＭＳ Ｐゴシック" pitchFamily="-112" charset="-128"/>
              </a:defRPr>
            </a:lvl2pPr>
            <a:lvl3pPr marL="742950" indent="-228600" algn="l" rtl="0" eaLnBrk="1" fontAlgn="base" hangingPunct="1">
              <a:spcBef>
                <a:spcPct val="0"/>
              </a:spcBef>
              <a:spcAft>
                <a:spcPct val="0"/>
              </a:spcAft>
              <a:buFont typeface="Wingdings" pitchFamily="2" charset="2"/>
              <a:buChar char="Ø"/>
              <a:defRPr>
                <a:solidFill>
                  <a:schemeClr val="tx1"/>
                </a:solidFill>
                <a:latin typeface="+mj-lt"/>
                <a:ea typeface="ＭＳ Ｐゴシック" pitchFamily="-112"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spcBef>
                <a:spcPts val="0"/>
              </a:spcBef>
              <a:spcAft>
                <a:spcPts val="0"/>
              </a:spcAft>
              <a:buFont typeface="Wingdings" pitchFamily="2" charset="2"/>
              <a:buNone/>
            </a:pPr>
            <a:r>
              <a:rPr lang="en-US" sz="1800" b="1" dirty="0" smtClean="0"/>
              <a:t>Sprint 2</a:t>
            </a:r>
          </a:p>
          <a:p>
            <a:pPr marL="0" indent="0" algn="ctr">
              <a:spcBef>
                <a:spcPts val="0"/>
              </a:spcBef>
              <a:spcAft>
                <a:spcPts val="0"/>
              </a:spcAft>
              <a:buFont typeface="Wingdings" pitchFamily="2" charset="2"/>
              <a:buNone/>
            </a:pPr>
            <a:r>
              <a:rPr lang="en-US" sz="1800" dirty="0" smtClean="0"/>
              <a:t>Velocity=50</a:t>
            </a:r>
            <a:endParaRPr lang="en-US" sz="1800" dirty="0"/>
          </a:p>
        </p:txBody>
      </p:sp>
      <p:cxnSp>
        <p:nvCxnSpPr>
          <p:cNvPr id="27" name="Straight Arrow Connector 26"/>
          <p:cNvCxnSpPr>
            <a:stCxn id="8" idx="3"/>
          </p:cNvCxnSpPr>
          <p:nvPr/>
        </p:nvCxnSpPr>
        <p:spPr>
          <a:xfrm flipV="1">
            <a:off x="1887231" y="3920444"/>
            <a:ext cx="619664" cy="24101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a:off x="1887232" y="2923424"/>
            <a:ext cx="619662" cy="6639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24" idx="1"/>
          </p:cNvCxnSpPr>
          <p:nvPr/>
        </p:nvCxnSpPr>
        <p:spPr>
          <a:xfrm>
            <a:off x="1887232" y="3336962"/>
            <a:ext cx="619662" cy="41695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1851268" y="4103240"/>
            <a:ext cx="2463878" cy="129647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873102" y="2507539"/>
            <a:ext cx="2442044" cy="8970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ight Arrow 38"/>
          <p:cNvSpPr/>
          <p:nvPr/>
        </p:nvSpPr>
        <p:spPr>
          <a:xfrm>
            <a:off x="3970961" y="3400743"/>
            <a:ext cx="256854" cy="69864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a:off x="5947002" y="3404597"/>
            <a:ext cx="256854" cy="69864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1"/>
          <p:cNvSpPr txBox="1">
            <a:spLocks/>
          </p:cNvSpPr>
          <p:nvPr/>
        </p:nvSpPr>
        <p:spPr bwMode="auto">
          <a:xfrm>
            <a:off x="6357993" y="3438849"/>
            <a:ext cx="2363056" cy="556086"/>
          </a:xfrm>
          <a:prstGeom prst="rect">
            <a:avLst/>
          </a:prstGeom>
          <a:solidFill>
            <a:schemeClr val="tx2">
              <a:lumMod val="40000"/>
              <a:lumOff val="60000"/>
            </a:schemeClr>
          </a:solidFill>
          <a:ln w="28575">
            <a:solidFill>
              <a:srgbClr val="0070C0"/>
            </a:solidFill>
          </a:ln>
          <a:extLst/>
        </p:spPr>
        <p:txBody>
          <a:bodyPr vert="horz" wrap="square" lIns="0" tIns="0" rIns="91440" bIns="45720" numCol="1" anchor="t" anchorCtr="0" compatLnSpc="1">
            <a:prstTxWarp prst="textNoShape">
              <a:avLst/>
            </a:prstTxWarp>
          </a:bodyPr>
          <a:lstStyle>
            <a:lvl1pPr marL="228600" indent="-228600" algn="l" rtl="0" eaLnBrk="1" fontAlgn="base" hangingPunct="1">
              <a:spcBef>
                <a:spcPct val="20000"/>
              </a:spcBef>
              <a:spcAft>
                <a:spcPts val="300"/>
              </a:spcAft>
              <a:buFont typeface="Wingdings" pitchFamily="2" charset="2"/>
              <a:buChar char="§"/>
              <a:defRPr sz="2400">
                <a:solidFill>
                  <a:schemeClr val="tx1"/>
                </a:solidFill>
                <a:latin typeface="+mj-lt"/>
                <a:ea typeface="ＭＳ Ｐゴシック" pitchFamily="-112" charset="-128"/>
                <a:cs typeface="ＭＳ Ｐゴシック" pitchFamily="64" charset="-128"/>
              </a:defRPr>
            </a:lvl1pPr>
            <a:lvl2pPr marL="457200" indent="-228600" algn="l" rtl="0" eaLnBrk="1" fontAlgn="base" hangingPunct="1">
              <a:spcBef>
                <a:spcPct val="0"/>
              </a:spcBef>
              <a:spcAft>
                <a:spcPct val="0"/>
              </a:spcAft>
              <a:buFont typeface="Arial" pitchFamily="34" charset="0"/>
              <a:buChar char="•"/>
              <a:defRPr sz="2000">
                <a:solidFill>
                  <a:schemeClr val="tx1"/>
                </a:solidFill>
                <a:latin typeface="+mj-lt"/>
                <a:ea typeface="ＭＳ Ｐゴシック" pitchFamily="-112" charset="-128"/>
              </a:defRPr>
            </a:lvl2pPr>
            <a:lvl3pPr marL="742950" indent="-228600" algn="l" rtl="0" eaLnBrk="1" fontAlgn="base" hangingPunct="1">
              <a:spcBef>
                <a:spcPct val="0"/>
              </a:spcBef>
              <a:spcAft>
                <a:spcPct val="0"/>
              </a:spcAft>
              <a:buFont typeface="Wingdings" pitchFamily="2" charset="2"/>
              <a:buChar char="Ø"/>
              <a:defRPr>
                <a:solidFill>
                  <a:schemeClr val="tx1"/>
                </a:solidFill>
                <a:latin typeface="+mj-lt"/>
                <a:ea typeface="ＭＳ Ｐゴシック" pitchFamily="-112"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ctr">
              <a:spcBef>
                <a:spcPts val="0"/>
              </a:spcBef>
              <a:spcAft>
                <a:spcPts val="0"/>
              </a:spcAft>
              <a:buFont typeface="Wingdings" pitchFamily="2" charset="2"/>
              <a:buNone/>
            </a:pPr>
            <a:r>
              <a:rPr lang="en-US" sz="1800" b="1" dirty="0" smtClean="0"/>
              <a:t>Release 1</a:t>
            </a:r>
          </a:p>
          <a:p>
            <a:pPr marL="0" indent="0" algn="ctr">
              <a:spcBef>
                <a:spcPts val="0"/>
              </a:spcBef>
              <a:spcAft>
                <a:spcPts val="0"/>
              </a:spcAft>
              <a:buFont typeface="Wingdings" pitchFamily="2" charset="2"/>
              <a:buNone/>
            </a:pPr>
            <a:r>
              <a:rPr lang="en-US" sz="1800" dirty="0" smtClean="0"/>
              <a:t>Deployed software</a:t>
            </a:r>
            <a:endParaRPr lang="en-US" sz="1800" dirty="0"/>
          </a:p>
        </p:txBody>
      </p:sp>
      <p:sp>
        <p:nvSpPr>
          <p:cNvPr id="42" name="TextBox 41"/>
          <p:cNvSpPr txBox="1"/>
          <p:nvPr/>
        </p:nvSpPr>
        <p:spPr>
          <a:xfrm>
            <a:off x="3094125" y="4719620"/>
            <a:ext cx="5311739" cy="830997"/>
          </a:xfrm>
          <a:prstGeom prst="rect">
            <a:avLst/>
          </a:prstGeom>
          <a:noFill/>
        </p:spPr>
        <p:txBody>
          <a:bodyPr wrap="square" rtlCol="0">
            <a:spAutoFit/>
          </a:bodyPr>
          <a:lstStyle/>
          <a:p>
            <a:r>
              <a:rPr lang="en-US" dirty="0" smtClean="0"/>
              <a:t>Note: The first Release is typically the Minimum Viable Product (MVP).</a:t>
            </a:r>
          </a:p>
        </p:txBody>
      </p:sp>
      <p:sp>
        <p:nvSpPr>
          <p:cNvPr id="43" name="TextBox 42"/>
          <p:cNvSpPr txBox="1"/>
          <p:nvPr/>
        </p:nvSpPr>
        <p:spPr>
          <a:xfrm>
            <a:off x="2506895" y="5549336"/>
            <a:ext cx="6377518" cy="1200329"/>
          </a:xfrm>
          <a:prstGeom prst="rect">
            <a:avLst/>
          </a:prstGeom>
          <a:noFill/>
        </p:spPr>
        <p:txBody>
          <a:bodyPr wrap="square" rtlCol="0">
            <a:spAutoFit/>
          </a:bodyPr>
          <a:lstStyle/>
          <a:p>
            <a:r>
              <a:rPr lang="en-US" dirty="0" smtClean="0"/>
              <a:t>The Minimum Viable Product is the smallest piece of software that can be built and deployed that provides value to the customer.</a:t>
            </a:r>
            <a:endParaRPr lang="en-US" dirty="0"/>
          </a:p>
        </p:txBody>
      </p:sp>
      <p:sp>
        <p:nvSpPr>
          <p:cNvPr id="33" name="Content Placeholder 1"/>
          <p:cNvSpPr txBox="1">
            <a:spLocks/>
          </p:cNvSpPr>
          <p:nvPr/>
        </p:nvSpPr>
        <p:spPr>
          <a:xfrm>
            <a:off x="228600" y="1324511"/>
            <a:ext cx="1658632" cy="836487"/>
          </a:xfrm>
          <a:prstGeom prst="rect">
            <a:avLst/>
          </a:prstGeom>
          <a:solidFill>
            <a:srgbClr val="FFFF00"/>
          </a:solidFill>
          <a:ln w="28575">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Bef>
                <a:spcPts val="0"/>
              </a:spcBef>
              <a:spcAft>
                <a:spcPts val="0"/>
              </a:spcAft>
              <a:buFont typeface="Arial" panose="020B0604020202020204" pitchFamily="34" charset="0"/>
              <a:buNone/>
            </a:pPr>
            <a:r>
              <a:rPr lang="en-US" sz="1800" b="1" dirty="0" smtClean="0"/>
              <a:t>Backlog</a:t>
            </a:r>
            <a:r>
              <a:rPr lang="en-US" sz="1800" dirty="0" smtClean="0"/>
              <a:t>: </a:t>
            </a:r>
          </a:p>
          <a:p>
            <a:pPr marL="0" indent="0" algn="ctr" fontAlgn="auto">
              <a:spcBef>
                <a:spcPts val="0"/>
              </a:spcBef>
              <a:spcAft>
                <a:spcPts val="0"/>
              </a:spcAft>
              <a:buFont typeface="Arial" panose="020B0604020202020204" pitchFamily="34" charset="0"/>
              <a:buNone/>
            </a:pPr>
            <a:r>
              <a:rPr lang="en-US" sz="1800" dirty="0" smtClean="0"/>
              <a:t>User Story/ Story Points</a:t>
            </a:r>
            <a:endParaRPr lang="en-US" sz="1800" dirty="0"/>
          </a:p>
        </p:txBody>
      </p:sp>
    </p:spTree>
    <p:extLst>
      <p:ext uri="{BB962C8B-B14F-4D97-AF65-F5344CB8AC3E}">
        <p14:creationId xmlns:p14="http://schemas.microsoft.com/office/powerpoint/2010/main" val="2026936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Agile Practices: Summary</a:t>
            </a:r>
            <a:endParaRPr lang="en-US" dirty="0"/>
          </a:p>
        </p:txBody>
      </p:sp>
      <p:sp>
        <p:nvSpPr>
          <p:cNvPr id="2" name="Content Placeholder 1"/>
          <p:cNvSpPr>
            <a:spLocks noGrp="1"/>
          </p:cNvSpPr>
          <p:nvPr>
            <p:ph idx="1"/>
          </p:nvPr>
        </p:nvSpPr>
        <p:spPr>
          <a:xfrm>
            <a:off x="200024" y="1444625"/>
            <a:ext cx="8816975" cy="4351338"/>
          </a:xfrm>
        </p:spPr>
        <p:txBody>
          <a:bodyPr>
            <a:noAutofit/>
          </a:bodyPr>
          <a:lstStyle/>
          <a:p>
            <a:pPr marL="0" indent="0">
              <a:buNone/>
            </a:pPr>
            <a:r>
              <a:rPr lang="en-US" sz="1800" dirty="0" smtClean="0">
                <a:latin typeface="Arial" panose="020B0604020202020204" pitchFamily="34" charset="0"/>
                <a:cs typeface="Arial" panose="020B0604020202020204" pitchFamily="34" charset="0"/>
              </a:rPr>
              <a:t>Based on what we have learned so far, let’s look again at the </a:t>
            </a:r>
            <a:r>
              <a:rPr lang="en-US" sz="1800" dirty="0">
                <a:latin typeface="Arial" panose="020B0604020202020204" pitchFamily="34" charset="0"/>
                <a:cs typeface="Arial" panose="020B0604020202020204" pitchFamily="34" charset="0"/>
              </a:rPr>
              <a:t>hypothetical </a:t>
            </a:r>
            <a:r>
              <a:rPr lang="en-US" sz="1800" dirty="0" smtClean="0">
                <a:latin typeface="Arial" panose="020B0604020202020204" pitchFamily="34" charset="0"/>
                <a:cs typeface="Arial" panose="020B0604020202020204" pitchFamily="34" charset="0"/>
              </a:rPr>
              <a:t>case of the generic agency customer support system:</a:t>
            </a:r>
          </a:p>
          <a:p>
            <a:pPr lvl="1"/>
            <a:r>
              <a:rPr lang="en-US" sz="1800" b="1" dirty="0" smtClean="0">
                <a:latin typeface="Arial" panose="020B0604020202020204" pitchFamily="34" charset="0"/>
                <a:cs typeface="Arial" panose="020B0604020202020204" pitchFamily="34" charset="0"/>
              </a:rPr>
              <a:t>Release 1: </a:t>
            </a:r>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web-based user interface </a:t>
            </a:r>
            <a:r>
              <a:rPr lang="en-US" sz="1800" dirty="0" smtClean="0">
                <a:latin typeface="Arial" panose="020B0604020202020204" pitchFamily="34" charset="0"/>
                <a:cs typeface="Arial" panose="020B0604020202020204" pitchFamily="34" charset="0"/>
              </a:rPr>
              <a:t>because </a:t>
            </a:r>
            <a:r>
              <a:rPr lang="en-US" sz="1800" dirty="0">
                <a:latin typeface="Arial" panose="020B0604020202020204" pitchFamily="34" charset="0"/>
                <a:cs typeface="Arial" panose="020B0604020202020204" pitchFamily="34" charset="0"/>
              </a:rPr>
              <a:t>even without the rest of the items in the backlog, there is value in providing this interface with the agency’s customers. </a:t>
            </a:r>
            <a:r>
              <a:rPr lang="en-US" sz="1800" dirty="0" smtClean="0">
                <a:latin typeface="Arial" panose="020B0604020202020204" pitchFamily="34" charset="0"/>
                <a:cs typeface="Arial" panose="020B0604020202020204" pitchFamily="34" charset="0"/>
              </a:rPr>
              <a:t> This is the </a:t>
            </a:r>
            <a:r>
              <a:rPr lang="en-US" sz="1800" b="1" dirty="0" smtClean="0">
                <a:solidFill>
                  <a:srgbClr val="C00000"/>
                </a:solidFill>
                <a:latin typeface="Arial" panose="020B0604020202020204" pitchFamily="34" charset="0"/>
                <a:cs typeface="Arial" panose="020B0604020202020204" pitchFamily="34" charset="0"/>
              </a:rPr>
              <a:t>Minimum Viable Product (MVP).</a:t>
            </a:r>
            <a:endParaRPr lang="en-US" sz="1800" b="1" dirty="0">
              <a:solidFill>
                <a:srgbClr val="C00000"/>
              </a:solidFill>
              <a:latin typeface="Arial" panose="020B0604020202020204" pitchFamily="34" charset="0"/>
              <a:cs typeface="Arial" panose="020B0604020202020204" pitchFamily="34" charset="0"/>
            </a:endParaRPr>
          </a:p>
          <a:p>
            <a:pPr lvl="1"/>
            <a:r>
              <a:rPr lang="en-US" sz="1800" b="1" dirty="0" smtClean="0">
                <a:latin typeface="Arial" panose="020B0604020202020204" pitchFamily="34" charset="0"/>
                <a:cs typeface="Arial" panose="020B0604020202020204" pitchFamily="34" charset="0"/>
              </a:rPr>
              <a:t>Release 2: </a:t>
            </a:r>
            <a:r>
              <a:rPr lang="en-US" sz="1800" dirty="0" smtClean="0">
                <a:latin typeface="Arial" panose="020B0604020202020204" pitchFamily="34" charset="0"/>
                <a:cs typeface="Arial" panose="020B0604020202020204" pitchFamily="34" charset="0"/>
              </a:rPr>
              <a:t>Database </a:t>
            </a:r>
            <a:r>
              <a:rPr lang="en-US" sz="1800" dirty="0">
                <a:latin typeface="Arial" panose="020B0604020202020204" pitchFamily="34" charset="0"/>
                <a:cs typeface="Arial" panose="020B0604020202020204" pitchFamily="34" charset="0"/>
              </a:rPr>
              <a:t>management to support metrics and workload assignment when customers need assistance. </a:t>
            </a:r>
            <a:endParaRPr lang="en-US" sz="1800" dirty="0" smtClean="0">
              <a:latin typeface="Arial" panose="020B0604020202020204" pitchFamily="34" charset="0"/>
              <a:cs typeface="Arial" panose="020B0604020202020204" pitchFamily="34" charset="0"/>
            </a:endParaRPr>
          </a:p>
          <a:p>
            <a:pPr lvl="1"/>
            <a:r>
              <a:rPr lang="en-US" sz="1800" b="1" dirty="0" smtClean="0">
                <a:latin typeface="Arial" panose="020B0604020202020204" pitchFamily="34" charset="0"/>
                <a:cs typeface="Arial" panose="020B0604020202020204" pitchFamily="34" charset="0"/>
              </a:rPr>
              <a:t>Release 3: </a:t>
            </a:r>
            <a:r>
              <a:rPr lang="en-US" sz="1800" dirty="0" smtClean="0">
                <a:latin typeface="Arial" panose="020B0604020202020204" pitchFamily="34" charset="0"/>
                <a:cs typeface="Arial" panose="020B0604020202020204" pitchFamily="34" charset="0"/>
              </a:rPr>
              <a:t>Add </a:t>
            </a:r>
            <a:r>
              <a:rPr lang="en-US" sz="1800" dirty="0">
                <a:latin typeface="Arial" panose="020B0604020202020204" pitchFamily="34" charset="0"/>
                <a:cs typeface="Arial" panose="020B0604020202020204" pitchFamily="34" charset="0"/>
              </a:rPr>
              <a:t>metrics and reporting functionality to the system to help the agency analyze customer needs and demographics. </a:t>
            </a:r>
            <a:endParaRPr lang="en-US" sz="1800" dirty="0" smtClean="0">
              <a:latin typeface="Arial" panose="020B0604020202020204" pitchFamily="34" charset="0"/>
              <a:cs typeface="Arial" panose="020B0604020202020204" pitchFamily="34" charset="0"/>
            </a:endParaRPr>
          </a:p>
          <a:p>
            <a:pPr lvl="1"/>
            <a:r>
              <a:rPr lang="en-US" sz="1800" b="1" dirty="0" smtClean="0">
                <a:latin typeface="Arial" panose="020B0604020202020204" pitchFamily="34" charset="0"/>
                <a:cs typeface="Arial" panose="020B0604020202020204" pitchFamily="34" charset="0"/>
              </a:rPr>
              <a:t>Release 4</a:t>
            </a:r>
            <a:r>
              <a:rPr lang="en-US" sz="1800" dirty="0" smtClean="0">
                <a:latin typeface="Arial" panose="020B0604020202020204" pitchFamily="34" charset="0"/>
                <a:cs typeface="Arial" panose="020B0604020202020204" pitchFamily="34" charset="0"/>
              </a:rPr>
              <a:t>: Form </a:t>
            </a:r>
            <a:r>
              <a:rPr lang="en-US" sz="1800" dirty="0">
                <a:latin typeface="Arial" panose="020B0604020202020204" pitchFamily="34" charset="0"/>
                <a:cs typeface="Arial" panose="020B0604020202020204" pitchFamily="34" charset="0"/>
              </a:rPr>
              <a:t>management functionality to rapidly generate or adjust the forms customers use in the web-based interface based on what the agency is learning about its customer needs from the metrics and reporting functionality. </a:t>
            </a:r>
            <a:endParaRPr lang="en-US" sz="1800" dirty="0" smtClean="0">
              <a:latin typeface="Arial" panose="020B0604020202020204" pitchFamily="34" charset="0"/>
              <a:cs typeface="Arial" panose="020B0604020202020204" pitchFamily="34" charset="0"/>
            </a:endParaRPr>
          </a:p>
          <a:p>
            <a:pPr lvl="1"/>
            <a:endParaRPr lang="en-US" sz="1800" dirty="0" smtClean="0">
              <a:latin typeface="Arial" panose="020B0604020202020204" pitchFamily="34" charset="0"/>
              <a:cs typeface="Arial" panose="020B0604020202020204" pitchFamily="34" charset="0"/>
            </a:endParaRPr>
          </a:p>
          <a:p>
            <a:pPr marL="0" indent="0">
              <a:buNone/>
            </a:pPr>
            <a:r>
              <a:rPr lang="en-US" sz="1800" b="1" dirty="0" smtClean="0">
                <a:latin typeface="Arial" panose="020B0604020202020204" pitchFamily="34" charset="0"/>
                <a:cs typeface="Arial" panose="020B0604020202020204" pitchFamily="34" charset="0"/>
              </a:rPr>
              <a:t>Key Takeaways:</a:t>
            </a:r>
          </a:p>
          <a:p>
            <a:pPr lvl="1"/>
            <a:r>
              <a:rPr lang="en-US" sz="1800" dirty="0" smtClean="0">
                <a:latin typeface="Arial" panose="020B0604020202020204" pitchFamily="34" charset="0"/>
                <a:cs typeface="Arial" panose="020B0604020202020204" pitchFamily="34" charset="0"/>
              </a:rPr>
              <a:t>Value for stakeholders is provided with each release over the life of the project</a:t>
            </a:r>
          </a:p>
          <a:p>
            <a:pPr lvl="1"/>
            <a:r>
              <a:rPr lang="en-US" sz="1800" dirty="0" smtClean="0">
                <a:latin typeface="Arial" panose="020B0604020202020204" pitchFamily="34" charset="0"/>
                <a:cs typeface="Arial" panose="020B0604020202020204" pitchFamily="34" charset="0"/>
              </a:rPr>
              <a:t>Improved project management and performance is facilitated through the use of incremental development. Problems are not allowed to snowball</a:t>
            </a:r>
          </a:p>
        </p:txBody>
      </p:sp>
    </p:spTree>
    <p:extLst>
      <p:ext uri="{BB962C8B-B14F-4D97-AF65-F5344CB8AC3E}">
        <p14:creationId xmlns:p14="http://schemas.microsoft.com/office/powerpoint/2010/main" val="62764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Open Source Software</a:t>
            </a:r>
            <a:endParaRPr lang="en-US" dirty="0"/>
          </a:p>
        </p:txBody>
      </p:sp>
      <p:sp>
        <p:nvSpPr>
          <p:cNvPr id="5" name="TextBox 4"/>
          <p:cNvSpPr txBox="1"/>
          <p:nvPr/>
        </p:nvSpPr>
        <p:spPr>
          <a:xfrm>
            <a:off x="141413" y="1409442"/>
            <a:ext cx="8825501" cy="4247317"/>
          </a:xfrm>
          <a:prstGeom prst="rect">
            <a:avLst/>
          </a:prstGeom>
          <a:noFill/>
        </p:spPr>
        <p:txBody>
          <a:bodyPr wrap="square" rtlCol="0">
            <a:spAutoFit/>
          </a:bodyPr>
          <a:lstStyle/>
          <a:p>
            <a:pPr marL="342900" indent="-342900">
              <a:buFont typeface="Arial" pitchFamily="34" charset="0"/>
              <a:buChar char="•"/>
            </a:pPr>
            <a:r>
              <a:rPr lang="en-US" sz="1800" dirty="0" smtClean="0"/>
              <a:t>Open Source Software (OSS) is typically described as free software as opposed to software requiring paid licenses</a:t>
            </a:r>
          </a:p>
          <a:p>
            <a:pPr marL="342900" indent="-342900">
              <a:buFont typeface="Arial" pitchFamily="34" charset="0"/>
              <a:buChar char="•"/>
            </a:pPr>
            <a:endParaRPr lang="en-US" sz="1800" dirty="0" smtClean="0"/>
          </a:p>
          <a:p>
            <a:pPr marL="342900" indent="-342900">
              <a:buFont typeface="Arial" pitchFamily="34" charset="0"/>
              <a:buChar char="•"/>
            </a:pPr>
            <a:r>
              <a:rPr lang="en-US" sz="1800" dirty="0" smtClean="0"/>
              <a:t>Use of OSS still requires licensing and carries terms and conditions with it regarding use and distribution:</a:t>
            </a:r>
          </a:p>
          <a:p>
            <a:pPr marL="800100" lvl="1" indent="-342900">
              <a:buFont typeface="Arial" pitchFamily="34" charset="0"/>
              <a:buChar char="•"/>
            </a:pPr>
            <a:r>
              <a:rPr lang="en-US" sz="1800" dirty="0" smtClean="0"/>
              <a:t>Attribution may be required when used by other firms to develop software applications for sale to their customers</a:t>
            </a:r>
          </a:p>
          <a:p>
            <a:pPr marL="800100" lvl="1" indent="-342900">
              <a:buFont typeface="Arial" pitchFamily="34" charset="0"/>
              <a:buChar char="•"/>
            </a:pPr>
            <a:r>
              <a:rPr lang="en-US" sz="1800" dirty="0" smtClean="0"/>
              <a:t>Developers using OSS may be required to submit their projects or OSS modifications to the copyright </a:t>
            </a:r>
          </a:p>
          <a:p>
            <a:pPr marL="342900" indent="-342900">
              <a:buFont typeface="Arial" pitchFamily="34" charset="0"/>
              <a:buChar char="•"/>
            </a:pPr>
            <a:endParaRPr lang="en-US" sz="1800" dirty="0" smtClean="0"/>
          </a:p>
          <a:p>
            <a:pPr marL="342900" indent="-342900">
              <a:buFont typeface="Arial" pitchFamily="34" charset="0"/>
              <a:buChar char="•"/>
            </a:pPr>
            <a:r>
              <a:rPr lang="en-US" sz="1800" dirty="0" smtClean="0"/>
              <a:t>Modification submission usually accomplished by use of on-line/web-based repositories such as </a:t>
            </a:r>
            <a:r>
              <a:rPr lang="en-US" sz="1800" dirty="0" err="1" smtClean="0"/>
              <a:t>Github</a:t>
            </a:r>
            <a:r>
              <a:rPr lang="en-US" sz="1800" dirty="0" smtClean="0"/>
              <a:t>, Docker, or </a:t>
            </a:r>
            <a:r>
              <a:rPr lang="en-US" sz="1800" dirty="0" err="1" smtClean="0"/>
              <a:t>BitBucket</a:t>
            </a:r>
            <a:r>
              <a:rPr lang="en-US" sz="1800" dirty="0" smtClean="0"/>
              <a:t>; they provide source code, version control, and means to share suggested enhancements, awareness of discovered vulnerabilities, and projects using the OSS with the copyright holder and the open source developer community</a:t>
            </a:r>
            <a:endParaRPr lang="en-US" sz="1800" dirty="0"/>
          </a:p>
        </p:txBody>
      </p:sp>
    </p:spTree>
    <p:extLst>
      <p:ext uri="{BB962C8B-B14F-4D97-AF65-F5344CB8AC3E}">
        <p14:creationId xmlns:p14="http://schemas.microsoft.com/office/powerpoint/2010/main" val="3050973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Open Source Software</a:t>
            </a:r>
            <a:endParaRPr lang="en-US" dirty="0"/>
          </a:p>
        </p:txBody>
      </p:sp>
      <p:sp>
        <p:nvSpPr>
          <p:cNvPr id="2" name="Content Placeholder 1"/>
          <p:cNvSpPr>
            <a:spLocks noGrp="1"/>
          </p:cNvSpPr>
          <p:nvPr>
            <p:ph idx="1"/>
          </p:nvPr>
        </p:nvSpPr>
        <p:spPr>
          <a:xfrm>
            <a:off x="174624" y="1393825"/>
            <a:ext cx="8766175" cy="4351338"/>
          </a:xfrm>
        </p:spPr>
        <p:txBody>
          <a:bodyPr>
            <a:noAutofit/>
          </a:bodyPr>
          <a:lstStyle/>
          <a:p>
            <a:pPr marL="0" indent="0">
              <a:spcBef>
                <a:spcPts val="0"/>
              </a:spcBef>
              <a:buNone/>
            </a:pPr>
            <a:r>
              <a:rPr lang="en-US" sz="1800" dirty="0" smtClean="0">
                <a:latin typeface="Arial" panose="020B0604020202020204" pitchFamily="34" charset="0"/>
                <a:cs typeface="Arial" panose="020B0604020202020204" pitchFamily="34" charset="0"/>
              </a:rPr>
              <a:t>The Government is increasingly procuring software applications and systems based on OSS for a number of reasons:</a:t>
            </a:r>
          </a:p>
          <a:p>
            <a:pPr lvl="1"/>
            <a:r>
              <a:rPr lang="en-US" sz="1800" dirty="0" smtClean="0">
                <a:latin typeface="Arial" panose="020B0604020202020204" pitchFamily="34" charset="0"/>
                <a:cs typeface="Arial" panose="020B0604020202020204" pitchFamily="34" charset="0"/>
              </a:rPr>
              <a:t>Top federal guidance (OMB, OFPP, GSA, DoD) is to use OSS where possible</a:t>
            </a:r>
          </a:p>
          <a:p>
            <a:pPr lvl="1"/>
            <a:r>
              <a:rPr lang="en-US" sz="1800" dirty="0" smtClean="0">
                <a:latin typeface="Arial" panose="020B0604020202020204" pitchFamily="34" charset="0"/>
                <a:cs typeface="Arial" panose="020B0604020202020204" pitchFamily="34" charset="0"/>
              </a:rPr>
              <a:t>OSS that is well supported and popular with developers in the user community can be very capable, reliable, secure, and less prone to obsolescence</a:t>
            </a:r>
          </a:p>
          <a:p>
            <a:pPr lvl="1"/>
            <a:r>
              <a:rPr lang="en-US" sz="1800" dirty="0" smtClean="0">
                <a:latin typeface="Arial" panose="020B0604020202020204" pitchFamily="34" charset="0"/>
                <a:cs typeface="Arial" panose="020B0604020202020204" pitchFamily="34" charset="0"/>
              </a:rPr>
              <a:t>OSS is available with the source code, giving unlimited government rights to use, modify, reproduce, and distribute all the computer software technical data-</a:t>
            </a:r>
            <a:r>
              <a:rPr lang="en-US" sz="1800" dirty="0">
                <a:latin typeface="Arial" panose="020B0604020202020204" pitchFamily="34" charset="0"/>
                <a:cs typeface="Arial" panose="020B0604020202020204" pitchFamily="34" charset="0"/>
              </a:rPr>
              <a:t> including the source </a:t>
            </a:r>
            <a:r>
              <a:rPr lang="en-US" sz="1800" dirty="0" smtClean="0">
                <a:latin typeface="Arial" panose="020B0604020202020204" pitchFamily="34" charset="0"/>
                <a:cs typeface="Arial" panose="020B0604020202020204" pitchFamily="34" charset="0"/>
              </a:rPr>
              <a:t>code</a:t>
            </a:r>
          </a:p>
          <a:p>
            <a:pPr lvl="1"/>
            <a:r>
              <a:rPr lang="en-US" sz="1800" dirty="0" smtClean="0">
                <a:latin typeface="Arial" panose="020B0604020202020204" pitchFamily="34" charset="0"/>
                <a:cs typeface="Arial" panose="020B0604020202020204" pitchFamily="34" charset="0"/>
              </a:rPr>
              <a:t>Unlimited Government Rights in the software means that:</a:t>
            </a:r>
          </a:p>
          <a:p>
            <a:pPr lvl="2"/>
            <a:r>
              <a:rPr lang="en-US" sz="1800" dirty="0" smtClean="0">
                <a:latin typeface="Arial" panose="020B0604020202020204" pitchFamily="34" charset="0"/>
                <a:cs typeface="Arial" panose="020B0604020202020204" pitchFamily="34" charset="0"/>
              </a:rPr>
              <a:t>The government can use the developed software/application in perpetuity without royalty ($$)</a:t>
            </a:r>
          </a:p>
          <a:p>
            <a:pPr lvl="2"/>
            <a:r>
              <a:rPr lang="en-US" sz="1800" dirty="0" smtClean="0">
                <a:latin typeface="Arial" panose="020B0604020202020204" pitchFamily="34" charset="0"/>
                <a:cs typeface="Arial" panose="020B0604020202020204" pitchFamily="34" charset="0"/>
              </a:rPr>
              <a:t>The government can use the computer software technical data to enable competition for further development, enhancements, technical support, upgrades, and training at lower cost and risk</a:t>
            </a:r>
          </a:p>
          <a:p>
            <a:pPr lvl="1"/>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8761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4386" y="269876"/>
            <a:ext cx="8665289" cy="1325563"/>
          </a:xfrm>
        </p:spPr>
        <p:txBody>
          <a:bodyPr/>
          <a:lstStyle/>
          <a:p>
            <a:r>
              <a:rPr lang="en-US" dirty="0" smtClean="0"/>
              <a:t>Open Source vs. Proprietary Comparison</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237907720"/>
              </p:ext>
            </p:extLst>
          </p:nvPr>
        </p:nvGraphicFramePr>
        <p:xfrm>
          <a:off x="164386" y="1663557"/>
          <a:ext cx="8839200" cy="4119880"/>
        </p:xfrm>
        <a:graphic>
          <a:graphicData uri="http://schemas.openxmlformats.org/drawingml/2006/table">
            <a:tbl>
              <a:tblPr firstRow="1" bandRow="1">
                <a:tableStyleId>{5940675A-B579-460E-94D1-54222C63F5DA}</a:tableStyleId>
              </a:tblPr>
              <a:tblGrid>
                <a:gridCol w="2946400"/>
                <a:gridCol w="2946400"/>
                <a:gridCol w="2946400"/>
              </a:tblGrid>
              <a:tr h="0">
                <a:tc>
                  <a:txBody>
                    <a:bodyPr/>
                    <a:lstStyle/>
                    <a:p>
                      <a:endParaRPr lang="en-US" dirty="0"/>
                    </a:p>
                  </a:txBody>
                  <a:tcPr/>
                </a:tc>
                <a:tc>
                  <a:txBody>
                    <a:bodyPr/>
                    <a:lstStyle/>
                    <a:p>
                      <a:r>
                        <a:rPr lang="en-US" b="1" u="sng" dirty="0" smtClean="0"/>
                        <a:t>Open Source Software</a:t>
                      </a:r>
                      <a:endParaRPr lang="en-US" b="1" u="sng" dirty="0"/>
                    </a:p>
                  </a:txBody>
                  <a:tcPr/>
                </a:tc>
                <a:tc>
                  <a:txBody>
                    <a:bodyPr/>
                    <a:lstStyle/>
                    <a:p>
                      <a:r>
                        <a:rPr lang="en-US" b="1" u="sng" dirty="0" smtClean="0"/>
                        <a:t>Proprietary Software</a:t>
                      </a:r>
                      <a:endParaRPr lang="en-US" b="1" u="sng" dirty="0"/>
                    </a:p>
                  </a:txBody>
                  <a:tcPr/>
                </a:tc>
              </a:tr>
              <a:tr h="370840">
                <a:tc>
                  <a:txBody>
                    <a:bodyPr/>
                    <a:lstStyle/>
                    <a:p>
                      <a:r>
                        <a:rPr lang="en-US" dirty="0" smtClean="0"/>
                        <a:t>Examples</a:t>
                      </a:r>
                      <a:endParaRPr lang="en-US" dirty="0"/>
                    </a:p>
                  </a:txBody>
                  <a:tcPr/>
                </a:tc>
                <a:tc>
                  <a:txBody>
                    <a:bodyPr/>
                    <a:lstStyle/>
                    <a:p>
                      <a:r>
                        <a:rPr lang="en-US" dirty="0" smtClean="0"/>
                        <a:t>Linux, </a:t>
                      </a:r>
                      <a:r>
                        <a:rPr lang="en-US" dirty="0" err="1" smtClean="0"/>
                        <a:t>FireFox</a:t>
                      </a:r>
                      <a:r>
                        <a:rPr lang="en-US" dirty="0" smtClean="0"/>
                        <a:t>, MySQL</a:t>
                      </a:r>
                      <a:endParaRPr lang="en-US" dirty="0"/>
                    </a:p>
                  </a:txBody>
                  <a:tcPr/>
                </a:tc>
                <a:tc>
                  <a:txBody>
                    <a:bodyPr/>
                    <a:lstStyle/>
                    <a:p>
                      <a:r>
                        <a:rPr lang="en-US" dirty="0" smtClean="0"/>
                        <a:t>Microsoft Office, Oracle, most government</a:t>
                      </a:r>
                      <a:r>
                        <a:rPr lang="en-US" baseline="0" dirty="0" smtClean="0"/>
                        <a:t> contract writing systems</a:t>
                      </a:r>
                      <a:endParaRPr lang="en-US" dirty="0"/>
                    </a:p>
                  </a:txBody>
                  <a:tcPr/>
                </a:tc>
              </a:tr>
              <a:tr h="370840">
                <a:tc>
                  <a:txBody>
                    <a:bodyPr/>
                    <a:lstStyle/>
                    <a:p>
                      <a:r>
                        <a:rPr lang="en-US" dirty="0" smtClean="0"/>
                        <a:t>License for use</a:t>
                      </a:r>
                      <a:endParaRPr lang="en-US" dirty="0"/>
                    </a:p>
                  </a:txBody>
                  <a:tcPr/>
                </a:tc>
                <a:tc>
                  <a:txBody>
                    <a:bodyPr/>
                    <a:lstStyle/>
                    <a:p>
                      <a:r>
                        <a:rPr lang="en-US" dirty="0" smtClean="0"/>
                        <a:t>Required, but no cost</a:t>
                      </a:r>
                      <a:endParaRPr lang="en-US" dirty="0"/>
                    </a:p>
                  </a:txBody>
                  <a:tcPr/>
                </a:tc>
                <a:tc>
                  <a:txBody>
                    <a:bodyPr/>
                    <a:lstStyle/>
                    <a:p>
                      <a:r>
                        <a:rPr lang="en-US" dirty="0" smtClean="0"/>
                        <a:t>Required, $$$ (typically)</a:t>
                      </a:r>
                      <a:endParaRPr lang="en-US" dirty="0"/>
                    </a:p>
                  </a:txBody>
                  <a:tcPr/>
                </a:tc>
              </a:tr>
              <a:tr h="370840">
                <a:tc>
                  <a:txBody>
                    <a:bodyPr/>
                    <a:lstStyle/>
                    <a:p>
                      <a:r>
                        <a:rPr lang="en-US" dirty="0" smtClean="0"/>
                        <a:t>Intellectual Property/ Copyrights</a:t>
                      </a:r>
                      <a:endParaRPr lang="en-US" dirty="0"/>
                    </a:p>
                  </a:txBody>
                  <a:tcPr/>
                </a:tc>
                <a:tc>
                  <a:txBody>
                    <a:bodyPr/>
                    <a:lstStyle/>
                    <a:p>
                      <a:r>
                        <a:rPr lang="en-US" dirty="0" smtClean="0"/>
                        <a:t>Copyrighted</a:t>
                      </a:r>
                      <a:endParaRPr lang="en-US" dirty="0"/>
                    </a:p>
                  </a:txBody>
                  <a:tcPr/>
                </a:tc>
                <a:tc>
                  <a:txBody>
                    <a:bodyPr/>
                    <a:lstStyle/>
                    <a:p>
                      <a:r>
                        <a:rPr lang="en-US" dirty="0" smtClean="0"/>
                        <a:t>Copyrighted</a:t>
                      </a:r>
                      <a:endParaRPr lang="en-US" dirty="0"/>
                    </a:p>
                  </a:txBody>
                  <a:tcPr/>
                </a:tc>
              </a:tr>
              <a:tr h="370840">
                <a:tc>
                  <a:txBody>
                    <a:bodyPr/>
                    <a:lstStyle/>
                    <a:p>
                      <a:r>
                        <a:rPr lang="en-US" dirty="0" smtClean="0"/>
                        <a:t>Maintenance, upgrades</a:t>
                      </a:r>
                      <a:endParaRPr lang="en-US" dirty="0"/>
                    </a:p>
                  </a:txBody>
                  <a:tcPr/>
                </a:tc>
                <a:tc>
                  <a:txBody>
                    <a:bodyPr/>
                    <a:lstStyle/>
                    <a:p>
                      <a:r>
                        <a:rPr lang="en-US" dirty="0" smtClean="0"/>
                        <a:t>Open Source Community of developers facilitated by free access to Source Code</a:t>
                      </a:r>
                      <a:endParaRPr lang="en-US" dirty="0"/>
                    </a:p>
                  </a:txBody>
                  <a:tcPr/>
                </a:tc>
                <a:tc>
                  <a:txBody>
                    <a:bodyPr/>
                    <a:lstStyle/>
                    <a:p>
                      <a:r>
                        <a:rPr lang="en-US" dirty="0" smtClean="0"/>
                        <a:t>“In-house” by copyright</a:t>
                      </a:r>
                      <a:r>
                        <a:rPr lang="en-US" baseline="0" dirty="0" smtClean="0"/>
                        <a:t> owner employees. Source Code tightly controlled</a:t>
                      </a:r>
                      <a:endParaRPr lang="en-US" dirty="0"/>
                    </a:p>
                  </a:txBody>
                  <a:tcPr/>
                </a:tc>
              </a:tr>
              <a:tr h="370840">
                <a:tc>
                  <a:txBody>
                    <a:bodyPr/>
                    <a:lstStyle/>
                    <a:p>
                      <a:r>
                        <a:rPr lang="en-US" dirty="0" smtClean="0"/>
                        <a:t>Revenue models for developers.</a:t>
                      </a:r>
                      <a:endParaRPr lang="en-US" dirty="0"/>
                    </a:p>
                  </a:txBody>
                  <a:tcPr/>
                </a:tc>
                <a:tc>
                  <a:txBody>
                    <a:bodyPr/>
                    <a:lstStyle/>
                    <a:p>
                      <a:r>
                        <a:rPr lang="en-US" dirty="0" smtClean="0"/>
                        <a:t>Paid for development, maintenance, upgrades, training</a:t>
                      </a:r>
                      <a:endParaRPr lang="en-US" dirty="0"/>
                    </a:p>
                  </a:txBody>
                  <a:tcPr/>
                </a:tc>
                <a:tc>
                  <a:txBody>
                    <a:bodyPr/>
                    <a:lstStyle/>
                    <a:p>
                      <a:r>
                        <a:rPr lang="en-US" dirty="0" smtClean="0"/>
                        <a:t>Same as OSS developers, but add royalties</a:t>
                      </a:r>
                      <a:r>
                        <a:rPr lang="en-US" baseline="0" dirty="0" smtClean="0"/>
                        <a:t> from licenses</a:t>
                      </a:r>
                      <a:endParaRPr lang="en-US" dirty="0"/>
                    </a:p>
                  </a:txBody>
                  <a:tcPr/>
                </a:tc>
              </a:tr>
            </a:tbl>
          </a:graphicData>
        </a:graphic>
      </p:graphicFrame>
    </p:spTree>
    <p:extLst>
      <p:ext uri="{BB962C8B-B14F-4D97-AF65-F5344CB8AC3E}">
        <p14:creationId xmlns:p14="http://schemas.microsoft.com/office/powerpoint/2010/main" val="3417215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Cloud Services (“X as a Service”)</a:t>
            </a:r>
            <a:endParaRPr lang="en-US" dirty="0"/>
          </a:p>
        </p:txBody>
      </p:sp>
      <p:sp>
        <p:nvSpPr>
          <p:cNvPr id="2" name="Content Placeholder 1"/>
          <p:cNvSpPr>
            <a:spLocks noGrp="1"/>
          </p:cNvSpPr>
          <p:nvPr>
            <p:ph idx="1"/>
          </p:nvPr>
        </p:nvSpPr>
        <p:spPr>
          <a:xfrm>
            <a:off x="238125" y="1520825"/>
            <a:ext cx="8515350" cy="4351338"/>
          </a:xfrm>
        </p:spPr>
        <p:txBody>
          <a:bodyPr>
            <a:normAutofit/>
          </a:bodyPr>
          <a:lstStyle/>
          <a:p>
            <a:pPr marL="0" indent="0">
              <a:buNone/>
            </a:pPr>
            <a:r>
              <a:rPr lang="en-US" sz="1800" dirty="0" smtClean="0">
                <a:latin typeface="Arial" panose="020B0604020202020204" pitchFamily="34" charset="0"/>
                <a:cs typeface="Arial" panose="020B0604020202020204" pitchFamily="34" charset="0"/>
              </a:rPr>
              <a:t>Cloud Services/”X as a Service” (</a:t>
            </a:r>
            <a:r>
              <a:rPr lang="en-US" sz="1800" dirty="0" err="1" smtClean="0">
                <a:latin typeface="Arial" panose="020B0604020202020204" pitchFamily="34" charset="0"/>
                <a:cs typeface="Arial" panose="020B0604020202020204" pitchFamily="34" charset="0"/>
              </a:rPr>
              <a:t>XaaS</a:t>
            </a:r>
            <a:r>
              <a:rPr lang="en-US" sz="1800" dirty="0" smtClean="0">
                <a:latin typeface="Arial" panose="020B0604020202020204" pitchFamily="34" charset="0"/>
                <a:cs typeface="Arial" panose="020B0604020202020204" pitchFamily="34" charset="0"/>
              </a:rPr>
              <a:t>) is defined as:</a:t>
            </a:r>
          </a:p>
          <a:p>
            <a:pPr marL="0" lvl="1" indent="0">
              <a:spcBef>
                <a:spcPts val="0"/>
              </a:spcBef>
              <a:buNone/>
            </a:pPr>
            <a:endParaRPr lang="en-US" sz="1800" i="1" dirty="0" smtClean="0">
              <a:latin typeface="Arial" panose="020B0604020202020204" pitchFamily="34" charset="0"/>
              <a:cs typeface="Arial" panose="020B0604020202020204" pitchFamily="34" charset="0"/>
            </a:endParaRPr>
          </a:p>
          <a:p>
            <a:pPr marL="0" lvl="1" indent="0">
              <a:spcBef>
                <a:spcPts val="0"/>
              </a:spcBef>
              <a:buNone/>
            </a:pPr>
            <a:r>
              <a:rPr lang="en-US" sz="1800" i="1" dirty="0" smtClean="0">
                <a:latin typeface="Arial" panose="020B0604020202020204" pitchFamily="34" charset="0"/>
                <a:cs typeface="Arial" panose="020B0604020202020204" pitchFamily="34" charset="0"/>
              </a:rPr>
              <a:t>A model for enabling ubiquitous, convenient, on-demand network access to a shared pool of configurable </a:t>
            </a:r>
            <a:r>
              <a:rPr lang="en-US" sz="1800" i="1" dirty="0">
                <a:latin typeface="Arial" panose="020B0604020202020204" pitchFamily="34" charset="0"/>
                <a:cs typeface="Arial" panose="020B0604020202020204" pitchFamily="34" charset="0"/>
              </a:rPr>
              <a:t>computing resources (e.g., networks, servers, storage, applications and services) that can be rapidly provisioned and released with minimal management effort or service provider </a:t>
            </a:r>
            <a:r>
              <a:rPr lang="en-US" sz="1800" i="1" dirty="0" smtClean="0">
                <a:latin typeface="Arial" panose="020B0604020202020204" pitchFamily="34" charset="0"/>
                <a:cs typeface="Arial" panose="020B0604020202020204" pitchFamily="34" charset="0"/>
              </a:rPr>
              <a:t>interaction.</a:t>
            </a: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(National </a:t>
            </a:r>
            <a:r>
              <a:rPr lang="en-US" sz="1800" dirty="0">
                <a:latin typeface="Arial" panose="020B0604020202020204" pitchFamily="34" charset="0"/>
                <a:cs typeface="Arial" panose="020B0604020202020204" pitchFamily="34" charset="0"/>
              </a:rPr>
              <a:t>Institute of Technology (NIST</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0" indent="0">
              <a:spcBef>
                <a:spcPts val="0"/>
              </a:spcBef>
              <a:spcAft>
                <a:spcPts val="0"/>
              </a:spcAft>
              <a:buNone/>
            </a:pPr>
            <a:endParaRPr lang="en-US" sz="1800" i="1" dirty="0" smtClean="0">
              <a:latin typeface="Arial" panose="020B0604020202020204" pitchFamily="34" charset="0"/>
              <a:cs typeface="Arial" panose="020B0604020202020204" pitchFamily="34" charset="0"/>
            </a:endParaRPr>
          </a:p>
          <a:p>
            <a:pPr marL="0" lvl="1" indent="0">
              <a:spcBef>
                <a:spcPts val="0"/>
              </a:spcBef>
              <a:spcAft>
                <a:spcPts val="0"/>
              </a:spcAft>
              <a:buNone/>
            </a:pPr>
            <a:r>
              <a:rPr lang="en-US" sz="1800" dirty="0" smtClean="0">
                <a:latin typeface="Arial" panose="020B0604020202020204" pitchFamily="34" charset="0"/>
                <a:cs typeface="Arial" panose="020B0604020202020204" pitchFamily="34" charset="0"/>
              </a:rPr>
              <a:t>Translation: </a:t>
            </a:r>
            <a:r>
              <a:rPr lang="en-US" sz="1800" i="1" dirty="0" smtClean="0">
                <a:latin typeface="Arial" panose="020B0604020202020204" pitchFamily="34" charset="0"/>
                <a:cs typeface="Arial" panose="020B0604020202020204" pitchFamily="34" charset="0"/>
              </a:rPr>
              <a:t>An organization (government entity, private sector firm, or combination) provides Internet-based </a:t>
            </a:r>
            <a:r>
              <a:rPr lang="en-US" sz="1800" i="1" dirty="0">
                <a:latin typeface="Arial" panose="020B0604020202020204" pitchFamily="34" charset="0"/>
                <a:cs typeface="Arial" panose="020B0604020202020204" pitchFamily="34" charset="0"/>
              </a:rPr>
              <a:t>computing </a:t>
            </a:r>
            <a:r>
              <a:rPr lang="en-US" sz="1800" i="1" dirty="0" smtClean="0">
                <a:latin typeface="Arial" panose="020B0604020202020204" pitchFamily="34" charset="0"/>
                <a:cs typeface="Arial" panose="020B0604020202020204" pitchFamily="34" charset="0"/>
              </a:rPr>
              <a:t>with shared </a:t>
            </a:r>
            <a:r>
              <a:rPr lang="en-US" sz="1800" i="1" dirty="0">
                <a:latin typeface="Arial" panose="020B0604020202020204" pitchFamily="34" charset="0"/>
                <a:cs typeface="Arial" panose="020B0604020202020204" pitchFamily="34" charset="0"/>
              </a:rPr>
              <a:t>processing </a:t>
            </a:r>
            <a:r>
              <a:rPr lang="en-US" sz="1800" i="1" dirty="0" smtClean="0">
                <a:latin typeface="Arial" panose="020B0604020202020204" pitchFamily="34" charset="0"/>
                <a:cs typeface="Arial" panose="020B0604020202020204" pitchFamily="34" charset="0"/>
              </a:rPr>
              <a:t>resources  </a:t>
            </a:r>
            <a:r>
              <a:rPr lang="en-US" sz="1800" i="1" dirty="0">
                <a:latin typeface="Arial" panose="020B0604020202020204" pitchFamily="34" charset="0"/>
                <a:cs typeface="Arial" panose="020B0604020202020204" pitchFamily="34" charset="0"/>
              </a:rPr>
              <a:t>to computers and other devices on demand.</a:t>
            </a:r>
          </a:p>
        </p:txBody>
      </p:sp>
    </p:spTree>
    <p:extLst>
      <p:ext uri="{BB962C8B-B14F-4D97-AF65-F5344CB8AC3E}">
        <p14:creationId xmlns:p14="http://schemas.microsoft.com/office/powerpoint/2010/main" val="2855319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Agenda</a:t>
            </a:r>
            <a:endParaRPr lang="en-US" dirty="0"/>
          </a:p>
        </p:txBody>
      </p:sp>
      <p:sp>
        <p:nvSpPr>
          <p:cNvPr id="7" name="Rectangle 6"/>
          <p:cNvSpPr/>
          <p:nvPr/>
        </p:nvSpPr>
        <p:spPr>
          <a:xfrm>
            <a:off x="171450" y="1595439"/>
            <a:ext cx="8801100" cy="4411661"/>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t>Day 2 – Digital Services and Agile Introduction</a:t>
            </a:r>
            <a:endParaRPr lang="en-US" sz="2000" b="1" dirty="0"/>
          </a:p>
        </p:txBody>
      </p:sp>
      <p:graphicFrame>
        <p:nvGraphicFramePr>
          <p:cNvPr id="8" name="Content Placeholder 7"/>
          <p:cNvGraphicFramePr>
            <a:graphicFrameLocks/>
          </p:cNvGraphicFramePr>
          <p:nvPr>
            <p:extLst>
              <p:ext uri="{D42A27DB-BD31-4B8C-83A1-F6EECF244321}">
                <p14:modId xmlns:p14="http://schemas.microsoft.com/office/powerpoint/2010/main" val="3153161510"/>
              </p:ext>
            </p:extLst>
          </p:nvPr>
        </p:nvGraphicFramePr>
        <p:xfrm>
          <a:off x="314326" y="2057400"/>
          <a:ext cx="8515350" cy="3809999"/>
        </p:xfrm>
        <a:graphic>
          <a:graphicData uri="http://schemas.openxmlformats.org/drawingml/2006/table">
            <a:tbl>
              <a:tblPr bandRow="1">
                <a:tableStyleId>{5C22544A-7EE6-4342-B048-85BDC9FD1C3A}</a:tableStyleId>
              </a:tblPr>
              <a:tblGrid>
                <a:gridCol w="1616074"/>
                <a:gridCol w="6899276"/>
              </a:tblGrid>
              <a:tr h="1684158">
                <a:tc>
                  <a:txBody>
                    <a:bodyPr/>
                    <a:lstStyle/>
                    <a:p>
                      <a:r>
                        <a:rPr lang="en-US" sz="2400" b="1" dirty="0" smtClean="0">
                          <a:solidFill>
                            <a:schemeClr val="bg1"/>
                          </a:solidFill>
                        </a:rPr>
                        <a:t>Morning</a:t>
                      </a: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dirty="0" smtClean="0">
                          <a:solidFill>
                            <a:schemeClr val="tx1"/>
                          </a:solidFill>
                        </a:rPr>
                        <a:t>Digital Services Playbook</a:t>
                      </a:r>
                    </a:p>
                    <a:p>
                      <a:pPr marL="182880" indent="-182880">
                        <a:buFont typeface="Arial" panose="020B0604020202020204" pitchFamily="34" charset="0"/>
                        <a:buChar char="•"/>
                      </a:pPr>
                      <a:r>
                        <a:rPr lang="en-US" sz="2400" baseline="0" dirty="0" smtClean="0">
                          <a:solidFill>
                            <a:schemeClr val="tx1"/>
                          </a:solidFill>
                        </a:rPr>
                        <a:t>Digital Services Overview</a:t>
                      </a:r>
                    </a:p>
                    <a:p>
                      <a:pPr marL="182880" indent="-182880">
                        <a:buFont typeface="Arial" panose="020B0604020202020204" pitchFamily="34" charset="0"/>
                        <a:buChar char="•"/>
                      </a:pPr>
                      <a:r>
                        <a:rPr lang="en-US" sz="2400" baseline="0" dirty="0" smtClean="0">
                          <a:solidFill>
                            <a:schemeClr val="tx1"/>
                          </a:solidFill>
                        </a:rPr>
                        <a:t>Agile Overview</a:t>
                      </a:r>
                    </a:p>
                  </a:txBody>
                  <a:tcPr marL="68580" marR="68580" marT="34290" marB="34290" anchor="ctr">
                    <a:solidFill>
                      <a:schemeClr val="accent1">
                        <a:lumMod val="20000"/>
                        <a:lumOff val="80000"/>
                      </a:schemeClr>
                    </a:solidFill>
                  </a:tcPr>
                </a:tc>
              </a:tr>
              <a:tr h="569421">
                <a:tc gridSpan="2">
                  <a:txBody>
                    <a:bodyPr/>
                    <a:lstStyle/>
                    <a:p>
                      <a:pPr marL="91440" indent="-91440" algn="ctr"/>
                      <a:r>
                        <a:rPr lang="en-US" sz="2400" b="1" dirty="0" smtClean="0"/>
                        <a:t>Lunch</a:t>
                      </a:r>
                      <a:r>
                        <a:rPr lang="en-US" sz="2400" b="1" baseline="0" dirty="0" smtClean="0"/>
                        <a:t> w/Live Digital Assignment Teams</a:t>
                      </a:r>
                      <a:r>
                        <a:rPr lang="en-US" sz="2400" b="1" dirty="0" smtClean="0"/>
                        <a:t> (12:30-1:30</a:t>
                      </a:r>
                      <a:r>
                        <a:rPr lang="en-US" sz="2400" b="1" baseline="0" dirty="0" smtClean="0"/>
                        <a:t> pm)</a:t>
                      </a:r>
                      <a:endParaRPr lang="en-US" sz="2400" b="1" dirty="0"/>
                    </a:p>
                  </a:txBody>
                  <a:tcPr marL="68580" marR="68580" marT="34290" marB="34290" anchor="ctr">
                    <a:solidFill>
                      <a:schemeClr val="bg1"/>
                    </a:solidFill>
                  </a:tcPr>
                </a:tc>
                <a:tc hMerge="1">
                  <a:txBody>
                    <a:bodyPr/>
                    <a:lstStyle/>
                    <a:p>
                      <a:endParaRPr lang="en-US"/>
                    </a:p>
                  </a:txBody>
                  <a:tcPr/>
                </a:tc>
              </a:tr>
              <a:tr h="1556420">
                <a:tc>
                  <a:txBody>
                    <a:bodyPr/>
                    <a:lstStyle/>
                    <a:p>
                      <a:r>
                        <a:rPr lang="en-US" sz="2400" b="1" kern="1200" dirty="0" smtClean="0">
                          <a:solidFill>
                            <a:schemeClr val="bg1"/>
                          </a:solidFill>
                          <a:latin typeface="+mn-lt"/>
                          <a:ea typeface="+mn-ea"/>
                          <a:cs typeface="+mn-cs"/>
                        </a:rPr>
                        <a:t>Afternoon</a:t>
                      </a:r>
                    </a:p>
                    <a:p>
                      <a:endParaRPr lang="en-US" sz="3200" b="1" kern="1200" dirty="0">
                        <a:solidFill>
                          <a:schemeClr val="bg1"/>
                        </a:solidFill>
                        <a:latin typeface="+mn-lt"/>
                        <a:ea typeface="+mn-ea"/>
                        <a:cs typeface="+mn-cs"/>
                      </a:endParaRP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baseline="0" dirty="0" smtClean="0">
                          <a:solidFill>
                            <a:schemeClr val="tx1"/>
                          </a:solidFill>
                        </a:rPr>
                        <a:t>Special Guest</a:t>
                      </a:r>
                    </a:p>
                    <a:p>
                      <a:pPr marL="182880" indent="-182880">
                        <a:buFont typeface="Arial" panose="020B0604020202020204" pitchFamily="34" charset="0"/>
                        <a:buChar char="•"/>
                      </a:pPr>
                      <a:r>
                        <a:rPr lang="en-US" sz="2400" baseline="0" dirty="0" smtClean="0">
                          <a:solidFill>
                            <a:schemeClr val="tx1"/>
                          </a:solidFill>
                        </a:rPr>
                        <a:t>Agile Overview – Continued!</a:t>
                      </a:r>
                    </a:p>
                  </a:txBody>
                  <a:tcPr marL="68580" marR="68580" marT="34290" marB="34290" anchor="ctr">
                    <a:solidFill>
                      <a:schemeClr val="accent1">
                        <a:lumMod val="20000"/>
                        <a:lumOff val="80000"/>
                      </a:schemeClr>
                    </a:solidFill>
                  </a:tcPr>
                </a:tc>
              </a:tr>
            </a:tbl>
          </a:graphicData>
        </a:graphic>
      </p:graphicFrame>
    </p:spTree>
    <p:extLst>
      <p:ext uri="{BB962C8B-B14F-4D97-AF65-F5344CB8AC3E}">
        <p14:creationId xmlns:p14="http://schemas.microsoft.com/office/powerpoint/2010/main" val="2853015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Cloud Services (“X as a Service”)</a:t>
            </a:r>
            <a:endParaRPr lang="en-US" dirty="0"/>
          </a:p>
        </p:txBody>
      </p:sp>
      <p:sp>
        <p:nvSpPr>
          <p:cNvPr id="2" name="Content Placeholder 1"/>
          <p:cNvSpPr>
            <a:spLocks noGrp="1"/>
          </p:cNvSpPr>
          <p:nvPr>
            <p:ph idx="1"/>
          </p:nvPr>
        </p:nvSpPr>
        <p:spPr>
          <a:xfrm>
            <a:off x="195210" y="1574925"/>
            <a:ext cx="8515350" cy="4351338"/>
          </a:xfrm>
        </p:spPr>
        <p:txBody>
          <a:bodyPr>
            <a:normAutofit/>
          </a:bodyPr>
          <a:lstStyle/>
          <a:p>
            <a:r>
              <a:rPr lang="en-US" sz="1800" dirty="0">
                <a:latin typeface="Arial" panose="020B0604020202020204" pitchFamily="34" charset="0"/>
                <a:cs typeface="Arial" panose="020B0604020202020204" pitchFamily="34" charset="0"/>
              </a:rPr>
              <a:t>What are the different types of </a:t>
            </a:r>
            <a:r>
              <a:rPr lang="en-US" sz="1800" dirty="0" smtClean="0">
                <a:latin typeface="Arial" panose="020B0604020202020204" pitchFamily="34" charset="0"/>
                <a:cs typeface="Arial" panose="020B0604020202020204" pitchFamily="34" charset="0"/>
              </a:rPr>
              <a:t>Cloud </a:t>
            </a:r>
            <a:r>
              <a:rPr lang="en-US" sz="1800" dirty="0">
                <a:latin typeface="Arial" panose="020B0604020202020204" pitchFamily="34" charset="0"/>
                <a:cs typeface="Arial" panose="020B0604020202020204" pitchFamily="34" charset="0"/>
              </a:rPr>
              <a:t>computing environments and services? </a:t>
            </a:r>
          </a:p>
          <a:p>
            <a:r>
              <a:rPr lang="en-US" sz="1800" dirty="0">
                <a:latin typeface="Arial" panose="020B0604020202020204" pitchFamily="34" charset="0"/>
                <a:cs typeface="Arial" panose="020B0604020202020204" pitchFamily="34" charset="0"/>
              </a:rPr>
              <a:t>There are two distinct models for </a:t>
            </a:r>
            <a:r>
              <a:rPr lang="en-US" sz="1800" dirty="0" smtClean="0">
                <a:latin typeface="Arial" panose="020B0604020202020204" pitchFamily="34" charset="0"/>
                <a:cs typeface="Arial" panose="020B0604020202020204" pitchFamily="34" charset="0"/>
              </a:rPr>
              <a:t>Cloud </a:t>
            </a:r>
            <a:r>
              <a:rPr lang="en-US" sz="1800" dirty="0">
                <a:latin typeface="Arial" panose="020B0604020202020204" pitchFamily="34" charset="0"/>
                <a:cs typeface="Arial" panose="020B0604020202020204" pitchFamily="34" charset="0"/>
              </a:rPr>
              <a:t>services that must be understood by both technical and acquisition professionals: </a:t>
            </a:r>
            <a:endParaRPr lang="en-US" sz="1800" dirty="0" smtClean="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The Cloud </a:t>
            </a:r>
            <a:r>
              <a:rPr lang="en-US" sz="1800" i="1" dirty="0" smtClean="0">
                <a:latin typeface="Arial" panose="020B0604020202020204" pitchFamily="34" charset="0"/>
                <a:cs typeface="Arial" panose="020B0604020202020204" pitchFamily="34" charset="0"/>
              </a:rPr>
              <a:t>Deployment</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model </a:t>
            </a:r>
            <a:endParaRPr lang="en-US" sz="1800" dirty="0" smtClean="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the Cloud </a:t>
            </a:r>
            <a:r>
              <a:rPr lang="en-US" sz="1800" i="1" dirty="0" smtClean="0">
                <a:latin typeface="Arial" panose="020B0604020202020204" pitchFamily="34" charset="0"/>
                <a:cs typeface="Arial" panose="020B0604020202020204" pitchFamily="34" charset="0"/>
              </a:rPr>
              <a:t>Service</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model. </a:t>
            </a:r>
            <a:endParaRPr lang="en-US" sz="18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Each type of Cloud model</a:t>
            </a:r>
          </a:p>
          <a:p>
            <a:pPr lvl="1"/>
            <a:r>
              <a:rPr lang="en-US" sz="1800" dirty="0" smtClean="0">
                <a:latin typeface="Arial" panose="020B0604020202020204" pitchFamily="34" charset="0"/>
                <a:cs typeface="Arial" panose="020B0604020202020204" pitchFamily="34" charset="0"/>
              </a:rPr>
              <a:t>Has </a:t>
            </a:r>
            <a:r>
              <a:rPr lang="en-US" sz="1800" dirty="0">
                <a:latin typeface="Arial" panose="020B0604020202020204" pitchFamily="34" charset="0"/>
                <a:cs typeface="Arial" panose="020B0604020202020204" pitchFamily="34" charset="0"/>
              </a:rPr>
              <a:t>an impact on multiple areas in the acquisition of </a:t>
            </a:r>
            <a:r>
              <a:rPr lang="en-US" sz="1800" dirty="0" smtClean="0">
                <a:latin typeface="Arial" panose="020B0604020202020204" pitchFamily="34" charset="0"/>
                <a:cs typeface="Arial" panose="020B0604020202020204" pitchFamily="34" charset="0"/>
              </a:rPr>
              <a:t>Cloud </a:t>
            </a:r>
            <a:r>
              <a:rPr lang="en-US" sz="1800" dirty="0">
                <a:latin typeface="Arial" panose="020B0604020202020204" pitchFamily="34" charset="0"/>
                <a:cs typeface="Arial" panose="020B0604020202020204" pitchFamily="34" charset="0"/>
              </a:rPr>
              <a:t>services. </a:t>
            </a:r>
            <a:endParaRPr lang="en-US" sz="1800" dirty="0" smtClean="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Encompasses a wide spectrum of possible services and configurations that need to be tailored in the acquisition to the specific needs of your agency.</a:t>
            </a:r>
          </a:p>
        </p:txBody>
      </p:sp>
      <p:sp>
        <p:nvSpPr>
          <p:cNvPr id="4" name="TextBox 3"/>
          <p:cNvSpPr txBox="1"/>
          <p:nvPr/>
        </p:nvSpPr>
        <p:spPr>
          <a:xfrm>
            <a:off x="195210" y="4602824"/>
            <a:ext cx="8722760" cy="1323439"/>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000" b="1" dirty="0" smtClean="0">
                <a:effectLst>
                  <a:outerShdw blurRad="38100" dist="38100" dir="2700000" algn="tl">
                    <a:srgbClr val="000000">
                      <a:alpha val="43137"/>
                    </a:srgbClr>
                  </a:outerShdw>
                </a:effectLst>
              </a:rPr>
              <a:t>Cloud services allow government agencies to flexibly and rapidly provision their IT/Digital Services needs through cloud providers instead of making huge investments in time and resources provisioning their own resources that will likely not be fully utilized.</a:t>
            </a: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96668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Cloud Services Deployment Models</a:t>
            </a:r>
            <a:endParaRPr lang="en-US" dirty="0"/>
          </a:p>
        </p:txBody>
      </p:sp>
      <p:sp>
        <p:nvSpPr>
          <p:cNvPr id="2" name="Content Placeholder 1"/>
          <p:cNvSpPr>
            <a:spLocks noGrp="1"/>
          </p:cNvSpPr>
          <p:nvPr>
            <p:ph idx="1"/>
          </p:nvPr>
        </p:nvSpPr>
        <p:spPr>
          <a:xfrm>
            <a:off x="225425" y="1508125"/>
            <a:ext cx="8515350" cy="4351338"/>
          </a:xfrm>
        </p:spPr>
        <p:txBody>
          <a:bodyPr>
            <a:normAutofit/>
          </a:bodyPr>
          <a:lstStyle/>
          <a:p>
            <a:pPr marL="0" indent="0" algn="ctr">
              <a:buNone/>
            </a:pPr>
            <a:r>
              <a:rPr lang="en-US" sz="2400" b="1" dirty="0" smtClean="0">
                <a:solidFill>
                  <a:srgbClr val="C00000"/>
                </a:solidFill>
                <a:latin typeface="Arial" panose="020B0604020202020204" pitchFamily="34" charset="0"/>
                <a:cs typeface="Arial" panose="020B0604020202020204" pitchFamily="34" charset="0"/>
              </a:rPr>
              <a:t>It is the cloud </a:t>
            </a:r>
            <a:r>
              <a:rPr lang="en-US" sz="2400" b="1" dirty="0">
                <a:solidFill>
                  <a:srgbClr val="C00000"/>
                </a:solidFill>
                <a:latin typeface="Arial" panose="020B0604020202020204" pitchFamily="34" charset="0"/>
                <a:cs typeface="Arial" panose="020B0604020202020204" pitchFamily="34" charset="0"/>
              </a:rPr>
              <a:t>provider’s client population </a:t>
            </a:r>
            <a:r>
              <a:rPr lang="en-US" sz="2400" b="1" dirty="0" smtClean="0">
                <a:solidFill>
                  <a:srgbClr val="C00000"/>
                </a:solidFill>
                <a:latin typeface="Arial" panose="020B0604020202020204" pitchFamily="34" charset="0"/>
                <a:cs typeface="Arial" panose="020B0604020202020204" pitchFamily="34" charset="0"/>
              </a:rPr>
              <a:t>arrangement</a:t>
            </a:r>
          </a:p>
          <a:p>
            <a:pPr marL="0" indent="0">
              <a:buNone/>
            </a:pPr>
            <a:r>
              <a:rPr lang="en-US" sz="1800" dirty="0" smtClean="0">
                <a:latin typeface="Arial" panose="020B0604020202020204" pitchFamily="34" charset="0"/>
                <a:cs typeface="Arial" panose="020B0604020202020204" pitchFamily="34" charset="0"/>
              </a:rPr>
              <a:t>For </a:t>
            </a:r>
            <a:r>
              <a:rPr lang="en-US" sz="1800" dirty="0">
                <a:latin typeface="Arial" panose="020B0604020202020204" pitchFamily="34" charset="0"/>
                <a:cs typeface="Arial" panose="020B0604020202020204" pitchFamily="34" charset="0"/>
              </a:rPr>
              <a:t>example, a private cloud services only one client organization on a particular infrastructure, where a public cloud provides services to multiple client organizations across its infrastructure, also known as a </a:t>
            </a:r>
            <a:r>
              <a:rPr lang="en-US" sz="1800" dirty="0" smtClean="0">
                <a:latin typeface="Arial" panose="020B0604020202020204" pitchFamily="34" charset="0"/>
                <a:cs typeface="Arial" panose="020B0604020202020204" pitchFamily="34" charset="0"/>
              </a:rPr>
              <a:t>“multitenant” </a:t>
            </a:r>
            <a:r>
              <a:rPr lang="en-US" sz="1800" dirty="0">
                <a:latin typeface="Arial" panose="020B0604020202020204" pitchFamily="34" charset="0"/>
                <a:cs typeface="Arial" panose="020B0604020202020204" pitchFamily="34" charset="0"/>
              </a:rPr>
              <a:t>environment. There are four basic deployment models: </a:t>
            </a:r>
            <a:endParaRPr lang="en-US" sz="1800" dirty="0" smtClean="0">
              <a:latin typeface="Arial" panose="020B0604020202020204" pitchFamily="34" charset="0"/>
              <a:cs typeface="Arial" panose="020B0604020202020204" pitchFamily="34" charset="0"/>
            </a:endParaRPr>
          </a:p>
          <a:p>
            <a:pPr lvl="2"/>
            <a:r>
              <a:rPr lang="en-US" sz="1800" dirty="0" smtClean="0">
                <a:latin typeface="Arial" panose="020B0604020202020204" pitchFamily="34" charset="0"/>
                <a:cs typeface="Arial" panose="020B0604020202020204" pitchFamily="34" charset="0"/>
              </a:rPr>
              <a:t>Private </a:t>
            </a:r>
          </a:p>
          <a:p>
            <a:pPr lvl="2"/>
            <a:r>
              <a:rPr lang="en-US" sz="1800" dirty="0" smtClean="0">
                <a:latin typeface="Arial" panose="020B0604020202020204" pitchFamily="34" charset="0"/>
                <a:cs typeface="Arial" panose="020B0604020202020204" pitchFamily="34" charset="0"/>
              </a:rPr>
              <a:t>Community </a:t>
            </a:r>
          </a:p>
          <a:p>
            <a:pPr lvl="2"/>
            <a:r>
              <a:rPr lang="en-US" sz="1800" dirty="0" smtClean="0">
                <a:latin typeface="Arial" panose="020B0604020202020204" pitchFamily="34" charset="0"/>
                <a:cs typeface="Arial" panose="020B0604020202020204" pitchFamily="34" charset="0"/>
              </a:rPr>
              <a:t>Public </a:t>
            </a:r>
          </a:p>
          <a:p>
            <a:pPr lvl="2"/>
            <a:r>
              <a:rPr lang="en-US" sz="1800" dirty="0" smtClean="0">
                <a:latin typeface="Arial" panose="020B0604020202020204" pitchFamily="34" charset="0"/>
                <a:cs typeface="Arial" panose="020B0604020202020204" pitchFamily="34" charset="0"/>
              </a:rPr>
              <a:t>Hybrid </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8854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Cloud Deployment Models</a:t>
            </a:r>
            <a:endParaRPr lang="en-US" dirty="0"/>
          </a:p>
        </p:txBody>
      </p:sp>
      <p:sp>
        <p:nvSpPr>
          <p:cNvPr id="2" name="Content Placeholder 1"/>
          <p:cNvSpPr>
            <a:spLocks noGrp="1"/>
          </p:cNvSpPr>
          <p:nvPr>
            <p:ph idx="1"/>
          </p:nvPr>
        </p:nvSpPr>
        <p:spPr>
          <a:xfrm>
            <a:off x="149225" y="1622425"/>
            <a:ext cx="8515350" cy="4351338"/>
          </a:xfrm>
        </p:spPr>
        <p:txBody>
          <a:bodyPr>
            <a:normAutofit/>
          </a:bodyPr>
          <a:lstStyle/>
          <a:p>
            <a:pPr marL="0" indent="0">
              <a:buNone/>
            </a:pPr>
            <a:r>
              <a:rPr lang="en-US" sz="1800" b="1" dirty="0" smtClean="0">
                <a:solidFill>
                  <a:srgbClr val="C00000"/>
                </a:solidFill>
                <a:latin typeface="Arial" panose="020B0604020202020204" pitchFamily="34" charset="0"/>
                <a:cs typeface="Arial" panose="020B0604020202020204" pitchFamily="34" charset="0"/>
              </a:rPr>
              <a:t>Private cloud</a:t>
            </a:r>
            <a:r>
              <a:rPr lang="en-US" sz="1800" dirty="0" smtClean="0">
                <a:latin typeface="Arial" panose="020B0604020202020204" pitchFamily="34" charset="0"/>
                <a:cs typeface="Arial" panose="020B0604020202020204" pitchFamily="34" charset="0"/>
              </a:rPr>
              <a:t>: </a:t>
            </a:r>
          </a:p>
          <a:p>
            <a:pPr lvl="1"/>
            <a:r>
              <a:rPr lang="en-US" sz="1800" dirty="0" smtClean="0">
                <a:latin typeface="Arial" panose="020B0604020202020204" pitchFamily="34" charset="0"/>
                <a:cs typeface="Arial" panose="020B0604020202020204" pitchFamily="34" charset="0"/>
              </a:rPr>
              <a:t>Infrastructure </a:t>
            </a:r>
            <a:r>
              <a:rPr lang="en-US" sz="1800" dirty="0">
                <a:latin typeface="Arial" panose="020B0604020202020204" pitchFamily="34" charset="0"/>
                <a:cs typeface="Arial" panose="020B0604020202020204" pitchFamily="34" charset="0"/>
              </a:rPr>
              <a:t>is provisioned for exclusive use by a single organization comprising multiple consumers (e.g., business units</a:t>
            </a:r>
            <a:r>
              <a:rPr lang="en-US" sz="1800" dirty="0" smtClean="0">
                <a:latin typeface="Arial" panose="020B0604020202020204" pitchFamily="34" charset="0"/>
                <a:cs typeface="Arial" panose="020B0604020202020204" pitchFamily="34" charset="0"/>
              </a:rPr>
              <a:t>)</a:t>
            </a:r>
          </a:p>
          <a:p>
            <a:pPr lvl="1"/>
            <a:r>
              <a:rPr lang="en-US" sz="1800" dirty="0" smtClean="0">
                <a:latin typeface="Arial" panose="020B0604020202020204" pitchFamily="34" charset="0"/>
                <a:cs typeface="Arial" panose="020B0604020202020204" pitchFamily="34" charset="0"/>
              </a:rPr>
              <a:t>May </a:t>
            </a:r>
            <a:r>
              <a:rPr lang="en-US" sz="1800" dirty="0">
                <a:latin typeface="Arial" panose="020B0604020202020204" pitchFamily="34" charset="0"/>
                <a:cs typeface="Arial" panose="020B0604020202020204" pitchFamily="34" charset="0"/>
              </a:rPr>
              <a:t>be owned, managed, and operated by the organization, a third party, or some combination of them, and it may exist on or off </a:t>
            </a:r>
            <a:r>
              <a:rPr lang="en-US" sz="1800" dirty="0" smtClean="0">
                <a:latin typeface="Arial" panose="020B0604020202020204" pitchFamily="34" charset="0"/>
                <a:cs typeface="Arial" panose="020B0604020202020204" pitchFamily="34" charset="0"/>
              </a:rPr>
              <a:t>premises</a:t>
            </a:r>
          </a:p>
          <a:p>
            <a:endParaRPr lang="en-US" sz="1800" dirty="0">
              <a:latin typeface="Arial" panose="020B0604020202020204" pitchFamily="34" charset="0"/>
              <a:cs typeface="Arial" panose="020B0604020202020204" pitchFamily="34" charset="0"/>
            </a:endParaRPr>
          </a:p>
          <a:p>
            <a:pPr marL="0" indent="0">
              <a:buNone/>
            </a:pPr>
            <a:r>
              <a:rPr lang="en-US" sz="1800" b="1" dirty="0">
                <a:solidFill>
                  <a:srgbClr val="C00000"/>
                </a:solidFill>
                <a:latin typeface="Arial" panose="020B0604020202020204" pitchFamily="34" charset="0"/>
                <a:cs typeface="Arial" panose="020B0604020202020204" pitchFamily="34" charset="0"/>
              </a:rPr>
              <a:t>Community </a:t>
            </a:r>
            <a:r>
              <a:rPr lang="en-US" sz="1800" b="1" dirty="0" smtClean="0">
                <a:solidFill>
                  <a:srgbClr val="C00000"/>
                </a:solidFill>
                <a:latin typeface="Arial" panose="020B0604020202020204" pitchFamily="34" charset="0"/>
                <a:cs typeface="Arial" panose="020B0604020202020204" pitchFamily="34" charset="0"/>
              </a:rPr>
              <a:t>cloud</a:t>
            </a:r>
            <a:r>
              <a:rPr lang="en-US" sz="1800" dirty="0" smtClean="0">
                <a:latin typeface="Arial" panose="020B0604020202020204" pitchFamily="34" charset="0"/>
                <a:cs typeface="Arial" panose="020B0604020202020204" pitchFamily="34" charset="0"/>
              </a:rPr>
              <a:t>:</a:t>
            </a:r>
          </a:p>
          <a:p>
            <a:pPr lvl="1"/>
            <a:r>
              <a:rPr lang="en-US" sz="1800" dirty="0" smtClean="0">
                <a:latin typeface="Arial" panose="020B0604020202020204" pitchFamily="34" charset="0"/>
                <a:cs typeface="Arial" panose="020B0604020202020204" pitchFamily="34" charset="0"/>
              </a:rPr>
              <a:t>Infrastructure </a:t>
            </a:r>
            <a:r>
              <a:rPr lang="en-US" sz="1800" dirty="0">
                <a:latin typeface="Arial" panose="020B0604020202020204" pitchFamily="34" charset="0"/>
                <a:cs typeface="Arial" panose="020B0604020202020204" pitchFamily="34" charset="0"/>
              </a:rPr>
              <a:t>is provisioned for exclusive use by a specific community of consumers from organizations that have shared concerns (e.g., mission, security requirements, policy, and compliance considerations</a:t>
            </a:r>
            <a:r>
              <a:rPr lang="en-US" sz="1800" dirty="0" smtClean="0">
                <a:latin typeface="Arial" panose="020B0604020202020204" pitchFamily="34" charset="0"/>
                <a:cs typeface="Arial" panose="020B0604020202020204" pitchFamily="34" charset="0"/>
              </a:rPr>
              <a:t>)</a:t>
            </a:r>
          </a:p>
          <a:p>
            <a:pPr lvl="1"/>
            <a:r>
              <a:rPr lang="en-US" sz="1800" dirty="0" smtClean="0">
                <a:latin typeface="Arial" panose="020B0604020202020204" pitchFamily="34" charset="0"/>
                <a:cs typeface="Arial" panose="020B0604020202020204" pitchFamily="34" charset="0"/>
              </a:rPr>
              <a:t>May </a:t>
            </a:r>
            <a:r>
              <a:rPr lang="en-US" sz="1800" dirty="0">
                <a:latin typeface="Arial" panose="020B0604020202020204" pitchFamily="34" charset="0"/>
                <a:cs typeface="Arial" panose="020B0604020202020204" pitchFamily="34" charset="0"/>
              </a:rPr>
              <a:t>be owned, managed, and operated by one or more of the organizations in the community, a third party, or some combination of them, and it may exist on or off </a:t>
            </a:r>
            <a:r>
              <a:rPr lang="en-US" sz="1800" dirty="0" smtClean="0">
                <a:latin typeface="Arial" panose="020B0604020202020204" pitchFamily="34" charset="0"/>
                <a:cs typeface="Arial" panose="020B0604020202020204" pitchFamily="34" charset="0"/>
              </a:rPr>
              <a:t>premises</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99133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Cloud Deployment Models (</a:t>
            </a:r>
            <a:r>
              <a:rPr lang="en-US" dirty="0" err="1" smtClean="0"/>
              <a:t>Cont</a:t>
            </a:r>
            <a:r>
              <a:rPr lang="en-US" dirty="0" smtClean="0"/>
              <a:t>)</a:t>
            </a:r>
            <a:endParaRPr lang="en-US" dirty="0"/>
          </a:p>
        </p:txBody>
      </p:sp>
      <p:sp>
        <p:nvSpPr>
          <p:cNvPr id="2" name="Content Placeholder 1"/>
          <p:cNvSpPr>
            <a:spLocks noGrp="1"/>
          </p:cNvSpPr>
          <p:nvPr>
            <p:ph idx="1"/>
          </p:nvPr>
        </p:nvSpPr>
        <p:spPr/>
        <p:txBody>
          <a:bodyPr>
            <a:normAutofit/>
          </a:bodyPr>
          <a:lstStyle/>
          <a:p>
            <a:pPr marL="0" indent="0">
              <a:buNone/>
            </a:pPr>
            <a:r>
              <a:rPr lang="en-US" sz="1800" b="1" dirty="0">
                <a:solidFill>
                  <a:srgbClr val="C00000"/>
                </a:solidFill>
                <a:latin typeface="Arial" panose="020B0604020202020204" pitchFamily="34" charset="0"/>
                <a:cs typeface="Arial" panose="020B0604020202020204" pitchFamily="34" charset="0"/>
              </a:rPr>
              <a:t>Public </a:t>
            </a:r>
            <a:r>
              <a:rPr lang="en-US" sz="1800" b="1" dirty="0" smtClean="0">
                <a:solidFill>
                  <a:srgbClr val="C00000"/>
                </a:solidFill>
                <a:latin typeface="Arial" panose="020B0604020202020204" pitchFamily="34" charset="0"/>
                <a:cs typeface="Arial" panose="020B0604020202020204" pitchFamily="34" charset="0"/>
              </a:rPr>
              <a:t>cloud</a:t>
            </a:r>
            <a:r>
              <a:rPr lang="en-US" sz="1800" dirty="0" smtClean="0">
                <a:latin typeface="Arial" panose="020B0604020202020204" pitchFamily="34" charset="0"/>
                <a:cs typeface="Arial" panose="020B0604020202020204" pitchFamily="34" charset="0"/>
              </a:rPr>
              <a:t>:</a:t>
            </a:r>
          </a:p>
          <a:p>
            <a:pPr lvl="1"/>
            <a:r>
              <a:rPr lang="en-US" sz="1800" dirty="0" smtClean="0">
                <a:latin typeface="Arial" panose="020B0604020202020204" pitchFamily="34" charset="0"/>
                <a:cs typeface="Arial" panose="020B0604020202020204" pitchFamily="34" charset="0"/>
              </a:rPr>
              <a:t>Infrastructure </a:t>
            </a:r>
            <a:r>
              <a:rPr lang="en-US" sz="1800" dirty="0">
                <a:latin typeface="Arial" panose="020B0604020202020204" pitchFamily="34" charset="0"/>
                <a:cs typeface="Arial" panose="020B0604020202020204" pitchFamily="34" charset="0"/>
              </a:rPr>
              <a:t>is provisioned for open use by the general public. It may be owned, managed, and operated by a business, academic, or government organization, or some combination of </a:t>
            </a:r>
            <a:r>
              <a:rPr lang="en-US" sz="1800" dirty="0" smtClean="0">
                <a:latin typeface="Arial" panose="020B0604020202020204" pitchFamily="34" charset="0"/>
                <a:cs typeface="Arial" panose="020B0604020202020204" pitchFamily="34" charset="0"/>
              </a:rPr>
              <a:t>them</a:t>
            </a:r>
          </a:p>
          <a:p>
            <a:pPr lvl="1"/>
            <a:r>
              <a:rPr lang="en-US" sz="1800" dirty="0" smtClean="0">
                <a:latin typeface="Arial" panose="020B0604020202020204" pitchFamily="34" charset="0"/>
                <a:cs typeface="Arial" panose="020B0604020202020204" pitchFamily="34" charset="0"/>
              </a:rPr>
              <a:t>Exists </a:t>
            </a:r>
            <a:r>
              <a:rPr lang="en-US" sz="1800" dirty="0">
                <a:latin typeface="Arial" panose="020B0604020202020204" pitchFamily="34" charset="0"/>
                <a:cs typeface="Arial" panose="020B0604020202020204" pitchFamily="34" charset="0"/>
              </a:rPr>
              <a:t>on the premises of the cloud </a:t>
            </a:r>
            <a:r>
              <a:rPr lang="en-US" sz="1800" dirty="0" smtClean="0">
                <a:latin typeface="Arial" panose="020B0604020202020204" pitchFamily="34" charset="0"/>
                <a:cs typeface="Arial" panose="020B0604020202020204" pitchFamily="34" charset="0"/>
              </a:rPr>
              <a:t>provider</a:t>
            </a:r>
          </a:p>
          <a:p>
            <a:pPr lvl="1"/>
            <a:endParaRPr lang="en-US" sz="1800" dirty="0">
              <a:latin typeface="Arial" panose="020B0604020202020204" pitchFamily="34" charset="0"/>
              <a:cs typeface="Arial" panose="020B0604020202020204" pitchFamily="34" charset="0"/>
            </a:endParaRPr>
          </a:p>
          <a:p>
            <a:pPr marL="0" indent="0">
              <a:buNone/>
            </a:pPr>
            <a:r>
              <a:rPr lang="en-US" sz="1800" b="1" dirty="0">
                <a:solidFill>
                  <a:srgbClr val="C00000"/>
                </a:solidFill>
                <a:latin typeface="Arial" panose="020B0604020202020204" pitchFamily="34" charset="0"/>
                <a:cs typeface="Arial" panose="020B0604020202020204" pitchFamily="34" charset="0"/>
              </a:rPr>
              <a:t>Hybrid </a:t>
            </a:r>
            <a:r>
              <a:rPr lang="en-US" sz="1800" b="1" dirty="0" smtClean="0">
                <a:solidFill>
                  <a:srgbClr val="C00000"/>
                </a:solidFill>
                <a:latin typeface="Arial" panose="020B0604020202020204" pitchFamily="34" charset="0"/>
                <a:cs typeface="Arial" panose="020B0604020202020204" pitchFamily="34" charset="0"/>
              </a:rPr>
              <a:t>cloud</a:t>
            </a:r>
            <a:r>
              <a:rPr lang="en-US" sz="1800" dirty="0" smtClean="0">
                <a:latin typeface="Arial" panose="020B0604020202020204" pitchFamily="34" charset="0"/>
                <a:cs typeface="Arial" panose="020B0604020202020204" pitchFamily="34" charset="0"/>
              </a:rPr>
              <a:t>:</a:t>
            </a:r>
          </a:p>
          <a:p>
            <a:pPr lvl="1"/>
            <a:r>
              <a:rPr lang="en-US" sz="1800" dirty="0" smtClean="0">
                <a:latin typeface="Arial" panose="020B0604020202020204" pitchFamily="34" charset="0"/>
                <a:cs typeface="Arial" panose="020B0604020202020204" pitchFamily="34" charset="0"/>
              </a:rPr>
              <a:t>Infrastructure </a:t>
            </a:r>
            <a:r>
              <a:rPr lang="en-US" sz="1800" dirty="0">
                <a:latin typeface="Arial" panose="020B0604020202020204" pitchFamily="34" charset="0"/>
                <a:cs typeface="Arial" panose="020B0604020202020204" pitchFamily="34" charset="0"/>
              </a:rPr>
              <a:t>is a composition of two or more distinct cloud infrastructures (private, community, or public) that remain unique entities but are bound together by standardized or proprietary technology that enables data and application portability (e.g., cloud bursting for load balancing between clouds). </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26952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Cloud Service Models (“X as a Service”)</a:t>
            </a:r>
            <a:endParaRPr lang="en-US" dirty="0"/>
          </a:p>
        </p:txBody>
      </p:sp>
      <p:sp>
        <p:nvSpPr>
          <p:cNvPr id="2" name="Content Placeholder 1"/>
          <p:cNvSpPr>
            <a:spLocks noGrp="1"/>
          </p:cNvSpPr>
          <p:nvPr>
            <p:ph idx="1"/>
          </p:nvPr>
        </p:nvSpPr>
        <p:spPr>
          <a:xfrm>
            <a:off x="127000" y="1406525"/>
            <a:ext cx="8915400" cy="4351338"/>
          </a:xfrm>
        </p:spPr>
        <p:txBody>
          <a:bodyPr>
            <a:noAutofit/>
          </a:bodyPr>
          <a:lstStyle/>
          <a:p>
            <a:pPr lvl="0"/>
            <a:r>
              <a:rPr lang="en-US" sz="1800" b="1" dirty="0">
                <a:solidFill>
                  <a:srgbClr val="C00000"/>
                </a:solidFill>
                <a:latin typeface="Arial" panose="020B0604020202020204" pitchFamily="34" charset="0"/>
                <a:cs typeface="Arial" panose="020B0604020202020204" pitchFamily="34" charset="0"/>
              </a:rPr>
              <a:t>Software as a Service (SaaS</a:t>
            </a:r>
            <a:r>
              <a:rPr lang="en-US" sz="1800" b="1" dirty="0" smtClean="0">
                <a:solidFill>
                  <a:srgbClr val="C00000"/>
                </a:solidFill>
                <a:latin typeface="Arial" panose="020B0604020202020204" pitchFamily="34" charset="0"/>
                <a:cs typeface="Arial" panose="020B0604020202020204" pitchFamily="34" charset="0"/>
              </a:rPr>
              <a:t>)</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licensing model where you pay a company to develop and provide a software solution. The provider is responsible for maintaining, updating, and operating the software (e.g., Microsoft 360, Mac OS). Nearly all organizations use SaaS for basic operating and administrative services where a standard service will address all of the most important user stories.</a:t>
            </a:r>
          </a:p>
          <a:p>
            <a:pPr marL="0" indent="0">
              <a:buNone/>
            </a:pPr>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Examples</a:t>
            </a:r>
            <a:r>
              <a:rPr lang="en-US" sz="1800" dirty="0">
                <a:latin typeface="Arial" panose="020B0604020202020204" pitchFamily="34" charset="0"/>
                <a:cs typeface="Arial" panose="020B0604020202020204" pitchFamily="34" charset="0"/>
              </a:rPr>
              <a:t>: Gmail (Google email application), Facebook</a:t>
            </a:r>
          </a:p>
          <a:p>
            <a:pPr lvl="0"/>
            <a:r>
              <a:rPr lang="en-US" sz="1800" b="1" dirty="0">
                <a:solidFill>
                  <a:srgbClr val="C00000"/>
                </a:solidFill>
                <a:latin typeface="Arial" panose="020B0604020202020204" pitchFamily="34" charset="0"/>
                <a:cs typeface="Arial" panose="020B0604020202020204" pitchFamily="34" charset="0"/>
              </a:rPr>
              <a:t>Platform as a Service (PaaS</a:t>
            </a:r>
            <a:r>
              <a:rPr lang="en-US" sz="1800" b="1" dirty="0" smtClean="0">
                <a:solidFill>
                  <a:srgbClr val="C00000"/>
                </a:solidFill>
                <a:latin typeface="Arial" panose="020B0604020202020204" pitchFamily="34" charset="0"/>
                <a:cs typeface="Arial" panose="020B0604020202020204" pitchFamily="34" charset="0"/>
              </a:rPr>
              <a:t>)</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an organization’s web applications are hosted in a cloud computing provider’s infrastructure. The cloud provider offers their platform, which powers the website, email, communications, etc. (e.g., website design services like </a:t>
            </a:r>
            <a:r>
              <a:rPr lang="en-US" sz="1800" dirty="0" err="1">
                <a:latin typeface="Arial" panose="020B0604020202020204" pitchFamily="34" charset="0"/>
                <a:cs typeface="Arial" panose="020B0604020202020204" pitchFamily="34" charset="0"/>
              </a:rPr>
              <a:t>SquareSpace</a:t>
            </a:r>
            <a:r>
              <a:rPr lang="en-US" sz="1800" dirty="0">
                <a:latin typeface="Arial" panose="020B0604020202020204" pitchFamily="34" charset="0"/>
                <a:cs typeface="Arial" panose="020B0604020202020204" pitchFamily="34" charset="0"/>
              </a:rPr>
              <a:t> or WordPress). This is good for organizations that don’t have complex and unique needs for servicing user needs.</a:t>
            </a:r>
          </a:p>
          <a:p>
            <a:pPr marL="0" indent="0">
              <a:buNone/>
            </a:pPr>
            <a:r>
              <a:rPr lang="en-US" sz="1800" dirty="0" smtClean="0">
                <a:latin typeface="Arial" panose="020B0604020202020204" pitchFamily="34" charset="0"/>
                <a:cs typeface="Arial" panose="020B0604020202020204" pitchFamily="34" charset="0"/>
              </a:rPr>
              <a:t>	Examples</a:t>
            </a:r>
            <a:r>
              <a:rPr lang="en-US" sz="1800" dirty="0">
                <a:latin typeface="Arial" panose="020B0604020202020204" pitchFamily="34" charset="0"/>
                <a:cs typeface="Arial" panose="020B0604020202020204" pitchFamily="34" charset="0"/>
              </a:rPr>
              <a:t>: Amazon Web Services, SalesForce.com</a:t>
            </a:r>
          </a:p>
          <a:p>
            <a:pPr lvl="0"/>
            <a:r>
              <a:rPr lang="en-US" sz="1800" b="1" dirty="0">
                <a:solidFill>
                  <a:srgbClr val="C00000"/>
                </a:solidFill>
                <a:latin typeface="Arial" panose="020B0604020202020204" pitchFamily="34" charset="0"/>
                <a:cs typeface="Arial" panose="020B0604020202020204" pitchFamily="34" charset="0"/>
              </a:rPr>
              <a:t>Infrastructure as a Service (IaaS</a:t>
            </a:r>
            <a:r>
              <a:rPr lang="en-US" sz="1800" b="1" dirty="0" smtClean="0">
                <a:solidFill>
                  <a:srgbClr val="C00000"/>
                </a:solidFill>
                <a:latin typeface="Arial" panose="020B0604020202020204" pitchFamily="34" charset="0"/>
                <a:cs typeface="Arial" panose="020B0604020202020204" pitchFamily="34" charset="0"/>
              </a:rPr>
              <a:t>)</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an organization gets its computing resources over the internet from a cloud computing provider (e.g., </a:t>
            </a:r>
            <a:r>
              <a:rPr lang="en-US" sz="1800" dirty="0" err="1">
                <a:latin typeface="Arial" panose="020B0604020202020204" pitchFamily="34" charset="0"/>
                <a:cs typeface="Arial" panose="020B0604020202020204" pitchFamily="34" charset="0"/>
              </a:rPr>
              <a:t>DropBox</a:t>
            </a:r>
            <a:r>
              <a:rPr lang="en-US" sz="1800" dirty="0">
                <a:latin typeface="Arial" panose="020B0604020202020204" pitchFamily="34" charset="0"/>
                <a:cs typeface="Arial" panose="020B0604020202020204" pitchFamily="34" charset="0"/>
              </a:rPr>
              <a:t>, Google Docs, Apple Cloud). This is good for organizations where computing is not a core capability or need of the business</a:t>
            </a:r>
            <a:r>
              <a:rPr lang="en-US" sz="1800" dirty="0" smtClean="0">
                <a:latin typeface="Arial" panose="020B0604020202020204" pitchFamily="34" charset="0"/>
                <a:cs typeface="Arial" panose="020B0604020202020204" pitchFamily="34" charset="0"/>
              </a:rPr>
              <a:t>.</a:t>
            </a:r>
          </a:p>
          <a:p>
            <a:pPr marL="0" indent="0">
              <a:buNone/>
            </a:pPr>
            <a:r>
              <a:rPr lang="en-US" sz="1800" dirty="0" smtClean="0">
                <a:latin typeface="Arial" panose="020B0604020202020204" pitchFamily="34" charset="0"/>
                <a:cs typeface="Arial" panose="020B0604020202020204" pitchFamily="34" charset="0"/>
              </a:rPr>
              <a:t>	Examples</a:t>
            </a:r>
            <a:r>
              <a:rPr lang="en-US" sz="1800" dirty="0">
                <a:latin typeface="Arial" panose="020B0604020202020204" pitchFamily="34" charset="0"/>
                <a:cs typeface="Arial" panose="020B0604020202020204" pitchFamily="34" charset="0"/>
              </a:rPr>
              <a:t>: Amazon Cloud Services, Verizon, AT&amp;T</a:t>
            </a:r>
          </a:p>
          <a:p>
            <a:pPr lvl="0"/>
            <a:endParaRPr lang="en-US" sz="1800" dirty="0">
              <a:latin typeface="Arial" panose="020B0604020202020204" pitchFamily="34" charset="0"/>
              <a:cs typeface="Arial" panose="020B0604020202020204" pitchFamily="34" charset="0"/>
            </a:endParaRPr>
          </a:p>
          <a:p>
            <a:pPr lvl="0"/>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191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 10 minutes</a:t>
            </a:r>
            <a:endParaRPr lang="en-US" dirty="0"/>
          </a:p>
        </p:txBody>
      </p:sp>
      <p:sp>
        <p:nvSpPr>
          <p:cNvPr id="3" name="Content Placeholder 2"/>
          <p:cNvSpPr>
            <a:spLocks noGrp="1"/>
          </p:cNvSpPr>
          <p:nvPr>
            <p:ph idx="1"/>
          </p:nvPr>
        </p:nvSpPr>
        <p:spPr>
          <a:xfrm>
            <a:off x="6203373" y="1219200"/>
            <a:ext cx="2626302" cy="4957763"/>
          </a:xfrm>
        </p:spPr>
        <p:txBody>
          <a:bodyPr/>
          <a:lstStyle/>
          <a:p>
            <a:pPr marL="0" indent="0">
              <a:buNone/>
            </a:pPr>
            <a:endParaRPr lang="en-US" dirty="0" smtClean="0"/>
          </a:p>
          <a:p>
            <a:pPr marL="0" indent="0">
              <a:buNone/>
            </a:pPr>
            <a:endParaRPr lang="en-US" dirty="0"/>
          </a:p>
          <a:p>
            <a:pPr marL="0" indent="0">
              <a:buNone/>
            </a:pPr>
            <a:endParaRPr lang="en-US" dirty="0" smtClean="0"/>
          </a:p>
          <a:p>
            <a:pPr marL="0" lvl="0" indent="0" algn="ctr">
              <a:buNone/>
            </a:pPr>
            <a:r>
              <a:rPr lang="en-US" sz="2400" i="1" dirty="0">
                <a:solidFill>
                  <a:prstClr val="black"/>
                </a:solidFill>
              </a:rPr>
              <a:t>Guess the source of this statement! We’ll reveal the answer when you return from lunch.</a:t>
            </a:r>
          </a:p>
        </p:txBody>
      </p:sp>
      <p:sp>
        <p:nvSpPr>
          <p:cNvPr id="5" name="TextBox 4"/>
          <p:cNvSpPr txBox="1"/>
          <p:nvPr/>
        </p:nvSpPr>
        <p:spPr>
          <a:xfrm>
            <a:off x="673100" y="2651125"/>
            <a:ext cx="5118100" cy="1754326"/>
          </a:xfrm>
          <a:prstGeom prst="rect">
            <a:avLst/>
          </a:prstGeom>
          <a:noFill/>
        </p:spPr>
        <p:txBody>
          <a:bodyPr wrap="square" rtlCol="0">
            <a:spAutoFit/>
          </a:bodyPr>
          <a:lstStyle/>
          <a:p>
            <a:r>
              <a:rPr lang="en-US" sz="3600" i="1" dirty="0" smtClean="0"/>
              <a:t>“No </a:t>
            </a:r>
            <a:r>
              <a:rPr lang="en-US" sz="3600" i="1" dirty="0"/>
              <a:t>problem of human destiny is beyond human beings</a:t>
            </a:r>
            <a:r>
              <a:rPr lang="en-US" sz="3600" i="1" dirty="0" smtClean="0"/>
              <a:t>.”</a:t>
            </a:r>
            <a:endParaRPr lang="en-US" sz="3600" dirty="0"/>
          </a:p>
        </p:txBody>
      </p:sp>
    </p:spTree>
    <p:extLst>
      <p:ext uri="{BB962C8B-B14F-4D97-AF65-F5344CB8AC3E}">
        <p14:creationId xmlns:p14="http://schemas.microsoft.com/office/powerpoint/2010/main" val="37273666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August  2016</a:t>
            </a:r>
            <a:endParaRPr lang="en-US" dirty="0"/>
          </a:p>
        </p:txBody>
      </p:sp>
      <p:sp>
        <p:nvSpPr>
          <p:cNvPr id="11" name="Title 1"/>
          <p:cNvSpPr>
            <a:spLocks noGrp="1"/>
          </p:cNvSpPr>
          <p:nvPr>
            <p:ph type="ctrTitle"/>
          </p:nvPr>
        </p:nvSpPr>
        <p:spPr>
          <a:xfrm>
            <a:off x="192932" y="2149051"/>
            <a:ext cx="6859786" cy="622553"/>
          </a:xfrm>
        </p:spPr>
        <p:txBody>
          <a:bodyPr>
            <a:normAutofit fontScale="90000"/>
          </a:bodyPr>
          <a:lstStyle/>
          <a:p>
            <a:r>
              <a:rPr lang="en-US" sz="2026" dirty="0"/>
              <a:t>Digital Acquisition Pilot </a:t>
            </a:r>
            <a:r>
              <a:rPr lang="en-US" dirty="0" smtClean="0"/>
              <a:t/>
            </a:r>
            <a:br>
              <a:rPr lang="en-US" dirty="0" smtClean="0"/>
            </a:br>
            <a:r>
              <a:rPr lang="en-US" sz="3826" dirty="0"/>
              <a:t>Agile Basics</a:t>
            </a:r>
          </a:p>
        </p:txBody>
      </p:sp>
    </p:spTree>
    <p:extLst>
      <p:ext uri="{BB962C8B-B14F-4D97-AF65-F5344CB8AC3E}">
        <p14:creationId xmlns:p14="http://schemas.microsoft.com/office/powerpoint/2010/main" val="2415404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a:spLocks noGrp="1"/>
          </p:cNvSpPr>
          <p:nvPr>
            <p:ph type="title"/>
          </p:nvPr>
        </p:nvSpPr>
        <p:spPr/>
        <p:txBody>
          <a:bodyPr>
            <a:normAutofit fontScale="90000"/>
          </a:bodyPr>
          <a:lstStyle/>
          <a:p>
            <a:r>
              <a:rPr lang="en-US" smtClean="0"/>
              <a:t>Agenda</a:t>
            </a:r>
            <a:endParaRPr lang="en-US" dirty="0"/>
          </a:p>
        </p:txBody>
      </p:sp>
      <p:sp>
        <p:nvSpPr>
          <p:cNvPr id="3" name="Content Placeholder 2"/>
          <p:cNvSpPr>
            <a:spLocks noGrp="1"/>
          </p:cNvSpPr>
          <p:nvPr>
            <p:ph sz="half" idx="1"/>
          </p:nvPr>
        </p:nvSpPr>
        <p:spPr/>
        <p:txBody>
          <a:bodyPr/>
          <a:lstStyle/>
          <a:p>
            <a:r>
              <a:rPr lang="en-US" dirty="0" smtClean="0"/>
              <a:t>Agile Overview</a:t>
            </a:r>
          </a:p>
          <a:p>
            <a:r>
              <a:rPr lang="en-US" dirty="0" smtClean="0"/>
              <a:t>Scrum Framework</a:t>
            </a:r>
          </a:p>
          <a:p>
            <a:r>
              <a:rPr lang="en-US" dirty="0" smtClean="0"/>
              <a:t>Product Backlog</a:t>
            </a:r>
          </a:p>
          <a:p>
            <a:r>
              <a:rPr lang="en-US" dirty="0" smtClean="0"/>
              <a:t>Release Planning</a:t>
            </a:r>
          </a:p>
        </p:txBody>
      </p:sp>
      <p:sp>
        <p:nvSpPr>
          <p:cNvPr id="12" name="Content Placeholder 11"/>
          <p:cNvSpPr>
            <a:spLocks noGrp="1"/>
          </p:cNvSpPr>
          <p:nvPr>
            <p:ph sz="half" idx="2"/>
          </p:nvPr>
        </p:nvSpPr>
        <p:spPr/>
        <p:txBody>
          <a:bodyPr/>
          <a:lstStyle/>
          <a:p>
            <a:r>
              <a:rPr lang="en-US" dirty="0" smtClean="0"/>
              <a:t>Sprint Planning</a:t>
            </a:r>
          </a:p>
          <a:p>
            <a:r>
              <a:rPr lang="en-US" dirty="0" smtClean="0"/>
              <a:t>Sprint Implementation</a:t>
            </a:r>
          </a:p>
          <a:p>
            <a:r>
              <a:rPr lang="en-US" dirty="0" smtClean="0"/>
              <a:t>Sprint Review</a:t>
            </a:r>
          </a:p>
          <a:p>
            <a:r>
              <a:rPr lang="en-US" dirty="0" smtClean="0"/>
              <a:t>Sprint Retrospective	</a:t>
            </a:r>
          </a:p>
        </p:txBody>
      </p:sp>
    </p:spTree>
    <p:extLst>
      <p:ext uri="{BB962C8B-B14F-4D97-AF65-F5344CB8AC3E}">
        <p14:creationId xmlns:p14="http://schemas.microsoft.com/office/powerpoint/2010/main" val="480842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By the end of this course, you will:</a:t>
            </a:r>
          </a:p>
          <a:p>
            <a:pPr lvl="1"/>
            <a:r>
              <a:rPr lang="en-US" dirty="0" smtClean="0"/>
              <a:t>Have a high-level understanding of the Agile Principles</a:t>
            </a:r>
          </a:p>
          <a:p>
            <a:pPr lvl="1"/>
            <a:r>
              <a:rPr lang="en-US" dirty="0" smtClean="0"/>
              <a:t>Be able to implement Scrum on your project(s)</a:t>
            </a:r>
          </a:p>
          <a:p>
            <a:pPr lvl="1"/>
            <a:r>
              <a:rPr lang="en-US" dirty="0" smtClean="0"/>
              <a:t>Have an understanding of Scrum in the context of “how private sector does it”</a:t>
            </a:r>
          </a:p>
          <a:p>
            <a:pPr lvl="1"/>
            <a:endParaRPr lang="en-US" dirty="0" smtClean="0"/>
          </a:p>
          <a:p>
            <a:r>
              <a:rPr lang="en-US" dirty="0" smtClean="0"/>
              <a:t>Benefits to you:</a:t>
            </a:r>
          </a:p>
          <a:p>
            <a:pPr lvl="1"/>
            <a:r>
              <a:rPr lang="en-US" dirty="0" smtClean="0"/>
              <a:t>Gain knowledge on Agile approach</a:t>
            </a:r>
          </a:p>
          <a:p>
            <a:pPr lvl="1"/>
            <a:r>
              <a:rPr lang="en-US" dirty="0" smtClean="0"/>
              <a:t>Promote better digital services outcomes</a:t>
            </a:r>
            <a:endParaRPr lang="en-US" dirty="0"/>
          </a:p>
        </p:txBody>
      </p:sp>
      <p:pic>
        <p:nvPicPr>
          <p:cNvPr id="7" name="Picture 6"/>
          <p:cNvPicPr>
            <a:picLocks noChangeAspect="1"/>
          </p:cNvPicPr>
          <p:nvPr/>
        </p:nvPicPr>
        <p:blipFill>
          <a:blip r:embed="rId3"/>
          <a:stretch>
            <a:fillRect/>
          </a:stretch>
        </p:blipFill>
        <p:spPr>
          <a:xfrm>
            <a:off x="5808092" y="3685618"/>
            <a:ext cx="2882717" cy="1730081"/>
          </a:xfrm>
          <a:prstGeom prst="rect">
            <a:avLst/>
          </a:prstGeom>
        </p:spPr>
      </p:pic>
    </p:spTree>
    <p:extLst>
      <p:ext uri="{BB962C8B-B14F-4D97-AF65-F5344CB8AC3E}">
        <p14:creationId xmlns:p14="http://schemas.microsoft.com/office/powerpoint/2010/main" val="1256677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ontent Placeholder 8"/>
          <p:cNvGraphicFramePr>
            <a:graphicFrameLocks noGrp="1"/>
          </p:cNvGraphicFramePr>
          <p:nvPr>
            <p:ph idx="4294967295"/>
            <p:extLst/>
          </p:nvPr>
        </p:nvGraphicFramePr>
        <p:xfrm>
          <a:off x="134969" y="2455850"/>
          <a:ext cx="8973407" cy="2330226"/>
        </p:xfrm>
        <a:graphic>
          <a:graphicData uri="http://schemas.openxmlformats.org/drawingml/2006/table">
            <a:tbl>
              <a:tblPr firstRow="1" bandRow="1">
                <a:tableStyleId>{BDBED569-4797-4DF1-A0F4-6AAB3CD982D8}</a:tableStyleId>
              </a:tblPr>
              <a:tblGrid>
                <a:gridCol w="1209281"/>
                <a:gridCol w="2761857"/>
                <a:gridCol w="970381"/>
                <a:gridCol w="2911147"/>
                <a:gridCol w="1120741"/>
              </a:tblGrid>
              <a:tr h="591895">
                <a:tc>
                  <a:txBody>
                    <a:bodyPr/>
                    <a:lstStyle/>
                    <a:p>
                      <a:endParaRPr lang="en-US" sz="1400" b="1" dirty="0">
                        <a:solidFill>
                          <a:schemeClr val="accent1"/>
                        </a:solidFill>
                      </a:endParaRPr>
                    </a:p>
                  </a:txBody>
                  <a:tcPr marL="105995" marR="105995" marT="34299" marB="34299"/>
                </a:tc>
                <a:tc>
                  <a:txBody>
                    <a:bodyPr/>
                    <a:lstStyle/>
                    <a:p>
                      <a:r>
                        <a:rPr lang="en-US" sz="1400" b="1" dirty="0" smtClean="0">
                          <a:solidFill>
                            <a:schemeClr val="accent1"/>
                          </a:solidFill>
                        </a:rPr>
                        <a:t>Individuals and interactions</a:t>
                      </a:r>
                    </a:p>
                  </a:txBody>
                  <a:tcPr marL="105995" marR="105995" marT="34299" marB="34299" anchor="ctr"/>
                </a:tc>
                <a:tc>
                  <a:txBody>
                    <a:bodyPr/>
                    <a:lstStyle/>
                    <a:p>
                      <a:pPr algn="ctr"/>
                      <a:r>
                        <a:rPr lang="en-US" sz="1400" b="0" i="1" dirty="0" smtClean="0">
                          <a:solidFill>
                            <a:schemeClr val="bg2">
                              <a:lumMod val="50000"/>
                            </a:schemeClr>
                          </a:solidFill>
                        </a:rPr>
                        <a:t>over</a:t>
                      </a:r>
                      <a:endParaRPr lang="en-US" sz="1400" b="0" i="1" dirty="0">
                        <a:solidFill>
                          <a:schemeClr val="bg2">
                            <a:lumMod val="50000"/>
                          </a:schemeClr>
                        </a:solidFill>
                      </a:endParaRPr>
                    </a:p>
                  </a:txBody>
                  <a:tcPr marL="105995" marR="105995" marT="34299" marB="34299" anchor="ctr"/>
                </a:tc>
                <a:tc>
                  <a:txBody>
                    <a:bodyPr/>
                    <a:lstStyle/>
                    <a:p>
                      <a:r>
                        <a:rPr lang="en-US" sz="1400" b="0" dirty="0" smtClean="0">
                          <a:solidFill>
                            <a:schemeClr val="bg1">
                              <a:lumMod val="50000"/>
                            </a:schemeClr>
                          </a:solidFill>
                        </a:rPr>
                        <a:t>processes and tools</a:t>
                      </a:r>
                      <a:endParaRPr lang="en-US" sz="1400" b="0" dirty="0">
                        <a:solidFill>
                          <a:schemeClr val="bg1">
                            <a:lumMod val="50000"/>
                          </a:schemeClr>
                        </a:solidFill>
                      </a:endParaRPr>
                    </a:p>
                  </a:txBody>
                  <a:tcPr marL="105995" marR="105995" marT="34299" marB="34299" anchor="ctr"/>
                </a:tc>
                <a:tc>
                  <a:txBody>
                    <a:bodyPr/>
                    <a:lstStyle/>
                    <a:p>
                      <a:endParaRPr lang="en-US" sz="1400" b="0" dirty="0">
                        <a:solidFill>
                          <a:schemeClr val="tx1"/>
                        </a:solidFill>
                      </a:endParaRPr>
                    </a:p>
                  </a:txBody>
                  <a:tcPr marL="105995" marR="105995" marT="34299" marB="34299" anchor="ctr"/>
                </a:tc>
              </a:tr>
              <a:tr h="569050">
                <a:tc>
                  <a:txBody>
                    <a:bodyPr/>
                    <a:lstStyle/>
                    <a:p>
                      <a:endParaRPr lang="en-US" sz="1400" b="1" dirty="0">
                        <a:solidFill>
                          <a:schemeClr val="accent1"/>
                        </a:solidFill>
                      </a:endParaRPr>
                    </a:p>
                  </a:txBody>
                  <a:tcPr marL="105995" marR="105995" marT="34299" marB="34299"/>
                </a:tc>
                <a:tc>
                  <a:txBody>
                    <a:bodyPr/>
                    <a:lstStyle/>
                    <a:p>
                      <a:r>
                        <a:rPr lang="en-US" sz="1400" b="1" dirty="0" smtClean="0">
                          <a:solidFill>
                            <a:schemeClr val="accent1"/>
                          </a:solidFill>
                        </a:rPr>
                        <a:t>Working software</a:t>
                      </a:r>
                    </a:p>
                  </a:txBody>
                  <a:tcPr marL="105995" marR="105995" marT="34299" marB="34299" anchor="ctr"/>
                </a:tc>
                <a:tc>
                  <a:txBody>
                    <a:bodyPr/>
                    <a:lstStyle/>
                    <a:p>
                      <a:pPr algn="ctr"/>
                      <a:r>
                        <a:rPr lang="en-US" sz="1400" i="1" dirty="0" smtClean="0">
                          <a:solidFill>
                            <a:schemeClr val="bg2">
                              <a:lumMod val="50000"/>
                            </a:schemeClr>
                          </a:solidFill>
                        </a:rPr>
                        <a:t>over</a:t>
                      </a:r>
                      <a:endParaRPr lang="en-US" sz="1400" i="1" dirty="0">
                        <a:solidFill>
                          <a:schemeClr val="bg2">
                            <a:lumMod val="50000"/>
                          </a:schemeClr>
                        </a:solidFill>
                      </a:endParaRPr>
                    </a:p>
                  </a:txBody>
                  <a:tcPr marL="105995" marR="105995" marT="34299" marB="34299" anchor="ctr"/>
                </a:tc>
                <a:tc>
                  <a:txBody>
                    <a:bodyPr/>
                    <a:lstStyle/>
                    <a:p>
                      <a:r>
                        <a:rPr lang="en-US" sz="1400" dirty="0" smtClean="0">
                          <a:solidFill>
                            <a:schemeClr val="bg1">
                              <a:lumMod val="50000"/>
                            </a:schemeClr>
                          </a:solidFill>
                        </a:rPr>
                        <a:t>comprehensive documentation</a:t>
                      </a:r>
                      <a:endParaRPr lang="en-US" sz="1400" dirty="0">
                        <a:solidFill>
                          <a:schemeClr val="bg1">
                            <a:lumMod val="50000"/>
                          </a:schemeClr>
                        </a:solidFill>
                      </a:endParaRPr>
                    </a:p>
                  </a:txBody>
                  <a:tcPr marL="105995" marR="105995" marT="34299" marB="34299" anchor="ctr"/>
                </a:tc>
                <a:tc>
                  <a:txBody>
                    <a:bodyPr/>
                    <a:lstStyle/>
                    <a:p>
                      <a:endParaRPr lang="en-US" sz="1400" dirty="0">
                        <a:solidFill>
                          <a:schemeClr val="tx1"/>
                        </a:solidFill>
                      </a:endParaRPr>
                    </a:p>
                  </a:txBody>
                  <a:tcPr marL="105995" marR="105995" marT="34299" marB="34299" anchor="ctr"/>
                </a:tc>
              </a:tr>
              <a:tr h="555445">
                <a:tc>
                  <a:txBody>
                    <a:bodyPr/>
                    <a:lstStyle/>
                    <a:p>
                      <a:endParaRPr lang="en-US" sz="1400" b="1" dirty="0">
                        <a:solidFill>
                          <a:schemeClr val="accent1"/>
                        </a:solidFill>
                      </a:endParaRPr>
                    </a:p>
                  </a:txBody>
                  <a:tcPr marL="105995" marR="105995" marT="34299" marB="34299"/>
                </a:tc>
                <a:tc>
                  <a:txBody>
                    <a:bodyPr/>
                    <a:lstStyle/>
                    <a:p>
                      <a:r>
                        <a:rPr lang="en-US" sz="1400" b="1" dirty="0" smtClean="0">
                          <a:solidFill>
                            <a:schemeClr val="accent1"/>
                          </a:solidFill>
                        </a:rPr>
                        <a:t>Customer collaboration</a:t>
                      </a:r>
                    </a:p>
                  </a:txBody>
                  <a:tcPr marL="105995" marR="105995" marT="34299" marB="34299" anchor="ctr"/>
                </a:tc>
                <a:tc>
                  <a:txBody>
                    <a:bodyPr/>
                    <a:lstStyle/>
                    <a:p>
                      <a:pPr algn="ctr"/>
                      <a:r>
                        <a:rPr lang="en-US" sz="1400" i="1" dirty="0" smtClean="0">
                          <a:solidFill>
                            <a:schemeClr val="bg2">
                              <a:lumMod val="50000"/>
                            </a:schemeClr>
                          </a:solidFill>
                        </a:rPr>
                        <a:t>over</a:t>
                      </a:r>
                      <a:endParaRPr lang="en-US" sz="1400" i="1" dirty="0">
                        <a:solidFill>
                          <a:schemeClr val="bg2">
                            <a:lumMod val="50000"/>
                          </a:schemeClr>
                        </a:solidFill>
                      </a:endParaRPr>
                    </a:p>
                  </a:txBody>
                  <a:tcPr marL="105995" marR="105995" marT="34299" marB="34299" anchor="ctr"/>
                </a:tc>
                <a:tc>
                  <a:txBody>
                    <a:bodyPr/>
                    <a:lstStyle/>
                    <a:p>
                      <a:r>
                        <a:rPr lang="en-US" sz="1400" dirty="0" smtClean="0">
                          <a:solidFill>
                            <a:schemeClr val="bg1">
                              <a:lumMod val="50000"/>
                            </a:schemeClr>
                          </a:solidFill>
                        </a:rPr>
                        <a:t>contract negotiation</a:t>
                      </a:r>
                      <a:endParaRPr lang="en-US" sz="1400" dirty="0">
                        <a:solidFill>
                          <a:schemeClr val="bg1">
                            <a:lumMod val="50000"/>
                          </a:schemeClr>
                        </a:solidFill>
                      </a:endParaRPr>
                    </a:p>
                  </a:txBody>
                  <a:tcPr marL="105995" marR="105995" marT="34299" marB="34299" anchor="ctr"/>
                </a:tc>
                <a:tc>
                  <a:txBody>
                    <a:bodyPr/>
                    <a:lstStyle/>
                    <a:p>
                      <a:endParaRPr lang="en-US" sz="1400" dirty="0">
                        <a:solidFill>
                          <a:schemeClr val="tx1"/>
                        </a:solidFill>
                      </a:endParaRPr>
                    </a:p>
                  </a:txBody>
                  <a:tcPr marL="105995" marR="105995" marT="34299" marB="34299" anchor="ctr"/>
                </a:tc>
              </a:tr>
              <a:tr h="613836">
                <a:tc>
                  <a:txBody>
                    <a:bodyPr/>
                    <a:lstStyle/>
                    <a:p>
                      <a:endParaRPr lang="en-US" sz="1400" b="1" dirty="0">
                        <a:solidFill>
                          <a:schemeClr val="accent1"/>
                        </a:solidFill>
                      </a:endParaRPr>
                    </a:p>
                  </a:txBody>
                  <a:tcPr marL="105995" marR="105995" marT="34299" marB="34299"/>
                </a:tc>
                <a:tc>
                  <a:txBody>
                    <a:bodyPr/>
                    <a:lstStyle/>
                    <a:p>
                      <a:r>
                        <a:rPr lang="en-US" sz="1400" b="1" dirty="0" smtClean="0">
                          <a:solidFill>
                            <a:schemeClr val="accent1"/>
                          </a:solidFill>
                        </a:rPr>
                        <a:t>Responding to change</a:t>
                      </a:r>
                    </a:p>
                  </a:txBody>
                  <a:tcPr marL="105995" marR="105995" marT="34299" marB="34299" anchor="ctr"/>
                </a:tc>
                <a:tc>
                  <a:txBody>
                    <a:bodyPr/>
                    <a:lstStyle/>
                    <a:p>
                      <a:pPr algn="ctr"/>
                      <a:r>
                        <a:rPr lang="en-US" sz="1400" i="1" dirty="0" smtClean="0">
                          <a:solidFill>
                            <a:schemeClr val="bg2">
                              <a:lumMod val="50000"/>
                            </a:schemeClr>
                          </a:solidFill>
                        </a:rPr>
                        <a:t>over</a:t>
                      </a:r>
                      <a:endParaRPr lang="en-US" sz="1400" i="1" dirty="0">
                        <a:solidFill>
                          <a:schemeClr val="bg2">
                            <a:lumMod val="50000"/>
                          </a:schemeClr>
                        </a:solidFill>
                      </a:endParaRPr>
                    </a:p>
                  </a:txBody>
                  <a:tcPr marL="105995" marR="105995" marT="34299" marB="34299" anchor="ctr"/>
                </a:tc>
                <a:tc>
                  <a:txBody>
                    <a:bodyPr/>
                    <a:lstStyle/>
                    <a:p>
                      <a:r>
                        <a:rPr lang="en-US" sz="1400" dirty="0" smtClean="0">
                          <a:solidFill>
                            <a:schemeClr val="bg1">
                              <a:lumMod val="50000"/>
                            </a:schemeClr>
                          </a:solidFill>
                        </a:rPr>
                        <a:t>following a plan</a:t>
                      </a:r>
                      <a:endParaRPr lang="en-US" sz="1400" dirty="0">
                        <a:solidFill>
                          <a:schemeClr val="bg1">
                            <a:lumMod val="50000"/>
                          </a:schemeClr>
                        </a:solidFill>
                      </a:endParaRPr>
                    </a:p>
                  </a:txBody>
                  <a:tcPr marL="105995" marR="105995" marT="34299" marB="34299" anchor="ctr"/>
                </a:tc>
                <a:tc>
                  <a:txBody>
                    <a:bodyPr/>
                    <a:lstStyle/>
                    <a:p>
                      <a:endParaRPr lang="en-US" sz="1400" dirty="0">
                        <a:solidFill>
                          <a:schemeClr val="tx1"/>
                        </a:solidFill>
                      </a:endParaRPr>
                    </a:p>
                  </a:txBody>
                  <a:tcPr marL="105995" marR="105995" marT="34299" marB="34299" anchor="ctr"/>
                </a:tc>
              </a:tr>
            </a:tbl>
          </a:graphicData>
        </a:graphic>
      </p:graphicFrame>
      <p:sp>
        <p:nvSpPr>
          <p:cNvPr id="10" name="TextBox 9"/>
          <p:cNvSpPr txBox="1"/>
          <p:nvPr/>
        </p:nvSpPr>
        <p:spPr>
          <a:xfrm>
            <a:off x="332510" y="1934541"/>
            <a:ext cx="8479704" cy="553998"/>
          </a:xfrm>
          <a:prstGeom prst="rect">
            <a:avLst/>
          </a:prstGeom>
          <a:noFill/>
        </p:spPr>
        <p:txBody>
          <a:bodyPr wrap="square" rtlCol="0">
            <a:spAutoFit/>
          </a:bodyPr>
          <a:lstStyle/>
          <a:p>
            <a:pPr fontAlgn="auto">
              <a:spcBef>
                <a:spcPts val="0"/>
              </a:spcBef>
              <a:spcAft>
                <a:spcPts val="0"/>
              </a:spcAft>
            </a:pPr>
            <a:r>
              <a:rPr lang="en-US" sz="1500" dirty="0">
                <a:solidFill>
                  <a:prstClr val="black"/>
                </a:solidFill>
                <a:latin typeface="Calibri"/>
                <a:ea typeface="+mn-ea"/>
              </a:rPr>
              <a:t>“We are uncovering better ways </a:t>
            </a:r>
            <a:r>
              <a:rPr lang="en-US" sz="1500" dirty="0" smtClean="0">
                <a:solidFill>
                  <a:prstClr val="black"/>
                </a:solidFill>
                <a:latin typeface="Calibri"/>
                <a:ea typeface="+mn-ea"/>
              </a:rPr>
              <a:t>of </a:t>
            </a:r>
            <a:r>
              <a:rPr lang="en-US" sz="1500" dirty="0">
                <a:solidFill>
                  <a:prstClr val="black"/>
                </a:solidFill>
                <a:latin typeface="Calibri"/>
                <a:ea typeface="+mn-ea"/>
              </a:rPr>
              <a:t>developing software by doing it and helping others do it. Through this work we have come to value……</a:t>
            </a:r>
          </a:p>
        </p:txBody>
      </p:sp>
      <p:sp>
        <p:nvSpPr>
          <p:cNvPr id="11" name="TextBox 10"/>
          <p:cNvSpPr txBox="1"/>
          <p:nvPr/>
        </p:nvSpPr>
        <p:spPr>
          <a:xfrm>
            <a:off x="372196" y="4831479"/>
            <a:ext cx="8479704" cy="854080"/>
          </a:xfrm>
          <a:prstGeom prst="rect">
            <a:avLst/>
          </a:prstGeom>
          <a:noFill/>
        </p:spPr>
        <p:txBody>
          <a:bodyPr wrap="square" rtlCol="0">
            <a:spAutoFit/>
          </a:bodyPr>
          <a:lstStyle/>
          <a:p>
            <a:pPr fontAlgn="auto">
              <a:spcBef>
                <a:spcPts val="0"/>
              </a:spcBef>
              <a:spcAft>
                <a:spcPts val="0"/>
              </a:spcAft>
            </a:pPr>
            <a:r>
              <a:rPr lang="en-US" sz="1350" dirty="0">
                <a:solidFill>
                  <a:prstClr val="black"/>
                </a:solidFill>
                <a:latin typeface="Calibri"/>
                <a:ea typeface="+mn-ea"/>
              </a:rPr>
              <a:t>….that is, while there is value in the items on the right, </a:t>
            </a:r>
            <a:r>
              <a:rPr lang="en-US" sz="1800" b="1" i="1" dirty="0">
                <a:solidFill>
                  <a:srgbClr val="0067AB"/>
                </a:solidFill>
                <a:effectLst>
                  <a:outerShdw blurRad="38100" dist="38100" dir="2700000" algn="tl">
                    <a:srgbClr val="000000">
                      <a:alpha val="43137"/>
                    </a:srgbClr>
                  </a:outerShdw>
                </a:effectLst>
                <a:latin typeface="Calibri"/>
                <a:ea typeface="+mn-ea"/>
              </a:rPr>
              <a:t>we value the items on the left more</a:t>
            </a:r>
            <a:r>
              <a:rPr lang="en-US" sz="1800" b="1" i="1" dirty="0">
                <a:solidFill>
                  <a:prstClr val="black"/>
                </a:solidFill>
                <a:effectLst>
                  <a:outerShdw blurRad="38100" dist="38100" dir="2700000" algn="tl">
                    <a:srgbClr val="000000">
                      <a:alpha val="43137"/>
                    </a:srgbClr>
                  </a:outerShdw>
                </a:effectLst>
                <a:latin typeface="Calibri"/>
                <a:ea typeface="+mn-ea"/>
              </a:rPr>
              <a:t>.</a:t>
            </a:r>
            <a:r>
              <a:rPr lang="en-US" sz="1800" i="1" dirty="0">
                <a:solidFill>
                  <a:prstClr val="black"/>
                </a:solidFill>
                <a:effectLst>
                  <a:outerShdw blurRad="38100" dist="38100" dir="2700000" algn="tl">
                    <a:srgbClr val="000000">
                      <a:alpha val="43137"/>
                    </a:srgbClr>
                  </a:outerShdw>
                </a:effectLst>
                <a:latin typeface="Calibri"/>
                <a:ea typeface="+mn-ea"/>
              </a:rPr>
              <a:t>” 				</a:t>
            </a:r>
            <a:r>
              <a:rPr lang="en-US" sz="1800" dirty="0">
                <a:solidFill>
                  <a:prstClr val="black"/>
                </a:solidFill>
                <a:latin typeface="Calibri"/>
                <a:ea typeface="+mn-ea"/>
              </a:rPr>
              <a:t>		</a:t>
            </a:r>
            <a:r>
              <a:rPr lang="en-US" sz="1350" dirty="0">
                <a:solidFill>
                  <a:prstClr val="black"/>
                </a:solidFill>
                <a:latin typeface="Calibri"/>
                <a:ea typeface="+mn-ea"/>
                <a:hlinkClick r:id="rId3"/>
              </a:rPr>
              <a:t>http://agilemanifesto.org</a:t>
            </a:r>
            <a:endParaRPr lang="en-US" sz="1350" dirty="0">
              <a:solidFill>
                <a:prstClr val="black"/>
              </a:solidFill>
              <a:latin typeface="Calibri"/>
              <a:ea typeface="+mn-ea"/>
            </a:endParaRPr>
          </a:p>
          <a:p>
            <a:pPr fontAlgn="auto">
              <a:spcBef>
                <a:spcPts val="0"/>
              </a:spcBef>
              <a:spcAft>
                <a:spcPts val="0"/>
              </a:spcAft>
            </a:pPr>
            <a:endParaRPr lang="en-US" sz="1350" dirty="0">
              <a:solidFill>
                <a:prstClr val="black"/>
              </a:solidFill>
              <a:latin typeface="Calibri"/>
              <a:ea typeface="+mn-ea"/>
            </a:endParaRPr>
          </a:p>
        </p:txBody>
      </p:sp>
      <p:pic>
        <p:nvPicPr>
          <p:cNvPr id="21" name="Picture 20"/>
          <p:cNvPicPr>
            <a:picLocks noChangeAspect="1"/>
          </p:cNvPicPr>
          <p:nvPr/>
        </p:nvPicPr>
        <p:blipFill>
          <a:blip r:embed="rId4"/>
          <a:stretch>
            <a:fillRect/>
          </a:stretch>
        </p:blipFill>
        <p:spPr>
          <a:xfrm>
            <a:off x="332510" y="2529235"/>
            <a:ext cx="803150" cy="451890"/>
          </a:xfrm>
          <a:prstGeom prst="rect">
            <a:avLst/>
          </a:prstGeom>
        </p:spPr>
      </p:pic>
      <p:pic>
        <p:nvPicPr>
          <p:cNvPr id="22" name="Picture 21"/>
          <p:cNvPicPr>
            <a:picLocks noChangeAspect="1"/>
          </p:cNvPicPr>
          <p:nvPr/>
        </p:nvPicPr>
        <p:blipFill>
          <a:blip r:embed="rId5"/>
          <a:stretch>
            <a:fillRect/>
          </a:stretch>
        </p:blipFill>
        <p:spPr>
          <a:xfrm>
            <a:off x="343332" y="3088495"/>
            <a:ext cx="803150" cy="465476"/>
          </a:xfrm>
          <a:prstGeom prst="rect">
            <a:avLst/>
          </a:prstGeom>
        </p:spPr>
      </p:pic>
      <p:pic>
        <p:nvPicPr>
          <p:cNvPr id="23" name="Picture 22"/>
          <p:cNvPicPr>
            <a:picLocks noChangeAspect="1"/>
          </p:cNvPicPr>
          <p:nvPr/>
        </p:nvPicPr>
        <p:blipFill>
          <a:blip r:embed="rId6"/>
          <a:stretch>
            <a:fillRect/>
          </a:stretch>
        </p:blipFill>
        <p:spPr>
          <a:xfrm>
            <a:off x="343332" y="3678025"/>
            <a:ext cx="792328" cy="461976"/>
          </a:xfrm>
          <a:prstGeom prst="rect">
            <a:avLst/>
          </a:prstGeom>
        </p:spPr>
      </p:pic>
      <p:pic>
        <p:nvPicPr>
          <p:cNvPr id="19" name="Picture 18"/>
          <p:cNvPicPr>
            <a:picLocks noChangeAspect="1"/>
          </p:cNvPicPr>
          <p:nvPr/>
        </p:nvPicPr>
        <p:blipFill rotWithShape="1">
          <a:blip r:embed="rId7"/>
          <a:srcRect l="10364" r="7870" b="17748"/>
          <a:stretch/>
        </p:blipFill>
        <p:spPr>
          <a:xfrm>
            <a:off x="453149" y="4226143"/>
            <a:ext cx="583515" cy="514447"/>
          </a:xfrm>
          <a:prstGeom prst="rect">
            <a:avLst/>
          </a:prstGeom>
        </p:spPr>
      </p:pic>
      <p:pic>
        <p:nvPicPr>
          <p:cNvPr id="3" name="Picture 7"/>
          <p:cNvPicPr>
            <a:picLocks noChangeAspect="1"/>
          </p:cNvPicPr>
          <p:nvPr/>
        </p:nvPicPr>
        <p:blipFill>
          <a:blip r:embed="rId8"/>
          <a:stretch>
            <a:fillRect/>
          </a:stretch>
        </p:blipFill>
        <p:spPr>
          <a:xfrm>
            <a:off x="8234169" y="2529235"/>
            <a:ext cx="650124" cy="487719"/>
          </a:xfrm>
          <a:prstGeom prst="rect">
            <a:avLst/>
          </a:prstGeom>
        </p:spPr>
      </p:pic>
      <p:pic>
        <p:nvPicPr>
          <p:cNvPr id="4" name="Picture 8"/>
          <p:cNvPicPr>
            <a:picLocks noChangeAspect="1"/>
          </p:cNvPicPr>
          <p:nvPr/>
        </p:nvPicPr>
        <p:blipFill>
          <a:blip r:embed="rId9"/>
          <a:stretch>
            <a:fillRect/>
          </a:stretch>
        </p:blipFill>
        <p:spPr>
          <a:xfrm>
            <a:off x="8185968" y="3088495"/>
            <a:ext cx="794057" cy="471379"/>
          </a:xfrm>
          <a:prstGeom prst="rect">
            <a:avLst/>
          </a:prstGeom>
        </p:spPr>
      </p:pic>
      <p:pic>
        <p:nvPicPr>
          <p:cNvPr id="6" name="Picture 11"/>
          <p:cNvPicPr>
            <a:picLocks noChangeAspect="1"/>
          </p:cNvPicPr>
          <p:nvPr/>
        </p:nvPicPr>
        <p:blipFill>
          <a:blip r:embed="rId10"/>
          <a:stretch>
            <a:fillRect/>
          </a:stretch>
        </p:blipFill>
        <p:spPr>
          <a:xfrm>
            <a:off x="8101173" y="3636867"/>
            <a:ext cx="874876" cy="492246"/>
          </a:xfrm>
          <a:prstGeom prst="rect">
            <a:avLst/>
          </a:prstGeom>
        </p:spPr>
      </p:pic>
      <p:pic>
        <p:nvPicPr>
          <p:cNvPr id="14" name="Picture 12"/>
          <p:cNvPicPr>
            <a:picLocks noChangeAspect="1"/>
          </p:cNvPicPr>
          <p:nvPr/>
        </p:nvPicPr>
        <p:blipFill>
          <a:blip r:embed="rId11"/>
          <a:stretch>
            <a:fillRect/>
          </a:stretch>
        </p:blipFill>
        <p:spPr>
          <a:xfrm>
            <a:off x="8185877" y="4182902"/>
            <a:ext cx="746710" cy="557688"/>
          </a:xfrm>
          <a:prstGeom prst="rect">
            <a:avLst/>
          </a:prstGeom>
        </p:spPr>
      </p:pic>
      <p:sp>
        <p:nvSpPr>
          <p:cNvPr id="28" name="Title 7"/>
          <p:cNvSpPr>
            <a:spLocks noGrp="1"/>
          </p:cNvSpPr>
          <p:nvPr>
            <p:ph type="title"/>
          </p:nvPr>
        </p:nvSpPr>
        <p:spPr>
          <a:xfrm>
            <a:off x="314327" y="1059040"/>
            <a:ext cx="8515350" cy="994431"/>
          </a:xfrm>
        </p:spPr>
        <p:txBody>
          <a:bodyPr/>
          <a:lstStyle/>
          <a:p>
            <a:r>
              <a:rPr lang="en-US" dirty="0" smtClean="0"/>
              <a:t>Agile Manifesto</a:t>
            </a:r>
            <a:endParaRPr lang="en-US" dirty="0"/>
          </a:p>
        </p:txBody>
      </p:sp>
    </p:spTree>
    <p:extLst>
      <p:ext uri="{BB962C8B-B14F-4D97-AF65-F5344CB8AC3E}">
        <p14:creationId xmlns:p14="http://schemas.microsoft.com/office/powerpoint/2010/main" val="4011121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Digital Services Playbook</a:t>
            </a:r>
            <a:endParaRPr lang="en-US" dirty="0"/>
          </a:p>
        </p:txBody>
      </p:sp>
      <p:sp>
        <p:nvSpPr>
          <p:cNvPr id="5" name="Subtitle 4"/>
          <p:cNvSpPr>
            <a:spLocks noGrp="1"/>
          </p:cNvSpPr>
          <p:nvPr>
            <p:ph type="subTitle" idx="1"/>
          </p:nvPr>
        </p:nvSpPr>
        <p:spPr/>
        <p:txBody>
          <a:bodyPr/>
          <a:lstStyle/>
          <a:p>
            <a:r>
              <a:rPr lang="en-US" dirty="0" smtClean="0"/>
              <a:t>Charles Worthington, </a:t>
            </a:r>
            <a:r>
              <a:rPr lang="en-US" dirty="0" smtClean="0"/>
              <a:t>USDS (or other Digital Service Expert)</a:t>
            </a:r>
            <a:endParaRPr lang="en-US" dirty="0"/>
          </a:p>
        </p:txBody>
      </p:sp>
    </p:spTree>
    <p:extLst>
      <p:ext uri="{BB962C8B-B14F-4D97-AF65-F5344CB8AC3E}">
        <p14:creationId xmlns:p14="http://schemas.microsoft.com/office/powerpoint/2010/main" val="2250925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12 Agile Principles</a:t>
            </a:r>
            <a:endParaRPr lang="en-US" dirty="0"/>
          </a:p>
        </p:txBody>
      </p:sp>
      <p:sp>
        <p:nvSpPr>
          <p:cNvPr id="15" name="Content Placeholder 14"/>
          <p:cNvSpPr>
            <a:spLocks noGrp="1"/>
          </p:cNvSpPr>
          <p:nvPr>
            <p:ph idx="1"/>
          </p:nvPr>
        </p:nvSpPr>
        <p:spPr>
          <a:xfrm>
            <a:off x="314326" y="2163228"/>
            <a:ext cx="8671994" cy="2809224"/>
          </a:xfrm>
        </p:spPr>
        <p:txBody>
          <a:bodyPr>
            <a:noAutofit/>
          </a:bodyPr>
          <a:lstStyle/>
          <a:p>
            <a:pPr marL="385865" indent="-385865">
              <a:spcBef>
                <a:spcPts val="450"/>
              </a:spcBef>
              <a:buFont typeface="+mj-lt"/>
              <a:buAutoNum type="arabicPeriod"/>
            </a:pPr>
            <a:r>
              <a:rPr lang="en-US" dirty="0"/>
              <a:t>Our highest priority is to satisfy the customer through early and continuous delivery of valuable software.</a:t>
            </a:r>
          </a:p>
          <a:p>
            <a:pPr marL="385865" indent="-385865">
              <a:spcBef>
                <a:spcPts val="450"/>
              </a:spcBef>
              <a:buFont typeface="+mj-lt"/>
              <a:buAutoNum type="arabicPeriod"/>
            </a:pPr>
            <a:r>
              <a:rPr lang="en-US" dirty="0"/>
              <a:t>Welcome changing requirements, even late in development.  Agile processes harness change for the customer’s competitive advantage.</a:t>
            </a:r>
          </a:p>
          <a:p>
            <a:pPr marL="385865" indent="-385865">
              <a:spcBef>
                <a:spcPts val="450"/>
              </a:spcBef>
              <a:buFont typeface="+mj-lt"/>
              <a:buAutoNum type="arabicPeriod"/>
            </a:pPr>
            <a:r>
              <a:rPr lang="en-US" dirty="0"/>
              <a:t>Deliver working software frequently, from a couple of weeks to a couple of months, with a preference to the shorter timescale.</a:t>
            </a:r>
          </a:p>
          <a:p>
            <a:pPr marL="385865" indent="-385865">
              <a:spcBef>
                <a:spcPts val="450"/>
              </a:spcBef>
              <a:buFont typeface="+mj-lt"/>
              <a:buAutoNum type="arabicPeriod"/>
            </a:pPr>
            <a:r>
              <a:rPr lang="en-US" dirty="0"/>
              <a:t>Business people and developers must work together daily throughout the </a:t>
            </a:r>
            <a:r>
              <a:rPr lang="en-US" dirty="0" smtClean="0"/>
              <a:t>project.                         		</a:t>
            </a:r>
          </a:p>
          <a:p>
            <a:pPr marL="0" indent="0" algn="ctr">
              <a:spcBef>
                <a:spcPts val="0"/>
              </a:spcBef>
              <a:buNone/>
            </a:pPr>
            <a:r>
              <a:rPr lang="en-US" dirty="0" smtClean="0">
                <a:solidFill>
                  <a:schemeClr val="accent1">
                    <a:lumMod val="75000"/>
                  </a:schemeClr>
                </a:solidFill>
              </a:rPr>
              <a:t>Note</a:t>
            </a:r>
            <a:r>
              <a:rPr lang="en-US" dirty="0">
                <a:solidFill>
                  <a:schemeClr val="accent1">
                    <a:lumMod val="75000"/>
                  </a:schemeClr>
                </a:solidFill>
              </a:rPr>
              <a:t>:  There are also plenty of successful </a:t>
            </a:r>
            <a:r>
              <a:rPr lang="en-US" dirty="0" smtClean="0">
                <a:solidFill>
                  <a:schemeClr val="accent1">
                    <a:lumMod val="75000"/>
                  </a:schemeClr>
                </a:solidFill>
              </a:rPr>
              <a:t>matrixed teams.</a:t>
            </a:r>
          </a:p>
        </p:txBody>
      </p:sp>
    </p:spTree>
    <p:extLst>
      <p:ext uri="{BB962C8B-B14F-4D97-AF65-F5344CB8AC3E}">
        <p14:creationId xmlns:p14="http://schemas.microsoft.com/office/powerpoint/2010/main" val="2532865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12 Agile Principles (continued)</a:t>
            </a:r>
            <a:endParaRPr lang="en-US" dirty="0"/>
          </a:p>
        </p:txBody>
      </p:sp>
      <p:sp>
        <p:nvSpPr>
          <p:cNvPr id="8" name="Content Placeholder 7"/>
          <p:cNvSpPr>
            <a:spLocks noGrp="1"/>
          </p:cNvSpPr>
          <p:nvPr>
            <p:ph idx="1"/>
          </p:nvPr>
        </p:nvSpPr>
        <p:spPr>
          <a:xfrm>
            <a:off x="314326" y="2179662"/>
            <a:ext cx="8515350" cy="3264354"/>
          </a:xfrm>
        </p:spPr>
        <p:txBody>
          <a:bodyPr>
            <a:noAutofit/>
          </a:bodyPr>
          <a:lstStyle/>
          <a:p>
            <a:pPr marL="385865" indent="-385865">
              <a:spcBef>
                <a:spcPts val="450"/>
              </a:spcBef>
              <a:buAutoNum type="arabicPeriod" startAt="5"/>
            </a:pPr>
            <a:r>
              <a:rPr lang="en-US" dirty="0" smtClean="0"/>
              <a:t>Build </a:t>
            </a:r>
            <a:r>
              <a:rPr lang="en-US" dirty="0"/>
              <a:t>projects around motivated individuals. Give them the environment and support they need, and trust them to get the job done</a:t>
            </a:r>
            <a:r>
              <a:rPr lang="en-US" dirty="0" smtClean="0"/>
              <a:t>.</a:t>
            </a:r>
          </a:p>
          <a:p>
            <a:pPr marL="342991" indent="-342991">
              <a:spcBef>
                <a:spcPts val="450"/>
              </a:spcBef>
              <a:buAutoNum type="arabicPeriod" startAt="6"/>
            </a:pPr>
            <a:r>
              <a:rPr lang="en-US" dirty="0" smtClean="0"/>
              <a:t>The </a:t>
            </a:r>
            <a:r>
              <a:rPr lang="en-US" dirty="0"/>
              <a:t>most efficient and effective method of conveying information to and within a development team is face-to-face </a:t>
            </a:r>
            <a:r>
              <a:rPr lang="en-US" dirty="0" smtClean="0"/>
              <a:t>conversation. </a:t>
            </a:r>
          </a:p>
          <a:p>
            <a:pPr marL="0" indent="0">
              <a:spcBef>
                <a:spcPts val="450"/>
              </a:spcBef>
              <a:buNone/>
            </a:pPr>
            <a:r>
              <a:rPr lang="en-US" dirty="0">
                <a:solidFill>
                  <a:schemeClr val="accent1">
                    <a:lumMod val="75000"/>
                  </a:schemeClr>
                </a:solidFill>
              </a:rPr>
              <a:t> </a:t>
            </a:r>
            <a:r>
              <a:rPr lang="en-US" dirty="0" smtClean="0">
                <a:solidFill>
                  <a:schemeClr val="accent1">
                    <a:lumMod val="75000"/>
                  </a:schemeClr>
                </a:solidFill>
              </a:rPr>
              <a:t>		Note</a:t>
            </a:r>
            <a:r>
              <a:rPr lang="en-US" dirty="0">
                <a:solidFill>
                  <a:schemeClr val="accent1">
                    <a:lumMod val="75000"/>
                  </a:schemeClr>
                </a:solidFill>
              </a:rPr>
              <a:t>: Teams aren’t always co-located</a:t>
            </a:r>
            <a:r>
              <a:rPr lang="en-US" dirty="0" smtClean="0">
                <a:solidFill>
                  <a:schemeClr val="accent1">
                    <a:lumMod val="75000"/>
                  </a:schemeClr>
                </a:solidFill>
              </a:rPr>
              <a:t>.</a:t>
            </a:r>
            <a:endParaRPr lang="en-US" dirty="0" smtClean="0"/>
          </a:p>
          <a:p>
            <a:pPr marL="385865" indent="-385865">
              <a:buFont typeface="+mj-lt"/>
              <a:buAutoNum type="arabicPeriod" startAt="7"/>
            </a:pPr>
            <a:r>
              <a:rPr lang="en-US" dirty="0" smtClean="0"/>
              <a:t>Working software is the primary measure of progress.</a:t>
            </a:r>
          </a:p>
          <a:p>
            <a:pPr marL="385865" indent="-385865">
              <a:buFont typeface="+mj-lt"/>
              <a:buAutoNum type="arabicPeriod" startAt="7"/>
            </a:pPr>
            <a:r>
              <a:rPr lang="en-US" dirty="0" smtClean="0"/>
              <a:t>Agile processes promote sustainable development. The sponsors, developers, and users should be able to maintain a constant pace indefinitely.</a:t>
            </a:r>
          </a:p>
        </p:txBody>
      </p:sp>
    </p:spTree>
    <p:extLst>
      <p:ext uri="{BB962C8B-B14F-4D97-AF65-F5344CB8AC3E}">
        <p14:creationId xmlns:p14="http://schemas.microsoft.com/office/powerpoint/2010/main" val="4034993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12 Agile Principles (continued)</a:t>
            </a:r>
            <a:endParaRPr lang="en-US" dirty="0"/>
          </a:p>
        </p:txBody>
      </p:sp>
      <p:sp>
        <p:nvSpPr>
          <p:cNvPr id="8" name="Content Placeholder 7"/>
          <p:cNvSpPr>
            <a:spLocks noGrp="1"/>
          </p:cNvSpPr>
          <p:nvPr>
            <p:ph idx="1"/>
          </p:nvPr>
        </p:nvSpPr>
        <p:spPr>
          <a:xfrm>
            <a:off x="314327" y="2184997"/>
            <a:ext cx="8370164" cy="1909402"/>
          </a:xfrm>
        </p:spPr>
        <p:txBody>
          <a:bodyPr vert="horz" lIns="68598" tIns="34299" rIns="68598" bIns="34299" rtlCol="0">
            <a:noAutofit/>
          </a:bodyPr>
          <a:lstStyle/>
          <a:p>
            <a:pPr marL="385865" indent="-385865">
              <a:spcBef>
                <a:spcPts val="450"/>
              </a:spcBef>
              <a:buFont typeface="+mj-lt"/>
              <a:buAutoNum type="arabicPeriod" startAt="9"/>
            </a:pPr>
            <a:r>
              <a:rPr lang="en-US" dirty="0"/>
              <a:t>Continuous attention to technical excellence and good design enhances agility.</a:t>
            </a:r>
          </a:p>
          <a:p>
            <a:pPr marL="385865" indent="-385865">
              <a:spcBef>
                <a:spcPts val="450"/>
              </a:spcBef>
              <a:buAutoNum type="arabicPeriod" startAt="9"/>
            </a:pPr>
            <a:r>
              <a:rPr lang="en-US" dirty="0"/>
              <a:t>Simplicity – the art of maximizing the amount of work not done – is essential.</a:t>
            </a:r>
          </a:p>
          <a:p>
            <a:pPr marL="385865" indent="-385865">
              <a:spcBef>
                <a:spcPts val="450"/>
              </a:spcBef>
              <a:buAutoNum type="arabicPeriod" startAt="9"/>
            </a:pPr>
            <a:r>
              <a:rPr lang="en-US" dirty="0"/>
              <a:t>The best architectures, requirements, and designs emerge from self-organizing teams.</a:t>
            </a:r>
          </a:p>
          <a:p>
            <a:pPr marL="385865" indent="-385865">
              <a:spcBef>
                <a:spcPts val="450"/>
              </a:spcBef>
              <a:buAutoNum type="arabicPeriod" startAt="9"/>
            </a:pPr>
            <a:r>
              <a:rPr lang="en-US" dirty="0"/>
              <a:t>At regular intervals, the team reflects on how to become more effective, then tunes and adjusts its behavior accordingly.</a:t>
            </a:r>
          </a:p>
        </p:txBody>
      </p:sp>
    </p:spTree>
    <p:extLst>
      <p:ext uri="{BB962C8B-B14F-4D97-AF65-F5344CB8AC3E}">
        <p14:creationId xmlns:p14="http://schemas.microsoft.com/office/powerpoint/2010/main" val="924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Problem Are We Trying to Solve Using Agile?</a:t>
            </a:r>
            <a:endParaRPr lang="en-US" dirty="0"/>
          </a:p>
        </p:txBody>
      </p:sp>
      <p:sp>
        <p:nvSpPr>
          <p:cNvPr id="7" name="Content Placeholder 2"/>
          <p:cNvSpPr>
            <a:spLocks noGrp="1"/>
          </p:cNvSpPr>
          <p:nvPr>
            <p:ph idx="1"/>
          </p:nvPr>
        </p:nvSpPr>
        <p:spPr>
          <a:xfrm>
            <a:off x="314326" y="1999878"/>
            <a:ext cx="8659017" cy="3490631"/>
          </a:xfrm>
        </p:spPr>
        <p:txBody>
          <a:bodyPr/>
          <a:lstStyle/>
          <a:p>
            <a:pPr marL="0" indent="0">
              <a:buNone/>
            </a:pPr>
            <a:r>
              <a:rPr lang="en-US" dirty="0" smtClean="0"/>
              <a:t>Waterfall development involves sequential phases and a “throw it over the wall at completion” approach.</a:t>
            </a:r>
          </a:p>
          <a:p>
            <a:endParaRPr lang="en-US" dirty="0"/>
          </a:p>
        </p:txBody>
      </p:sp>
      <p:sp>
        <p:nvSpPr>
          <p:cNvPr id="8" name="Rectangle 1"/>
          <p:cNvSpPr txBox="1">
            <a:spLocks noChangeArrowheads="1"/>
          </p:cNvSpPr>
          <p:nvPr/>
        </p:nvSpPr>
        <p:spPr>
          <a:xfrm>
            <a:off x="470058" y="1599724"/>
            <a:ext cx="8229600" cy="514484"/>
          </a:xfrm>
          <a:prstGeom prst="rect">
            <a:avLst/>
          </a:prstGeom>
        </p:spPr>
        <p:txBody>
          <a:bodyPr vert="horz" lIns="68598" tIns="34299" rIns="68598" bIns="34299" rtlCol="0" anchor="ctr">
            <a:normAutofit/>
          </a:bodyPr>
          <a:lstStyle>
            <a:lvl1pPr algn="l" defTabSz="914400" rtl="0" eaLnBrk="1" latinLnBrk="0" hangingPunct="1">
              <a:spcBef>
                <a:spcPct val="0"/>
              </a:spcBef>
              <a:buNone/>
              <a:defRPr sz="2800" b="1" kern="1200" baseline="0">
                <a:solidFill>
                  <a:schemeClr val="accent1"/>
                </a:solidFill>
                <a:latin typeface="+mj-lt"/>
                <a:ea typeface="+mj-ea"/>
                <a:cs typeface="+mj-cs"/>
              </a:defRPr>
            </a:lvl1pPr>
          </a:lstStyle>
          <a:p>
            <a:pPr fontAlgn="auto">
              <a:spcAft>
                <a:spcPts val="0"/>
              </a:spcAft>
            </a:pPr>
            <a:endParaRPr lang="en-US" sz="2101" dirty="0">
              <a:solidFill>
                <a:srgbClr val="0067AB"/>
              </a:solidFill>
            </a:endParaRPr>
          </a:p>
        </p:txBody>
      </p:sp>
      <p:sp>
        <p:nvSpPr>
          <p:cNvPr id="9" name="Content Placeholder 2"/>
          <p:cNvSpPr txBox="1">
            <a:spLocks/>
          </p:cNvSpPr>
          <p:nvPr/>
        </p:nvSpPr>
        <p:spPr>
          <a:xfrm>
            <a:off x="457201" y="1999878"/>
            <a:ext cx="8229600" cy="3501349"/>
          </a:xfrm>
          <a:prstGeom prst="rect">
            <a:avLst/>
          </a:prstGeom>
        </p:spPr>
        <p:txBody>
          <a:bodyPr/>
          <a:lstStyle>
            <a:lvl1pPr marL="182880" indent="-182880" algn="l" defTabSz="914400" rtl="0" eaLnBrk="1" latinLnBrk="0" hangingPunct="1">
              <a:spcBef>
                <a:spcPts val="1800"/>
              </a:spcBef>
              <a:spcAft>
                <a:spcPts val="0"/>
              </a:spcAft>
              <a:buClr>
                <a:schemeClr val="accent1"/>
              </a:buClr>
              <a:buFont typeface="Wingdings" pitchFamily="2" charset="2"/>
              <a:buChar char="§"/>
              <a:defRPr sz="2000" b="1" kern="1200" baseline="0">
                <a:solidFill>
                  <a:schemeClr val="tx1"/>
                </a:solidFill>
                <a:latin typeface="+mn-lt"/>
                <a:ea typeface="+mn-ea"/>
                <a:cs typeface="+mn-cs"/>
              </a:defRPr>
            </a:lvl1pPr>
            <a:lvl2pPr marL="457200" indent="-228600" algn="l" defTabSz="914400" rtl="0" eaLnBrk="1" latinLnBrk="0" hangingPunct="1">
              <a:spcBef>
                <a:spcPts val="600"/>
              </a:spcBef>
              <a:buClr>
                <a:schemeClr val="accent1"/>
              </a:buClr>
              <a:buFont typeface="Arial" pitchFamily="34" charset="0"/>
              <a:buChar char="–"/>
              <a:defRPr sz="1800" kern="1200" baseline="0">
                <a:solidFill>
                  <a:schemeClr val="tx1"/>
                </a:solidFill>
                <a:latin typeface="+mn-lt"/>
                <a:ea typeface="+mn-ea"/>
                <a:cs typeface="+mn-cs"/>
              </a:defRPr>
            </a:lvl2pPr>
            <a:lvl3pPr marL="640080" indent="-182880" algn="l" defTabSz="914400" rtl="0" eaLnBrk="1" latinLnBrk="0" hangingPunct="1">
              <a:spcBef>
                <a:spcPts val="600"/>
              </a:spcBef>
              <a:buClr>
                <a:schemeClr val="accent1"/>
              </a:buClr>
              <a:buFont typeface="Arial" pitchFamily="34" charset="0"/>
              <a:buChar char="•"/>
              <a:defRPr sz="16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buClr>
                <a:srgbClr val="0067AB"/>
              </a:buClr>
              <a:buFont typeface="Wingdings" pitchFamily="2" charset="2"/>
              <a:buNone/>
            </a:pPr>
            <a:endParaRPr lang="en-US" sz="1500" dirty="0">
              <a:solidFill>
                <a:prstClr val="black"/>
              </a:solidFill>
            </a:endParaRPr>
          </a:p>
        </p:txBody>
      </p:sp>
      <p:sp>
        <p:nvSpPr>
          <p:cNvPr id="31" name="Rectangle 22"/>
          <p:cNvSpPr>
            <a:spLocks/>
          </p:cNvSpPr>
          <p:nvPr/>
        </p:nvSpPr>
        <p:spPr bwMode="auto">
          <a:xfrm>
            <a:off x="536577" y="1895077"/>
            <a:ext cx="7812088" cy="683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marL="179833" indent="-179833" fontAlgn="auto">
              <a:spcBef>
                <a:spcPts val="1079"/>
              </a:spcBef>
              <a:spcAft>
                <a:spcPts val="0"/>
              </a:spcAft>
              <a:buClr>
                <a:srgbClr val="C8060B"/>
              </a:buClr>
              <a:buSzPct val="110000"/>
              <a:buFont typeface="Lucida Grande" charset="0"/>
              <a:buChar char="‣"/>
            </a:pPr>
            <a:endParaRPr lang="en-US" sz="1650" dirty="0">
              <a:solidFill>
                <a:prstClr val="black"/>
              </a:solidFill>
              <a:latin typeface="Trebuchet MS" pitchFamily="34" charset="0"/>
              <a:ea typeface="+mn-ea"/>
              <a:sym typeface="Trebuchet MS" pitchFamily="34" charset="0"/>
            </a:endParaRPr>
          </a:p>
        </p:txBody>
      </p:sp>
      <p:grpSp>
        <p:nvGrpSpPr>
          <p:cNvPr id="37" name="Group 27"/>
          <p:cNvGrpSpPr>
            <a:grpSpLocks/>
          </p:cNvGrpSpPr>
          <p:nvPr/>
        </p:nvGrpSpPr>
        <p:grpSpPr bwMode="auto">
          <a:xfrm>
            <a:off x="353968" y="4789194"/>
            <a:ext cx="8443239" cy="456129"/>
            <a:chOff x="14" y="0"/>
            <a:chExt cx="5053" cy="544"/>
          </a:xfrm>
        </p:grpSpPr>
        <p:sp>
          <p:nvSpPr>
            <p:cNvPr id="39" name="AutoShape 24"/>
            <p:cNvSpPr>
              <a:spLocks/>
            </p:cNvSpPr>
            <p:nvPr/>
          </p:nvSpPr>
          <p:spPr bwMode="auto">
            <a:xfrm>
              <a:off x="14" y="0"/>
              <a:ext cx="5053" cy="544"/>
            </a:xfrm>
            <a:prstGeom prst="rightArrow">
              <a:avLst>
                <a:gd name="adj1" fmla="val 68000"/>
                <a:gd name="adj2" fmla="val 67686"/>
              </a:avLst>
            </a:prstGeom>
            <a:gradFill rotWithShape="0">
              <a:gsLst>
                <a:gs pos="0">
                  <a:srgbClr val="CCFF66"/>
                </a:gs>
                <a:gs pos="100000">
                  <a:srgbClr val="008000"/>
                </a:gs>
              </a:gsLst>
              <a:lin ang="420000" scaled="1"/>
            </a:gradFill>
            <a:ln>
              <a:noFill/>
            </a:ln>
            <a:effectLst>
              <a:outerShdw blurRad="50800" dist="38100" dir="3180010" algn="ctr" rotWithShape="0">
                <a:schemeClr val="bg2">
                  <a:alpha val="76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defTabSz="685948" fontAlgn="auto">
                <a:spcBef>
                  <a:spcPts val="0"/>
                </a:spcBef>
                <a:spcAft>
                  <a:spcPts val="0"/>
                </a:spcAft>
                <a:defRPr/>
              </a:pPr>
              <a:endParaRPr lang="en-US" sz="1350" dirty="0">
                <a:solidFill>
                  <a:prstClr val="black"/>
                </a:solidFill>
                <a:latin typeface="Calibri"/>
                <a:ea typeface="+mn-ea"/>
              </a:endParaRPr>
            </a:p>
          </p:txBody>
        </p:sp>
        <p:sp>
          <p:nvSpPr>
            <p:cNvPr id="40" name="Rectangle 25"/>
            <p:cNvSpPr>
              <a:spLocks/>
            </p:cNvSpPr>
            <p:nvPr/>
          </p:nvSpPr>
          <p:spPr bwMode="auto">
            <a:xfrm>
              <a:off x="26" y="64"/>
              <a:ext cx="477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alpha val="25098"/>
                    </a:srgbClr>
                  </a:solidFill>
                  <a:miter lim="800000"/>
                  <a:headEnd/>
                  <a:tailEnd/>
                </a14:hiddenLine>
              </a:ext>
            </a:extLst>
          </p:spPr>
          <p:txBody>
            <a:bodyPr lIns="0" tIns="0" rIns="0" bIns="0" anchor="ctr"/>
            <a:lstStyle/>
            <a:p>
              <a:pPr fontAlgn="auto">
                <a:spcBef>
                  <a:spcPts val="0"/>
                </a:spcBef>
                <a:spcAft>
                  <a:spcPts val="0"/>
                </a:spcAft>
              </a:pPr>
              <a:endParaRPr lang="en-US" sz="1350" dirty="0">
                <a:solidFill>
                  <a:srgbClr val="FFFFFF"/>
                </a:solidFill>
                <a:latin typeface="Trebuchet MS" pitchFamily="34" charset="0"/>
                <a:ea typeface="+mn-ea"/>
                <a:sym typeface="Trebuchet MS" pitchFamily="34" charset="0"/>
              </a:endParaRPr>
            </a:p>
          </p:txBody>
        </p:sp>
        <p:sp>
          <p:nvSpPr>
            <p:cNvPr id="41" name="Rectangle 26"/>
            <p:cNvSpPr>
              <a:spLocks/>
            </p:cNvSpPr>
            <p:nvPr/>
          </p:nvSpPr>
          <p:spPr bwMode="auto">
            <a:xfrm>
              <a:off x="26" y="112"/>
              <a:ext cx="458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fontAlgn="auto">
                <a:spcBef>
                  <a:spcPts val="0"/>
                </a:spcBef>
                <a:spcAft>
                  <a:spcPts val="0"/>
                </a:spcAft>
              </a:pPr>
              <a:r>
                <a:rPr lang="en-US" sz="1275" dirty="0">
                  <a:solidFill>
                    <a:prstClr val="black"/>
                  </a:solidFill>
                  <a:effectLst>
                    <a:outerShdw blurRad="38100" dist="38100" dir="2700000" algn="tl">
                      <a:srgbClr val="C0C0C0"/>
                    </a:outerShdw>
                  </a:effectLst>
                  <a:ea typeface="+mn-ea"/>
                  <a:cs typeface="Arial" pitchFamily="34" charset="0"/>
                  <a:sym typeface="Trebuchet MS Bold" charset="0"/>
                </a:rPr>
                <a:t> Documentation becomes a proxy for the users’ needs</a:t>
              </a:r>
            </a:p>
          </p:txBody>
        </p:sp>
      </p:grpSp>
      <p:grpSp>
        <p:nvGrpSpPr>
          <p:cNvPr id="33" name="Group 27"/>
          <p:cNvGrpSpPr>
            <a:grpSpLocks/>
          </p:cNvGrpSpPr>
          <p:nvPr/>
        </p:nvGrpSpPr>
        <p:grpSpPr bwMode="auto">
          <a:xfrm>
            <a:off x="363238" y="5171235"/>
            <a:ext cx="8443239" cy="456129"/>
            <a:chOff x="14" y="0"/>
            <a:chExt cx="5053" cy="544"/>
          </a:xfrm>
        </p:grpSpPr>
        <p:sp>
          <p:nvSpPr>
            <p:cNvPr id="34" name="AutoShape 24"/>
            <p:cNvSpPr>
              <a:spLocks/>
            </p:cNvSpPr>
            <p:nvPr/>
          </p:nvSpPr>
          <p:spPr bwMode="auto">
            <a:xfrm>
              <a:off x="14" y="0"/>
              <a:ext cx="5053" cy="544"/>
            </a:xfrm>
            <a:prstGeom prst="rightArrow">
              <a:avLst>
                <a:gd name="adj1" fmla="val 68000"/>
                <a:gd name="adj2" fmla="val 67686"/>
              </a:avLst>
            </a:prstGeom>
            <a:gradFill rotWithShape="0">
              <a:gsLst>
                <a:gs pos="0">
                  <a:srgbClr val="CCFF66"/>
                </a:gs>
                <a:gs pos="100000">
                  <a:srgbClr val="008000"/>
                </a:gs>
              </a:gsLst>
              <a:lin ang="420000" scaled="1"/>
            </a:gradFill>
            <a:ln>
              <a:noFill/>
            </a:ln>
            <a:effectLst>
              <a:outerShdw blurRad="50800" dist="38100" dir="3180010" algn="ctr" rotWithShape="0">
                <a:schemeClr val="bg2">
                  <a:alpha val="76999"/>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defTabSz="685948" fontAlgn="auto">
                <a:spcBef>
                  <a:spcPts val="0"/>
                </a:spcBef>
                <a:spcAft>
                  <a:spcPts val="0"/>
                </a:spcAft>
                <a:defRPr/>
              </a:pPr>
              <a:endParaRPr lang="en-US" sz="1350" dirty="0">
                <a:solidFill>
                  <a:prstClr val="black"/>
                </a:solidFill>
                <a:latin typeface="Calibri"/>
                <a:ea typeface="+mn-ea"/>
              </a:endParaRPr>
            </a:p>
          </p:txBody>
        </p:sp>
        <p:sp>
          <p:nvSpPr>
            <p:cNvPr id="35" name="Rectangle 25"/>
            <p:cNvSpPr>
              <a:spLocks/>
            </p:cNvSpPr>
            <p:nvPr/>
          </p:nvSpPr>
          <p:spPr bwMode="auto">
            <a:xfrm>
              <a:off x="26" y="64"/>
              <a:ext cx="477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alpha val="25098"/>
                    </a:srgbClr>
                  </a:solidFill>
                  <a:miter lim="800000"/>
                  <a:headEnd/>
                  <a:tailEnd/>
                </a14:hiddenLine>
              </a:ext>
            </a:extLst>
          </p:spPr>
          <p:txBody>
            <a:bodyPr lIns="0" tIns="0" rIns="0" bIns="0" anchor="ctr"/>
            <a:lstStyle/>
            <a:p>
              <a:pPr fontAlgn="auto">
                <a:spcBef>
                  <a:spcPts val="0"/>
                </a:spcBef>
                <a:spcAft>
                  <a:spcPts val="0"/>
                </a:spcAft>
              </a:pPr>
              <a:endParaRPr lang="en-US" sz="1350" dirty="0">
                <a:solidFill>
                  <a:srgbClr val="FFFFFF"/>
                </a:solidFill>
                <a:latin typeface="Trebuchet MS" pitchFamily="34" charset="0"/>
                <a:ea typeface="+mn-ea"/>
                <a:sym typeface="Trebuchet MS" pitchFamily="34" charset="0"/>
              </a:endParaRPr>
            </a:p>
          </p:txBody>
        </p:sp>
        <p:sp>
          <p:nvSpPr>
            <p:cNvPr id="36" name="Rectangle 26"/>
            <p:cNvSpPr>
              <a:spLocks/>
            </p:cNvSpPr>
            <p:nvPr/>
          </p:nvSpPr>
          <p:spPr bwMode="auto">
            <a:xfrm>
              <a:off x="26" y="112"/>
              <a:ext cx="458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nchor="ctr"/>
            <a:lstStyle/>
            <a:p>
              <a:pPr fontAlgn="auto">
                <a:spcBef>
                  <a:spcPts val="0"/>
                </a:spcBef>
                <a:spcAft>
                  <a:spcPts val="0"/>
                </a:spcAft>
              </a:pPr>
              <a:r>
                <a:rPr lang="en-US" sz="1275" dirty="0">
                  <a:solidFill>
                    <a:prstClr val="black"/>
                  </a:solidFill>
                  <a:effectLst>
                    <a:outerShdw blurRad="38100" dist="38100" dir="2700000" algn="tl">
                      <a:srgbClr val="C0C0C0"/>
                    </a:outerShdw>
                  </a:effectLst>
                  <a:ea typeface="+mn-ea"/>
                  <a:cs typeface="Arial" pitchFamily="34" charset="0"/>
                  <a:sym typeface="Trebuchet MS Bold" charset="0"/>
                </a:rPr>
                <a:t> Cost of change increases as project progresses</a:t>
              </a:r>
            </a:p>
          </p:txBody>
        </p:sp>
      </p:grpSp>
      <p:graphicFrame>
        <p:nvGraphicFramePr>
          <p:cNvPr id="38" name="Diagram 37"/>
          <p:cNvGraphicFramePr/>
          <p:nvPr>
            <p:extLst/>
          </p:nvPr>
        </p:nvGraphicFramePr>
        <p:xfrm>
          <a:off x="363238" y="2365080"/>
          <a:ext cx="8443239" cy="2057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2" name="Rounded Rectangular Callout 41"/>
          <p:cNvSpPr/>
          <p:nvPr/>
        </p:nvSpPr>
        <p:spPr>
          <a:xfrm>
            <a:off x="4634991" y="3967594"/>
            <a:ext cx="2345306" cy="794967"/>
          </a:xfrm>
          <a:prstGeom prst="wedgeRoundRectCallout">
            <a:avLst>
              <a:gd name="adj1" fmla="val 22567"/>
              <a:gd name="adj2" fmla="val -70433"/>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948" fontAlgn="auto">
              <a:spcBef>
                <a:spcPts val="0"/>
              </a:spcBef>
              <a:spcAft>
                <a:spcPts val="0"/>
              </a:spcAft>
              <a:defRPr/>
            </a:pPr>
            <a:r>
              <a:rPr lang="en-US" sz="1350" dirty="0">
                <a:solidFill>
                  <a:prstClr val="white"/>
                </a:solidFill>
                <a:effectLst>
                  <a:outerShdw blurRad="38100" dist="38100" dir="2700000" algn="tl">
                    <a:srgbClr val="000000">
                      <a:alpha val="43137"/>
                    </a:srgbClr>
                  </a:outerShdw>
                </a:effectLst>
                <a:latin typeface="Arial" pitchFamily="34" charset="0"/>
                <a:ea typeface="ＭＳ Ｐゴシック" charset="0"/>
                <a:cs typeface="Arial" pitchFamily="34" charset="0"/>
                <a:sym typeface="Trebuchet MS" charset="0"/>
              </a:rPr>
              <a:t>At this point, we find out if the product developed will meet the customers’ needs.</a:t>
            </a:r>
          </a:p>
        </p:txBody>
      </p:sp>
    </p:spTree>
    <p:extLst>
      <p:ext uri="{BB962C8B-B14F-4D97-AF65-F5344CB8AC3E}">
        <p14:creationId xmlns:p14="http://schemas.microsoft.com/office/powerpoint/2010/main" val="13370856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Expected/Realized Benefits of Applying Agile</a:t>
            </a:r>
            <a:endParaRPr lang="en-US" dirty="0"/>
          </a:p>
        </p:txBody>
      </p:sp>
      <p:sp>
        <p:nvSpPr>
          <p:cNvPr id="7" name="Content Placeholder 6"/>
          <p:cNvSpPr>
            <a:spLocks noGrp="1"/>
          </p:cNvSpPr>
          <p:nvPr>
            <p:ph idx="1"/>
          </p:nvPr>
        </p:nvSpPr>
        <p:spPr>
          <a:xfrm>
            <a:off x="314327" y="2226155"/>
            <a:ext cx="5609193" cy="3264354"/>
          </a:xfrm>
        </p:spPr>
        <p:txBody>
          <a:bodyPr>
            <a:normAutofit fontScale="77500" lnSpcReduction="20000"/>
          </a:bodyPr>
          <a:lstStyle/>
          <a:p>
            <a:pPr marL="0" indent="0">
              <a:buNone/>
            </a:pPr>
            <a:r>
              <a:rPr lang="en-US" sz="2251" dirty="0"/>
              <a:t>Benefits according to the White House and OMB:</a:t>
            </a:r>
          </a:p>
          <a:p>
            <a:r>
              <a:rPr lang="en-US" dirty="0" smtClean="0">
                <a:solidFill>
                  <a:srgbClr val="0070C0"/>
                </a:solidFill>
              </a:rPr>
              <a:t>By following a modular approach, agencies can recognize the following benefits: </a:t>
            </a:r>
          </a:p>
          <a:p>
            <a:pPr lvl="1"/>
            <a:r>
              <a:rPr lang="en-US" sz="1951" dirty="0"/>
              <a:t>Delivery of usable capabilities that provide value to customers more rapidly as agency missions and priorities mature and evolve</a:t>
            </a:r>
          </a:p>
          <a:p>
            <a:pPr lvl="1"/>
            <a:r>
              <a:rPr lang="en-US" sz="1951" dirty="0"/>
              <a:t>Increased flexibility </a:t>
            </a:r>
          </a:p>
          <a:p>
            <a:pPr lvl="1"/>
            <a:r>
              <a:rPr lang="en-US" sz="1951" dirty="0"/>
              <a:t>Decreased overall investment risk </a:t>
            </a:r>
          </a:p>
          <a:p>
            <a:pPr lvl="1"/>
            <a:r>
              <a:rPr lang="en-US" sz="1951" dirty="0"/>
              <a:t>Creation of new opportunities for small businesses to compete for the work</a:t>
            </a:r>
          </a:p>
          <a:p>
            <a:pPr lvl="1"/>
            <a:r>
              <a:rPr lang="en-US" sz="1951" dirty="0"/>
              <a:t>Greater visibility into contractor performance</a:t>
            </a:r>
          </a:p>
          <a:p>
            <a:pPr lvl="1"/>
            <a:r>
              <a:rPr lang="en-US" sz="1951" dirty="0"/>
              <a:t>More efficient use of funding</a:t>
            </a:r>
          </a:p>
          <a:p>
            <a:endParaRPr lang="en-US" dirty="0"/>
          </a:p>
        </p:txBody>
      </p:sp>
      <p:pic>
        <p:nvPicPr>
          <p:cNvPr id="10" name="Picture 9"/>
          <p:cNvPicPr>
            <a:picLocks noChangeAspect="1" noChangeArrowheads="1"/>
          </p:cNvPicPr>
          <p:nvPr/>
        </p:nvPicPr>
        <p:blipFill>
          <a:blip r:embed="rId3" cstate="screen">
            <a:lum contrast="-4000"/>
            <a:extLst>
              <a:ext uri="{28A0092B-C50C-407E-A947-70E740481C1C}">
                <a14:useLocalDpi xmlns:a14="http://schemas.microsoft.com/office/drawing/2010/main" val="0"/>
              </a:ext>
            </a:extLst>
          </a:blip>
          <a:srcRect/>
          <a:stretch>
            <a:fillRect/>
          </a:stretch>
        </p:blipFill>
        <p:spPr bwMode="auto">
          <a:xfrm>
            <a:off x="6381715" y="2053471"/>
            <a:ext cx="2425658" cy="2316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rotWithShape="1">
          <a:blip r:embed="rId4" cstate="screen">
            <a:extLst>
              <a:ext uri="{BEBA8EAE-BF5A-486C-A8C5-ECC9F3942E4B}">
                <a14:imgProps xmlns:a14="http://schemas.microsoft.com/office/drawing/2010/main">
                  <a14:imgLayer r:embed="rId5">
                    <a14:imgEffect>
                      <a14:brightnessContrast contrast="28000"/>
                    </a14:imgEffect>
                  </a14:imgLayer>
                </a14:imgProps>
              </a:ext>
              <a:ext uri="{28A0092B-C50C-407E-A947-70E740481C1C}">
                <a14:useLocalDpi xmlns:a14="http://schemas.microsoft.com/office/drawing/2010/main" val="0"/>
              </a:ext>
            </a:extLst>
          </a:blip>
          <a:srcRect l="4117" t="2638" b="3244"/>
          <a:stretch/>
        </p:blipFill>
        <p:spPr bwMode="auto">
          <a:xfrm>
            <a:off x="5923520" y="3229696"/>
            <a:ext cx="2376881" cy="22608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1404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Agile is NOT</a:t>
            </a:r>
            <a:endParaRPr lang="en-US" dirty="0"/>
          </a:p>
        </p:txBody>
      </p:sp>
      <p:sp>
        <p:nvSpPr>
          <p:cNvPr id="5" name="Text Placeholder 4"/>
          <p:cNvSpPr>
            <a:spLocks noGrp="1"/>
          </p:cNvSpPr>
          <p:nvPr>
            <p:ph idx="1"/>
          </p:nvPr>
        </p:nvSpPr>
        <p:spPr>
          <a:xfrm>
            <a:off x="325573" y="1900034"/>
            <a:ext cx="8515350" cy="3264354"/>
          </a:xfrm>
        </p:spPr>
        <p:txBody>
          <a:bodyPr>
            <a:normAutofit/>
          </a:bodyPr>
          <a:lstStyle/>
          <a:p>
            <a:pPr marL="0" indent="0" algn="ctr">
              <a:buNone/>
            </a:pPr>
            <a:r>
              <a:rPr lang="en-US" dirty="0" smtClean="0"/>
              <a:t>Misconceptions</a:t>
            </a:r>
            <a:endParaRPr lang="en-US" dirty="0"/>
          </a:p>
        </p:txBody>
      </p:sp>
      <p:pic>
        <p:nvPicPr>
          <p:cNvPr id="11" name="Picture 10" descr="http://dilbert.com/dyn/str_strip/000000000/00000000/0000000/000000/00000/1000/000/1051/1051.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064" y="2326850"/>
            <a:ext cx="5997392" cy="13989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http://globalnerdy.com/wordpress/wp-content/uploads/2007/11/dilbert-agile_programming.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200" y="3931258"/>
            <a:ext cx="6103824" cy="1587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083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Are There Different Types?</a:t>
            </a:r>
            <a:endParaRPr lang="en-US" dirty="0"/>
          </a:p>
        </p:txBody>
      </p:sp>
      <p:sp>
        <p:nvSpPr>
          <p:cNvPr id="9" name="Content Placeholder 8"/>
          <p:cNvSpPr>
            <a:spLocks noGrp="1"/>
          </p:cNvSpPr>
          <p:nvPr>
            <p:ph idx="1"/>
          </p:nvPr>
        </p:nvSpPr>
        <p:spPr>
          <a:xfrm>
            <a:off x="1326976" y="2226155"/>
            <a:ext cx="6353737" cy="3264354"/>
          </a:xfrm>
        </p:spPr>
        <p:txBody>
          <a:bodyPr/>
          <a:lstStyle/>
          <a:p>
            <a:pPr marL="0" lvl="1" indent="0" algn="ctr">
              <a:spcBef>
                <a:spcPts val="750"/>
              </a:spcBef>
              <a:buNone/>
            </a:pPr>
            <a:r>
              <a:rPr lang="en-US" sz="3001" i="1" dirty="0"/>
              <a:t>There are many agile methods to choose from. They all agree with the Agile Manifesto, but they differ in the practices that they suggest.</a:t>
            </a:r>
          </a:p>
          <a:p>
            <a:endParaRPr lang="en-US" dirty="0"/>
          </a:p>
        </p:txBody>
      </p:sp>
    </p:spTree>
    <p:extLst>
      <p:ext uri="{BB962C8B-B14F-4D97-AF65-F5344CB8AC3E}">
        <p14:creationId xmlns:p14="http://schemas.microsoft.com/office/powerpoint/2010/main" val="3374643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p:cNvSpPr>
            <a:spLocks noGrp="1"/>
          </p:cNvSpPr>
          <p:nvPr>
            <p:ph type="body" idx="1"/>
          </p:nvPr>
        </p:nvSpPr>
        <p:spPr>
          <a:xfrm>
            <a:off x="385350" y="2687866"/>
            <a:ext cx="3868340" cy="326570"/>
          </a:xfrm>
        </p:spPr>
        <p:txBody>
          <a:bodyPr>
            <a:normAutofit fontScale="92500" lnSpcReduction="10000"/>
          </a:bodyPr>
          <a:lstStyle/>
          <a:p>
            <a:r>
              <a:rPr lang="en-US" sz="1800" dirty="0"/>
              <a:t>KANBAN</a:t>
            </a:r>
          </a:p>
        </p:txBody>
      </p:sp>
      <p:sp>
        <p:nvSpPr>
          <p:cNvPr id="28" name="Text Placeholder 27"/>
          <p:cNvSpPr>
            <a:spLocks noGrp="1"/>
          </p:cNvSpPr>
          <p:nvPr>
            <p:ph type="body" sz="quarter" idx="3"/>
          </p:nvPr>
        </p:nvSpPr>
        <p:spPr>
          <a:xfrm>
            <a:off x="4629151" y="2687866"/>
            <a:ext cx="3887391" cy="326570"/>
          </a:xfrm>
        </p:spPr>
        <p:txBody>
          <a:bodyPr>
            <a:normAutofit fontScale="92500" lnSpcReduction="10000"/>
          </a:bodyPr>
          <a:lstStyle/>
          <a:p>
            <a:r>
              <a:rPr lang="en-US" sz="1800" dirty="0"/>
              <a:t>SCRUM</a:t>
            </a:r>
          </a:p>
        </p:txBody>
      </p:sp>
      <p:sp>
        <p:nvSpPr>
          <p:cNvPr id="29" name="Content Placeholder 28"/>
          <p:cNvSpPr>
            <a:spLocks noGrp="1"/>
          </p:cNvSpPr>
          <p:nvPr>
            <p:ph sz="quarter" idx="4"/>
          </p:nvPr>
        </p:nvSpPr>
        <p:spPr>
          <a:xfrm>
            <a:off x="4253690" y="2967168"/>
            <a:ext cx="4262851" cy="3459031"/>
          </a:xfrm>
        </p:spPr>
        <p:txBody>
          <a:bodyPr>
            <a:normAutofit fontScale="40000" lnSpcReduction="20000"/>
          </a:bodyPr>
          <a:lstStyle/>
          <a:p>
            <a:pPr marL="214370" indent="-214370"/>
            <a:r>
              <a:rPr lang="en-US" sz="2800" dirty="0">
                <a:latin typeface="Open Sans"/>
              </a:rPr>
              <a:t>Fixed Sprints (</a:t>
            </a:r>
            <a:r>
              <a:rPr lang="en-US" sz="2800" i="1" dirty="0">
                <a:latin typeface="Open Sans"/>
              </a:rPr>
              <a:t>1- 4 weeks</a:t>
            </a:r>
            <a:r>
              <a:rPr lang="en-US" sz="2800" dirty="0">
                <a:latin typeface="Open Sans"/>
              </a:rPr>
              <a:t>)</a:t>
            </a:r>
          </a:p>
          <a:p>
            <a:pPr marL="214370" indent="-214370"/>
            <a:r>
              <a:rPr lang="en-US" sz="2800" dirty="0">
                <a:latin typeface="Open Sans"/>
              </a:rPr>
              <a:t>Time-boxed iterations</a:t>
            </a:r>
          </a:p>
          <a:p>
            <a:pPr marL="214370" indent="-214370"/>
            <a:r>
              <a:rPr lang="en-US" sz="2800" dirty="0">
                <a:latin typeface="Open Sans"/>
              </a:rPr>
              <a:t>Ceremonies</a:t>
            </a:r>
          </a:p>
          <a:p>
            <a:pPr marL="557361" lvl="1" indent="-214370"/>
            <a:r>
              <a:rPr lang="en-US" sz="2500" dirty="0">
                <a:latin typeface="Open Sans"/>
              </a:rPr>
              <a:t>Planning Meetings</a:t>
            </a:r>
          </a:p>
          <a:p>
            <a:pPr marL="557361" lvl="1" indent="-214370"/>
            <a:r>
              <a:rPr lang="en-US" sz="2500" dirty="0">
                <a:latin typeface="Open Sans"/>
              </a:rPr>
              <a:t>Kickoffs</a:t>
            </a:r>
          </a:p>
          <a:p>
            <a:pPr marL="557361" lvl="1" indent="-214370"/>
            <a:r>
              <a:rPr lang="en-US" sz="2500" dirty="0">
                <a:latin typeface="Open Sans"/>
              </a:rPr>
              <a:t>Standups</a:t>
            </a:r>
          </a:p>
          <a:p>
            <a:pPr marL="214370" indent="-214370"/>
            <a:r>
              <a:rPr lang="en-US" sz="2800" dirty="0">
                <a:latin typeface="Open Sans"/>
              </a:rPr>
              <a:t>Work in cross-functional teams</a:t>
            </a:r>
          </a:p>
          <a:p>
            <a:pPr marL="214370" indent="-214370"/>
            <a:r>
              <a:rPr lang="en-US" sz="2800" dirty="0">
                <a:latin typeface="Open Sans"/>
              </a:rPr>
              <a:t>Prescribed roles</a:t>
            </a:r>
          </a:p>
          <a:p>
            <a:pPr marL="557361" lvl="1" indent="-214370"/>
            <a:r>
              <a:rPr lang="en-US" sz="2500" dirty="0">
                <a:latin typeface="Open Sans"/>
              </a:rPr>
              <a:t>Scrum Master</a:t>
            </a:r>
          </a:p>
          <a:p>
            <a:pPr marL="557361" lvl="1" indent="-214370"/>
            <a:r>
              <a:rPr lang="en-US" sz="2500" dirty="0">
                <a:latin typeface="Open Sans"/>
              </a:rPr>
              <a:t>Product Owner</a:t>
            </a:r>
          </a:p>
          <a:p>
            <a:pPr marL="557361" lvl="1" indent="-214370"/>
            <a:r>
              <a:rPr lang="en-US" sz="2500" dirty="0">
                <a:latin typeface="Open Sans"/>
              </a:rPr>
              <a:t>Development Team</a:t>
            </a:r>
          </a:p>
          <a:p>
            <a:pPr marL="214370" indent="-214370"/>
            <a:r>
              <a:rPr lang="en-US" sz="2800" dirty="0">
                <a:latin typeface="Open Sans"/>
              </a:rPr>
              <a:t>Teams will make changes during the next sprint</a:t>
            </a:r>
          </a:p>
          <a:p>
            <a:endParaRPr lang="en-US" dirty="0"/>
          </a:p>
        </p:txBody>
      </p:sp>
      <p:sp>
        <p:nvSpPr>
          <p:cNvPr id="17" name="TextBox 16"/>
          <p:cNvSpPr txBox="1"/>
          <p:nvPr/>
        </p:nvSpPr>
        <p:spPr>
          <a:xfrm>
            <a:off x="385350" y="3055444"/>
            <a:ext cx="3801803" cy="1754326"/>
          </a:xfrm>
          <a:prstGeom prst="rect">
            <a:avLst/>
          </a:prstGeom>
          <a:noFill/>
        </p:spPr>
        <p:txBody>
          <a:bodyPr wrap="square" rtlCol="0">
            <a:spAutoFit/>
          </a:bodyPr>
          <a:lstStyle/>
          <a:p>
            <a:pPr marL="214370" indent="-214370" fontAlgn="auto">
              <a:spcBef>
                <a:spcPts val="0"/>
              </a:spcBef>
              <a:spcAft>
                <a:spcPts val="0"/>
              </a:spcAft>
              <a:buFont typeface="Arial" panose="020B0604020202020204" pitchFamily="34" charset="0"/>
              <a:buChar char="•"/>
            </a:pPr>
            <a:r>
              <a:rPr lang="en-US" sz="1350" dirty="0">
                <a:solidFill>
                  <a:prstClr val="black"/>
                </a:solidFill>
                <a:latin typeface="Open Sans"/>
                <a:ea typeface="+mn-ea"/>
              </a:rPr>
              <a:t>Continuous flow/delivery (</a:t>
            </a:r>
            <a:r>
              <a:rPr lang="en-US" sz="1350" i="1" dirty="0">
                <a:solidFill>
                  <a:prstClr val="black"/>
                </a:solidFill>
                <a:latin typeface="Open Sans"/>
                <a:ea typeface="+mn-ea"/>
              </a:rPr>
              <a:t>no iterations</a:t>
            </a:r>
            <a:r>
              <a:rPr lang="en-US" sz="1350" dirty="0">
                <a:solidFill>
                  <a:prstClr val="black"/>
                </a:solidFill>
                <a:latin typeface="Open Sans"/>
                <a:ea typeface="+mn-ea"/>
              </a:rPr>
              <a:t>)</a:t>
            </a:r>
          </a:p>
          <a:p>
            <a:pPr marL="214370" indent="-214370" fontAlgn="auto">
              <a:spcBef>
                <a:spcPts val="0"/>
              </a:spcBef>
              <a:spcAft>
                <a:spcPts val="0"/>
              </a:spcAft>
              <a:buFont typeface="Arial" panose="020B0604020202020204" pitchFamily="34" charset="0"/>
              <a:buChar char="•"/>
            </a:pPr>
            <a:r>
              <a:rPr lang="en-US" sz="1350" dirty="0">
                <a:solidFill>
                  <a:prstClr val="black"/>
                </a:solidFill>
                <a:latin typeface="Open Sans"/>
                <a:ea typeface="+mn-ea"/>
              </a:rPr>
              <a:t>Just-in-time backlog</a:t>
            </a:r>
          </a:p>
          <a:p>
            <a:pPr marL="214370" indent="-214370" fontAlgn="auto">
              <a:spcBef>
                <a:spcPts val="0"/>
              </a:spcBef>
              <a:spcAft>
                <a:spcPts val="0"/>
              </a:spcAft>
              <a:buFont typeface="Arial" panose="020B0604020202020204" pitchFamily="34" charset="0"/>
              <a:buChar char="•"/>
            </a:pPr>
            <a:r>
              <a:rPr lang="en-US" sz="1350" dirty="0">
                <a:solidFill>
                  <a:prstClr val="black"/>
                </a:solidFill>
                <a:latin typeface="Open Sans"/>
                <a:ea typeface="+mn-ea"/>
              </a:rPr>
              <a:t>Specialized teams</a:t>
            </a:r>
          </a:p>
          <a:p>
            <a:pPr marL="214370" indent="-214370" fontAlgn="auto">
              <a:spcBef>
                <a:spcPts val="0"/>
              </a:spcBef>
              <a:spcAft>
                <a:spcPts val="0"/>
              </a:spcAft>
              <a:buFont typeface="Arial" panose="020B0604020202020204" pitchFamily="34" charset="0"/>
              <a:buChar char="•"/>
            </a:pPr>
            <a:r>
              <a:rPr lang="en-US" sz="1350" dirty="0">
                <a:solidFill>
                  <a:prstClr val="black"/>
                </a:solidFill>
                <a:latin typeface="Open Sans"/>
                <a:ea typeface="+mn-ea"/>
              </a:rPr>
              <a:t>Focus is on efficiencies &amp; Lean practices</a:t>
            </a:r>
          </a:p>
          <a:p>
            <a:pPr marL="214370" indent="-214370" fontAlgn="auto">
              <a:spcBef>
                <a:spcPts val="0"/>
              </a:spcBef>
              <a:spcAft>
                <a:spcPts val="0"/>
              </a:spcAft>
              <a:buFont typeface="Arial" panose="020B0604020202020204" pitchFamily="34" charset="0"/>
              <a:buChar char="•"/>
            </a:pPr>
            <a:r>
              <a:rPr lang="en-US" sz="1350" dirty="0">
                <a:solidFill>
                  <a:prstClr val="black"/>
                </a:solidFill>
                <a:latin typeface="Open Sans"/>
                <a:ea typeface="+mn-ea"/>
              </a:rPr>
              <a:t>Limit work in process</a:t>
            </a:r>
          </a:p>
          <a:p>
            <a:pPr marL="214370" indent="-214370" fontAlgn="auto">
              <a:spcBef>
                <a:spcPts val="0"/>
              </a:spcBef>
              <a:spcAft>
                <a:spcPts val="0"/>
              </a:spcAft>
              <a:buFont typeface="Arial" panose="020B0604020202020204" pitchFamily="34" charset="0"/>
              <a:buChar char="•"/>
            </a:pPr>
            <a:r>
              <a:rPr lang="en-US" sz="1350" dirty="0">
                <a:solidFill>
                  <a:prstClr val="black"/>
                </a:solidFill>
                <a:latin typeface="Open Sans"/>
                <a:ea typeface="+mn-ea"/>
              </a:rPr>
              <a:t>Measure the lead time</a:t>
            </a:r>
          </a:p>
          <a:p>
            <a:pPr marL="214370" indent="-214370" fontAlgn="auto">
              <a:spcBef>
                <a:spcPts val="0"/>
              </a:spcBef>
              <a:spcAft>
                <a:spcPts val="0"/>
              </a:spcAft>
              <a:buFont typeface="Arial" panose="020B0604020202020204" pitchFamily="34" charset="0"/>
              <a:buChar char="•"/>
            </a:pPr>
            <a:r>
              <a:rPr lang="en-US" sz="1350" dirty="0">
                <a:solidFill>
                  <a:prstClr val="black"/>
                </a:solidFill>
                <a:latin typeface="Open Sans"/>
                <a:ea typeface="+mn-ea"/>
              </a:rPr>
              <a:t>Visualize your workflow</a:t>
            </a:r>
          </a:p>
          <a:p>
            <a:pPr marL="214370" indent="-214370" fontAlgn="auto">
              <a:spcBef>
                <a:spcPts val="0"/>
              </a:spcBef>
              <a:spcAft>
                <a:spcPts val="0"/>
              </a:spcAft>
              <a:buFont typeface="Arial" panose="020B0604020202020204" pitchFamily="34" charset="0"/>
              <a:buChar char="•"/>
            </a:pPr>
            <a:endParaRPr lang="en-US" sz="1350" dirty="0">
              <a:solidFill>
                <a:prstClr val="black"/>
              </a:solidFill>
              <a:latin typeface="Open Sans"/>
              <a:ea typeface="+mn-ea"/>
            </a:endParaRPr>
          </a:p>
        </p:txBody>
      </p:sp>
      <p:cxnSp>
        <p:nvCxnSpPr>
          <p:cNvPr id="20" name="Straight Connector 19"/>
          <p:cNvCxnSpPr/>
          <p:nvPr/>
        </p:nvCxnSpPr>
        <p:spPr>
          <a:xfrm>
            <a:off x="4109460" y="2756926"/>
            <a:ext cx="0" cy="2707449"/>
          </a:xfrm>
          <a:prstGeom prst="line">
            <a:avLst/>
          </a:prstGeom>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a:off x="385349" y="1888889"/>
            <a:ext cx="8444327" cy="784830"/>
          </a:xfrm>
          <a:prstGeom prst="rect">
            <a:avLst/>
          </a:prstGeom>
          <a:noFill/>
        </p:spPr>
        <p:txBody>
          <a:bodyPr wrap="square" rtlCol="0">
            <a:spAutoFit/>
          </a:bodyPr>
          <a:lstStyle/>
          <a:p>
            <a:pPr fontAlgn="auto">
              <a:spcBef>
                <a:spcPts val="0"/>
              </a:spcBef>
              <a:spcAft>
                <a:spcPts val="0"/>
              </a:spcAft>
            </a:pPr>
            <a:r>
              <a:rPr lang="en-US" sz="1500" dirty="0">
                <a:solidFill>
                  <a:srgbClr val="0067AB"/>
                </a:solidFill>
                <a:latin typeface="Open Sans"/>
                <a:ea typeface="+mn-ea"/>
              </a:rPr>
              <a:t>Iterations</a:t>
            </a:r>
            <a:r>
              <a:rPr lang="en-US" sz="1500" b="1" i="1" dirty="0">
                <a:solidFill>
                  <a:srgbClr val="0067AB"/>
                </a:solidFill>
                <a:latin typeface="Open Sans"/>
                <a:ea typeface="+mn-ea"/>
              </a:rPr>
              <a:t> </a:t>
            </a:r>
            <a:r>
              <a:rPr lang="en-US" sz="1500" dirty="0">
                <a:solidFill>
                  <a:prstClr val="black"/>
                </a:solidFill>
                <a:latin typeface="Open Sans"/>
                <a:ea typeface="+mn-ea"/>
              </a:rPr>
              <a:t>are predefined timeframes, during which a portion of work or a task is done. Iteration is the generic agile term for a single development cycle used in the Iterative and Incremental Development (IID) processes. Sprint is the Scrum terminology for the iterations. </a:t>
            </a:r>
          </a:p>
        </p:txBody>
      </p:sp>
      <p:sp>
        <p:nvSpPr>
          <p:cNvPr id="22" name="Text Placeholder 5"/>
          <p:cNvSpPr txBox="1">
            <a:spLocks/>
          </p:cNvSpPr>
          <p:nvPr/>
        </p:nvSpPr>
        <p:spPr>
          <a:xfrm>
            <a:off x="207819" y="5255144"/>
            <a:ext cx="7803285" cy="2092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sz="900" dirty="0">
                <a:solidFill>
                  <a:prstClr val="black"/>
                </a:solidFill>
              </a:rPr>
              <a:t>Source: Stackoverflow.com</a:t>
            </a:r>
          </a:p>
        </p:txBody>
      </p:sp>
      <p:sp>
        <p:nvSpPr>
          <p:cNvPr id="11" name="Rectangle 10"/>
          <p:cNvSpPr/>
          <p:nvPr/>
        </p:nvSpPr>
        <p:spPr>
          <a:xfrm>
            <a:off x="1" y="0"/>
            <a:ext cx="9144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2" descr="http://icf-edx-pilot.cloudapp.net/static/themes/ionisx/images/sunrise.98dd28f2df8a.jpg"/>
          <p:cNvPicPr>
            <a:picLocks noChangeAspect="1" noChangeArrowheads="1"/>
          </p:cNvPicPr>
          <p:nvPr/>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7736681" y="3"/>
            <a:ext cx="1407318"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Iterations</a:t>
            </a:r>
            <a:endParaRPr lang="en-US" dirty="0"/>
          </a:p>
        </p:txBody>
      </p:sp>
    </p:spTree>
    <p:extLst>
      <p:ext uri="{BB962C8B-B14F-4D97-AF65-F5344CB8AC3E}">
        <p14:creationId xmlns:p14="http://schemas.microsoft.com/office/powerpoint/2010/main" val="23872159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6" y="104776"/>
            <a:ext cx="8515350" cy="1325563"/>
          </a:xfrm>
        </p:spPr>
        <p:txBody>
          <a:bodyPr/>
          <a:lstStyle/>
          <a:p>
            <a:r>
              <a:rPr lang="en-US" dirty="0" smtClean="0"/>
              <a:t>Phases and Methods for Implementing Agile </a:t>
            </a:r>
            <a:br>
              <a:rPr lang="en-US" dirty="0" smtClean="0"/>
            </a:br>
            <a:r>
              <a:rPr lang="en-US" dirty="0" smtClean="0"/>
              <a:t>Approach</a:t>
            </a:r>
            <a:endParaRPr lang="en-US" dirty="0"/>
          </a:p>
        </p:txBody>
      </p:sp>
      <p:sp>
        <p:nvSpPr>
          <p:cNvPr id="3" name="Content Placeholder 2"/>
          <p:cNvSpPr>
            <a:spLocks noGrp="1"/>
          </p:cNvSpPr>
          <p:nvPr>
            <p:ph idx="1"/>
          </p:nvPr>
        </p:nvSpPr>
        <p:spPr/>
        <p:txBody>
          <a:bodyPr/>
          <a:lstStyle/>
          <a:p>
            <a:pPr lvl="1"/>
            <a:endParaRPr lang="en-US" smtClean="0"/>
          </a:p>
          <a:p>
            <a:pPr lvl="1"/>
            <a:endParaRPr lang="en-US" smtClean="0"/>
          </a:p>
          <a:p>
            <a:endParaRPr lang="en-US" dirty="0" smtClean="0"/>
          </a:p>
        </p:txBody>
      </p:sp>
      <p:pic>
        <p:nvPicPr>
          <p:cNvPr id="1026" name="Picture 2" descr="http://blog.kiandra.com.au/wp-content/uploads/2013/08/Agile-21.png"/>
          <p:cNvPicPr>
            <a:picLocks noChangeAspect="1" noChangeArrowheads="1"/>
          </p:cNvPicPr>
          <p:nvPr/>
        </p:nvPicPr>
        <p:blipFill rotWithShape="1">
          <a:blip r:embed="rId3">
            <a:extLst>
              <a:ext uri="{28A0092B-C50C-407E-A947-70E740481C1C}">
                <a14:useLocalDpi xmlns:a14="http://schemas.microsoft.com/office/drawing/2010/main" val="0"/>
              </a:ext>
            </a:extLst>
          </a:blip>
          <a:srcRect t="5934"/>
          <a:stretch/>
        </p:blipFill>
        <p:spPr bwMode="auto">
          <a:xfrm>
            <a:off x="605643" y="2043432"/>
            <a:ext cx="7716692" cy="3439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574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Lunch with Your Teams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70562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Digital Services Overview</a:t>
            </a:r>
            <a:endParaRPr lang="en-US" dirty="0"/>
          </a:p>
        </p:txBody>
      </p:sp>
      <p:sp>
        <p:nvSpPr>
          <p:cNvPr id="5" name="Subtitle 4"/>
          <p:cNvSpPr>
            <a:spLocks noGrp="1"/>
          </p:cNvSpPr>
          <p:nvPr>
            <p:ph type="subTitle" idx="1"/>
          </p:nvPr>
        </p:nvSpPr>
        <p:spPr/>
        <p:txBody>
          <a:bodyPr/>
          <a:lstStyle/>
          <a:p>
            <a:r>
              <a:rPr lang="en-US" dirty="0" smtClean="0"/>
              <a:t>Name Here</a:t>
            </a:r>
            <a:r>
              <a:rPr lang="en-US" dirty="0" smtClean="0"/>
              <a:t>, Facilitator</a:t>
            </a:r>
            <a:endParaRPr lang="en-US" dirty="0"/>
          </a:p>
        </p:txBody>
      </p:sp>
    </p:spTree>
    <p:extLst>
      <p:ext uri="{BB962C8B-B14F-4D97-AF65-F5344CB8AC3E}">
        <p14:creationId xmlns:p14="http://schemas.microsoft.com/office/powerpoint/2010/main" val="93136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Framework</a:t>
            </a:r>
            <a:endParaRPr lang="en-US" dirty="0"/>
          </a:p>
        </p:txBody>
      </p:sp>
      <p:sp>
        <p:nvSpPr>
          <p:cNvPr id="3" name="Text Placeholder 2"/>
          <p:cNvSpPr>
            <a:spLocks noGrp="1"/>
          </p:cNvSpPr>
          <p:nvPr>
            <p:ph type="body" idx="1"/>
          </p:nvPr>
        </p:nvSpPr>
        <p:spPr/>
        <p:txBody>
          <a:bodyPr/>
          <a:lstStyle/>
          <a:p>
            <a:r>
              <a:rPr lang="en-US" dirty="0" smtClean="0"/>
              <a:t>Setting the Stage</a:t>
            </a:r>
            <a:endParaRPr lang="en-US" dirty="0"/>
          </a:p>
        </p:txBody>
      </p:sp>
    </p:spTree>
    <p:extLst>
      <p:ext uri="{BB962C8B-B14F-4D97-AF65-F5344CB8AC3E}">
        <p14:creationId xmlns:p14="http://schemas.microsoft.com/office/powerpoint/2010/main" val="3770509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ICF </a:t>
            </a:r>
            <a:r>
              <a:rPr lang="en-US" dirty="0" smtClean="0"/>
              <a:t>Approach</a:t>
            </a:r>
            <a:endParaRPr lang="en-US" dirty="0"/>
          </a:p>
        </p:txBody>
      </p:sp>
      <p:sp>
        <p:nvSpPr>
          <p:cNvPr id="4" name="Text Placeholder 3"/>
          <p:cNvSpPr>
            <a:spLocks noGrp="1"/>
          </p:cNvSpPr>
          <p:nvPr>
            <p:ph type="body" sz="quarter" idx="13"/>
          </p:nvPr>
        </p:nvSpPr>
        <p:spPr/>
        <p:txBody>
          <a:bodyPr>
            <a:normAutofit lnSpcReduction="10000"/>
          </a:bodyPr>
          <a:lstStyle/>
          <a:p>
            <a:r>
              <a:rPr lang="en-US" dirty="0"/>
              <a:t>Scrum </a:t>
            </a:r>
            <a:r>
              <a:rPr lang="en-US" dirty="0" smtClean="0"/>
              <a:t>Framework</a:t>
            </a:r>
            <a:endParaRPr lang="en-US" dirty="0"/>
          </a:p>
        </p:txBody>
      </p:sp>
      <p:pic>
        <p:nvPicPr>
          <p:cNvPr id="3" name="Picture 2"/>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812171" y="1169849"/>
            <a:ext cx="7414884" cy="5217576"/>
          </a:xfrm>
          <a:prstGeom prst="rect">
            <a:avLst/>
          </a:prstGeom>
        </p:spPr>
      </p:pic>
    </p:spTree>
    <p:extLst>
      <p:ext uri="{BB962C8B-B14F-4D97-AF65-F5344CB8AC3E}">
        <p14:creationId xmlns:p14="http://schemas.microsoft.com/office/powerpoint/2010/main" val="473279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Scrum Team</a:t>
            </a:r>
            <a:endParaRPr lang="en-US" dirty="0"/>
          </a:p>
        </p:txBody>
      </p:sp>
      <p:pic>
        <p:nvPicPr>
          <p:cNvPr id="2050" name="Picture 2" descr="http://resources2.news.com.au/images/2014/08/23/1227034/256058-eefb284a-2a92-11e4-9127-4fc86beefa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287" y="2088831"/>
            <a:ext cx="7734180" cy="3267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396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6"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3333" y="4215693"/>
            <a:ext cx="1853559" cy="123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a:t>The </a:t>
            </a:r>
            <a:r>
              <a:rPr lang="en-US" dirty="0" smtClean="0"/>
              <a:t>Scrum </a:t>
            </a:r>
            <a:r>
              <a:rPr lang="en-US" dirty="0"/>
              <a:t>Team</a:t>
            </a:r>
          </a:p>
        </p:txBody>
      </p:sp>
      <p:sp>
        <p:nvSpPr>
          <p:cNvPr id="3" name="Content Placeholder 2"/>
          <p:cNvSpPr>
            <a:spLocks noGrp="1"/>
          </p:cNvSpPr>
          <p:nvPr>
            <p:ph sz="half" idx="1"/>
          </p:nvPr>
        </p:nvSpPr>
        <p:spPr/>
        <p:txBody>
          <a:bodyPr/>
          <a:lstStyle/>
          <a:p>
            <a:r>
              <a:rPr lang="en-US" dirty="0"/>
              <a:t>Product </a:t>
            </a:r>
            <a:r>
              <a:rPr lang="en-US" dirty="0" smtClean="0"/>
              <a:t>Owner</a:t>
            </a:r>
            <a:endParaRPr lang="en-US" dirty="0"/>
          </a:p>
          <a:p>
            <a:endParaRPr lang="en-US" dirty="0"/>
          </a:p>
          <a:p>
            <a:endParaRPr lang="en-US" dirty="0"/>
          </a:p>
          <a:p>
            <a:endParaRPr lang="en-US" dirty="0"/>
          </a:p>
          <a:p>
            <a:r>
              <a:rPr lang="en-US" dirty="0"/>
              <a:t>Scrum </a:t>
            </a:r>
            <a:r>
              <a:rPr lang="en-US" dirty="0" smtClean="0"/>
              <a:t>Master</a:t>
            </a:r>
            <a:endParaRPr lang="en-US" dirty="0"/>
          </a:p>
        </p:txBody>
      </p:sp>
      <p:sp>
        <p:nvSpPr>
          <p:cNvPr id="5" name="Text Placeholder 4"/>
          <p:cNvSpPr>
            <a:spLocks noGrp="1"/>
          </p:cNvSpPr>
          <p:nvPr>
            <p:ph type="body" sz="quarter" idx="13"/>
          </p:nvPr>
        </p:nvSpPr>
        <p:spPr/>
        <p:txBody>
          <a:bodyPr>
            <a:normAutofit lnSpcReduction="10000"/>
          </a:bodyPr>
          <a:lstStyle/>
          <a:p>
            <a:r>
              <a:rPr lang="en-US" dirty="0"/>
              <a:t>Scrum </a:t>
            </a:r>
            <a:r>
              <a:rPr lang="en-US" dirty="0" smtClean="0"/>
              <a:t>Framework</a:t>
            </a:r>
            <a:endParaRPr lang="en-US" dirty="0"/>
          </a:p>
        </p:txBody>
      </p:sp>
      <p:sp>
        <p:nvSpPr>
          <p:cNvPr id="7" name="Text Placeholder 6"/>
          <p:cNvSpPr>
            <a:spLocks noGrp="1"/>
          </p:cNvSpPr>
          <p:nvPr>
            <p:ph type="body" sz="quarter" idx="14"/>
          </p:nvPr>
        </p:nvSpPr>
        <p:spPr/>
        <p:txBody>
          <a:bodyPr/>
          <a:lstStyle/>
          <a:p>
            <a:endParaRPr lang="en-US" dirty="0"/>
          </a:p>
        </p:txBody>
      </p:sp>
      <p:pic>
        <p:nvPicPr>
          <p:cNvPr id="1030" name="Picture 6" descr="https://scrum4you.files.wordpress.com/2008/12/jolegat-gloger-scrum-master.jpg?w=182&amp;h=3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548" y="3799693"/>
            <a:ext cx="1262828" cy="20677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encrypted-tbn0.gstatic.com/images?q=tbn:ANd9GcQjc0FTo997rIO8bYbUAd5STrpsMbDXFhc49Uyr6qHR6Bfd698I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097" y="1686646"/>
            <a:ext cx="1237279" cy="16948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p:cNvPicPr>
            <a:picLocks noChangeAspect="1"/>
          </p:cNvPicPr>
          <p:nvPr/>
        </p:nvPicPr>
        <p:blipFill>
          <a:blip r:embed="rId6"/>
          <a:stretch>
            <a:fillRect/>
          </a:stretch>
        </p:blipFill>
        <p:spPr>
          <a:xfrm>
            <a:off x="5124483" y="1727353"/>
            <a:ext cx="1871943" cy="1453509"/>
          </a:xfrm>
          <a:prstGeom prst="rect">
            <a:avLst/>
          </a:prstGeom>
        </p:spPr>
      </p:pic>
      <p:sp>
        <p:nvSpPr>
          <p:cNvPr id="4" name="Content Placeholder 3"/>
          <p:cNvSpPr>
            <a:spLocks noGrp="1"/>
          </p:cNvSpPr>
          <p:nvPr>
            <p:ph sz="half" idx="2"/>
          </p:nvPr>
        </p:nvSpPr>
        <p:spPr/>
        <p:txBody>
          <a:bodyPr/>
          <a:lstStyle/>
          <a:p>
            <a:r>
              <a:rPr lang="en-US" dirty="0"/>
              <a:t>Development Team</a:t>
            </a:r>
          </a:p>
          <a:p>
            <a:endParaRPr lang="en-US" dirty="0"/>
          </a:p>
          <a:p>
            <a:endParaRPr lang="en-US" dirty="0"/>
          </a:p>
          <a:p>
            <a:endParaRPr lang="en-US" dirty="0"/>
          </a:p>
          <a:p>
            <a:r>
              <a:rPr lang="en-US" dirty="0"/>
              <a:t>Additional Stakeholders</a:t>
            </a:r>
          </a:p>
          <a:p>
            <a:pPr lvl="1"/>
            <a:r>
              <a:rPr lang="en-US" dirty="0" smtClean="0"/>
              <a:t>SMEs</a:t>
            </a:r>
            <a:endParaRPr lang="en-US" dirty="0"/>
          </a:p>
          <a:p>
            <a:pPr lvl="1"/>
            <a:r>
              <a:rPr lang="en-US" dirty="0" smtClean="0"/>
              <a:t>Users</a:t>
            </a:r>
            <a:endParaRPr lang="en-US" dirty="0"/>
          </a:p>
        </p:txBody>
      </p:sp>
    </p:spTree>
    <p:extLst>
      <p:ext uri="{BB962C8B-B14F-4D97-AF65-F5344CB8AC3E}">
        <p14:creationId xmlns:p14="http://schemas.microsoft.com/office/powerpoint/2010/main" val="3386441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smtClean="0"/>
              <a:t>Product Owner</a:t>
            </a:r>
            <a:endParaRPr lang="en-US" dirty="0"/>
          </a:p>
        </p:txBody>
      </p:sp>
      <p:sp>
        <p:nvSpPr>
          <p:cNvPr id="5" name="Text Placeholder 4"/>
          <p:cNvSpPr>
            <a:spLocks noGrp="1"/>
          </p:cNvSpPr>
          <p:nvPr>
            <p:ph type="body" sz="quarter" idx="13"/>
          </p:nvPr>
        </p:nvSpPr>
        <p:spPr/>
        <p:txBody>
          <a:bodyPr>
            <a:normAutofit lnSpcReduction="10000"/>
          </a:bodyPr>
          <a:lstStyle/>
          <a:p>
            <a:r>
              <a:rPr lang="en-US" dirty="0"/>
              <a:t>Scrum </a:t>
            </a:r>
            <a:r>
              <a:rPr lang="en-US" dirty="0" smtClean="0"/>
              <a:t>Framework</a:t>
            </a:r>
            <a:endParaRPr lang="en-US" dirty="0"/>
          </a:p>
        </p:txBody>
      </p:sp>
      <p:pic>
        <p:nvPicPr>
          <p:cNvPr id="1032" name="Picture 8" descr="https://encrypted-tbn0.gstatic.com/images?q=tbn:ANd9GcQjc0FTo997rIO8bYbUAd5STrpsMbDXFhc49Uyr6qHR6Bfd698I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66" y="1169849"/>
            <a:ext cx="3238688" cy="4436329"/>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3"/>
          <p:cNvSpPr>
            <a:spLocks noGrp="1"/>
          </p:cNvSpPr>
          <p:nvPr>
            <p:ph sz="half" idx="2"/>
          </p:nvPr>
        </p:nvSpPr>
        <p:spPr>
          <a:xfrm>
            <a:off x="4081952" y="1609464"/>
            <a:ext cx="4316186" cy="4598987"/>
          </a:xfrm>
        </p:spPr>
        <p:txBody>
          <a:bodyPr>
            <a:normAutofit/>
          </a:bodyPr>
          <a:lstStyle/>
          <a:p>
            <a:pPr marL="0" indent="0">
              <a:buNone/>
            </a:pPr>
            <a:r>
              <a:rPr lang="en-US" dirty="0" smtClean="0"/>
              <a:t>The best Product Owners are:</a:t>
            </a:r>
          </a:p>
          <a:p>
            <a:pPr lvl="1">
              <a:buFont typeface="Wingdings" panose="05000000000000000000" pitchFamily="2" charset="2"/>
              <a:buChar char="§"/>
            </a:pPr>
            <a:r>
              <a:rPr lang="en-US" sz="2000" b="1" dirty="0" smtClean="0"/>
              <a:t>Available</a:t>
            </a:r>
            <a:r>
              <a:rPr lang="en-US" sz="2000" dirty="0" smtClean="0"/>
              <a:t> – provides product features/details, acceptance criteria and prioritization</a:t>
            </a:r>
          </a:p>
          <a:p>
            <a:pPr lvl="1">
              <a:buFont typeface="Wingdings" panose="05000000000000000000" pitchFamily="2" charset="2"/>
              <a:buChar char="§"/>
            </a:pPr>
            <a:r>
              <a:rPr lang="en-US" sz="2000" b="1" dirty="0" smtClean="0"/>
              <a:t>Knowledgeable</a:t>
            </a:r>
            <a:r>
              <a:rPr lang="en-US" sz="2000" dirty="0" smtClean="0"/>
              <a:t> – understands end-user wants and needs; responsible to stakeholders and the team</a:t>
            </a:r>
          </a:p>
          <a:p>
            <a:pPr lvl="1">
              <a:buFont typeface="Wingdings" panose="05000000000000000000" pitchFamily="2" charset="2"/>
              <a:buChar char="§"/>
            </a:pPr>
            <a:r>
              <a:rPr lang="en-US" sz="2000" b="1" dirty="0" smtClean="0"/>
              <a:t>Empowered</a:t>
            </a:r>
            <a:r>
              <a:rPr lang="en-US" sz="2000" dirty="0" smtClean="0"/>
              <a:t> – understands the business domain; ensures return on investment</a:t>
            </a:r>
            <a:endParaRPr lang="en-US" sz="2000" b="1" dirty="0"/>
          </a:p>
        </p:txBody>
      </p:sp>
    </p:spTree>
    <p:extLst>
      <p:ext uri="{BB962C8B-B14F-4D97-AF65-F5344CB8AC3E}">
        <p14:creationId xmlns:p14="http://schemas.microsoft.com/office/powerpoint/2010/main" val="3612949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7" y="369882"/>
            <a:ext cx="8515350" cy="994431"/>
          </a:xfrm>
        </p:spPr>
        <p:txBody>
          <a:bodyPr/>
          <a:lstStyle/>
          <a:p>
            <a:r>
              <a:rPr lang="en-US" dirty="0" smtClean="0"/>
              <a:t>Project Manager and Scrum</a:t>
            </a:r>
            <a:endParaRPr lang="en-US" dirty="0"/>
          </a:p>
        </p:txBody>
      </p:sp>
      <p:sp>
        <p:nvSpPr>
          <p:cNvPr id="4" name="Content Placeholder 3"/>
          <p:cNvSpPr>
            <a:spLocks noGrp="1"/>
          </p:cNvSpPr>
          <p:nvPr>
            <p:ph idx="1"/>
          </p:nvPr>
        </p:nvSpPr>
        <p:spPr>
          <a:xfrm>
            <a:off x="2792186" y="2226155"/>
            <a:ext cx="6037490" cy="3750102"/>
          </a:xfrm>
        </p:spPr>
        <p:txBody>
          <a:bodyPr>
            <a:normAutofit/>
          </a:bodyPr>
          <a:lstStyle/>
          <a:p>
            <a:r>
              <a:rPr lang="en-US" smtClean="0"/>
              <a:t>At companies and agencies, PMs may serve as a: </a:t>
            </a:r>
          </a:p>
          <a:p>
            <a:pPr lvl="1"/>
            <a:r>
              <a:rPr lang="en-US" smtClean="0"/>
              <a:t>Product Owner</a:t>
            </a:r>
          </a:p>
          <a:p>
            <a:pPr lvl="1"/>
            <a:r>
              <a:rPr lang="en-US" smtClean="0"/>
              <a:t>Scrum Master </a:t>
            </a:r>
          </a:p>
          <a:p>
            <a:r>
              <a:rPr lang="en-US" smtClean="0"/>
              <a:t>Neither combination is optimal</a:t>
            </a:r>
          </a:p>
          <a:p>
            <a:r>
              <a:rPr lang="en-US" smtClean="0"/>
              <a:t>Why? </a:t>
            </a:r>
          </a:p>
          <a:p>
            <a:pPr lvl="1"/>
            <a:r>
              <a:rPr lang="en-US" smtClean="0"/>
              <a:t>Too many stakeholders to please (Senior Mgt, Scrum Team, Customer…)</a:t>
            </a:r>
          </a:p>
          <a:p>
            <a:pPr lvl="1"/>
            <a:r>
              <a:rPr lang="en-US" smtClean="0"/>
              <a:t>Scrum Masters are servant leaders; PMs are directors</a:t>
            </a:r>
          </a:p>
          <a:p>
            <a:pPr lvl="1"/>
            <a:r>
              <a:rPr lang="en-US" smtClean="0"/>
              <a:t>Conflicting priorities by role</a:t>
            </a:r>
          </a:p>
          <a:p>
            <a:pPr lvl="1"/>
            <a:endParaRPr lang="en-US" dirty="0"/>
          </a:p>
        </p:txBody>
      </p:sp>
      <p:pic>
        <p:nvPicPr>
          <p:cNvPr id="9" name="Picture 8"/>
          <p:cNvPicPr>
            <a:picLocks noChangeAspect="1"/>
          </p:cNvPicPr>
          <p:nvPr/>
        </p:nvPicPr>
        <p:blipFill>
          <a:blip r:embed="rId3"/>
          <a:stretch>
            <a:fillRect/>
          </a:stretch>
        </p:blipFill>
        <p:spPr>
          <a:xfrm>
            <a:off x="314327" y="2498296"/>
            <a:ext cx="2461025" cy="2874212"/>
          </a:xfrm>
          <a:prstGeom prst="rect">
            <a:avLst/>
          </a:prstGeom>
          <a:solidFill>
            <a:schemeClr val="bg1"/>
          </a:solidFill>
        </p:spPr>
      </p:pic>
    </p:spTree>
    <p:extLst>
      <p:ext uri="{BB962C8B-B14F-4D97-AF65-F5344CB8AC3E}">
        <p14:creationId xmlns:p14="http://schemas.microsoft.com/office/powerpoint/2010/main" val="4239205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a:t>
            </a:r>
            <a:endParaRPr lang="en-US" dirty="0"/>
          </a:p>
        </p:txBody>
      </p:sp>
      <p:sp>
        <p:nvSpPr>
          <p:cNvPr id="3" name="Text Placeholder 2"/>
          <p:cNvSpPr>
            <a:spLocks noGrp="1"/>
          </p:cNvSpPr>
          <p:nvPr>
            <p:ph type="body" idx="1"/>
          </p:nvPr>
        </p:nvSpPr>
        <p:spPr/>
        <p:txBody>
          <a:bodyPr/>
          <a:lstStyle/>
          <a:p>
            <a:r>
              <a:rPr lang="en-US" dirty="0" smtClean="0"/>
              <a:t>Master Wish </a:t>
            </a:r>
            <a:r>
              <a:rPr lang="en-US" dirty="0"/>
              <a:t>L</a:t>
            </a:r>
            <a:r>
              <a:rPr lang="en-US" dirty="0" smtClean="0"/>
              <a:t>ist</a:t>
            </a:r>
            <a:endParaRPr lang="en-US" dirty="0"/>
          </a:p>
        </p:txBody>
      </p:sp>
    </p:spTree>
    <p:extLst>
      <p:ext uri="{BB962C8B-B14F-4D97-AF65-F5344CB8AC3E}">
        <p14:creationId xmlns:p14="http://schemas.microsoft.com/office/powerpoint/2010/main" val="3824989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Purpose</a:t>
            </a:r>
            <a:endParaRPr lang="en-US" dirty="0"/>
          </a:p>
        </p:txBody>
      </p:sp>
      <p:sp>
        <p:nvSpPr>
          <p:cNvPr id="5" name="Text Placeholder 4"/>
          <p:cNvSpPr>
            <a:spLocks noGrp="1"/>
          </p:cNvSpPr>
          <p:nvPr>
            <p:ph type="body" sz="quarter" idx="13"/>
          </p:nvPr>
        </p:nvSpPr>
        <p:spPr/>
        <p:txBody>
          <a:bodyPr>
            <a:normAutofit lnSpcReduction="10000"/>
          </a:bodyPr>
          <a:lstStyle/>
          <a:p>
            <a:r>
              <a:rPr lang="en-US" dirty="0"/>
              <a:t>Product </a:t>
            </a:r>
            <a:r>
              <a:rPr lang="en-US" dirty="0" smtClean="0"/>
              <a:t>Backlog</a:t>
            </a:r>
            <a:endParaRPr lang="en-US" dirty="0"/>
          </a:p>
        </p:txBody>
      </p:sp>
      <p:sp>
        <p:nvSpPr>
          <p:cNvPr id="6" name="Content Placeholder 2"/>
          <p:cNvSpPr txBox="1">
            <a:spLocks/>
          </p:cNvSpPr>
          <p:nvPr/>
        </p:nvSpPr>
        <p:spPr>
          <a:xfrm>
            <a:off x="227013" y="1169849"/>
            <a:ext cx="8585200" cy="4857750"/>
          </a:xfrm>
          <a:prstGeom prst="rect">
            <a:avLst/>
          </a:prstGeom>
        </p:spPr>
        <p:txBody>
          <a:bodyPr vert="horz" lIns="91440" tIns="45720" rIns="91440" bIns="45720" rtlCol="0">
            <a:normAutofit/>
          </a:bodyPr>
          <a:lstStyle>
            <a:lvl1pPr marL="182880" indent="-182880" algn="l" defTabSz="914400" rtl="0" eaLnBrk="1" latinLnBrk="0" hangingPunct="1">
              <a:spcBef>
                <a:spcPts val="1800"/>
              </a:spcBef>
              <a:spcAft>
                <a:spcPts val="0"/>
              </a:spcAft>
              <a:buClr>
                <a:srgbClr val="C00000"/>
              </a:buClr>
              <a:buFont typeface="Wingdings" pitchFamily="2" charset="2"/>
              <a:buChar char="§"/>
              <a:defRPr sz="2000" b="1" kern="1200" baseline="0">
                <a:solidFill>
                  <a:schemeClr val="tx1"/>
                </a:solidFill>
                <a:latin typeface="+mn-lt"/>
                <a:ea typeface="+mn-ea"/>
                <a:cs typeface="+mn-cs"/>
              </a:defRPr>
            </a:lvl1pPr>
            <a:lvl2pPr marL="457200" indent="-228600" algn="l" defTabSz="914400" rtl="0" eaLnBrk="1" latinLnBrk="0" hangingPunct="1">
              <a:spcBef>
                <a:spcPts val="600"/>
              </a:spcBef>
              <a:buClr>
                <a:srgbClr val="C00000"/>
              </a:buClr>
              <a:buFont typeface="Arial" pitchFamily="34" charset="0"/>
              <a:buChar char="–"/>
              <a:defRPr sz="1800" kern="1200" baseline="0">
                <a:solidFill>
                  <a:schemeClr val="tx1"/>
                </a:solidFill>
                <a:latin typeface="+mn-lt"/>
                <a:ea typeface="+mn-ea"/>
                <a:cs typeface="+mn-cs"/>
              </a:defRPr>
            </a:lvl2pPr>
            <a:lvl3pPr marL="640080" indent="-182880" algn="l" defTabSz="914400" rtl="0" eaLnBrk="1" latinLnBrk="0" hangingPunct="1">
              <a:spcBef>
                <a:spcPts val="600"/>
              </a:spcBef>
              <a:buClr>
                <a:srgbClr val="C00000"/>
              </a:buClr>
              <a:buFont typeface="Arial" pitchFamily="34" charset="0"/>
              <a:buChar char="•"/>
              <a:defRPr sz="16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US" dirty="0" smtClean="0">
                <a:solidFill>
                  <a:prstClr val="black"/>
                </a:solidFill>
              </a:rPr>
              <a:t>To create a list of stories that represents the Customer’s Vision for the product</a:t>
            </a:r>
          </a:p>
        </p:txBody>
      </p:sp>
      <p:pic>
        <p:nvPicPr>
          <p:cNvPr id="4" name="Picture 3"/>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91901" y="2131915"/>
            <a:ext cx="8055423" cy="3667666"/>
          </a:xfrm>
          <a:prstGeom prst="rect">
            <a:avLst/>
          </a:prstGeom>
        </p:spPr>
      </p:pic>
    </p:spTree>
    <p:extLst>
      <p:ext uri="{BB962C8B-B14F-4D97-AF65-F5344CB8AC3E}">
        <p14:creationId xmlns:p14="http://schemas.microsoft.com/office/powerpoint/2010/main" val="123961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Roles and </a:t>
            </a:r>
            <a:r>
              <a:rPr lang="en-US" dirty="0" smtClean="0"/>
              <a:t>Responsibilities</a:t>
            </a:r>
            <a:endParaRPr lang="en-US" dirty="0"/>
          </a:p>
        </p:txBody>
      </p:sp>
      <p:sp>
        <p:nvSpPr>
          <p:cNvPr id="3" name="Content Placeholder 2"/>
          <p:cNvSpPr>
            <a:spLocks noGrp="1"/>
          </p:cNvSpPr>
          <p:nvPr>
            <p:ph sz="half" idx="1"/>
          </p:nvPr>
        </p:nvSpPr>
        <p:spPr>
          <a:xfrm>
            <a:off x="227014" y="1268413"/>
            <a:ext cx="3095702" cy="5011201"/>
          </a:xfrm>
        </p:spPr>
        <p:txBody>
          <a:bodyPr>
            <a:noAutofit/>
          </a:bodyPr>
          <a:lstStyle/>
          <a:p>
            <a:r>
              <a:rPr lang="en-US" dirty="0"/>
              <a:t>Product </a:t>
            </a:r>
            <a:r>
              <a:rPr lang="en-US" dirty="0" smtClean="0"/>
              <a:t>Owner</a:t>
            </a:r>
          </a:p>
          <a:p>
            <a:pPr lvl="1"/>
            <a:r>
              <a:rPr lang="en-US" dirty="0" smtClean="0"/>
              <a:t>Creates initial user stories</a:t>
            </a:r>
          </a:p>
          <a:p>
            <a:pPr lvl="1"/>
            <a:r>
              <a:rPr lang="en-US" dirty="0" smtClean="0"/>
              <a:t>Prioritizes user stories based on highest business value</a:t>
            </a:r>
          </a:p>
          <a:p>
            <a:pPr lvl="1"/>
            <a:r>
              <a:rPr lang="en-US" dirty="0" smtClean="0"/>
              <a:t>Ultimately responsible for Product Backlog</a:t>
            </a:r>
            <a:endParaRPr lang="en-US" dirty="0"/>
          </a:p>
          <a:p>
            <a:r>
              <a:rPr lang="en-US" dirty="0" smtClean="0"/>
              <a:t>Scrum Master</a:t>
            </a:r>
          </a:p>
          <a:p>
            <a:pPr lvl="1"/>
            <a:r>
              <a:rPr lang="en-US" dirty="0" smtClean="0"/>
              <a:t>Works with Product Owner to create user stories </a:t>
            </a:r>
          </a:p>
          <a:p>
            <a:pPr lvl="1"/>
            <a:r>
              <a:rPr lang="en-US" dirty="0" smtClean="0"/>
              <a:t>Assists in Product Backlog grooming </a:t>
            </a:r>
          </a:p>
          <a:p>
            <a:pPr lvl="1"/>
            <a:r>
              <a:rPr lang="en-US" dirty="0" smtClean="0"/>
              <a:t>Facilitates user story estimation</a:t>
            </a:r>
            <a:endParaRPr lang="en-US" dirty="0"/>
          </a:p>
        </p:txBody>
      </p:sp>
      <p:sp>
        <p:nvSpPr>
          <p:cNvPr id="4" name="Content Placeholder 3"/>
          <p:cNvSpPr>
            <a:spLocks noGrp="1"/>
          </p:cNvSpPr>
          <p:nvPr>
            <p:ph sz="half" idx="2"/>
          </p:nvPr>
        </p:nvSpPr>
        <p:spPr>
          <a:xfrm>
            <a:off x="4447305" y="1268413"/>
            <a:ext cx="3077215" cy="5011201"/>
          </a:xfrm>
        </p:spPr>
        <p:txBody>
          <a:bodyPr>
            <a:noAutofit/>
          </a:bodyPr>
          <a:lstStyle/>
          <a:p>
            <a:r>
              <a:rPr lang="en-US" dirty="0" smtClean="0"/>
              <a:t>Scrum Team</a:t>
            </a:r>
          </a:p>
          <a:p>
            <a:pPr lvl="1"/>
            <a:r>
              <a:rPr lang="en-US" dirty="0" smtClean="0"/>
              <a:t>Adds user stories to Product Backlog</a:t>
            </a:r>
          </a:p>
          <a:p>
            <a:pPr lvl="1"/>
            <a:r>
              <a:rPr lang="en-US" dirty="0" smtClean="0"/>
              <a:t>Assists in Product Backlog grooming</a:t>
            </a:r>
          </a:p>
          <a:p>
            <a:pPr lvl="1"/>
            <a:r>
              <a:rPr lang="en-US" dirty="0" smtClean="0"/>
              <a:t>Estimates user stories</a:t>
            </a:r>
          </a:p>
          <a:p>
            <a:pPr marL="228600" lvl="1" indent="0">
              <a:buNone/>
            </a:pPr>
            <a:endParaRPr lang="en-US" dirty="0"/>
          </a:p>
          <a:p>
            <a:r>
              <a:rPr lang="en-US" dirty="0" smtClean="0"/>
              <a:t>Additional </a:t>
            </a:r>
            <a:r>
              <a:rPr lang="en-US" dirty="0"/>
              <a:t>Stakeholders</a:t>
            </a:r>
          </a:p>
          <a:p>
            <a:pPr lvl="1"/>
            <a:r>
              <a:rPr lang="en-US" dirty="0" smtClean="0"/>
              <a:t>May inform the Product Backlog through the Product Owner</a:t>
            </a:r>
          </a:p>
          <a:p>
            <a:pPr lvl="1"/>
            <a:r>
              <a:rPr lang="en-US" dirty="0" smtClean="0"/>
              <a:t>Project Manager: </a:t>
            </a:r>
          </a:p>
          <a:p>
            <a:pPr lvl="2"/>
            <a:r>
              <a:rPr lang="en-US" dirty="0" smtClean="0"/>
              <a:t>Communicates contract scope constraints</a:t>
            </a:r>
          </a:p>
        </p:txBody>
      </p:sp>
      <p:sp>
        <p:nvSpPr>
          <p:cNvPr id="5" name="Text Placeholder 4"/>
          <p:cNvSpPr>
            <a:spLocks noGrp="1"/>
          </p:cNvSpPr>
          <p:nvPr>
            <p:ph type="body" sz="quarter" idx="13"/>
          </p:nvPr>
        </p:nvSpPr>
        <p:spPr/>
        <p:txBody>
          <a:bodyPr>
            <a:normAutofit lnSpcReduction="10000"/>
          </a:bodyPr>
          <a:lstStyle/>
          <a:p>
            <a:r>
              <a:rPr lang="en-US" dirty="0" smtClean="0"/>
              <a:t>Product Backlog</a:t>
            </a:r>
            <a:endParaRPr lang="en-US" dirty="0"/>
          </a:p>
        </p:txBody>
      </p:sp>
      <p:pic>
        <p:nvPicPr>
          <p:cNvPr id="1030" name="Picture 6" descr="https://scrum4you.files.wordpress.com/2008/12/jolegat-gloger-scrum-master.jpg?w=182&amp;h=300"/>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322715" y="3878031"/>
            <a:ext cx="875545" cy="14335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encrypted-tbn0.gstatic.com/images?q=tbn:ANd9GcQjc0FTo997rIO8bYbUAd5STrpsMbDXFhc49Uyr6qHR6Bfd698IIA"/>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322715" y="1452450"/>
            <a:ext cx="887706" cy="12159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p:cNvPicPr>
            <a:picLocks noChangeAspect="1"/>
          </p:cNvPicPr>
          <p:nvPr/>
        </p:nvPicPr>
        <p:blipFill>
          <a:blip r:embed="rId5"/>
          <a:stretch>
            <a:fillRect/>
          </a:stretch>
        </p:blipFill>
        <p:spPr>
          <a:xfrm>
            <a:off x="7524520" y="1452450"/>
            <a:ext cx="1366095" cy="1060733"/>
          </a:xfrm>
          <a:prstGeom prst="rect">
            <a:avLst/>
          </a:prstGeom>
        </p:spPr>
      </p:pic>
      <p:pic>
        <p:nvPicPr>
          <p:cNvPr id="11" name="Picture 10"/>
          <p:cNvPicPr>
            <a:picLocks noChangeAspect="1"/>
          </p:cNvPicPr>
          <p:nvPr/>
        </p:nvPicPr>
        <p:blipFill>
          <a:blip r:embed="rId6"/>
          <a:stretch>
            <a:fillRect/>
          </a:stretch>
        </p:blipFill>
        <p:spPr>
          <a:xfrm>
            <a:off x="7878388" y="5075911"/>
            <a:ext cx="725064" cy="967998"/>
          </a:xfrm>
          <a:prstGeom prst="rect">
            <a:avLst/>
          </a:prstGeom>
        </p:spPr>
      </p:pic>
      <p:pic>
        <p:nvPicPr>
          <p:cNvPr id="13" name="Picture 6" descr="image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1225" y="4161693"/>
            <a:ext cx="1299390" cy="866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993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Product Backlog </a:t>
            </a:r>
            <a:endParaRPr lang="en-US" dirty="0"/>
          </a:p>
        </p:txBody>
      </p:sp>
      <p:sp>
        <p:nvSpPr>
          <p:cNvPr id="8" name="Content Placeholder 5"/>
          <p:cNvSpPr txBox="1">
            <a:spLocks/>
          </p:cNvSpPr>
          <p:nvPr/>
        </p:nvSpPr>
        <p:spPr>
          <a:xfrm>
            <a:off x="3246362" y="1375442"/>
            <a:ext cx="5565852" cy="4477002"/>
          </a:xfrm>
          <a:prstGeom prst="rect">
            <a:avLst/>
          </a:prstGeom>
          <a:ln w="22225">
            <a:solidFill>
              <a:srgbClr val="C27B13"/>
            </a:solidFill>
          </a:ln>
        </p:spPr>
        <p:txBody>
          <a:bodyPr/>
          <a:lstStyle>
            <a:lvl1pPr marL="182880" indent="-182880" algn="l" defTabSz="914400" rtl="0" eaLnBrk="1" latinLnBrk="0" hangingPunct="1">
              <a:spcBef>
                <a:spcPts val="1800"/>
              </a:spcBef>
              <a:spcAft>
                <a:spcPts val="0"/>
              </a:spcAft>
              <a:buClr>
                <a:schemeClr val="accent1"/>
              </a:buClr>
              <a:buFont typeface="Wingdings" pitchFamily="2" charset="2"/>
              <a:buChar char="§"/>
              <a:defRPr sz="2000" b="1" kern="1200" baseline="0">
                <a:solidFill>
                  <a:schemeClr val="tx1"/>
                </a:solidFill>
                <a:latin typeface="+mn-lt"/>
                <a:ea typeface="+mn-ea"/>
                <a:cs typeface="+mn-cs"/>
              </a:defRPr>
            </a:lvl1pPr>
            <a:lvl2pPr marL="457200" indent="-228600" algn="l" defTabSz="914400" rtl="0" eaLnBrk="1" latinLnBrk="0" hangingPunct="1">
              <a:spcBef>
                <a:spcPts val="600"/>
              </a:spcBef>
              <a:buClr>
                <a:schemeClr val="accent1"/>
              </a:buClr>
              <a:buFont typeface="Arial" pitchFamily="34" charset="0"/>
              <a:buChar char="–"/>
              <a:defRPr sz="1800" kern="1200" baseline="0">
                <a:solidFill>
                  <a:schemeClr val="tx1"/>
                </a:solidFill>
                <a:latin typeface="+mn-lt"/>
                <a:ea typeface="+mn-ea"/>
                <a:cs typeface="+mn-cs"/>
              </a:defRPr>
            </a:lvl2pPr>
            <a:lvl3pPr marL="640080" indent="-182880" algn="l" defTabSz="914400" rtl="0" eaLnBrk="1" latinLnBrk="0" hangingPunct="1">
              <a:spcBef>
                <a:spcPts val="600"/>
              </a:spcBef>
              <a:buClr>
                <a:schemeClr val="accent1"/>
              </a:buClr>
              <a:buFont typeface="Arial" pitchFamily="34" charset="0"/>
              <a:buChar char="•"/>
              <a:defRPr sz="16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buClr>
                <a:srgbClr val="C00000"/>
              </a:buClr>
            </a:pPr>
            <a:r>
              <a:rPr lang="en-US" dirty="0">
                <a:solidFill>
                  <a:prstClr val="black"/>
                </a:solidFill>
              </a:rPr>
              <a:t>The Product Owner creates the initial Product </a:t>
            </a:r>
            <a:r>
              <a:rPr lang="en-US" dirty="0" smtClean="0">
                <a:solidFill>
                  <a:prstClr val="black"/>
                </a:solidFill>
              </a:rPr>
              <a:t>Backlog</a:t>
            </a:r>
          </a:p>
          <a:p>
            <a:pPr fontAlgn="auto">
              <a:buClr>
                <a:srgbClr val="C00000"/>
              </a:buClr>
            </a:pPr>
            <a:r>
              <a:rPr lang="en-US" dirty="0" smtClean="0">
                <a:solidFill>
                  <a:prstClr val="black"/>
                </a:solidFill>
              </a:rPr>
              <a:t>Product Backlog = Prioritized list of desired features</a:t>
            </a:r>
          </a:p>
          <a:p>
            <a:pPr lvl="1" fontAlgn="auto">
              <a:spcAft>
                <a:spcPts val="0"/>
              </a:spcAft>
              <a:buClr>
                <a:srgbClr val="C00000"/>
              </a:buClr>
            </a:pPr>
            <a:r>
              <a:rPr lang="en-US" dirty="0" smtClean="0">
                <a:solidFill>
                  <a:prstClr val="black"/>
                </a:solidFill>
              </a:rPr>
              <a:t>User Stories expressed clearly</a:t>
            </a:r>
          </a:p>
          <a:p>
            <a:pPr lvl="1" fontAlgn="auto">
              <a:spcAft>
                <a:spcPts val="0"/>
              </a:spcAft>
              <a:buClr>
                <a:srgbClr val="C00000"/>
              </a:buClr>
            </a:pPr>
            <a:r>
              <a:rPr lang="en-US" dirty="0" smtClean="0">
                <a:solidFill>
                  <a:prstClr val="black"/>
                </a:solidFill>
              </a:rPr>
              <a:t>Ordered from highest to lowest priority</a:t>
            </a:r>
          </a:p>
          <a:p>
            <a:pPr lvl="1" fontAlgn="auto">
              <a:spcAft>
                <a:spcPts val="0"/>
              </a:spcAft>
              <a:buClr>
                <a:srgbClr val="C00000"/>
              </a:buClr>
            </a:pPr>
            <a:r>
              <a:rPr lang="en-US" dirty="0" smtClean="0">
                <a:solidFill>
                  <a:prstClr val="black"/>
                </a:solidFill>
              </a:rPr>
              <a:t>Includes acceptance criteria for each story</a:t>
            </a:r>
          </a:p>
          <a:p>
            <a:pPr fontAlgn="auto">
              <a:buClr>
                <a:srgbClr val="C00000"/>
              </a:buClr>
            </a:pPr>
            <a:r>
              <a:rPr lang="en-US" dirty="0" smtClean="0">
                <a:solidFill>
                  <a:prstClr val="black"/>
                </a:solidFill>
              </a:rPr>
              <a:t>Tips: </a:t>
            </a:r>
            <a:endParaRPr lang="en-US" dirty="0">
              <a:solidFill>
                <a:prstClr val="black"/>
              </a:solidFill>
            </a:endParaRPr>
          </a:p>
          <a:p>
            <a:pPr lvl="1" fontAlgn="auto">
              <a:spcAft>
                <a:spcPts val="0"/>
              </a:spcAft>
              <a:buClr>
                <a:srgbClr val="C00000"/>
              </a:buClr>
            </a:pPr>
            <a:r>
              <a:rPr lang="en-US" dirty="0" smtClean="0">
                <a:solidFill>
                  <a:prstClr val="black"/>
                </a:solidFill>
              </a:rPr>
              <a:t>Ensures </a:t>
            </a:r>
            <a:r>
              <a:rPr lang="en-US" dirty="0">
                <a:solidFill>
                  <a:prstClr val="black"/>
                </a:solidFill>
              </a:rPr>
              <a:t>it is visible, transparent, and clear to the Scrum Team</a:t>
            </a:r>
          </a:p>
          <a:p>
            <a:pPr lvl="1" fontAlgn="auto">
              <a:spcAft>
                <a:spcPts val="0"/>
              </a:spcAft>
              <a:buClr>
                <a:srgbClr val="C00000"/>
              </a:buClr>
            </a:pPr>
            <a:r>
              <a:rPr lang="en-US" dirty="0" smtClean="0">
                <a:solidFill>
                  <a:prstClr val="black"/>
                </a:solidFill>
              </a:rPr>
              <a:t>It’s </a:t>
            </a:r>
            <a:r>
              <a:rPr lang="en-US" dirty="0">
                <a:solidFill>
                  <a:prstClr val="black"/>
                </a:solidFill>
              </a:rPr>
              <a:t>a living thing…it is never complete</a:t>
            </a:r>
          </a:p>
          <a:p>
            <a:pPr lvl="1" fontAlgn="auto">
              <a:spcAft>
                <a:spcPts val="0"/>
              </a:spcAft>
              <a:buClr>
                <a:srgbClr val="C00000"/>
              </a:buClr>
            </a:pPr>
            <a:r>
              <a:rPr lang="en-US" dirty="0">
                <a:solidFill>
                  <a:prstClr val="black"/>
                </a:solidFill>
              </a:rPr>
              <a:t>It should not contain vacations, sick days, </a:t>
            </a:r>
            <a:r>
              <a:rPr lang="en-US" dirty="0" smtClean="0">
                <a:solidFill>
                  <a:prstClr val="black"/>
                </a:solidFill>
              </a:rPr>
              <a:t>meetings</a:t>
            </a:r>
          </a:p>
          <a:p>
            <a:pPr fontAlgn="auto">
              <a:buClr>
                <a:srgbClr val="C00000"/>
              </a:buClr>
            </a:pPr>
            <a:endParaRPr lang="en-US" dirty="0">
              <a:solidFill>
                <a:prstClr val="black"/>
              </a:solidFill>
            </a:endParaRPr>
          </a:p>
        </p:txBody>
      </p:sp>
      <p:sp>
        <p:nvSpPr>
          <p:cNvPr id="6" name="Text Placeholder 2"/>
          <p:cNvSpPr txBox="1">
            <a:spLocks/>
          </p:cNvSpPr>
          <p:nvPr/>
        </p:nvSpPr>
        <p:spPr>
          <a:xfrm>
            <a:off x="410829" y="5998766"/>
            <a:ext cx="8228346" cy="713952"/>
          </a:xfrm>
          <a:prstGeom prst="rect">
            <a:avLst/>
          </a:prstGeom>
        </p:spPr>
        <p:txBody>
          <a:bodyPr vert="horz" lIns="91440" tIns="45720" rIns="91440" bIns="45720" rtlCol="0">
            <a:normAutofit/>
          </a:bodyPr>
          <a:lstStyle>
            <a:lvl1pPr marL="182880" indent="-182880" algn="l" defTabSz="914400" rtl="0" eaLnBrk="1" latinLnBrk="0" hangingPunct="1">
              <a:spcBef>
                <a:spcPts val="1800"/>
              </a:spcBef>
              <a:spcAft>
                <a:spcPts val="0"/>
              </a:spcAft>
              <a:buClr>
                <a:srgbClr val="C00000"/>
              </a:buClr>
              <a:buFont typeface="Wingdings" pitchFamily="2" charset="2"/>
              <a:buChar char="§"/>
              <a:defRPr sz="2000" b="1" kern="1200" baseline="0">
                <a:solidFill>
                  <a:schemeClr val="tx1"/>
                </a:solidFill>
                <a:latin typeface="+mn-lt"/>
                <a:ea typeface="+mn-ea"/>
                <a:cs typeface="+mn-cs"/>
              </a:defRPr>
            </a:lvl1pPr>
            <a:lvl2pPr marL="457200" indent="-228600" algn="l" defTabSz="914400" rtl="0" eaLnBrk="1" latinLnBrk="0" hangingPunct="1">
              <a:spcBef>
                <a:spcPts val="600"/>
              </a:spcBef>
              <a:buClr>
                <a:srgbClr val="C00000"/>
              </a:buClr>
              <a:buFont typeface="Arial" pitchFamily="34" charset="0"/>
              <a:buChar char="–"/>
              <a:defRPr sz="1800" kern="1200" baseline="0">
                <a:solidFill>
                  <a:schemeClr val="tx1"/>
                </a:solidFill>
                <a:latin typeface="+mn-lt"/>
                <a:ea typeface="+mn-ea"/>
                <a:cs typeface="+mn-cs"/>
              </a:defRPr>
            </a:lvl2pPr>
            <a:lvl3pPr marL="640080" indent="-182880" algn="l" defTabSz="914400" rtl="0" eaLnBrk="1" latinLnBrk="0" hangingPunct="1">
              <a:spcBef>
                <a:spcPts val="600"/>
              </a:spcBef>
              <a:buClr>
                <a:srgbClr val="C00000"/>
              </a:buClr>
              <a:buFont typeface="Arial" pitchFamily="34" charset="0"/>
              <a:buChar char="•"/>
              <a:defRPr sz="16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buFont typeface="Wingdings" pitchFamily="2" charset="2"/>
              <a:buNone/>
            </a:pPr>
            <a:r>
              <a:rPr lang="en-US" dirty="0">
                <a:ln/>
                <a:solidFill>
                  <a:srgbClr val="0067AB"/>
                </a:solidFill>
              </a:rPr>
              <a:t>“IF IT’S NOT IN THE PRODUCT BACKLOG, IT DOESN’T EXIST.” - Jeff Sutherland </a:t>
            </a:r>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8072" t="24834" r="25689" b="-7159"/>
          <a:stretch/>
        </p:blipFill>
        <p:spPr>
          <a:xfrm>
            <a:off x="990004" y="2512758"/>
            <a:ext cx="1511036" cy="1894115"/>
          </a:xfrm>
          <a:prstGeom prst="rect">
            <a:avLst/>
          </a:prstGeom>
        </p:spPr>
      </p:pic>
      <p:sp>
        <p:nvSpPr>
          <p:cNvPr id="4" name="TextBox 3"/>
          <p:cNvSpPr txBox="1"/>
          <p:nvPr/>
        </p:nvSpPr>
        <p:spPr>
          <a:xfrm>
            <a:off x="773332" y="1804872"/>
            <a:ext cx="1969869" cy="707886"/>
          </a:xfrm>
          <a:prstGeom prst="rect">
            <a:avLst/>
          </a:prstGeom>
          <a:noFill/>
        </p:spPr>
        <p:txBody>
          <a:bodyPr wrap="square" rtlCol="0">
            <a:spAutoFit/>
          </a:bodyPr>
          <a:lstStyle/>
          <a:p>
            <a:pPr algn="ctr" fontAlgn="auto">
              <a:spcBef>
                <a:spcPts val="0"/>
              </a:spcBef>
              <a:spcAft>
                <a:spcPts val="0"/>
              </a:spcAft>
            </a:pPr>
            <a:r>
              <a:rPr lang="en-US" sz="2000" b="1" dirty="0" smtClean="0">
                <a:solidFill>
                  <a:srgbClr val="00B050"/>
                </a:solidFill>
                <a:latin typeface="Calibri"/>
                <a:ea typeface="+mn-ea"/>
              </a:rPr>
              <a:t>Highest priority </a:t>
            </a:r>
          </a:p>
          <a:p>
            <a:pPr algn="ctr" fontAlgn="auto">
              <a:spcBef>
                <a:spcPts val="0"/>
              </a:spcBef>
              <a:spcAft>
                <a:spcPts val="0"/>
              </a:spcAft>
            </a:pPr>
            <a:r>
              <a:rPr lang="en-US" sz="2000" b="1" dirty="0" smtClean="0">
                <a:solidFill>
                  <a:srgbClr val="00B050"/>
                </a:solidFill>
                <a:latin typeface="Calibri"/>
                <a:ea typeface="+mn-ea"/>
              </a:rPr>
              <a:t>stories on top</a:t>
            </a:r>
            <a:endParaRPr lang="en-US" sz="2000" b="1" dirty="0">
              <a:solidFill>
                <a:srgbClr val="00B050"/>
              </a:solidFill>
              <a:latin typeface="Calibri"/>
              <a:ea typeface="+mn-ea"/>
            </a:endParaRPr>
          </a:p>
        </p:txBody>
      </p:sp>
      <p:sp>
        <p:nvSpPr>
          <p:cNvPr id="10" name="TextBox 9"/>
          <p:cNvSpPr txBox="1"/>
          <p:nvPr/>
        </p:nvSpPr>
        <p:spPr>
          <a:xfrm>
            <a:off x="556607" y="4413514"/>
            <a:ext cx="2186594" cy="707886"/>
          </a:xfrm>
          <a:prstGeom prst="rect">
            <a:avLst/>
          </a:prstGeom>
          <a:noFill/>
        </p:spPr>
        <p:txBody>
          <a:bodyPr wrap="square" rtlCol="0">
            <a:spAutoFit/>
          </a:bodyPr>
          <a:lstStyle/>
          <a:p>
            <a:pPr algn="ctr" fontAlgn="auto">
              <a:spcBef>
                <a:spcPts val="0"/>
              </a:spcBef>
              <a:spcAft>
                <a:spcPts val="0"/>
              </a:spcAft>
            </a:pPr>
            <a:r>
              <a:rPr lang="en-US" sz="2000" b="1" dirty="0">
                <a:solidFill>
                  <a:srgbClr val="00B0F0"/>
                </a:solidFill>
                <a:latin typeface="Calibri"/>
                <a:ea typeface="+mn-ea"/>
              </a:rPr>
              <a:t>Lower priority </a:t>
            </a:r>
          </a:p>
          <a:p>
            <a:pPr algn="ctr" fontAlgn="auto">
              <a:spcBef>
                <a:spcPts val="0"/>
              </a:spcBef>
              <a:spcAft>
                <a:spcPts val="0"/>
              </a:spcAft>
            </a:pPr>
            <a:r>
              <a:rPr lang="en-US" sz="2000" b="1" dirty="0">
                <a:solidFill>
                  <a:srgbClr val="00B0F0"/>
                </a:solidFill>
                <a:latin typeface="Calibri"/>
                <a:ea typeface="+mn-ea"/>
              </a:rPr>
              <a:t>stories on bottom</a:t>
            </a:r>
          </a:p>
        </p:txBody>
      </p:sp>
      <p:sp>
        <p:nvSpPr>
          <p:cNvPr id="1183" name="AutoShape 129">
            <a:hlinkClick r:id="rId5"/>
          </p:cNvPr>
          <p:cNvSpPr>
            <a:spLocks noChangeAspect="1" noChangeArrowheads="1"/>
          </p:cNvSpPr>
          <p:nvPr/>
        </p:nvSpPr>
        <p:spPr bwMode="auto">
          <a:xfrm>
            <a:off x="7300913" y="970860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184" name="AutoShape 130">
            <a:hlinkClick r:id="rId6"/>
          </p:cNvPr>
          <p:cNvSpPr>
            <a:spLocks noChangeAspect="1" noChangeArrowheads="1"/>
          </p:cNvSpPr>
          <p:nvPr/>
        </p:nvSpPr>
        <p:spPr bwMode="auto">
          <a:xfrm>
            <a:off x="7300913" y="974972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185" name="AutoShape 131">
            <a:hlinkClick r:id="rId7"/>
          </p:cNvPr>
          <p:cNvSpPr>
            <a:spLocks noChangeAspect="1" noChangeArrowheads="1"/>
          </p:cNvSpPr>
          <p:nvPr/>
        </p:nvSpPr>
        <p:spPr bwMode="auto">
          <a:xfrm>
            <a:off x="7300913" y="979083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186" name="AutoShape 132">
            <a:hlinkClick r:id="rId8"/>
          </p:cNvPr>
          <p:cNvSpPr>
            <a:spLocks noChangeAspect="1" noChangeArrowheads="1"/>
          </p:cNvSpPr>
          <p:nvPr/>
        </p:nvSpPr>
        <p:spPr bwMode="auto">
          <a:xfrm>
            <a:off x="7300913" y="9831955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187" name="AutoShape 133">
            <a:hlinkClick r:id="rId9"/>
          </p:cNvPr>
          <p:cNvSpPr>
            <a:spLocks noChangeAspect="1" noChangeArrowheads="1"/>
          </p:cNvSpPr>
          <p:nvPr/>
        </p:nvSpPr>
        <p:spPr bwMode="auto">
          <a:xfrm>
            <a:off x="7300913" y="9873071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188" name="AutoShape 134">
            <a:hlinkClick r:id="rId10"/>
          </p:cNvPr>
          <p:cNvSpPr>
            <a:spLocks noChangeAspect="1" noChangeArrowheads="1"/>
          </p:cNvSpPr>
          <p:nvPr/>
        </p:nvSpPr>
        <p:spPr bwMode="auto">
          <a:xfrm>
            <a:off x="7300913" y="9914188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189" name="AutoShape 135">
            <a:hlinkClick r:id="rId11"/>
          </p:cNvPr>
          <p:cNvSpPr>
            <a:spLocks noChangeAspect="1" noChangeArrowheads="1"/>
          </p:cNvSpPr>
          <p:nvPr/>
        </p:nvSpPr>
        <p:spPr bwMode="auto">
          <a:xfrm>
            <a:off x="7300913" y="995530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190" name="AutoShape 136">
            <a:hlinkClick r:id="rId12"/>
          </p:cNvPr>
          <p:cNvSpPr>
            <a:spLocks noChangeAspect="1" noChangeArrowheads="1"/>
          </p:cNvSpPr>
          <p:nvPr/>
        </p:nvSpPr>
        <p:spPr bwMode="auto">
          <a:xfrm>
            <a:off x="7300913" y="999642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191" name="AutoShape 137">
            <a:hlinkClick r:id="rId13"/>
          </p:cNvPr>
          <p:cNvSpPr>
            <a:spLocks noChangeAspect="1" noChangeArrowheads="1"/>
          </p:cNvSpPr>
          <p:nvPr/>
        </p:nvSpPr>
        <p:spPr bwMode="auto">
          <a:xfrm>
            <a:off x="7300913" y="1003753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192" name="AutoShape 138">
            <a:hlinkClick r:id="rId14"/>
          </p:cNvPr>
          <p:cNvSpPr>
            <a:spLocks noChangeAspect="1" noChangeArrowheads="1"/>
          </p:cNvSpPr>
          <p:nvPr/>
        </p:nvSpPr>
        <p:spPr bwMode="auto">
          <a:xfrm>
            <a:off x="7300913" y="1007865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193" name="AutoShape 139">
            <a:hlinkClick r:id="rId15"/>
          </p:cNvPr>
          <p:cNvSpPr>
            <a:spLocks noChangeAspect="1" noChangeArrowheads="1"/>
          </p:cNvSpPr>
          <p:nvPr/>
        </p:nvSpPr>
        <p:spPr bwMode="auto">
          <a:xfrm>
            <a:off x="7300913" y="1011976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194" name="AutoShape 140">
            <a:hlinkClick r:id="rId16"/>
          </p:cNvPr>
          <p:cNvSpPr>
            <a:spLocks noChangeAspect="1" noChangeArrowheads="1"/>
          </p:cNvSpPr>
          <p:nvPr/>
        </p:nvSpPr>
        <p:spPr bwMode="auto">
          <a:xfrm>
            <a:off x="7300913" y="10160885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195" name="AutoShape 141">
            <a:hlinkClick r:id="rId17"/>
          </p:cNvPr>
          <p:cNvSpPr>
            <a:spLocks noChangeAspect="1" noChangeArrowheads="1"/>
          </p:cNvSpPr>
          <p:nvPr/>
        </p:nvSpPr>
        <p:spPr bwMode="auto">
          <a:xfrm>
            <a:off x="7300913" y="10202001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196" name="AutoShape 142">
            <a:hlinkClick r:id="rId18"/>
          </p:cNvPr>
          <p:cNvSpPr>
            <a:spLocks noChangeAspect="1" noChangeArrowheads="1"/>
          </p:cNvSpPr>
          <p:nvPr/>
        </p:nvSpPr>
        <p:spPr bwMode="auto">
          <a:xfrm>
            <a:off x="7300913" y="10243118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197" name="AutoShape 143">
            <a:hlinkClick r:id="rId19"/>
          </p:cNvPr>
          <p:cNvSpPr>
            <a:spLocks noChangeAspect="1" noChangeArrowheads="1"/>
          </p:cNvSpPr>
          <p:nvPr/>
        </p:nvSpPr>
        <p:spPr bwMode="auto">
          <a:xfrm>
            <a:off x="7300913" y="1028423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198" name="AutoShape 144">
            <a:hlinkClick r:id="rId20"/>
          </p:cNvPr>
          <p:cNvSpPr>
            <a:spLocks noChangeAspect="1" noChangeArrowheads="1"/>
          </p:cNvSpPr>
          <p:nvPr/>
        </p:nvSpPr>
        <p:spPr bwMode="auto">
          <a:xfrm>
            <a:off x="7300913" y="1032535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199" name="AutoShape 145">
            <a:hlinkClick r:id="rId21"/>
          </p:cNvPr>
          <p:cNvSpPr>
            <a:spLocks noChangeAspect="1" noChangeArrowheads="1"/>
          </p:cNvSpPr>
          <p:nvPr/>
        </p:nvSpPr>
        <p:spPr bwMode="auto">
          <a:xfrm>
            <a:off x="7300913" y="1036646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00" name="AutoShape 146">
            <a:hlinkClick r:id="rId22"/>
          </p:cNvPr>
          <p:cNvSpPr>
            <a:spLocks noChangeAspect="1" noChangeArrowheads="1"/>
          </p:cNvSpPr>
          <p:nvPr/>
        </p:nvSpPr>
        <p:spPr bwMode="auto">
          <a:xfrm>
            <a:off x="7300913" y="1040758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01" name="AutoShape 147">
            <a:hlinkClick r:id="rId23"/>
          </p:cNvPr>
          <p:cNvSpPr>
            <a:spLocks noChangeAspect="1" noChangeArrowheads="1"/>
          </p:cNvSpPr>
          <p:nvPr/>
        </p:nvSpPr>
        <p:spPr bwMode="auto">
          <a:xfrm>
            <a:off x="7300913" y="1044869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02" name="AutoShape 148">
            <a:hlinkClick r:id="rId24"/>
          </p:cNvPr>
          <p:cNvSpPr>
            <a:spLocks noChangeAspect="1" noChangeArrowheads="1"/>
          </p:cNvSpPr>
          <p:nvPr/>
        </p:nvSpPr>
        <p:spPr bwMode="auto">
          <a:xfrm>
            <a:off x="7300913" y="10489815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03" name="AutoShape 149">
            <a:hlinkClick r:id="rId25"/>
          </p:cNvPr>
          <p:cNvSpPr>
            <a:spLocks noChangeAspect="1" noChangeArrowheads="1"/>
          </p:cNvSpPr>
          <p:nvPr/>
        </p:nvSpPr>
        <p:spPr bwMode="auto">
          <a:xfrm>
            <a:off x="7300913" y="10530931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04" name="AutoShape 150">
            <a:hlinkClick r:id="rId26"/>
          </p:cNvPr>
          <p:cNvSpPr>
            <a:spLocks noChangeAspect="1" noChangeArrowheads="1"/>
          </p:cNvSpPr>
          <p:nvPr/>
        </p:nvSpPr>
        <p:spPr bwMode="auto">
          <a:xfrm>
            <a:off x="7300913" y="10572048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05" name="AutoShape 151">
            <a:hlinkClick r:id="rId27"/>
          </p:cNvPr>
          <p:cNvSpPr>
            <a:spLocks noChangeAspect="1" noChangeArrowheads="1"/>
          </p:cNvSpPr>
          <p:nvPr/>
        </p:nvSpPr>
        <p:spPr bwMode="auto">
          <a:xfrm>
            <a:off x="7300913" y="1061316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06" name="AutoShape 152">
            <a:hlinkClick r:id="rId28"/>
          </p:cNvPr>
          <p:cNvSpPr>
            <a:spLocks noChangeAspect="1" noChangeArrowheads="1"/>
          </p:cNvSpPr>
          <p:nvPr/>
        </p:nvSpPr>
        <p:spPr bwMode="auto">
          <a:xfrm>
            <a:off x="7300913" y="1065428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07" name="AutoShape 153">
            <a:hlinkClick r:id="rId29"/>
          </p:cNvPr>
          <p:cNvSpPr>
            <a:spLocks noChangeAspect="1" noChangeArrowheads="1"/>
          </p:cNvSpPr>
          <p:nvPr/>
        </p:nvSpPr>
        <p:spPr bwMode="auto">
          <a:xfrm>
            <a:off x="7300913" y="1069539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08" name="AutoShape 154">
            <a:hlinkClick r:id="rId30"/>
          </p:cNvPr>
          <p:cNvSpPr>
            <a:spLocks noChangeAspect="1" noChangeArrowheads="1"/>
          </p:cNvSpPr>
          <p:nvPr/>
        </p:nvSpPr>
        <p:spPr bwMode="auto">
          <a:xfrm>
            <a:off x="7300913" y="1073651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09" name="AutoShape 155">
            <a:hlinkClick r:id="rId31"/>
          </p:cNvPr>
          <p:cNvSpPr>
            <a:spLocks noChangeAspect="1" noChangeArrowheads="1"/>
          </p:cNvSpPr>
          <p:nvPr/>
        </p:nvSpPr>
        <p:spPr bwMode="auto">
          <a:xfrm>
            <a:off x="7300913" y="1077762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10" name="AutoShape 156">
            <a:hlinkClick r:id="rId32"/>
          </p:cNvPr>
          <p:cNvSpPr>
            <a:spLocks noChangeAspect="1" noChangeArrowheads="1"/>
          </p:cNvSpPr>
          <p:nvPr/>
        </p:nvSpPr>
        <p:spPr bwMode="auto">
          <a:xfrm>
            <a:off x="7300913" y="10818745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11" name="AutoShape 157">
            <a:hlinkClick r:id="rId33"/>
          </p:cNvPr>
          <p:cNvSpPr>
            <a:spLocks noChangeAspect="1" noChangeArrowheads="1"/>
          </p:cNvSpPr>
          <p:nvPr/>
        </p:nvSpPr>
        <p:spPr bwMode="auto">
          <a:xfrm>
            <a:off x="7300913" y="10859861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12" name="AutoShape 158">
            <a:hlinkClick r:id="rId34"/>
          </p:cNvPr>
          <p:cNvSpPr>
            <a:spLocks noChangeAspect="1" noChangeArrowheads="1"/>
          </p:cNvSpPr>
          <p:nvPr/>
        </p:nvSpPr>
        <p:spPr bwMode="auto">
          <a:xfrm>
            <a:off x="7300913" y="10900978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13" name="AutoShape 159">
            <a:hlinkClick r:id="rId35"/>
          </p:cNvPr>
          <p:cNvSpPr>
            <a:spLocks noChangeAspect="1" noChangeArrowheads="1"/>
          </p:cNvSpPr>
          <p:nvPr/>
        </p:nvSpPr>
        <p:spPr bwMode="auto">
          <a:xfrm>
            <a:off x="7300913" y="1094209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14" name="AutoShape 160">
            <a:hlinkClick r:id="rId36"/>
          </p:cNvPr>
          <p:cNvSpPr>
            <a:spLocks noChangeAspect="1" noChangeArrowheads="1"/>
          </p:cNvSpPr>
          <p:nvPr/>
        </p:nvSpPr>
        <p:spPr bwMode="auto">
          <a:xfrm>
            <a:off x="7300913" y="1098321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15" name="AutoShape 161">
            <a:hlinkClick r:id="rId37"/>
          </p:cNvPr>
          <p:cNvSpPr>
            <a:spLocks noChangeAspect="1" noChangeArrowheads="1"/>
          </p:cNvSpPr>
          <p:nvPr/>
        </p:nvSpPr>
        <p:spPr bwMode="auto">
          <a:xfrm>
            <a:off x="7300913" y="11024326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16" name="AutoShape 162">
            <a:hlinkClick r:id="rId38"/>
          </p:cNvPr>
          <p:cNvSpPr>
            <a:spLocks noChangeAspect="1" noChangeArrowheads="1"/>
          </p:cNvSpPr>
          <p:nvPr/>
        </p:nvSpPr>
        <p:spPr bwMode="auto">
          <a:xfrm>
            <a:off x="7300913" y="11065443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17" name="AutoShape 163">
            <a:hlinkClick r:id="rId39"/>
          </p:cNvPr>
          <p:cNvSpPr>
            <a:spLocks noChangeAspect="1" noChangeArrowheads="1"/>
          </p:cNvSpPr>
          <p:nvPr/>
        </p:nvSpPr>
        <p:spPr bwMode="auto">
          <a:xfrm>
            <a:off x="7300913" y="11106559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18" name="AutoShape 164">
            <a:hlinkClick r:id="rId40"/>
          </p:cNvPr>
          <p:cNvSpPr>
            <a:spLocks noChangeAspect="1" noChangeArrowheads="1"/>
          </p:cNvSpPr>
          <p:nvPr/>
        </p:nvSpPr>
        <p:spPr bwMode="auto">
          <a:xfrm>
            <a:off x="7300913" y="11147675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19" name="AutoShape 165">
            <a:hlinkClick r:id="rId41"/>
          </p:cNvPr>
          <p:cNvSpPr>
            <a:spLocks noChangeAspect="1" noChangeArrowheads="1"/>
          </p:cNvSpPr>
          <p:nvPr/>
        </p:nvSpPr>
        <p:spPr bwMode="auto">
          <a:xfrm>
            <a:off x="7300913" y="11188791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20" name="AutoShape 166">
            <a:hlinkClick r:id="rId42"/>
          </p:cNvPr>
          <p:cNvSpPr>
            <a:spLocks noChangeAspect="1" noChangeArrowheads="1"/>
          </p:cNvSpPr>
          <p:nvPr/>
        </p:nvSpPr>
        <p:spPr bwMode="auto">
          <a:xfrm>
            <a:off x="7300913" y="11229908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21" name="AutoShape 167">
            <a:hlinkClick r:id="rId43"/>
          </p:cNvPr>
          <p:cNvSpPr>
            <a:spLocks noChangeAspect="1" noChangeArrowheads="1"/>
          </p:cNvSpPr>
          <p:nvPr/>
        </p:nvSpPr>
        <p:spPr bwMode="auto">
          <a:xfrm>
            <a:off x="7300913" y="11271024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1222" name="AutoShape 168">
            <a:hlinkClick r:id="rId44"/>
          </p:cNvPr>
          <p:cNvSpPr>
            <a:spLocks noChangeAspect="1" noChangeArrowheads="1"/>
          </p:cNvSpPr>
          <p:nvPr/>
        </p:nvSpPr>
        <p:spPr bwMode="auto">
          <a:xfrm>
            <a:off x="7300913" y="1131214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sz="1800" dirty="0">
              <a:solidFill>
                <a:prstClr val="black"/>
              </a:solidFill>
              <a:latin typeface="Calibri"/>
              <a:ea typeface="+mn-ea"/>
            </a:endParaRPr>
          </a:p>
        </p:txBody>
      </p:sp>
      <p:sp>
        <p:nvSpPr>
          <p:cNvPr id="50" name="Text Placeholder 4"/>
          <p:cNvSpPr>
            <a:spLocks noGrp="1"/>
          </p:cNvSpPr>
          <p:nvPr>
            <p:ph type="body" sz="quarter" idx="13"/>
          </p:nvPr>
        </p:nvSpPr>
        <p:spPr>
          <a:xfrm>
            <a:off x="227013" y="252552"/>
            <a:ext cx="8585200" cy="293326"/>
          </a:xfrm>
        </p:spPr>
        <p:txBody>
          <a:bodyPr>
            <a:normAutofit lnSpcReduction="10000"/>
          </a:bodyPr>
          <a:lstStyle/>
          <a:p>
            <a:r>
              <a:rPr lang="en-US" dirty="0" smtClean="0"/>
              <a:t>PRODUT BACKLOG</a:t>
            </a:r>
            <a:endParaRPr lang="en-US" dirty="0"/>
          </a:p>
        </p:txBody>
      </p:sp>
    </p:spTree>
    <p:extLst>
      <p:ext uri="{BB962C8B-B14F-4D97-AF65-F5344CB8AC3E}">
        <p14:creationId xmlns:p14="http://schemas.microsoft.com/office/powerpoint/2010/main" val="3961247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097" y="5"/>
            <a:ext cx="8515350" cy="1325563"/>
          </a:xfrm>
        </p:spPr>
        <p:txBody>
          <a:bodyPr/>
          <a:lstStyle/>
          <a:p>
            <a:r>
              <a:rPr lang="en-US" dirty="0"/>
              <a:t>Digital Services Overview:  A </a:t>
            </a:r>
            <a:r>
              <a:rPr lang="en-US" dirty="0" smtClean="0"/>
              <a:t>Drink </a:t>
            </a:r>
            <a:r>
              <a:rPr lang="en-US" dirty="0"/>
              <a:t>from </a:t>
            </a:r>
            <a:r>
              <a:rPr lang="en-US" dirty="0" smtClean="0"/>
              <a:t/>
            </a:r>
            <a:br>
              <a:rPr lang="en-US" dirty="0" smtClean="0"/>
            </a:br>
            <a:r>
              <a:rPr lang="en-US" dirty="0" smtClean="0"/>
              <a:t>a </a:t>
            </a:r>
            <a:r>
              <a:rPr lang="en-US" dirty="0"/>
              <a:t>Firehose</a:t>
            </a:r>
          </a:p>
        </p:txBody>
      </p:sp>
      <p:sp>
        <p:nvSpPr>
          <p:cNvPr id="3" name="Content Placeholder 2"/>
          <p:cNvSpPr>
            <a:spLocks noGrp="1"/>
          </p:cNvSpPr>
          <p:nvPr>
            <p:ph idx="1"/>
          </p:nvPr>
        </p:nvSpPr>
        <p:spPr>
          <a:xfrm>
            <a:off x="314325" y="1825625"/>
            <a:ext cx="8515350" cy="3489325"/>
          </a:xfrm>
        </p:spPr>
        <p:txBody>
          <a:bodyPr>
            <a:normAutofit/>
          </a:bodyPr>
          <a:lstStyle/>
          <a:p>
            <a:pPr marL="0" indent="0">
              <a:buNone/>
            </a:pPr>
            <a:r>
              <a:rPr lang="en-US" sz="2000" dirty="0"/>
              <a:t>Agenda: </a:t>
            </a:r>
          </a:p>
          <a:p>
            <a:pPr marL="800100" lvl="1" indent="-342900"/>
            <a:r>
              <a:rPr lang="en-US" sz="2000" dirty="0" smtClean="0"/>
              <a:t>Digital Services Playbook: Best Practices for Digital Services</a:t>
            </a:r>
          </a:p>
          <a:p>
            <a:pPr marL="800100" lvl="1" indent="-342900"/>
            <a:r>
              <a:rPr lang="en-US" sz="2000" dirty="0" smtClean="0"/>
              <a:t>The </a:t>
            </a:r>
            <a:r>
              <a:rPr lang="en-US" sz="2000" dirty="0"/>
              <a:t>Digital Services Marketplace</a:t>
            </a:r>
          </a:p>
          <a:p>
            <a:pPr marL="1257300" lvl="2" indent="-342900"/>
            <a:r>
              <a:rPr lang="en-US" dirty="0"/>
              <a:t>Software Development (“Agile” vs “Waterfall”)</a:t>
            </a:r>
          </a:p>
          <a:p>
            <a:pPr marL="1257300" lvl="2" indent="-342900"/>
            <a:r>
              <a:rPr lang="en-US" dirty="0"/>
              <a:t>Open Source Software</a:t>
            </a:r>
          </a:p>
          <a:p>
            <a:pPr marL="1257300" lvl="2" indent="-342900"/>
            <a:r>
              <a:rPr lang="en-US" dirty="0"/>
              <a:t>Cloud Services (“X” as a Service/ </a:t>
            </a:r>
            <a:r>
              <a:rPr lang="en-US" dirty="0" err="1"/>
              <a:t>Xaas</a:t>
            </a:r>
            <a:r>
              <a:rPr lang="en-US" dirty="0"/>
              <a:t>)</a:t>
            </a:r>
          </a:p>
          <a:p>
            <a:pPr marL="457200" lvl="1" indent="0">
              <a:buNone/>
            </a:pPr>
            <a:endParaRPr lang="en-US" sz="2000" dirty="0"/>
          </a:p>
        </p:txBody>
      </p:sp>
      <p:sp>
        <p:nvSpPr>
          <p:cNvPr id="4" name="Rectangle 3"/>
          <p:cNvSpPr/>
          <p:nvPr/>
        </p:nvSpPr>
        <p:spPr>
          <a:xfrm>
            <a:off x="471489" y="5162550"/>
            <a:ext cx="8386763"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dirty="0">
                <a:solidFill>
                  <a:prstClr val="white"/>
                </a:solidFill>
                <a:latin typeface="Arial" panose="020B0604020202020204" pitchFamily="34" charset="0"/>
                <a:cs typeface="Arial" panose="020B0604020202020204" pitchFamily="34" charset="0"/>
              </a:rPr>
              <a:t>Warning: This is going to be “highly technical;” get ready to shift your paradigms! </a:t>
            </a:r>
          </a:p>
        </p:txBody>
      </p:sp>
    </p:spTree>
    <p:extLst>
      <p:ext uri="{BB962C8B-B14F-4D97-AF65-F5344CB8AC3E}">
        <p14:creationId xmlns:p14="http://schemas.microsoft.com/office/powerpoint/2010/main" val="27531623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a:t>
            </a:r>
            <a:r>
              <a:rPr lang="en-US" dirty="0"/>
              <a:t>Stories</a:t>
            </a:r>
          </a:p>
        </p:txBody>
      </p:sp>
      <p:sp>
        <p:nvSpPr>
          <p:cNvPr id="3" name="Content Placeholder 2"/>
          <p:cNvSpPr>
            <a:spLocks noGrp="1"/>
          </p:cNvSpPr>
          <p:nvPr>
            <p:ph idx="1"/>
          </p:nvPr>
        </p:nvSpPr>
        <p:spPr>
          <a:xfrm>
            <a:off x="227013" y="1268413"/>
            <a:ext cx="8585200" cy="5162551"/>
          </a:xfrm>
        </p:spPr>
        <p:txBody>
          <a:bodyPr>
            <a:normAutofit/>
          </a:bodyPr>
          <a:lstStyle/>
          <a:p>
            <a:r>
              <a:rPr lang="en-US" dirty="0"/>
              <a:t>User story is one or more sentences in the everyday or business language of the </a:t>
            </a:r>
            <a:r>
              <a:rPr lang="en-US" dirty="0">
                <a:solidFill>
                  <a:srgbClr val="E9450F"/>
                </a:solidFill>
              </a:rPr>
              <a:t>end </a:t>
            </a:r>
            <a:r>
              <a:rPr lang="en-US" dirty="0" smtClean="0">
                <a:solidFill>
                  <a:srgbClr val="E9450F"/>
                </a:solidFill>
              </a:rPr>
              <a:t>user</a:t>
            </a:r>
            <a:r>
              <a:rPr lang="en-US" dirty="0" smtClean="0"/>
              <a:t> </a:t>
            </a:r>
            <a:r>
              <a:rPr lang="en-US" dirty="0"/>
              <a:t>or </a:t>
            </a:r>
            <a:r>
              <a:rPr lang="en-US" dirty="0">
                <a:solidFill>
                  <a:srgbClr val="E9450F"/>
                </a:solidFill>
              </a:rPr>
              <a:t>user of a system </a:t>
            </a:r>
            <a:r>
              <a:rPr lang="en-US" dirty="0"/>
              <a:t>that captures what a </a:t>
            </a:r>
            <a:r>
              <a:rPr lang="en-US" dirty="0">
                <a:solidFill>
                  <a:srgbClr val="E9450F"/>
                </a:solidFill>
              </a:rPr>
              <a:t>user does or needs </a:t>
            </a:r>
            <a:r>
              <a:rPr lang="en-US" dirty="0"/>
              <a:t>to do as part of his or her job function </a:t>
            </a:r>
            <a:endParaRPr lang="en-US" dirty="0" smtClean="0"/>
          </a:p>
          <a:p>
            <a:r>
              <a:rPr lang="en-US" dirty="0" smtClean="0"/>
              <a:t>User </a:t>
            </a:r>
            <a:r>
              <a:rPr lang="en-US" dirty="0"/>
              <a:t>story format</a:t>
            </a:r>
          </a:p>
          <a:p>
            <a:pPr lvl="1"/>
            <a:r>
              <a:rPr lang="en-US" dirty="0"/>
              <a:t>As the </a:t>
            </a:r>
            <a:r>
              <a:rPr lang="en-US" b="1" dirty="0">
                <a:solidFill>
                  <a:srgbClr val="0070C0"/>
                </a:solidFill>
              </a:rPr>
              <a:t>[role]</a:t>
            </a:r>
            <a:r>
              <a:rPr lang="en-US" dirty="0"/>
              <a:t>, I need to </a:t>
            </a:r>
            <a:r>
              <a:rPr lang="en-US" b="1" dirty="0">
                <a:solidFill>
                  <a:srgbClr val="0070C0"/>
                </a:solidFill>
              </a:rPr>
              <a:t>[X]</a:t>
            </a:r>
            <a:r>
              <a:rPr lang="en-US" dirty="0"/>
              <a:t>, so that I may do </a:t>
            </a:r>
            <a:r>
              <a:rPr lang="en-US" b="1" dirty="0" smtClean="0">
                <a:solidFill>
                  <a:srgbClr val="0070C0"/>
                </a:solidFill>
              </a:rPr>
              <a:t>[Y]</a:t>
            </a:r>
            <a:r>
              <a:rPr lang="en-US" dirty="0" smtClean="0"/>
              <a:t>. </a:t>
            </a:r>
          </a:p>
          <a:p>
            <a:pPr marL="0" indent="0">
              <a:buNone/>
            </a:pPr>
            <a:endParaRPr lang="en-US" dirty="0"/>
          </a:p>
          <a:p>
            <a:pPr marL="0" indent="0">
              <a:buNone/>
            </a:pPr>
            <a:endParaRPr lang="en-US" dirty="0"/>
          </a:p>
        </p:txBody>
      </p:sp>
      <p:sp>
        <p:nvSpPr>
          <p:cNvPr id="5" name="Text Placeholder 4"/>
          <p:cNvSpPr>
            <a:spLocks noGrp="1"/>
          </p:cNvSpPr>
          <p:nvPr>
            <p:ph type="body" sz="quarter" idx="13"/>
          </p:nvPr>
        </p:nvSpPr>
        <p:spPr/>
        <p:txBody>
          <a:bodyPr>
            <a:normAutofit lnSpcReduction="10000"/>
          </a:bodyPr>
          <a:lstStyle/>
          <a:p>
            <a:r>
              <a:rPr lang="en-US" dirty="0" smtClean="0"/>
              <a:t>PRODUCT BACKLOG</a:t>
            </a:r>
            <a:endParaRPr lang="en-US" dirty="0"/>
          </a:p>
        </p:txBody>
      </p:sp>
      <p:sp>
        <p:nvSpPr>
          <p:cNvPr id="10" name="Rectangle 7"/>
          <p:cNvSpPr/>
          <p:nvPr/>
        </p:nvSpPr>
        <p:spPr>
          <a:xfrm>
            <a:off x="2302954" y="3713294"/>
            <a:ext cx="4433318" cy="1200329"/>
          </a:xfrm>
          <a:prstGeom prst="rect">
            <a:avLst/>
          </a:prstGeom>
          <a:solidFill>
            <a:schemeClr val="accent5"/>
          </a:solidFill>
          <a:ln>
            <a:solidFill>
              <a:schemeClr val="accent1"/>
            </a:solidFill>
          </a:ln>
        </p:spPr>
        <p:txBody>
          <a:bodyPr wrap="square">
            <a:spAutoFit/>
          </a:bodyPr>
          <a:lstStyle/>
          <a:p>
            <a:pPr algn="ctr" fontAlgn="auto">
              <a:spcBef>
                <a:spcPts val="0"/>
              </a:spcBef>
              <a:spcAft>
                <a:spcPts val="0"/>
              </a:spcAft>
            </a:pPr>
            <a:r>
              <a:rPr lang="en-US" dirty="0">
                <a:solidFill>
                  <a:prstClr val="black"/>
                </a:solidFill>
                <a:latin typeface="Calibri"/>
                <a:ea typeface="+mn-ea"/>
              </a:rPr>
              <a:t>As a traveler, I need a map of North America so that I can see the location of the Great Lakes. </a:t>
            </a:r>
          </a:p>
        </p:txBody>
      </p:sp>
    </p:spTree>
    <p:extLst>
      <p:ext uri="{BB962C8B-B14F-4D97-AF65-F5344CB8AC3E}">
        <p14:creationId xmlns:p14="http://schemas.microsoft.com/office/powerpoint/2010/main" val="3260815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a:t>
            </a:r>
            <a:r>
              <a:rPr lang="en-US" dirty="0"/>
              <a:t>Quality </a:t>
            </a:r>
            <a:r>
              <a:rPr lang="en-US" dirty="0" smtClean="0"/>
              <a:t>User </a:t>
            </a:r>
            <a:r>
              <a:rPr lang="en-US" dirty="0"/>
              <a:t>Stories</a:t>
            </a:r>
          </a:p>
        </p:txBody>
      </p:sp>
      <p:sp>
        <p:nvSpPr>
          <p:cNvPr id="4" name="Text Placeholder 3"/>
          <p:cNvSpPr>
            <a:spLocks noGrp="1"/>
          </p:cNvSpPr>
          <p:nvPr>
            <p:ph type="body" sz="quarter" idx="13"/>
          </p:nvPr>
        </p:nvSpPr>
        <p:spPr/>
        <p:txBody>
          <a:bodyPr>
            <a:normAutofit lnSpcReduction="10000"/>
          </a:bodyPr>
          <a:lstStyle/>
          <a:p>
            <a:r>
              <a:rPr lang="en-US" dirty="0" smtClean="0"/>
              <a:t>PRODUCT BACKLOG</a:t>
            </a:r>
            <a:endParaRPr lang="en-US" dirty="0"/>
          </a:p>
        </p:txBody>
      </p:sp>
      <p:pic>
        <p:nvPicPr>
          <p:cNvPr id="2052" name="Picture 4" descr="http://4.bp.blogspot.com/-zPaqT-UT0p4/Ux7SVL6PceI/AAAAAAAAQZA/CHY93mgGKJw/s1600/INVEST.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27013" y="1169849"/>
            <a:ext cx="3762019" cy="532639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3989032" y="963613"/>
            <a:ext cx="4937269" cy="5530500"/>
          </a:xfrm>
          <a:prstGeom prst="rect">
            <a:avLst/>
          </a:prstGeom>
        </p:spPr>
        <p:txBody>
          <a:bodyPr>
            <a:noAutofit/>
          </a:bodyPr>
          <a:lstStyle>
            <a:lvl1pPr marL="182880" indent="-182880" algn="l" defTabSz="914400" rtl="0" eaLnBrk="1" latinLnBrk="0" hangingPunct="1">
              <a:spcBef>
                <a:spcPts val="1800"/>
              </a:spcBef>
              <a:spcAft>
                <a:spcPts val="0"/>
              </a:spcAft>
              <a:buClr>
                <a:schemeClr val="accent1"/>
              </a:buClr>
              <a:buFont typeface="Wingdings" pitchFamily="2" charset="2"/>
              <a:buChar char="§"/>
              <a:defRPr sz="2000" b="1" kern="1200" baseline="0">
                <a:solidFill>
                  <a:schemeClr val="tx1"/>
                </a:solidFill>
                <a:latin typeface="+mn-lt"/>
                <a:ea typeface="+mn-ea"/>
                <a:cs typeface="+mn-cs"/>
              </a:defRPr>
            </a:lvl1pPr>
            <a:lvl2pPr marL="457200" indent="-228600" algn="l" defTabSz="914400" rtl="0" eaLnBrk="1" latinLnBrk="0" hangingPunct="1">
              <a:spcBef>
                <a:spcPts val="600"/>
              </a:spcBef>
              <a:buClr>
                <a:schemeClr val="accent1"/>
              </a:buClr>
              <a:buFont typeface="Arial" pitchFamily="34" charset="0"/>
              <a:buChar char="–"/>
              <a:defRPr sz="1800" kern="1200" baseline="0">
                <a:solidFill>
                  <a:schemeClr val="tx1"/>
                </a:solidFill>
                <a:latin typeface="+mn-lt"/>
                <a:ea typeface="+mn-ea"/>
                <a:cs typeface="+mn-cs"/>
              </a:defRPr>
            </a:lvl2pPr>
            <a:lvl3pPr marL="640080" indent="-182880" algn="l" defTabSz="914400" rtl="0" eaLnBrk="1" latinLnBrk="0" hangingPunct="1">
              <a:spcBef>
                <a:spcPts val="600"/>
              </a:spcBef>
              <a:buClr>
                <a:schemeClr val="accent1"/>
              </a:buClr>
              <a:buFont typeface="Arial" pitchFamily="34" charset="0"/>
              <a:buChar char="•"/>
              <a:defRPr sz="16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buClr>
                <a:srgbClr val="C00000"/>
              </a:buClr>
            </a:pPr>
            <a:r>
              <a:rPr lang="en-US" sz="2400" dirty="0" smtClean="0">
                <a:solidFill>
                  <a:srgbClr val="00B050"/>
                </a:solidFill>
              </a:rPr>
              <a:t>I</a:t>
            </a:r>
            <a:r>
              <a:rPr lang="en-US" sz="1800" dirty="0" smtClean="0">
                <a:solidFill>
                  <a:prstClr val="black"/>
                </a:solidFill>
              </a:rPr>
              <a:t>NDEPENDENT: Self-contained</a:t>
            </a:r>
            <a:r>
              <a:rPr lang="en-US" sz="1800" dirty="0">
                <a:solidFill>
                  <a:prstClr val="black"/>
                </a:solidFill>
              </a:rPr>
              <a:t>, in a way that there is no inherent dependency on another user story</a:t>
            </a:r>
            <a:r>
              <a:rPr lang="en-US" sz="1800" dirty="0" smtClean="0">
                <a:solidFill>
                  <a:prstClr val="black"/>
                </a:solidFill>
              </a:rPr>
              <a:t>.</a:t>
            </a:r>
          </a:p>
          <a:p>
            <a:pPr fontAlgn="auto">
              <a:buClr>
                <a:srgbClr val="C00000"/>
              </a:buClr>
            </a:pPr>
            <a:r>
              <a:rPr lang="en-US" sz="2400" dirty="0" smtClean="0">
                <a:solidFill>
                  <a:srgbClr val="00B050"/>
                </a:solidFill>
              </a:rPr>
              <a:t>N</a:t>
            </a:r>
            <a:r>
              <a:rPr lang="en-US" sz="1800" dirty="0" smtClean="0">
                <a:solidFill>
                  <a:prstClr val="black"/>
                </a:solidFill>
              </a:rPr>
              <a:t>EGOTIABLE: Up </a:t>
            </a:r>
            <a:r>
              <a:rPr lang="en-US" sz="1800" dirty="0">
                <a:solidFill>
                  <a:prstClr val="black"/>
                </a:solidFill>
              </a:rPr>
              <a:t>until they are part of an iteration, can always be changed and rewritten</a:t>
            </a:r>
            <a:r>
              <a:rPr lang="en-US" sz="1800" dirty="0" smtClean="0">
                <a:solidFill>
                  <a:prstClr val="black"/>
                </a:solidFill>
              </a:rPr>
              <a:t>.</a:t>
            </a:r>
            <a:endParaRPr lang="en-US" sz="1600" dirty="0" smtClean="0">
              <a:solidFill>
                <a:prstClr val="black"/>
              </a:solidFill>
            </a:endParaRPr>
          </a:p>
          <a:p>
            <a:pPr fontAlgn="auto">
              <a:buClr>
                <a:srgbClr val="C00000"/>
              </a:buClr>
            </a:pPr>
            <a:r>
              <a:rPr lang="en-US" sz="2400" dirty="0" smtClean="0">
                <a:solidFill>
                  <a:srgbClr val="00B050"/>
                </a:solidFill>
              </a:rPr>
              <a:t>V</a:t>
            </a:r>
            <a:r>
              <a:rPr lang="en-US" sz="1800" dirty="0" smtClean="0">
                <a:solidFill>
                  <a:prstClr val="black"/>
                </a:solidFill>
              </a:rPr>
              <a:t>ALUABLE: Must </a:t>
            </a:r>
            <a:r>
              <a:rPr lang="en-US" sz="1800" dirty="0">
                <a:solidFill>
                  <a:prstClr val="black"/>
                </a:solidFill>
              </a:rPr>
              <a:t>deliver value to the end user</a:t>
            </a:r>
            <a:r>
              <a:rPr lang="en-US" sz="1800" dirty="0" smtClean="0">
                <a:solidFill>
                  <a:prstClr val="black"/>
                </a:solidFill>
              </a:rPr>
              <a:t>.</a:t>
            </a:r>
          </a:p>
          <a:p>
            <a:pPr fontAlgn="auto">
              <a:buClr>
                <a:srgbClr val="C00000"/>
              </a:buClr>
            </a:pPr>
            <a:r>
              <a:rPr lang="en-US" sz="2400" dirty="0" smtClean="0">
                <a:solidFill>
                  <a:srgbClr val="00B050"/>
                </a:solidFill>
              </a:rPr>
              <a:t>E</a:t>
            </a:r>
            <a:r>
              <a:rPr lang="en-US" sz="1800" dirty="0" smtClean="0">
                <a:solidFill>
                  <a:prstClr val="black"/>
                </a:solidFill>
              </a:rPr>
              <a:t>STIMABLE: Must </a:t>
            </a:r>
            <a:r>
              <a:rPr lang="en-US" sz="1800" dirty="0">
                <a:solidFill>
                  <a:prstClr val="black"/>
                </a:solidFill>
              </a:rPr>
              <a:t>always be able to estimate the size of a user story</a:t>
            </a:r>
            <a:r>
              <a:rPr lang="en-US" sz="1800" dirty="0" smtClean="0">
                <a:solidFill>
                  <a:prstClr val="black"/>
                </a:solidFill>
              </a:rPr>
              <a:t>.</a:t>
            </a:r>
          </a:p>
          <a:p>
            <a:pPr fontAlgn="auto">
              <a:buClr>
                <a:srgbClr val="C00000"/>
              </a:buClr>
            </a:pPr>
            <a:r>
              <a:rPr lang="en-US" sz="2400" dirty="0" smtClean="0">
                <a:solidFill>
                  <a:srgbClr val="00B050"/>
                </a:solidFill>
              </a:rPr>
              <a:t>S</a:t>
            </a:r>
            <a:r>
              <a:rPr lang="en-US" sz="1800" dirty="0" smtClean="0">
                <a:solidFill>
                  <a:prstClr val="black"/>
                </a:solidFill>
              </a:rPr>
              <a:t>MALL: Should </a:t>
            </a:r>
            <a:r>
              <a:rPr lang="en-US" sz="1800" dirty="0">
                <a:solidFill>
                  <a:prstClr val="black"/>
                </a:solidFill>
              </a:rPr>
              <a:t>not be so big as to become impossible to plan/task/prioritize with </a:t>
            </a:r>
            <a:r>
              <a:rPr lang="en-US" sz="1800" dirty="0" smtClean="0">
                <a:solidFill>
                  <a:prstClr val="black"/>
                </a:solidFill>
              </a:rPr>
              <a:t>certainty.</a:t>
            </a:r>
          </a:p>
          <a:p>
            <a:pPr fontAlgn="auto">
              <a:buClr>
                <a:srgbClr val="C00000"/>
              </a:buClr>
            </a:pPr>
            <a:r>
              <a:rPr lang="en-US" sz="2400" dirty="0" smtClean="0">
                <a:solidFill>
                  <a:srgbClr val="00B050"/>
                </a:solidFill>
              </a:rPr>
              <a:t>T</a:t>
            </a:r>
            <a:r>
              <a:rPr lang="en-US" sz="1800" dirty="0" smtClean="0">
                <a:solidFill>
                  <a:prstClr val="black"/>
                </a:solidFill>
              </a:rPr>
              <a:t>ESTABLE: User </a:t>
            </a:r>
            <a:r>
              <a:rPr lang="en-US" sz="1800" dirty="0">
                <a:solidFill>
                  <a:prstClr val="black"/>
                </a:solidFill>
              </a:rPr>
              <a:t>story or its related description must provide the necessary information to make test development possible.</a:t>
            </a:r>
          </a:p>
          <a:p>
            <a:pPr fontAlgn="auto">
              <a:buClr>
                <a:srgbClr val="C00000"/>
              </a:buClr>
            </a:pPr>
            <a:endParaRPr lang="en-US" sz="1800" dirty="0">
              <a:solidFill>
                <a:prstClr val="black"/>
              </a:solidFill>
            </a:endParaRPr>
          </a:p>
          <a:p>
            <a:pPr fontAlgn="auto">
              <a:buClr>
                <a:srgbClr val="C00000"/>
              </a:buClr>
            </a:pPr>
            <a:endParaRPr lang="en-US" sz="1800" dirty="0">
              <a:solidFill>
                <a:prstClr val="black"/>
              </a:solidFill>
            </a:endParaRPr>
          </a:p>
          <a:p>
            <a:pPr fontAlgn="auto">
              <a:buClr>
                <a:srgbClr val="C00000"/>
              </a:buClr>
            </a:pPr>
            <a:endParaRPr lang="en-US" sz="1800" dirty="0">
              <a:solidFill>
                <a:prstClr val="black"/>
              </a:solidFill>
            </a:endParaRPr>
          </a:p>
          <a:p>
            <a:pPr fontAlgn="auto">
              <a:buClr>
                <a:srgbClr val="C00000"/>
              </a:buClr>
            </a:pPr>
            <a:endParaRPr lang="en-US" sz="1800" dirty="0">
              <a:solidFill>
                <a:prstClr val="black"/>
              </a:solidFill>
            </a:endParaRPr>
          </a:p>
          <a:p>
            <a:pPr fontAlgn="auto">
              <a:buClr>
                <a:srgbClr val="C00000"/>
              </a:buClr>
            </a:pPr>
            <a:endParaRPr lang="en-US" sz="1800" dirty="0">
              <a:solidFill>
                <a:prstClr val="black"/>
              </a:solidFill>
            </a:endParaRPr>
          </a:p>
          <a:p>
            <a:pPr fontAlgn="auto">
              <a:buClr>
                <a:srgbClr val="C00000"/>
              </a:buClr>
            </a:pPr>
            <a:endParaRPr lang="en-US" sz="1800" dirty="0" smtClean="0">
              <a:solidFill>
                <a:prstClr val="black"/>
              </a:solidFill>
            </a:endParaRPr>
          </a:p>
        </p:txBody>
      </p:sp>
    </p:spTree>
    <p:extLst>
      <p:ext uri="{BB962C8B-B14F-4D97-AF65-F5344CB8AC3E}">
        <p14:creationId xmlns:p14="http://schemas.microsoft.com/office/powerpoint/2010/main" val="1179712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Story – Acceptance Criteria</a:t>
            </a:r>
            <a:endParaRPr lang="en-US" dirty="0"/>
          </a:p>
        </p:txBody>
      </p:sp>
      <p:sp>
        <p:nvSpPr>
          <p:cNvPr id="3" name="Content Placeholder 2"/>
          <p:cNvSpPr>
            <a:spLocks noGrp="1"/>
          </p:cNvSpPr>
          <p:nvPr>
            <p:ph idx="1"/>
          </p:nvPr>
        </p:nvSpPr>
        <p:spPr>
          <a:xfrm>
            <a:off x="227013" y="1268413"/>
            <a:ext cx="4294187" cy="5204575"/>
          </a:xfrm>
        </p:spPr>
        <p:txBody>
          <a:bodyPr>
            <a:normAutofit/>
          </a:bodyPr>
          <a:lstStyle/>
          <a:p>
            <a:r>
              <a:rPr lang="en-US" dirty="0" smtClean="0"/>
              <a:t>Defines the boundaries of a user story</a:t>
            </a:r>
          </a:p>
          <a:p>
            <a:pPr lvl="1"/>
            <a:r>
              <a:rPr lang="en-US" dirty="0"/>
              <a:t>What’s in scope / what’s out of scope</a:t>
            </a:r>
          </a:p>
          <a:p>
            <a:r>
              <a:rPr lang="en-US" dirty="0" smtClean="0"/>
              <a:t>Used </a:t>
            </a:r>
            <a:r>
              <a:rPr lang="en-US" dirty="0"/>
              <a:t>to confirm when a story is completed and working as </a:t>
            </a:r>
            <a:r>
              <a:rPr lang="en-US" dirty="0" smtClean="0"/>
              <a:t>intended</a:t>
            </a:r>
          </a:p>
          <a:p>
            <a:r>
              <a:rPr lang="en-US" dirty="0" smtClean="0"/>
              <a:t>Comes from dialogue between Scrum Team and Product Owner</a:t>
            </a:r>
          </a:p>
          <a:p>
            <a:pPr lvl="1"/>
            <a:r>
              <a:rPr lang="en-US" dirty="0" smtClean="0"/>
              <a:t>Ask questions to gain clarity!</a:t>
            </a:r>
          </a:p>
          <a:p>
            <a:r>
              <a:rPr lang="en-US" dirty="0" smtClean="0"/>
              <a:t>Should not allow for gray areas</a:t>
            </a:r>
          </a:p>
          <a:p>
            <a:pPr marL="0" indent="0">
              <a:buNone/>
            </a:pPr>
            <a:endParaRPr lang="en-US" dirty="0" smtClean="0"/>
          </a:p>
          <a:p>
            <a:pPr marL="228600" lvl="1" indent="0">
              <a:buNone/>
            </a:pPr>
            <a:endParaRPr lang="en-US" dirty="0"/>
          </a:p>
          <a:p>
            <a:pPr lvl="1"/>
            <a:endParaRPr lang="en-US" dirty="0" smtClean="0"/>
          </a:p>
          <a:p>
            <a:endParaRPr lang="en-US" dirty="0" smtClean="0"/>
          </a:p>
          <a:p>
            <a:endParaRPr lang="en-US" dirty="0" smtClean="0"/>
          </a:p>
          <a:p>
            <a:endParaRPr lang="en-US" dirty="0"/>
          </a:p>
        </p:txBody>
      </p:sp>
      <p:sp>
        <p:nvSpPr>
          <p:cNvPr id="5" name="Text Placeholder 4"/>
          <p:cNvSpPr>
            <a:spLocks noGrp="1"/>
          </p:cNvSpPr>
          <p:nvPr>
            <p:ph type="body" sz="quarter" idx="13"/>
          </p:nvPr>
        </p:nvSpPr>
        <p:spPr/>
        <p:txBody>
          <a:bodyPr>
            <a:normAutofit lnSpcReduction="10000"/>
          </a:bodyPr>
          <a:lstStyle/>
          <a:p>
            <a:r>
              <a:rPr lang="en-US" dirty="0" smtClean="0"/>
              <a:t>PRODUCT BACKLOG</a:t>
            </a:r>
            <a:endParaRPr lang="en-US" dirty="0"/>
          </a:p>
        </p:txBody>
      </p:sp>
      <p:pic>
        <p:nvPicPr>
          <p:cNvPr id="6" name="Picture 5"/>
          <p:cNvPicPr>
            <a:picLocks noChangeAspect="1"/>
          </p:cNvPicPr>
          <p:nvPr/>
        </p:nvPicPr>
        <p:blipFill>
          <a:blip r:embed="rId3"/>
          <a:stretch>
            <a:fillRect/>
          </a:stretch>
        </p:blipFill>
        <p:spPr>
          <a:xfrm>
            <a:off x="4622141" y="1803401"/>
            <a:ext cx="4190072" cy="3098800"/>
          </a:xfrm>
          <a:prstGeom prst="rect">
            <a:avLst/>
          </a:prstGeom>
        </p:spPr>
      </p:pic>
    </p:spTree>
    <p:extLst>
      <p:ext uri="{BB962C8B-B14F-4D97-AF65-F5344CB8AC3E}">
        <p14:creationId xmlns:p14="http://schemas.microsoft.com/office/powerpoint/2010/main" val="2581891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Story –  Example Acceptance Criteria </a:t>
            </a:r>
            <a:endParaRPr lang="en-US" dirty="0"/>
          </a:p>
        </p:txBody>
      </p:sp>
      <p:sp>
        <p:nvSpPr>
          <p:cNvPr id="4" name="Text Placeholder 3"/>
          <p:cNvSpPr>
            <a:spLocks noGrp="1"/>
          </p:cNvSpPr>
          <p:nvPr>
            <p:ph type="body" sz="quarter" idx="13"/>
          </p:nvPr>
        </p:nvSpPr>
        <p:spPr/>
        <p:txBody>
          <a:bodyPr>
            <a:normAutofit lnSpcReduction="10000"/>
          </a:bodyPr>
          <a:lstStyle/>
          <a:p>
            <a:r>
              <a:rPr lang="en-US" dirty="0" smtClean="0"/>
              <a:t>PRODUCT BACKLOG</a:t>
            </a:r>
            <a:endParaRPr lang="en-US" dirty="0"/>
          </a:p>
        </p:txBody>
      </p:sp>
      <p:sp>
        <p:nvSpPr>
          <p:cNvPr id="10" name="Rectangle 9"/>
          <p:cNvSpPr/>
          <p:nvPr/>
        </p:nvSpPr>
        <p:spPr>
          <a:xfrm>
            <a:off x="466058" y="3244588"/>
            <a:ext cx="8100777" cy="2792752"/>
          </a:xfrm>
          <a:prstGeom prst="rect">
            <a:avLst/>
          </a:prstGeom>
        </p:spPr>
        <p:txBody>
          <a:bodyPr wrap="square">
            <a:spAutoFit/>
          </a:bodyPr>
          <a:lstStyle/>
          <a:p>
            <a:pPr fontAlgn="auto">
              <a:lnSpc>
                <a:spcPct val="107000"/>
              </a:lnSpc>
              <a:spcBef>
                <a:spcPts val="0"/>
              </a:spcBef>
              <a:spcAft>
                <a:spcPts val="0"/>
              </a:spcAft>
              <a:buClr>
                <a:srgbClr val="C00000"/>
              </a:buClr>
            </a:pPr>
            <a:r>
              <a:rPr lang="en-US" b="1" dirty="0" smtClean="0">
                <a:solidFill>
                  <a:srgbClr val="0067AB"/>
                </a:solidFill>
                <a:latin typeface="Calibri" panose="020F0502020204030204" pitchFamily="34" charset="0"/>
                <a:ea typeface="Calibri" panose="020F0502020204030204" pitchFamily="34" charset="0"/>
                <a:cs typeface="Times New Roman" panose="02020603050405020304" pitchFamily="18" charset="0"/>
              </a:rPr>
              <a:t>Acceptance Criteria</a:t>
            </a:r>
          </a:p>
          <a:p>
            <a:pPr marL="285750" indent="-285750" fontAlgn="auto">
              <a:lnSpc>
                <a:spcPct val="107000"/>
              </a:lnSpc>
              <a:spcBef>
                <a:spcPts val="0"/>
              </a:spcBef>
              <a:spcAft>
                <a:spcPts val="0"/>
              </a:spcAft>
              <a:buClr>
                <a:srgbClr val="C00000"/>
              </a:buClr>
              <a:buFont typeface="Wingdings" panose="05000000000000000000" pitchFamily="2" charset="2"/>
              <a:buChar char="§"/>
            </a:pPr>
            <a:r>
              <a:rPr lang="en-US" sz="20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See </a:t>
            </a:r>
            <a:r>
              <a:rPr lang="en-US" sz="2000" dirty="0">
                <a:solidFill>
                  <a:prstClr val="black"/>
                </a:solidFill>
                <a:latin typeface="Calibri" panose="020F0502020204030204" pitchFamily="34" charset="0"/>
                <a:ea typeface="Calibri" panose="020F0502020204030204" pitchFamily="34" charset="0"/>
                <a:cs typeface="Times New Roman" panose="02020603050405020304" pitchFamily="18" charset="0"/>
              </a:rPr>
              <a:t>all 3 countries (Canada, US, and Mexico) labeled and divided.</a:t>
            </a:r>
          </a:p>
          <a:p>
            <a:pPr marL="285750" indent="-285750" fontAlgn="auto">
              <a:lnSpc>
                <a:spcPct val="107000"/>
              </a:lnSpc>
              <a:spcBef>
                <a:spcPts val="0"/>
              </a:spcBef>
              <a:spcAft>
                <a:spcPts val="0"/>
              </a:spcAft>
              <a:buClr>
                <a:srgbClr val="C00000"/>
              </a:buClr>
              <a:buFont typeface="Wingdings" panose="05000000000000000000" pitchFamily="2" charset="2"/>
              <a:buChar char="§"/>
            </a:pPr>
            <a:r>
              <a:rPr lang="en-US" sz="2000" dirty="0">
                <a:solidFill>
                  <a:prstClr val="black"/>
                </a:solidFill>
                <a:latin typeface="Calibri" panose="020F0502020204030204" pitchFamily="34" charset="0"/>
                <a:ea typeface="Calibri" panose="020F0502020204030204" pitchFamily="34" charset="0"/>
                <a:cs typeface="Times New Roman" panose="02020603050405020304" pitchFamily="18" charset="0"/>
              </a:rPr>
              <a:t>Measure the correct proportion/size of each country when compared to each other and to the overall map.</a:t>
            </a:r>
          </a:p>
          <a:p>
            <a:pPr marL="285750" indent="-285750" fontAlgn="auto">
              <a:lnSpc>
                <a:spcPct val="107000"/>
              </a:lnSpc>
              <a:spcBef>
                <a:spcPts val="0"/>
              </a:spcBef>
              <a:spcAft>
                <a:spcPts val="0"/>
              </a:spcAft>
              <a:buClr>
                <a:srgbClr val="C00000"/>
              </a:buClr>
              <a:buFont typeface="Wingdings" panose="05000000000000000000" pitchFamily="2" charset="2"/>
              <a:buChar char="§"/>
            </a:pPr>
            <a:r>
              <a:rPr lang="en-US" sz="20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See </a:t>
            </a:r>
            <a:r>
              <a:rPr lang="en-US" sz="20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 correct placement and labels of the Great Lakes on the map: Lake Erie, Lake Huron, Lake Michigan, Lake Ontario, and Lake Superior</a:t>
            </a:r>
          </a:p>
          <a:p>
            <a:pPr marL="285750" indent="-285750" fontAlgn="auto">
              <a:lnSpc>
                <a:spcPct val="107000"/>
              </a:lnSpc>
              <a:spcBef>
                <a:spcPts val="0"/>
              </a:spcBef>
              <a:spcAft>
                <a:spcPts val="0"/>
              </a:spcAft>
              <a:buClr>
                <a:srgbClr val="C00000"/>
              </a:buClr>
              <a:buFont typeface="Wingdings" panose="05000000000000000000" pitchFamily="2" charset="2"/>
              <a:buChar char="§"/>
            </a:pPr>
            <a:r>
              <a:rPr lang="en-US" sz="2000" dirty="0">
                <a:solidFill>
                  <a:prstClr val="black"/>
                </a:solidFill>
                <a:latin typeface="Calibri" panose="020F0502020204030204" pitchFamily="34" charset="0"/>
                <a:ea typeface="Calibri" panose="020F0502020204030204" pitchFamily="34" charset="0"/>
                <a:cs typeface="Times New Roman" panose="02020603050405020304" pitchFamily="18" charset="0"/>
              </a:rPr>
              <a:t>Measure the correct proportion/size from Great Lake to Great Lake and compared to the overall map</a:t>
            </a:r>
            <a:r>
              <a:rPr lang="en-US" sz="20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t>
            </a:r>
            <a:endParaRPr lang="en-US"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2299788" y="1591859"/>
            <a:ext cx="4433318" cy="1200329"/>
          </a:xfrm>
          <a:prstGeom prst="rect">
            <a:avLst/>
          </a:prstGeom>
          <a:solidFill>
            <a:schemeClr val="accent5"/>
          </a:solidFill>
          <a:ln>
            <a:solidFill>
              <a:schemeClr val="accent1"/>
            </a:solidFill>
          </a:ln>
        </p:spPr>
        <p:txBody>
          <a:bodyPr wrap="square">
            <a:spAutoFit/>
          </a:bodyPr>
          <a:lstStyle/>
          <a:p>
            <a:pPr algn="ctr" fontAlgn="auto">
              <a:spcBef>
                <a:spcPts val="0"/>
              </a:spcBef>
              <a:spcAft>
                <a:spcPts val="0"/>
              </a:spcAft>
            </a:pPr>
            <a:r>
              <a:rPr lang="en-US" dirty="0">
                <a:solidFill>
                  <a:prstClr val="black"/>
                </a:solidFill>
                <a:latin typeface="Calibri"/>
                <a:ea typeface="+mn-ea"/>
              </a:rPr>
              <a:t>As a traveler, I need a map of North America so that I can see the location of the Great Lakes. </a:t>
            </a:r>
          </a:p>
        </p:txBody>
      </p:sp>
    </p:spTree>
    <p:extLst>
      <p:ext uri="{BB962C8B-B14F-4D97-AF65-F5344CB8AC3E}">
        <p14:creationId xmlns:p14="http://schemas.microsoft.com/office/powerpoint/2010/main" val="110647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Discuss Product Needs with PO</a:t>
            </a:r>
            <a:endParaRPr lang="en-US" dirty="0"/>
          </a:p>
        </p:txBody>
      </p:sp>
      <p:sp>
        <p:nvSpPr>
          <p:cNvPr id="3" name="Content Placeholder 2"/>
          <p:cNvSpPr>
            <a:spLocks noGrp="1"/>
          </p:cNvSpPr>
          <p:nvPr>
            <p:ph idx="1"/>
          </p:nvPr>
        </p:nvSpPr>
        <p:spPr>
          <a:xfrm>
            <a:off x="227013" y="1262490"/>
            <a:ext cx="8585200" cy="5244599"/>
          </a:xfrm>
        </p:spPr>
        <p:txBody>
          <a:bodyPr>
            <a:noAutofit/>
          </a:bodyPr>
          <a:lstStyle/>
          <a:p>
            <a:r>
              <a:rPr lang="en-US" dirty="0"/>
              <a:t>Each team has an assigned </a:t>
            </a:r>
            <a:r>
              <a:rPr lang="en-US" dirty="0">
                <a:solidFill>
                  <a:srgbClr val="00B050"/>
                </a:solidFill>
              </a:rPr>
              <a:t>Product Owner </a:t>
            </a:r>
            <a:r>
              <a:rPr lang="en-US" dirty="0"/>
              <a:t>who will provide the end-product vision</a:t>
            </a:r>
          </a:p>
          <a:p>
            <a:r>
              <a:rPr lang="en-US" dirty="0" smtClean="0"/>
              <a:t>Each team will select their </a:t>
            </a:r>
            <a:r>
              <a:rPr lang="en-US" dirty="0" smtClean="0">
                <a:solidFill>
                  <a:srgbClr val="00B050"/>
                </a:solidFill>
              </a:rPr>
              <a:t>Scrum Master who </a:t>
            </a:r>
            <a:r>
              <a:rPr lang="en-US" dirty="0" smtClean="0"/>
              <a:t>will </a:t>
            </a:r>
            <a:r>
              <a:rPr lang="en-US" dirty="0"/>
              <a:t>be the </a:t>
            </a:r>
            <a:r>
              <a:rPr lang="en-US" dirty="0" smtClean="0"/>
              <a:t>timekeeper/facilitator for the day</a:t>
            </a:r>
            <a:endParaRPr lang="en-US" dirty="0"/>
          </a:p>
          <a:p>
            <a:pPr lvl="1"/>
            <a:r>
              <a:rPr lang="en-US" b="1" dirty="0" smtClean="0">
                <a:solidFill>
                  <a:srgbClr val="00B050"/>
                </a:solidFill>
              </a:rPr>
              <a:t>Scrum </a:t>
            </a:r>
            <a:r>
              <a:rPr lang="en-US" b="1" dirty="0">
                <a:solidFill>
                  <a:srgbClr val="00B050"/>
                </a:solidFill>
              </a:rPr>
              <a:t>Master</a:t>
            </a:r>
            <a:r>
              <a:rPr lang="en-US" dirty="0"/>
              <a:t>: Use your timer or mobile phone as your stopwatch</a:t>
            </a:r>
          </a:p>
          <a:p>
            <a:r>
              <a:rPr lang="en-US" dirty="0" smtClean="0"/>
              <a:t>Task Details</a:t>
            </a:r>
          </a:p>
          <a:p>
            <a:pPr lvl="1"/>
            <a:r>
              <a:rPr lang="en-US" dirty="0" smtClean="0"/>
              <a:t>The</a:t>
            </a:r>
            <a:r>
              <a:rPr lang="en-US" b="1" dirty="0" smtClean="0">
                <a:solidFill>
                  <a:srgbClr val="00B050"/>
                </a:solidFill>
              </a:rPr>
              <a:t> Scrum Team </a:t>
            </a:r>
            <a:r>
              <a:rPr lang="en-US" dirty="0" smtClean="0"/>
              <a:t>and </a:t>
            </a:r>
            <a:r>
              <a:rPr lang="en-US" b="1" dirty="0" smtClean="0">
                <a:solidFill>
                  <a:srgbClr val="00B050"/>
                </a:solidFill>
              </a:rPr>
              <a:t>Scrum Master </a:t>
            </a:r>
            <a:r>
              <a:rPr lang="en-US" dirty="0" smtClean="0"/>
              <a:t>ask the </a:t>
            </a:r>
            <a:r>
              <a:rPr lang="en-US" b="1" dirty="0" smtClean="0">
                <a:solidFill>
                  <a:srgbClr val="00B050"/>
                </a:solidFill>
              </a:rPr>
              <a:t>Product </a:t>
            </a:r>
            <a:r>
              <a:rPr lang="en-US" b="1" dirty="0">
                <a:solidFill>
                  <a:srgbClr val="00B050"/>
                </a:solidFill>
              </a:rPr>
              <a:t>O</a:t>
            </a:r>
            <a:r>
              <a:rPr lang="en-US" b="1" dirty="0" smtClean="0">
                <a:solidFill>
                  <a:srgbClr val="00B050"/>
                </a:solidFill>
              </a:rPr>
              <a:t>wner </a:t>
            </a:r>
            <a:r>
              <a:rPr lang="en-US" dirty="0" smtClean="0"/>
              <a:t>questions in order to understand Client needs</a:t>
            </a:r>
          </a:p>
          <a:p>
            <a:pPr lvl="1"/>
            <a:r>
              <a:rPr lang="en-US" dirty="0" smtClean="0"/>
              <a:t>Team members capture responses/ideas on index cards</a:t>
            </a:r>
            <a:endParaRPr lang="en-US" dirty="0"/>
          </a:p>
          <a:p>
            <a:r>
              <a:rPr lang="en-US" dirty="0" smtClean="0"/>
              <a:t>Materials</a:t>
            </a:r>
            <a:endParaRPr lang="en-US" dirty="0"/>
          </a:p>
          <a:p>
            <a:pPr lvl="1"/>
            <a:r>
              <a:rPr lang="en-US" dirty="0" smtClean="0"/>
              <a:t>4x6 index cards, pens</a:t>
            </a:r>
          </a:p>
          <a:p>
            <a:r>
              <a:rPr lang="en-US" dirty="0"/>
              <a:t>Time Constraints</a:t>
            </a:r>
          </a:p>
          <a:p>
            <a:pPr lvl="1"/>
            <a:r>
              <a:rPr lang="en-US" dirty="0" smtClean="0"/>
              <a:t>5 </a:t>
            </a:r>
            <a:r>
              <a:rPr lang="en-US" dirty="0"/>
              <a:t>minutes total </a:t>
            </a:r>
            <a:r>
              <a:rPr lang="en-US" dirty="0" smtClean="0"/>
              <a:t>time</a:t>
            </a:r>
            <a:endParaRPr lang="en-US" dirty="0"/>
          </a:p>
          <a:p>
            <a:pPr lvl="1"/>
            <a:endParaRPr lang="en-US" dirty="0" smtClean="0"/>
          </a:p>
        </p:txBody>
      </p:sp>
      <p:sp>
        <p:nvSpPr>
          <p:cNvPr id="5" name="Text Placeholder 4"/>
          <p:cNvSpPr>
            <a:spLocks noGrp="1"/>
          </p:cNvSpPr>
          <p:nvPr>
            <p:ph type="body" sz="quarter" idx="13"/>
          </p:nvPr>
        </p:nvSpPr>
        <p:spPr/>
        <p:txBody>
          <a:bodyPr>
            <a:normAutofit lnSpcReduction="10000"/>
          </a:bodyPr>
          <a:lstStyle/>
          <a:p>
            <a:r>
              <a:rPr lang="en-US" dirty="0"/>
              <a:t>Product </a:t>
            </a:r>
            <a:r>
              <a:rPr lang="en-US" dirty="0" smtClean="0"/>
              <a:t>BACKLOG</a:t>
            </a:r>
            <a:endParaRPr lang="en-US" dirty="0"/>
          </a:p>
        </p:txBody>
      </p:sp>
    </p:spTree>
    <p:extLst>
      <p:ext uri="{BB962C8B-B14F-4D97-AF65-F5344CB8AC3E}">
        <p14:creationId xmlns:p14="http://schemas.microsoft.com/office/powerpoint/2010/main" val="2130708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 Play-Doh Petting Zoo</a:t>
            </a:r>
            <a:endParaRPr lang="en-US" dirty="0"/>
          </a:p>
        </p:txBody>
      </p:sp>
      <p:sp>
        <p:nvSpPr>
          <p:cNvPr id="3" name="Content Placeholder 2"/>
          <p:cNvSpPr>
            <a:spLocks noGrp="1"/>
          </p:cNvSpPr>
          <p:nvPr>
            <p:ph idx="1"/>
          </p:nvPr>
        </p:nvSpPr>
        <p:spPr>
          <a:xfrm>
            <a:off x="477118" y="2056694"/>
            <a:ext cx="4583978" cy="3064581"/>
          </a:xfrm>
        </p:spPr>
        <p:txBody>
          <a:bodyPr>
            <a:noAutofit/>
          </a:bodyPr>
          <a:lstStyle/>
          <a:p>
            <a:r>
              <a:rPr lang="en-US" dirty="0" smtClean="0"/>
              <a:t>You will build a petting zoo which includes animal pens, people and zoo animals…and so much more!</a:t>
            </a:r>
          </a:p>
          <a:p>
            <a:r>
              <a:rPr lang="en-US" dirty="0" smtClean="0"/>
              <a:t>Pre-prepared user stories, acceptance criteria and tasks are posted to your team scrum board.</a:t>
            </a:r>
          </a:p>
          <a:p>
            <a:pPr marL="0" indent="0">
              <a:buNone/>
            </a:pPr>
            <a:endParaRPr lang="en-US" dirty="0" smtClean="0"/>
          </a:p>
        </p:txBody>
      </p:sp>
      <p:sp>
        <p:nvSpPr>
          <p:cNvPr id="5" name="Text Placeholder 4"/>
          <p:cNvSpPr>
            <a:spLocks noGrp="1"/>
          </p:cNvSpPr>
          <p:nvPr>
            <p:ph type="body" sz="quarter" idx="13"/>
          </p:nvPr>
        </p:nvSpPr>
        <p:spPr/>
        <p:txBody>
          <a:bodyPr>
            <a:normAutofit lnSpcReduction="10000"/>
          </a:bodyPr>
          <a:lstStyle/>
          <a:p>
            <a:r>
              <a:rPr lang="en-US" dirty="0" smtClean="0"/>
              <a:t>Product backlog</a:t>
            </a:r>
            <a:endParaRPr lang="en-US" dirty="0"/>
          </a:p>
        </p:txBody>
      </p:sp>
      <p:pic>
        <p:nvPicPr>
          <p:cNvPr id="8" name="Picture 7"/>
          <p:cNvPicPr>
            <a:picLocks noChangeAspect="1"/>
          </p:cNvPicPr>
          <p:nvPr/>
        </p:nvPicPr>
        <p:blipFill rotWithShape="1">
          <a:blip r:embed="rId3"/>
          <a:srcRect l="12577" r="11619"/>
          <a:stretch/>
        </p:blipFill>
        <p:spPr>
          <a:xfrm>
            <a:off x="5061096" y="1683327"/>
            <a:ext cx="3751117" cy="3811317"/>
          </a:xfrm>
          <a:prstGeom prst="rect">
            <a:avLst/>
          </a:prstGeom>
        </p:spPr>
      </p:pic>
    </p:spTree>
    <p:extLst>
      <p:ext uri="{BB962C8B-B14F-4D97-AF65-F5344CB8AC3E}">
        <p14:creationId xmlns:p14="http://schemas.microsoft.com/office/powerpoint/2010/main" val="2868386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Prioritize Product Backlog – Business Value</a:t>
            </a:r>
            <a:endParaRPr lang="en-US" dirty="0"/>
          </a:p>
        </p:txBody>
      </p:sp>
      <p:sp>
        <p:nvSpPr>
          <p:cNvPr id="3" name="Content Placeholder 2"/>
          <p:cNvSpPr>
            <a:spLocks noGrp="1"/>
          </p:cNvSpPr>
          <p:nvPr>
            <p:ph idx="1"/>
          </p:nvPr>
        </p:nvSpPr>
        <p:spPr>
          <a:xfrm>
            <a:off x="227013" y="1268414"/>
            <a:ext cx="8207124" cy="2225900"/>
          </a:xfrm>
        </p:spPr>
        <p:txBody>
          <a:bodyPr>
            <a:normAutofit/>
          </a:bodyPr>
          <a:lstStyle/>
          <a:p>
            <a:r>
              <a:rPr lang="en-US" dirty="0"/>
              <a:t>Product Owner: </a:t>
            </a:r>
          </a:p>
          <a:p>
            <a:pPr lvl="1"/>
            <a:r>
              <a:rPr lang="en-US" dirty="0" smtClean="0"/>
              <a:t>Evaluates </a:t>
            </a:r>
            <a:r>
              <a:rPr lang="en-US" b="1" dirty="0" smtClean="0">
                <a:solidFill>
                  <a:srgbClr val="0A842A"/>
                </a:solidFill>
              </a:rPr>
              <a:t>business </a:t>
            </a:r>
            <a:r>
              <a:rPr lang="en-US" b="1" dirty="0">
                <a:solidFill>
                  <a:srgbClr val="0A842A"/>
                </a:solidFill>
              </a:rPr>
              <a:t>value </a:t>
            </a:r>
            <a:r>
              <a:rPr lang="en-US" dirty="0" smtClean="0"/>
              <a:t>of Product </a:t>
            </a:r>
            <a:r>
              <a:rPr lang="en-US" dirty="0"/>
              <a:t>Backlog items </a:t>
            </a:r>
          </a:p>
          <a:p>
            <a:pPr lvl="1"/>
            <a:r>
              <a:rPr lang="en-US" dirty="0"/>
              <a:t>Example </a:t>
            </a:r>
            <a:r>
              <a:rPr lang="en-US" dirty="0" smtClean="0"/>
              <a:t>value drivers</a:t>
            </a:r>
            <a:r>
              <a:rPr lang="en-US" dirty="0"/>
              <a:t>:  </a:t>
            </a:r>
          </a:p>
          <a:p>
            <a:pPr lvl="2"/>
            <a:r>
              <a:rPr lang="en-US" dirty="0"/>
              <a:t>Return on Investment </a:t>
            </a:r>
            <a:r>
              <a:rPr lang="en-US" dirty="0" smtClean="0"/>
              <a:t>(ROI</a:t>
            </a:r>
            <a:r>
              <a:rPr lang="en-US" dirty="0"/>
              <a:t>) to the Customer organization</a:t>
            </a:r>
          </a:p>
          <a:p>
            <a:pPr lvl="2"/>
            <a:r>
              <a:rPr lang="en-US" dirty="0"/>
              <a:t>% of users impacted (biggest hit items)</a:t>
            </a:r>
          </a:p>
          <a:p>
            <a:pPr lvl="2"/>
            <a:r>
              <a:rPr lang="en-US" dirty="0"/>
              <a:t>What can be used immediately?</a:t>
            </a:r>
          </a:p>
          <a:p>
            <a:pPr lvl="1"/>
            <a:endParaRPr lang="en-US" dirty="0"/>
          </a:p>
          <a:p>
            <a:endParaRPr lang="en-US" dirty="0"/>
          </a:p>
        </p:txBody>
      </p:sp>
      <p:pic>
        <p:nvPicPr>
          <p:cNvPr id="7" name="Picture 8" descr="https://encrypted-tbn0.gstatic.com/images?q=tbn:ANd9GcQjc0FTo997rIO8bYbUAd5STrpsMbDXFhc49Uyr6qHR6Bfd698I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927" y="1130676"/>
            <a:ext cx="1509144" cy="2067214"/>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4"/>
          <p:cNvSpPr>
            <a:spLocks noGrp="1"/>
          </p:cNvSpPr>
          <p:nvPr>
            <p:ph type="body" sz="quarter" idx="13"/>
          </p:nvPr>
        </p:nvSpPr>
        <p:spPr>
          <a:xfrm>
            <a:off x="227013" y="252552"/>
            <a:ext cx="8585200" cy="293326"/>
          </a:xfrm>
        </p:spPr>
        <p:txBody>
          <a:bodyPr>
            <a:normAutofit lnSpcReduction="10000"/>
          </a:bodyPr>
          <a:lstStyle/>
          <a:p>
            <a:r>
              <a:rPr lang="en-US" dirty="0" smtClean="0"/>
              <a:t>PRODUCT BACKLOG</a:t>
            </a:r>
            <a:endParaRPr lang="en-US" dirty="0"/>
          </a:p>
        </p:txBody>
      </p:sp>
      <p:sp>
        <p:nvSpPr>
          <p:cNvPr id="9" name="Content Placeholder 2"/>
          <p:cNvSpPr txBox="1">
            <a:spLocks/>
          </p:cNvSpPr>
          <p:nvPr/>
        </p:nvSpPr>
        <p:spPr>
          <a:xfrm>
            <a:off x="227013" y="3488392"/>
            <a:ext cx="8207124" cy="2585837"/>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ts val="1800"/>
              </a:spcBef>
              <a:spcAft>
                <a:spcPts val="0"/>
              </a:spcAft>
              <a:buClr>
                <a:srgbClr val="C00000"/>
              </a:buClr>
              <a:buFont typeface="Wingdings" pitchFamily="2" charset="2"/>
              <a:buChar char="§"/>
              <a:defRPr sz="2000" b="1" kern="1200" baseline="0">
                <a:solidFill>
                  <a:schemeClr val="tx1"/>
                </a:solidFill>
                <a:latin typeface="+mn-lt"/>
                <a:ea typeface="+mn-ea"/>
                <a:cs typeface="+mn-cs"/>
              </a:defRPr>
            </a:lvl1pPr>
            <a:lvl2pPr marL="457200" indent="-228600" algn="l" defTabSz="914400" rtl="0" eaLnBrk="1" latinLnBrk="0" hangingPunct="1">
              <a:spcBef>
                <a:spcPts val="600"/>
              </a:spcBef>
              <a:buClr>
                <a:srgbClr val="C00000"/>
              </a:buClr>
              <a:buFont typeface="Arial" pitchFamily="34" charset="0"/>
              <a:buChar char="–"/>
              <a:defRPr sz="1800" kern="1200" baseline="0">
                <a:solidFill>
                  <a:schemeClr val="tx1"/>
                </a:solidFill>
                <a:latin typeface="+mn-lt"/>
                <a:ea typeface="+mn-ea"/>
                <a:cs typeface="+mn-cs"/>
              </a:defRPr>
            </a:lvl2pPr>
            <a:lvl3pPr marL="640080" indent="-182880" algn="l" defTabSz="914400" rtl="0" eaLnBrk="1" latinLnBrk="0" hangingPunct="1">
              <a:spcBef>
                <a:spcPts val="600"/>
              </a:spcBef>
              <a:buClr>
                <a:srgbClr val="C00000"/>
              </a:buClr>
              <a:buFont typeface="Arial" pitchFamily="34" charset="0"/>
              <a:buChar char="•"/>
              <a:defRPr sz="16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r>
              <a:rPr lang="en-US" dirty="0" smtClean="0">
                <a:solidFill>
                  <a:prstClr val="black"/>
                </a:solidFill>
              </a:rPr>
              <a:t>Team evaluates: </a:t>
            </a:r>
          </a:p>
          <a:p>
            <a:pPr lvl="1" fontAlgn="auto">
              <a:spcAft>
                <a:spcPts val="0"/>
              </a:spcAft>
            </a:pPr>
            <a:r>
              <a:rPr lang="en-US" dirty="0" smtClean="0">
                <a:solidFill>
                  <a:prstClr val="black"/>
                </a:solidFill>
              </a:rPr>
              <a:t>Risk</a:t>
            </a:r>
          </a:p>
          <a:p>
            <a:pPr lvl="2" fontAlgn="auto">
              <a:spcAft>
                <a:spcPts val="0"/>
              </a:spcAft>
            </a:pPr>
            <a:r>
              <a:rPr lang="en-US" dirty="0" smtClean="0">
                <a:solidFill>
                  <a:prstClr val="black"/>
                </a:solidFill>
              </a:rPr>
              <a:t>Address high risk stories with high business value early?</a:t>
            </a:r>
          </a:p>
          <a:p>
            <a:pPr lvl="1" fontAlgn="auto">
              <a:spcAft>
                <a:spcPts val="0"/>
              </a:spcAft>
            </a:pPr>
            <a:r>
              <a:rPr lang="en-US" dirty="0" smtClean="0">
                <a:solidFill>
                  <a:prstClr val="black"/>
                </a:solidFill>
              </a:rPr>
              <a:t>Complexity</a:t>
            </a:r>
          </a:p>
          <a:p>
            <a:pPr lvl="2" fontAlgn="auto">
              <a:spcAft>
                <a:spcPts val="0"/>
              </a:spcAft>
            </a:pPr>
            <a:r>
              <a:rPr lang="en-US" dirty="0" smtClean="0">
                <a:solidFill>
                  <a:prstClr val="black"/>
                </a:solidFill>
              </a:rPr>
              <a:t>Implement complex stories with high business value first?</a:t>
            </a:r>
          </a:p>
          <a:p>
            <a:pPr lvl="1" fontAlgn="auto">
              <a:spcAft>
                <a:spcPts val="0"/>
              </a:spcAft>
            </a:pPr>
            <a:r>
              <a:rPr lang="en-US" dirty="0" smtClean="0">
                <a:solidFill>
                  <a:prstClr val="black"/>
                </a:solidFill>
              </a:rPr>
              <a:t>Dependencies</a:t>
            </a:r>
          </a:p>
          <a:p>
            <a:pPr lvl="2" fontAlgn="auto">
              <a:spcAft>
                <a:spcPts val="0"/>
              </a:spcAft>
            </a:pPr>
            <a:r>
              <a:rPr lang="en-US" dirty="0" smtClean="0">
                <a:solidFill>
                  <a:prstClr val="black"/>
                </a:solidFill>
              </a:rPr>
              <a:t>Do stories build upon each other and therefore must follow a certain order of operations?</a:t>
            </a:r>
            <a:endParaRPr lang="en-US" dirty="0">
              <a:solidFill>
                <a:prstClr val="black"/>
              </a:solidFill>
            </a:endParaRPr>
          </a:p>
        </p:txBody>
      </p:sp>
      <p:pic>
        <p:nvPicPr>
          <p:cNvPr id="10" name="Picture 12"/>
          <p:cNvPicPr>
            <a:picLocks noChangeAspect="1"/>
          </p:cNvPicPr>
          <p:nvPr/>
        </p:nvPicPr>
        <p:blipFill>
          <a:blip r:embed="rId4"/>
          <a:stretch>
            <a:fillRect/>
          </a:stretch>
        </p:blipFill>
        <p:spPr>
          <a:xfrm>
            <a:off x="6126859" y="3877048"/>
            <a:ext cx="1629212" cy="1265036"/>
          </a:xfrm>
          <a:prstGeom prst="rect">
            <a:avLst/>
          </a:prstGeom>
        </p:spPr>
      </p:pic>
    </p:spTree>
    <p:extLst>
      <p:ext uri="{BB962C8B-B14F-4D97-AF65-F5344CB8AC3E}">
        <p14:creationId xmlns:p14="http://schemas.microsoft.com/office/powerpoint/2010/main" val="2078999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Prioritize Product Backlog – MoSCoW </a:t>
            </a:r>
            <a:r>
              <a:rPr lang="en-US" dirty="0" smtClean="0"/>
              <a:t>Method</a:t>
            </a:r>
            <a:endParaRPr lang="en-US" dirty="0"/>
          </a:p>
        </p:txBody>
      </p:sp>
      <p:sp>
        <p:nvSpPr>
          <p:cNvPr id="3" name="Content Placeholder 2"/>
          <p:cNvSpPr>
            <a:spLocks noGrp="1"/>
          </p:cNvSpPr>
          <p:nvPr>
            <p:ph idx="1"/>
          </p:nvPr>
        </p:nvSpPr>
        <p:spPr>
          <a:xfrm>
            <a:off x="227012" y="1225900"/>
            <a:ext cx="6046115" cy="5067072"/>
          </a:xfrm>
        </p:spPr>
        <p:txBody>
          <a:bodyPr>
            <a:noAutofit/>
          </a:bodyPr>
          <a:lstStyle/>
          <a:p>
            <a:pPr>
              <a:buSzPct val="80000"/>
            </a:pPr>
            <a:r>
              <a:rPr lang="en-US" sz="2400" b="1" dirty="0" smtClean="0">
                <a:solidFill>
                  <a:srgbClr val="0070C0"/>
                </a:solidFill>
              </a:rPr>
              <a:t>M</a:t>
            </a:r>
            <a:r>
              <a:rPr lang="en-US" dirty="0" smtClean="0"/>
              <a:t>ust have</a:t>
            </a:r>
          </a:p>
          <a:p>
            <a:pPr lvl="1">
              <a:buSzPct val="80000"/>
            </a:pPr>
            <a:r>
              <a:rPr lang="en-US" dirty="0" smtClean="0"/>
              <a:t>Describes a feature that is fundamental to the system</a:t>
            </a:r>
          </a:p>
          <a:p>
            <a:pPr>
              <a:buSzPct val="80000"/>
            </a:pPr>
            <a:r>
              <a:rPr lang="en-US" sz="2400" b="1" dirty="0" smtClean="0">
                <a:solidFill>
                  <a:srgbClr val="0070C0"/>
                </a:solidFill>
              </a:rPr>
              <a:t>S</a:t>
            </a:r>
            <a:r>
              <a:rPr lang="en-US" dirty="0" smtClean="0"/>
              <a:t>hould have</a:t>
            </a:r>
          </a:p>
          <a:p>
            <a:pPr lvl="1">
              <a:buSzPct val="80000"/>
            </a:pPr>
            <a:r>
              <a:rPr lang="en-US" dirty="0" smtClean="0"/>
              <a:t>Features that are important but there is a short-term workaround </a:t>
            </a:r>
          </a:p>
          <a:p>
            <a:pPr>
              <a:buSzPct val="80000"/>
            </a:pPr>
            <a:r>
              <a:rPr lang="en-US" sz="2400" b="1" dirty="0" smtClean="0">
                <a:solidFill>
                  <a:srgbClr val="0070C0"/>
                </a:solidFill>
              </a:rPr>
              <a:t>C</a:t>
            </a:r>
            <a:r>
              <a:rPr lang="en-US" dirty="0" smtClean="0"/>
              <a:t>ould have </a:t>
            </a:r>
          </a:p>
          <a:p>
            <a:pPr lvl="1">
              <a:buSzPct val="80000"/>
            </a:pPr>
            <a:r>
              <a:rPr lang="en-US" dirty="0" smtClean="0"/>
              <a:t>Features that can be left out of the release if time runs out</a:t>
            </a:r>
          </a:p>
          <a:p>
            <a:pPr>
              <a:buSzPct val="80000"/>
            </a:pPr>
            <a:r>
              <a:rPr lang="en-US" sz="2400" b="1" dirty="0" smtClean="0">
                <a:solidFill>
                  <a:srgbClr val="0070C0"/>
                </a:solidFill>
              </a:rPr>
              <a:t>W</a:t>
            </a:r>
            <a:r>
              <a:rPr lang="en-US" dirty="0" smtClean="0"/>
              <a:t>on’t have this time</a:t>
            </a:r>
          </a:p>
          <a:p>
            <a:pPr marL="0" indent="0">
              <a:buNone/>
            </a:pPr>
            <a:endParaRPr lang="en-US" dirty="0"/>
          </a:p>
        </p:txBody>
      </p:sp>
      <p:sp>
        <p:nvSpPr>
          <p:cNvPr id="5" name="Text Placeholder 4"/>
          <p:cNvSpPr>
            <a:spLocks noGrp="1"/>
          </p:cNvSpPr>
          <p:nvPr>
            <p:ph type="body" sz="quarter" idx="13"/>
          </p:nvPr>
        </p:nvSpPr>
        <p:spPr/>
        <p:txBody>
          <a:bodyPr>
            <a:normAutofit lnSpcReduction="10000"/>
          </a:bodyPr>
          <a:lstStyle/>
          <a:p>
            <a:r>
              <a:rPr lang="en-US" dirty="0" smtClean="0"/>
              <a:t>PRODUCT BACKLOG</a:t>
            </a:r>
            <a:endParaRPr lang="en-US" dirty="0"/>
          </a:p>
        </p:txBody>
      </p:sp>
      <p:pic>
        <p:nvPicPr>
          <p:cNvPr id="1030" name="Picture 6" descr="https://encrypted-tbn0.gstatic.com/images?q=tbn:ANd9GcSmkN4Zd-2pdsZweYMbtCtG5GOdu1MtVnsgu5LnsJidDkSfcm50W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1805" y="4944939"/>
            <a:ext cx="4210408" cy="138557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1" descr="http://railsware.com/blog/wp-content/uploads/2012/08/foo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6713" y="1227374"/>
            <a:ext cx="20955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4268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Prioritize Product Backlog</a:t>
            </a:r>
            <a:endParaRPr lang="en-US" dirty="0"/>
          </a:p>
        </p:txBody>
      </p:sp>
      <p:sp>
        <p:nvSpPr>
          <p:cNvPr id="3" name="Content Placeholder 2"/>
          <p:cNvSpPr>
            <a:spLocks noGrp="1"/>
          </p:cNvSpPr>
          <p:nvPr>
            <p:ph idx="1"/>
          </p:nvPr>
        </p:nvSpPr>
        <p:spPr>
          <a:xfrm>
            <a:off x="227013" y="1258604"/>
            <a:ext cx="8585200" cy="5003536"/>
          </a:xfrm>
        </p:spPr>
        <p:txBody>
          <a:bodyPr>
            <a:noAutofit/>
          </a:bodyPr>
          <a:lstStyle/>
          <a:p>
            <a:r>
              <a:rPr lang="en-US" dirty="0" smtClean="0"/>
              <a:t>Task Details</a:t>
            </a:r>
          </a:p>
          <a:p>
            <a:pPr lvl="1"/>
            <a:r>
              <a:rPr lang="en-US" b="1" dirty="0" smtClean="0">
                <a:solidFill>
                  <a:srgbClr val="00B050"/>
                </a:solidFill>
              </a:rPr>
              <a:t>Scrum Team </a:t>
            </a:r>
            <a:r>
              <a:rPr lang="en-US" dirty="0" smtClean="0"/>
              <a:t>organizes stories from highest value to lowest value on the white board</a:t>
            </a:r>
          </a:p>
          <a:p>
            <a:pPr lvl="2"/>
            <a:r>
              <a:rPr lang="en-US" dirty="0" smtClean="0"/>
              <a:t>Place top to bottom under “Product Backlog”</a:t>
            </a:r>
          </a:p>
          <a:p>
            <a:pPr lvl="2"/>
            <a:r>
              <a:rPr lang="en-US" dirty="0" smtClean="0"/>
              <a:t>Remember the </a:t>
            </a:r>
            <a:r>
              <a:rPr lang="en-US" b="1" dirty="0" smtClean="0">
                <a:solidFill>
                  <a:srgbClr val="00B050"/>
                </a:solidFill>
              </a:rPr>
              <a:t>Product Owner</a:t>
            </a:r>
            <a:r>
              <a:rPr lang="en-US" dirty="0" smtClean="0"/>
              <a:t> is ultimately responsible for business value prioritization, and therefore should be actively involved.</a:t>
            </a:r>
            <a:endParaRPr lang="en-US" dirty="0"/>
          </a:p>
          <a:p>
            <a:r>
              <a:rPr lang="en-US" dirty="0" smtClean="0"/>
              <a:t>Materials</a:t>
            </a:r>
          </a:p>
          <a:p>
            <a:pPr lvl="1"/>
            <a:r>
              <a:rPr lang="en-US" dirty="0" smtClean="0"/>
              <a:t>User stories</a:t>
            </a:r>
          </a:p>
          <a:p>
            <a:pPr lvl="1"/>
            <a:r>
              <a:rPr lang="en-US" dirty="0" smtClean="0"/>
              <a:t>Scrum board</a:t>
            </a:r>
            <a:endParaRPr lang="en-US" dirty="0"/>
          </a:p>
          <a:p>
            <a:r>
              <a:rPr lang="en-US" dirty="0"/>
              <a:t>Time </a:t>
            </a:r>
            <a:r>
              <a:rPr lang="en-US" dirty="0" smtClean="0"/>
              <a:t>Constraints</a:t>
            </a:r>
            <a:endParaRPr lang="en-US" dirty="0"/>
          </a:p>
          <a:p>
            <a:pPr lvl="1"/>
            <a:r>
              <a:rPr lang="en-US" dirty="0" smtClean="0"/>
              <a:t>3 minutes</a:t>
            </a:r>
          </a:p>
        </p:txBody>
      </p:sp>
      <p:sp>
        <p:nvSpPr>
          <p:cNvPr id="5" name="Text Placeholder 4"/>
          <p:cNvSpPr>
            <a:spLocks noGrp="1"/>
          </p:cNvSpPr>
          <p:nvPr>
            <p:ph type="body" sz="quarter" idx="13"/>
          </p:nvPr>
        </p:nvSpPr>
        <p:spPr/>
        <p:txBody>
          <a:bodyPr>
            <a:normAutofit lnSpcReduction="10000"/>
          </a:bodyPr>
          <a:lstStyle/>
          <a:p>
            <a:r>
              <a:rPr lang="en-US" dirty="0"/>
              <a:t>Product </a:t>
            </a:r>
            <a:r>
              <a:rPr lang="en-US" dirty="0" smtClean="0"/>
              <a:t>BACKLOG</a:t>
            </a:r>
            <a:endParaRPr lang="en-US" dirty="0"/>
          </a:p>
        </p:txBody>
      </p:sp>
      <p:pic>
        <p:nvPicPr>
          <p:cNvPr id="2050" name="Picture 2" descr="http://blogs.telerik.com/images/default-source/teampulse-blog-posts/backlog-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4601864" y="3034609"/>
            <a:ext cx="2069677" cy="3061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30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Planning</a:t>
            </a:r>
            <a:endParaRPr lang="en-US" dirty="0"/>
          </a:p>
        </p:txBody>
      </p:sp>
      <p:sp>
        <p:nvSpPr>
          <p:cNvPr id="3" name="Text Placeholder 2"/>
          <p:cNvSpPr>
            <a:spLocks noGrp="1"/>
          </p:cNvSpPr>
          <p:nvPr>
            <p:ph type="body" idx="1"/>
          </p:nvPr>
        </p:nvSpPr>
        <p:spPr/>
        <p:txBody>
          <a:bodyPr/>
          <a:lstStyle/>
          <a:p>
            <a:r>
              <a:rPr lang="en-US" dirty="0"/>
              <a:t>Get the Big Picture</a:t>
            </a:r>
          </a:p>
        </p:txBody>
      </p:sp>
    </p:spTree>
    <p:extLst>
      <p:ext uri="{BB962C8B-B14F-4D97-AF65-F5344CB8AC3E}">
        <p14:creationId xmlns:p14="http://schemas.microsoft.com/office/powerpoint/2010/main" val="224008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0359" y="130176"/>
            <a:ext cx="8515350" cy="1325563"/>
          </a:xfrm>
        </p:spPr>
        <p:txBody>
          <a:bodyPr/>
          <a:lstStyle/>
          <a:p>
            <a:r>
              <a:rPr lang="en-US" dirty="0" smtClean="0"/>
              <a:t>The Digital </a:t>
            </a:r>
            <a:r>
              <a:rPr lang="en-US" dirty="0"/>
              <a:t>Services Playbook (https://playbook.cio.gov</a:t>
            </a:r>
            <a:r>
              <a:rPr lang="en-US" dirty="0" smtClean="0"/>
              <a:t>/)</a:t>
            </a:r>
            <a:endParaRPr lang="en-US" dirty="0"/>
          </a:p>
        </p:txBody>
      </p:sp>
      <p:sp>
        <p:nvSpPr>
          <p:cNvPr id="2" name="Content Placeholder 1"/>
          <p:cNvSpPr>
            <a:spLocks noGrp="1"/>
          </p:cNvSpPr>
          <p:nvPr>
            <p:ph idx="1"/>
          </p:nvPr>
        </p:nvSpPr>
        <p:spPr>
          <a:xfrm>
            <a:off x="38258" y="1304925"/>
            <a:ext cx="9040028" cy="4351338"/>
          </a:xfrm>
        </p:spPr>
        <p:txBody>
          <a:bodyPr>
            <a:normAutofit/>
          </a:bodyPr>
          <a:lstStyle/>
          <a:p>
            <a:pPr marL="0" indent="0">
              <a:buNone/>
            </a:pPr>
            <a:r>
              <a:rPr lang="en-US" sz="1800" dirty="0" smtClean="0">
                <a:latin typeface="Arial" panose="020B0604020202020204" pitchFamily="34" charset="0"/>
                <a:cs typeface="Arial" panose="020B0604020202020204" pitchFamily="34" charset="0"/>
              </a:rPr>
              <a:t>A </a:t>
            </a:r>
            <a:r>
              <a:rPr lang="en-US" sz="1800" dirty="0">
                <a:latin typeface="Arial" panose="020B0604020202020204" pitchFamily="34" charset="0"/>
                <a:cs typeface="Arial" panose="020B0604020202020204" pitchFamily="34" charset="0"/>
              </a:rPr>
              <a:t>playbook of 13 key “plays” drawn from successful practices from the private sector and government that, if followed together, will help government build effective digital services.</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437" t="25555" r="21095" b="26111"/>
          <a:stretch/>
        </p:blipFill>
        <p:spPr bwMode="auto">
          <a:xfrm>
            <a:off x="97782" y="2227210"/>
            <a:ext cx="8980504" cy="4037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57354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Purpose </a:t>
            </a:r>
            <a:endParaRPr lang="en-US" dirty="0"/>
          </a:p>
        </p:txBody>
      </p:sp>
      <p:sp>
        <p:nvSpPr>
          <p:cNvPr id="3" name="Content Placeholder 2"/>
          <p:cNvSpPr>
            <a:spLocks noGrp="1"/>
          </p:cNvSpPr>
          <p:nvPr>
            <p:ph idx="1"/>
          </p:nvPr>
        </p:nvSpPr>
        <p:spPr>
          <a:xfrm>
            <a:off x="227013" y="1268414"/>
            <a:ext cx="8585200" cy="1199534"/>
          </a:xfrm>
        </p:spPr>
        <p:txBody>
          <a:bodyPr/>
          <a:lstStyle/>
          <a:p>
            <a:r>
              <a:rPr lang="en-US" dirty="0" smtClean="0"/>
              <a:t>To create a </a:t>
            </a:r>
            <a:r>
              <a:rPr lang="en-US" u="sng" dirty="0" smtClean="0"/>
              <a:t>high-level</a:t>
            </a:r>
            <a:r>
              <a:rPr lang="en-US" dirty="0" smtClean="0"/>
              <a:t> plan for the next release by building the Product Backlog, establishing a Release Strategy, and producing a Road Map.</a:t>
            </a:r>
          </a:p>
        </p:txBody>
      </p:sp>
      <p:sp>
        <p:nvSpPr>
          <p:cNvPr id="5" name="Text Placeholder 4"/>
          <p:cNvSpPr>
            <a:spLocks noGrp="1"/>
          </p:cNvSpPr>
          <p:nvPr>
            <p:ph type="body" sz="quarter" idx="13"/>
          </p:nvPr>
        </p:nvSpPr>
        <p:spPr/>
        <p:txBody>
          <a:bodyPr>
            <a:normAutofit lnSpcReduction="10000"/>
          </a:bodyPr>
          <a:lstStyle/>
          <a:p>
            <a:r>
              <a:rPr lang="en-US" dirty="0" smtClean="0"/>
              <a:t>Release Planning</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84701" y="2467948"/>
            <a:ext cx="8069824" cy="3667666"/>
          </a:xfrm>
          <a:prstGeom prst="rect">
            <a:avLst/>
          </a:prstGeom>
        </p:spPr>
      </p:pic>
    </p:spTree>
    <p:extLst>
      <p:ext uri="{BB962C8B-B14F-4D97-AF65-F5344CB8AC3E}">
        <p14:creationId xmlns:p14="http://schemas.microsoft.com/office/powerpoint/2010/main" val="3426801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Roles and </a:t>
            </a:r>
            <a:r>
              <a:rPr lang="en-US" dirty="0" smtClean="0"/>
              <a:t>Responsibilities</a:t>
            </a:r>
            <a:endParaRPr lang="en-US" dirty="0"/>
          </a:p>
        </p:txBody>
      </p:sp>
      <p:sp>
        <p:nvSpPr>
          <p:cNvPr id="3" name="Content Placeholder 2"/>
          <p:cNvSpPr>
            <a:spLocks noGrp="1"/>
          </p:cNvSpPr>
          <p:nvPr>
            <p:ph sz="half" idx="1"/>
          </p:nvPr>
        </p:nvSpPr>
        <p:spPr>
          <a:xfrm>
            <a:off x="227012" y="1169849"/>
            <a:ext cx="3300361" cy="5011201"/>
          </a:xfrm>
        </p:spPr>
        <p:txBody>
          <a:bodyPr>
            <a:noAutofit/>
          </a:bodyPr>
          <a:lstStyle/>
          <a:p>
            <a:r>
              <a:rPr lang="en-US" dirty="0"/>
              <a:t>Product </a:t>
            </a:r>
            <a:r>
              <a:rPr lang="en-US" dirty="0" smtClean="0"/>
              <a:t>Owner</a:t>
            </a:r>
          </a:p>
          <a:p>
            <a:pPr lvl="1"/>
            <a:r>
              <a:rPr lang="en-US" dirty="0" smtClean="0"/>
              <a:t>Prioritizes the Product </a:t>
            </a:r>
            <a:r>
              <a:rPr lang="en-US" dirty="0"/>
              <a:t>B</a:t>
            </a:r>
            <a:r>
              <a:rPr lang="en-US" dirty="0" smtClean="0"/>
              <a:t>acklog</a:t>
            </a:r>
          </a:p>
          <a:p>
            <a:pPr lvl="1"/>
            <a:r>
              <a:rPr lang="en-US" dirty="0" smtClean="0"/>
              <a:t>Reviews and approves the Release Planning outputs</a:t>
            </a:r>
          </a:p>
          <a:p>
            <a:pPr lvl="1"/>
            <a:r>
              <a:rPr lang="en-US" dirty="0" smtClean="0"/>
              <a:t>Radiates information to internal stakeholders</a:t>
            </a:r>
            <a:endParaRPr lang="en-US" dirty="0"/>
          </a:p>
          <a:p>
            <a:r>
              <a:rPr lang="en-US" dirty="0" smtClean="0"/>
              <a:t>Scrum Master</a:t>
            </a:r>
          </a:p>
          <a:p>
            <a:pPr lvl="1"/>
            <a:r>
              <a:rPr lang="en-US" dirty="0" smtClean="0"/>
              <a:t>Conducts Release Planning meeting</a:t>
            </a:r>
          </a:p>
          <a:p>
            <a:pPr lvl="1"/>
            <a:r>
              <a:rPr lang="en-US" dirty="0" smtClean="0"/>
              <a:t>Completes the Release Road Map</a:t>
            </a:r>
          </a:p>
          <a:p>
            <a:pPr lvl="1"/>
            <a:r>
              <a:rPr lang="en-US" dirty="0" smtClean="0"/>
              <a:t>Reviews the Road Map with Product Owner</a:t>
            </a:r>
          </a:p>
          <a:p>
            <a:pPr lvl="1"/>
            <a:r>
              <a:rPr lang="en-US" dirty="0" smtClean="0"/>
              <a:t>Radiates information to the organization, as needed</a:t>
            </a:r>
            <a:endParaRPr lang="en-US" dirty="0"/>
          </a:p>
        </p:txBody>
      </p:sp>
      <p:sp>
        <p:nvSpPr>
          <p:cNvPr id="4" name="Content Placeholder 3"/>
          <p:cNvSpPr>
            <a:spLocks noGrp="1"/>
          </p:cNvSpPr>
          <p:nvPr>
            <p:ph sz="half" idx="2"/>
          </p:nvPr>
        </p:nvSpPr>
        <p:spPr>
          <a:xfrm>
            <a:off x="4327301" y="1137496"/>
            <a:ext cx="3850784" cy="5011201"/>
          </a:xfrm>
        </p:spPr>
        <p:txBody>
          <a:bodyPr>
            <a:noAutofit/>
          </a:bodyPr>
          <a:lstStyle/>
          <a:p>
            <a:r>
              <a:rPr lang="en-US" dirty="0" smtClean="0"/>
              <a:t>Scrum Team</a:t>
            </a:r>
          </a:p>
          <a:p>
            <a:pPr lvl="1"/>
            <a:r>
              <a:rPr lang="en-US" dirty="0" smtClean="0"/>
              <a:t>Identifies and provides feedback for technical priority considerations or impediments</a:t>
            </a:r>
            <a:endParaRPr lang="en-US" dirty="0"/>
          </a:p>
          <a:p>
            <a:r>
              <a:rPr lang="en-US" dirty="0" smtClean="0"/>
              <a:t>Additional </a:t>
            </a:r>
            <a:r>
              <a:rPr lang="en-US" dirty="0"/>
              <a:t>Stakeholders</a:t>
            </a:r>
          </a:p>
          <a:p>
            <a:pPr lvl="1"/>
            <a:r>
              <a:rPr lang="en-US" dirty="0"/>
              <a:t>SME input</a:t>
            </a:r>
          </a:p>
          <a:p>
            <a:pPr lvl="1"/>
            <a:r>
              <a:rPr lang="en-US" dirty="0"/>
              <a:t>User </a:t>
            </a:r>
            <a:r>
              <a:rPr lang="en-US" dirty="0" smtClean="0"/>
              <a:t>input</a:t>
            </a:r>
          </a:p>
          <a:p>
            <a:pPr lvl="1"/>
            <a:r>
              <a:rPr lang="en-US" dirty="0" smtClean="0"/>
              <a:t>Internal Support</a:t>
            </a:r>
          </a:p>
          <a:p>
            <a:pPr lvl="2"/>
            <a:r>
              <a:rPr lang="en-US" dirty="0" smtClean="0"/>
              <a:t>HR, CIT, Procurement, etc.</a:t>
            </a:r>
          </a:p>
          <a:p>
            <a:pPr lvl="1"/>
            <a:r>
              <a:rPr lang="en-US" dirty="0" smtClean="0"/>
              <a:t>Owning Group input</a:t>
            </a:r>
          </a:p>
          <a:p>
            <a:pPr lvl="2"/>
            <a:r>
              <a:rPr lang="en-US" dirty="0" smtClean="0"/>
              <a:t>TRS, BIS, SAS, etc.</a:t>
            </a:r>
          </a:p>
          <a:p>
            <a:pPr lvl="1"/>
            <a:r>
              <a:rPr lang="en-US" dirty="0" smtClean="0"/>
              <a:t>Project Manager: </a:t>
            </a:r>
          </a:p>
          <a:p>
            <a:pPr lvl="2"/>
            <a:r>
              <a:rPr lang="en-US" dirty="0" smtClean="0"/>
              <a:t>Identifies external impacts to Release Planning</a:t>
            </a:r>
          </a:p>
          <a:p>
            <a:pPr lvl="2"/>
            <a:r>
              <a:rPr lang="en-US" dirty="0" smtClean="0"/>
              <a:t>Provides Resources</a:t>
            </a:r>
          </a:p>
          <a:p>
            <a:pPr lvl="2"/>
            <a:r>
              <a:rPr lang="en-US" dirty="0" smtClean="0"/>
              <a:t>Reviews and approves plans</a:t>
            </a:r>
            <a:endParaRPr lang="en-US" dirty="0"/>
          </a:p>
        </p:txBody>
      </p:sp>
      <p:sp>
        <p:nvSpPr>
          <p:cNvPr id="5" name="Text Placeholder 4"/>
          <p:cNvSpPr>
            <a:spLocks noGrp="1"/>
          </p:cNvSpPr>
          <p:nvPr>
            <p:ph type="body" sz="quarter" idx="13"/>
          </p:nvPr>
        </p:nvSpPr>
        <p:spPr/>
        <p:txBody>
          <a:bodyPr>
            <a:normAutofit lnSpcReduction="10000"/>
          </a:bodyPr>
          <a:lstStyle/>
          <a:p>
            <a:r>
              <a:rPr lang="en-US" dirty="0"/>
              <a:t>Release Planning</a:t>
            </a:r>
          </a:p>
        </p:txBody>
      </p:sp>
      <p:pic>
        <p:nvPicPr>
          <p:cNvPr id="1030" name="Picture 6" descr="https://scrum4you.files.wordpress.com/2008/12/jolegat-gloger-scrum-master.jpg?w=182&amp;h=300"/>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528828" y="3960559"/>
            <a:ext cx="875545" cy="14335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encrypted-tbn0.gstatic.com/images?q=tbn:ANd9GcQjc0FTo997rIO8bYbUAd5STrpsMbDXFhc49Uyr6qHR6Bfd698IIA"/>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522747" y="1452450"/>
            <a:ext cx="887706" cy="12159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p:cNvPicPr>
            <a:picLocks noChangeAspect="1"/>
          </p:cNvPicPr>
          <p:nvPr/>
        </p:nvPicPr>
        <p:blipFill>
          <a:blip r:embed="rId5"/>
          <a:stretch>
            <a:fillRect/>
          </a:stretch>
        </p:blipFill>
        <p:spPr>
          <a:xfrm>
            <a:off x="7611917" y="458788"/>
            <a:ext cx="1366095" cy="1060733"/>
          </a:xfrm>
          <a:prstGeom prst="rect">
            <a:avLst/>
          </a:prstGeom>
        </p:spPr>
      </p:pic>
      <p:pic>
        <p:nvPicPr>
          <p:cNvPr id="11" name="Picture 10"/>
          <p:cNvPicPr>
            <a:picLocks noChangeAspect="1"/>
          </p:cNvPicPr>
          <p:nvPr/>
        </p:nvPicPr>
        <p:blipFill>
          <a:blip r:embed="rId6"/>
          <a:stretch>
            <a:fillRect/>
          </a:stretch>
        </p:blipFill>
        <p:spPr>
          <a:xfrm>
            <a:off x="8087149" y="5036881"/>
            <a:ext cx="725064" cy="967998"/>
          </a:xfrm>
          <a:prstGeom prst="rect">
            <a:avLst/>
          </a:prstGeom>
        </p:spPr>
      </p:pic>
      <p:pic>
        <p:nvPicPr>
          <p:cNvPr id="13" name="Picture 6" descr="image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7837" y="2811476"/>
            <a:ext cx="14001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9530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Scrum Metrics</a:t>
            </a:r>
          </a:p>
        </p:txBody>
      </p:sp>
      <p:sp>
        <p:nvSpPr>
          <p:cNvPr id="3" name="Text Placeholder 2"/>
          <p:cNvSpPr>
            <a:spLocks noGrp="1"/>
          </p:cNvSpPr>
          <p:nvPr>
            <p:ph type="body" idx="1"/>
          </p:nvPr>
        </p:nvSpPr>
        <p:spPr>
          <a:xfrm>
            <a:off x="338138" y="1060593"/>
            <a:ext cx="4040188" cy="713952"/>
          </a:xfrm>
        </p:spPr>
        <p:txBody>
          <a:bodyPr/>
          <a:lstStyle/>
          <a:p>
            <a:r>
              <a:rPr lang="en-US" dirty="0" smtClean="0"/>
              <a:t>Capacity</a:t>
            </a:r>
            <a:endParaRPr lang="en-US" dirty="0"/>
          </a:p>
        </p:txBody>
      </p:sp>
      <p:sp>
        <p:nvSpPr>
          <p:cNvPr id="4" name="Content Placeholder 3"/>
          <p:cNvSpPr>
            <a:spLocks noGrp="1"/>
          </p:cNvSpPr>
          <p:nvPr>
            <p:ph sz="half" idx="2"/>
          </p:nvPr>
        </p:nvSpPr>
        <p:spPr>
          <a:xfrm>
            <a:off x="434975" y="1700355"/>
            <a:ext cx="4040188" cy="4409500"/>
          </a:xfrm>
          <a:ln>
            <a:solidFill>
              <a:schemeClr val="accent1"/>
            </a:solidFill>
          </a:ln>
        </p:spPr>
        <p:txBody>
          <a:bodyPr>
            <a:normAutofit lnSpcReduction="10000"/>
          </a:bodyPr>
          <a:lstStyle/>
          <a:p>
            <a:r>
              <a:rPr lang="en-US" dirty="0" smtClean="0"/>
              <a:t>Sprint Hours Capacity</a:t>
            </a:r>
            <a:endParaRPr lang="en-US" dirty="0"/>
          </a:p>
          <a:p>
            <a:pPr lvl="1"/>
            <a:r>
              <a:rPr lang="en-US" dirty="0"/>
              <a:t>Hours available to work on the project during the sprint</a:t>
            </a:r>
          </a:p>
          <a:p>
            <a:r>
              <a:rPr lang="en-US" dirty="0"/>
              <a:t>Focus Factor</a:t>
            </a:r>
          </a:p>
          <a:p>
            <a:pPr lvl="1"/>
            <a:r>
              <a:rPr lang="en-US" dirty="0"/>
              <a:t>% of time spent executing user stories </a:t>
            </a:r>
          </a:p>
          <a:p>
            <a:pPr lvl="1"/>
            <a:r>
              <a:rPr lang="en-US" dirty="0" smtClean="0"/>
              <a:t>Excludes time spent </a:t>
            </a:r>
            <a:r>
              <a:rPr lang="en-US" dirty="0"/>
              <a:t>in meetings, doing admin work, having discussions, </a:t>
            </a:r>
            <a:r>
              <a:rPr lang="en-US" dirty="0" smtClean="0"/>
              <a:t>etc.</a:t>
            </a:r>
          </a:p>
          <a:p>
            <a:r>
              <a:rPr lang="en-US" dirty="0" smtClean="0"/>
              <a:t>Sprint Points Capacity</a:t>
            </a:r>
            <a:endParaRPr lang="en-US" dirty="0"/>
          </a:p>
          <a:p>
            <a:pPr lvl="1"/>
            <a:r>
              <a:rPr lang="en-US" dirty="0"/>
              <a:t>Max points available per sprint based on average team capacity, focus factor and </a:t>
            </a:r>
            <a:r>
              <a:rPr lang="en-US" dirty="0" smtClean="0"/>
              <a:t>velocity</a:t>
            </a:r>
            <a:endParaRPr lang="en-US" dirty="0"/>
          </a:p>
        </p:txBody>
      </p:sp>
      <p:sp>
        <p:nvSpPr>
          <p:cNvPr id="5" name="Text Placeholder 4"/>
          <p:cNvSpPr>
            <a:spLocks noGrp="1"/>
          </p:cNvSpPr>
          <p:nvPr>
            <p:ph type="body" sz="quarter" idx="3"/>
          </p:nvPr>
        </p:nvSpPr>
        <p:spPr>
          <a:xfrm>
            <a:off x="4572000" y="1060593"/>
            <a:ext cx="4041775" cy="713952"/>
          </a:xfrm>
        </p:spPr>
        <p:txBody>
          <a:bodyPr/>
          <a:lstStyle/>
          <a:p>
            <a:r>
              <a:rPr lang="en-US" dirty="0" smtClean="0"/>
              <a:t>Velocity</a:t>
            </a:r>
            <a:endParaRPr lang="en-US" dirty="0"/>
          </a:p>
        </p:txBody>
      </p:sp>
      <p:sp>
        <p:nvSpPr>
          <p:cNvPr id="6" name="Content Placeholder 5"/>
          <p:cNvSpPr>
            <a:spLocks noGrp="1"/>
          </p:cNvSpPr>
          <p:nvPr>
            <p:ph sz="quarter" idx="4"/>
          </p:nvPr>
        </p:nvSpPr>
        <p:spPr>
          <a:xfrm>
            <a:off x="4572000" y="1700355"/>
            <a:ext cx="4041775" cy="4409500"/>
          </a:xfrm>
          <a:ln>
            <a:solidFill>
              <a:schemeClr val="accent1"/>
            </a:solidFill>
          </a:ln>
        </p:spPr>
        <p:txBody>
          <a:bodyPr/>
          <a:lstStyle/>
          <a:p>
            <a:r>
              <a:rPr lang="en-US" dirty="0"/>
              <a:t>Points per sprint</a:t>
            </a:r>
          </a:p>
          <a:p>
            <a:pPr lvl="1"/>
            <a:r>
              <a:rPr lang="en-US" dirty="0"/>
              <a:t># of points completed per sprint</a:t>
            </a:r>
          </a:p>
          <a:p>
            <a:r>
              <a:rPr lang="en-US" dirty="0"/>
              <a:t>Points per hour</a:t>
            </a:r>
          </a:p>
          <a:p>
            <a:pPr lvl="1"/>
            <a:r>
              <a:rPr lang="en-US" dirty="0"/>
              <a:t># of points completed per hour logged in the agile tool (does not include </a:t>
            </a:r>
            <a:r>
              <a:rPr lang="en-US" dirty="0" smtClean="0"/>
              <a:t>non-focused </a:t>
            </a:r>
            <a:r>
              <a:rPr lang="en-US" dirty="0"/>
              <a:t>time)</a:t>
            </a:r>
          </a:p>
          <a:p>
            <a:r>
              <a:rPr lang="en-US" dirty="0"/>
              <a:t>How to calculate velocity</a:t>
            </a:r>
          </a:p>
          <a:p>
            <a:pPr lvl="1"/>
            <a:r>
              <a:rPr lang="en-US" dirty="0"/>
              <a:t>Leverage actual velocity if at least one sprint has been executed</a:t>
            </a:r>
          </a:p>
          <a:p>
            <a:pPr lvl="1"/>
            <a:r>
              <a:rPr lang="en-US" dirty="0"/>
              <a:t>Calculate predicted velocity during release planning if no sprints have been executed</a:t>
            </a:r>
          </a:p>
          <a:p>
            <a:endParaRPr lang="en-US" dirty="0"/>
          </a:p>
          <a:p>
            <a:pPr lvl="1"/>
            <a:endParaRPr lang="en-US" dirty="0"/>
          </a:p>
        </p:txBody>
      </p:sp>
      <p:sp>
        <p:nvSpPr>
          <p:cNvPr id="7" name="Text Placeholder 6"/>
          <p:cNvSpPr>
            <a:spLocks noGrp="1"/>
          </p:cNvSpPr>
          <p:nvPr>
            <p:ph type="body" sz="quarter" idx="13"/>
          </p:nvPr>
        </p:nvSpPr>
        <p:spPr/>
        <p:txBody>
          <a:bodyPr>
            <a:normAutofit lnSpcReduction="10000"/>
          </a:bodyPr>
          <a:lstStyle/>
          <a:p>
            <a:r>
              <a:rPr lang="en-US" dirty="0"/>
              <a:t>Release Planning</a:t>
            </a:r>
          </a:p>
        </p:txBody>
      </p:sp>
      <p:sp>
        <p:nvSpPr>
          <p:cNvPr id="9" name="Text Placeholder 8"/>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942300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Road Map</a:t>
            </a:r>
            <a:endParaRPr lang="en-US" dirty="0"/>
          </a:p>
        </p:txBody>
      </p:sp>
      <p:sp>
        <p:nvSpPr>
          <p:cNvPr id="3" name="Content Placeholder 2"/>
          <p:cNvSpPr>
            <a:spLocks noGrp="1"/>
          </p:cNvSpPr>
          <p:nvPr>
            <p:ph idx="1"/>
          </p:nvPr>
        </p:nvSpPr>
        <p:spPr>
          <a:xfrm>
            <a:off x="227013" y="1268414"/>
            <a:ext cx="8435724" cy="2143426"/>
          </a:xfrm>
        </p:spPr>
        <p:txBody>
          <a:bodyPr>
            <a:normAutofit fontScale="92500" lnSpcReduction="10000"/>
          </a:bodyPr>
          <a:lstStyle/>
          <a:p>
            <a:r>
              <a:rPr lang="en-US" dirty="0"/>
              <a:t>Assign e</a:t>
            </a:r>
            <a:r>
              <a:rPr lang="en-US" dirty="0" smtClean="0"/>
              <a:t>pics/stories to </a:t>
            </a:r>
            <a:r>
              <a:rPr lang="en-US" dirty="0"/>
              <a:t>Sprints based on:</a:t>
            </a:r>
          </a:p>
          <a:p>
            <a:pPr lvl="1"/>
            <a:r>
              <a:rPr lang="en-US" dirty="0"/>
              <a:t>Product Backlog </a:t>
            </a:r>
            <a:r>
              <a:rPr lang="en-US" dirty="0" smtClean="0"/>
              <a:t>prioritization/Release </a:t>
            </a:r>
            <a:r>
              <a:rPr lang="en-US" dirty="0"/>
              <a:t>strategy</a:t>
            </a:r>
          </a:p>
          <a:p>
            <a:pPr lvl="1"/>
            <a:r>
              <a:rPr lang="en-US" dirty="0" smtClean="0"/>
              <a:t>Sprint </a:t>
            </a:r>
            <a:r>
              <a:rPr lang="en-US" dirty="0"/>
              <a:t>Capacity and Sprint Velocity – how many user stories can be accomplished per Sprint with the assigned FTEs?</a:t>
            </a:r>
          </a:p>
          <a:p>
            <a:pPr lvl="2"/>
            <a:r>
              <a:rPr lang="en-US" i="1" dirty="0"/>
              <a:t>If you want to save time, you can use the industry average for Focus Factor of </a:t>
            </a:r>
            <a:r>
              <a:rPr lang="en-US" i="1" dirty="0">
                <a:solidFill>
                  <a:srgbClr val="E9450F"/>
                </a:solidFill>
              </a:rPr>
              <a:t>40%-60% </a:t>
            </a:r>
            <a:r>
              <a:rPr lang="en-US" i="1" dirty="0"/>
              <a:t>instead of calculating it manually. </a:t>
            </a:r>
            <a:endParaRPr lang="en-US" dirty="0"/>
          </a:p>
          <a:p>
            <a:pPr lvl="1"/>
            <a:r>
              <a:rPr lang="en-US" dirty="0"/>
              <a:t># of Sprints before the release date</a:t>
            </a:r>
          </a:p>
          <a:p>
            <a:pPr lvl="1"/>
            <a:endParaRPr lang="en-US" dirty="0"/>
          </a:p>
        </p:txBody>
      </p:sp>
      <p:sp>
        <p:nvSpPr>
          <p:cNvPr id="5" name="Text Placeholder 4"/>
          <p:cNvSpPr>
            <a:spLocks noGrp="1"/>
          </p:cNvSpPr>
          <p:nvPr>
            <p:ph type="body" sz="quarter" idx="13"/>
          </p:nvPr>
        </p:nvSpPr>
        <p:spPr/>
        <p:txBody>
          <a:bodyPr>
            <a:normAutofit lnSpcReduction="10000"/>
          </a:bodyPr>
          <a:lstStyle/>
          <a:p>
            <a:r>
              <a:rPr lang="en-US" dirty="0" smtClean="0"/>
              <a:t>Release Planning</a:t>
            </a:r>
            <a:endParaRPr lang="en-US" dirty="0"/>
          </a:p>
        </p:txBody>
      </p:sp>
      <p:grpSp>
        <p:nvGrpSpPr>
          <p:cNvPr id="4" name="Group 5"/>
          <p:cNvGrpSpPr/>
          <p:nvPr/>
        </p:nvGrpSpPr>
        <p:grpSpPr>
          <a:xfrm>
            <a:off x="1249157" y="3298237"/>
            <a:ext cx="6992799" cy="3106392"/>
            <a:chOff x="879098" y="3229595"/>
            <a:chExt cx="7550339" cy="3288637"/>
          </a:xfrm>
        </p:grpSpPr>
        <p:sp>
          <p:nvSpPr>
            <p:cNvPr id="7" name="Rectangle 14"/>
            <p:cNvSpPr/>
            <p:nvPr/>
          </p:nvSpPr>
          <p:spPr>
            <a:xfrm>
              <a:off x="879099" y="3939337"/>
              <a:ext cx="990574" cy="4049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dirty="0" smtClean="0">
                  <a:solidFill>
                    <a:prstClr val="white"/>
                  </a:solidFill>
                </a:rPr>
                <a:t>Epic</a:t>
              </a:r>
              <a:endParaRPr lang="en-US" sz="1800" dirty="0">
                <a:solidFill>
                  <a:prstClr val="white"/>
                </a:solidFill>
              </a:endParaRPr>
            </a:p>
          </p:txBody>
        </p:sp>
        <p:sp>
          <p:nvSpPr>
            <p:cNvPr id="8" name="Rectangle 16"/>
            <p:cNvSpPr/>
            <p:nvPr/>
          </p:nvSpPr>
          <p:spPr>
            <a:xfrm>
              <a:off x="2054754" y="3919572"/>
              <a:ext cx="2268586" cy="404948"/>
            </a:xfrm>
            <a:prstGeom prst="rect">
              <a:avLst/>
            </a:prstGeom>
            <a:solidFill>
              <a:schemeClr val="accent3"/>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dirty="0" smtClean="0">
                  <a:solidFill>
                    <a:prstClr val="white"/>
                  </a:solidFill>
                </a:rPr>
                <a:t>Epic</a:t>
              </a:r>
              <a:endParaRPr lang="en-US" sz="1800" dirty="0">
                <a:solidFill>
                  <a:prstClr val="white"/>
                </a:solidFill>
              </a:endParaRPr>
            </a:p>
          </p:txBody>
        </p:sp>
        <p:sp>
          <p:nvSpPr>
            <p:cNvPr id="9" name="Rectangle 21"/>
            <p:cNvSpPr/>
            <p:nvPr/>
          </p:nvSpPr>
          <p:spPr>
            <a:xfrm>
              <a:off x="4754149" y="3928432"/>
              <a:ext cx="2434309" cy="404948"/>
            </a:xfrm>
            <a:prstGeom prst="rect">
              <a:avLst/>
            </a:prstGeom>
            <a:solidFill>
              <a:srgbClr val="00B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dirty="0" smtClean="0">
                  <a:solidFill>
                    <a:prstClr val="white"/>
                  </a:solidFill>
                </a:rPr>
                <a:t>Epic</a:t>
              </a:r>
              <a:endParaRPr lang="en-US" sz="1800" dirty="0">
                <a:solidFill>
                  <a:prstClr val="white"/>
                </a:solidFill>
              </a:endParaRPr>
            </a:p>
          </p:txBody>
        </p:sp>
        <p:sp>
          <p:nvSpPr>
            <p:cNvPr id="10" name="Rectangle 36"/>
            <p:cNvSpPr/>
            <p:nvPr/>
          </p:nvSpPr>
          <p:spPr>
            <a:xfrm>
              <a:off x="3578758" y="5579894"/>
              <a:ext cx="3661118" cy="404948"/>
            </a:xfrm>
            <a:prstGeom prst="rect">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dirty="0" smtClean="0">
                  <a:solidFill>
                    <a:prstClr val="white"/>
                  </a:solidFill>
                </a:rPr>
                <a:t>Epic</a:t>
              </a:r>
              <a:endParaRPr lang="en-US" sz="1800" dirty="0">
                <a:solidFill>
                  <a:prstClr val="white"/>
                </a:solidFill>
              </a:endParaRPr>
            </a:p>
          </p:txBody>
        </p:sp>
        <p:sp>
          <p:nvSpPr>
            <p:cNvPr id="11" name="Rectangle 37"/>
            <p:cNvSpPr/>
            <p:nvPr/>
          </p:nvSpPr>
          <p:spPr>
            <a:xfrm>
              <a:off x="7344808" y="3919571"/>
              <a:ext cx="984343" cy="404948"/>
            </a:xfrm>
            <a:prstGeom prst="rect">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dirty="0" smtClean="0">
                  <a:solidFill>
                    <a:prstClr val="white"/>
                  </a:solidFill>
                </a:rPr>
                <a:t>Epic</a:t>
              </a:r>
              <a:endParaRPr lang="en-US" sz="1800" dirty="0">
                <a:solidFill>
                  <a:prstClr val="white"/>
                </a:solidFill>
              </a:endParaRPr>
            </a:p>
          </p:txBody>
        </p:sp>
        <p:sp>
          <p:nvSpPr>
            <p:cNvPr id="12" name="Flowchart: Alternate Process 38"/>
            <p:cNvSpPr/>
            <p:nvPr/>
          </p:nvSpPr>
          <p:spPr>
            <a:xfrm>
              <a:off x="1002094" y="4493063"/>
              <a:ext cx="744584" cy="41801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prstClr val="white"/>
                  </a:solidFill>
                </a:rPr>
                <a:t>Story</a:t>
              </a:r>
              <a:endParaRPr lang="en-US" sz="1400" dirty="0">
                <a:solidFill>
                  <a:prstClr val="white"/>
                </a:solidFill>
              </a:endParaRPr>
            </a:p>
          </p:txBody>
        </p:sp>
        <p:sp>
          <p:nvSpPr>
            <p:cNvPr id="13" name="Flowchart: Alternate Process 39"/>
            <p:cNvSpPr/>
            <p:nvPr/>
          </p:nvSpPr>
          <p:spPr>
            <a:xfrm>
              <a:off x="1002094" y="5065008"/>
              <a:ext cx="744584" cy="41801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prstClr val="white"/>
                  </a:solidFill>
                </a:rPr>
                <a:t>Story</a:t>
              </a:r>
              <a:endParaRPr lang="en-US" sz="1400" dirty="0">
                <a:solidFill>
                  <a:prstClr val="white"/>
                </a:solidFill>
              </a:endParaRPr>
            </a:p>
          </p:txBody>
        </p:sp>
        <p:sp>
          <p:nvSpPr>
            <p:cNvPr id="14" name="Flowchart: Alternate Process 40"/>
            <p:cNvSpPr/>
            <p:nvPr/>
          </p:nvSpPr>
          <p:spPr>
            <a:xfrm>
              <a:off x="1002094" y="5617266"/>
              <a:ext cx="744584" cy="41801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prstClr val="white"/>
                  </a:solidFill>
                </a:rPr>
                <a:t>Story</a:t>
              </a:r>
              <a:endParaRPr lang="en-US" sz="1400" dirty="0">
                <a:solidFill>
                  <a:prstClr val="white"/>
                </a:solidFill>
              </a:endParaRPr>
            </a:p>
          </p:txBody>
        </p:sp>
        <p:sp>
          <p:nvSpPr>
            <p:cNvPr id="16" name="Flowchart: Alternate Process 41"/>
            <p:cNvSpPr/>
            <p:nvPr/>
          </p:nvSpPr>
          <p:spPr>
            <a:xfrm>
              <a:off x="2054755" y="4493063"/>
              <a:ext cx="744584" cy="418011"/>
            </a:xfrm>
            <a:prstGeom prst="flowChartAlternateProcess">
              <a:avLst/>
            </a:prstGeom>
            <a:solidFill>
              <a:schemeClr val="accent3"/>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prstClr val="white"/>
                  </a:solidFill>
                </a:rPr>
                <a:t>Story</a:t>
              </a:r>
              <a:endParaRPr lang="en-US" sz="1400" dirty="0">
                <a:solidFill>
                  <a:prstClr val="white"/>
                </a:solidFill>
              </a:endParaRPr>
            </a:p>
          </p:txBody>
        </p:sp>
        <p:sp>
          <p:nvSpPr>
            <p:cNvPr id="18" name="Flowchart: Alternate Process 42"/>
            <p:cNvSpPr/>
            <p:nvPr/>
          </p:nvSpPr>
          <p:spPr>
            <a:xfrm>
              <a:off x="3578757" y="4472722"/>
              <a:ext cx="744584" cy="418011"/>
            </a:xfrm>
            <a:prstGeom prst="flowChartAlternateProcess">
              <a:avLst/>
            </a:prstGeom>
            <a:solidFill>
              <a:schemeClr val="accent3"/>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prstClr val="white"/>
                  </a:solidFill>
                </a:rPr>
                <a:t>Story</a:t>
              </a:r>
              <a:endParaRPr lang="en-US" sz="1400" dirty="0">
                <a:solidFill>
                  <a:prstClr val="white"/>
                </a:solidFill>
              </a:endParaRPr>
            </a:p>
          </p:txBody>
        </p:sp>
        <p:sp>
          <p:nvSpPr>
            <p:cNvPr id="19" name="Flowchart: Alternate Process 43"/>
            <p:cNvSpPr/>
            <p:nvPr/>
          </p:nvSpPr>
          <p:spPr>
            <a:xfrm>
              <a:off x="3588554" y="5020278"/>
              <a:ext cx="744584" cy="418011"/>
            </a:xfrm>
            <a:prstGeom prst="flowChartAlternateProcess">
              <a:avLst/>
            </a:prstGeom>
            <a:solidFill>
              <a:schemeClr val="accent3"/>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prstClr val="white"/>
                  </a:solidFill>
                </a:rPr>
                <a:t>Story</a:t>
              </a:r>
              <a:endParaRPr lang="en-US" sz="1400" dirty="0">
                <a:solidFill>
                  <a:prstClr val="white"/>
                </a:solidFill>
              </a:endParaRPr>
            </a:p>
          </p:txBody>
        </p:sp>
        <p:sp>
          <p:nvSpPr>
            <p:cNvPr id="20" name="Flowchart: Alternate Process 44"/>
            <p:cNvSpPr/>
            <p:nvPr/>
          </p:nvSpPr>
          <p:spPr>
            <a:xfrm>
              <a:off x="2054755" y="5617266"/>
              <a:ext cx="744584" cy="418011"/>
            </a:xfrm>
            <a:prstGeom prst="flowChartAlternateProcess">
              <a:avLst/>
            </a:prstGeom>
            <a:solidFill>
              <a:schemeClr val="accent3"/>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prstClr val="white"/>
                  </a:solidFill>
                </a:rPr>
                <a:t>Story</a:t>
              </a:r>
              <a:endParaRPr lang="en-US" sz="1400" dirty="0">
                <a:solidFill>
                  <a:prstClr val="white"/>
                </a:solidFill>
              </a:endParaRPr>
            </a:p>
          </p:txBody>
        </p:sp>
        <p:sp>
          <p:nvSpPr>
            <p:cNvPr id="21" name="Flowchart: Alternate Process 45"/>
            <p:cNvSpPr/>
            <p:nvPr/>
          </p:nvSpPr>
          <p:spPr>
            <a:xfrm>
              <a:off x="4777138" y="4472721"/>
              <a:ext cx="744584" cy="418011"/>
            </a:xfrm>
            <a:prstGeom prst="flowChartAlternateProcess">
              <a:avLst/>
            </a:prstGeom>
            <a:solidFill>
              <a:srgbClr val="00B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prstClr val="white"/>
                  </a:solidFill>
                </a:rPr>
                <a:t>Story</a:t>
              </a:r>
              <a:endParaRPr lang="en-US" sz="1400" dirty="0">
                <a:solidFill>
                  <a:prstClr val="white"/>
                </a:solidFill>
              </a:endParaRPr>
            </a:p>
          </p:txBody>
        </p:sp>
        <p:sp>
          <p:nvSpPr>
            <p:cNvPr id="23" name="Flowchart: Alternate Process 46"/>
            <p:cNvSpPr/>
            <p:nvPr/>
          </p:nvSpPr>
          <p:spPr>
            <a:xfrm>
              <a:off x="6378506" y="4474985"/>
              <a:ext cx="744584" cy="418011"/>
            </a:xfrm>
            <a:prstGeom prst="flowChartAlternateProcess">
              <a:avLst/>
            </a:prstGeom>
            <a:solidFill>
              <a:srgbClr val="00B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prstClr val="white"/>
                  </a:solidFill>
                </a:rPr>
                <a:t>Story</a:t>
              </a:r>
              <a:endParaRPr lang="en-US" sz="1400" dirty="0">
                <a:solidFill>
                  <a:prstClr val="white"/>
                </a:solidFill>
              </a:endParaRPr>
            </a:p>
          </p:txBody>
        </p:sp>
        <p:sp>
          <p:nvSpPr>
            <p:cNvPr id="24" name="Flowchart: Alternate Process 47"/>
            <p:cNvSpPr/>
            <p:nvPr/>
          </p:nvSpPr>
          <p:spPr>
            <a:xfrm>
              <a:off x="4767417" y="5020277"/>
              <a:ext cx="744584" cy="418011"/>
            </a:xfrm>
            <a:prstGeom prst="flowChartAlternateProcess">
              <a:avLst/>
            </a:prstGeom>
            <a:solidFill>
              <a:srgbClr val="00B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prstClr val="white"/>
                  </a:solidFill>
                </a:rPr>
                <a:t>Story</a:t>
              </a:r>
              <a:endParaRPr lang="en-US" sz="1400" dirty="0">
                <a:solidFill>
                  <a:prstClr val="white"/>
                </a:solidFill>
              </a:endParaRPr>
            </a:p>
          </p:txBody>
        </p:sp>
        <p:sp>
          <p:nvSpPr>
            <p:cNvPr id="25" name="Flowchart: Alternate Process 48"/>
            <p:cNvSpPr/>
            <p:nvPr/>
          </p:nvSpPr>
          <p:spPr>
            <a:xfrm>
              <a:off x="6378506" y="5022634"/>
              <a:ext cx="744584" cy="418011"/>
            </a:xfrm>
            <a:prstGeom prst="flowChartAlternateProcess">
              <a:avLst/>
            </a:prstGeom>
            <a:solidFill>
              <a:srgbClr val="00B05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prstClr val="white"/>
                  </a:solidFill>
                </a:rPr>
                <a:t>Story</a:t>
              </a:r>
              <a:endParaRPr lang="en-US" sz="1400" dirty="0">
                <a:solidFill>
                  <a:prstClr val="white"/>
                </a:solidFill>
              </a:endParaRPr>
            </a:p>
          </p:txBody>
        </p:sp>
        <p:sp>
          <p:nvSpPr>
            <p:cNvPr id="26" name="Flowchart: Alternate Process 49"/>
            <p:cNvSpPr/>
            <p:nvPr/>
          </p:nvSpPr>
          <p:spPr>
            <a:xfrm>
              <a:off x="2054755" y="5059276"/>
              <a:ext cx="744584" cy="418011"/>
            </a:xfrm>
            <a:prstGeom prst="flowChartAlternateProcess">
              <a:avLst/>
            </a:prstGeom>
            <a:solidFill>
              <a:schemeClr val="accent3"/>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smtClean="0">
                  <a:solidFill>
                    <a:prstClr val="white"/>
                  </a:solidFill>
                </a:rPr>
                <a:t>Story</a:t>
              </a:r>
              <a:endParaRPr lang="en-US" sz="1400" dirty="0">
                <a:solidFill>
                  <a:prstClr val="white"/>
                </a:solidFill>
              </a:endParaRPr>
            </a:p>
          </p:txBody>
        </p:sp>
        <p:sp>
          <p:nvSpPr>
            <p:cNvPr id="27" name="Flowchart: Alternate Process 50"/>
            <p:cNvSpPr/>
            <p:nvPr/>
          </p:nvSpPr>
          <p:spPr>
            <a:xfrm>
              <a:off x="3588554" y="6100221"/>
              <a:ext cx="744584" cy="418011"/>
            </a:xfrm>
            <a:prstGeom prst="flowChartAlternateProcess">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a:solidFill>
                    <a:prstClr val="white"/>
                  </a:solidFill>
                </a:rPr>
                <a:t>Story</a:t>
              </a:r>
              <a:endParaRPr lang="en-US" sz="1800" dirty="0">
                <a:solidFill>
                  <a:prstClr val="white"/>
                </a:solidFill>
              </a:endParaRPr>
            </a:p>
          </p:txBody>
        </p:sp>
        <p:sp>
          <p:nvSpPr>
            <p:cNvPr id="28" name="Flowchart: Alternate Process 51"/>
            <p:cNvSpPr/>
            <p:nvPr/>
          </p:nvSpPr>
          <p:spPr>
            <a:xfrm>
              <a:off x="6378506" y="6092484"/>
              <a:ext cx="744584" cy="418011"/>
            </a:xfrm>
            <a:prstGeom prst="flowChartAlternateProcess">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a:solidFill>
                    <a:prstClr val="white"/>
                  </a:solidFill>
                </a:rPr>
                <a:t>Story</a:t>
              </a:r>
              <a:endParaRPr lang="en-US" sz="1800" dirty="0">
                <a:solidFill>
                  <a:prstClr val="white"/>
                </a:solidFill>
              </a:endParaRPr>
            </a:p>
          </p:txBody>
        </p:sp>
        <p:sp>
          <p:nvSpPr>
            <p:cNvPr id="29" name="Flowchart: Alternate Process 52"/>
            <p:cNvSpPr/>
            <p:nvPr/>
          </p:nvSpPr>
          <p:spPr>
            <a:xfrm>
              <a:off x="4805566" y="6092485"/>
              <a:ext cx="744584" cy="418011"/>
            </a:xfrm>
            <a:prstGeom prst="flowChartAlternateProcess">
              <a:avLst/>
            </a:prstGeom>
            <a:solidFill>
              <a:srgbClr val="7030A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a:solidFill>
                    <a:prstClr val="white"/>
                  </a:solidFill>
                </a:rPr>
                <a:t>Story</a:t>
              </a:r>
              <a:endParaRPr lang="en-US" sz="1800" dirty="0">
                <a:solidFill>
                  <a:prstClr val="white"/>
                </a:solidFill>
              </a:endParaRPr>
            </a:p>
          </p:txBody>
        </p:sp>
        <p:sp>
          <p:nvSpPr>
            <p:cNvPr id="30" name="Flowchart: Alternate Process 53"/>
            <p:cNvSpPr/>
            <p:nvPr/>
          </p:nvSpPr>
          <p:spPr>
            <a:xfrm>
              <a:off x="7464687" y="4472721"/>
              <a:ext cx="744584" cy="418011"/>
            </a:xfrm>
            <a:prstGeom prst="flowChartAlternateProcess">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a:solidFill>
                    <a:prstClr val="white"/>
                  </a:solidFill>
                </a:rPr>
                <a:t>Story</a:t>
              </a:r>
              <a:endParaRPr lang="en-US" sz="1800" dirty="0">
                <a:solidFill>
                  <a:prstClr val="white"/>
                </a:solidFill>
              </a:endParaRPr>
            </a:p>
          </p:txBody>
        </p:sp>
        <p:sp>
          <p:nvSpPr>
            <p:cNvPr id="31" name="Flowchart: Alternate Process 54"/>
            <p:cNvSpPr/>
            <p:nvPr/>
          </p:nvSpPr>
          <p:spPr>
            <a:xfrm>
              <a:off x="7464687" y="5020277"/>
              <a:ext cx="744584" cy="418011"/>
            </a:xfrm>
            <a:prstGeom prst="flowChartAlternateProcess">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a:solidFill>
                    <a:prstClr val="white"/>
                  </a:solidFill>
                </a:rPr>
                <a:t>Story</a:t>
              </a:r>
              <a:endParaRPr lang="en-US" sz="1800" dirty="0">
                <a:solidFill>
                  <a:prstClr val="white"/>
                </a:solidFill>
              </a:endParaRPr>
            </a:p>
          </p:txBody>
        </p:sp>
        <p:sp>
          <p:nvSpPr>
            <p:cNvPr id="32" name="Flowchart: Alternate Process 55"/>
            <p:cNvSpPr/>
            <p:nvPr/>
          </p:nvSpPr>
          <p:spPr>
            <a:xfrm>
              <a:off x="7464687" y="5566831"/>
              <a:ext cx="744584" cy="418011"/>
            </a:xfrm>
            <a:prstGeom prst="flowChartAlternateProcess">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a:solidFill>
                    <a:prstClr val="white"/>
                  </a:solidFill>
                </a:rPr>
                <a:t>Story</a:t>
              </a:r>
              <a:endParaRPr lang="en-US" sz="1800" dirty="0">
                <a:solidFill>
                  <a:prstClr val="white"/>
                </a:solidFill>
              </a:endParaRPr>
            </a:p>
          </p:txBody>
        </p:sp>
        <p:sp>
          <p:nvSpPr>
            <p:cNvPr id="33" name="Flowchart: Alternate Process 56"/>
            <p:cNvSpPr/>
            <p:nvPr/>
          </p:nvSpPr>
          <p:spPr>
            <a:xfrm>
              <a:off x="7464687" y="6092483"/>
              <a:ext cx="744584" cy="418011"/>
            </a:xfrm>
            <a:prstGeom prst="flowChartAlternateProcess">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a:solidFill>
                    <a:prstClr val="white"/>
                  </a:solidFill>
                </a:rPr>
                <a:t>Story</a:t>
              </a:r>
              <a:endParaRPr lang="en-US" sz="1800" dirty="0">
                <a:solidFill>
                  <a:prstClr val="white"/>
                </a:solidFill>
              </a:endParaRPr>
            </a:p>
          </p:txBody>
        </p:sp>
        <p:sp>
          <p:nvSpPr>
            <p:cNvPr id="34" name="Right Arrow 57"/>
            <p:cNvSpPr/>
            <p:nvPr/>
          </p:nvSpPr>
          <p:spPr>
            <a:xfrm>
              <a:off x="879098" y="3229595"/>
              <a:ext cx="2351315" cy="583457"/>
            </a:xfrm>
            <a:prstGeom prst="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dirty="0" smtClean="0">
                  <a:solidFill>
                    <a:prstClr val="white"/>
                  </a:solidFill>
                </a:rPr>
                <a:t>Sprint 1</a:t>
              </a:r>
              <a:endParaRPr lang="en-US" sz="1800" dirty="0">
                <a:solidFill>
                  <a:prstClr val="white"/>
                </a:solidFill>
              </a:endParaRPr>
            </a:p>
          </p:txBody>
        </p:sp>
        <p:sp>
          <p:nvSpPr>
            <p:cNvPr id="35" name="Right Arrow 58"/>
            <p:cNvSpPr/>
            <p:nvPr/>
          </p:nvSpPr>
          <p:spPr>
            <a:xfrm>
              <a:off x="3478610" y="3235275"/>
              <a:ext cx="2351315" cy="583457"/>
            </a:xfrm>
            <a:prstGeom prst="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dirty="0" smtClean="0">
                  <a:solidFill>
                    <a:prstClr val="white"/>
                  </a:solidFill>
                </a:rPr>
                <a:t>Sprint 2</a:t>
              </a:r>
              <a:endParaRPr lang="en-US" sz="1800" dirty="0">
                <a:solidFill>
                  <a:prstClr val="white"/>
                </a:solidFill>
              </a:endParaRPr>
            </a:p>
          </p:txBody>
        </p:sp>
        <p:sp>
          <p:nvSpPr>
            <p:cNvPr id="36" name="Right Arrow 59"/>
            <p:cNvSpPr/>
            <p:nvPr/>
          </p:nvSpPr>
          <p:spPr>
            <a:xfrm>
              <a:off x="6078122" y="3229595"/>
              <a:ext cx="2351315" cy="583457"/>
            </a:xfrm>
            <a:prstGeom prst="right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800" dirty="0" smtClean="0">
                  <a:solidFill>
                    <a:prstClr val="white"/>
                  </a:solidFill>
                </a:rPr>
                <a:t>Sprint 3</a:t>
              </a:r>
              <a:endParaRPr lang="en-US" sz="1800" dirty="0">
                <a:solidFill>
                  <a:prstClr val="white"/>
                </a:solidFill>
              </a:endParaRPr>
            </a:p>
          </p:txBody>
        </p:sp>
      </p:grpSp>
    </p:spTree>
    <p:extLst>
      <p:ext uri="{BB962C8B-B14F-4D97-AF65-F5344CB8AC3E}">
        <p14:creationId xmlns:p14="http://schemas.microsoft.com/office/powerpoint/2010/main" val="1134094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3" y="472436"/>
            <a:ext cx="8586061" cy="504825"/>
          </a:xfrm>
        </p:spPr>
        <p:txBody>
          <a:bodyPr>
            <a:normAutofit fontScale="90000"/>
          </a:bodyPr>
          <a:lstStyle/>
          <a:p>
            <a:r>
              <a:rPr lang="en-US" dirty="0"/>
              <a:t>Exercise: </a:t>
            </a:r>
            <a:r>
              <a:rPr lang="en-US" dirty="0" smtClean="0"/>
              <a:t>Create Release Road Map</a:t>
            </a:r>
            <a:endParaRPr lang="en-US" dirty="0"/>
          </a:p>
        </p:txBody>
      </p:sp>
      <p:sp>
        <p:nvSpPr>
          <p:cNvPr id="3" name="Content Placeholder 2"/>
          <p:cNvSpPr>
            <a:spLocks noGrp="1"/>
          </p:cNvSpPr>
          <p:nvPr>
            <p:ph idx="1"/>
          </p:nvPr>
        </p:nvSpPr>
        <p:spPr>
          <a:xfrm>
            <a:off x="227013" y="1045201"/>
            <a:ext cx="8585200" cy="5830121"/>
          </a:xfrm>
        </p:spPr>
        <p:txBody>
          <a:bodyPr>
            <a:normAutofit/>
          </a:bodyPr>
          <a:lstStyle/>
          <a:p>
            <a:r>
              <a:rPr lang="en-US" sz="2200" dirty="0"/>
              <a:t>Task </a:t>
            </a:r>
            <a:r>
              <a:rPr lang="en-US" sz="2200" dirty="0" smtClean="0"/>
              <a:t>Details </a:t>
            </a:r>
          </a:p>
          <a:p>
            <a:pPr lvl="1"/>
            <a:r>
              <a:rPr lang="en-US" sz="1900" b="1" dirty="0" smtClean="0">
                <a:solidFill>
                  <a:srgbClr val="00B050"/>
                </a:solidFill>
              </a:rPr>
              <a:t>Scrum Master </a:t>
            </a:r>
            <a:r>
              <a:rPr lang="en-US" sz="1900" dirty="0" smtClean="0"/>
              <a:t>facilitates discussion and performs the following: </a:t>
            </a:r>
          </a:p>
          <a:p>
            <a:pPr lvl="2"/>
            <a:r>
              <a:rPr lang="en-US" sz="1700" dirty="0"/>
              <a:t>Group stories into </a:t>
            </a:r>
            <a:r>
              <a:rPr lang="en-US" sz="1700" dirty="0" smtClean="0"/>
              <a:t>3 </a:t>
            </a:r>
            <a:r>
              <a:rPr lang="en-US" sz="1700" dirty="0"/>
              <a:t>sprints, draw dividing lines for each sprint, and number each sprint. </a:t>
            </a:r>
            <a:endParaRPr lang="en-US" sz="1700" dirty="0" smtClean="0"/>
          </a:p>
          <a:p>
            <a:pPr lvl="1"/>
            <a:r>
              <a:rPr lang="en-US" sz="1900" b="1" dirty="0" smtClean="0">
                <a:solidFill>
                  <a:srgbClr val="00B050"/>
                </a:solidFill>
              </a:rPr>
              <a:t>Scrum Team </a:t>
            </a:r>
            <a:r>
              <a:rPr lang="en-US" sz="1900" dirty="0" smtClean="0"/>
              <a:t>actively participates in discussion  </a:t>
            </a:r>
          </a:p>
          <a:p>
            <a:r>
              <a:rPr lang="en-US" sz="2200" dirty="0" smtClean="0"/>
              <a:t>Project Constraints</a:t>
            </a:r>
          </a:p>
          <a:p>
            <a:pPr lvl="1"/>
            <a:r>
              <a:rPr lang="en-US" sz="1900" dirty="0" smtClean="0"/>
              <a:t>High-level product (“must have” stories) must be completed by the release date</a:t>
            </a:r>
          </a:p>
          <a:p>
            <a:pPr lvl="1"/>
            <a:r>
              <a:rPr lang="en-US" sz="1900" dirty="0" smtClean="0"/>
              <a:t>Not all stories have to be assigned to a sprint</a:t>
            </a:r>
          </a:p>
          <a:p>
            <a:pPr lvl="1"/>
            <a:r>
              <a:rPr lang="en-US" sz="1900" i="1" dirty="0" smtClean="0"/>
              <a:t>(We will perform 2 sprints; each sprint is 15 minutes long)</a:t>
            </a:r>
          </a:p>
          <a:p>
            <a:pPr lvl="1"/>
            <a:r>
              <a:rPr lang="en-US" sz="1900" dirty="0" smtClean="0"/>
              <a:t>Remember, only the </a:t>
            </a:r>
            <a:r>
              <a:rPr lang="en-US" sz="1900" b="1" dirty="0" smtClean="0">
                <a:solidFill>
                  <a:srgbClr val="00B050"/>
                </a:solidFill>
              </a:rPr>
              <a:t>Scrum </a:t>
            </a:r>
            <a:r>
              <a:rPr lang="en-US" sz="1900" b="1" dirty="0">
                <a:solidFill>
                  <a:srgbClr val="00B050"/>
                </a:solidFill>
              </a:rPr>
              <a:t>Team </a:t>
            </a:r>
            <a:r>
              <a:rPr lang="en-US" sz="1900" dirty="0" smtClean="0"/>
              <a:t>performs work</a:t>
            </a:r>
          </a:p>
          <a:p>
            <a:r>
              <a:rPr lang="en-US" sz="2200" dirty="0" smtClean="0"/>
              <a:t>Materials</a:t>
            </a:r>
            <a:endParaRPr lang="en-US" dirty="0" smtClean="0"/>
          </a:p>
          <a:p>
            <a:pPr lvl="1"/>
            <a:r>
              <a:rPr lang="en-US" sz="1900" dirty="0" smtClean="0"/>
              <a:t>Markers </a:t>
            </a:r>
          </a:p>
          <a:p>
            <a:pPr lvl="1"/>
            <a:r>
              <a:rPr lang="en-US" sz="1900" dirty="0" smtClean="0"/>
              <a:t>Scrum board</a:t>
            </a:r>
            <a:endParaRPr lang="en-US" sz="1900" dirty="0"/>
          </a:p>
          <a:p>
            <a:pPr lvl="1"/>
            <a:r>
              <a:rPr lang="en-US" sz="1900" dirty="0" smtClean="0"/>
              <a:t>Prioritized Product Backlog</a:t>
            </a:r>
          </a:p>
          <a:p>
            <a:pPr lvl="1"/>
            <a:r>
              <a:rPr lang="en-US" sz="1900" dirty="0" smtClean="0"/>
              <a:t>Sticky notes (for sprint goals)</a:t>
            </a:r>
            <a:endParaRPr lang="en-US" sz="1900" dirty="0"/>
          </a:p>
        </p:txBody>
      </p:sp>
      <p:sp>
        <p:nvSpPr>
          <p:cNvPr id="5" name="Text Placeholder 4"/>
          <p:cNvSpPr>
            <a:spLocks noGrp="1"/>
          </p:cNvSpPr>
          <p:nvPr>
            <p:ph type="body" sz="quarter" idx="13"/>
          </p:nvPr>
        </p:nvSpPr>
        <p:spPr/>
        <p:txBody>
          <a:bodyPr>
            <a:normAutofit lnSpcReduction="10000"/>
          </a:bodyPr>
          <a:lstStyle/>
          <a:p>
            <a:r>
              <a:rPr lang="en-US" dirty="0"/>
              <a:t>Release Planning</a:t>
            </a:r>
          </a:p>
        </p:txBody>
      </p:sp>
      <p:sp>
        <p:nvSpPr>
          <p:cNvPr id="4" name="TextBox 3"/>
          <p:cNvSpPr txBox="1"/>
          <p:nvPr/>
        </p:nvSpPr>
        <p:spPr>
          <a:xfrm>
            <a:off x="5725531" y="4830897"/>
            <a:ext cx="2333844" cy="1369606"/>
          </a:xfrm>
          <a:prstGeom prst="rect">
            <a:avLst/>
          </a:prstGeom>
        </p:spPr>
        <p:txBody>
          <a:bodyPr vert="horz" lIns="91440" tIns="45720" rIns="91440" bIns="45720" rtlCol="0">
            <a:normAutofit/>
          </a:bodyPr>
          <a:lstStyle>
            <a:lvl1pPr marL="182880" indent="-182880">
              <a:spcBef>
                <a:spcPts val="1800"/>
              </a:spcBef>
              <a:spcAft>
                <a:spcPts val="0"/>
              </a:spcAft>
              <a:buClr>
                <a:srgbClr val="C00000"/>
              </a:buClr>
              <a:buFont typeface="Wingdings" pitchFamily="2" charset="2"/>
              <a:buChar char="§"/>
              <a:defRPr sz="2200" b="1" baseline="0"/>
            </a:lvl1pPr>
            <a:lvl2pPr lvl="1" indent="-228600">
              <a:spcBef>
                <a:spcPts val="600"/>
              </a:spcBef>
              <a:buClr>
                <a:srgbClr val="C00000"/>
              </a:buClr>
              <a:buFont typeface="Arial" pitchFamily="34" charset="0"/>
              <a:buChar char="–"/>
              <a:defRPr sz="1900" baseline="0">
                <a:solidFill>
                  <a:srgbClr val="00B050"/>
                </a:solidFill>
              </a:defRPr>
            </a:lvl2pPr>
            <a:lvl3pPr marL="640080" lvl="2" indent="-182880">
              <a:spcBef>
                <a:spcPts val="600"/>
              </a:spcBef>
              <a:buClr>
                <a:srgbClr val="C00000"/>
              </a:buClr>
              <a:buFont typeface="Arial" pitchFamily="34" charset="0"/>
              <a:buChar char="•"/>
              <a:defRPr sz="1700" baseline="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fontAlgn="auto"/>
            <a:r>
              <a:rPr lang="en-US" dirty="0">
                <a:solidFill>
                  <a:prstClr val="black"/>
                </a:solidFill>
                <a:latin typeface="Calibri"/>
                <a:ea typeface="+mn-ea"/>
              </a:rPr>
              <a:t>Time Constraints</a:t>
            </a:r>
          </a:p>
          <a:p>
            <a:pPr lvl="1" fontAlgn="auto">
              <a:spcAft>
                <a:spcPts val="0"/>
              </a:spcAft>
            </a:pPr>
            <a:r>
              <a:rPr lang="en-US" dirty="0" smtClean="0">
                <a:solidFill>
                  <a:prstClr val="black"/>
                </a:solidFill>
                <a:latin typeface="Calibri"/>
                <a:ea typeface="+mn-ea"/>
              </a:rPr>
              <a:t>5 </a:t>
            </a:r>
            <a:r>
              <a:rPr lang="en-US" dirty="0">
                <a:solidFill>
                  <a:prstClr val="black"/>
                </a:solidFill>
                <a:latin typeface="Calibri"/>
                <a:ea typeface="+mn-ea"/>
              </a:rPr>
              <a:t>minutes</a:t>
            </a:r>
          </a:p>
          <a:p>
            <a:pPr fontAlgn="auto"/>
            <a:endParaRPr lang="en-US" dirty="0">
              <a:solidFill>
                <a:prstClr val="black"/>
              </a:solidFill>
              <a:latin typeface="Calibri"/>
              <a:ea typeface="+mn-ea"/>
            </a:endParaRPr>
          </a:p>
        </p:txBody>
      </p:sp>
    </p:spTree>
    <p:extLst>
      <p:ext uri="{BB962C8B-B14F-4D97-AF65-F5344CB8AC3E}">
        <p14:creationId xmlns:p14="http://schemas.microsoft.com/office/powerpoint/2010/main" val="332055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Planning</a:t>
            </a:r>
            <a:endParaRPr lang="en-US" dirty="0"/>
          </a:p>
        </p:txBody>
      </p:sp>
      <p:sp>
        <p:nvSpPr>
          <p:cNvPr id="4" name="Text Placeholder 3"/>
          <p:cNvSpPr>
            <a:spLocks noGrp="1"/>
          </p:cNvSpPr>
          <p:nvPr>
            <p:ph type="body" idx="1"/>
          </p:nvPr>
        </p:nvSpPr>
        <p:spPr/>
        <p:txBody>
          <a:bodyPr/>
          <a:lstStyle/>
          <a:p>
            <a:r>
              <a:rPr lang="en-US" dirty="0" smtClean="0"/>
              <a:t>Defining scope for the sprint</a:t>
            </a:r>
            <a:endParaRPr lang="en-US" dirty="0"/>
          </a:p>
        </p:txBody>
      </p:sp>
    </p:spTree>
    <p:extLst>
      <p:ext uri="{BB962C8B-B14F-4D97-AF65-F5344CB8AC3E}">
        <p14:creationId xmlns:p14="http://schemas.microsoft.com/office/powerpoint/2010/main" val="2187067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7013" y="1268414"/>
            <a:ext cx="8585200" cy="756329"/>
          </a:xfrm>
        </p:spPr>
        <p:txBody>
          <a:bodyPr/>
          <a:lstStyle/>
          <a:p>
            <a:r>
              <a:rPr lang="en-US" dirty="0" smtClean="0"/>
              <a:t>To prepare for the sprint by reviewing/updating the Sprint Backlog, creating tasks, estimating tasks, and assigning work</a:t>
            </a:r>
          </a:p>
        </p:txBody>
      </p:sp>
      <p:sp>
        <p:nvSpPr>
          <p:cNvPr id="2" name="Title 1"/>
          <p:cNvSpPr>
            <a:spLocks noGrp="1"/>
          </p:cNvSpPr>
          <p:nvPr>
            <p:ph type="title"/>
          </p:nvPr>
        </p:nvSpPr>
        <p:spPr/>
        <p:txBody>
          <a:bodyPr>
            <a:normAutofit fontScale="90000"/>
          </a:bodyPr>
          <a:lstStyle/>
          <a:p>
            <a:r>
              <a:rPr lang="en-US" dirty="0" smtClean="0"/>
              <a:t>Purpose </a:t>
            </a:r>
            <a:endParaRPr lang="en-US" dirty="0"/>
          </a:p>
        </p:txBody>
      </p:sp>
      <p:sp>
        <p:nvSpPr>
          <p:cNvPr id="5" name="Text Placeholder 4"/>
          <p:cNvSpPr>
            <a:spLocks noGrp="1"/>
          </p:cNvSpPr>
          <p:nvPr>
            <p:ph type="body" sz="quarter" idx="13"/>
          </p:nvPr>
        </p:nvSpPr>
        <p:spPr/>
        <p:txBody>
          <a:bodyPr>
            <a:normAutofit lnSpcReduction="10000"/>
          </a:bodyPr>
          <a:lstStyle/>
          <a:p>
            <a:r>
              <a:rPr lang="en-US" dirty="0" smtClean="0"/>
              <a:t>Sprint Planning</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91901" y="2329544"/>
            <a:ext cx="8055423" cy="3667666"/>
          </a:xfrm>
          <a:prstGeom prst="rect">
            <a:avLst/>
          </a:prstGeom>
        </p:spPr>
      </p:pic>
    </p:spTree>
    <p:extLst>
      <p:ext uri="{BB962C8B-B14F-4D97-AF65-F5344CB8AC3E}">
        <p14:creationId xmlns:p14="http://schemas.microsoft.com/office/powerpoint/2010/main" val="3598544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Typical Sprint Planning Meeting Activities</a:t>
            </a:r>
            <a:endParaRPr lang="en-US" dirty="0"/>
          </a:p>
        </p:txBody>
      </p:sp>
      <p:sp>
        <p:nvSpPr>
          <p:cNvPr id="5" name="Text Placeholder 4"/>
          <p:cNvSpPr>
            <a:spLocks noGrp="1"/>
          </p:cNvSpPr>
          <p:nvPr>
            <p:ph type="body" sz="quarter" idx="13"/>
          </p:nvPr>
        </p:nvSpPr>
        <p:spPr/>
        <p:txBody>
          <a:bodyPr>
            <a:normAutofit lnSpcReduction="10000"/>
          </a:bodyPr>
          <a:lstStyle/>
          <a:p>
            <a:r>
              <a:rPr lang="en-US" dirty="0" smtClean="0"/>
              <a:t>Sprint Planning</a:t>
            </a:r>
            <a:endParaRPr lang="en-US" dirty="0"/>
          </a:p>
        </p:txBody>
      </p:sp>
      <p:sp>
        <p:nvSpPr>
          <p:cNvPr id="8" name="Content Placeholder 2"/>
          <p:cNvSpPr>
            <a:spLocks noGrp="1"/>
          </p:cNvSpPr>
          <p:nvPr>
            <p:ph idx="1"/>
          </p:nvPr>
        </p:nvSpPr>
        <p:spPr>
          <a:xfrm>
            <a:off x="227013" y="1268414"/>
            <a:ext cx="8002587" cy="4903786"/>
          </a:xfrm>
        </p:spPr>
        <p:txBody>
          <a:bodyPr>
            <a:normAutofit/>
          </a:bodyPr>
          <a:lstStyle/>
          <a:p>
            <a:r>
              <a:rPr lang="en-US" dirty="0" smtClean="0"/>
              <a:t>Scrum Master:</a:t>
            </a:r>
          </a:p>
          <a:p>
            <a:pPr lvl="1"/>
            <a:r>
              <a:rPr lang="en-US" dirty="0" smtClean="0"/>
              <a:t>Schedules the meeting (typically the 1</a:t>
            </a:r>
            <a:r>
              <a:rPr lang="en-US" baseline="30000" dirty="0" smtClean="0"/>
              <a:t>st</a:t>
            </a:r>
            <a:r>
              <a:rPr lang="en-US" dirty="0" smtClean="0"/>
              <a:t> day of the sprint)</a:t>
            </a:r>
          </a:p>
          <a:p>
            <a:pPr lvl="1"/>
            <a:r>
              <a:rPr lang="en-US" dirty="0" smtClean="0"/>
              <a:t>Calculates Sprint Hours and Points Capacity</a:t>
            </a:r>
          </a:p>
          <a:p>
            <a:pPr lvl="1"/>
            <a:r>
              <a:rPr lang="en-US" dirty="0"/>
              <a:t>Reviews Sprint Goal and Road Map</a:t>
            </a:r>
          </a:p>
          <a:p>
            <a:pPr lvl="1"/>
            <a:r>
              <a:rPr lang="en-US" dirty="0"/>
              <a:t>Reviews Metrics</a:t>
            </a:r>
          </a:p>
          <a:p>
            <a:r>
              <a:rPr lang="en-US" dirty="0" smtClean="0"/>
              <a:t>Team:</a:t>
            </a:r>
          </a:p>
          <a:p>
            <a:pPr lvl="1"/>
            <a:r>
              <a:rPr lang="en-US" dirty="0"/>
              <a:t>Reviews/Updates Sprint Backlog</a:t>
            </a:r>
          </a:p>
          <a:p>
            <a:pPr lvl="1"/>
            <a:r>
              <a:rPr lang="en-US" dirty="0"/>
              <a:t>Reviews, updates, and estimates stories </a:t>
            </a:r>
          </a:p>
          <a:p>
            <a:pPr lvl="1"/>
            <a:r>
              <a:rPr lang="en-US" dirty="0"/>
              <a:t>Creates and estimates tasks for each story</a:t>
            </a:r>
          </a:p>
          <a:p>
            <a:pPr lvl="1"/>
            <a:r>
              <a:rPr lang="en-US" dirty="0"/>
              <a:t>Development Team members volunteer to complete stories/tasks</a:t>
            </a:r>
          </a:p>
          <a:p>
            <a:pPr lvl="1"/>
            <a:r>
              <a:rPr lang="en-US" dirty="0" smtClean="0"/>
              <a:t>Revises </a:t>
            </a:r>
            <a:r>
              <a:rPr lang="en-US" dirty="0"/>
              <a:t>Sprint Goal / Sprint scope, if necessary</a:t>
            </a:r>
          </a:p>
          <a:p>
            <a:pPr lvl="1"/>
            <a:endParaRPr lang="en-US" dirty="0"/>
          </a:p>
        </p:txBody>
      </p:sp>
    </p:spTree>
    <p:extLst>
      <p:ext uri="{BB962C8B-B14F-4D97-AF65-F5344CB8AC3E}">
        <p14:creationId xmlns:p14="http://schemas.microsoft.com/office/powerpoint/2010/main" val="4289649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Estimation</a:t>
            </a:r>
          </a:p>
        </p:txBody>
      </p:sp>
      <p:sp>
        <p:nvSpPr>
          <p:cNvPr id="5" name="Text Placeholder 4"/>
          <p:cNvSpPr>
            <a:spLocks noGrp="1"/>
          </p:cNvSpPr>
          <p:nvPr>
            <p:ph type="body" sz="quarter" idx="13"/>
          </p:nvPr>
        </p:nvSpPr>
        <p:spPr/>
        <p:txBody>
          <a:bodyPr>
            <a:normAutofit lnSpcReduction="10000"/>
          </a:bodyPr>
          <a:lstStyle/>
          <a:p>
            <a:r>
              <a:rPr lang="en-US" dirty="0" smtClean="0"/>
              <a:t>Sprint Planning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ICF common methods </a:t>
            </a:r>
          </a:p>
          <a:p>
            <a:pPr lvl="1"/>
            <a:r>
              <a:rPr lang="en-US" dirty="0"/>
              <a:t>Story points </a:t>
            </a:r>
          </a:p>
          <a:p>
            <a:pPr lvl="1"/>
            <a:r>
              <a:rPr lang="en-US" dirty="0"/>
              <a:t>T-shirt size </a:t>
            </a:r>
          </a:p>
          <a:p>
            <a:r>
              <a:rPr lang="en-US" dirty="0"/>
              <a:t>What are story points?</a:t>
            </a:r>
          </a:p>
          <a:p>
            <a:pPr lvl="1"/>
            <a:r>
              <a:rPr lang="en-US" dirty="0"/>
              <a:t>Unit-less measures of </a:t>
            </a:r>
            <a:r>
              <a:rPr lang="en-US" b="1" dirty="0">
                <a:solidFill>
                  <a:srgbClr val="0A842A"/>
                </a:solidFill>
              </a:rPr>
              <a:t>relative</a:t>
            </a:r>
            <a:r>
              <a:rPr lang="en-US" dirty="0"/>
              <a:t> size assigned to user stories</a:t>
            </a:r>
          </a:p>
          <a:p>
            <a:pPr lvl="1"/>
            <a:r>
              <a:rPr lang="en-US" dirty="0"/>
              <a:t>Story points allow the team to focus on the pure size and complexity of delivering a specific piece of functionality rather than trying to perfectly estimate a duration of time required for the completion of the functionality</a:t>
            </a:r>
          </a:p>
          <a:p>
            <a:r>
              <a:rPr lang="en-US" dirty="0"/>
              <a:t>Consider…</a:t>
            </a:r>
          </a:p>
          <a:p>
            <a:pPr lvl="1"/>
            <a:r>
              <a:rPr lang="en-US" dirty="0"/>
              <a:t>How big or complex is the story?</a:t>
            </a:r>
          </a:p>
          <a:p>
            <a:pPr lvl="1"/>
            <a:r>
              <a:rPr lang="en-US" dirty="0"/>
              <a:t>How much doubt/risk is there related to implementing the story?</a:t>
            </a:r>
          </a:p>
          <a:p>
            <a:pPr lvl="1"/>
            <a:r>
              <a:rPr lang="en-US" dirty="0"/>
              <a:t>How does it compare to other stories (</a:t>
            </a:r>
            <a:r>
              <a:rPr lang="en-US" b="1" dirty="0">
                <a:solidFill>
                  <a:srgbClr val="0A842A"/>
                </a:solidFill>
              </a:rPr>
              <a:t>relative</a:t>
            </a:r>
            <a:r>
              <a:rPr lang="en-US" dirty="0"/>
              <a:t> sizing)?</a:t>
            </a:r>
          </a:p>
          <a:p>
            <a:r>
              <a:rPr lang="en-US" dirty="0"/>
              <a:t>Why can’t we estimate using hours?</a:t>
            </a:r>
          </a:p>
          <a:p>
            <a:pPr lvl="1"/>
            <a:r>
              <a:rPr lang="en-US" dirty="0"/>
              <a:t>Since story points have no relevance to actual hours, it makes it easy for Scrum Teams to think abstractly about the effort required to complete a story without feeling confined to hour estimates</a:t>
            </a:r>
          </a:p>
          <a:p>
            <a:endParaRPr lang="en-US" dirty="0"/>
          </a:p>
        </p:txBody>
      </p:sp>
    </p:spTree>
    <p:extLst>
      <p:ext uri="{BB962C8B-B14F-4D97-AF65-F5344CB8AC3E}">
        <p14:creationId xmlns:p14="http://schemas.microsoft.com/office/powerpoint/2010/main" val="653591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Estimation Techniques</a:t>
            </a:r>
            <a:endParaRPr lang="en-US" dirty="0"/>
          </a:p>
        </p:txBody>
      </p:sp>
      <p:sp>
        <p:nvSpPr>
          <p:cNvPr id="3" name="Content Placeholder 2"/>
          <p:cNvSpPr>
            <a:spLocks noGrp="1"/>
          </p:cNvSpPr>
          <p:nvPr>
            <p:ph idx="1"/>
          </p:nvPr>
        </p:nvSpPr>
        <p:spPr>
          <a:xfrm>
            <a:off x="227013" y="1265438"/>
            <a:ext cx="5436505" cy="5122863"/>
          </a:xfrm>
        </p:spPr>
        <p:txBody>
          <a:bodyPr>
            <a:normAutofit/>
          </a:bodyPr>
          <a:lstStyle/>
          <a:p>
            <a:r>
              <a:rPr lang="en-US" dirty="0"/>
              <a:t>Planning Poker </a:t>
            </a:r>
          </a:p>
          <a:p>
            <a:pPr lvl="1"/>
            <a:r>
              <a:rPr lang="en-US" dirty="0" smtClean="0"/>
              <a:t>Scrum Team members are equipped </a:t>
            </a:r>
            <a:r>
              <a:rPr lang="en-US" dirty="0"/>
              <a:t>with playing </a:t>
            </a:r>
            <a:r>
              <a:rPr lang="en-US" dirty="0" smtClean="0"/>
              <a:t>cards </a:t>
            </a:r>
          </a:p>
          <a:p>
            <a:pPr lvl="1"/>
            <a:r>
              <a:rPr lang="en-US" dirty="0" smtClean="0"/>
              <a:t>Each team member assigns cards to user stories with his/her estimate</a:t>
            </a:r>
          </a:p>
          <a:p>
            <a:pPr lvl="1"/>
            <a:r>
              <a:rPr lang="en-US" dirty="0" smtClean="0"/>
              <a:t>Members with highest and lowest cards present their case</a:t>
            </a:r>
          </a:p>
          <a:p>
            <a:pPr lvl="1"/>
            <a:r>
              <a:rPr lang="en-US" dirty="0" smtClean="0"/>
              <a:t>Team reaches consensus</a:t>
            </a:r>
          </a:p>
          <a:p>
            <a:r>
              <a:rPr lang="en-US" dirty="0" smtClean="0"/>
              <a:t>Card options</a:t>
            </a:r>
            <a:endParaRPr lang="en-US" dirty="0"/>
          </a:p>
          <a:p>
            <a:pPr lvl="1"/>
            <a:r>
              <a:rPr lang="en-US" b="1" dirty="0"/>
              <a:t>Fibonacci series</a:t>
            </a:r>
            <a:r>
              <a:rPr lang="en-US" dirty="0"/>
              <a:t>: 1, 2, 3, 5, 8, 13, 21, 34, 55, 89…</a:t>
            </a:r>
          </a:p>
          <a:p>
            <a:pPr lvl="2"/>
            <a:r>
              <a:rPr lang="en-US" dirty="0"/>
              <a:t>Some planning poker decks also include 0 and ½ </a:t>
            </a:r>
          </a:p>
          <a:p>
            <a:pPr lvl="2"/>
            <a:r>
              <a:rPr lang="en-US" dirty="0"/>
              <a:t>Each new value is the sum of the two previous values</a:t>
            </a:r>
          </a:p>
          <a:p>
            <a:pPr lvl="1"/>
            <a:r>
              <a:rPr lang="en-US" b="1" dirty="0"/>
              <a:t>T-shirt sizes</a:t>
            </a:r>
            <a:r>
              <a:rPr lang="en-US" dirty="0"/>
              <a:t>: XS, S, M, L, XL, XXL….</a:t>
            </a:r>
          </a:p>
          <a:p>
            <a:pPr lvl="1"/>
            <a:r>
              <a:rPr lang="en-US" b="1" dirty="0"/>
              <a:t>Your own sequence </a:t>
            </a:r>
            <a:r>
              <a:rPr lang="en-US" dirty="0"/>
              <a:t>– the key is </a:t>
            </a:r>
            <a:r>
              <a:rPr lang="en-US" b="1" dirty="0">
                <a:solidFill>
                  <a:srgbClr val="0A842A"/>
                </a:solidFill>
              </a:rPr>
              <a:t>relative</a:t>
            </a:r>
            <a:r>
              <a:rPr lang="en-US" dirty="0"/>
              <a:t> sizes! </a:t>
            </a:r>
          </a:p>
          <a:p>
            <a:endParaRPr lang="en-US" dirty="0"/>
          </a:p>
          <a:p>
            <a:pPr lvl="1"/>
            <a:endParaRPr lang="en-US" dirty="0"/>
          </a:p>
          <a:p>
            <a:endParaRPr lang="en-US" dirty="0"/>
          </a:p>
        </p:txBody>
      </p:sp>
      <p:sp>
        <p:nvSpPr>
          <p:cNvPr id="5" name="Text Placeholder 4"/>
          <p:cNvSpPr>
            <a:spLocks noGrp="1"/>
          </p:cNvSpPr>
          <p:nvPr>
            <p:ph type="body" sz="quarter" idx="13"/>
          </p:nvPr>
        </p:nvSpPr>
        <p:spPr/>
        <p:txBody>
          <a:bodyPr>
            <a:normAutofit lnSpcReduction="10000"/>
          </a:bodyPr>
          <a:lstStyle/>
          <a:p>
            <a:r>
              <a:rPr lang="en-US" dirty="0" smtClean="0"/>
              <a:t>sprint planning</a:t>
            </a:r>
            <a:endParaRPr lang="en-US" dirty="0"/>
          </a:p>
        </p:txBody>
      </p:sp>
      <p:pic>
        <p:nvPicPr>
          <p:cNvPr id="1030" name="Picture 6" descr="http://scrumology.com/wp-content/uploads/2011/11/IMG_0020-1-dragged.jpg"/>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l="1811" t="3419" b="6918"/>
          <a:stretch/>
        </p:blipFill>
        <p:spPr bwMode="auto">
          <a:xfrm>
            <a:off x="6111265" y="2620472"/>
            <a:ext cx="2291301" cy="156923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future-processing.pl/wp-content/uploads/2014/09/animal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3517" y="4394457"/>
            <a:ext cx="3148695" cy="212014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agilereflectionsdotcom.files.wordpress.com/2012/12/fibonacci-cards.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073165" y="1169849"/>
            <a:ext cx="2329401" cy="113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134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4325" y="104776"/>
            <a:ext cx="8515350" cy="1325563"/>
          </a:xfrm>
        </p:spPr>
        <p:txBody>
          <a:bodyPr/>
          <a:lstStyle/>
          <a:p>
            <a:r>
              <a:rPr lang="en-US" dirty="0" smtClean="0"/>
              <a:t>Software Development: </a:t>
            </a:r>
            <a:br>
              <a:rPr lang="en-US" dirty="0" smtClean="0"/>
            </a:br>
            <a:r>
              <a:rPr lang="en-US" dirty="0" smtClean="0"/>
              <a:t>Agile vs Waterfall</a:t>
            </a:r>
            <a:endParaRPr lang="en-US" dirty="0"/>
          </a:p>
        </p:txBody>
      </p:sp>
      <p:sp>
        <p:nvSpPr>
          <p:cNvPr id="9" name="Content Placeholder 8"/>
          <p:cNvSpPr>
            <a:spLocks noGrp="1"/>
          </p:cNvSpPr>
          <p:nvPr>
            <p:ph idx="1"/>
          </p:nvPr>
        </p:nvSpPr>
        <p:spPr/>
        <p:txBody>
          <a:bodyPr/>
          <a:lstStyle/>
          <a:p>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06161521"/>
              </p:ext>
            </p:extLst>
          </p:nvPr>
        </p:nvGraphicFramePr>
        <p:xfrm>
          <a:off x="0" y="1333500"/>
          <a:ext cx="9144000" cy="5059680"/>
        </p:xfrm>
        <a:graphic>
          <a:graphicData uri="http://schemas.openxmlformats.org/drawingml/2006/table">
            <a:tbl>
              <a:tblPr firstRow="1" bandRow="1">
                <a:tableStyleId>{93296810-A885-4BE3-A3E7-6D5BEEA58F35}</a:tableStyleId>
              </a:tblPr>
              <a:tblGrid>
                <a:gridCol w="4572000"/>
                <a:gridCol w="4572000"/>
              </a:tblGrid>
              <a:tr h="375354">
                <a:tc>
                  <a:txBody>
                    <a:bodyPr/>
                    <a:lstStyle/>
                    <a:p>
                      <a:pPr algn="ctr"/>
                      <a:r>
                        <a:rPr lang="en-US" sz="2000" dirty="0" smtClean="0"/>
                        <a:t>Waterfall</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Agile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0634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Traditional government software development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Best practice software development process for both private sector and government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126062">
                <a:tc>
                  <a:txBody>
                    <a:bodyPr/>
                    <a:lstStyle/>
                    <a:p>
                      <a:r>
                        <a:rPr lang="en-US" dirty="0" smtClean="0"/>
                        <a:t>Gather every requirement and functionality you can afford or think of, stick it in a Statement of Work (SOW)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Product Vision based on User Stories (functionality) provides sufficient performance-based info to describe the agency’s need (FAR Part 11)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85224">
                <a:tc>
                  <a:txBody>
                    <a:bodyPr/>
                    <a:lstStyle/>
                    <a:p>
                      <a:pPr lvl="0"/>
                      <a:r>
                        <a:rPr lang="en-US" dirty="0" smtClean="0"/>
                        <a:t>Inherent Problems:</a:t>
                      </a:r>
                    </a:p>
                    <a:p>
                      <a:pPr marL="114300" lvl="0" indent="-114300">
                        <a:buFont typeface="Arial" panose="020B0604020202020204" pitchFamily="34" charset="0"/>
                        <a:buChar char="•"/>
                      </a:pPr>
                      <a:r>
                        <a:rPr lang="en-US" dirty="0" smtClean="0"/>
                        <a:t>Agency has no interim</a:t>
                      </a:r>
                      <a:r>
                        <a:rPr lang="en-US" baseline="0" dirty="0" smtClean="0"/>
                        <a:t> product between </a:t>
                      </a:r>
                      <a:r>
                        <a:rPr lang="en-US" dirty="0" smtClean="0"/>
                        <a:t>contract award and final delivery</a:t>
                      </a:r>
                    </a:p>
                    <a:p>
                      <a:pPr marL="114300" lvl="0" indent="-114300">
                        <a:buFont typeface="Arial" panose="020B0604020202020204" pitchFamily="34" charset="0"/>
                        <a:buChar char="•"/>
                      </a:pPr>
                      <a:r>
                        <a:rPr lang="en-US" dirty="0" smtClean="0"/>
                        <a:t>Requirements and priorities change between award and final delivery,</a:t>
                      </a:r>
                      <a:r>
                        <a:rPr lang="en-US" baseline="0" dirty="0" smtClean="0"/>
                        <a:t> impacting scope, time, and budget</a:t>
                      </a:r>
                    </a:p>
                    <a:p>
                      <a:pPr marL="114300" lvl="0" indent="-114300">
                        <a:buFont typeface="Arial" panose="020B0604020202020204" pitchFamily="34" charset="0"/>
                        <a:buChar char="•"/>
                      </a:pPr>
                      <a:r>
                        <a:rPr lang="en-US" dirty="0" smtClean="0"/>
                        <a:t>Vendor lock-in risk</a:t>
                      </a:r>
                    </a:p>
                    <a:p>
                      <a:pPr marL="114300" lvl="0" indent="-114300">
                        <a:buFont typeface="Arial" panose="020B0604020202020204" pitchFamily="34" charset="0"/>
                        <a:buChar char="•"/>
                      </a:pPr>
                      <a:r>
                        <a:rPr lang="en-US" dirty="0" smtClean="0"/>
                        <a:t>Inability to jettison contractor</a:t>
                      </a:r>
                    </a:p>
                    <a:p>
                      <a:pPr marL="114300" lvl="0" indent="-114300">
                        <a:buFont typeface="Arial" panose="020B0604020202020204" pitchFamily="34" charset="0"/>
                        <a:buChar char="•"/>
                      </a:pPr>
                      <a:r>
                        <a:rPr lang="en-US" dirty="0" smtClean="0"/>
                        <a:t>Performance/cost/schedule risks compound over life of project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Inherent Benefits:</a:t>
                      </a:r>
                    </a:p>
                    <a:p>
                      <a:pPr marL="114300" indent="-114300">
                        <a:buFont typeface="Arial" panose="020B0604020202020204" pitchFamily="34" charset="0"/>
                        <a:buChar char="•"/>
                      </a:pPr>
                      <a:r>
                        <a:rPr lang="en-US" sz="1800" dirty="0" smtClean="0"/>
                        <a:t>Develop applications and systems in frequent incremental releases</a:t>
                      </a:r>
                    </a:p>
                    <a:p>
                      <a:pPr marL="114300" indent="-114300">
                        <a:buFont typeface="Arial" panose="020B0604020202020204" pitchFamily="34" charset="0"/>
                        <a:buChar char="•"/>
                      </a:pPr>
                      <a:r>
                        <a:rPr lang="en-US" sz="1800" dirty="0" smtClean="0"/>
                        <a:t>Agency is delivered increasing functionality and value with each release</a:t>
                      </a:r>
                    </a:p>
                    <a:p>
                      <a:pPr marL="114300" indent="-114300">
                        <a:buFont typeface="Arial" panose="020B0604020202020204" pitchFamily="34" charset="0"/>
                        <a:buChar char="•"/>
                      </a:pPr>
                      <a:r>
                        <a:rPr lang="en-US" sz="1800" dirty="0" smtClean="0"/>
                        <a:t>Embraces requirements and priorities changes between award and final delivery</a:t>
                      </a:r>
                    </a:p>
                    <a:p>
                      <a:pPr marL="114300" indent="-114300">
                        <a:buFont typeface="Arial" panose="020B0604020202020204" pitchFamily="34" charset="0"/>
                        <a:buChar char="•"/>
                      </a:pPr>
                      <a:r>
                        <a:rPr lang="en-US" dirty="0" smtClean="0"/>
                        <a:t>Allow flexibility to support detailed changes as needed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764868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and Estimate Tasks</a:t>
            </a:r>
            <a:endParaRPr lang="en-US" dirty="0"/>
          </a:p>
        </p:txBody>
      </p:sp>
      <p:sp>
        <p:nvSpPr>
          <p:cNvPr id="3" name="Content Placeholder 2"/>
          <p:cNvSpPr>
            <a:spLocks noGrp="1"/>
          </p:cNvSpPr>
          <p:nvPr>
            <p:ph idx="1"/>
          </p:nvPr>
        </p:nvSpPr>
        <p:spPr>
          <a:xfrm>
            <a:off x="227013" y="1268413"/>
            <a:ext cx="8430290" cy="5117639"/>
          </a:xfrm>
        </p:spPr>
        <p:txBody>
          <a:bodyPr>
            <a:normAutofit/>
          </a:bodyPr>
          <a:lstStyle/>
          <a:p>
            <a:r>
              <a:rPr lang="en-US" dirty="0"/>
              <a:t>Break user stories down into </a:t>
            </a:r>
            <a:r>
              <a:rPr lang="en-US" dirty="0">
                <a:solidFill>
                  <a:srgbClr val="00B050"/>
                </a:solidFill>
              </a:rPr>
              <a:t>Tasks</a:t>
            </a:r>
          </a:p>
          <a:p>
            <a:pPr lvl="1"/>
            <a:r>
              <a:rPr lang="en-US" u="sng" dirty="0"/>
              <a:t>Tasks</a:t>
            </a:r>
            <a:r>
              <a:rPr lang="en-US" dirty="0"/>
              <a:t> = Steps/Activities </a:t>
            </a:r>
            <a:r>
              <a:rPr lang="en-US" dirty="0" smtClean="0"/>
              <a:t>needed </a:t>
            </a:r>
            <a:r>
              <a:rPr lang="en-US" dirty="0"/>
              <a:t>to implement a user story and as a result meet </a:t>
            </a:r>
            <a:r>
              <a:rPr lang="en-US" dirty="0" smtClean="0"/>
              <a:t>all </a:t>
            </a:r>
            <a:r>
              <a:rPr lang="en-US" dirty="0"/>
              <a:t>acceptance </a:t>
            </a:r>
            <a:r>
              <a:rPr lang="en-US" dirty="0" smtClean="0"/>
              <a:t>criteria</a:t>
            </a:r>
            <a:endParaRPr lang="en-US" dirty="0"/>
          </a:p>
          <a:p>
            <a:r>
              <a:rPr lang="en-US" dirty="0"/>
              <a:t>Tasks </a:t>
            </a:r>
            <a:r>
              <a:rPr lang="en-US" i="1" dirty="0">
                <a:solidFill>
                  <a:srgbClr val="E9450F"/>
                </a:solidFill>
              </a:rPr>
              <a:t>may</a:t>
            </a:r>
            <a:r>
              <a:rPr lang="en-US" dirty="0">
                <a:solidFill>
                  <a:srgbClr val="E9450F"/>
                </a:solidFill>
              </a:rPr>
              <a:t> </a:t>
            </a:r>
            <a:r>
              <a:rPr lang="en-US" dirty="0"/>
              <a:t>include the traditional steps in a development lifecycle, such as :</a:t>
            </a:r>
          </a:p>
          <a:p>
            <a:pPr lvl="1"/>
            <a:r>
              <a:rPr lang="en-US" b="0" dirty="0"/>
              <a:t>Design</a:t>
            </a:r>
            <a:endParaRPr lang="en-US" dirty="0"/>
          </a:p>
          <a:p>
            <a:pPr lvl="1"/>
            <a:r>
              <a:rPr lang="en-US" b="0" dirty="0" smtClean="0"/>
              <a:t>Development</a:t>
            </a:r>
            <a:endParaRPr lang="en-US" dirty="0"/>
          </a:p>
          <a:p>
            <a:pPr lvl="1"/>
            <a:r>
              <a:rPr lang="en-US" b="0" dirty="0" smtClean="0"/>
              <a:t>Unit </a:t>
            </a:r>
            <a:r>
              <a:rPr lang="en-US" b="0" dirty="0"/>
              <a:t>Testing</a:t>
            </a:r>
            <a:endParaRPr lang="en-US" dirty="0"/>
          </a:p>
          <a:p>
            <a:pPr lvl="1"/>
            <a:r>
              <a:rPr lang="en-US" b="0" dirty="0" smtClean="0"/>
              <a:t>System </a:t>
            </a:r>
            <a:r>
              <a:rPr lang="en-US" b="0" dirty="0"/>
              <a:t>Testing</a:t>
            </a:r>
            <a:endParaRPr lang="en-US" dirty="0"/>
          </a:p>
          <a:p>
            <a:pPr lvl="1"/>
            <a:r>
              <a:rPr lang="en-US" b="0" dirty="0" smtClean="0"/>
              <a:t>User </a:t>
            </a:r>
            <a:r>
              <a:rPr lang="en-US" b="0" dirty="0"/>
              <a:t>Acceptance Testing</a:t>
            </a:r>
            <a:endParaRPr lang="en-US" dirty="0"/>
          </a:p>
          <a:p>
            <a:pPr lvl="1"/>
            <a:r>
              <a:rPr lang="en-US" b="0" dirty="0" smtClean="0"/>
              <a:t>Documentation</a:t>
            </a:r>
            <a:endParaRPr lang="en-US" dirty="0"/>
          </a:p>
          <a:p>
            <a:r>
              <a:rPr lang="en-US" dirty="0"/>
              <a:t>Team members </a:t>
            </a:r>
            <a:r>
              <a:rPr lang="en-US" u="sng" dirty="0"/>
              <a:t>volunteer</a:t>
            </a:r>
            <a:r>
              <a:rPr lang="en-US" dirty="0"/>
              <a:t> for each task</a:t>
            </a:r>
          </a:p>
          <a:p>
            <a:r>
              <a:rPr lang="en-US" dirty="0"/>
              <a:t>The assigned team member estimates his/her </a:t>
            </a:r>
            <a:r>
              <a:rPr lang="en-US" dirty="0" smtClean="0"/>
              <a:t>tasks </a:t>
            </a:r>
            <a:r>
              <a:rPr lang="en-US" dirty="0"/>
              <a:t>in </a:t>
            </a:r>
            <a:r>
              <a:rPr lang="en-US" dirty="0" smtClean="0">
                <a:solidFill>
                  <a:srgbClr val="00B0F0"/>
                </a:solidFill>
              </a:rPr>
              <a:t>HOURS</a:t>
            </a:r>
            <a:endParaRPr lang="en-US" dirty="0"/>
          </a:p>
          <a:p>
            <a:pPr lvl="1"/>
            <a:endParaRPr lang="en-US" dirty="0"/>
          </a:p>
          <a:p>
            <a:endParaRPr lang="en-US" dirty="0"/>
          </a:p>
          <a:p>
            <a:endParaRPr lang="en-US" dirty="0"/>
          </a:p>
          <a:p>
            <a:endParaRPr lang="en-US" dirty="0"/>
          </a:p>
        </p:txBody>
      </p:sp>
      <p:sp>
        <p:nvSpPr>
          <p:cNvPr id="5" name="Text Placeholder 4"/>
          <p:cNvSpPr>
            <a:spLocks noGrp="1"/>
          </p:cNvSpPr>
          <p:nvPr>
            <p:ph type="body" sz="quarter" idx="13"/>
          </p:nvPr>
        </p:nvSpPr>
        <p:spPr/>
        <p:txBody>
          <a:bodyPr>
            <a:normAutofit lnSpcReduction="10000"/>
          </a:bodyPr>
          <a:lstStyle/>
          <a:p>
            <a:r>
              <a:rPr lang="en-US" dirty="0" smtClean="0"/>
              <a:t>Sprint Planning</a:t>
            </a:r>
            <a:endParaRPr lang="en-US" dirty="0"/>
          </a:p>
        </p:txBody>
      </p:sp>
    </p:spTree>
    <p:extLst>
      <p:ext uri="{BB962C8B-B14F-4D97-AF65-F5344CB8AC3E}">
        <p14:creationId xmlns:p14="http://schemas.microsoft.com/office/powerpoint/2010/main" val="934650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Estimate User Stories</a:t>
            </a:r>
            <a:endParaRPr lang="en-US" dirty="0"/>
          </a:p>
        </p:txBody>
      </p:sp>
      <p:sp>
        <p:nvSpPr>
          <p:cNvPr id="3" name="Content Placeholder 2"/>
          <p:cNvSpPr>
            <a:spLocks noGrp="1"/>
          </p:cNvSpPr>
          <p:nvPr>
            <p:ph idx="1"/>
          </p:nvPr>
        </p:nvSpPr>
        <p:spPr>
          <a:xfrm>
            <a:off x="227013" y="1288287"/>
            <a:ext cx="8585200" cy="5752742"/>
          </a:xfrm>
        </p:spPr>
        <p:txBody>
          <a:bodyPr>
            <a:normAutofit/>
          </a:bodyPr>
          <a:lstStyle/>
          <a:p>
            <a:r>
              <a:rPr lang="en-US" dirty="0"/>
              <a:t>Task </a:t>
            </a:r>
            <a:r>
              <a:rPr lang="en-US" dirty="0" smtClean="0"/>
              <a:t>Details</a:t>
            </a:r>
            <a:endParaRPr lang="en-US" dirty="0"/>
          </a:p>
          <a:p>
            <a:pPr lvl="1"/>
            <a:r>
              <a:rPr lang="en-US" b="1" dirty="0" smtClean="0">
                <a:solidFill>
                  <a:srgbClr val="00B050"/>
                </a:solidFill>
              </a:rPr>
              <a:t>Scrum Team </a:t>
            </a:r>
            <a:r>
              <a:rPr lang="en-US" dirty="0" smtClean="0"/>
              <a:t>members estimate the </a:t>
            </a:r>
            <a:r>
              <a:rPr lang="en-US" dirty="0"/>
              <a:t>Product Backlog stories using the </a:t>
            </a:r>
            <a:r>
              <a:rPr lang="en-US" dirty="0" smtClean="0"/>
              <a:t>poker </a:t>
            </a:r>
            <a:r>
              <a:rPr lang="en-US" dirty="0"/>
              <a:t>cards </a:t>
            </a:r>
            <a:r>
              <a:rPr lang="en-US" dirty="0" smtClean="0"/>
              <a:t>provided</a:t>
            </a:r>
          </a:p>
          <a:p>
            <a:pPr lvl="2"/>
            <a:r>
              <a:rPr lang="en-US" dirty="0"/>
              <a:t>S</a:t>
            </a:r>
            <a:r>
              <a:rPr lang="en-US" dirty="0" smtClean="0"/>
              <a:t>tart with the highest priority user story</a:t>
            </a:r>
            <a:endParaRPr lang="en-US" dirty="0"/>
          </a:p>
          <a:p>
            <a:pPr lvl="2"/>
            <a:r>
              <a:rPr lang="en-US" dirty="0"/>
              <a:t>Highest and lowest estimates are defended by the team members who submitted those estimates</a:t>
            </a:r>
          </a:p>
          <a:p>
            <a:pPr lvl="2"/>
            <a:r>
              <a:rPr lang="en-US" dirty="0" smtClean="0"/>
              <a:t>If </a:t>
            </a:r>
            <a:r>
              <a:rPr lang="en-US" dirty="0"/>
              <a:t>too big, consider slicing existing </a:t>
            </a:r>
            <a:r>
              <a:rPr lang="en-US" dirty="0" smtClean="0"/>
              <a:t>stories into 2 or more stories</a:t>
            </a:r>
          </a:p>
          <a:p>
            <a:pPr lvl="1"/>
            <a:r>
              <a:rPr lang="en-US" b="1" dirty="0" smtClean="0">
                <a:solidFill>
                  <a:srgbClr val="00B050"/>
                </a:solidFill>
              </a:rPr>
              <a:t>Scrum Master </a:t>
            </a:r>
            <a:r>
              <a:rPr lang="en-US" dirty="0" smtClean="0"/>
              <a:t>facilitates </a:t>
            </a:r>
            <a:r>
              <a:rPr lang="en-US" dirty="0"/>
              <a:t>the </a:t>
            </a:r>
            <a:r>
              <a:rPr lang="en-US" dirty="0" smtClean="0"/>
              <a:t>discussions and adds </a:t>
            </a:r>
            <a:r>
              <a:rPr lang="en-US" dirty="0"/>
              <a:t>agreed upon estimates to each user </a:t>
            </a:r>
            <a:r>
              <a:rPr lang="en-US" dirty="0" smtClean="0"/>
              <a:t>story card</a:t>
            </a:r>
          </a:p>
          <a:p>
            <a:pPr lvl="1"/>
            <a:r>
              <a:rPr lang="en-US" b="1" dirty="0" smtClean="0">
                <a:solidFill>
                  <a:srgbClr val="00B050"/>
                </a:solidFill>
              </a:rPr>
              <a:t>Product Owner </a:t>
            </a:r>
            <a:r>
              <a:rPr lang="en-US" dirty="0" smtClean="0"/>
              <a:t>is available to answer questions</a:t>
            </a:r>
          </a:p>
          <a:p>
            <a:r>
              <a:rPr lang="en-US" dirty="0" smtClean="0"/>
              <a:t>Materials</a:t>
            </a:r>
            <a:endParaRPr lang="en-US" dirty="0"/>
          </a:p>
          <a:p>
            <a:pPr lvl="1"/>
            <a:r>
              <a:rPr lang="en-US" dirty="0" smtClean="0"/>
              <a:t>User stories</a:t>
            </a:r>
            <a:endParaRPr lang="en-US" dirty="0"/>
          </a:p>
          <a:p>
            <a:pPr lvl="1"/>
            <a:r>
              <a:rPr lang="en-US" dirty="0" smtClean="0"/>
              <a:t>Pens</a:t>
            </a:r>
          </a:p>
          <a:p>
            <a:pPr lvl="1"/>
            <a:r>
              <a:rPr lang="en-US" dirty="0" smtClean="0"/>
              <a:t>Poker </a:t>
            </a:r>
            <a:r>
              <a:rPr lang="en-US" dirty="0"/>
              <a:t>cards (1 set per </a:t>
            </a:r>
            <a:r>
              <a:rPr lang="en-US" dirty="0" smtClean="0"/>
              <a:t>Scrum Team member): </a:t>
            </a:r>
          </a:p>
          <a:p>
            <a:pPr lvl="2"/>
            <a:r>
              <a:rPr lang="en-US" dirty="0" smtClean="0"/>
              <a:t>Some team(s) get Fibonacci cards / Some team(s) get T-shirt sizes cards</a:t>
            </a:r>
            <a:endParaRPr lang="en-US" dirty="0"/>
          </a:p>
        </p:txBody>
      </p:sp>
      <p:sp>
        <p:nvSpPr>
          <p:cNvPr id="5" name="Text Placeholder 4"/>
          <p:cNvSpPr>
            <a:spLocks noGrp="1"/>
          </p:cNvSpPr>
          <p:nvPr>
            <p:ph type="body" sz="quarter" idx="13"/>
          </p:nvPr>
        </p:nvSpPr>
        <p:spPr/>
        <p:txBody>
          <a:bodyPr>
            <a:normAutofit lnSpcReduction="10000"/>
          </a:bodyPr>
          <a:lstStyle/>
          <a:p>
            <a:r>
              <a:rPr lang="en-US" dirty="0" smtClean="0"/>
              <a:t>Sprint planning</a:t>
            </a:r>
            <a:endParaRPr lang="en-US" dirty="0"/>
          </a:p>
        </p:txBody>
      </p:sp>
      <p:sp>
        <p:nvSpPr>
          <p:cNvPr id="4" name="TextBox 3"/>
          <p:cNvSpPr txBox="1"/>
          <p:nvPr/>
        </p:nvSpPr>
        <p:spPr>
          <a:xfrm>
            <a:off x="5786109" y="4617810"/>
            <a:ext cx="2956560" cy="754053"/>
          </a:xfrm>
          <a:prstGeom prst="rect">
            <a:avLst/>
          </a:prstGeom>
          <a:noFill/>
        </p:spPr>
        <p:txBody>
          <a:bodyPr wrap="square" rtlCol="0">
            <a:spAutoFit/>
          </a:bodyPr>
          <a:lstStyle/>
          <a:p>
            <a:pPr marL="342900" indent="-342900" fontAlgn="auto">
              <a:spcBef>
                <a:spcPts val="0"/>
              </a:spcBef>
              <a:spcAft>
                <a:spcPts val="0"/>
              </a:spcAft>
              <a:buClr>
                <a:srgbClr val="C00000"/>
              </a:buClr>
              <a:buFont typeface="Wingdings" panose="05000000000000000000" pitchFamily="2" charset="2"/>
              <a:buChar char="§"/>
            </a:pPr>
            <a:r>
              <a:rPr lang="en-US" sz="2000" b="1" dirty="0">
                <a:solidFill>
                  <a:prstClr val="black"/>
                </a:solidFill>
                <a:latin typeface="Calibri"/>
                <a:ea typeface="+mn-ea"/>
              </a:rPr>
              <a:t>Time </a:t>
            </a:r>
            <a:r>
              <a:rPr lang="en-US" sz="2000" b="1" dirty="0" smtClean="0">
                <a:solidFill>
                  <a:prstClr val="black"/>
                </a:solidFill>
                <a:latin typeface="Calibri"/>
                <a:ea typeface="+mn-ea"/>
              </a:rPr>
              <a:t>Constraints</a:t>
            </a:r>
          </a:p>
          <a:p>
            <a:pPr lvl="1" indent="-228600" fontAlgn="auto">
              <a:spcBef>
                <a:spcPts val="600"/>
              </a:spcBef>
              <a:spcAft>
                <a:spcPts val="0"/>
              </a:spcAft>
              <a:buClr>
                <a:srgbClr val="C00000"/>
              </a:buClr>
              <a:buFont typeface="Arial" pitchFamily="34" charset="0"/>
              <a:buChar char="–"/>
            </a:pPr>
            <a:r>
              <a:rPr lang="en-US" sz="1800" dirty="0" smtClean="0">
                <a:solidFill>
                  <a:prstClr val="black"/>
                </a:solidFill>
                <a:latin typeface="Calibri"/>
                <a:ea typeface="+mn-ea"/>
              </a:rPr>
              <a:t>8 </a:t>
            </a:r>
            <a:r>
              <a:rPr lang="en-US" sz="1800" dirty="0">
                <a:solidFill>
                  <a:prstClr val="black"/>
                </a:solidFill>
                <a:latin typeface="Calibri"/>
                <a:ea typeface="+mn-ea"/>
              </a:rPr>
              <a:t>minutes</a:t>
            </a:r>
          </a:p>
        </p:txBody>
      </p:sp>
    </p:spTree>
    <p:extLst>
      <p:ext uri="{BB962C8B-B14F-4D97-AF65-F5344CB8AC3E}">
        <p14:creationId xmlns:p14="http://schemas.microsoft.com/office/powerpoint/2010/main" val="679429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 </a:t>
            </a:r>
            <a:r>
              <a:rPr lang="en-US" dirty="0" smtClean="0"/>
              <a:t>Conduct Sprint Planning</a:t>
            </a:r>
            <a:endParaRPr lang="en-US" dirty="0"/>
          </a:p>
        </p:txBody>
      </p:sp>
      <p:sp>
        <p:nvSpPr>
          <p:cNvPr id="3" name="Content Placeholder 2"/>
          <p:cNvSpPr>
            <a:spLocks noGrp="1"/>
          </p:cNvSpPr>
          <p:nvPr>
            <p:ph idx="1"/>
          </p:nvPr>
        </p:nvSpPr>
        <p:spPr>
          <a:xfrm>
            <a:off x="227013" y="957575"/>
            <a:ext cx="8585200" cy="5688150"/>
          </a:xfrm>
        </p:spPr>
        <p:txBody>
          <a:bodyPr>
            <a:normAutofit/>
          </a:bodyPr>
          <a:lstStyle/>
          <a:p>
            <a:r>
              <a:rPr lang="en-US" dirty="0" smtClean="0"/>
              <a:t>Set up </a:t>
            </a:r>
          </a:p>
          <a:p>
            <a:pPr lvl="1"/>
            <a:r>
              <a:rPr lang="en-US" dirty="0" smtClean="0"/>
              <a:t>Pre-prepared user stories and associated tasks are posted on </a:t>
            </a:r>
            <a:r>
              <a:rPr lang="en-US" dirty="0"/>
              <a:t>your team’s </a:t>
            </a:r>
            <a:r>
              <a:rPr lang="en-US" dirty="0" smtClean="0"/>
              <a:t>Scrum Board = Sprint Backlog</a:t>
            </a:r>
            <a:endParaRPr lang="en-US" dirty="0"/>
          </a:p>
          <a:p>
            <a:r>
              <a:rPr lang="en-US" dirty="0" smtClean="0"/>
              <a:t>Task Details</a:t>
            </a:r>
          </a:p>
          <a:p>
            <a:pPr lvl="1"/>
            <a:r>
              <a:rPr lang="en-US" b="1" dirty="0" smtClean="0">
                <a:solidFill>
                  <a:srgbClr val="00B050"/>
                </a:solidFill>
              </a:rPr>
              <a:t>Scrum Team </a:t>
            </a:r>
            <a:r>
              <a:rPr lang="en-US" dirty="0" smtClean="0"/>
              <a:t>members determine the Sprint goal; </a:t>
            </a:r>
            <a:r>
              <a:rPr lang="en-US" b="1" dirty="0" smtClean="0">
                <a:solidFill>
                  <a:srgbClr val="00B050"/>
                </a:solidFill>
              </a:rPr>
              <a:t>Scrum Master </a:t>
            </a:r>
            <a:r>
              <a:rPr lang="en-US" dirty="0" smtClean="0"/>
              <a:t>posts the goal </a:t>
            </a:r>
          </a:p>
          <a:p>
            <a:pPr lvl="1"/>
            <a:r>
              <a:rPr lang="en-US" b="1" dirty="0" smtClean="0">
                <a:solidFill>
                  <a:srgbClr val="00B050"/>
                </a:solidFill>
              </a:rPr>
              <a:t>Scrum Team </a:t>
            </a:r>
            <a:r>
              <a:rPr lang="en-US" dirty="0" smtClean="0"/>
              <a:t>members volunteer for each task and provide their estimate in </a:t>
            </a:r>
            <a:r>
              <a:rPr lang="en-US" b="1" u="sng" dirty="0" smtClean="0"/>
              <a:t>minutes</a:t>
            </a:r>
          </a:p>
          <a:p>
            <a:pPr lvl="2"/>
            <a:r>
              <a:rPr lang="en-US" dirty="0" smtClean="0"/>
              <a:t>Keep capacity in mind – each person has 15 minutes of work</a:t>
            </a:r>
          </a:p>
          <a:p>
            <a:pPr lvl="1"/>
            <a:r>
              <a:rPr lang="en-US" b="1" dirty="0" smtClean="0">
                <a:solidFill>
                  <a:srgbClr val="00B050"/>
                </a:solidFill>
              </a:rPr>
              <a:t>Scrum Master </a:t>
            </a:r>
            <a:r>
              <a:rPr lang="en-US" dirty="0"/>
              <a:t>w</a:t>
            </a:r>
            <a:r>
              <a:rPr lang="en-US" dirty="0" smtClean="0"/>
              <a:t>rites the task estimate and team member initials on the task and moves tasks to the Sprint’s “To Do” column</a:t>
            </a:r>
          </a:p>
          <a:p>
            <a:r>
              <a:rPr lang="en-US" dirty="0" smtClean="0"/>
              <a:t>Materials</a:t>
            </a:r>
          </a:p>
          <a:p>
            <a:pPr lvl="1"/>
            <a:r>
              <a:rPr lang="en-US" dirty="0"/>
              <a:t>Scrum Board</a:t>
            </a:r>
          </a:p>
          <a:p>
            <a:pPr lvl="1"/>
            <a:r>
              <a:rPr lang="en-US" dirty="0" smtClean="0"/>
              <a:t>User stories and tasks</a:t>
            </a:r>
            <a:endParaRPr lang="en-US" dirty="0"/>
          </a:p>
          <a:p>
            <a:pPr lvl="1"/>
            <a:r>
              <a:rPr lang="en-US" dirty="0" smtClean="0"/>
              <a:t>Pens</a:t>
            </a:r>
            <a:endParaRPr lang="en-US" dirty="0"/>
          </a:p>
          <a:p>
            <a:pPr marL="342900" indent="-342900"/>
            <a:r>
              <a:rPr lang="en-US" dirty="0"/>
              <a:t>Time Constraints</a:t>
            </a:r>
          </a:p>
          <a:p>
            <a:pPr lvl="1"/>
            <a:r>
              <a:rPr lang="en-US" dirty="0" smtClean="0"/>
              <a:t>15 minutes</a:t>
            </a:r>
            <a:endParaRPr lang="en-US" dirty="0"/>
          </a:p>
        </p:txBody>
      </p:sp>
      <p:sp>
        <p:nvSpPr>
          <p:cNvPr id="5" name="Text Placeholder 4"/>
          <p:cNvSpPr>
            <a:spLocks noGrp="1"/>
          </p:cNvSpPr>
          <p:nvPr>
            <p:ph type="body" sz="quarter" idx="13"/>
          </p:nvPr>
        </p:nvSpPr>
        <p:spPr/>
        <p:txBody>
          <a:bodyPr>
            <a:normAutofit lnSpcReduction="10000"/>
          </a:bodyPr>
          <a:lstStyle/>
          <a:p>
            <a:r>
              <a:rPr lang="en-US" dirty="0" smtClean="0"/>
              <a:t>Sprint planning</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725" y="4182340"/>
            <a:ext cx="3150005" cy="2197678"/>
          </a:xfrm>
          <a:prstGeom prst="rect">
            <a:avLst/>
          </a:prstGeom>
        </p:spPr>
      </p:pic>
    </p:spTree>
    <p:extLst>
      <p:ext uri="{BB962C8B-B14F-4D97-AF65-F5344CB8AC3E}">
        <p14:creationId xmlns:p14="http://schemas.microsoft.com/office/powerpoint/2010/main" val="29076387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Implementation</a:t>
            </a:r>
            <a:endParaRPr lang="en-US" dirty="0"/>
          </a:p>
        </p:txBody>
      </p:sp>
      <p:sp>
        <p:nvSpPr>
          <p:cNvPr id="3" name="Text Placeholder 2"/>
          <p:cNvSpPr>
            <a:spLocks noGrp="1"/>
          </p:cNvSpPr>
          <p:nvPr>
            <p:ph type="body" idx="1"/>
          </p:nvPr>
        </p:nvSpPr>
        <p:spPr/>
        <p:txBody>
          <a:bodyPr/>
          <a:lstStyle/>
          <a:p>
            <a:r>
              <a:rPr lang="en-US" dirty="0" smtClean="0"/>
              <a:t>Ready to Rumble? </a:t>
            </a:r>
            <a:endParaRPr lang="en-US" dirty="0"/>
          </a:p>
        </p:txBody>
      </p:sp>
    </p:spTree>
    <p:extLst>
      <p:ext uri="{BB962C8B-B14F-4D97-AF65-F5344CB8AC3E}">
        <p14:creationId xmlns:p14="http://schemas.microsoft.com/office/powerpoint/2010/main" val="2392188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Purpose </a:t>
            </a:r>
            <a:endParaRPr lang="en-US" dirty="0"/>
          </a:p>
        </p:txBody>
      </p:sp>
      <p:sp>
        <p:nvSpPr>
          <p:cNvPr id="3" name="Content Placeholder 2"/>
          <p:cNvSpPr>
            <a:spLocks noGrp="1"/>
          </p:cNvSpPr>
          <p:nvPr>
            <p:ph idx="1"/>
          </p:nvPr>
        </p:nvSpPr>
        <p:spPr>
          <a:xfrm>
            <a:off x="227012" y="1254277"/>
            <a:ext cx="8585200" cy="4857750"/>
          </a:xfrm>
        </p:spPr>
        <p:txBody>
          <a:bodyPr/>
          <a:lstStyle/>
          <a:p>
            <a:r>
              <a:rPr lang="en-US" dirty="0" smtClean="0"/>
              <a:t>Perform and report on stories allocated to the sprint</a:t>
            </a:r>
          </a:p>
        </p:txBody>
      </p:sp>
      <p:sp>
        <p:nvSpPr>
          <p:cNvPr id="5" name="Text Placeholder 4"/>
          <p:cNvSpPr>
            <a:spLocks noGrp="1"/>
          </p:cNvSpPr>
          <p:nvPr>
            <p:ph type="body" sz="quarter" idx="13"/>
          </p:nvPr>
        </p:nvSpPr>
        <p:spPr/>
        <p:txBody>
          <a:bodyPr>
            <a:normAutofit lnSpcReduction="10000"/>
          </a:bodyPr>
          <a:lstStyle/>
          <a:p>
            <a:r>
              <a:rPr lang="en-US" dirty="0" smtClean="0"/>
              <a:t>Sprint Implementation</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91901" y="2050791"/>
            <a:ext cx="8055423" cy="3667666"/>
          </a:xfrm>
          <a:prstGeom prst="rect">
            <a:avLst/>
          </a:prstGeom>
        </p:spPr>
      </p:pic>
    </p:spTree>
    <p:extLst>
      <p:ext uri="{BB962C8B-B14F-4D97-AF65-F5344CB8AC3E}">
        <p14:creationId xmlns:p14="http://schemas.microsoft.com/office/powerpoint/2010/main" val="700127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Track Progress</a:t>
            </a:r>
            <a:endParaRPr lang="en-US" dirty="0"/>
          </a:p>
        </p:txBody>
      </p:sp>
      <p:sp>
        <p:nvSpPr>
          <p:cNvPr id="13" name="Content Placeholder 3"/>
          <p:cNvSpPr>
            <a:spLocks noGrp="1"/>
          </p:cNvSpPr>
          <p:nvPr>
            <p:ph sz="half" idx="2"/>
          </p:nvPr>
        </p:nvSpPr>
        <p:spPr>
          <a:xfrm>
            <a:off x="227013" y="1258823"/>
            <a:ext cx="3439985" cy="5097739"/>
          </a:xfrm>
          <a:prstGeom prst="rect">
            <a:avLst/>
          </a:prstGeom>
          <a:ln>
            <a:noFill/>
          </a:ln>
        </p:spPr>
        <p:txBody>
          <a:bodyPr>
            <a:normAutofit/>
          </a:bodyPr>
          <a:lstStyle/>
          <a:p>
            <a:r>
              <a:rPr lang="en-US" dirty="0" smtClean="0"/>
              <a:t>Development Team </a:t>
            </a:r>
          </a:p>
          <a:p>
            <a:pPr lvl="1"/>
            <a:r>
              <a:rPr lang="en-US" dirty="0" smtClean="0"/>
              <a:t>Moves items across the board to their appropriate column </a:t>
            </a:r>
          </a:p>
          <a:p>
            <a:pPr lvl="1"/>
            <a:r>
              <a:rPr lang="en-US" dirty="0" smtClean="0"/>
              <a:t>Tracks time spent on each task</a:t>
            </a:r>
          </a:p>
        </p:txBody>
      </p:sp>
      <p:sp>
        <p:nvSpPr>
          <p:cNvPr id="7" name="Text Placeholder 6"/>
          <p:cNvSpPr>
            <a:spLocks noGrp="1"/>
          </p:cNvSpPr>
          <p:nvPr>
            <p:ph type="body" sz="quarter" idx="13"/>
          </p:nvPr>
        </p:nvSpPr>
        <p:spPr/>
        <p:txBody>
          <a:bodyPr>
            <a:normAutofit lnSpcReduction="10000"/>
          </a:bodyPr>
          <a:lstStyle/>
          <a:p>
            <a:r>
              <a:rPr lang="en-US" dirty="0" smtClean="0"/>
              <a:t>sprint Implementation</a:t>
            </a:r>
            <a:endParaRPr lang="en-US" dirty="0"/>
          </a:p>
        </p:txBody>
      </p:sp>
      <p:pic>
        <p:nvPicPr>
          <p:cNvPr id="1026" name="Picture 2" descr="http://i.stack.imgur.com/AsQq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302" y="2995940"/>
            <a:ext cx="5377396" cy="353311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p:cNvSpPr>
            <a:spLocks/>
          </p:cNvSpPr>
          <p:nvPr/>
        </p:nvSpPr>
        <p:spPr>
          <a:xfrm>
            <a:off x="4229100" y="1258823"/>
            <a:ext cx="4823588" cy="5097739"/>
          </a:xfrm>
          <a:prstGeom prst="rect">
            <a:avLst/>
          </a:prstGeom>
          <a:ln>
            <a:noFill/>
          </a:ln>
        </p:spPr>
        <p:txBody>
          <a:bodyPr>
            <a:normAutofit/>
          </a:bodyPr>
          <a:lstStyle/>
          <a:p>
            <a:pPr marL="182880" indent="-182880" fontAlgn="auto">
              <a:spcBef>
                <a:spcPts val="1800"/>
              </a:spcBef>
              <a:spcAft>
                <a:spcPts val="0"/>
              </a:spcAft>
              <a:buClr>
                <a:srgbClr val="C00000"/>
              </a:buClr>
              <a:buFont typeface="Wingdings" pitchFamily="2" charset="2"/>
              <a:buChar char="§"/>
            </a:pPr>
            <a:r>
              <a:rPr lang="en-US" sz="2000" b="1" dirty="0">
                <a:solidFill>
                  <a:prstClr val="black"/>
                </a:solidFill>
                <a:latin typeface="Calibri"/>
                <a:ea typeface="+mn-ea"/>
              </a:rPr>
              <a:t>Scrum Master </a:t>
            </a:r>
          </a:p>
          <a:p>
            <a:pPr lvl="1" indent="-228600" fontAlgn="auto">
              <a:spcBef>
                <a:spcPts val="600"/>
              </a:spcBef>
              <a:spcAft>
                <a:spcPts val="0"/>
              </a:spcAft>
              <a:buClr>
                <a:srgbClr val="C00000"/>
              </a:buClr>
              <a:buFont typeface="Arial" pitchFamily="34" charset="0"/>
              <a:buChar char="–"/>
            </a:pPr>
            <a:r>
              <a:rPr lang="en-US" sz="1800" dirty="0" smtClean="0">
                <a:solidFill>
                  <a:prstClr val="black"/>
                </a:solidFill>
                <a:latin typeface="Calibri"/>
                <a:ea typeface="+mn-ea"/>
              </a:rPr>
              <a:t>Reviews progress/makes </a:t>
            </a:r>
            <a:r>
              <a:rPr lang="en-US" sz="1800" dirty="0">
                <a:solidFill>
                  <a:prstClr val="black"/>
                </a:solidFill>
                <a:latin typeface="Calibri"/>
                <a:ea typeface="+mn-ea"/>
              </a:rPr>
              <a:t>adjustments, if needed</a:t>
            </a:r>
          </a:p>
          <a:p>
            <a:pPr lvl="1" indent="-228600" fontAlgn="auto">
              <a:spcBef>
                <a:spcPts val="600"/>
              </a:spcBef>
              <a:spcAft>
                <a:spcPts val="0"/>
              </a:spcAft>
              <a:buClr>
                <a:srgbClr val="C00000"/>
              </a:buClr>
              <a:buFont typeface="Arial" pitchFamily="34" charset="0"/>
              <a:buChar char="–"/>
            </a:pPr>
            <a:r>
              <a:rPr lang="en-US" sz="1800" dirty="0">
                <a:solidFill>
                  <a:prstClr val="black"/>
                </a:solidFill>
                <a:latin typeface="Calibri"/>
                <a:ea typeface="+mn-ea"/>
              </a:rPr>
              <a:t>Evaluate changes in task assignments</a:t>
            </a:r>
          </a:p>
          <a:p>
            <a:pPr lvl="1" indent="-228600" fontAlgn="auto">
              <a:spcBef>
                <a:spcPts val="600"/>
              </a:spcBef>
              <a:spcAft>
                <a:spcPts val="0"/>
              </a:spcAft>
              <a:buClr>
                <a:srgbClr val="C00000"/>
              </a:buClr>
              <a:buFont typeface="Arial" pitchFamily="34" charset="0"/>
              <a:buChar char="–"/>
            </a:pPr>
            <a:r>
              <a:rPr lang="en-US" sz="1800" dirty="0" smtClean="0">
                <a:solidFill>
                  <a:prstClr val="black"/>
                </a:solidFill>
                <a:latin typeface="Calibri"/>
                <a:ea typeface="+mn-ea"/>
              </a:rPr>
              <a:t>Identify/address </a:t>
            </a:r>
            <a:r>
              <a:rPr lang="en-US" sz="1800" dirty="0">
                <a:solidFill>
                  <a:prstClr val="black"/>
                </a:solidFill>
                <a:latin typeface="Calibri"/>
                <a:ea typeface="+mn-ea"/>
              </a:rPr>
              <a:t>impediments</a:t>
            </a:r>
          </a:p>
          <a:p>
            <a:pPr lvl="1" fontAlgn="auto">
              <a:spcBef>
                <a:spcPts val="0"/>
              </a:spcBef>
              <a:spcAft>
                <a:spcPts val="0"/>
              </a:spcAft>
            </a:pPr>
            <a:endParaRPr lang="en-US" sz="1800" dirty="0">
              <a:solidFill>
                <a:prstClr val="black"/>
              </a:solidFill>
              <a:latin typeface="Calibri"/>
              <a:ea typeface="+mn-ea"/>
            </a:endParaRPr>
          </a:p>
          <a:p>
            <a:pPr marL="228600" lvl="1" fontAlgn="auto">
              <a:spcBef>
                <a:spcPts val="0"/>
              </a:spcBef>
              <a:spcAft>
                <a:spcPts val="0"/>
              </a:spcAft>
            </a:pPr>
            <a:endParaRPr lang="en-US" sz="1800" dirty="0">
              <a:solidFill>
                <a:prstClr val="black"/>
              </a:solidFill>
              <a:latin typeface="Calibri"/>
              <a:ea typeface="+mn-ea"/>
            </a:endParaRPr>
          </a:p>
        </p:txBody>
      </p:sp>
    </p:spTree>
    <p:extLst>
      <p:ext uri="{BB962C8B-B14F-4D97-AF65-F5344CB8AC3E}">
        <p14:creationId xmlns:p14="http://schemas.microsoft.com/office/powerpoint/2010/main" val="1956871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46917" y="1219932"/>
            <a:ext cx="8604981" cy="4746131"/>
          </a:xfrm>
          <a:prstGeom prst="rect">
            <a:avLst/>
          </a:prstGeom>
          <a:ln>
            <a:noFill/>
          </a:ln>
        </p:spPr>
        <p:txBody>
          <a:bodyPr/>
          <a:lstStyle/>
          <a:p>
            <a:r>
              <a:rPr lang="en-US" dirty="0" smtClean="0"/>
              <a:t>Daily - same time, same place, same bat channel</a:t>
            </a:r>
          </a:p>
          <a:p>
            <a:r>
              <a:rPr lang="en-US" dirty="0"/>
              <a:t>15 minutes, </a:t>
            </a:r>
            <a:r>
              <a:rPr lang="en-US" dirty="0" smtClean="0"/>
              <a:t>time-boxed event</a:t>
            </a:r>
          </a:p>
          <a:p>
            <a:r>
              <a:rPr lang="en-US" dirty="0" smtClean="0"/>
              <a:t>ALL Team members share status and impediments</a:t>
            </a:r>
          </a:p>
          <a:p>
            <a:pPr lvl="1"/>
            <a:r>
              <a:rPr lang="en-US" dirty="0" smtClean="0"/>
              <a:t>“What I completed”; “</a:t>
            </a:r>
            <a:r>
              <a:rPr lang="en-US" dirty="0"/>
              <a:t>W</a:t>
            </a:r>
            <a:r>
              <a:rPr lang="en-US" dirty="0" smtClean="0"/>
              <a:t>hat I plan to work on”; “What is in my way”</a:t>
            </a:r>
          </a:p>
          <a:p>
            <a:pPr lvl="1"/>
            <a:r>
              <a:rPr lang="en-US" dirty="0"/>
              <a:t>Provides </a:t>
            </a:r>
            <a:r>
              <a:rPr lang="en-US" dirty="0" smtClean="0"/>
              <a:t>transparency</a:t>
            </a:r>
          </a:p>
          <a:p>
            <a:pPr lvl="1"/>
            <a:r>
              <a:rPr lang="en-US" dirty="0" smtClean="0"/>
              <a:t>Means </a:t>
            </a:r>
            <a:r>
              <a:rPr lang="en-US" dirty="0"/>
              <a:t>to communicate need for </a:t>
            </a:r>
            <a:r>
              <a:rPr lang="en-US" dirty="0" smtClean="0"/>
              <a:t>help/cross-training</a:t>
            </a:r>
          </a:p>
          <a:p>
            <a:pPr lvl="1"/>
            <a:r>
              <a:rPr lang="en-US" dirty="0" smtClean="0"/>
              <a:t>If you cannot attend, provide status to team prior to the stand-up</a:t>
            </a:r>
            <a:endParaRPr lang="en-US" dirty="0"/>
          </a:p>
          <a:p>
            <a:pPr marL="228600" lvl="1" indent="0">
              <a:buNone/>
            </a:pPr>
            <a:endParaRPr lang="en-US" dirty="0"/>
          </a:p>
        </p:txBody>
      </p:sp>
      <p:sp>
        <p:nvSpPr>
          <p:cNvPr id="2" name="Title 1"/>
          <p:cNvSpPr>
            <a:spLocks noGrp="1"/>
          </p:cNvSpPr>
          <p:nvPr>
            <p:ph type="title"/>
          </p:nvPr>
        </p:nvSpPr>
        <p:spPr/>
        <p:txBody>
          <a:bodyPr>
            <a:normAutofit fontScale="90000"/>
          </a:bodyPr>
          <a:lstStyle/>
          <a:p>
            <a:r>
              <a:rPr lang="en-US" dirty="0" smtClean="0"/>
              <a:t>Conduct Stand-ups</a:t>
            </a:r>
            <a:endParaRPr lang="en-US" dirty="0"/>
          </a:p>
        </p:txBody>
      </p:sp>
      <p:sp>
        <p:nvSpPr>
          <p:cNvPr id="7" name="Text Placeholder 6"/>
          <p:cNvSpPr>
            <a:spLocks noGrp="1"/>
          </p:cNvSpPr>
          <p:nvPr>
            <p:ph type="body" sz="quarter" idx="13"/>
          </p:nvPr>
        </p:nvSpPr>
        <p:spPr/>
        <p:txBody>
          <a:bodyPr>
            <a:normAutofit lnSpcReduction="10000"/>
          </a:bodyPr>
          <a:lstStyle/>
          <a:p>
            <a:r>
              <a:rPr lang="en-US" dirty="0" smtClean="0"/>
              <a:t>sprint Implementation</a:t>
            </a:r>
            <a:endParaRPr lang="en-US" dirty="0"/>
          </a:p>
        </p:txBody>
      </p:sp>
      <p:pic>
        <p:nvPicPr>
          <p:cNvPr id="2050" name="Picture 2" descr="https://prijilanair.files.wordpress.com/2014/09/standup_dilber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270" y="4175738"/>
            <a:ext cx="6922311" cy="2150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947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Scope Management</a:t>
            </a:r>
            <a:endParaRPr lang="en-US" dirty="0"/>
          </a:p>
        </p:txBody>
      </p:sp>
      <p:sp>
        <p:nvSpPr>
          <p:cNvPr id="4" name="Content Placeholder 3"/>
          <p:cNvSpPr>
            <a:spLocks noGrp="1"/>
          </p:cNvSpPr>
          <p:nvPr>
            <p:ph sz="half" idx="2"/>
          </p:nvPr>
        </p:nvSpPr>
        <p:spPr>
          <a:xfrm>
            <a:off x="226135" y="1292669"/>
            <a:ext cx="8565296" cy="4544763"/>
          </a:xfrm>
          <a:prstGeom prst="rect">
            <a:avLst/>
          </a:prstGeom>
          <a:ln>
            <a:noFill/>
          </a:ln>
        </p:spPr>
        <p:txBody>
          <a:bodyPr>
            <a:normAutofit lnSpcReduction="10000"/>
          </a:bodyPr>
          <a:lstStyle/>
          <a:p>
            <a:r>
              <a:rPr lang="en-US" dirty="0"/>
              <a:t>Scrum Team grooms the Product Backlog for the next sprint</a:t>
            </a:r>
          </a:p>
          <a:p>
            <a:pPr lvl="1"/>
            <a:r>
              <a:rPr lang="en-US" dirty="0"/>
              <a:t>Performed as a group in a </a:t>
            </a:r>
            <a:r>
              <a:rPr lang="en-US" dirty="0" smtClean="0"/>
              <a:t>meeting</a:t>
            </a:r>
            <a:endParaRPr lang="en-US" dirty="0"/>
          </a:p>
          <a:p>
            <a:pPr marL="228600" lvl="1" indent="0">
              <a:buNone/>
            </a:pPr>
            <a:r>
              <a:rPr lang="en-US" dirty="0" smtClean="0"/>
              <a:t>    OR</a:t>
            </a:r>
            <a:r>
              <a:rPr lang="en-US" dirty="0"/>
              <a:t>…</a:t>
            </a:r>
          </a:p>
          <a:p>
            <a:pPr lvl="1"/>
            <a:r>
              <a:rPr lang="en-US" dirty="0"/>
              <a:t>Each team member modifies the </a:t>
            </a:r>
            <a:r>
              <a:rPr lang="en-US" dirty="0" smtClean="0"/>
              <a:t>Product Backlog </a:t>
            </a:r>
            <a:r>
              <a:rPr lang="en-US" dirty="0"/>
              <a:t>individually </a:t>
            </a:r>
          </a:p>
          <a:p>
            <a:r>
              <a:rPr lang="en-US" dirty="0"/>
              <a:t>What about changes mid-sprint? </a:t>
            </a:r>
          </a:p>
          <a:p>
            <a:pPr lvl="1"/>
            <a:r>
              <a:rPr lang="en-US" dirty="0"/>
              <a:t>Product Owner, Scrum Master and/or Scrum Team may add items to the Product Backlog</a:t>
            </a:r>
          </a:p>
          <a:p>
            <a:pPr lvl="1"/>
            <a:r>
              <a:rPr lang="en-US" dirty="0"/>
              <a:t>Scrum Master protects the team sprint commitment by not allowing significant user story changes/additions mid-sprint</a:t>
            </a:r>
          </a:p>
          <a:p>
            <a:pPr lvl="2"/>
            <a:r>
              <a:rPr lang="en-US" dirty="0"/>
              <a:t>In coordination with the Product Owner</a:t>
            </a:r>
          </a:p>
          <a:p>
            <a:pPr lvl="2"/>
            <a:r>
              <a:rPr lang="en-US" dirty="0"/>
              <a:t>If there are changes mid-sprint, the Scrum Master highlights the changes during the Sprint Review</a:t>
            </a:r>
          </a:p>
          <a:p>
            <a:pPr lvl="1"/>
            <a:r>
              <a:rPr lang="en-US" dirty="0" smtClean="0"/>
              <a:t>Product Owner </a:t>
            </a:r>
            <a:r>
              <a:rPr lang="en-US" dirty="0"/>
              <a:t>re-prioritizes Product Backlog to incorporate any new changes in a subsequent </a:t>
            </a:r>
            <a:r>
              <a:rPr lang="en-US" dirty="0" smtClean="0"/>
              <a:t>sprint</a:t>
            </a:r>
          </a:p>
          <a:p>
            <a:pPr lvl="2"/>
            <a:endParaRPr lang="en-US" dirty="0"/>
          </a:p>
          <a:p>
            <a:pPr lvl="1"/>
            <a:endParaRPr lang="en-US" dirty="0"/>
          </a:p>
        </p:txBody>
      </p:sp>
      <p:sp>
        <p:nvSpPr>
          <p:cNvPr id="7" name="Text Placeholder 6"/>
          <p:cNvSpPr>
            <a:spLocks noGrp="1"/>
          </p:cNvSpPr>
          <p:nvPr>
            <p:ph type="body" sz="quarter" idx="13"/>
          </p:nvPr>
        </p:nvSpPr>
        <p:spPr/>
        <p:txBody>
          <a:bodyPr>
            <a:normAutofit lnSpcReduction="10000"/>
          </a:bodyPr>
          <a:lstStyle/>
          <a:p>
            <a:r>
              <a:rPr lang="en-US" dirty="0" smtClean="0"/>
              <a:t>sprint Implementation</a:t>
            </a:r>
            <a:endParaRPr lang="en-US" dirty="0"/>
          </a:p>
        </p:txBody>
      </p:sp>
    </p:spTree>
    <p:extLst>
      <p:ext uri="{BB962C8B-B14F-4D97-AF65-F5344CB8AC3E}">
        <p14:creationId xmlns:p14="http://schemas.microsoft.com/office/powerpoint/2010/main" val="3934241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Conduct Sprint Implementation</a:t>
            </a:r>
            <a:endParaRPr lang="en-US" dirty="0"/>
          </a:p>
        </p:txBody>
      </p:sp>
      <p:sp>
        <p:nvSpPr>
          <p:cNvPr id="3" name="Content Placeholder 2"/>
          <p:cNvSpPr>
            <a:spLocks noGrp="1"/>
          </p:cNvSpPr>
          <p:nvPr>
            <p:ph idx="1"/>
          </p:nvPr>
        </p:nvSpPr>
        <p:spPr>
          <a:xfrm>
            <a:off x="227012" y="1169849"/>
            <a:ext cx="8585201" cy="5589586"/>
          </a:xfrm>
        </p:spPr>
        <p:txBody>
          <a:bodyPr>
            <a:normAutofit/>
          </a:bodyPr>
          <a:lstStyle/>
          <a:p>
            <a:r>
              <a:rPr lang="en-US" dirty="0"/>
              <a:t>Task Details</a:t>
            </a:r>
          </a:p>
          <a:p>
            <a:pPr lvl="1"/>
            <a:r>
              <a:rPr lang="en-US" b="1" dirty="0" smtClean="0">
                <a:solidFill>
                  <a:srgbClr val="00B050"/>
                </a:solidFill>
              </a:rPr>
              <a:t>Scrum Team </a:t>
            </a:r>
            <a:r>
              <a:rPr lang="en-US" dirty="0" smtClean="0"/>
              <a:t>implements the assigned tasks and moves them across the Scrum Board</a:t>
            </a:r>
            <a:endParaRPr lang="en-US" dirty="0"/>
          </a:p>
          <a:p>
            <a:pPr lvl="1"/>
            <a:r>
              <a:rPr lang="en-US" dirty="0" smtClean="0"/>
              <a:t>Conduct a Stand-up: </a:t>
            </a:r>
            <a:r>
              <a:rPr lang="en-US" b="1" dirty="0" smtClean="0">
                <a:solidFill>
                  <a:srgbClr val="00B050"/>
                </a:solidFill>
              </a:rPr>
              <a:t>Scrum Team </a:t>
            </a:r>
            <a:r>
              <a:rPr lang="en-US" dirty="0"/>
              <a:t>provides status and impediments</a:t>
            </a:r>
          </a:p>
          <a:p>
            <a:pPr lvl="2"/>
            <a:r>
              <a:rPr lang="en-US" dirty="0"/>
              <a:t>What did you do before the </a:t>
            </a:r>
            <a:r>
              <a:rPr lang="en-US" dirty="0" smtClean="0"/>
              <a:t>Stand-up</a:t>
            </a:r>
            <a:r>
              <a:rPr lang="en-US" dirty="0"/>
              <a:t>?  What will you do before the end of the </a:t>
            </a:r>
            <a:r>
              <a:rPr lang="en-US" dirty="0" smtClean="0"/>
              <a:t>Sprint</a:t>
            </a:r>
            <a:r>
              <a:rPr lang="en-US" dirty="0"/>
              <a:t>?  Do you have any impediments?</a:t>
            </a:r>
          </a:p>
          <a:p>
            <a:pPr lvl="1"/>
            <a:r>
              <a:rPr lang="en-US" dirty="0" smtClean="0"/>
              <a:t>If impediments arise, the </a:t>
            </a:r>
            <a:r>
              <a:rPr lang="en-US" b="1" dirty="0" smtClean="0">
                <a:solidFill>
                  <a:srgbClr val="00B050"/>
                </a:solidFill>
              </a:rPr>
              <a:t>Scrum Master </a:t>
            </a:r>
            <a:r>
              <a:rPr lang="en-US" dirty="0" smtClean="0"/>
              <a:t>adds them to the Scrum Board </a:t>
            </a:r>
          </a:p>
          <a:p>
            <a:pPr lvl="2"/>
            <a:r>
              <a:rPr lang="en-US" dirty="0" smtClean="0"/>
              <a:t>How/Where impediments are captured is up to the </a:t>
            </a:r>
            <a:r>
              <a:rPr lang="en-US" b="1" dirty="0" smtClean="0">
                <a:solidFill>
                  <a:srgbClr val="00B050"/>
                </a:solidFill>
              </a:rPr>
              <a:t>Scrum Master</a:t>
            </a:r>
          </a:p>
          <a:p>
            <a:pPr lvl="1"/>
            <a:r>
              <a:rPr lang="en-US" dirty="0" smtClean="0"/>
              <a:t>Have the product ready to demo at the end of the Sprint</a:t>
            </a:r>
          </a:p>
          <a:p>
            <a:r>
              <a:rPr lang="en-US" dirty="0" smtClean="0"/>
              <a:t>Materials</a:t>
            </a:r>
          </a:p>
          <a:p>
            <a:pPr lvl="1"/>
            <a:r>
              <a:rPr lang="en-US" dirty="0" smtClean="0"/>
              <a:t>Scrum Board</a:t>
            </a:r>
          </a:p>
          <a:p>
            <a:pPr lvl="1"/>
            <a:r>
              <a:rPr lang="en-US" dirty="0" smtClean="0"/>
              <a:t>Foam board, Play-</a:t>
            </a:r>
            <a:r>
              <a:rPr lang="en-US" dirty="0"/>
              <a:t>D</a:t>
            </a:r>
            <a:r>
              <a:rPr lang="en-US" dirty="0" smtClean="0"/>
              <a:t>oh, toothpicks, and </a:t>
            </a:r>
            <a:r>
              <a:rPr lang="en-US" dirty="0" smtClean="0">
                <a:solidFill>
                  <a:srgbClr val="FF0000"/>
                </a:solidFill>
              </a:rPr>
              <a:t>anything else from your table</a:t>
            </a:r>
            <a:endParaRPr lang="en-US" dirty="0">
              <a:solidFill>
                <a:srgbClr val="FF0000"/>
              </a:solidFill>
            </a:endParaRPr>
          </a:p>
          <a:p>
            <a:r>
              <a:rPr lang="en-US" dirty="0" smtClean="0"/>
              <a:t>Time Constraints</a:t>
            </a:r>
            <a:endParaRPr lang="en-US" dirty="0"/>
          </a:p>
          <a:p>
            <a:pPr lvl="1"/>
            <a:r>
              <a:rPr lang="en-US" dirty="0" smtClean="0"/>
              <a:t>15 </a:t>
            </a:r>
            <a:r>
              <a:rPr lang="en-US" dirty="0"/>
              <a:t>minutes total</a:t>
            </a:r>
          </a:p>
          <a:p>
            <a:pPr lvl="1"/>
            <a:r>
              <a:rPr lang="en-US" dirty="0"/>
              <a:t>Stand-up </a:t>
            </a:r>
            <a:r>
              <a:rPr lang="en-US" dirty="0" smtClean="0"/>
              <a:t>at 8 minute mark (clock stops for the Stand-up)—</a:t>
            </a:r>
            <a:r>
              <a:rPr lang="en-US" i="1" dirty="0" smtClean="0"/>
              <a:t>keep it brief!</a:t>
            </a:r>
            <a:endParaRPr lang="en-US" i="1" dirty="0"/>
          </a:p>
        </p:txBody>
      </p:sp>
      <p:sp>
        <p:nvSpPr>
          <p:cNvPr id="5" name="Text Placeholder 4"/>
          <p:cNvSpPr>
            <a:spLocks noGrp="1"/>
          </p:cNvSpPr>
          <p:nvPr>
            <p:ph type="body" sz="quarter" idx="13"/>
          </p:nvPr>
        </p:nvSpPr>
        <p:spPr/>
        <p:txBody>
          <a:bodyPr>
            <a:normAutofit lnSpcReduction="10000"/>
          </a:bodyPr>
          <a:lstStyle/>
          <a:p>
            <a:r>
              <a:rPr lang="en-US" dirty="0" smtClean="0"/>
              <a:t>Sprint implementation</a:t>
            </a:r>
            <a:endParaRPr lang="en-US" dirty="0"/>
          </a:p>
        </p:txBody>
      </p:sp>
    </p:spTree>
    <p:extLst>
      <p:ext uri="{BB962C8B-B14F-4D97-AF65-F5344CB8AC3E}">
        <p14:creationId xmlns:p14="http://schemas.microsoft.com/office/powerpoint/2010/main" val="1448073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Review</a:t>
            </a:r>
            <a:endParaRPr lang="en-US" dirty="0"/>
          </a:p>
        </p:txBody>
      </p:sp>
      <p:sp>
        <p:nvSpPr>
          <p:cNvPr id="4" name="Text Placeholder 3"/>
          <p:cNvSpPr>
            <a:spLocks noGrp="1"/>
          </p:cNvSpPr>
          <p:nvPr>
            <p:ph type="body" idx="1"/>
          </p:nvPr>
        </p:nvSpPr>
        <p:spPr/>
        <p:txBody>
          <a:bodyPr/>
          <a:lstStyle/>
          <a:p>
            <a:r>
              <a:rPr lang="en-US" dirty="0" smtClean="0"/>
              <a:t>Show me what you got!</a:t>
            </a:r>
            <a:endParaRPr lang="en-US" dirty="0"/>
          </a:p>
        </p:txBody>
      </p:sp>
    </p:spTree>
    <p:extLst>
      <p:ext uri="{BB962C8B-B14F-4D97-AF65-F5344CB8AC3E}">
        <p14:creationId xmlns:p14="http://schemas.microsoft.com/office/powerpoint/2010/main" val="1797104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Agile Practices: Defining the Need</a:t>
            </a:r>
            <a:endParaRPr lang="en-US" dirty="0"/>
          </a:p>
        </p:txBody>
      </p:sp>
      <p:sp>
        <p:nvSpPr>
          <p:cNvPr id="2" name="Content Placeholder 1"/>
          <p:cNvSpPr>
            <a:spLocks noGrp="1"/>
          </p:cNvSpPr>
          <p:nvPr>
            <p:ph idx="1"/>
          </p:nvPr>
        </p:nvSpPr>
        <p:spPr/>
        <p:txBody>
          <a:bodyPr>
            <a:normAutofit fontScale="92500" lnSpcReduction="10000"/>
          </a:bodyPr>
          <a:lstStyle/>
          <a:p>
            <a:r>
              <a:rPr lang="en-US" sz="1800" dirty="0" smtClean="0">
                <a:latin typeface="Arial" panose="020B0604020202020204" pitchFamily="34" charset="0"/>
                <a:cs typeface="Arial" panose="020B0604020202020204" pitchFamily="34" charset="0"/>
              </a:rPr>
              <a:t>The “Need” (Product Vision) is:</a:t>
            </a:r>
          </a:p>
          <a:p>
            <a:pPr lvl="1"/>
            <a:r>
              <a:rPr lang="en-US" sz="1800" dirty="0" smtClean="0">
                <a:latin typeface="Arial" panose="020B0604020202020204" pitchFamily="34" charset="0"/>
                <a:cs typeface="Arial" panose="020B0604020202020204" pitchFamily="34" charset="0"/>
              </a:rPr>
              <a:t>High level summary of desired functionality (User Stories) with mission context</a:t>
            </a:r>
          </a:p>
          <a:p>
            <a:pPr lvl="1"/>
            <a:r>
              <a:rPr lang="en-US" sz="1800" dirty="0" smtClean="0">
                <a:solidFill>
                  <a:srgbClr val="211D1E"/>
                </a:solidFill>
                <a:latin typeface="Arial" panose="020B0604020202020204" pitchFamily="34" charset="0"/>
                <a:cs typeface="Arial" panose="020B0604020202020204" pitchFamily="34" charset="0"/>
              </a:rPr>
              <a:t>A brief </a:t>
            </a:r>
            <a:r>
              <a:rPr lang="en-US" sz="1800" dirty="0">
                <a:solidFill>
                  <a:srgbClr val="211D1E"/>
                </a:solidFill>
                <a:latin typeface="Arial" panose="020B0604020202020204" pitchFamily="34" charset="0"/>
                <a:cs typeface="Arial" panose="020B0604020202020204" pitchFamily="34" charset="0"/>
              </a:rPr>
              <a:t>statement of the desired future state that would be achieved through the project </a:t>
            </a:r>
            <a:r>
              <a:rPr lang="en-US" sz="1800" dirty="0" smtClean="0">
                <a:solidFill>
                  <a:srgbClr val="211D1E"/>
                </a:solidFill>
                <a:latin typeface="Arial" panose="020B0604020202020204" pitchFamily="34" charset="0"/>
                <a:cs typeface="Arial" panose="020B0604020202020204" pitchFamily="34" charset="0"/>
              </a:rPr>
              <a:t>initiative</a:t>
            </a:r>
          </a:p>
          <a:p>
            <a:pPr marL="228600" lvl="1" indent="0">
              <a:buNone/>
            </a:pPr>
            <a:endParaRPr lang="en-US" sz="1800" dirty="0" smtClean="0">
              <a:solidFill>
                <a:srgbClr val="211D1E"/>
              </a:solidFill>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A User Story can be:</a:t>
            </a:r>
          </a:p>
          <a:p>
            <a:pPr lvl="1"/>
            <a:r>
              <a:rPr lang="en-US" sz="1800" dirty="0" smtClean="0">
                <a:latin typeface="Arial" panose="020B0604020202020204" pitchFamily="34" charset="0"/>
                <a:cs typeface="Arial" panose="020B0604020202020204" pitchFamily="34" charset="0"/>
              </a:rPr>
              <a:t>Very detailed or describe needed functionality more broadly and be further composed of more detailed User Stories (called “Epics”)</a:t>
            </a:r>
          </a:p>
          <a:p>
            <a:pPr lvl="1"/>
            <a:r>
              <a:rPr lang="en-US" sz="1800" dirty="0" smtClean="0">
                <a:latin typeface="Arial" panose="020B0604020202020204" pitchFamily="34" charset="0"/>
                <a:cs typeface="Arial" panose="020B0604020202020204" pitchFamily="34" charset="0"/>
              </a:rPr>
              <a:t>Format: “As a (type of user), I need to be able to (perform ‘X’ function) so that (description of benefit gained)”</a:t>
            </a:r>
          </a:p>
          <a:p>
            <a:pPr marL="228600" lvl="1" indent="0">
              <a:buNone/>
            </a:pPr>
            <a:endParaRPr lang="en-US" sz="18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Product Backlog:</a:t>
            </a:r>
          </a:p>
          <a:p>
            <a:pPr lvl="1"/>
            <a:r>
              <a:rPr lang="en-US" sz="1800" dirty="0" smtClean="0">
                <a:latin typeface="Arial" panose="020B0604020202020204" pitchFamily="34" charset="0"/>
                <a:cs typeface="Arial" panose="020B0604020202020204" pitchFamily="34" charset="0"/>
              </a:rPr>
              <a:t>Backlog is simply a list of User Stories (functionality) that is required for the project, but has not yet been developed and released/deployed. </a:t>
            </a:r>
          </a:p>
          <a:p>
            <a:pPr lvl="1"/>
            <a:r>
              <a:rPr lang="en-US" sz="1800" dirty="0" smtClean="0">
                <a:latin typeface="Arial" panose="020B0604020202020204" pitchFamily="34" charset="0"/>
                <a:cs typeface="Arial" panose="020B0604020202020204" pitchFamily="34" charset="0"/>
              </a:rPr>
              <a:t>The Backlog provides performance-based flexibility and responsiveness to the customers’ needs</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054990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Purpose</a:t>
            </a:r>
            <a:endParaRPr lang="en-US" dirty="0"/>
          </a:p>
        </p:txBody>
      </p:sp>
      <p:sp>
        <p:nvSpPr>
          <p:cNvPr id="3" name="Content Placeholder 2"/>
          <p:cNvSpPr>
            <a:spLocks noGrp="1"/>
          </p:cNvSpPr>
          <p:nvPr>
            <p:ph sz="half" idx="1"/>
          </p:nvPr>
        </p:nvSpPr>
        <p:spPr>
          <a:xfrm>
            <a:off x="227013" y="1169849"/>
            <a:ext cx="8466551" cy="1408832"/>
          </a:xfrm>
          <a:prstGeom prst="rect">
            <a:avLst/>
          </a:prstGeom>
          <a:ln>
            <a:noFill/>
          </a:ln>
        </p:spPr>
        <p:txBody>
          <a:bodyPr>
            <a:normAutofit/>
          </a:bodyPr>
          <a:lstStyle/>
          <a:p>
            <a:r>
              <a:rPr lang="en-US" dirty="0"/>
              <a:t>Development Team reviews and demonstrates the </a:t>
            </a:r>
            <a:r>
              <a:rPr lang="en-US" dirty="0" smtClean="0"/>
              <a:t>items </a:t>
            </a:r>
            <a:r>
              <a:rPr lang="en-US" u="sng" dirty="0"/>
              <a:t>completed</a:t>
            </a:r>
            <a:r>
              <a:rPr lang="en-US" dirty="0"/>
              <a:t> </a:t>
            </a:r>
            <a:endParaRPr lang="en-US" dirty="0" smtClean="0"/>
          </a:p>
          <a:p>
            <a:pPr lvl="1"/>
            <a:r>
              <a:rPr lang="en-US" dirty="0" smtClean="0"/>
              <a:t>Show functionality, usefulness </a:t>
            </a:r>
            <a:r>
              <a:rPr lang="en-US" dirty="0"/>
              <a:t>and value</a:t>
            </a:r>
          </a:p>
          <a:p>
            <a:r>
              <a:rPr lang="en-US" dirty="0" smtClean="0"/>
              <a:t>Stakeholders </a:t>
            </a:r>
            <a:r>
              <a:rPr lang="en-US" dirty="0"/>
              <a:t>see progress and provide </a:t>
            </a:r>
            <a:r>
              <a:rPr lang="en-US" dirty="0" smtClean="0"/>
              <a:t>feedback</a:t>
            </a:r>
          </a:p>
          <a:p>
            <a:endParaRPr lang="en-US" dirty="0"/>
          </a:p>
          <a:p>
            <a:pPr marL="0" indent="0">
              <a:buNone/>
            </a:pPr>
            <a:endParaRPr lang="en-US" dirty="0" smtClean="0">
              <a:solidFill>
                <a:srgbClr val="FF0000"/>
              </a:solidFill>
            </a:endParaRPr>
          </a:p>
        </p:txBody>
      </p:sp>
      <p:sp>
        <p:nvSpPr>
          <p:cNvPr id="5" name="Text Placeholder 4"/>
          <p:cNvSpPr>
            <a:spLocks noGrp="1"/>
          </p:cNvSpPr>
          <p:nvPr>
            <p:ph type="body" sz="quarter" idx="13"/>
          </p:nvPr>
        </p:nvSpPr>
        <p:spPr/>
        <p:txBody>
          <a:bodyPr>
            <a:normAutofit lnSpcReduction="10000"/>
          </a:bodyPr>
          <a:lstStyle/>
          <a:p>
            <a:r>
              <a:rPr lang="en-US" dirty="0" smtClean="0"/>
              <a:t>sprint review</a:t>
            </a:r>
            <a:endParaRPr lang="en-US"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91901" y="2784917"/>
            <a:ext cx="8055423" cy="3667666"/>
          </a:xfrm>
          <a:prstGeom prst="rect">
            <a:avLst/>
          </a:prstGeom>
        </p:spPr>
      </p:pic>
    </p:spTree>
    <p:extLst>
      <p:ext uri="{BB962C8B-B14F-4D97-AF65-F5344CB8AC3E}">
        <p14:creationId xmlns:p14="http://schemas.microsoft.com/office/powerpoint/2010/main" val="3962074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Conduct the Meeting</a:t>
            </a:r>
            <a:endParaRPr lang="en-US" dirty="0"/>
          </a:p>
        </p:txBody>
      </p:sp>
      <p:sp>
        <p:nvSpPr>
          <p:cNvPr id="3" name="Text Placeholder 2"/>
          <p:cNvSpPr>
            <a:spLocks noGrp="1"/>
          </p:cNvSpPr>
          <p:nvPr>
            <p:ph type="body" idx="1"/>
          </p:nvPr>
        </p:nvSpPr>
        <p:spPr>
          <a:xfrm>
            <a:off x="338137" y="1000469"/>
            <a:ext cx="2914045" cy="706455"/>
          </a:xfrm>
        </p:spPr>
        <p:txBody>
          <a:bodyPr/>
          <a:lstStyle/>
          <a:p>
            <a:r>
              <a:rPr lang="en-US" dirty="0" smtClean="0"/>
              <a:t>Scrum Master</a:t>
            </a:r>
            <a:endParaRPr lang="en-US" dirty="0"/>
          </a:p>
        </p:txBody>
      </p:sp>
      <p:sp>
        <p:nvSpPr>
          <p:cNvPr id="4" name="Content Placeholder 3"/>
          <p:cNvSpPr>
            <a:spLocks noGrp="1"/>
          </p:cNvSpPr>
          <p:nvPr>
            <p:ph sz="half" idx="2"/>
          </p:nvPr>
        </p:nvSpPr>
        <p:spPr>
          <a:xfrm>
            <a:off x="338138" y="1640232"/>
            <a:ext cx="2890598" cy="4356122"/>
          </a:xfrm>
          <a:prstGeom prst="rect">
            <a:avLst/>
          </a:prstGeom>
          <a:solidFill>
            <a:srgbClr val="92D050"/>
          </a:solidFill>
          <a:ln>
            <a:solidFill>
              <a:schemeClr val="accent2"/>
            </a:solidFill>
          </a:ln>
        </p:spPr>
        <p:txBody>
          <a:bodyPr>
            <a:normAutofit/>
          </a:bodyPr>
          <a:lstStyle/>
          <a:p>
            <a:r>
              <a:rPr lang="en-US" dirty="0" smtClean="0"/>
              <a:t>Facilitates session</a:t>
            </a:r>
            <a:endParaRPr lang="en-US" dirty="0"/>
          </a:p>
          <a:p>
            <a:r>
              <a:rPr lang="en-US" dirty="0"/>
              <a:t>Introduces </a:t>
            </a:r>
            <a:r>
              <a:rPr lang="en-US" dirty="0" smtClean="0"/>
              <a:t>Sprint </a:t>
            </a:r>
            <a:r>
              <a:rPr lang="en-US" dirty="0"/>
              <a:t>goal and new capabilities</a:t>
            </a:r>
          </a:p>
          <a:p>
            <a:r>
              <a:rPr lang="en-US" dirty="0"/>
              <a:t>Collects and documents feedback, i.e., meeting notes</a:t>
            </a:r>
          </a:p>
          <a:p>
            <a:r>
              <a:rPr lang="en-US" dirty="0"/>
              <a:t>Documents </a:t>
            </a:r>
            <a:r>
              <a:rPr lang="en-US" dirty="0" smtClean="0"/>
              <a:t>decisions </a:t>
            </a:r>
            <a:r>
              <a:rPr lang="en-US" dirty="0"/>
              <a:t>made</a:t>
            </a:r>
          </a:p>
          <a:p>
            <a:r>
              <a:rPr lang="en-US" dirty="0" smtClean="0"/>
              <a:t>Introduces goals </a:t>
            </a:r>
            <a:r>
              <a:rPr lang="en-US" dirty="0"/>
              <a:t>of next </a:t>
            </a:r>
            <a:r>
              <a:rPr lang="en-US" dirty="0" smtClean="0"/>
              <a:t>Sprint/Release</a:t>
            </a:r>
            <a:endParaRPr lang="en-US" dirty="0"/>
          </a:p>
        </p:txBody>
      </p:sp>
      <p:sp>
        <p:nvSpPr>
          <p:cNvPr id="5" name="Text Placeholder 4"/>
          <p:cNvSpPr>
            <a:spLocks noGrp="1"/>
          </p:cNvSpPr>
          <p:nvPr>
            <p:ph type="body" sz="quarter" idx="3"/>
          </p:nvPr>
        </p:nvSpPr>
        <p:spPr>
          <a:xfrm>
            <a:off x="3321689" y="1003411"/>
            <a:ext cx="2843973" cy="706455"/>
          </a:xfrm>
        </p:spPr>
        <p:txBody>
          <a:bodyPr/>
          <a:lstStyle/>
          <a:p>
            <a:r>
              <a:rPr lang="en-US" dirty="0" smtClean="0"/>
              <a:t>Development Team</a:t>
            </a:r>
            <a:endParaRPr lang="en-US" dirty="0"/>
          </a:p>
        </p:txBody>
      </p:sp>
      <p:sp>
        <p:nvSpPr>
          <p:cNvPr id="6" name="Content Placeholder 5"/>
          <p:cNvSpPr>
            <a:spLocks noGrp="1"/>
          </p:cNvSpPr>
          <p:nvPr>
            <p:ph sz="quarter" idx="4"/>
          </p:nvPr>
        </p:nvSpPr>
        <p:spPr>
          <a:xfrm>
            <a:off x="3402171" y="1629840"/>
            <a:ext cx="2605226" cy="4366514"/>
          </a:xfrm>
          <a:prstGeom prst="rect">
            <a:avLst/>
          </a:prstGeom>
          <a:solidFill>
            <a:srgbClr val="FFC000"/>
          </a:solidFill>
          <a:ln>
            <a:solidFill>
              <a:srgbClr val="FF6600"/>
            </a:solidFill>
          </a:ln>
        </p:spPr>
        <p:txBody>
          <a:bodyPr/>
          <a:lstStyle/>
          <a:p>
            <a:r>
              <a:rPr lang="en-US" dirty="0"/>
              <a:t>Demos items </a:t>
            </a:r>
            <a:r>
              <a:rPr lang="en-US" dirty="0" smtClean="0"/>
              <a:t>completed </a:t>
            </a:r>
            <a:r>
              <a:rPr lang="en-US" dirty="0"/>
              <a:t>during the </a:t>
            </a:r>
            <a:r>
              <a:rPr lang="en-US" dirty="0" smtClean="0"/>
              <a:t>Sprint</a:t>
            </a:r>
          </a:p>
          <a:p>
            <a:pPr lvl="1"/>
            <a:r>
              <a:rPr lang="en-US" dirty="0" smtClean="0"/>
              <a:t>in order of highest business value</a:t>
            </a:r>
            <a:endParaRPr lang="en-US" dirty="0"/>
          </a:p>
          <a:p>
            <a:r>
              <a:rPr lang="en-US" dirty="0" smtClean="0"/>
              <a:t>Highlights development challenges </a:t>
            </a:r>
            <a:r>
              <a:rPr lang="en-US" dirty="0"/>
              <a:t>and breakthroughs</a:t>
            </a:r>
          </a:p>
          <a:p>
            <a:endParaRPr lang="en-US" dirty="0"/>
          </a:p>
        </p:txBody>
      </p:sp>
      <p:sp>
        <p:nvSpPr>
          <p:cNvPr id="7" name="Text Placeholder 6"/>
          <p:cNvSpPr>
            <a:spLocks noGrp="1"/>
          </p:cNvSpPr>
          <p:nvPr>
            <p:ph type="body" sz="quarter" idx="13"/>
          </p:nvPr>
        </p:nvSpPr>
        <p:spPr/>
        <p:txBody>
          <a:bodyPr>
            <a:normAutofit lnSpcReduction="10000"/>
          </a:bodyPr>
          <a:lstStyle/>
          <a:p>
            <a:r>
              <a:rPr lang="en-US" dirty="0" smtClean="0"/>
              <a:t>sprint review</a:t>
            </a:r>
            <a:endParaRPr lang="en-US" dirty="0"/>
          </a:p>
        </p:txBody>
      </p:sp>
      <p:sp>
        <p:nvSpPr>
          <p:cNvPr id="8" name="Text Placeholder 7"/>
          <p:cNvSpPr>
            <a:spLocks noGrp="1"/>
          </p:cNvSpPr>
          <p:nvPr>
            <p:ph type="body" sz="quarter" idx="14"/>
          </p:nvPr>
        </p:nvSpPr>
        <p:spPr/>
        <p:txBody>
          <a:bodyPr/>
          <a:lstStyle/>
          <a:p>
            <a:endParaRPr lang="en-US" dirty="0"/>
          </a:p>
        </p:txBody>
      </p:sp>
      <p:sp>
        <p:nvSpPr>
          <p:cNvPr id="9" name="Text Placeholder 4"/>
          <p:cNvSpPr txBox="1">
            <a:spLocks/>
          </p:cNvSpPr>
          <p:nvPr/>
        </p:nvSpPr>
        <p:spPr>
          <a:xfrm>
            <a:off x="6157386" y="996316"/>
            <a:ext cx="2631381" cy="706455"/>
          </a:xfrm>
          <a:prstGeom prst="rect">
            <a:avLst/>
          </a:prstGeom>
        </p:spPr>
        <p:txBody>
          <a:bodyPr vert="horz" lIns="91440" tIns="45720" rIns="91440" bIns="45720" rtlCol="0" anchor="ctr" anchorCtr="1">
            <a:normAutofit/>
          </a:bodyPr>
          <a:lstStyle>
            <a:lvl1pPr marL="0" indent="0" algn="l" defTabSz="914400" rtl="0" eaLnBrk="1" latinLnBrk="0" hangingPunct="1">
              <a:spcBef>
                <a:spcPts val="1800"/>
              </a:spcBef>
              <a:spcAft>
                <a:spcPts val="0"/>
              </a:spcAft>
              <a:buClr>
                <a:schemeClr val="accent1"/>
              </a:buClr>
              <a:buFont typeface="Wingdings" pitchFamily="2" charset="2"/>
              <a:buNone/>
              <a:defRPr sz="2200" b="1" kern="1200" baseline="0">
                <a:solidFill>
                  <a:schemeClr val="tx1"/>
                </a:solidFill>
                <a:latin typeface="+mn-lt"/>
                <a:ea typeface="+mn-ea"/>
                <a:cs typeface="+mn-cs"/>
              </a:defRPr>
            </a:lvl1pPr>
            <a:lvl2pPr marL="457200" indent="0" algn="l" defTabSz="914400" rtl="0" eaLnBrk="1" latinLnBrk="0" hangingPunct="1">
              <a:spcBef>
                <a:spcPts val="600"/>
              </a:spcBef>
              <a:buClr>
                <a:schemeClr val="accent1"/>
              </a:buClr>
              <a:buFont typeface="Arial" pitchFamily="34" charset="0"/>
              <a:buNone/>
              <a:defRPr sz="2000" b="1" kern="1200" baseline="0">
                <a:solidFill>
                  <a:schemeClr val="tx1"/>
                </a:solidFill>
                <a:latin typeface="+mn-lt"/>
                <a:ea typeface="+mn-ea"/>
                <a:cs typeface="+mn-cs"/>
              </a:defRPr>
            </a:lvl2pPr>
            <a:lvl3pPr marL="914400" indent="0" algn="l" defTabSz="914400" rtl="0" eaLnBrk="1" latinLnBrk="0" hangingPunct="1">
              <a:spcBef>
                <a:spcPts val="600"/>
              </a:spcBef>
              <a:buClr>
                <a:schemeClr val="accent1"/>
              </a:buClr>
              <a:buFont typeface="Arial"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fontAlgn="auto">
              <a:buClr>
                <a:srgbClr val="0067AB"/>
              </a:buClr>
            </a:pPr>
            <a:r>
              <a:rPr lang="en-US" dirty="0" smtClean="0">
                <a:solidFill>
                  <a:prstClr val="black"/>
                </a:solidFill>
              </a:rPr>
              <a:t>Product Owner</a:t>
            </a:r>
            <a:endParaRPr lang="en-US" dirty="0">
              <a:solidFill>
                <a:prstClr val="black"/>
              </a:solidFill>
            </a:endParaRPr>
          </a:p>
        </p:txBody>
      </p:sp>
      <p:sp>
        <p:nvSpPr>
          <p:cNvPr id="10" name="Content Placeholder 5"/>
          <p:cNvSpPr txBox="1">
            <a:spLocks/>
          </p:cNvSpPr>
          <p:nvPr/>
        </p:nvSpPr>
        <p:spPr>
          <a:xfrm>
            <a:off x="6180832" y="1622746"/>
            <a:ext cx="2671067" cy="1192823"/>
          </a:xfrm>
          <a:prstGeom prst="rect">
            <a:avLst/>
          </a:prstGeom>
          <a:solidFill>
            <a:srgbClr val="00B0F0"/>
          </a:solidFill>
          <a:ln>
            <a:solidFill>
              <a:schemeClr val="accent1"/>
            </a:solidFill>
          </a:ln>
        </p:spPr>
        <p:txBody>
          <a:bodyPr vert="horz" lIns="91440" tIns="45720" rIns="91440" bIns="45720" rtlCol="0">
            <a:normAutofit/>
          </a:bodyPr>
          <a:lstStyle>
            <a:lvl1pPr marL="182880" indent="-182880" algn="l" defTabSz="914400" rtl="0" eaLnBrk="1" latinLnBrk="0" hangingPunct="1">
              <a:spcBef>
                <a:spcPts val="1800"/>
              </a:spcBef>
              <a:spcAft>
                <a:spcPts val="0"/>
              </a:spcAft>
              <a:buClr>
                <a:srgbClr val="C00000"/>
              </a:buClr>
              <a:buFont typeface="Wingdings" pitchFamily="2" charset="2"/>
              <a:buChar char="§"/>
              <a:defRPr sz="2000" b="1" kern="1200" baseline="0">
                <a:solidFill>
                  <a:schemeClr val="tx1"/>
                </a:solidFill>
                <a:latin typeface="+mn-lt"/>
                <a:ea typeface="+mn-ea"/>
                <a:cs typeface="+mn-cs"/>
              </a:defRPr>
            </a:lvl1pPr>
            <a:lvl2pPr marL="457200" indent="-228600" algn="l" defTabSz="914400" rtl="0" eaLnBrk="1" latinLnBrk="0" hangingPunct="1">
              <a:spcBef>
                <a:spcPts val="600"/>
              </a:spcBef>
              <a:buClr>
                <a:srgbClr val="C00000"/>
              </a:buClr>
              <a:buFont typeface="Arial" pitchFamily="34" charset="0"/>
              <a:buChar char="–"/>
              <a:defRPr sz="1800" kern="1200" baseline="0">
                <a:solidFill>
                  <a:schemeClr val="tx1"/>
                </a:solidFill>
                <a:latin typeface="+mn-lt"/>
                <a:ea typeface="+mn-ea"/>
                <a:cs typeface="+mn-cs"/>
              </a:defRPr>
            </a:lvl2pPr>
            <a:lvl3pPr marL="640080" indent="-182880" algn="l" defTabSz="914400" rtl="0" eaLnBrk="1" latinLnBrk="0" hangingPunct="1">
              <a:spcBef>
                <a:spcPts val="600"/>
              </a:spcBef>
              <a:buClr>
                <a:srgbClr val="C00000"/>
              </a:buClr>
              <a:buFont typeface="Arial" pitchFamily="34" charset="0"/>
              <a:buChar char="•"/>
              <a:defRPr sz="16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fontAlgn="auto"/>
            <a:r>
              <a:rPr lang="en-US" dirty="0">
                <a:solidFill>
                  <a:prstClr val="black"/>
                </a:solidFill>
              </a:rPr>
              <a:t>Asks </a:t>
            </a:r>
            <a:r>
              <a:rPr lang="en-US" dirty="0" smtClean="0">
                <a:solidFill>
                  <a:prstClr val="black"/>
                </a:solidFill>
              </a:rPr>
              <a:t>questions</a:t>
            </a:r>
            <a:endParaRPr lang="en-US" dirty="0">
              <a:solidFill>
                <a:prstClr val="black"/>
              </a:solidFill>
            </a:endParaRPr>
          </a:p>
          <a:p>
            <a:pPr fontAlgn="auto"/>
            <a:r>
              <a:rPr lang="en-US" dirty="0">
                <a:solidFill>
                  <a:prstClr val="black"/>
                </a:solidFill>
              </a:rPr>
              <a:t>Provides </a:t>
            </a:r>
            <a:r>
              <a:rPr lang="en-US" dirty="0" smtClean="0">
                <a:solidFill>
                  <a:prstClr val="black"/>
                </a:solidFill>
              </a:rPr>
              <a:t>feedback</a:t>
            </a:r>
            <a:endParaRPr lang="en-US" dirty="0">
              <a:solidFill>
                <a:prstClr val="black"/>
              </a:solidFill>
            </a:endParaRPr>
          </a:p>
        </p:txBody>
      </p:sp>
      <p:sp>
        <p:nvSpPr>
          <p:cNvPr id="11" name="Text Placeholder 4"/>
          <p:cNvSpPr txBox="1">
            <a:spLocks/>
          </p:cNvSpPr>
          <p:nvPr/>
        </p:nvSpPr>
        <p:spPr>
          <a:xfrm>
            <a:off x="6007397" y="3233304"/>
            <a:ext cx="3056120" cy="884787"/>
          </a:xfrm>
          <a:prstGeom prst="rect">
            <a:avLst/>
          </a:prstGeom>
        </p:spPr>
        <p:txBody>
          <a:bodyPr vert="horz" lIns="91440" tIns="45720" rIns="91440" bIns="45720" rtlCol="0" anchor="ctr" anchorCtr="1">
            <a:normAutofit/>
          </a:bodyPr>
          <a:lstStyle>
            <a:lvl1pPr marL="0" indent="0" algn="l" defTabSz="914400" rtl="0" eaLnBrk="1" latinLnBrk="0" hangingPunct="1">
              <a:spcBef>
                <a:spcPts val="1800"/>
              </a:spcBef>
              <a:spcAft>
                <a:spcPts val="0"/>
              </a:spcAft>
              <a:buClr>
                <a:schemeClr val="accent1"/>
              </a:buClr>
              <a:buFont typeface="Wingdings" pitchFamily="2" charset="2"/>
              <a:buNone/>
              <a:defRPr sz="2200" b="1" kern="1200" baseline="0">
                <a:solidFill>
                  <a:schemeClr val="tx1"/>
                </a:solidFill>
                <a:latin typeface="+mn-lt"/>
                <a:ea typeface="+mn-ea"/>
                <a:cs typeface="+mn-cs"/>
              </a:defRPr>
            </a:lvl1pPr>
            <a:lvl2pPr marL="457200" indent="0" algn="l" defTabSz="914400" rtl="0" eaLnBrk="1" latinLnBrk="0" hangingPunct="1">
              <a:spcBef>
                <a:spcPts val="600"/>
              </a:spcBef>
              <a:buClr>
                <a:schemeClr val="accent1"/>
              </a:buClr>
              <a:buFont typeface="Arial" pitchFamily="34" charset="0"/>
              <a:buNone/>
              <a:defRPr sz="2000" b="1" kern="1200" baseline="0">
                <a:solidFill>
                  <a:schemeClr val="tx1"/>
                </a:solidFill>
                <a:latin typeface="+mn-lt"/>
                <a:ea typeface="+mn-ea"/>
                <a:cs typeface="+mn-cs"/>
              </a:defRPr>
            </a:lvl2pPr>
            <a:lvl3pPr marL="914400" indent="0" algn="l" defTabSz="914400" rtl="0" eaLnBrk="1" latinLnBrk="0" hangingPunct="1">
              <a:spcBef>
                <a:spcPts val="600"/>
              </a:spcBef>
              <a:buClr>
                <a:schemeClr val="accent1"/>
              </a:buClr>
              <a:buFont typeface="Arial" pitchFamily="34" charset="0"/>
              <a:buNone/>
              <a:defRPr sz="1800" b="1" kern="1200" baseline="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pPr algn="ctr" fontAlgn="auto">
              <a:buClr>
                <a:srgbClr val="0067AB"/>
              </a:buClr>
            </a:pPr>
            <a:r>
              <a:rPr lang="en-US" dirty="0" smtClean="0">
                <a:solidFill>
                  <a:prstClr val="black"/>
                </a:solidFill>
              </a:rPr>
              <a:t>Additional Stakeholders (optional) </a:t>
            </a:r>
            <a:endParaRPr lang="en-US" dirty="0">
              <a:solidFill>
                <a:prstClr val="black"/>
              </a:solidFill>
            </a:endParaRPr>
          </a:p>
        </p:txBody>
      </p:sp>
      <p:sp>
        <p:nvSpPr>
          <p:cNvPr id="12" name="Content Placeholder 5"/>
          <p:cNvSpPr txBox="1">
            <a:spLocks/>
          </p:cNvSpPr>
          <p:nvPr/>
        </p:nvSpPr>
        <p:spPr>
          <a:xfrm>
            <a:off x="6180832" y="4093433"/>
            <a:ext cx="2671067" cy="1902921"/>
          </a:xfrm>
          <a:prstGeom prst="rect">
            <a:avLst/>
          </a:prstGeom>
          <a:solidFill>
            <a:srgbClr val="00B0F0"/>
          </a:solidFill>
          <a:ln>
            <a:solidFill>
              <a:schemeClr val="accent1"/>
            </a:solidFill>
          </a:ln>
        </p:spPr>
        <p:txBody>
          <a:bodyPr vert="horz" lIns="91440" tIns="45720" rIns="91440" bIns="45720" rtlCol="0">
            <a:normAutofit/>
          </a:bodyPr>
          <a:lstStyle>
            <a:lvl1pPr marL="182880" indent="-182880" algn="l" defTabSz="914400" rtl="0" eaLnBrk="1" latinLnBrk="0" hangingPunct="1">
              <a:spcBef>
                <a:spcPts val="1800"/>
              </a:spcBef>
              <a:spcAft>
                <a:spcPts val="0"/>
              </a:spcAft>
              <a:buClr>
                <a:srgbClr val="C00000"/>
              </a:buClr>
              <a:buFont typeface="Wingdings" pitchFamily="2" charset="2"/>
              <a:buChar char="§"/>
              <a:defRPr sz="2000" b="1" kern="1200" baseline="0">
                <a:solidFill>
                  <a:schemeClr val="tx1"/>
                </a:solidFill>
                <a:latin typeface="+mn-lt"/>
                <a:ea typeface="+mn-ea"/>
                <a:cs typeface="+mn-cs"/>
              </a:defRPr>
            </a:lvl1pPr>
            <a:lvl2pPr marL="457200" indent="-228600" algn="l" defTabSz="914400" rtl="0" eaLnBrk="1" latinLnBrk="0" hangingPunct="1">
              <a:spcBef>
                <a:spcPts val="600"/>
              </a:spcBef>
              <a:buClr>
                <a:srgbClr val="C00000"/>
              </a:buClr>
              <a:buFont typeface="Arial" pitchFamily="34" charset="0"/>
              <a:buChar char="–"/>
              <a:defRPr sz="1800" kern="1200" baseline="0">
                <a:solidFill>
                  <a:schemeClr val="tx1"/>
                </a:solidFill>
                <a:latin typeface="+mn-lt"/>
                <a:ea typeface="+mn-ea"/>
                <a:cs typeface="+mn-cs"/>
              </a:defRPr>
            </a:lvl2pPr>
            <a:lvl3pPr marL="640080" indent="-182880" algn="l" defTabSz="914400" rtl="0" eaLnBrk="1" latinLnBrk="0" hangingPunct="1">
              <a:spcBef>
                <a:spcPts val="600"/>
              </a:spcBef>
              <a:buClr>
                <a:srgbClr val="C00000"/>
              </a:buClr>
              <a:buFont typeface="Arial" pitchFamily="34" charset="0"/>
              <a:buChar char="•"/>
              <a:defRPr sz="1600" kern="1200" baseline="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fontAlgn="auto"/>
            <a:r>
              <a:rPr lang="en-US" dirty="0" smtClean="0">
                <a:solidFill>
                  <a:prstClr val="black"/>
                </a:solidFill>
              </a:rPr>
              <a:t>SMEs/Users – provide feedback</a:t>
            </a:r>
          </a:p>
          <a:p>
            <a:pPr fontAlgn="auto"/>
            <a:r>
              <a:rPr lang="en-US" dirty="0" smtClean="0">
                <a:solidFill>
                  <a:prstClr val="black"/>
                </a:solidFill>
              </a:rPr>
              <a:t>PM – observes</a:t>
            </a:r>
          </a:p>
          <a:p>
            <a:pPr fontAlgn="auto"/>
            <a:r>
              <a:rPr lang="en-US" dirty="0" smtClean="0">
                <a:solidFill>
                  <a:prstClr val="black"/>
                </a:solidFill>
              </a:rPr>
              <a:t>Sr. Mgt. - observes</a:t>
            </a:r>
            <a:endParaRPr lang="en-US" dirty="0">
              <a:solidFill>
                <a:prstClr val="black"/>
              </a:solidFill>
            </a:endParaRPr>
          </a:p>
        </p:txBody>
      </p:sp>
    </p:spTree>
    <p:extLst>
      <p:ext uri="{BB962C8B-B14F-4D97-AF65-F5344CB8AC3E}">
        <p14:creationId xmlns:p14="http://schemas.microsoft.com/office/powerpoint/2010/main" val="2168393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Conduct Sprint Review</a:t>
            </a:r>
            <a:endParaRPr lang="en-US" dirty="0"/>
          </a:p>
        </p:txBody>
      </p:sp>
      <p:sp>
        <p:nvSpPr>
          <p:cNvPr id="3" name="Content Placeholder 2"/>
          <p:cNvSpPr>
            <a:spLocks noGrp="1"/>
          </p:cNvSpPr>
          <p:nvPr>
            <p:ph idx="1"/>
          </p:nvPr>
        </p:nvSpPr>
        <p:spPr>
          <a:xfrm>
            <a:off x="227014" y="1261982"/>
            <a:ext cx="4692716" cy="5203212"/>
          </a:xfrm>
          <a:prstGeom prst="rect">
            <a:avLst/>
          </a:prstGeom>
          <a:ln>
            <a:noFill/>
          </a:ln>
        </p:spPr>
        <p:txBody>
          <a:bodyPr>
            <a:normAutofit/>
          </a:bodyPr>
          <a:lstStyle/>
          <a:p>
            <a:r>
              <a:rPr lang="en-US" dirty="0" smtClean="0"/>
              <a:t>Task Details  </a:t>
            </a:r>
          </a:p>
          <a:p>
            <a:pPr lvl="1"/>
            <a:r>
              <a:rPr lang="en-US" b="1" dirty="0" smtClean="0">
                <a:solidFill>
                  <a:srgbClr val="00B050"/>
                </a:solidFill>
              </a:rPr>
              <a:t>Scrum Teams </a:t>
            </a:r>
            <a:r>
              <a:rPr lang="en-US" dirty="0"/>
              <a:t>visit other </a:t>
            </a:r>
            <a:r>
              <a:rPr lang="en-US" dirty="0" smtClean="0"/>
              <a:t>teams’ </a:t>
            </a:r>
            <a:r>
              <a:rPr lang="en-US" dirty="0"/>
              <a:t>tables to view their </a:t>
            </a:r>
            <a:r>
              <a:rPr lang="en-US" dirty="0" smtClean="0"/>
              <a:t>completed </a:t>
            </a:r>
            <a:r>
              <a:rPr lang="en-US" dirty="0"/>
              <a:t>work</a:t>
            </a:r>
          </a:p>
          <a:p>
            <a:r>
              <a:rPr lang="en-US" dirty="0" smtClean="0"/>
              <a:t>Materials</a:t>
            </a:r>
          </a:p>
          <a:p>
            <a:pPr lvl="1"/>
            <a:r>
              <a:rPr lang="en-US" dirty="0" smtClean="0"/>
              <a:t>Completed zoo elements</a:t>
            </a:r>
          </a:p>
          <a:p>
            <a:r>
              <a:rPr lang="en-US" dirty="0" smtClean="0"/>
              <a:t>Time Constraints</a:t>
            </a:r>
          </a:p>
          <a:p>
            <a:pPr lvl="1"/>
            <a:r>
              <a:rPr lang="en-US" dirty="0" smtClean="0"/>
              <a:t>8 minutes total time</a:t>
            </a:r>
          </a:p>
        </p:txBody>
      </p:sp>
      <p:sp>
        <p:nvSpPr>
          <p:cNvPr id="4" name="Text Placeholder 3"/>
          <p:cNvSpPr>
            <a:spLocks noGrp="1"/>
          </p:cNvSpPr>
          <p:nvPr>
            <p:ph type="body" sz="quarter" idx="13"/>
          </p:nvPr>
        </p:nvSpPr>
        <p:spPr/>
        <p:txBody>
          <a:bodyPr>
            <a:normAutofit lnSpcReduction="10000"/>
          </a:bodyPr>
          <a:lstStyle/>
          <a:p>
            <a:r>
              <a:rPr lang="en-US" dirty="0" smtClean="0"/>
              <a:t>Sprint review</a:t>
            </a:r>
            <a:endParaRPr lang="en-US" dirty="0"/>
          </a:p>
        </p:txBody>
      </p:sp>
      <p:pic>
        <p:nvPicPr>
          <p:cNvPr id="6" name="Picture 5"/>
          <p:cNvPicPr>
            <a:picLocks noChangeAspect="1"/>
          </p:cNvPicPr>
          <p:nvPr/>
        </p:nvPicPr>
        <p:blipFill rotWithShape="1">
          <a:blip r:embed="rId3"/>
          <a:srcRect l="3750" t="3116" r="6890" b="17232"/>
          <a:stretch/>
        </p:blipFill>
        <p:spPr>
          <a:xfrm>
            <a:off x="5338061" y="1988613"/>
            <a:ext cx="3474152" cy="3279795"/>
          </a:xfrm>
          <a:prstGeom prst="rect">
            <a:avLst/>
          </a:prstGeom>
        </p:spPr>
      </p:pic>
    </p:spTree>
    <p:extLst>
      <p:ext uri="{BB962C8B-B14F-4D97-AF65-F5344CB8AC3E}">
        <p14:creationId xmlns:p14="http://schemas.microsoft.com/office/powerpoint/2010/main" val="2097953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Scrum Master updates the Scrum Board </a:t>
            </a:r>
          </a:p>
          <a:p>
            <a:pPr lvl="1"/>
            <a:r>
              <a:rPr lang="en-US" dirty="0" smtClean="0"/>
              <a:t>Completed and approved items are removed from board</a:t>
            </a:r>
          </a:p>
          <a:p>
            <a:pPr lvl="1"/>
            <a:r>
              <a:rPr lang="en-US" dirty="0" smtClean="0"/>
              <a:t>Incomplete items are moved to Product Backlog</a:t>
            </a:r>
          </a:p>
          <a:p>
            <a:r>
              <a:rPr lang="en-US" dirty="0" smtClean="0"/>
              <a:t>Scrum Master and/or Product Owner add/refine new features, changes, or enhancements as Product Backlog items</a:t>
            </a:r>
          </a:p>
          <a:p>
            <a:r>
              <a:rPr lang="en-US" dirty="0" smtClean="0"/>
              <a:t>Product Owner re-prioritizes Product Backlog </a:t>
            </a:r>
          </a:p>
          <a:p>
            <a:r>
              <a:rPr lang="en-US" dirty="0" smtClean="0"/>
              <a:t>Scrum Master meets with Project Manager (separately) to inform any needed changes to scope, schedule or budget</a:t>
            </a:r>
            <a:endParaRPr lang="en-US" dirty="0"/>
          </a:p>
        </p:txBody>
      </p:sp>
      <p:sp>
        <p:nvSpPr>
          <p:cNvPr id="4" name="Text Placeholder 3"/>
          <p:cNvSpPr>
            <a:spLocks noGrp="1"/>
          </p:cNvSpPr>
          <p:nvPr>
            <p:ph type="body" sz="quarter" idx="13"/>
          </p:nvPr>
        </p:nvSpPr>
        <p:spPr/>
        <p:txBody>
          <a:bodyPr>
            <a:normAutofit lnSpcReduction="10000"/>
          </a:bodyPr>
          <a:lstStyle/>
          <a:p>
            <a:r>
              <a:rPr lang="en-US" dirty="0" smtClean="0"/>
              <a:t>sprint review</a:t>
            </a:r>
            <a:endParaRPr lang="en-US" dirty="0"/>
          </a:p>
        </p:txBody>
      </p:sp>
      <p:pic>
        <p:nvPicPr>
          <p:cNvPr id="6" name="Picture 5"/>
          <p:cNvPicPr>
            <a:picLocks noChangeAspect="1"/>
          </p:cNvPicPr>
          <p:nvPr/>
        </p:nvPicPr>
        <p:blipFill rotWithShape="1">
          <a:blip r:embed="rId2"/>
          <a:srcRect t="22266"/>
          <a:stretch/>
        </p:blipFill>
        <p:spPr>
          <a:xfrm>
            <a:off x="2475185" y="4815328"/>
            <a:ext cx="3952821" cy="1615637"/>
          </a:xfrm>
          <a:prstGeom prst="rect">
            <a:avLst/>
          </a:prstGeom>
        </p:spPr>
      </p:pic>
    </p:spTree>
    <p:extLst>
      <p:ext uri="{BB962C8B-B14F-4D97-AF65-F5344CB8AC3E}">
        <p14:creationId xmlns:p14="http://schemas.microsoft.com/office/powerpoint/2010/main" val="3440467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a:t>
            </a:r>
            <a:r>
              <a:rPr lang="en-US" dirty="0" smtClean="0"/>
              <a:t>Retrospective</a:t>
            </a:r>
            <a:endParaRPr lang="en-US" dirty="0"/>
          </a:p>
        </p:txBody>
      </p:sp>
      <p:sp>
        <p:nvSpPr>
          <p:cNvPr id="4" name="Text Placeholder 3"/>
          <p:cNvSpPr>
            <a:spLocks noGrp="1"/>
          </p:cNvSpPr>
          <p:nvPr>
            <p:ph type="body" idx="1"/>
          </p:nvPr>
        </p:nvSpPr>
        <p:spPr/>
        <p:txBody>
          <a:bodyPr/>
          <a:lstStyle/>
          <a:p>
            <a:r>
              <a:rPr lang="en-US" dirty="0" smtClean="0"/>
              <a:t>What and how can we do better?</a:t>
            </a:r>
            <a:endParaRPr lang="en-US" dirty="0"/>
          </a:p>
        </p:txBody>
      </p:sp>
    </p:spTree>
    <p:extLst>
      <p:ext uri="{BB962C8B-B14F-4D97-AF65-F5344CB8AC3E}">
        <p14:creationId xmlns:p14="http://schemas.microsoft.com/office/powerpoint/2010/main" val="2247441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Purpose</a:t>
            </a:r>
            <a:endParaRPr lang="en-US" dirty="0"/>
          </a:p>
        </p:txBody>
      </p:sp>
      <p:sp>
        <p:nvSpPr>
          <p:cNvPr id="3" name="Content Placeholder 2"/>
          <p:cNvSpPr>
            <a:spLocks noGrp="1"/>
          </p:cNvSpPr>
          <p:nvPr>
            <p:ph idx="1"/>
          </p:nvPr>
        </p:nvSpPr>
        <p:spPr/>
        <p:txBody>
          <a:bodyPr/>
          <a:lstStyle/>
          <a:p>
            <a:r>
              <a:rPr lang="en-US" dirty="0" smtClean="0"/>
              <a:t>As a Scrum Team, </a:t>
            </a:r>
            <a:r>
              <a:rPr lang="en-US" dirty="0"/>
              <a:t>r</a:t>
            </a:r>
            <a:r>
              <a:rPr lang="en-US" dirty="0" smtClean="0"/>
              <a:t>eflect </a:t>
            </a:r>
            <a:r>
              <a:rPr lang="en-US" dirty="0"/>
              <a:t>on the past sprint in order to capture lessons </a:t>
            </a:r>
            <a:r>
              <a:rPr lang="en-US" dirty="0" smtClean="0"/>
              <a:t>learned, decisions and/or action items.</a:t>
            </a:r>
            <a:endParaRPr lang="en-US" dirty="0"/>
          </a:p>
        </p:txBody>
      </p:sp>
      <p:sp>
        <p:nvSpPr>
          <p:cNvPr id="5" name="Text Placeholder 4"/>
          <p:cNvSpPr>
            <a:spLocks noGrp="1"/>
          </p:cNvSpPr>
          <p:nvPr>
            <p:ph type="body" sz="quarter" idx="13"/>
          </p:nvPr>
        </p:nvSpPr>
        <p:spPr/>
        <p:txBody>
          <a:bodyPr>
            <a:normAutofit lnSpcReduction="10000"/>
          </a:bodyPr>
          <a:lstStyle/>
          <a:p>
            <a:r>
              <a:rPr lang="en-US" dirty="0" smtClean="0"/>
              <a:t>Sprint Retrospective</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91901" y="2266691"/>
            <a:ext cx="8055423" cy="3667666"/>
          </a:xfrm>
          <a:prstGeom prst="rect">
            <a:avLst/>
          </a:prstGeom>
        </p:spPr>
      </p:pic>
    </p:spTree>
    <p:extLst>
      <p:ext uri="{BB962C8B-B14F-4D97-AF65-F5344CB8AC3E}">
        <p14:creationId xmlns:p14="http://schemas.microsoft.com/office/powerpoint/2010/main" val="2303043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Quantitative vs Qualitative Reflection</a:t>
            </a:r>
            <a:endParaRPr lang="en-US" dirty="0"/>
          </a:p>
        </p:txBody>
      </p:sp>
      <p:sp>
        <p:nvSpPr>
          <p:cNvPr id="3" name="Content Placeholder 2"/>
          <p:cNvSpPr>
            <a:spLocks noGrp="1"/>
          </p:cNvSpPr>
          <p:nvPr>
            <p:ph idx="1"/>
          </p:nvPr>
        </p:nvSpPr>
        <p:spPr>
          <a:xfrm>
            <a:off x="227013" y="1299586"/>
            <a:ext cx="8585200" cy="5149011"/>
          </a:xfrm>
        </p:spPr>
        <p:txBody>
          <a:bodyPr>
            <a:normAutofit lnSpcReduction="10000"/>
          </a:bodyPr>
          <a:lstStyle/>
          <a:p>
            <a:r>
              <a:rPr lang="en-US" dirty="0" smtClean="0"/>
              <a:t>Quantitative</a:t>
            </a:r>
            <a:r>
              <a:rPr lang="en-US" dirty="0"/>
              <a:t>: Work analysis </a:t>
            </a:r>
            <a:endParaRPr lang="en-US" dirty="0" smtClean="0"/>
          </a:p>
          <a:p>
            <a:pPr lvl="1"/>
            <a:r>
              <a:rPr lang="en-US" b="0" dirty="0" smtClean="0"/>
              <a:t>Performed prio</a:t>
            </a:r>
            <a:r>
              <a:rPr lang="en-US" dirty="0" smtClean="0"/>
              <a:t>r to the meeting by the Scrum Master</a:t>
            </a:r>
            <a:endParaRPr lang="en-US" b="0" dirty="0" smtClean="0"/>
          </a:p>
          <a:p>
            <a:pPr lvl="1"/>
            <a:r>
              <a:rPr lang="en-US" b="0" dirty="0" smtClean="0"/>
              <a:t>Committed vs. completed </a:t>
            </a:r>
          </a:p>
          <a:p>
            <a:pPr lvl="2"/>
            <a:r>
              <a:rPr lang="en-US" dirty="0" smtClean="0"/>
              <a:t>H</a:t>
            </a:r>
            <a:r>
              <a:rPr lang="en-US" b="0" dirty="0" smtClean="0"/>
              <a:t>ours and story points</a:t>
            </a:r>
          </a:p>
          <a:p>
            <a:pPr lvl="2"/>
            <a:r>
              <a:rPr lang="en-US" dirty="0" smtClean="0"/>
              <a:t>B</a:t>
            </a:r>
            <a:r>
              <a:rPr lang="en-US" b="0" dirty="0" smtClean="0"/>
              <a:t>urn-down chart</a:t>
            </a:r>
          </a:p>
          <a:p>
            <a:pPr lvl="2"/>
            <a:r>
              <a:rPr lang="en-US" dirty="0" smtClean="0"/>
              <a:t>A</a:t>
            </a:r>
            <a:r>
              <a:rPr lang="en-US" b="0" dirty="0" smtClean="0"/>
              <a:t>ctual focus factor</a:t>
            </a:r>
          </a:p>
          <a:p>
            <a:pPr lvl="2"/>
            <a:r>
              <a:rPr lang="en-US" dirty="0"/>
              <a:t>A</a:t>
            </a:r>
            <a:r>
              <a:rPr lang="en-US" b="0" dirty="0" smtClean="0"/>
              <a:t>ctual velocity</a:t>
            </a:r>
          </a:p>
          <a:p>
            <a:pPr lvl="2"/>
            <a:r>
              <a:rPr lang="en-US" b="0" dirty="0" smtClean="0"/>
              <a:t>Unplanned work introduced during sprint</a:t>
            </a:r>
            <a:endParaRPr lang="en-US" b="0" dirty="0"/>
          </a:p>
          <a:p>
            <a:r>
              <a:rPr lang="en-US" dirty="0" smtClean="0"/>
              <a:t>Qualitative</a:t>
            </a:r>
            <a:r>
              <a:rPr lang="en-US" dirty="0"/>
              <a:t>: Reflection </a:t>
            </a:r>
            <a:r>
              <a:rPr lang="en-US" dirty="0" smtClean="0"/>
              <a:t>Analysis</a:t>
            </a:r>
          </a:p>
          <a:p>
            <a:pPr lvl="1"/>
            <a:r>
              <a:rPr lang="en-US" dirty="0" smtClean="0"/>
              <a:t>Performed during the meeting by the Scrum Team</a:t>
            </a:r>
          </a:p>
          <a:p>
            <a:pPr lvl="1"/>
            <a:r>
              <a:rPr lang="en-US" dirty="0" smtClean="0"/>
              <a:t>I</a:t>
            </a:r>
            <a:r>
              <a:rPr lang="en-US" b="0" dirty="0" smtClean="0"/>
              <a:t>ndividual </a:t>
            </a:r>
            <a:r>
              <a:rPr lang="en-US" b="0" dirty="0"/>
              <a:t>interpretations of the Sprint </a:t>
            </a:r>
            <a:endParaRPr lang="en-US" dirty="0"/>
          </a:p>
          <a:p>
            <a:pPr lvl="2"/>
            <a:r>
              <a:rPr lang="en-US" dirty="0"/>
              <a:t>W</a:t>
            </a:r>
            <a:r>
              <a:rPr lang="en-US" b="0" dirty="0" smtClean="0"/>
              <a:t>hat </a:t>
            </a:r>
            <a:r>
              <a:rPr lang="en-US" b="0" dirty="0"/>
              <a:t>worked </a:t>
            </a:r>
            <a:r>
              <a:rPr lang="en-US" b="0" dirty="0" smtClean="0"/>
              <a:t>well</a:t>
            </a:r>
          </a:p>
          <a:p>
            <a:pPr lvl="2"/>
            <a:r>
              <a:rPr lang="en-US" dirty="0" smtClean="0"/>
              <a:t>What d</a:t>
            </a:r>
            <a:r>
              <a:rPr lang="en-US" b="0" dirty="0" smtClean="0"/>
              <a:t>id </a:t>
            </a:r>
            <a:r>
              <a:rPr lang="en-US" b="0" dirty="0"/>
              <a:t>not work </a:t>
            </a:r>
            <a:r>
              <a:rPr lang="en-US" b="0" dirty="0" smtClean="0"/>
              <a:t>well</a:t>
            </a:r>
          </a:p>
          <a:p>
            <a:pPr lvl="2"/>
            <a:r>
              <a:rPr lang="en-US" dirty="0" smtClean="0"/>
              <a:t>Potential impediments</a:t>
            </a:r>
            <a:endParaRPr lang="en-US" b="0" dirty="0" smtClean="0"/>
          </a:p>
          <a:p>
            <a:pPr lvl="2"/>
            <a:r>
              <a:rPr lang="en-US" dirty="0"/>
              <a:t>I</a:t>
            </a:r>
            <a:r>
              <a:rPr lang="en-US" b="0" dirty="0" smtClean="0"/>
              <a:t>mprovement suggestions</a:t>
            </a:r>
            <a:endParaRPr lang="en-US" b="0" dirty="0"/>
          </a:p>
        </p:txBody>
      </p:sp>
      <p:sp>
        <p:nvSpPr>
          <p:cNvPr id="5" name="Text Placeholder 4"/>
          <p:cNvSpPr>
            <a:spLocks noGrp="1"/>
          </p:cNvSpPr>
          <p:nvPr>
            <p:ph type="body" sz="quarter" idx="13"/>
          </p:nvPr>
        </p:nvSpPr>
        <p:spPr/>
        <p:txBody>
          <a:bodyPr>
            <a:normAutofit lnSpcReduction="10000"/>
          </a:bodyPr>
          <a:lstStyle/>
          <a:p>
            <a:r>
              <a:rPr lang="en-US" dirty="0" smtClean="0"/>
              <a:t>Sprint Retrospective</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1162" t="-1223"/>
          <a:stretch/>
        </p:blipFill>
        <p:spPr>
          <a:xfrm>
            <a:off x="5542359" y="2261062"/>
            <a:ext cx="3484076" cy="3241963"/>
          </a:xfrm>
          <a:prstGeom prst="rect">
            <a:avLst/>
          </a:prstGeom>
        </p:spPr>
      </p:pic>
    </p:spTree>
    <p:extLst>
      <p:ext uri="{BB962C8B-B14F-4D97-AF65-F5344CB8AC3E}">
        <p14:creationId xmlns:p14="http://schemas.microsoft.com/office/powerpoint/2010/main" val="2937824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During Meeting: Qualitative Analysis</a:t>
            </a:r>
            <a:endParaRPr lang="en-US" dirty="0"/>
          </a:p>
        </p:txBody>
      </p:sp>
      <p:sp>
        <p:nvSpPr>
          <p:cNvPr id="5" name="Text Placeholder 4"/>
          <p:cNvSpPr>
            <a:spLocks noGrp="1"/>
          </p:cNvSpPr>
          <p:nvPr>
            <p:ph type="body" sz="quarter" idx="13"/>
          </p:nvPr>
        </p:nvSpPr>
        <p:spPr/>
        <p:txBody>
          <a:bodyPr>
            <a:normAutofit lnSpcReduction="10000"/>
          </a:bodyPr>
          <a:lstStyle/>
          <a:p>
            <a:r>
              <a:rPr lang="en-US" dirty="0" smtClean="0"/>
              <a:t>Sprint Retrospective</a:t>
            </a:r>
            <a:endParaRPr lang="en-US" dirty="0"/>
          </a:p>
        </p:txBody>
      </p:sp>
      <p:pic>
        <p:nvPicPr>
          <p:cNvPr id="2050" name="Picture 2" descr="http://ebgconsulting.com/blog/wp-content/uploads/2010/06/4-Ls-poster-verticle-layou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3" y="1300481"/>
            <a:ext cx="3837825" cy="51568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3524010" y="1169849"/>
            <a:ext cx="5450040" cy="3140894"/>
          </a:xfrm>
          <a:prstGeom prst="rect">
            <a:avLst/>
          </a:prstGeom>
        </p:spPr>
      </p:pic>
    </p:spTree>
    <p:extLst>
      <p:ext uri="{BB962C8B-B14F-4D97-AF65-F5344CB8AC3E}">
        <p14:creationId xmlns:p14="http://schemas.microsoft.com/office/powerpoint/2010/main" val="2048019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After the Meeting: Outcomes</a:t>
            </a:r>
            <a:endParaRPr lang="en-US" dirty="0"/>
          </a:p>
        </p:txBody>
      </p:sp>
      <p:sp>
        <p:nvSpPr>
          <p:cNvPr id="3" name="Content Placeholder 2"/>
          <p:cNvSpPr>
            <a:spLocks noGrp="1"/>
          </p:cNvSpPr>
          <p:nvPr>
            <p:ph idx="1"/>
          </p:nvPr>
        </p:nvSpPr>
        <p:spPr>
          <a:xfrm>
            <a:off x="227013" y="1258321"/>
            <a:ext cx="8585200" cy="5162366"/>
          </a:xfrm>
        </p:spPr>
        <p:txBody>
          <a:bodyPr>
            <a:normAutofit/>
          </a:bodyPr>
          <a:lstStyle/>
          <a:p>
            <a:r>
              <a:rPr lang="en-US" dirty="0" smtClean="0"/>
              <a:t>For all approaches, the Scrum Master captures </a:t>
            </a:r>
            <a:r>
              <a:rPr lang="en-US" dirty="0" smtClean="0">
                <a:solidFill>
                  <a:schemeClr val="accent3"/>
                </a:solidFill>
              </a:rPr>
              <a:t>Lessons Learned </a:t>
            </a:r>
            <a:r>
              <a:rPr lang="en-US" dirty="0" smtClean="0"/>
              <a:t>and </a:t>
            </a:r>
            <a:r>
              <a:rPr lang="en-US" dirty="0" smtClean="0">
                <a:solidFill>
                  <a:srgbClr val="FF6600"/>
                </a:solidFill>
              </a:rPr>
              <a:t>Improvement Opportunities</a:t>
            </a:r>
            <a:r>
              <a:rPr lang="en-US" dirty="0" smtClean="0"/>
              <a:t>:</a:t>
            </a:r>
          </a:p>
          <a:p>
            <a:pPr lvl="1"/>
            <a:r>
              <a:rPr lang="en-US" dirty="0" smtClean="0"/>
              <a:t>Root causes of negative events</a:t>
            </a:r>
          </a:p>
          <a:p>
            <a:pPr lvl="1"/>
            <a:r>
              <a:rPr lang="en-US" dirty="0" smtClean="0"/>
              <a:t>Strategies of how to continue positive events</a:t>
            </a:r>
          </a:p>
          <a:p>
            <a:pPr lvl="1"/>
            <a:r>
              <a:rPr lang="en-US" dirty="0" smtClean="0"/>
              <a:t>Impediments encountered and potential workarounds</a:t>
            </a:r>
          </a:p>
          <a:p>
            <a:pPr lvl="1"/>
            <a:r>
              <a:rPr lang="en-US" dirty="0" smtClean="0"/>
              <a:t>New backlog items</a:t>
            </a:r>
          </a:p>
          <a:p>
            <a:pPr lvl="1"/>
            <a:r>
              <a:rPr lang="en-US" dirty="0" smtClean="0"/>
              <a:t>New Risks</a:t>
            </a:r>
          </a:p>
          <a:p>
            <a:r>
              <a:rPr lang="en-US" dirty="0" smtClean="0"/>
              <a:t>The Scrum </a:t>
            </a:r>
            <a:r>
              <a:rPr lang="en-US" dirty="0"/>
              <a:t>Master </a:t>
            </a:r>
            <a:r>
              <a:rPr lang="en-US" dirty="0" smtClean="0"/>
              <a:t>also captures </a:t>
            </a:r>
            <a:r>
              <a:rPr lang="en-US" dirty="0" smtClean="0">
                <a:solidFill>
                  <a:srgbClr val="00B050"/>
                </a:solidFill>
              </a:rPr>
              <a:t>Action Items</a:t>
            </a:r>
            <a:r>
              <a:rPr lang="en-US" dirty="0" smtClean="0"/>
              <a:t>:</a:t>
            </a:r>
          </a:p>
          <a:p>
            <a:pPr lvl="1"/>
            <a:r>
              <a:rPr lang="en-US" dirty="0" smtClean="0"/>
              <a:t>Address root causes of negative events</a:t>
            </a:r>
          </a:p>
          <a:p>
            <a:pPr lvl="1"/>
            <a:r>
              <a:rPr lang="en-US" dirty="0" smtClean="0"/>
              <a:t>Remove impediments</a:t>
            </a:r>
          </a:p>
          <a:p>
            <a:pPr lvl="1"/>
            <a:r>
              <a:rPr lang="en-US" dirty="0" smtClean="0"/>
              <a:t>Report needed changes to scope, schedule, budget</a:t>
            </a:r>
          </a:p>
          <a:p>
            <a:pPr lvl="1"/>
            <a:r>
              <a:rPr lang="en-US" dirty="0" smtClean="0"/>
              <a:t>Update Product Backlog</a:t>
            </a:r>
          </a:p>
          <a:p>
            <a:pPr lvl="1"/>
            <a:r>
              <a:rPr lang="en-US" dirty="0" smtClean="0"/>
              <a:t>Capture new risks in Risk Register</a:t>
            </a:r>
            <a:endParaRPr lang="en-US" dirty="0"/>
          </a:p>
          <a:p>
            <a:pPr lvl="1"/>
            <a:endParaRPr lang="en-US" dirty="0" smtClean="0"/>
          </a:p>
        </p:txBody>
      </p:sp>
      <p:sp>
        <p:nvSpPr>
          <p:cNvPr id="5" name="Text Placeholder 4"/>
          <p:cNvSpPr>
            <a:spLocks noGrp="1"/>
          </p:cNvSpPr>
          <p:nvPr>
            <p:ph type="body" sz="quarter" idx="13"/>
          </p:nvPr>
        </p:nvSpPr>
        <p:spPr/>
        <p:txBody>
          <a:bodyPr>
            <a:normAutofit lnSpcReduction="10000"/>
          </a:bodyPr>
          <a:lstStyle/>
          <a:p>
            <a:r>
              <a:rPr lang="en-US" dirty="0" smtClean="0"/>
              <a:t>Sprint Retrospective</a:t>
            </a:r>
            <a:endParaRPr lang="en-US" dirty="0"/>
          </a:p>
        </p:txBody>
      </p:sp>
    </p:spTree>
    <p:extLst>
      <p:ext uri="{BB962C8B-B14F-4D97-AF65-F5344CB8AC3E}">
        <p14:creationId xmlns:p14="http://schemas.microsoft.com/office/powerpoint/2010/main" val="4123677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436" y="1712863"/>
            <a:ext cx="3193872" cy="3937002"/>
          </a:xfrm>
          <a:prstGeom prst="rect">
            <a:avLst/>
          </a:prstGeom>
        </p:spPr>
      </p:pic>
      <p:sp>
        <p:nvSpPr>
          <p:cNvPr id="2" name="Title 1"/>
          <p:cNvSpPr>
            <a:spLocks noGrp="1"/>
          </p:cNvSpPr>
          <p:nvPr>
            <p:ph type="title"/>
          </p:nvPr>
        </p:nvSpPr>
        <p:spPr/>
        <p:txBody>
          <a:bodyPr>
            <a:normAutofit fontScale="90000"/>
          </a:bodyPr>
          <a:lstStyle/>
          <a:p>
            <a:r>
              <a:rPr lang="en-US" dirty="0" smtClean="0"/>
              <a:t>Exercise: Conduct Sprint Retrospective</a:t>
            </a:r>
            <a:endParaRPr lang="en-US" dirty="0"/>
          </a:p>
        </p:txBody>
      </p:sp>
      <p:sp>
        <p:nvSpPr>
          <p:cNvPr id="3" name="Content Placeholder 2"/>
          <p:cNvSpPr>
            <a:spLocks noGrp="1"/>
          </p:cNvSpPr>
          <p:nvPr>
            <p:ph idx="1"/>
          </p:nvPr>
        </p:nvSpPr>
        <p:spPr>
          <a:xfrm>
            <a:off x="227013" y="1268414"/>
            <a:ext cx="3953620" cy="5132386"/>
          </a:xfrm>
        </p:spPr>
        <p:txBody>
          <a:bodyPr>
            <a:normAutofit/>
          </a:bodyPr>
          <a:lstStyle/>
          <a:p>
            <a:r>
              <a:rPr lang="en-US" dirty="0"/>
              <a:t>Task </a:t>
            </a:r>
            <a:r>
              <a:rPr lang="en-US" dirty="0" smtClean="0"/>
              <a:t>Details</a:t>
            </a:r>
            <a:endParaRPr lang="en-US" dirty="0"/>
          </a:p>
          <a:p>
            <a:pPr lvl="1"/>
            <a:r>
              <a:rPr lang="en-US" dirty="0" smtClean="0"/>
              <a:t>Using the provided materials for the assigned approach, perform a Retrospective with your team (</a:t>
            </a:r>
            <a:r>
              <a:rPr lang="en-US" b="1" dirty="0" smtClean="0">
                <a:solidFill>
                  <a:srgbClr val="00B050"/>
                </a:solidFill>
              </a:rPr>
              <a:t>Scrum Master </a:t>
            </a:r>
            <a:r>
              <a:rPr lang="en-US" dirty="0" smtClean="0"/>
              <a:t>facilitates):</a:t>
            </a:r>
          </a:p>
          <a:p>
            <a:pPr lvl="2"/>
            <a:r>
              <a:rPr lang="en-US" dirty="0" smtClean="0"/>
              <a:t>4 L’s (Liked, Learned, Lacked, Longed For)</a:t>
            </a:r>
          </a:p>
          <a:p>
            <a:pPr lvl="2"/>
            <a:r>
              <a:rPr lang="en-US" dirty="0" smtClean="0"/>
              <a:t>Continue, Start, Stop </a:t>
            </a:r>
          </a:p>
          <a:p>
            <a:r>
              <a:rPr lang="en-US" dirty="0" smtClean="0"/>
              <a:t>Materials</a:t>
            </a:r>
            <a:endParaRPr lang="en-US" dirty="0"/>
          </a:p>
          <a:p>
            <a:pPr lvl="1"/>
            <a:r>
              <a:rPr lang="en-US" dirty="0" smtClean="0"/>
              <a:t>Sticky notes</a:t>
            </a:r>
          </a:p>
          <a:p>
            <a:pPr lvl="1"/>
            <a:r>
              <a:rPr lang="en-US" dirty="0" smtClean="0"/>
              <a:t>Pens</a:t>
            </a:r>
            <a:endParaRPr lang="en-US" dirty="0"/>
          </a:p>
          <a:p>
            <a:r>
              <a:rPr lang="en-US" dirty="0" smtClean="0"/>
              <a:t>Time </a:t>
            </a:r>
            <a:r>
              <a:rPr lang="en-US" dirty="0"/>
              <a:t>Constraints</a:t>
            </a:r>
          </a:p>
          <a:p>
            <a:pPr lvl="1"/>
            <a:r>
              <a:rPr lang="en-US" dirty="0"/>
              <a:t>8</a:t>
            </a:r>
            <a:r>
              <a:rPr lang="en-US" dirty="0" smtClean="0"/>
              <a:t> minutes</a:t>
            </a:r>
            <a:endParaRPr lang="en-US" dirty="0"/>
          </a:p>
        </p:txBody>
      </p:sp>
      <p:sp>
        <p:nvSpPr>
          <p:cNvPr id="5" name="Text Placeholder 4"/>
          <p:cNvSpPr>
            <a:spLocks noGrp="1"/>
          </p:cNvSpPr>
          <p:nvPr>
            <p:ph type="body" sz="quarter" idx="13"/>
          </p:nvPr>
        </p:nvSpPr>
        <p:spPr/>
        <p:txBody>
          <a:bodyPr>
            <a:normAutofit lnSpcReduction="10000"/>
          </a:bodyPr>
          <a:lstStyle/>
          <a:p>
            <a:r>
              <a:rPr lang="en-US" dirty="0" smtClean="0"/>
              <a:t>Sprint retrospective</a:t>
            </a:r>
            <a:endParaRPr lang="en-US" dirty="0"/>
          </a:p>
        </p:txBody>
      </p:sp>
    </p:spTree>
    <p:extLst>
      <p:ext uri="{BB962C8B-B14F-4D97-AF65-F5344CB8AC3E}">
        <p14:creationId xmlns:p14="http://schemas.microsoft.com/office/powerpoint/2010/main" val="3113955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4325" y="130176"/>
            <a:ext cx="8515350" cy="1325563"/>
          </a:xfrm>
        </p:spPr>
        <p:txBody>
          <a:bodyPr/>
          <a:lstStyle/>
          <a:p>
            <a:r>
              <a:rPr lang="en-US" dirty="0" smtClean="0"/>
              <a:t>Example of Defining the Need in an </a:t>
            </a:r>
            <a:br>
              <a:rPr lang="en-US" dirty="0" smtClean="0"/>
            </a:br>
            <a:r>
              <a:rPr lang="en-US" dirty="0" smtClean="0"/>
              <a:t>Agile Environment </a:t>
            </a:r>
            <a:endParaRPr lang="en-US" dirty="0"/>
          </a:p>
        </p:txBody>
      </p:sp>
      <p:sp>
        <p:nvSpPr>
          <p:cNvPr id="2" name="Content Placeholder 1"/>
          <p:cNvSpPr>
            <a:spLocks noGrp="1"/>
          </p:cNvSpPr>
          <p:nvPr>
            <p:ph idx="1"/>
          </p:nvPr>
        </p:nvSpPr>
        <p:spPr>
          <a:xfrm>
            <a:off x="314325" y="1508125"/>
            <a:ext cx="8515350" cy="4351338"/>
          </a:xfrm>
        </p:spPr>
        <p:txBody>
          <a:bodyPr>
            <a:noAutofit/>
          </a:bodyPr>
          <a:lstStyle/>
          <a:p>
            <a:pPr marL="0" indent="0">
              <a:buNone/>
            </a:pPr>
            <a:r>
              <a:rPr lang="en-US" sz="1800" b="1" dirty="0" smtClean="0">
                <a:latin typeface="Arial" panose="020B0604020202020204" pitchFamily="34" charset="0"/>
                <a:cs typeface="Arial" panose="020B0604020202020204" pitchFamily="34" charset="0"/>
              </a:rPr>
              <a:t>Requirement: </a:t>
            </a:r>
            <a:r>
              <a:rPr lang="en-US" sz="1800" dirty="0" smtClean="0">
                <a:latin typeface="Arial" panose="020B0604020202020204" pitchFamily="34" charset="0"/>
                <a:cs typeface="Arial" panose="020B0604020202020204" pitchFamily="34" charset="0"/>
              </a:rPr>
              <a:t>An </a:t>
            </a:r>
            <a:r>
              <a:rPr lang="en-US" sz="1800" dirty="0">
                <a:latin typeface="Arial" panose="020B0604020202020204" pitchFamily="34" charset="0"/>
                <a:cs typeface="Arial" panose="020B0604020202020204" pitchFamily="34" charset="0"/>
              </a:rPr>
              <a:t>agency needs a customer support system that allows its users (citizens or government employees) to submit questions and receive help from a specific part of the </a:t>
            </a:r>
            <a:r>
              <a:rPr lang="en-US" sz="1800" dirty="0" smtClean="0">
                <a:latin typeface="Arial" panose="020B0604020202020204" pitchFamily="34" charset="0"/>
                <a:cs typeface="Arial" panose="020B0604020202020204" pitchFamily="34" charset="0"/>
              </a:rPr>
              <a:t>agency organization</a:t>
            </a:r>
            <a:r>
              <a:rPr lang="en-US" sz="1800" dirty="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pPr marL="0" indent="0">
              <a:buNone/>
            </a:pPr>
            <a:r>
              <a:rPr lang="en-US" sz="1800" dirty="0" smtClean="0">
                <a:latin typeface="Arial" panose="020B0604020202020204" pitchFamily="34" charset="0"/>
                <a:cs typeface="Arial" panose="020B0604020202020204" pitchFamily="34" charset="0"/>
              </a:rPr>
              <a:t>Functionality?</a:t>
            </a:r>
          </a:p>
          <a:p>
            <a:pPr lvl="1"/>
            <a:r>
              <a:rPr lang="en-US" sz="1800" dirty="0" smtClean="0">
                <a:latin typeface="Arial" panose="020B0604020202020204" pitchFamily="34" charset="0"/>
                <a:cs typeface="Arial" panose="020B0604020202020204" pitchFamily="34" charset="0"/>
              </a:rPr>
              <a:t>A web-based user interface</a:t>
            </a:r>
          </a:p>
          <a:p>
            <a:pPr lvl="1"/>
            <a:r>
              <a:rPr lang="en-US" sz="1800" dirty="0" smtClean="0">
                <a:latin typeface="Arial" panose="020B0604020202020204" pitchFamily="34" charset="0"/>
                <a:cs typeface="Arial" panose="020B0604020202020204" pitchFamily="34" charset="0"/>
              </a:rPr>
              <a:t>Form </a:t>
            </a:r>
            <a:r>
              <a:rPr lang="en-US" sz="1800" dirty="0">
                <a:latin typeface="Arial" panose="020B0604020202020204" pitchFamily="34" charset="0"/>
                <a:cs typeface="Arial" panose="020B0604020202020204" pitchFamily="34" charset="0"/>
              </a:rPr>
              <a:t>design and </a:t>
            </a:r>
            <a:r>
              <a:rPr lang="en-US" sz="1800" dirty="0" smtClean="0">
                <a:latin typeface="Arial" panose="020B0604020202020204" pitchFamily="34" charset="0"/>
                <a:cs typeface="Arial" panose="020B0604020202020204" pitchFamily="34" charset="0"/>
              </a:rPr>
              <a:t>management</a:t>
            </a:r>
          </a:p>
          <a:p>
            <a:pPr lvl="1"/>
            <a:r>
              <a:rPr lang="en-US" sz="1800" dirty="0" smtClean="0">
                <a:latin typeface="Arial" panose="020B0604020202020204" pitchFamily="34" charset="0"/>
                <a:cs typeface="Arial" panose="020B0604020202020204" pitchFamily="34" charset="0"/>
              </a:rPr>
              <a:t>Database management</a:t>
            </a:r>
          </a:p>
          <a:p>
            <a:pPr lvl="1"/>
            <a:r>
              <a:rPr lang="en-US" sz="1800" dirty="0" smtClean="0">
                <a:latin typeface="Arial" panose="020B0604020202020204" pitchFamily="34" charset="0"/>
                <a:cs typeface="Arial" panose="020B0604020202020204" pitchFamily="34" charset="0"/>
              </a:rPr>
              <a:t>Audit functionality</a:t>
            </a:r>
          </a:p>
          <a:p>
            <a:pPr lvl="1"/>
            <a:r>
              <a:rPr lang="en-US" sz="1800" dirty="0" smtClean="0">
                <a:latin typeface="Arial" panose="020B0604020202020204" pitchFamily="34" charset="0"/>
                <a:cs typeface="Arial" panose="020B0604020202020204" pitchFamily="34" charset="0"/>
              </a:rPr>
              <a:t>Metrics/ </a:t>
            </a:r>
            <a:r>
              <a:rPr lang="en-US" sz="1800" dirty="0">
                <a:latin typeface="Arial" panose="020B0604020202020204" pitchFamily="34" charset="0"/>
                <a:cs typeface="Arial" panose="020B0604020202020204" pitchFamily="34" charset="0"/>
              </a:rPr>
              <a:t>reporting </a:t>
            </a:r>
            <a:r>
              <a:rPr lang="en-US" sz="1800" dirty="0" smtClean="0">
                <a:latin typeface="Arial" panose="020B0604020202020204" pitchFamily="34" charset="0"/>
                <a:cs typeface="Arial" panose="020B0604020202020204" pitchFamily="34" charset="0"/>
              </a:rPr>
              <a:t>capability  </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smtClean="0">
                <a:latin typeface="Arial" panose="020B0604020202020204" pitchFamily="34" charset="0"/>
                <a:cs typeface="Arial" panose="020B0604020202020204" pitchFamily="34" charset="0"/>
              </a:rPr>
              <a:t>Need to combine into User Stories in order to:</a:t>
            </a:r>
          </a:p>
          <a:p>
            <a:pPr lvl="1"/>
            <a:r>
              <a:rPr lang="en-US" sz="1800" dirty="0" smtClean="0">
                <a:latin typeface="Arial" panose="020B0604020202020204" pitchFamily="34" charset="0"/>
                <a:cs typeface="Arial" panose="020B0604020202020204" pitchFamily="34" charset="0"/>
              </a:rPr>
              <a:t>Provide context and more complete understanding of the need for both the government and the contractor(s).</a:t>
            </a:r>
          </a:p>
          <a:p>
            <a:pPr lvl="1"/>
            <a:r>
              <a:rPr lang="en-US" sz="1800" dirty="0" smtClean="0">
                <a:latin typeface="Arial" panose="020B0604020202020204" pitchFamily="34" charset="0"/>
                <a:cs typeface="Arial" panose="020B0604020202020204" pitchFamily="34" charset="0"/>
              </a:rPr>
              <a:t>Establish a Product Vision that adequately encompasses the Agency’s need.</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872709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Wrap-Up &amp; Reminders</a:t>
            </a:r>
            <a:endParaRPr lang="en-US" dirty="0"/>
          </a:p>
        </p:txBody>
      </p:sp>
      <p:sp>
        <p:nvSpPr>
          <p:cNvPr id="9" name="Content Placeholder 8"/>
          <p:cNvSpPr>
            <a:spLocks noGrp="1"/>
          </p:cNvSpPr>
          <p:nvPr>
            <p:ph idx="1"/>
          </p:nvPr>
        </p:nvSpPr>
        <p:spPr/>
        <p:txBody>
          <a:bodyPr/>
          <a:lstStyle/>
          <a:p>
            <a:r>
              <a:rPr lang="en-US" b="0" dirty="0" smtClean="0">
                <a:latin typeface="Arial" panose="020B0604020202020204" pitchFamily="34" charset="0"/>
                <a:cs typeface="Arial" panose="020B0604020202020204" pitchFamily="34" charset="0"/>
              </a:rPr>
              <a:t>Reminder to complete your pre-assessment ASAP (NLT Aug. 8)</a:t>
            </a:r>
          </a:p>
          <a:p>
            <a:r>
              <a:rPr lang="en-US" b="0" dirty="0">
                <a:latin typeface="Arial" panose="020B0604020202020204" pitchFamily="34" charset="0"/>
                <a:cs typeface="Arial" panose="020B0604020202020204" pitchFamily="34" charset="0"/>
              </a:rPr>
              <a:t>Read the </a:t>
            </a:r>
            <a:r>
              <a:rPr lang="en-US" b="0" dirty="0" smtClean="0">
                <a:latin typeface="Arial" panose="020B0604020202020204" pitchFamily="34" charset="0"/>
                <a:cs typeface="Arial" panose="020B0604020202020204" pitchFamily="34" charset="0"/>
              </a:rPr>
              <a:t>Small </a:t>
            </a:r>
            <a:r>
              <a:rPr lang="en-US" b="0" dirty="0">
                <a:latin typeface="Arial" panose="020B0604020202020204" pitchFamily="34" charset="0"/>
                <a:cs typeface="Arial" panose="020B0604020202020204" pitchFamily="34" charset="0"/>
              </a:rPr>
              <a:t>Business Administration (SBA) ONE Contracting Systems Modernization </a:t>
            </a:r>
            <a:r>
              <a:rPr lang="en-US" b="0" dirty="0" smtClean="0">
                <a:latin typeface="Arial" panose="020B0604020202020204" pitchFamily="34" charset="0"/>
                <a:cs typeface="Arial" panose="020B0604020202020204" pitchFamily="34" charset="0"/>
              </a:rPr>
              <a:t>Procurement documents tonight (if possible)</a:t>
            </a:r>
            <a:endParaRPr lang="en-US" b="0" dirty="0">
              <a:latin typeface="Arial" panose="020B0604020202020204" pitchFamily="34" charset="0"/>
              <a:cs typeface="Arial" panose="020B0604020202020204" pitchFamily="34" charset="0"/>
            </a:endParaRPr>
          </a:p>
          <a:p>
            <a:endParaRPr lang="en-US"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44988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 - &amp;quot;Digital Services Overview Orientation Day 2&amp;quot;&quot;/&gt;&lt;property id=&quot;20307&quot; value=&quot;550&quot;/&gt;&lt;/object&gt;&lt;object type=&quot;3&quot; unique_id=&quot;10004&quot;&gt;&lt;property id=&quot;20148&quot; value=&quot;5&quot;/&gt;&lt;property id=&quot;20300&quot; value=&quot;Slide 5 - &amp;quot;Digital Services Overview:  A Drink from  a Firehose&amp;quot;&quot;/&gt;&lt;property id=&quot;20307&quot; value=&quot;551&quot;/&gt;&lt;/object&gt;&lt;object type=&quot;3&quot; unique_id=&quot;10005&quot;&gt;&lt;property id=&quot;20148&quot; value=&quot;5&quot;/&gt;&lt;property id=&quot;20300&quot; value=&quot;Slide 6 - &amp;quot;The Digital Services Playbook (https://playbook.cio.gov/)&amp;quot;&quot;/&gt;&lt;property id=&quot;20307&quot; value=&quot;548&quot;/&gt;&lt;/object&gt;&lt;object type=&quot;3&quot; unique_id=&quot;10006&quot;&gt;&lt;property id=&quot;20148&quot; value=&quot;5&quot;/&gt;&lt;property id=&quot;20300&quot; value=&quot;Slide 7 - &amp;quot;Software Development:  Agile vs Waterfall&amp;quot;&quot;/&gt;&lt;property id=&quot;20307&quot; value=&quot;528&quot;/&gt;&lt;/object&gt;&lt;object type=&quot;3&quot; unique_id=&quot;10007&quot;&gt;&lt;property id=&quot;20148&quot; value=&quot;5&quot;/&gt;&lt;property id=&quot;20300&quot; value=&quot;Slide 8 - &amp;quot;Agile Practices: Defining the Need&amp;quot;&quot;/&gt;&lt;property id=&quot;20307&quot; value=&quot;530&quot;/&gt;&lt;/object&gt;&lt;object type=&quot;3&quot; unique_id=&quot;10008&quot;&gt;&lt;property id=&quot;20148&quot; value=&quot;5&quot;/&gt;&lt;property id=&quot;20300&quot; value=&quot;Slide 9 - &amp;quot;Example of Defining the Need in an  Agile Environment &amp;quot;&quot;/&gt;&lt;property id=&quot;20307&quot; value=&quot;531&quot;/&gt;&lt;/object&gt;&lt;object type=&quot;3&quot; unique_id=&quot;10009&quot;&gt;&lt;property id=&quot;20148&quot; value=&quot;5&quot;/&gt;&lt;property id=&quot;20300&quot; value=&quot;Slide 10 - &amp;quot;Step 1: Create User Stories&amp;quot;&quot;/&gt;&lt;property id=&quot;20307&quot; value=&quot;533&quot;/&gt;&lt;/object&gt;&lt;object type=&quot;3&quot; unique_id=&quot;10010&quot;&gt;&lt;property id=&quot;20148&quot; value=&quot;5&quot;/&gt;&lt;property id=&quot;20300&quot; value=&quot;Slide 11 - &amp;quot;Step 1: Create User Stories, Cont.&amp;quot;&quot;/&gt;&lt;property id=&quot;20307&quot; value=&quot;549&quot;/&gt;&lt;/object&gt;&lt;object type=&quot;3&quot; unique_id=&quot;10011&quot;&gt;&lt;property id=&quot;20148&quot; value=&quot;5&quot;/&gt;&lt;property id=&quot;20300&quot; value=&quot;Slide 12 - &amp;quot;Step 2: Develop the Product Vision&amp;quot;&quot;/&gt;&lt;property id=&quot;20307&quot; value=&quot;534&quot;/&gt;&lt;/object&gt;&lt;object type=&quot;3&quot; unique_id=&quot;10012&quot;&gt;&lt;property id=&quot;20148&quot; value=&quot;5&quot;/&gt;&lt;property id=&quot;20300&quot; value=&quot;Slide 13 - &amp;quot;Step 3: Backlog , Sprints, and Releases&amp;quot;&quot;/&gt;&lt;property id=&quot;20307&quot; value=&quot;532&quot;/&gt;&lt;/object&gt;&lt;object type=&quot;3&quot; unique_id=&quot;10013&quot;&gt;&lt;property id=&quot;20148&quot; value=&quot;5&quot;/&gt;&lt;property id=&quot;20300&quot; value=&quot;Slide 14 - &amp;quot;Agile Practices: Sprints and Releases Illustration&amp;quot;&quot;/&gt;&lt;property id=&quot;20307&quot; value=&quot;536&quot;/&gt;&lt;/object&gt;&lt;object type=&quot;3&quot; unique_id=&quot;10014&quot;&gt;&lt;property id=&quot;20148&quot; value=&quot;5&quot;/&gt;&lt;property id=&quot;20300&quot; value=&quot;Slide 15 - &amp;quot;Agile Practices: Summary&amp;quot;&quot;/&gt;&lt;property id=&quot;20307&quot; value=&quot;535&quot;/&gt;&lt;/object&gt;&lt;object type=&quot;3&quot; unique_id=&quot;10015&quot;&gt;&lt;property id=&quot;20148&quot; value=&quot;5&quot;/&gt;&lt;property id=&quot;20300&quot; value=&quot;Slide 16 - &amp;quot;Open Source Software&amp;quot;&quot;/&gt;&lt;property id=&quot;20307&quot; value=&quot;537&quot;/&gt;&lt;/object&gt;&lt;object type=&quot;3&quot; unique_id=&quot;10016&quot;&gt;&lt;property id=&quot;20148&quot; value=&quot;5&quot;/&gt;&lt;property id=&quot;20300&quot; value=&quot;Slide 17 - &amp;quot;Open Source Software&amp;quot;&quot;/&gt;&lt;property id=&quot;20307&quot; value=&quot;538&quot;/&gt;&lt;/object&gt;&lt;object type=&quot;3&quot; unique_id=&quot;10017&quot;&gt;&lt;property id=&quot;20148&quot; value=&quot;5&quot;/&gt;&lt;property id=&quot;20300&quot; value=&quot;Slide 18 - &amp;quot;Open Source vs. Proprietary Comparison&amp;quot;&quot;/&gt;&lt;property id=&quot;20307&quot; value=&quot;539&quot;/&gt;&lt;/object&gt;&lt;object type=&quot;3&quot; unique_id=&quot;10018&quot;&gt;&lt;property id=&quot;20148&quot; value=&quot;5&quot;/&gt;&lt;property id=&quot;20300&quot; value=&quot;Slide 19 - &amp;quot;Cloud Services (“X as a Service”)&amp;quot;&quot;/&gt;&lt;property id=&quot;20307&quot; value=&quot;540&quot;/&gt;&lt;/object&gt;&lt;object type=&quot;3&quot; unique_id=&quot;10019&quot;&gt;&lt;property id=&quot;20148&quot; value=&quot;5&quot;/&gt;&lt;property id=&quot;20300&quot; value=&quot;Slide 20 - &amp;quot;Cloud Services (“X as a Service”)&amp;quot;&quot;/&gt;&lt;property id=&quot;20307&quot; value=&quot;541&quot;/&gt;&lt;/object&gt;&lt;object type=&quot;3&quot; unique_id=&quot;10020&quot;&gt;&lt;property id=&quot;20148&quot; value=&quot;5&quot;/&gt;&lt;property id=&quot;20300&quot; value=&quot;Slide 21 - &amp;quot;Cloud Services Deployment Models&amp;quot;&quot;/&gt;&lt;property id=&quot;20307&quot; value=&quot;542&quot;/&gt;&lt;/object&gt;&lt;object type=&quot;3&quot; unique_id=&quot;10021&quot;&gt;&lt;property id=&quot;20148&quot; value=&quot;5&quot;/&gt;&lt;property id=&quot;20300&quot; value=&quot;Slide 22 - &amp;quot;Cloud Deployment Models&amp;quot;&quot;/&gt;&lt;property id=&quot;20307&quot; value=&quot;543&quot;/&gt;&lt;/object&gt;&lt;object type=&quot;3&quot; unique_id=&quot;10022&quot;&gt;&lt;property id=&quot;20148&quot; value=&quot;5&quot;/&gt;&lt;property id=&quot;20300&quot; value=&quot;Slide 23 - &amp;quot;Cloud Deployment Models (Cont)&amp;quot;&quot;/&gt;&lt;property id=&quot;20307&quot; value=&quot;544&quot;/&gt;&lt;/object&gt;&lt;object type=&quot;3&quot; unique_id=&quot;10023&quot;&gt;&lt;property id=&quot;20148&quot; value=&quot;5&quot;/&gt;&lt;property id=&quot;20300&quot; value=&quot;Slide 24 - &amp;quot;Cloud Service Models (“X as a Service”)&amp;quot;&quot;/&gt;&lt;property id=&quot;20307&quot; value=&quot;545&quot;/&gt;&lt;/object&gt;&lt;object type=&quot;3&quot; unique_id=&quot;10024&quot;&gt;&lt;property id=&quot;20148&quot; value=&quot;5&quot;/&gt;&lt;property id=&quot;20300&quot; value=&quot;Slide 25 - &amp;quot;Break – 10 minutes&amp;quot;&quot;/&gt;&lt;property id=&quot;20307&quot; value=&quot;618&quot;/&gt;&lt;/object&gt;&lt;object type=&quot;3&quot; unique_id=&quot;10025&quot;&gt;&lt;property id=&quot;20148&quot; value=&quot;5&quot;/&gt;&lt;property id=&quot;20300&quot; value=&quot;Slide 26 - &amp;quot;Digital Acquisition Pilot  Agile Basics&amp;quot;&quot;/&gt;&lt;property id=&quot;20307&quot; value=&quot;552&quot;/&gt;&lt;/object&gt;&lt;object type=&quot;3&quot; unique_id=&quot;10026&quot;&gt;&lt;property id=&quot;20148&quot; value=&quot;5&quot;/&gt;&lt;property id=&quot;20300&quot; value=&quot;Slide 27 - &amp;quot;Agenda&amp;quot;&quot;/&gt;&lt;property id=&quot;20307&quot; value=&quot;553&quot;/&gt;&lt;/object&gt;&lt;object type=&quot;3&quot; unique_id=&quot;10027&quot;&gt;&lt;property id=&quot;20148&quot; value=&quot;5&quot;/&gt;&lt;property id=&quot;20300&quot; value=&quot;Slide 28 - &amp;quot;Learning Objectives&amp;quot;&quot;/&gt;&lt;property id=&quot;20307&quot; value=&quot;554&quot;/&gt;&lt;/object&gt;&lt;object type=&quot;3&quot; unique_id=&quot;10028&quot;&gt;&lt;property id=&quot;20148&quot; value=&quot;5&quot;/&gt;&lt;property id=&quot;20300&quot; value=&quot;Slide 29 - &amp;quot;Agile Manifesto&amp;quot;&quot;/&gt;&lt;property id=&quot;20307&quot; value=&quot;555&quot;/&gt;&lt;/object&gt;&lt;object type=&quot;3&quot; unique_id=&quot;10029&quot;&gt;&lt;property id=&quot;20148&quot; value=&quot;5&quot;/&gt;&lt;property id=&quot;20300&quot; value=&quot;Slide 30 - &amp;quot;12 Agile Principles&amp;quot;&quot;/&gt;&lt;property id=&quot;20307&quot; value=&quot;556&quot;/&gt;&lt;/object&gt;&lt;object type=&quot;3&quot; unique_id=&quot;10030&quot;&gt;&lt;property id=&quot;20148&quot; value=&quot;5&quot;/&gt;&lt;property id=&quot;20300&quot; value=&quot;Slide 31 - &amp;quot;12 Agile Principles (continued)&amp;quot;&quot;/&gt;&lt;property id=&quot;20307&quot; value=&quot;557&quot;/&gt;&lt;/object&gt;&lt;object type=&quot;3&quot; unique_id=&quot;10031&quot;&gt;&lt;property id=&quot;20148&quot; value=&quot;5&quot;/&gt;&lt;property id=&quot;20300&quot; value=&quot;Slide 32 - &amp;quot;12 Agile Principles (continued)&amp;quot;&quot;/&gt;&lt;property id=&quot;20307&quot; value=&quot;558&quot;/&gt;&lt;/object&gt;&lt;object type=&quot;3&quot; unique_id=&quot;10032&quot;&gt;&lt;property id=&quot;20148&quot; value=&quot;5&quot;/&gt;&lt;property id=&quot;20300&quot; value=&quot;Slide 33 - &amp;quot;What Problem Are We Trying to Solve Using Agile?&amp;quot;&quot;/&gt;&lt;property id=&quot;20307&quot; value=&quot;559&quot;/&gt;&lt;/object&gt;&lt;object type=&quot;3&quot; unique_id=&quot;10033&quot;&gt;&lt;property id=&quot;20148&quot; value=&quot;5&quot;/&gt;&lt;property id=&quot;20300&quot; value=&quot;Slide 34 - &amp;quot;Expected/Realized Benefits of Applying Agile&amp;quot;&quot;/&gt;&lt;property id=&quot;20307&quot; value=&quot;560&quot;/&gt;&lt;/object&gt;&lt;object type=&quot;3&quot; unique_id=&quot;10034&quot;&gt;&lt;property id=&quot;20148&quot; value=&quot;5&quot;/&gt;&lt;property id=&quot;20300&quot; value=&quot;Slide 35 - &amp;quot;What Agile is NOT&amp;quot;&quot;/&gt;&lt;property id=&quot;20307&quot; value=&quot;561&quot;/&gt;&lt;/object&gt;&lt;object type=&quot;3&quot; unique_id=&quot;10035&quot;&gt;&lt;property id=&quot;20148&quot; value=&quot;5&quot;/&gt;&lt;property id=&quot;20300&quot; value=&quot;Slide 36 - &amp;quot;Why Are There Different Types?&amp;quot;&quot;/&gt;&lt;property id=&quot;20307&quot; value=&quot;562&quot;/&gt;&lt;/object&gt;&lt;object type=&quot;3&quot; unique_id=&quot;10036&quot;&gt;&lt;property id=&quot;20148&quot; value=&quot;5&quot;/&gt;&lt;property id=&quot;20300&quot; value=&quot;Slide 37 - &amp;quot;Iterations&amp;quot;&quot;/&gt;&lt;property id=&quot;20307&quot; value=&quot;563&quot;/&gt;&lt;/object&gt;&lt;object type=&quot;3&quot; unique_id=&quot;10037&quot;&gt;&lt;property id=&quot;20148&quot; value=&quot;5&quot;/&gt;&lt;property id=&quot;20300&quot; value=&quot;Slide 38 - &amp;quot;Phases and Methods for Implementing Agile  Approach&amp;quot;&quot;/&gt;&lt;property id=&quot;20307&quot; value=&quot;564&quot;/&gt;&lt;/object&gt;&lt;object type=&quot;3&quot; unique_id=&quot;10038&quot;&gt;&lt;property id=&quot;20148&quot; value=&quot;5&quot;/&gt;&lt;property id=&quot;20300&quot; value=&quot;Slide 39 - &amp;quot;Working Lunch with Your Teams&amp;quot;&quot;/&gt;&lt;property id=&quot;20307&quot; value=&quot;620&quot;/&gt;&lt;/object&gt;&lt;object type=&quot;3&quot; unique_id=&quot;10039&quot;&gt;&lt;property id=&quot;20148&quot; value=&quot;5&quot;/&gt;&lt;property id=&quot;20300&quot; value=&quot;Slide 40 - &amp;quot;Scrum Framework&amp;quot;&quot;/&gt;&lt;property id=&quot;20307&quot; value=&quot;565&quot;/&gt;&lt;/object&gt;&lt;object type=&quot;3&quot; unique_id=&quot;10040&quot;&gt;&lt;property id=&quot;20148&quot; value=&quot;5&quot;/&gt;&lt;property id=&quot;20300&quot; value=&quot;Slide 41 - &amp;quot;ICF Approach&amp;quot;&quot;/&gt;&lt;property id=&quot;20307&quot; value=&quot;566&quot;/&gt;&lt;/object&gt;&lt;object type=&quot;3&quot; unique_id=&quot;10041&quot;&gt;&lt;property id=&quot;20148&quot; value=&quot;5&quot;/&gt;&lt;property id=&quot;20300&quot; value=&quot;Slide 42 - &amp;quot;Form Scrum Team&amp;quot;&quot;/&gt;&lt;property id=&quot;20307&quot; value=&quot;567&quot;/&gt;&lt;/object&gt;&lt;object type=&quot;3&quot; unique_id=&quot;10042&quot;&gt;&lt;property id=&quot;20148&quot; value=&quot;5&quot;/&gt;&lt;property id=&quot;20300&quot; value=&quot;Slide 43 - &amp;quot;The Scrum Team&amp;quot;&quot;/&gt;&lt;property id=&quot;20307&quot; value=&quot;568&quot;/&gt;&lt;/object&gt;&lt;object type=&quot;3&quot; unique_id=&quot;10043&quot;&gt;&lt;property id=&quot;20148&quot; value=&quot;5&quot;/&gt;&lt;property id=&quot;20300&quot; value=&quot;Slide 44 - &amp;quot;The Product Owner&amp;quot;&quot;/&gt;&lt;property id=&quot;20307&quot; value=&quot;569&quot;/&gt;&lt;/object&gt;&lt;object type=&quot;3&quot; unique_id=&quot;10044&quot;&gt;&lt;property id=&quot;20148&quot; value=&quot;5&quot;/&gt;&lt;property id=&quot;20300&quot; value=&quot;Slide 45 - &amp;quot;Project Manager and Scrum&amp;quot;&quot;/&gt;&lt;property id=&quot;20307&quot; value=&quot;570&quot;/&gt;&lt;/object&gt;&lt;object type=&quot;3&quot; unique_id=&quot;10045&quot;&gt;&lt;property id=&quot;20148&quot; value=&quot;5&quot;/&gt;&lt;property id=&quot;20300&quot; value=&quot;Slide 46 - &amp;quot;Product Backlog&amp;quot;&quot;/&gt;&lt;property id=&quot;20307&quot; value=&quot;571&quot;/&gt;&lt;/object&gt;&lt;object type=&quot;3&quot; unique_id=&quot;10046&quot;&gt;&lt;property id=&quot;20148&quot; value=&quot;5&quot;/&gt;&lt;property id=&quot;20300&quot; value=&quot;Slide 47 - &amp;quot;Purpose&amp;quot;&quot;/&gt;&lt;property id=&quot;20307&quot; value=&quot;572&quot;/&gt;&lt;/object&gt;&lt;object type=&quot;3&quot; unique_id=&quot;10047&quot;&gt;&lt;property id=&quot;20148&quot; value=&quot;5&quot;/&gt;&lt;property id=&quot;20300&quot; value=&quot;Slide 48 - &amp;quot;Roles and Responsibilities&amp;quot;&quot;/&gt;&lt;property id=&quot;20307&quot; value=&quot;573&quot;/&gt;&lt;/object&gt;&lt;object type=&quot;3&quot; unique_id=&quot;10048&quot;&gt;&lt;property id=&quot;20148&quot; value=&quot;5&quot;/&gt;&lt;property id=&quot;20300&quot; value=&quot;Slide 49 - &amp;quot;Create Product Backlog &amp;quot;&quot;/&gt;&lt;property id=&quot;20307&quot; value=&quot;574&quot;/&gt;&lt;/object&gt;&lt;object type=&quot;3&quot; unique_id=&quot;10049&quot;&gt;&lt;property id=&quot;20148&quot; value=&quot;5&quot;/&gt;&lt;property id=&quot;20300&quot; value=&quot;Slide 50 - &amp;quot;User Stories&amp;quot;&quot;/&gt;&lt;property id=&quot;20307&quot; value=&quot;575&quot;/&gt;&lt;/object&gt;&lt;object type=&quot;3&quot; unique_id=&quot;10050&quot;&gt;&lt;property id=&quot;20148&quot; value=&quot;5&quot;/&gt;&lt;property id=&quot;20300&quot; value=&quot;Slide 51 - &amp;quot;Write Quality User Stories&amp;quot;&quot;/&gt;&lt;property id=&quot;20307&quot; value=&quot;576&quot;/&gt;&lt;/object&gt;&lt;object type=&quot;3&quot; unique_id=&quot;10051&quot;&gt;&lt;property id=&quot;20148&quot; value=&quot;5&quot;/&gt;&lt;property id=&quot;20300&quot; value=&quot;Slide 52 - &amp;quot;User Story – Acceptance Criteria&amp;quot;&quot;/&gt;&lt;property id=&quot;20307&quot; value=&quot;577&quot;/&gt;&lt;/object&gt;&lt;object type=&quot;3&quot; unique_id=&quot;10052&quot;&gt;&lt;property id=&quot;20148&quot; value=&quot;5&quot;/&gt;&lt;property id=&quot;20300&quot; value=&quot;Slide 53 - &amp;quot;User Story –  Example Acceptance Criteria &amp;quot;&quot;/&gt;&lt;property id=&quot;20307&quot; value=&quot;578&quot;/&gt;&lt;/object&gt;&lt;object type=&quot;3&quot; unique_id=&quot;10053&quot;&gt;&lt;property id=&quot;20148&quot; value=&quot;5&quot;/&gt;&lt;property id=&quot;20300&quot; value=&quot;Slide 54 - &amp;quot;Exercise: Discuss Product Needs with PO&amp;quot;&quot;/&gt;&lt;property id=&quot;20307&quot; value=&quot;579&quot;/&gt;&lt;/object&gt;&lt;object type=&quot;3&quot; unique_id=&quot;10054&quot;&gt;&lt;property id=&quot;20148&quot; value=&quot;5&quot;/&gt;&lt;property id=&quot;20300&quot; value=&quot;Slide 55 - &amp;quot;Create a Play-Doh Petting Zoo&amp;quot;&quot;/&gt;&lt;property id=&quot;20307&quot; value=&quot;580&quot;/&gt;&lt;/object&gt;&lt;object type=&quot;3&quot; unique_id=&quot;10055&quot;&gt;&lt;property id=&quot;20148&quot; value=&quot;5&quot;/&gt;&lt;property id=&quot;20300&quot; value=&quot;Slide 56 - &amp;quot;Prioritize Product Backlog – Business Value&amp;quot;&quot;/&gt;&lt;property id=&quot;20307&quot; value=&quot;581&quot;/&gt;&lt;/object&gt;&lt;object type=&quot;3&quot; unique_id=&quot;10056&quot;&gt;&lt;property id=&quot;20148&quot; value=&quot;5&quot;/&gt;&lt;property id=&quot;20300&quot; value=&quot;Slide 57 - &amp;quot;Prioritize Product Backlog – MoSCoW Method&amp;quot;&quot;/&gt;&lt;property id=&quot;20307&quot; value=&quot;582&quot;/&gt;&lt;/object&gt;&lt;object type=&quot;3&quot; unique_id=&quot;10057&quot;&gt;&lt;property id=&quot;20148&quot; value=&quot;5&quot;/&gt;&lt;property id=&quot;20300&quot; value=&quot;Slide 58 - &amp;quot;Exercise: Prioritize Product Backlog&amp;quot;&quot;/&gt;&lt;property id=&quot;20307&quot; value=&quot;583&quot;/&gt;&lt;/object&gt;&lt;object type=&quot;3&quot; unique_id=&quot;10058&quot;&gt;&lt;property id=&quot;20148&quot; value=&quot;5&quot;/&gt;&lt;property id=&quot;20300&quot; value=&quot;Slide 59 - &amp;quot;Release Planning&amp;quot;&quot;/&gt;&lt;property id=&quot;20307&quot; value=&quot;584&quot;/&gt;&lt;/object&gt;&lt;object type=&quot;3&quot; unique_id=&quot;10059&quot;&gt;&lt;property id=&quot;20148&quot; value=&quot;5&quot;/&gt;&lt;property id=&quot;20300&quot; value=&quot;Slide 60 - &amp;quot;Purpose &amp;quot;&quot;/&gt;&lt;property id=&quot;20307&quot; value=&quot;585&quot;/&gt;&lt;/object&gt;&lt;object type=&quot;3&quot; unique_id=&quot;10060&quot;&gt;&lt;property id=&quot;20148&quot; value=&quot;5&quot;/&gt;&lt;property id=&quot;20300&quot; value=&quot;Slide 61 - &amp;quot;Roles and Responsibilities&amp;quot;&quot;/&gt;&lt;property id=&quot;20307&quot; value=&quot;586&quot;/&gt;&lt;/object&gt;&lt;object type=&quot;3&quot; unique_id=&quot;10061&quot;&gt;&lt;property id=&quot;20148&quot; value=&quot;5&quot;/&gt;&lt;property id=&quot;20300&quot; value=&quot;Slide 62 - &amp;quot;Scrum Metrics&amp;quot;&quot;/&gt;&lt;property id=&quot;20307&quot; value=&quot;587&quot;/&gt;&lt;/object&gt;&lt;object type=&quot;3&quot; unique_id=&quot;10062&quot;&gt;&lt;property id=&quot;20148&quot; value=&quot;5&quot;/&gt;&lt;property id=&quot;20300&quot; value=&quot;Slide 63 - &amp;quot;Create Road Map&amp;quot;&quot;/&gt;&lt;property id=&quot;20307&quot; value=&quot;588&quot;/&gt;&lt;/object&gt;&lt;object type=&quot;3&quot; unique_id=&quot;10063&quot;&gt;&lt;property id=&quot;20148&quot; value=&quot;5&quot;/&gt;&lt;property id=&quot;20300&quot; value=&quot;Slide 64 - &amp;quot;Exercise: Create Release Road Map&amp;quot;&quot;/&gt;&lt;property id=&quot;20307&quot; value=&quot;589&quot;/&gt;&lt;/object&gt;&lt;object type=&quot;3&quot; unique_id=&quot;10064&quot;&gt;&lt;property id=&quot;20148&quot; value=&quot;5&quot;/&gt;&lt;property id=&quot;20300&quot; value=&quot;Slide 65 - &amp;quot;Sprint Planning&amp;quot;&quot;/&gt;&lt;property id=&quot;20307&quot; value=&quot;590&quot;/&gt;&lt;/object&gt;&lt;object type=&quot;3&quot; unique_id=&quot;10065&quot;&gt;&lt;property id=&quot;20148&quot; value=&quot;5&quot;/&gt;&lt;property id=&quot;20300&quot; value=&quot;Slide 66 - &amp;quot;Purpose &amp;quot;&quot;/&gt;&lt;property id=&quot;20307&quot; value=&quot;591&quot;/&gt;&lt;/object&gt;&lt;object type=&quot;3&quot; unique_id=&quot;10066&quot;&gt;&lt;property id=&quot;20148&quot; value=&quot;5&quot;/&gt;&lt;property id=&quot;20300&quot; value=&quot;Slide 67 - &amp;quot;Typical Sprint Planning Meeting Activities&amp;quot;&quot;/&gt;&lt;property id=&quot;20307&quot; value=&quot;592&quot;/&gt;&lt;/object&gt;&lt;object type=&quot;3&quot; unique_id=&quot;10067&quot;&gt;&lt;property id=&quot;20148&quot; value=&quot;5&quot;/&gt;&lt;property id=&quot;20300&quot; value=&quot;Slide 68 - &amp;quot;Estimation&amp;quot;&quot;/&gt;&lt;property id=&quot;20307&quot; value=&quot;593&quot;/&gt;&lt;/object&gt;&lt;object type=&quot;3&quot; unique_id=&quot;10068&quot;&gt;&lt;property id=&quot;20148&quot; value=&quot;5&quot;/&gt;&lt;property id=&quot;20300&quot; value=&quot;Slide 69 - &amp;quot;Estimation Techniques&amp;quot;&quot;/&gt;&lt;property id=&quot;20307&quot; value=&quot;594&quot;/&gt;&lt;/object&gt;&lt;object type=&quot;3&quot; unique_id=&quot;10069&quot;&gt;&lt;property id=&quot;20148&quot; value=&quot;5&quot;/&gt;&lt;property id=&quot;20300&quot; value=&quot;Slide 70 - &amp;quot;Create and Estimate Tasks&amp;quot;&quot;/&gt;&lt;property id=&quot;20307&quot; value=&quot;595&quot;/&gt;&lt;/object&gt;&lt;object type=&quot;3&quot; unique_id=&quot;10070&quot;&gt;&lt;property id=&quot;20148&quot; value=&quot;5&quot;/&gt;&lt;property id=&quot;20300&quot; value=&quot;Slide 71 - &amp;quot;Exercise: Estimate User Stories&amp;quot;&quot;/&gt;&lt;property id=&quot;20307&quot; value=&quot;596&quot;/&gt;&lt;/object&gt;&lt;object type=&quot;3&quot; unique_id=&quot;10071&quot;&gt;&lt;property id=&quot;20148&quot; value=&quot;5&quot;/&gt;&lt;property id=&quot;20300&quot; value=&quot;Slide 72 - &amp;quot;Exercise: Conduct Sprint Planning&amp;quot;&quot;/&gt;&lt;property id=&quot;20307&quot; value=&quot;597&quot;/&gt;&lt;/object&gt;&lt;object type=&quot;3&quot; unique_id=&quot;10072&quot;&gt;&lt;property id=&quot;20148&quot; value=&quot;5&quot;/&gt;&lt;property id=&quot;20300&quot; value=&quot;Slide 73 - &amp;quot;Sprint Implementation&amp;quot;&quot;/&gt;&lt;property id=&quot;20307&quot; value=&quot;598&quot;/&gt;&lt;/object&gt;&lt;object type=&quot;3&quot; unique_id=&quot;10073&quot;&gt;&lt;property id=&quot;20148&quot; value=&quot;5&quot;/&gt;&lt;property id=&quot;20300&quot; value=&quot;Slide 74 - &amp;quot;Purpose &amp;quot;&quot;/&gt;&lt;property id=&quot;20307&quot; value=&quot;599&quot;/&gt;&lt;/object&gt;&lt;object type=&quot;3&quot; unique_id=&quot;10074&quot;&gt;&lt;property id=&quot;20148&quot; value=&quot;5&quot;/&gt;&lt;property id=&quot;20300&quot; value=&quot;Slide 75 - &amp;quot;Track Progress&amp;quot;&quot;/&gt;&lt;property id=&quot;20307&quot; value=&quot;600&quot;/&gt;&lt;/object&gt;&lt;object type=&quot;3&quot; unique_id=&quot;10075&quot;&gt;&lt;property id=&quot;20148&quot; value=&quot;5&quot;/&gt;&lt;property id=&quot;20300&quot; value=&quot;Slide 76 - &amp;quot;Conduct Stand-ups&amp;quot;&quot;/&gt;&lt;property id=&quot;20307&quot; value=&quot;601&quot;/&gt;&lt;/object&gt;&lt;object type=&quot;3&quot; unique_id=&quot;10076&quot;&gt;&lt;property id=&quot;20148&quot; value=&quot;5&quot;/&gt;&lt;property id=&quot;20300&quot; value=&quot;Slide 77 - &amp;quot;Scope Management&amp;quot;&quot;/&gt;&lt;property id=&quot;20307&quot; value=&quot;602&quot;/&gt;&lt;/object&gt;&lt;object type=&quot;3&quot; unique_id=&quot;10077&quot;&gt;&lt;property id=&quot;20148&quot; value=&quot;5&quot;/&gt;&lt;property id=&quot;20300&quot; value=&quot;Slide 78 - &amp;quot;Exercise: Conduct Sprint Implementation&amp;quot;&quot;/&gt;&lt;property id=&quot;20307&quot; value=&quot;603&quot;/&gt;&lt;/object&gt;&lt;object type=&quot;3&quot; unique_id=&quot;10078&quot;&gt;&lt;property id=&quot;20148&quot; value=&quot;5&quot;/&gt;&lt;property id=&quot;20300&quot; value=&quot;Slide 79 - &amp;quot;Sprint Review&amp;quot;&quot;/&gt;&lt;property id=&quot;20307&quot; value=&quot;604&quot;/&gt;&lt;/object&gt;&lt;object type=&quot;3&quot; unique_id=&quot;10079&quot;&gt;&lt;property id=&quot;20148&quot; value=&quot;5&quot;/&gt;&lt;property id=&quot;20300&quot; value=&quot;Slide 80 - &amp;quot;Purpose&amp;quot;&quot;/&gt;&lt;property id=&quot;20307&quot; value=&quot;605&quot;/&gt;&lt;/object&gt;&lt;object type=&quot;3&quot; unique_id=&quot;10080&quot;&gt;&lt;property id=&quot;20148&quot; value=&quot;5&quot;/&gt;&lt;property id=&quot;20300&quot; value=&quot;Slide 81 - &amp;quot;Conduct the Meeting&amp;quot;&quot;/&gt;&lt;property id=&quot;20307&quot; value=&quot;606&quot;/&gt;&lt;/object&gt;&lt;object type=&quot;3&quot; unique_id=&quot;10081&quot;&gt;&lt;property id=&quot;20148&quot; value=&quot;5&quot;/&gt;&lt;property id=&quot;20300&quot; value=&quot;Slide 82 - &amp;quot;Exercise:  Conduct Sprint Review&amp;quot;&quot;/&gt;&lt;property id=&quot;20307&quot; value=&quot;607&quot;/&gt;&lt;/object&gt;&lt;object type=&quot;3&quot; unique_id=&quot;10082&quot;&gt;&lt;property id=&quot;20148&quot; value=&quot;5&quot;/&gt;&lt;property id=&quot;20300&quot; value=&quot;Slide 83 - &amp;quot;Next Steps&amp;quot;&quot;/&gt;&lt;property id=&quot;20307&quot; value=&quot;608&quot;/&gt;&lt;/object&gt;&lt;object type=&quot;3&quot; unique_id=&quot;10083&quot;&gt;&lt;property id=&quot;20148&quot; value=&quot;5&quot;/&gt;&lt;property id=&quot;20300&quot; value=&quot;Slide 84 - &amp;quot;Sprint Retrospective&amp;quot;&quot;/&gt;&lt;property id=&quot;20307&quot; value=&quot;609&quot;/&gt;&lt;/object&gt;&lt;object type=&quot;3&quot; unique_id=&quot;10084&quot;&gt;&lt;property id=&quot;20148&quot; value=&quot;5&quot;/&gt;&lt;property id=&quot;20300&quot; value=&quot;Slide 85 - &amp;quot;Purpose&amp;quot;&quot;/&gt;&lt;property id=&quot;20307&quot; value=&quot;610&quot;/&gt;&lt;/object&gt;&lt;object type=&quot;3&quot; unique_id=&quot;10085&quot;&gt;&lt;property id=&quot;20148&quot; value=&quot;5&quot;/&gt;&lt;property id=&quot;20300&quot; value=&quot;Slide 86 - &amp;quot;Quantitative vs Qualitative Reflection&amp;quot;&quot;/&gt;&lt;property id=&quot;20307&quot; value=&quot;611&quot;/&gt;&lt;/object&gt;&lt;object type=&quot;3&quot; unique_id=&quot;10086&quot;&gt;&lt;property id=&quot;20148&quot; value=&quot;5&quot;/&gt;&lt;property id=&quot;20300&quot; value=&quot;Slide 87 - &amp;quot;During Meeting: Qualitative Analysis&amp;quot;&quot;/&gt;&lt;property id=&quot;20307&quot; value=&quot;612&quot;/&gt;&lt;/object&gt;&lt;object type=&quot;3&quot; unique_id=&quot;10087&quot;&gt;&lt;property id=&quot;20148&quot; value=&quot;5&quot;/&gt;&lt;property id=&quot;20300&quot; value=&quot;Slide 88 - &amp;quot;After the Meeting: Outcomes&amp;quot;&quot;/&gt;&lt;property id=&quot;20307&quot; value=&quot;613&quot;/&gt;&lt;/object&gt;&lt;object type=&quot;3&quot; unique_id=&quot;10088&quot;&gt;&lt;property id=&quot;20148&quot; value=&quot;5&quot;/&gt;&lt;property id=&quot;20300&quot; value=&quot;Slide 89 - &amp;quot;Exercise: Conduct Sprint Retrospective&amp;quot;&quot;/&gt;&lt;property id=&quot;20307&quot; value=&quot;614&quot;/&gt;&lt;/object&gt;&lt;object type=&quot;3&quot; unique_id=&quot;10089&quot;&gt;&lt;property id=&quot;20148&quot; value=&quot;5&quot;/&gt;&lt;property id=&quot;20300&quot; value=&quot;Slide 91&quot;/&gt;&lt;property id=&quot;20307&quot; value=&quot;615&quot;/&gt;&lt;/object&gt;&lt;object type=&quot;3&quot; unique_id=&quot;1101867&quot;&gt;&lt;property id=&quot;20148&quot; value=&quot;5&quot;/&gt;&lt;property id=&quot;20300&quot; value=&quot;Slide 2 - &amp;quot;Day 2 Agenda&amp;quot;&quot;/&gt;&lt;property id=&quot;20307&quot; value=&quot;621&quot;/&gt;&lt;/object&gt;&lt;object type=&quot;3&quot; unique_id=&quot;1102318&quot;&gt;&lt;property id=&quot;20148&quot; value=&quot;5&quot;/&gt;&lt;property id=&quot;20300&quot; value=&quot;Slide 3 - &amp;quot;Digital Services Playbook&amp;quot;&quot;/&gt;&lt;property id=&quot;20307&quot; value=&quot;622&quot;/&gt;&lt;/object&gt;&lt;object type=&quot;3&quot; unique_id=&quot;1102319&quot;&gt;&lt;property id=&quot;20148&quot; value=&quot;5&quot;/&gt;&lt;property id=&quot;20300&quot; value=&quot;Slide 4 - &amp;quot;Digital Services Overview&amp;quot;&quot;/&gt;&lt;property id=&quot;20307&quot; value=&quot;623&quot;/&gt;&lt;/object&gt;&lt;object type=&quot;3&quot; unique_id=&quot;1102596&quot;&gt;&lt;property id=&quot;20148&quot; value=&quot;5&quot;/&gt;&lt;property id=&quot;20300&quot; value=&quot;Slide 90 - &amp;quot;Wrap-Up &amp;amp; Reminders&amp;quot;&quot;/&gt;&lt;property id=&quot;20307&quot; value=&quot;624&quot;/&gt;&lt;/object&gt;&lt;/object&gt;&lt;object type=&quot;8&quot; unique_id=&quot;10178&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ew Template -Final - 051513">
  <a:themeElements>
    <a:clrScheme name="Custom 3">
      <a:dk1>
        <a:sysClr val="windowText" lastClr="000000"/>
      </a:dk1>
      <a:lt1>
        <a:sysClr val="window" lastClr="FFFFFF"/>
      </a:lt1>
      <a:dk2>
        <a:srgbClr val="757561"/>
      </a:dk2>
      <a:lt2>
        <a:srgbClr val="FFFF00"/>
      </a:lt2>
      <a:accent1>
        <a:srgbClr val="0067AB"/>
      </a:accent1>
      <a:accent2>
        <a:srgbClr val="677719"/>
      </a:accent2>
      <a:accent3>
        <a:srgbClr val="00B0F0"/>
      </a:accent3>
      <a:accent4>
        <a:srgbClr val="8A2003"/>
      </a:accent4>
      <a:accent5>
        <a:srgbClr val="CCE1EE"/>
      </a:accent5>
      <a:accent6>
        <a:srgbClr val="F3E5D0"/>
      </a:accent6>
      <a:hlink>
        <a:srgbClr val="0067AB"/>
      </a:hlink>
      <a:folHlink>
        <a:srgbClr val="0067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
    <a:dk1>
      <a:sysClr val="windowText" lastClr="000000"/>
    </a:dk1>
    <a:lt1>
      <a:sysClr val="window" lastClr="FFFFFF"/>
    </a:lt1>
    <a:dk2>
      <a:srgbClr val="757561"/>
    </a:dk2>
    <a:lt2>
      <a:srgbClr val="FFFF00"/>
    </a:lt2>
    <a:accent1>
      <a:srgbClr val="0067AB"/>
    </a:accent1>
    <a:accent2>
      <a:srgbClr val="677719"/>
    </a:accent2>
    <a:accent3>
      <a:srgbClr val="00B0F0"/>
    </a:accent3>
    <a:accent4>
      <a:srgbClr val="8A2003"/>
    </a:accent4>
    <a:accent5>
      <a:srgbClr val="CCE1EE"/>
    </a:accent5>
    <a:accent6>
      <a:srgbClr val="F3E5D0"/>
    </a:accent6>
    <a:hlink>
      <a:srgbClr val="0067AB"/>
    </a:hlink>
    <a:folHlink>
      <a:srgbClr val="0067A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24442A-C898-41D8-A395-6A91CD3419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9756ED5-7625-44F4-8E73-BFAEFB3228E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6DF76FA1-EC43-4CB8-9096-9F38512307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3021</TotalTime>
  <Words>6143</Words>
  <Application>Microsoft Office PowerPoint</Application>
  <PresentationFormat>On-screen Show (4:3)</PresentationFormat>
  <Paragraphs>921</Paragraphs>
  <Slides>90</Slides>
  <Notes>89</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90</vt:i4>
      </vt:variant>
    </vt:vector>
  </HeadingPairs>
  <TitlesOfParts>
    <vt:vector size="104" baseType="lpstr">
      <vt:lpstr>ＭＳ Ｐゴシック</vt:lpstr>
      <vt:lpstr>Arial</vt:lpstr>
      <vt:lpstr>Calibri</vt:lpstr>
      <vt:lpstr>Calibri Light</vt:lpstr>
      <vt:lpstr>Lucida Grande</vt:lpstr>
      <vt:lpstr>Open Sans</vt:lpstr>
      <vt:lpstr>Times New Roman</vt:lpstr>
      <vt:lpstr>Trebuchet MS</vt:lpstr>
      <vt:lpstr>Trebuchet MS Bold</vt:lpstr>
      <vt:lpstr>Wingdings</vt:lpstr>
      <vt:lpstr>Office Theme</vt:lpstr>
      <vt:lpstr>1_Office Theme</vt:lpstr>
      <vt:lpstr>New Template -Final - 051513</vt:lpstr>
      <vt:lpstr>2_Office Theme</vt:lpstr>
      <vt:lpstr>Digital Services Overview Orientation Day 2</vt:lpstr>
      <vt:lpstr>Day 2 Agenda</vt:lpstr>
      <vt:lpstr>Digital Services Playbook</vt:lpstr>
      <vt:lpstr>Digital Services Overview</vt:lpstr>
      <vt:lpstr>Digital Services Overview:  A Drink from  a Firehose</vt:lpstr>
      <vt:lpstr>The Digital Services Playbook (https://playbook.cio.gov/)</vt:lpstr>
      <vt:lpstr>Software Development:  Agile vs Waterfall</vt:lpstr>
      <vt:lpstr>Agile Practices: Defining the Need</vt:lpstr>
      <vt:lpstr>Example of Defining the Need in an  Agile Environment </vt:lpstr>
      <vt:lpstr>Step 1: Create User Stories</vt:lpstr>
      <vt:lpstr>Step 1: Create User Stories, Cont.</vt:lpstr>
      <vt:lpstr>Step 2: Develop the Product Vision</vt:lpstr>
      <vt:lpstr>Step 3: Backlog , Sprints, and Releases</vt:lpstr>
      <vt:lpstr>Agile Practices: Sprints and Releases Illustration</vt:lpstr>
      <vt:lpstr>Agile Practices: Summary</vt:lpstr>
      <vt:lpstr>Open Source Software</vt:lpstr>
      <vt:lpstr>Open Source Software</vt:lpstr>
      <vt:lpstr>Open Source vs. Proprietary Comparison</vt:lpstr>
      <vt:lpstr>Cloud Services (“X as a Service”)</vt:lpstr>
      <vt:lpstr>Cloud Services (“X as a Service”)</vt:lpstr>
      <vt:lpstr>Cloud Services Deployment Models</vt:lpstr>
      <vt:lpstr>Cloud Deployment Models</vt:lpstr>
      <vt:lpstr>Cloud Deployment Models (Cont)</vt:lpstr>
      <vt:lpstr>Cloud Service Models (“X as a Service”)</vt:lpstr>
      <vt:lpstr>Break – 10 minutes</vt:lpstr>
      <vt:lpstr>Digital Acquisition Pilot  Agile Basics</vt:lpstr>
      <vt:lpstr>Agenda</vt:lpstr>
      <vt:lpstr>Learning Objectives</vt:lpstr>
      <vt:lpstr>Agile Manifesto</vt:lpstr>
      <vt:lpstr>12 Agile Principles</vt:lpstr>
      <vt:lpstr>12 Agile Principles (continued)</vt:lpstr>
      <vt:lpstr>12 Agile Principles (continued)</vt:lpstr>
      <vt:lpstr>What Problem Are We Trying to Solve Using Agile?</vt:lpstr>
      <vt:lpstr>Expected/Realized Benefits of Applying Agile</vt:lpstr>
      <vt:lpstr>What Agile is NOT</vt:lpstr>
      <vt:lpstr>Why Are There Different Types?</vt:lpstr>
      <vt:lpstr>Iterations</vt:lpstr>
      <vt:lpstr>Phases and Methods for Implementing Agile  Approach</vt:lpstr>
      <vt:lpstr>Working Lunch with Your Teams</vt:lpstr>
      <vt:lpstr>Scrum Framework</vt:lpstr>
      <vt:lpstr>ICF Approach</vt:lpstr>
      <vt:lpstr>Form Scrum Team</vt:lpstr>
      <vt:lpstr>The Scrum Team</vt:lpstr>
      <vt:lpstr>The Product Owner</vt:lpstr>
      <vt:lpstr>Project Manager and Scrum</vt:lpstr>
      <vt:lpstr>Product Backlog</vt:lpstr>
      <vt:lpstr>Purpose</vt:lpstr>
      <vt:lpstr>Roles and Responsibilities</vt:lpstr>
      <vt:lpstr>Create Product Backlog </vt:lpstr>
      <vt:lpstr>User Stories</vt:lpstr>
      <vt:lpstr>Write Quality User Stories</vt:lpstr>
      <vt:lpstr>User Story – Acceptance Criteria</vt:lpstr>
      <vt:lpstr>User Story –  Example Acceptance Criteria </vt:lpstr>
      <vt:lpstr>Exercise: Discuss Product Needs with PO</vt:lpstr>
      <vt:lpstr>Create a Play-Doh Petting Zoo</vt:lpstr>
      <vt:lpstr>Prioritize Product Backlog – Business Value</vt:lpstr>
      <vt:lpstr>Prioritize Product Backlog – MoSCoW Method</vt:lpstr>
      <vt:lpstr>Exercise: Prioritize Product Backlog</vt:lpstr>
      <vt:lpstr>Release Planning</vt:lpstr>
      <vt:lpstr>Purpose </vt:lpstr>
      <vt:lpstr>Roles and Responsibilities</vt:lpstr>
      <vt:lpstr>Scrum Metrics</vt:lpstr>
      <vt:lpstr>Create Road Map</vt:lpstr>
      <vt:lpstr>Exercise: Create Release Road Map</vt:lpstr>
      <vt:lpstr>Sprint Planning</vt:lpstr>
      <vt:lpstr>Purpose </vt:lpstr>
      <vt:lpstr>Typical Sprint Planning Meeting Activities</vt:lpstr>
      <vt:lpstr>Estimation</vt:lpstr>
      <vt:lpstr>Estimation Techniques</vt:lpstr>
      <vt:lpstr>Create and Estimate Tasks</vt:lpstr>
      <vt:lpstr>Exercise: Estimate User Stories</vt:lpstr>
      <vt:lpstr>Exercise: Conduct Sprint Planning</vt:lpstr>
      <vt:lpstr>Sprint Implementation</vt:lpstr>
      <vt:lpstr>Purpose </vt:lpstr>
      <vt:lpstr>Track Progress</vt:lpstr>
      <vt:lpstr>Conduct Stand-ups</vt:lpstr>
      <vt:lpstr>Scope Management</vt:lpstr>
      <vt:lpstr>Exercise: Conduct Sprint Implementation</vt:lpstr>
      <vt:lpstr>Sprint Review</vt:lpstr>
      <vt:lpstr>Purpose</vt:lpstr>
      <vt:lpstr>Conduct the Meeting</vt:lpstr>
      <vt:lpstr>Exercise:  Conduct Sprint Review</vt:lpstr>
      <vt:lpstr>Next Steps</vt:lpstr>
      <vt:lpstr>Sprint Retrospective</vt:lpstr>
      <vt:lpstr>Purpose</vt:lpstr>
      <vt:lpstr>Quantitative vs Qualitative Reflection</vt:lpstr>
      <vt:lpstr>During Meeting: Qualitative Analysis</vt:lpstr>
      <vt:lpstr>After the Meeting: Outcomes</vt:lpstr>
      <vt:lpstr>Exercise: Conduct Sprint Retrospective</vt:lpstr>
      <vt:lpstr>Wrap-Up &amp; Reminders</vt:lpstr>
    </vt:vector>
  </TitlesOfParts>
  <Company>ASI Government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Services Overview Orientation Day 2</dc:title>
  <dc:subject>ASI Corporate Overview</dc:subject>
  <dc:creator>Marshall</dc:creator>
  <cp:lastModifiedBy>Maravilla, Brent A. EOP/OMB</cp:lastModifiedBy>
  <cp:revision>97</cp:revision>
  <cp:lastPrinted>2012-07-25T15:55:14Z</cp:lastPrinted>
  <dcterms:created xsi:type="dcterms:W3CDTF">2015-10-19T18:39:43Z</dcterms:created>
  <dcterms:modified xsi:type="dcterms:W3CDTF">2017-04-21T19:24:46Z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y fmtid="{D5CDD505-2E9C-101B-9397-08002B2CF9AE}" pid="3" name="Order">
    <vt:r8>5600</vt:r8>
  </property>
</Properties>
</file>