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8"/>
  </p:notesMasterIdLst>
  <p:handoutMasterIdLst>
    <p:handoutMasterId r:id="rId29"/>
  </p:handoutMasterIdLst>
  <p:sldIdLst>
    <p:sldId id="341" r:id="rId5"/>
    <p:sldId id="364" r:id="rId6"/>
    <p:sldId id="355" r:id="rId7"/>
    <p:sldId id="335" r:id="rId8"/>
    <p:sldId id="293" r:id="rId9"/>
    <p:sldId id="336" r:id="rId10"/>
    <p:sldId id="366" r:id="rId11"/>
    <p:sldId id="310" r:id="rId12"/>
    <p:sldId id="367" r:id="rId13"/>
    <p:sldId id="358" r:id="rId14"/>
    <p:sldId id="360" r:id="rId15"/>
    <p:sldId id="372" r:id="rId16"/>
    <p:sldId id="373" r:id="rId17"/>
    <p:sldId id="359" r:id="rId18"/>
    <p:sldId id="369" r:id="rId19"/>
    <p:sldId id="370" r:id="rId20"/>
    <p:sldId id="371" r:id="rId21"/>
    <p:sldId id="361" r:id="rId22"/>
    <p:sldId id="368" r:id="rId23"/>
    <p:sldId id="362" r:id="rId24"/>
    <p:sldId id="295" r:id="rId25"/>
    <p:sldId id="283" r:id="rId26"/>
    <p:sldId id="284" r:id="rId27"/>
  </p:sldIdLst>
  <p:sldSz cx="12192000" cy="6858000"/>
  <p:notesSz cx="7010400" cy="9296400"/>
  <p:custDataLst>
    <p:tags r:id="rId3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uren E. Tindall" initials="LET" lastIdx="8" clrIdx="0">
    <p:extLst/>
  </p:cmAuthor>
  <p:cmAuthor id="2" name="Martin, Melissa" initials="MM"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91F0"/>
    <a:srgbClr val="BE5A11"/>
    <a:srgbClr val="004370"/>
    <a:srgbClr val="DCEAFC"/>
    <a:srgbClr val="0000FF"/>
    <a:srgbClr val="0068A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23" autoAdjust="0"/>
    <p:restoredTop sz="68795" autoAdjust="0"/>
  </p:normalViewPr>
  <p:slideViewPr>
    <p:cSldViewPr snapToGrid="0">
      <p:cViewPr varScale="1">
        <p:scale>
          <a:sx n="63" d="100"/>
          <a:sy n="63" d="100"/>
        </p:scale>
        <p:origin x="1746" y="72"/>
      </p:cViewPr>
      <p:guideLst>
        <p:guide orient="horz" pos="2160"/>
        <p:guide pos="3840"/>
      </p:guideLst>
    </p:cSldViewPr>
  </p:slideViewPr>
  <p:outlineViewPr>
    <p:cViewPr>
      <p:scale>
        <a:sx n="33" d="100"/>
        <a:sy n="33" d="100"/>
      </p:scale>
      <p:origin x="0" y="0"/>
    </p:cViewPr>
  </p:outlineViewPr>
  <p:notesTextViewPr>
    <p:cViewPr>
      <p:scale>
        <a:sx n="66" d="100"/>
        <a:sy n="66" d="100"/>
      </p:scale>
      <p:origin x="0" y="0"/>
    </p:cViewPr>
  </p:notesTextViewPr>
  <p:sorterViewPr>
    <p:cViewPr>
      <p:scale>
        <a:sx n="100" d="100"/>
        <a:sy n="100" d="100"/>
      </p:scale>
      <p:origin x="0" y="9456"/>
    </p:cViewPr>
  </p:sorterViewPr>
  <p:notesViewPr>
    <p:cSldViewPr snapToGrid="0">
      <p:cViewPr>
        <p:scale>
          <a:sx n="85" d="100"/>
          <a:sy n="85" d="100"/>
        </p:scale>
        <p:origin x="-444" y="-7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tags" Target="tags/tag1.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F9B0DB-BBC7-4636-984D-F4E5B77D38A8}"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n-US"/>
        </a:p>
      </dgm:t>
    </dgm:pt>
    <dgm:pt modelId="{2049D3C1-7955-4CAF-8E13-101762C670EF}">
      <dgm:prSet phldrT="[Text]"/>
      <dgm:spPr/>
      <dgm:t>
        <a:bodyPr/>
        <a:lstStyle/>
        <a:p>
          <a:r>
            <a:rPr lang="en-US" dirty="0" smtClean="0"/>
            <a:t>Market Research Hub</a:t>
          </a:r>
          <a:endParaRPr lang="en-US" dirty="0"/>
        </a:p>
      </dgm:t>
    </dgm:pt>
    <dgm:pt modelId="{FEBFFBBB-268C-4D73-ACC7-0CA0ACFD6460}" type="parTrans" cxnId="{E0FC3887-BDB4-4AFC-A404-FCEDFEAC19A1}">
      <dgm:prSet/>
      <dgm:spPr/>
      <dgm:t>
        <a:bodyPr/>
        <a:lstStyle/>
        <a:p>
          <a:endParaRPr lang="en-US"/>
        </a:p>
      </dgm:t>
    </dgm:pt>
    <dgm:pt modelId="{48C99336-3BE6-43B9-AC07-78977C85F553}" type="sibTrans" cxnId="{E0FC3887-BDB4-4AFC-A404-FCEDFEAC19A1}">
      <dgm:prSet/>
      <dgm:spPr/>
      <dgm:t>
        <a:bodyPr/>
        <a:lstStyle/>
        <a:p>
          <a:endParaRPr lang="en-US"/>
        </a:p>
      </dgm:t>
    </dgm:pt>
    <dgm:pt modelId="{A643C03B-16B1-45A4-B22F-DA1EF0F5F114}">
      <dgm:prSet phldrT="[Text]"/>
      <dgm:spPr/>
      <dgm:t>
        <a:bodyPr/>
        <a:lstStyle/>
        <a:p>
          <a:r>
            <a:rPr lang="en-US" dirty="0" smtClean="0"/>
            <a:t>Vendor Profile</a:t>
          </a:r>
          <a:endParaRPr lang="en-US" dirty="0"/>
        </a:p>
      </dgm:t>
    </dgm:pt>
    <dgm:pt modelId="{F3CCF743-ACD3-451A-8355-A994F7BDBD99}" type="parTrans" cxnId="{ECC03C3C-7B56-4E0E-AD60-852B8F5C89A2}">
      <dgm:prSet/>
      <dgm:spPr/>
      <dgm:t>
        <a:bodyPr/>
        <a:lstStyle/>
        <a:p>
          <a:endParaRPr lang="en-US"/>
        </a:p>
      </dgm:t>
    </dgm:pt>
    <dgm:pt modelId="{EBE13046-FCF3-4CA8-9E34-B4E1CD3FE982}" type="sibTrans" cxnId="{ECC03C3C-7B56-4E0E-AD60-852B8F5C89A2}">
      <dgm:prSet/>
      <dgm:spPr/>
      <dgm:t>
        <a:bodyPr/>
        <a:lstStyle/>
        <a:p>
          <a:endParaRPr lang="en-US"/>
        </a:p>
      </dgm:t>
    </dgm:pt>
    <dgm:pt modelId="{AB7F1A85-C732-4A8B-AA97-EE53D079939C}">
      <dgm:prSet phldrT="[Text]"/>
      <dgm:spPr/>
      <dgm:t>
        <a:bodyPr/>
        <a:lstStyle/>
        <a:p>
          <a:r>
            <a:rPr lang="en-US" dirty="0" smtClean="0"/>
            <a:t>Validation</a:t>
          </a:r>
          <a:endParaRPr lang="en-US" dirty="0"/>
        </a:p>
      </dgm:t>
    </dgm:pt>
    <dgm:pt modelId="{9CD77EFA-D69A-4437-BA40-385BE3D281A0}" type="parTrans" cxnId="{DE12F6AA-2F4F-4F73-8185-43A19DAEDFE4}">
      <dgm:prSet/>
      <dgm:spPr/>
      <dgm:t>
        <a:bodyPr/>
        <a:lstStyle/>
        <a:p>
          <a:endParaRPr lang="en-US"/>
        </a:p>
      </dgm:t>
    </dgm:pt>
    <dgm:pt modelId="{4B163D69-A802-4BA4-8967-4A3AE7F7C48C}" type="sibTrans" cxnId="{DE12F6AA-2F4F-4F73-8185-43A19DAEDFE4}">
      <dgm:prSet/>
      <dgm:spPr/>
      <dgm:t>
        <a:bodyPr/>
        <a:lstStyle/>
        <a:p>
          <a:endParaRPr lang="en-US"/>
        </a:p>
      </dgm:t>
    </dgm:pt>
    <dgm:pt modelId="{F5149E33-6D38-42A9-8AF7-F056FF7789E5}">
      <dgm:prSet phldrT="[Text]"/>
      <dgm:spPr/>
      <dgm:t>
        <a:bodyPr/>
        <a:lstStyle/>
        <a:p>
          <a:r>
            <a:rPr lang="en-US" dirty="0" smtClean="0"/>
            <a:t>Buying </a:t>
          </a:r>
          <a:endParaRPr lang="en-US" dirty="0"/>
        </a:p>
      </dgm:t>
    </dgm:pt>
    <dgm:pt modelId="{B8684F5F-00F4-415B-B8B9-BEC9F1BE9441}" type="parTrans" cxnId="{1CB16640-24FF-461E-A9AF-D4114D54A0D2}">
      <dgm:prSet/>
      <dgm:spPr/>
      <dgm:t>
        <a:bodyPr/>
        <a:lstStyle/>
        <a:p>
          <a:endParaRPr lang="en-US"/>
        </a:p>
      </dgm:t>
    </dgm:pt>
    <dgm:pt modelId="{BEC761D7-C791-4228-9C0E-29745CF83646}" type="sibTrans" cxnId="{1CB16640-24FF-461E-A9AF-D4114D54A0D2}">
      <dgm:prSet/>
      <dgm:spPr/>
      <dgm:t>
        <a:bodyPr/>
        <a:lstStyle/>
        <a:p>
          <a:endParaRPr lang="en-US"/>
        </a:p>
      </dgm:t>
    </dgm:pt>
    <dgm:pt modelId="{69BA0CFC-D8EC-4FE5-A110-7F3F15E15AAA}" type="pres">
      <dgm:prSet presAssocID="{14F9B0DB-BBC7-4636-984D-F4E5B77D38A8}" presName="Name0" presStyleCnt="0">
        <dgm:presLayoutVars>
          <dgm:chPref val="1"/>
          <dgm:dir/>
          <dgm:animOne val="branch"/>
          <dgm:animLvl val="lvl"/>
          <dgm:resizeHandles val="exact"/>
        </dgm:presLayoutVars>
      </dgm:prSet>
      <dgm:spPr/>
      <dgm:t>
        <a:bodyPr/>
        <a:lstStyle/>
        <a:p>
          <a:endParaRPr lang="en-US"/>
        </a:p>
      </dgm:t>
    </dgm:pt>
    <dgm:pt modelId="{ADAF5702-F992-458D-85E8-7CB67D26535E}" type="pres">
      <dgm:prSet presAssocID="{2049D3C1-7955-4CAF-8E13-101762C670EF}" presName="root1" presStyleCnt="0"/>
      <dgm:spPr/>
    </dgm:pt>
    <dgm:pt modelId="{F03E34E7-6B55-4670-BA88-DC4ED4F00535}" type="pres">
      <dgm:prSet presAssocID="{2049D3C1-7955-4CAF-8E13-101762C670EF}" presName="LevelOneTextNode" presStyleLbl="node0" presStyleIdx="0" presStyleCnt="1" custScaleX="98105">
        <dgm:presLayoutVars>
          <dgm:chPref val="3"/>
        </dgm:presLayoutVars>
      </dgm:prSet>
      <dgm:spPr/>
      <dgm:t>
        <a:bodyPr/>
        <a:lstStyle/>
        <a:p>
          <a:endParaRPr lang="en-US"/>
        </a:p>
      </dgm:t>
    </dgm:pt>
    <dgm:pt modelId="{22B2DD0F-7738-4CA9-8229-D2BEED9E5F8A}" type="pres">
      <dgm:prSet presAssocID="{2049D3C1-7955-4CAF-8E13-101762C670EF}" presName="level2hierChild" presStyleCnt="0"/>
      <dgm:spPr/>
    </dgm:pt>
    <dgm:pt modelId="{1805FFF4-14E2-45ED-92C2-3CD22F7595D6}" type="pres">
      <dgm:prSet presAssocID="{F3CCF743-ACD3-451A-8355-A994F7BDBD99}" presName="conn2-1" presStyleLbl="parChTrans1D2" presStyleIdx="0" presStyleCnt="3"/>
      <dgm:spPr/>
      <dgm:t>
        <a:bodyPr/>
        <a:lstStyle/>
        <a:p>
          <a:endParaRPr lang="en-US"/>
        </a:p>
      </dgm:t>
    </dgm:pt>
    <dgm:pt modelId="{E7A8FD51-1E46-4A4C-8592-7D395D481F8E}" type="pres">
      <dgm:prSet presAssocID="{F3CCF743-ACD3-451A-8355-A994F7BDBD99}" presName="connTx" presStyleLbl="parChTrans1D2" presStyleIdx="0" presStyleCnt="3"/>
      <dgm:spPr/>
      <dgm:t>
        <a:bodyPr/>
        <a:lstStyle/>
        <a:p>
          <a:endParaRPr lang="en-US"/>
        </a:p>
      </dgm:t>
    </dgm:pt>
    <dgm:pt modelId="{43A2256D-1EF3-4F7A-824E-04B5D9875DD5}" type="pres">
      <dgm:prSet presAssocID="{A643C03B-16B1-45A4-B22F-DA1EF0F5F114}" presName="root2" presStyleCnt="0"/>
      <dgm:spPr/>
    </dgm:pt>
    <dgm:pt modelId="{9BFAAB77-ADE0-4199-9ABA-E4CBC0ED2E5D}" type="pres">
      <dgm:prSet presAssocID="{A643C03B-16B1-45A4-B22F-DA1EF0F5F114}" presName="LevelTwoTextNode" presStyleLbl="node2" presStyleIdx="0" presStyleCnt="3">
        <dgm:presLayoutVars>
          <dgm:chPref val="3"/>
        </dgm:presLayoutVars>
      </dgm:prSet>
      <dgm:spPr/>
      <dgm:t>
        <a:bodyPr/>
        <a:lstStyle/>
        <a:p>
          <a:endParaRPr lang="en-US"/>
        </a:p>
      </dgm:t>
    </dgm:pt>
    <dgm:pt modelId="{81019198-1E7B-45A3-89F2-F07907C3CF44}" type="pres">
      <dgm:prSet presAssocID="{A643C03B-16B1-45A4-B22F-DA1EF0F5F114}" presName="level3hierChild" presStyleCnt="0"/>
      <dgm:spPr/>
    </dgm:pt>
    <dgm:pt modelId="{87EEFD0C-551C-4420-8E17-1F06A65237E1}" type="pres">
      <dgm:prSet presAssocID="{9CD77EFA-D69A-4437-BA40-385BE3D281A0}" presName="conn2-1" presStyleLbl="parChTrans1D2" presStyleIdx="1" presStyleCnt="3"/>
      <dgm:spPr/>
      <dgm:t>
        <a:bodyPr/>
        <a:lstStyle/>
        <a:p>
          <a:endParaRPr lang="en-US"/>
        </a:p>
      </dgm:t>
    </dgm:pt>
    <dgm:pt modelId="{48D57630-9C06-4424-A2EF-4E326EFAED86}" type="pres">
      <dgm:prSet presAssocID="{9CD77EFA-D69A-4437-BA40-385BE3D281A0}" presName="connTx" presStyleLbl="parChTrans1D2" presStyleIdx="1" presStyleCnt="3"/>
      <dgm:spPr/>
      <dgm:t>
        <a:bodyPr/>
        <a:lstStyle/>
        <a:p>
          <a:endParaRPr lang="en-US"/>
        </a:p>
      </dgm:t>
    </dgm:pt>
    <dgm:pt modelId="{DA8372E6-A388-44EC-8F8C-66EF157EE1F7}" type="pres">
      <dgm:prSet presAssocID="{AB7F1A85-C732-4A8B-AA97-EE53D079939C}" presName="root2" presStyleCnt="0"/>
      <dgm:spPr/>
    </dgm:pt>
    <dgm:pt modelId="{90CBED74-993D-489D-8294-DDA968BBCA4B}" type="pres">
      <dgm:prSet presAssocID="{AB7F1A85-C732-4A8B-AA97-EE53D079939C}" presName="LevelTwoTextNode" presStyleLbl="node2" presStyleIdx="1" presStyleCnt="3">
        <dgm:presLayoutVars>
          <dgm:chPref val="3"/>
        </dgm:presLayoutVars>
      </dgm:prSet>
      <dgm:spPr/>
      <dgm:t>
        <a:bodyPr/>
        <a:lstStyle/>
        <a:p>
          <a:endParaRPr lang="en-US"/>
        </a:p>
      </dgm:t>
    </dgm:pt>
    <dgm:pt modelId="{C0136148-C05E-4A3C-909D-65D9A2B60FC3}" type="pres">
      <dgm:prSet presAssocID="{AB7F1A85-C732-4A8B-AA97-EE53D079939C}" presName="level3hierChild" presStyleCnt="0"/>
      <dgm:spPr/>
    </dgm:pt>
    <dgm:pt modelId="{2F8B1772-AD35-435A-B0D9-DB5BEA32FD0C}" type="pres">
      <dgm:prSet presAssocID="{B8684F5F-00F4-415B-B8B9-BEC9F1BE9441}" presName="conn2-1" presStyleLbl="parChTrans1D2" presStyleIdx="2" presStyleCnt="3"/>
      <dgm:spPr/>
      <dgm:t>
        <a:bodyPr/>
        <a:lstStyle/>
        <a:p>
          <a:endParaRPr lang="en-US"/>
        </a:p>
      </dgm:t>
    </dgm:pt>
    <dgm:pt modelId="{7CC7B23D-59A9-41ED-B93A-3AC6BE447DF8}" type="pres">
      <dgm:prSet presAssocID="{B8684F5F-00F4-415B-B8B9-BEC9F1BE9441}" presName="connTx" presStyleLbl="parChTrans1D2" presStyleIdx="2" presStyleCnt="3"/>
      <dgm:spPr/>
      <dgm:t>
        <a:bodyPr/>
        <a:lstStyle/>
        <a:p>
          <a:endParaRPr lang="en-US"/>
        </a:p>
      </dgm:t>
    </dgm:pt>
    <dgm:pt modelId="{C005C75A-880A-46D7-9D8F-67CC0ECA72F8}" type="pres">
      <dgm:prSet presAssocID="{F5149E33-6D38-42A9-8AF7-F056FF7789E5}" presName="root2" presStyleCnt="0"/>
      <dgm:spPr/>
    </dgm:pt>
    <dgm:pt modelId="{BA5194BA-0449-47C9-BA6C-C9594D583021}" type="pres">
      <dgm:prSet presAssocID="{F5149E33-6D38-42A9-8AF7-F056FF7789E5}" presName="LevelTwoTextNode" presStyleLbl="node2" presStyleIdx="2" presStyleCnt="3">
        <dgm:presLayoutVars>
          <dgm:chPref val="3"/>
        </dgm:presLayoutVars>
      </dgm:prSet>
      <dgm:spPr/>
      <dgm:t>
        <a:bodyPr/>
        <a:lstStyle/>
        <a:p>
          <a:endParaRPr lang="en-US"/>
        </a:p>
      </dgm:t>
    </dgm:pt>
    <dgm:pt modelId="{CF0098C8-1DA2-4AE7-A3F4-B856E9EBAF9A}" type="pres">
      <dgm:prSet presAssocID="{F5149E33-6D38-42A9-8AF7-F056FF7789E5}" presName="level3hierChild" presStyleCnt="0"/>
      <dgm:spPr/>
    </dgm:pt>
  </dgm:ptLst>
  <dgm:cxnLst>
    <dgm:cxn modelId="{1CB16640-24FF-461E-A9AF-D4114D54A0D2}" srcId="{2049D3C1-7955-4CAF-8E13-101762C670EF}" destId="{F5149E33-6D38-42A9-8AF7-F056FF7789E5}" srcOrd="2" destOrd="0" parTransId="{B8684F5F-00F4-415B-B8B9-BEC9F1BE9441}" sibTransId="{BEC761D7-C791-4228-9C0E-29745CF83646}"/>
    <dgm:cxn modelId="{E15CC196-746A-46FD-8196-6FC238FDED5C}" type="presOf" srcId="{F5149E33-6D38-42A9-8AF7-F056FF7789E5}" destId="{BA5194BA-0449-47C9-BA6C-C9594D583021}" srcOrd="0" destOrd="0" presId="urn:microsoft.com/office/officeart/2008/layout/HorizontalMultiLevelHierarchy"/>
    <dgm:cxn modelId="{2C179969-BD6A-4A0E-A4D6-972C8B35FCC6}" type="presOf" srcId="{14F9B0DB-BBC7-4636-984D-F4E5B77D38A8}" destId="{69BA0CFC-D8EC-4FE5-A110-7F3F15E15AAA}" srcOrd="0" destOrd="0" presId="urn:microsoft.com/office/officeart/2008/layout/HorizontalMultiLevelHierarchy"/>
    <dgm:cxn modelId="{E0FC3887-BDB4-4AFC-A404-FCEDFEAC19A1}" srcId="{14F9B0DB-BBC7-4636-984D-F4E5B77D38A8}" destId="{2049D3C1-7955-4CAF-8E13-101762C670EF}" srcOrd="0" destOrd="0" parTransId="{FEBFFBBB-268C-4D73-ACC7-0CA0ACFD6460}" sibTransId="{48C99336-3BE6-43B9-AC07-78977C85F553}"/>
    <dgm:cxn modelId="{C1B3503C-C58E-40E2-BA7B-9DEC55D1C905}" type="presOf" srcId="{9CD77EFA-D69A-4437-BA40-385BE3D281A0}" destId="{87EEFD0C-551C-4420-8E17-1F06A65237E1}" srcOrd="0" destOrd="0" presId="urn:microsoft.com/office/officeart/2008/layout/HorizontalMultiLevelHierarchy"/>
    <dgm:cxn modelId="{ECC03C3C-7B56-4E0E-AD60-852B8F5C89A2}" srcId="{2049D3C1-7955-4CAF-8E13-101762C670EF}" destId="{A643C03B-16B1-45A4-B22F-DA1EF0F5F114}" srcOrd="0" destOrd="0" parTransId="{F3CCF743-ACD3-451A-8355-A994F7BDBD99}" sibTransId="{EBE13046-FCF3-4CA8-9E34-B4E1CD3FE982}"/>
    <dgm:cxn modelId="{5F30AE25-697C-49A2-802A-800AE9F0E599}" type="presOf" srcId="{F3CCF743-ACD3-451A-8355-A994F7BDBD99}" destId="{1805FFF4-14E2-45ED-92C2-3CD22F7595D6}" srcOrd="0" destOrd="0" presId="urn:microsoft.com/office/officeart/2008/layout/HorizontalMultiLevelHierarchy"/>
    <dgm:cxn modelId="{EA082F71-575F-4215-B9FE-0598687F856E}" type="presOf" srcId="{B8684F5F-00F4-415B-B8B9-BEC9F1BE9441}" destId="{2F8B1772-AD35-435A-B0D9-DB5BEA32FD0C}" srcOrd="0" destOrd="0" presId="urn:microsoft.com/office/officeart/2008/layout/HorizontalMultiLevelHierarchy"/>
    <dgm:cxn modelId="{82B2A831-1042-4843-AE85-C0E4107DAA40}" type="presOf" srcId="{F3CCF743-ACD3-451A-8355-A994F7BDBD99}" destId="{E7A8FD51-1E46-4A4C-8592-7D395D481F8E}" srcOrd="1" destOrd="0" presId="urn:microsoft.com/office/officeart/2008/layout/HorizontalMultiLevelHierarchy"/>
    <dgm:cxn modelId="{CF045EE6-B065-420F-8697-C7291E177A16}" type="presOf" srcId="{A643C03B-16B1-45A4-B22F-DA1EF0F5F114}" destId="{9BFAAB77-ADE0-4199-9ABA-E4CBC0ED2E5D}" srcOrd="0" destOrd="0" presId="urn:microsoft.com/office/officeart/2008/layout/HorizontalMultiLevelHierarchy"/>
    <dgm:cxn modelId="{5F01F9AD-0C9C-4CE6-A26C-76ED33B92A5E}" type="presOf" srcId="{9CD77EFA-D69A-4437-BA40-385BE3D281A0}" destId="{48D57630-9C06-4424-A2EF-4E326EFAED86}" srcOrd="1" destOrd="0" presId="urn:microsoft.com/office/officeart/2008/layout/HorizontalMultiLevelHierarchy"/>
    <dgm:cxn modelId="{F3033CC5-A7C0-426F-9410-5E6C254E8E70}" type="presOf" srcId="{2049D3C1-7955-4CAF-8E13-101762C670EF}" destId="{F03E34E7-6B55-4670-BA88-DC4ED4F00535}" srcOrd="0" destOrd="0" presId="urn:microsoft.com/office/officeart/2008/layout/HorizontalMultiLevelHierarchy"/>
    <dgm:cxn modelId="{DE12F6AA-2F4F-4F73-8185-43A19DAEDFE4}" srcId="{2049D3C1-7955-4CAF-8E13-101762C670EF}" destId="{AB7F1A85-C732-4A8B-AA97-EE53D079939C}" srcOrd="1" destOrd="0" parTransId="{9CD77EFA-D69A-4437-BA40-385BE3D281A0}" sibTransId="{4B163D69-A802-4BA4-8967-4A3AE7F7C48C}"/>
    <dgm:cxn modelId="{4DD7DB11-53E9-49DA-9233-B24236CFDF9C}" type="presOf" srcId="{B8684F5F-00F4-415B-B8B9-BEC9F1BE9441}" destId="{7CC7B23D-59A9-41ED-B93A-3AC6BE447DF8}" srcOrd="1" destOrd="0" presId="urn:microsoft.com/office/officeart/2008/layout/HorizontalMultiLevelHierarchy"/>
    <dgm:cxn modelId="{8F5B39A2-9670-4F90-8AD3-B4B318F7A3FF}" type="presOf" srcId="{AB7F1A85-C732-4A8B-AA97-EE53D079939C}" destId="{90CBED74-993D-489D-8294-DDA968BBCA4B}" srcOrd="0" destOrd="0" presId="urn:microsoft.com/office/officeart/2008/layout/HorizontalMultiLevelHierarchy"/>
    <dgm:cxn modelId="{57E13279-D052-4AE2-B752-1962ED40418D}" type="presParOf" srcId="{69BA0CFC-D8EC-4FE5-A110-7F3F15E15AAA}" destId="{ADAF5702-F992-458D-85E8-7CB67D26535E}" srcOrd="0" destOrd="0" presId="urn:microsoft.com/office/officeart/2008/layout/HorizontalMultiLevelHierarchy"/>
    <dgm:cxn modelId="{36F3BE03-57FD-47D3-81D9-C95784CF73B5}" type="presParOf" srcId="{ADAF5702-F992-458D-85E8-7CB67D26535E}" destId="{F03E34E7-6B55-4670-BA88-DC4ED4F00535}" srcOrd="0" destOrd="0" presId="urn:microsoft.com/office/officeart/2008/layout/HorizontalMultiLevelHierarchy"/>
    <dgm:cxn modelId="{63F77DC2-EAB7-4735-9A4C-9D3AA4453E35}" type="presParOf" srcId="{ADAF5702-F992-458D-85E8-7CB67D26535E}" destId="{22B2DD0F-7738-4CA9-8229-D2BEED9E5F8A}" srcOrd="1" destOrd="0" presId="urn:microsoft.com/office/officeart/2008/layout/HorizontalMultiLevelHierarchy"/>
    <dgm:cxn modelId="{EF2F3E43-EA8F-4B60-8807-D6D8FDA3649E}" type="presParOf" srcId="{22B2DD0F-7738-4CA9-8229-D2BEED9E5F8A}" destId="{1805FFF4-14E2-45ED-92C2-3CD22F7595D6}" srcOrd="0" destOrd="0" presId="urn:microsoft.com/office/officeart/2008/layout/HorizontalMultiLevelHierarchy"/>
    <dgm:cxn modelId="{765B17A4-C778-424E-BB58-5EC5B60A5FFF}" type="presParOf" srcId="{1805FFF4-14E2-45ED-92C2-3CD22F7595D6}" destId="{E7A8FD51-1E46-4A4C-8592-7D395D481F8E}" srcOrd="0" destOrd="0" presId="urn:microsoft.com/office/officeart/2008/layout/HorizontalMultiLevelHierarchy"/>
    <dgm:cxn modelId="{1FCC6189-7C81-42D1-8C45-9EE159C089BE}" type="presParOf" srcId="{22B2DD0F-7738-4CA9-8229-D2BEED9E5F8A}" destId="{43A2256D-1EF3-4F7A-824E-04B5D9875DD5}" srcOrd="1" destOrd="0" presId="urn:microsoft.com/office/officeart/2008/layout/HorizontalMultiLevelHierarchy"/>
    <dgm:cxn modelId="{DEFBB5ED-BA6D-4239-B3BA-F1819A42F86D}" type="presParOf" srcId="{43A2256D-1EF3-4F7A-824E-04B5D9875DD5}" destId="{9BFAAB77-ADE0-4199-9ABA-E4CBC0ED2E5D}" srcOrd="0" destOrd="0" presId="urn:microsoft.com/office/officeart/2008/layout/HorizontalMultiLevelHierarchy"/>
    <dgm:cxn modelId="{31EA7533-6FA2-47C1-A69B-8C9CF8380A33}" type="presParOf" srcId="{43A2256D-1EF3-4F7A-824E-04B5D9875DD5}" destId="{81019198-1E7B-45A3-89F2-F07907C3CF44}" srcOrd="1" destOrd="0" presId="urn:microsoft.com/office/officeart/2008/layout/HorizontalMultiLevelHierarchy"/>
    <dgm:cxn modelId="{B01933D2-22CC-41DB-B438-0F4BDF46F9C1}" type="presParOf" srcId="{22B2DD0F-7738-4CA9-8229-D2BEED9E5F8A}" destId="{87EEFD0C-551C-4420-8E17-1F06A65237E1}" srcOrd="2" destOrd="0" presId="urn:microsoft.com/office/officeart/2008/layout/HorizontalMultiLevelHierarchy"/>
    <dgm:cxn modelId="{64329595-1C3A-45C1-9E9F-05CA7CCF443A}" type="presParOf" srcId="{87EEFD0C-551C-4420-8E17-1F06A65237E1}" destId="{48D57630-9C06-4424-A2EF-4E326EFAED86}" srcOrd="0" destOrd="0" presId="urn:microsoft.com/office/officeart/2008/layout/HorizontalMultiLevelHierarchy"/>
    <dgm:cxn modelId="{4A6D3039-FEEA-4FAE-A117-B6D97CBDA567}" type="presParOf" srcId="{22B2DD0F-7738-4CA9-8229-D2BEED9E5F8A}" destId="{DA8372E6-A388-44EC-8F8C-66EF157EE1F7}" srcOrd="3" destOrd="0" presId="urn:microsoft.com/office/officeart/2008/layout/HorizontalMultiLevelHierarchy"/>
    <dgm:cxn modelId="{B74A67A0-A6E0-49CC-A3D2-5D92B1A3209F}" type="presParOf" srcId="{DA8372E6-A388-44EC-8F8C-66EF157EE1F7}" destId="{90CBED74-993D-489D-8294-DDA968BBCA4B}" srcOrd="0" destOrd="0" presId="urn:microsoft.com/office/officeart/2008/layout/HorizontalMultiLevelHierarchy"/>
    <dgm:cxn modelId="{D83233A1-CFB7-4C06-9DE8-FCE5648F53D7}" type="presParOf" srcId="{DA8372E6-A388-44EC-8F8C-66EF157EE1F7}" destId="{C0136148-C05E-4A3C-909D-65D9A2B60FC3}" srcOrd="1" destOrd="0" presId="urn:microsoft.com/office/officeart/2008/layout/HorizontalMultiLevelHierarchy"/>
    <dgm:cxn modelId="{847C2361-7DB9-4C08-B4B1-20D37E770864}" type="presParOf" srcId="{22B2DD0F-7738-4CA9-8229-D2BEED9E5F8A}" destId="{2F8B1772-AD35-435A-B0D9-DB5BEA32FD0C}" srcOrd="4" destOrd="0" presId="urn:microsoft.com/office/officeart/2008/layout/HorizontalMultiLevelHierarchy"/>
    <dgm:cxn modelId="{178A842C-8A1A-4A1C-8DDC-E11D67243530}" type="presParOf" srcId="{2F8B1772-AD35-435A-B0D9-DB5BEA32FD0C}" destId="{7CC7B23D-59A9-41ED-B93A-3AC6BE447DF8}" srcOrd="0" destOrd="0" presId="urn:microsoft.com/office/officeart/2008/layout/HorizontalMultiLevelHierarchy"/>
    <dgm:cxn modelId="{AA128BD6-6D48-4DD3-A7CB-E10D9D00B38A}" type="presParOf" srcId="{22B2DD0F-7738-4CA9-8229-D2BEED9E5F8A}" destId="{C005C75A-880A-46D7-9D8F-67CC0ECA72F8}" srcOrd="5" destOrd="0" presId="urn:microsoft.com/office/officeart/2008/layout/HorizontalMultiLevelHierarchy"/>
    <dgm:cxn modelId="{2A688232-224C-42FE-A7C3-DE52CE5A4F7B}" type="presParOf" srcId="{C005C75A-880A-46D7-9D8F-67CC0ECA72F8}" destId="{BA5194BA-0449-47C9-BA6C-C9594D583021}" srcOrd="0" destOrd="0" presId="urn:microsoft.com/office/officeart/2008/layout/HorizontalMultiLevelHierarchy"/>
    <dgm:cxn modelId="{17DF6810-5D24-4C77-990A-0F15C92EAD46}" type="presParOf" srcId="{C005C75A-880A-46D7-9D8F-67CC0ECA72F8}" destId="{CF0098C8-1DA2-4AE7-A3F4-B856E9EBAF9A}"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AA202B8-8E69-462B-B2F4-CD17C18F883A}"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C0E8B041-E57D-4953-80BE-CD1EAFB44C4B}">
      <dgm:prSet phldrT="[Text]"/>
      <dgm:spPr/>
      <dgm:t>
        <a:bodyPr/>
        <a:lstStyle/>
        <a:p>
          <a:r>
            <a:rPr lang="en-US" dirty="0" smtClean="0"/>
            <a:t>Reverse Industry Days	</a:t>
          </a:r>
          <a:endParaRPr lang="en-US" dirty="0"/>
        </a:p>
      </dgm:t>
    </dgm:pt>
    <dgm:pt modelId="{882D85FF-CC1C-4607-B933-B17B06FB267E}" type="parTrans" cxnId="{1511B603-6C7B-45A0-A765-A3A96087F14B}">
      <dgm:prSet/>
      <dgm:spPr/>
      <dgm:t>
        <a:bodyPr/>
        <a:lstStyle/>
        <a:p>
          <a:endParaRPr lang="en-US"/>
        </a:p>
      </dgm:t>
    </dgm:pt>
    <dgm:pt modelId="{6B67AEBF-E338-40F8-B19E-056A3B9C064B}" type="sibTrans" cxnId="{1511B603-6C7B-45A0-A765-A3A96087F14B}">
      <dgm:prSet/>
      <dgm:spPr/>
      <dgm:t>
        <a:bodyPr/>
        <a:lstStyle/>
        <a:p>
          <a:endParaRPr lang="en-US"/>
        </a:p>
      </dgm:t>
    </dgm:pt>
    <dgm:pt modelId="{9DC40C4F-B7A8-4683-8A10-FE9351C3A131}">
      <dgm:prSet phldrT="[Text]"/>
      <dgm:spPr/>
      <dgm:t>
        <a:bodyPr/>
        <a:lstStyle/>
        <a:p>
          <a:r>
            <a:rPr lang="en-US" dirty="0" smtClean="0"/>
            <a:t>Blogs and Social Media</a:t>
          </a:r>
          <a:endParaRPr lang="en-US" dirty="0"/>
        </a:p>
      </dgm:t>
    </dgm:pt>
    <dgm:pt modelId="{510FB867-19A0-427F-BE12-3D2EF2277CAC}" type="parTrans" cxnId="{C9A4E99F-94CE-46F4-B11E-C8C963BE8A50}">
      <dgm:prSet/>
      <dgm:spPr/>
      <dgm:t>
        <a:bodyPr/>
        <a:lstStyle/>
        <a:p>
          <a:endParaRPr lang="en-US"/>
        </a:p>
      </dgm:t>
    </dgm:pt>
    <dgm:pt modelId="{0E3FE724-83E9-40CD-9C1F-E0147B073DBA}" type="sibTrans" cxnId="{C9A4E99F-94CE-46F4-B11E-C8C963BE8A50}">
      <dgm:prSet/>
      <dgm:spPr/>
      <dgm:t>
        <a:bodyPr/>
        <a:lstStyle/>
        <a:p>
          <a:endParaRPr lang="en-US"/>
        </a:p>
      </dgm:t>
    </dgm:pt>
    <dgm:pt modelId="{40F44D57-DB93-41BC-B34A-6775A57B5915}">
      <dgm:prSet phldrT="[Text]"/>
      <dgm:spPr/>
      <dgm:t>
        <a:bodyPr/>
        <a:lstStyle/>
        <a:p>
          <a:r>
            <a:rPr lang="en-US" dirty="0" smtClean="0"/>
            <a:t>Virtual Industry Day</a:t>
          </a:r>
          <a:endParaRPr lang="en-US" dirty="0"/>
        </a:p>
      </dgm:t>
    </dgm:pt>
    <dgm:pt modelId="{C53774D4-5727-4CA3-855E-23A0BDDADDDF}" type="parTrans" cxnId="{A25F9EE0-29A0-4F6E-BF3D-4C9FA7FD11AD}">
      <dgm:prSet/>
      <dgm:spPr/>
      <dgm:t>
        <a:bodyPr/>
        <a:lstStyle/>
        <a:p>
          <a:endParaRPr lang="en-US"/>
        </a:p>
      </dgm:t>
    </dgm:pt>
    <dgm:pt modelId="{27736C98-16B6-4738-AC8F-2DA2803B5E65}" type="sibTrans" cxnId="{A25F9EE0-29A0-4F6E-BF3D-4C9FA7FD11AD}">
      <dgm:prSet/>
      <dgm:spPr/>
      <dgm:t>
        <a:bodyPr/>
        <a:lstStyle/>
        <a:p>
          <a:endParaRPr lang="en-US"/>
        </a:p>
      </dgm:t>
    </dgm:pt>
    <dgm:pt modelId="{85E99BE9-353C-40E9-B7C6-698C478B8C9E}">
      <dgm:prSet phldrT="[Text]"/>
      <dgm:spPr/>
      <dgm:t>
        <a:bodyPr/>
        <a:lstStyle/>
        <a:p>
          <a:r>
            <a:rPr lang="en-US" dirty="0" smtClean="0"/>
            <a:t>Similar Industry Experts</a:t>
          </a:r>
          <a:endParaRPr lang="en-US" dirty="0"/>
        </a:p>
      </dgm:t>
    </dgm:pt>
    <dgm:pt modelId="{CC6E28F7-95EB-4C4D-81FA-A2D7C2D9083E}" type="parTrans" cxnId="{E5992FB0-2733-4B6C-9007-779099ACCD92}">
      <dgm:prSet/>
      <dgm:spPr/>
      <dgm:t>
        <a:bodyPr/>
        <a:lstStyle/>
        <a:p>
          <a:endParaRPr lang="en-US"/>
        </a:p>
      </dgm:t>
    </dgm:pt>
    <dgm:pt modelId="{47B1CD3D-CFB3-4FAF-A052-3D7011B661E8}" type="sibTrans" cxnId="{E5992FB0-2733-4B6C-9007-779099ACCD92}">
      <dgm:prSet/>
      <dgm:spPr/>
      <dgm:t>
        <a:bodyPr/>
        <a:lstStyle/>
        <a:p>
          <a:endParaRPr lang="en-US"/>
        </a:p>
      </dgm:t>
    </dgm:pt>
    <dgm:pt modelId="{A2C698A2-A491-431F-8561-7E3F10ECD381}">
      <dgm:prSet phldrT="[Text]"/>
      <dgm:spPr/>
      <dgm:t>
        <a:bodyPr/>
        <a:lstStyle/>
        <a:p>
          <a:r>
            <a:rPr lang="en-US" dirty="0" smtClean="0"/>
            <a:t>Sources Sought tool</a:t>
          </a:r>
          <a:endParaRPr lang="en-US" dirty="0"/>
        </a:p>
      </dgm:t>
    </dgm:pt>
    <dgm:pt modelId="{CFDFFD93-61F9-427D-8633-F090AFE0EDD2}" type="parTrans" cxnId="{CF5886CF-60AC-400E-A0D9-DA28C6F81954}">
      <dgm:prSet/>
      <dgm:spPr/>
      <dgm:t>
        <a:bodyPr/>
        <a:lstStyle/>
        <a:p>
          <a:endParaRPr lang="en-US"/>
        </a:p>
      </dgm:t>
    </dgm:pt>
    <dgm:pt modelId="{B2AAEB94-C8BF-4AAB-B0B1-EC78C002A4BD}" type="sibTrans" cxnId="{CF5886CF-60AC-400E-A0D9-DA28C6F81954}">
      <dgm:prSet/>
      <dgm:spPr/>
      <dgm:t>
        <a:bodyPr/>
        <a:lstStyle/>
        <a:p>
          <a:endParaRPr lang="en-US"/>
        </a:p>
      </dgm:t>
    </dgm:pt>
    <dgm:pt modelId="{E72DB71A-DBF4-4A3D-8600-DEE674943EFA}" type="pres">
      <dgm:prSet presAssocID="{AAA202B8-8E69-462B-B2F4-CD17C18F883A}" presName="linear" presStyleCnt="0">
        <dgm:presLayoutVars>
          <dgm:dir/>
          <dgm:animLvl val="lvl"/>
          <dgm:resizeHandles val="exact"/>
        </dgm:presLayoutVars>
      </dgm:prSet>
      <dgm:spPr/>
      <dgm:t>
        <a:bodyPr/>
        <a:lstStyle/>
        <a:p>
          <a:endParaRPr lang="en-US"/>
        </a:p>
      </dgm:t>
    </dgm:pt>
    <dgm:pt modelId="{5B8B59FB-B052-4377-BE12-4ADCB46E2CD9}" type="pres">
      <dgm:prSet presAssocID="{C0E8B041-E57D-4953-80BE-CD1EAFB44C4B}" presName="parentLin" presStyleCnt="0"/>
      <dgm:spPr/>
    </dgm:pt>
    <dgm:pt modelId="{43740169-371F-4F72-B145-876DC3198A95}" type="pres">
      <dgm:prSet presAssocID="{C0E8B041-E57D-4953-80BE-CD1EAFB44C4B}" presName="parentLeftMargin" presStyleLbl="node1" presStyleIdx="0" presStyleCnt="5"/>
      <dgm:spPr/>
      <dgm:t>
        <a:bodyPr/>
        <a:lstStyle/>
        <a:p>
          <a:endParaRPr lang="en-US"/>
        </a:p>
      </dgm:t>
    </dgm:pt>
    <dgm:pt modelId="{3657CD13-7A8B-48F2-B88E-29ED9C036D37}" type="pres">
      <dgm:prSet presAssocID="{C0E8B041-E57D-4953-80BE-CD1EAFB44C4B}" presName="parentText" presStyleLbl="node1" presStyleIdx="0" presStyleCnt="5">
        <dgm:presLayoutVars>
          <dgm:chMax val="0"/>
          <dgm:bulletEnabled val="1"/>
        </dgm:presLayoutVars>
      </dgm:prSet>
      <dgm:spPr/>
      <dgm:t>
        <a:bodyPr/>
        <a:lstStyle/>
        <a:p>
          <a:endParaRPr lang="en-US"/>
        </a:p>
      </dgm:t>
    </dgm:pt>
    <dgm:pt modelId="{0EE47319-6D3F-423C-959C-04DD73652322}" type="pres">
      <dgm:prSet presAssocID="{C0E8B041-E57D-4953-80BE-CD1EAFB44C4B}" presName="negativeSpace" presStyleCnt="0"/>
      <dgm:spPr/>
    </dgm:pt>
    <dgm:pt modelId="{A3CF7D8C-DDA9-488B-A318-5669F92668CC}" type="pres">
      <dgm:prSet presAssocID="{C0E8B041-E57D-4953-80BE-CD1EAFB44C4B}" presName="childText" presStyleLbl="conFgAcc1" presStyleIdx="0" presStyleCnt="5">
        <dgm:presLayoutVars>
          <dgm:bulletEnabled val="1"/>
        </dgm:presLayoutVars>
      </dgm:prSet>
      <dgm:spPr/>
    </dgm:pt>
    <dgm:pt modelId="{F74576E5-1B32-40D3-9F20-96DACE26A8C2}" type="pres">
      <dgm:prSet presAssocID="{6B67AEBF-E338-40F8-B19E-056A3B9C064B}" presName="spaceBetweenRectangles" presStyleCnt="0"/>
      <dgm:spPr/>
    </dgm:pt>
    <dgm:pt modelId="{3332F235-42C3-4477-B020-09232A90CC5D}" type="pres">
      <dgm:prSet presAssocID="{9DC40C4F-B7A8-4683-8A10-FE9351C3A131}" presName="parentLin" presStyleCnt="0"/>
      <dgm:spPr/>
    </dgm:pt>
    <dgm:pt modelId="{14B8501A-BAEA-4603-A9D0-78210FE6DCE9}" type="pres">
      <dgm:prSet presAssocID="{9DC40C4F-B7A8-4683-8A10-FE9351C3A131}" presName="parentLeftMargin" presStyleLbl="node1" presStyleIdx="0" presStyleCnt="5"/>
      <dgm:spPr/>
      <dgm:t>
        <a:bodyPr/>
        <a:lstStyle/>
        <a:p>
          <a:endParaRPr lang="en-US"/>
        </a:p>
      </dgm:t>
    </dgm:pt>
    <dgm:pt modelId="{4913F402-A88E-489F-9E5A-AC26AA9D445D}" type="pres">
      <dgm:prSet presAssocID="{9DC40C4F-B7A8-4683-8A10-FE9351C3A131}" presName="parentText" presStyleLbl="node1" presStyleIdx="1" presStyleCnt="5">
        <dgm:presLayoutVars>
          <dgm:chMax val="0"/>
          <dgm:bulletEnabled val="1"/>
        </dgm:presLayoutVars>
      </dgm:prSet>
      <dgm:spPr/>
      <dgm:t>
        <a:bodyPr/>
        <a:lstStyle/>
        <a:p>
          <a:endParaRPr lang="en-US"/>
        </a:p>
      </dgm:t>
    </dgm:pt>
    <dgm:pt modelId="{CCA6E863-D5E1-4D51-B0CA-98AD1A833E00}" type="pres">
      <dgm:prSet presAssocID="{9DC40C4F-B7A8-4683-8A10-FE9351C3A131}" presName="negativeSpace" presStyleCnt="0"/>
      <dgm:spPr/>
    </dgm:pt>
    <dgm:pt modelId="{071F4CFD-B0BF-4792-989C-97877188B914}" type="pres">
      <dgm:prSet presAssocID="{9DC40C4F-B7A8-4683-8A10-FE9351C3A131}" presName="childText" presStyleLbl="conFgAcc1" presStyleIdx="1" presStyleCnt="5">
        <dgm:presLayoutVars>
          <dgm:bulletEnabled val="1"/>
        </dgm:presLayoutVars>
      </dgm:prSet>
      <dgm:spPr/>
    </dgm:pt>
    <dgm:pt modelId="{5534DB1B-E991-47D9-A399-84BA064D0AD5}" type="pres">
      <dgm:prSet presAssocID="{0E3FE724-83E9-40CD-9C1F-E0147B073DBA}" presName="spaceBetweenRectangles" presStyleCnt="0"/>
      <dgm:spPr/>
    </dgm:pt>
    <dgm:pt modelId="{99118EAF-24C6-43A5-B6B0-74918425A693}" type="pres">
      <dgm:prSet presAssocID="{40F44D57-DB93-41BC-B34A-6775A57B5915}" presName="parentLin" presStyleCnt="0"/>
      <dgm:spPr/>
    </dgm:pt>
    <dgm:pt modelId="{F21D918F-2EC8-4364-BC1B-853A87A21413}" type="pres">
      <dgm:prSet presAssocID="{40F44D57-DB93-41BC-B34A-6775A57B5915}" presName="parentLeftMargin" presStyleLbl="node1" presStyleIdx="1" presStyleCnt="5"/>
      <dgm:spPr/>
      <dgm:t>
        <a:bodyPr/>
        <a:lstStyle/>
        <a:p>
          <a:endParaRPr lang="en-US"/>
        </a:p>
      </dgm:t>
    </dgm:pt>
    <dgm:pt modelId="{8C4A58B4-5EA0-4AB0-A66D-BCCA758BD736}" type="pres">
      <dgm:prSet presAssocID="{40F44D57-DB93-41BC-B34A-6775A57B5915}" presName="parentText" presStyleLbl="node1" presStyleIdx="2" presStyleCnt="5">
        <dgm:presLayoutVars>
          <dgm:chMax val="0"/>
          <dgm:bulletEnabled val="1"/>
        </dgm:presLayoutVars>
      </dgm:prSet>
      <dgm:spPr/>
      <dgm:t>
        <a:bodyPr/>
        <a:lstStyle/>
        <a:p>
          <a:endParaRPr lang="en-US"/>
        </a:p>
      </dgm:t>
    </dgm:pt>
    <dgm:pt modelId="{DCC535F9-05C3-4BD9-9C3D-CEC57919BFF9}" type="pres">
      <dgm:prSet presAssocID="{40F44D57-DB93-41BC-B34A-6775A57B5915}" presName="negativeSpace" presStyleCnt="0"/>
      <dgm:spPr/>
    </dgm:pt>
    <dgm:pt modelId="{777E1FE6-B118-4906-9E8B-3F5463EDD3C2}" type="pres">
      <dgm:prSet presAssocID="{40F44D57-DB93-41BC-B34A-6775A57B5915}" presName="childText" presStyleLbl="conFgAcc1" presStyleIdx="2" presStyleCnt="5">
        <dgm:presLayoutVars>
          <dgm:bulletEnabled val="1"/>
        </dgm:presLayoutVars>
      </dgm:prSet>
      <dgm:spPr/>
    </dgm:pt>
    <dgm:pt modelId="{3631FDB6-069A-4514-A891-07DC464E1DC4}" type="pres">
      <dgm:prSet presAssocID="{27736C98-16B6-4738-AC8F-2DA2803B5E65}" presName="spaceBetweenRectangles" presStyleCnt="0"/>
      <dgm:spPr/>
    </dgm:pt>
    <dgm:pt modelId="{4F0CAE11-796F-46A3-B7A3-965FBA15BD47}" type="pres">
      <dgm:prSet presAssocID="{85E99BE9-353C-40E9-B7C6-698C478B8C9E}" presName="parentLin" presStyleCnt="0"/>
      <dgm:spPr/>
    </dgm:pt>
    <dgm:pt modelId="{1B5DE6F9-EF3C-43BD-819F-0E20E096FC5F}" type="pres">
      <dgm:prSet presAssocID="{85E99BE9-353C-40E9-B7C6-698C478B8C9E}" presName="parentLeftMargin" presStyleLbl="node1" presStyleIdx="2" presStyleCnt="5"/>
      <dgm:spPr/>
      <dgm:t>
        <a:bodyPr/>
        <a:lstStyle/>
        <a:p>
          <a:endParaRPr lang="en-US"/>
        </a:p>
      </dgm:t>
    </dgm:pt>
    <dgm:pt modelId="{74AD4C2B-0FCB-4940-A4D5-A4F8154EB749}" type="pres">
      <dgm:prSet presAssocID="{85E99BE9-353C-40E9-B7C6-698C478B8C9E}" presName="parentText" presStyleLbl="node1" presStyleIdx="3" presStyleCnt="5">
        <dgm:presLayoutVars>
          <dgm:chMax val="0"/>
          <dgm:bulletEnabled val="1"/>
        </dgm:presLayoutVars>
      </dgm:prSet>
      <dgm:spPr/>
      <dgm:t>
        <a:bodyPr/>
        <a:lstStyle/>
        <a:p>
          <a:endParaRPr lang="en-US"/>
        </a:p>
      </dgm:t>
    </dgm:pt>
    <dgm:pt modelId="{8491F5D7-B690-40F1-BCDE-05E3382C3F5A}" type="pres">
      <dgm:prSet presAssocID="{85E99BE9-353C-40E9-B7C6-698C478B8C9E}" presName="negativeSpace" presStyleCnt="0"/>
      <dgm:spPr/>
    </dgm:pt>
    <dgm:pt modelId="{6502068B-0F18-4D7F-BAC3-E3BAC5F45A71}" type="pres">
      <dgm:prSet presAssocID="{85E99BE9-353C-40E9-B7C6-698C478B8C9E}" presName="childText" presStyleLbl="conFgAcc1" presStyleIdx="3" presStyleCnt="5">
        <dgm:presLayoutVars>
          <dgm:bulletEnabled val="1"/>
        </dgm:presLayoutVars>
      </dgm:prSet>
      <dgm:spPr/>
    </dgm:pt>
    <dgm:pt modelId="{3A5430BF-6C14-4310-BD8C-9CF7CBD40A14}" type="pres">
      <dgm:prSet presAssocID="{47B1CD3D-CFB3-4FAF-A052-3D7011B661E8}" presName="spaceBetweenRectangles" presStyleCnt="0"/>
      <dgm:spPr/>
    </dgm:pt>
    <dgm:pt modelId="{7E8343CF-1773-45B9-BB72-434DB2F5EC66}" type="pres">
      <dgm:prSet presAssocID="{A2C698A2-A491-431F-8561-7E3F10ECD381}" presName="parentLin" presStyleCnt="0"/>
      <dgm:spPr/>
    </dgm:pt>
    <dgm:pt modelId="{3A2C9074-C3DF-4D66-8C0B-E49D0E035AED}" type="pres">
      <dgm:prSet presAssocID="{A2C698A2-A491-431F-8561-7E3F10ECD381}" presName="parentLeftMargin" presStyleLbl="node1" presStyleIdx="3" presStyleCnt="5"/>
      <dgm:spPr/>
      <dgm:t>
        <a:bodyPr/>
        <a:lstStyle/>
        <a:p>
          <a:endParaRPr lang="en-US"/>
        </a:p>
      </dgm:t>
    </dgm:pt>
    <dgm:pt modelId="{D3208410-42A4-4861-A719-F0FDBA35F685}" type="pres">
      <dgm:prSet presAssocID="{A2C698A2-A491-431F-8561-7E3F10ECD381}" presName="parentText" presStyleLbl="node1" presStyleIdx="4" presStyleCnt="5">
        <dgm:presLayoutVars>
          <dgm:chMax val="0"/>
          <dgm:bulletEnabled val="1"/>
        </dgm:presLayoutVars>
      </dgm:prSet>
      <dgm:spPr/>
      <dgm:t>
        <a:bodyPr/>
        <a:lstStyle/>
        <a:p>
          <a:endParaRPr lang="en-US"/>
        </a:p>
      </dgm:t>
    </dgm:pt>
    <dgm:pt modelId="{2372E897-3C73-49D0-9AB1-98E89632C2FF}" type="pres">
      <dgm:prSet presAssocID="{A2C698A2-A491-431F-8561-7E3F10ECD381}" presName="negativeSpace" presStyleCnt="0"/>
      <dgm:spPr/>
    </dgm:pt>
    <dgm:pt modelId="{39AE8833-4F4C-4F00-8990-32397C71802B}" type="pres">
      <dgm:prSet presAssocID="{A2C698A2-A491-431F-8561-7E3F10ECD381}" presName="childText" presStyleLbl="conFgAcc1" presStyleIdx="4" presStyleCnt="5">
        <dgm:presLayoutVars>
          <dgm:bulletEnabled val="1"/>
        </dgm:presLayoutVars>
      </dgm:prSet>
      <dgm:spPr/>
    </dgm:pt>
  </dgm:ptLst>
  <dgm:cxnLst>
    <dgm:cxn modelId="{4176B8CA-D55B-42AB-85F0-AAC5BE99FDBC}" type="presOf" srcId="{C0E8B041-E57D-4953-80BE-CD1EAFB44C4B}" destId="{3657CD13-7A8B-48F2-B88E-29ED9C036D37}" srcOrd="1" destOrd="0" presId="urn:microsoft.com/office/officeart/2005/8/layout/list1"/>
    <dgm:cxn modelId="{E4D7E762-0266-4546-A124-6C47CEB10168}" type="presOf" srcId="{C0E8B041-E57D-4953-80BE-CD1EAFB44C4B}" destId="{43740169-371F-4F72-B145-876DC3198A95}" srcOrd="0" destOrd="0" presId="urn:microsoft.com/office/officeart/2005/8/layout/list1"/>
    <dgm:cxn modelId="{E73C6E9F-5C17-48E0-A19F-21CADE11FE14}" type="presOf" srcId="{9DC40C4F-B7A8-4683-8A10-FE9351C3A131}" destId="{14B8501A-BAEA-4603-A9D0-78210FE6DCE9}" srcOrd="0" destOrd="0" presId="urn:microsoft.com/office/officeart/2005/8/layout/list1"/>
    <dgm:cxn modelId="{2646BFF4-D54F-47A7-9F97-027EB3EEC97B}" type="presOf" srcId="{A2C698A2-A491-431F-8561-7E3F10ECD381}" destId="{D3208410-42A4-4861-A719-F0FDBA35F685}" srcOrd="1" destOrd="0" presId="urn:microsoft.com/office/officeart/2005/8/layout/list1"/>
    <dgm:cxn modelId="{CF5886CF-60AC-400E-A0D9-DA28C6F81954}" srcId="{AAA202B8-8E69-462B-B2F4-CD17C18F883A}" destId="{A2C698A2-A491-431F-8561-7E3F10ECD381}" srcOrd="4" destOrd="0" parTransId="{CFDFFD93-61F9-427D-8633-F090AFE0EDD2}" sibTransId="{B2AAEB94-C8BF-4AAB-B0B1-EC78C002A4BD}"/>
    <dgm:cxn modelId="{9FAFA1AE-6DD5-4F13-AC50-603891864882}" type="presOf" srcId="{9DC40C4F-B7A8-4683-8A10-FE9351C3A131}" destId="{4913F402-A88E-489F-9E5A-AC26AA9D445D}" srcOrd="1" destOrd="0" presId="urn:microsoft.com/office/officeart/2005/8/layout/list1"/>
    <dgm:cxn modelId="{1511B603-6C7B-45A0-A765-A3A96087F14B}" srcId="{AAA202B8-8E69-462B-B2F4-CD17C18F883A}" destId="{C0E8B041-E57D-4953-80BE-CD1EAFB44C4B}" srcOrd="0" destOrd="0" parTransId="{882D85FF-CC1C-4607-B933-B17B06FB267E}" sibTransId="{6B67AEBF-E338-40F8-B19E-056A3B9C064B}"/>
    <dgm:cxn modelId="{B7DE243D-C262-455C-9F21-6A6761E12BA6}" type="presOf" srcId="{40F44D57-DB93-41BC-B34A-6775A57B5915}" destId="{8C4A58B4-5EA0-4AB0-A66D-BCCA758BD736}" srcOrd="1" destOrd="0" presId="urn:microsoft.com/office/officeart/2005/8/layout/list1"/>
    <dgm:cxn modelId="{309CC455-9B53-4735-9895-8AA269C61B34}" type="presOf" srcId="{85E99BE9-353C-40E9-B7C6-698C478B8C9E}" destId="{1B5DE6F9-EF3C-43BD-819F-0E20E096FC5F}" srcOrd="0" destOrd="0" presId="urn:microsoft.com/office/officeart/2005/8/layout/list1"/>
    <dgm:cxn modelId="{E5992FB0-2733-4B6C-9007-779099ACCD92}" srcId="{AAA202B8-8E69-462B-B2F4-CD17C18F883A}" destId="{85E99BE9-353C-40E9-B7C6-698C478B8C9E}" srcOrd="3" destOrd="0" parTransId="{CC6E28F7-95EB-4C4D-81FA-A2D7C2D9083E}" sibTransId="{47B1CD3D-CFB3-4FAF-A052-3D7011B661E8}"/>
    <dgm:cxn modelId="{A25F9EE0-29A0-4F6E-BF3D-4C9FA7FD11AD}" srcId="{AAA202B8-8E69-462B-B2F4-CD17C18F883A}" destId="{40F44D57-DB93-41BC-B34A-6775A57B5915}" srcOrd="2" destOrd="0" parTransId="{C53774D4-5727-4CA3-855E-23A0BDDADDDF}" sibTransId="{27736C98-16B6-4738-AC8F-2DA2803B5E65}"/>
    <dgm:cxn modelId="{C9A4E99F-94CE-46F4-B11E-C8C963BE8A50}" srcId="{AAA202B8-8E69-462B-B2F4-CD17C18F883A}" destId="{9DC40C4F-B7A8-4683-8A10-FE9351C3A131}" srcOrd="1" destOrd="0" parTransId="{510FB867-19A0-427F-BE12-3D2EF2277CAC}" sibTransId="{0E3FE724-83E9-40CD-9C1F-E0147B073DBA}"/>
    <dgm:cxn modelId="{DC5B5EC5-AAD0-4E61-B657-4AFD2A103FFB}" type="presOf" srcId="{40F44D57-DB93-41BC-B34A-6775A57B5915}" destId="{F21D918F-2EC8-4364-BC1B-853A87A21413}" srcOrd="0" destOrd="0" presId="urn:microsoft.com/office/officeart/2005/8/layout/list1"/>
    <dgm:cxn modelId="{A3536F6D-1015-430E-BA8D-63080C0CFB4B}" type="presOf" srcId="{AAA202B8-8E69-462B-B2F4-CD17C18F883A}" destId="{E72DB71A-DBF4-4A3D-8600-DEE674943EFA}" srcOrd="0" destOrd="0" presId="urn:microsoft.com/office/officeart/2005/8/layout/list1"/>
    <dgm:cxn modelId="{FE9856FF-6504-43C2-A5DF-8C3AB8AF87FD}" type="presOf" srcId="{A2C698A2-A491-431F-8561-7E3F10ECD381}" destId="{3A2C9074-C3DF-4D66-8C0B-E49D0E035AED}" srcOrd="0" destOrd="0" presId="urn:microsoft.com/office/officeart/2005/8/layout/list1"/>
    <dgm:cxn modelId="{4318D2FE-4473-400F-B38A-1FF519983BBA}" type="presOf" srcId="{85E99BE9-353C-40E9-B7C6-698C478B8C9E}" destId="{74AD4C2B-0FCB-4940-A4D5-A4F8154EB749}" srcOrd="1" destOrd="0" presId="urn:microsoft.com/office/officeart/2005/8/layout/list1"/>
    <dgm:cxn modelId="{11BCB61A-3C4E-4224-BE50-8A6B843EFDDD}" type="presParOf" srcId="{E72DB71A-DBF4-4A3D-8600-DEE674943EFA}" destId="{5B8B59FB-B052-4377-BE12-4ADCB46E2CD9}" srcOrd="0" destOrd="0" presId="urn:microsoft.com/office/officeart/2005/8/layout/list1"/>
    <dgm:cxn modelId="{98558015-169B-4FDF-B301-1ECBF813ADCC}" type="presParOf" srcId="{5B8B59FB-B052-4377-BE12-4ADCB46E2CD9}" destId="{43740169-371F-4F72-B145-876DC3198A95}" srcOrd="0" destOrd="0" presId="urn:microsoft.com/office/officeart/2005/8/layout/list1"/>
    <dgm:cxn modelId="{D99163D0-7D5E-4141-8438-0371B48CBDD4}" type="presParOf" srcId="{5B8B59FB-B052-4377-BE12-4ADCB46E2CD9}" destId="{3657CD13-7A8B-48F2-B88E-29ED9C036D37}" srcOrd="1" destOrd="0" presId="urn:microsoft.com/office/officeart/2005/8/layout/list1"/>
    <dgm:cxn modelId="{A34EBE55-4D53-47BF-8EEC-F622715E798A}" type="presParOf" srcId="{E72DB71A-DBF4-4A3D-8600-DEE674943EFA}" destId="{0EE47319-6D3F-423C-959C-04DD73652322}" srcOrd="1" destOrd="0" presId="urn:microsoft.com/office/officeart/2005/8/layout/list1"/>
    <dgm:cxn modelId="{D3AE21C7-5148-42CC-8DE2-7A0FF8444D75}" type="presParOf" srcId="{E72DB71A-DBF4-4A3D-8600-DEE674943EFA}" destId="{A3CF7D8C-DDA9-488B-A318-5669F92668CC}" srcOrd="2" destOrd="0" presId="urn:microsoft.com/office/officeart/2005/8/layout/list1"/>
    <dgm:cxn modelId="{A83B9ACE-063E-4EE1-AC95-14579DBA13F2}" type="presParOf" srcId="{E72DB71A-DBF4-4A3D-8600-DEE674943EFA}" destId="{F74576E5-1B32-40D3-9F20-96DACE26A8C2}" srcOrd="3" destOrd="0" presId="urn:microsoft.com/office/officeart/2005/8/layout/list1"/>
    <dgm:cxn modelId="{1BB31384-91D7-45C8-97DB-5D6B51E5EC69}" type="presParOf" srcId="{E72DB71A-DBF4-4A3D-8600-DEE674943EFA}" destId="{3332F235-42C3-4477-B020-09232A90CC5D}" srcOrd="4" destOrd="0" presId="urn:microsoft.com/office/officeart/2005/8/layout/list1"/>
    <dgm:cxn modelId="{56F823CA-C6D1-4823-8B2B-9B1F0F990B26}" type="presParOf" srcId="{3332F235-42C3-4477-B020-09232A90CC5D}" destId="{14B8501A-BAEA-4603-A9D0-78210FE6DCE9}" srcOrd="0" destOrd="0" presId="urn:microsoft.com/office/officeart/2005/8/layout/list1"/>
    <dgm:cxn modelId="{87EF50D1-58BE-4CFF-878C-DF6F411087EC}" type="presParOf" srcId="{3332F235-42C3-4477-B020-09232A90CC5D}" destId="{4913F402-A88E-489F-9E5A-AC26AA9D445D}" srcOrd="1" destOrd="0" presId="urn:microsoft.com/office/officeart/2005/8/layout/list1"/>
    <dgm:cxn modelId="{4DDD3598-8CB5-4F6E-9B46-1E447EE2FD85}" type="presParOf" srcId="{E72DB71A-DBF4-4A3D-8600-DEE674943EFA}" destId="{CCA6E863-D5E1-4D51-B0CA-98AD1A833E00}" srcOrd="5" destOrd="0" presId="urn:microsoft.com/office/officeart/2005/8/layout/list1"/>
    <dgm:cxn modelId="{AC2C8325-D726-46F0-A1AC-56FC571E4F30}" type="presParOf" srcId="{E72DB71A-DBF4-4A3D-8600-DEE674943EFA}" destId="{071F4CFD-B0BF-4792-989C-97877188B914}" srcOrd="6" destOrd="0" presId="urn:microsoft.com/office/officeart/2005/8/layout/list1"/>
    <dgm:cxn modelId="{A6305AED-1B3B-4E61-8347-00B06B3481D5}" type="presParOf" srcId="{E72DB71A-DBF4-4A3D-8600-DEE674943EFA}" destId="{5534DB1B-E991-47D9-A399-84BA064D0AD5}" srcOrd="7" destOrd="0" presId="urn:microsoft.com/office/officeart/2005/8/layout/list1"/>
    <dgm:cxn modelId="{DBE0BF06-6AEA-411B-AC07-2C0FFA8FCA9C}" type="presParOf" srcId="{E72DB71A-DBF4-4A3D-8600-DEE674943EFA}" destId="{99118EAF-24C6-43A5-B6B0-74918425A693}" srcOrd="8" destOrd="0" presId="urn:microsoft.com/office/officeart/2005/8/layout/list1"/>
    <dgm:cxn modelId="{FC4C1A30-DE0F-4198-A439-A862BFF84EBB}" type="presParOf" srcId="{99118EAF-24C6-43A5-B6B0-74918425A693}" destId="{F21D918F-2EC8-4364-BC1B-853A87A21413}" srcOrd="0" destOrd="0" presId="urn:microsoft.com/office/officeart/2005/8/layout/list1"/>
    <dgm:cxn modelId="{9828DD24-9FF9-49FF-B66A-2E05355911B4}" type="presParOf" srcId="{99118EAF-24C6-43A5-B6B0-74918425A693}" destId="{8C4A58B4-5EA0-4AB0-A66D-BCCA758BD736}" srcOrd="1" destOrd="0" presId="urn:microsoft.com/office/officeart/2005/8/layout/list1"/>
    <dgm:cxn modelId="{504B8F74-CB15-4E4B-BC71-ABD2DCF61646}" type="presParOf" srcId="{E72DB71A-DBF4-4A3D-8600-DEE674943EFA}" destId="{DCC535F9-05C3-4BD9-9C3D-CEC57919BFF9}" srcOrd="9" destOrd="0" presId="urn:microsoft.com/office/officeart/2005/8/layout/list1"/>
    <dgm:cxn modelId="{E7F9675E-C8FA-4224-9B51-7078EBC8268C}" type="presParOf" srcId="{E72DB71A-DBF4-4A3D-8600-DEE674943EFA}" destId="{777E1FE6-B118-4906-9E8B-3F5463EDD3C2}" srcOrd="10" destOrd="0" presId="urn:microsoft.com/office/officeart/2005/8/layout/list1"/>
    <dgm:cxn modelId="{C7D66B2B-A1EF-4CD1-96F2-1058599D3DE2}" type="presParOf" srcId="{E72DB71A-DBF4-4A3D-8600-DEE674943EFA}" destId="{3631FDB6-069A-4514-A891-07DC464E1DC4}" srcOrd="11" destOrd="0" presId="urn:microsoft.com/office/officeart/2005/8/layout/list1"/>
    <dgm:cxn modelId="{9E6EF353-02C4-4A66-BFDE-E9C23501042D}" type="presParOf" srcId="{E72DB71A-DBF4-4A3D-8600-DEE674943EFA}" destId="{4F0CAE11-796F-46A3-B7A3-965FBA15BD47}" srcOrd="12" destOrd="0" presId="urn:microsoft.com/office/officeart/2005/8/layout/list1"/>
    <dgm:cxn modelId="{83D529A7-C3D5-4094-8CE3-901B41ADA6FF}" type="presParOf" srcId="{4F0CAE11-796F-46A3-B7A3-965FBA15BD47}" destId="{1B5DE6F9-EF3C-43BD-819F-0E20E096FC5F}" srcOrd="0" destOrd="0" presId="urn:microsoft.com/office/officeart/2005/8/layout/list1"/>
    <dgm:cxn modelId="{88846F59-1887-47B4-B4E2-F6E211FD9C6B}" type="presParOf" srcId="{4F0CAE11-796F-46A3-B7A3-965FBA15BD47}" destId="{74AD4C2B-0FCB-4940-A4D5-A4F8154EB749}" srcOrd="1" destOrd="0" presId="urn:microsoft.com/office/officeart/2005/8/layout/list1"/>
    <dgm:cxn modelId="{5AEDB31B-4731-4199-A172-2834F27318AC}" type="presParOf" srcId="{E72DB71A-DBF4-4A3D-8600-DEE674943EFA}" destId="{8491F5D7-B690-40F1-BCDE-05E3382C3F5A}" srcOrd="13" destOrd="0" presId="urn:microsoft.com/office/officeart/2005/8/layout/list1"/>
    <dgm:cxn modelId="{EF99D39E-4018-4C56-85DA-EC106168F00D}" type="presParOf" srcId="{E72DB71A-DBF4-4A3D-8600-DEE674943EFA}" destId="{6502068B-0F18-4D7F-BAC3-E3BAC5F45A71}" srcOrd="14" destOrd="0" presId="urn:microsoft.com/office/officeart/2005/8/layout/list1"/>
    <dgm:cxn modelId="{7E7F5C6E-2A44-43FB-B41E-1DA41ACC9B46}" type="presParOf" srcId="{E72DB71A-DBF4-4A3D-8600-DEE674943EFA}" destId="{3A5430BF-6C14-4310-BD8C-9CF7CBD40A14}" srcOrd="15" destOrd="0" presId="urn:microsoft.com/office/officeart/2005/8/layout/list1"/>
    <dgm:cxn modelId="{E97BF126-B9CF-45CD-80C0-86243AC58429}" type="presParOf" srcId="{E72DB71A-DBF4-4A3D-8600-DEE674943EFA}" destId="{7E8343CF-1773-45B9-BB72-434DB2F5EC66}" srcOrd="16" destOrd="0" presId="urn:microsoft.com/office/officeart/2005/8/layout/list1"/>
    <dgm:cxn modelId="{4183E382-98AB-40AC-8ABB-2D7898FAA789}" type="presParOf" srcId="{7E8343CF-1773-45B9-BB72-434DB2F5EC66}" destId="{3A2C9074-C3DF-4D66-8C0B-E49D0E035AED}" srcOrd="0" destOrd="0" presId="urn:microsoft.com/office/officeart/2005/8/layout/list1"/>
    <dgm:cxn modelId="{03060B32-6A4F-41E6-977A-C40027290EF1}" type="presParOf" srcId="{7E8343CF-1773-45B9-BB72-434DB2F5EC66}" destId="{D3208410-42A4-4861-A719-F0FDBA35F685}" srcOrd="1" destOrd="0" presId="urn:microsoft.com/office/officeart/2005/8/layout/list1"/>
    <dgm:cxn modelId="{6685BBAA-6063-4C6C-A64E-D209AAC06050}" type="presParOf" srcId="{E72DB71A-DBF4-4A3D-8600-DEE674943EFA}" destId="{2372E897-3C73-49D0-9AB1-98E89632C2FF}" srcOrd="17" destOrd="0" presId="urn:microsoft.com/office/officeart/2005/8/layout/list1"/>
    <dgm:cxn modelId="{121190A6-7AED-459A-BC8B-9AC5B3CEF30C}" type="presParOf" srcId="{E72DB71A-DBF4-4A3D-8600-DEE674943EFA}" destId="{39AE8833-4F4C-4F00-8990-32397C71802B}"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8B1772-AD35-435A-B0D9-DB5BEA32FD0C}">
      <dsp:nvSpPr>
        <dsp:cNvPr id="0" name=""/>
        <dsp:cNvSpPr/>
      </dsp:nvSpPr>
      <dsp:spPr>
        <a:xfrm>
          <a:off x="2274617" y="2187897"/>
          <a:ext cx="545398" cy="1039251"/>
        </a:xfrm>
        <a:custGeom>
          <a:avLst/>
          <a:gdLst/>
          <a:ahLst/>
          <a:cxnLst/>
          <a:rect l="0" t="0" r="0" b="0"/>
          <a:pathLst>
            <a:path>
              <a:moveTo>
                <a:pt x="0" y="0"/>
              </a:moveTo>
              <a:lnTo>
                <a:pt x="272699" y="0"/>
              </a:lnTo>
              <a:lnTo>
                <a:pt x="272699" y="1039251"/>
              </a:lnTo>
              <a:lnTo>
                <a:pt x="545398" y="103925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517975" y="2678180"/>
        <a:ext cx="58683" cy="58683"/>
      </dsp:txXfrm>
    </dsp:sp>
    <dsp:sp modelId="{87EEFD0C-551C-4420-8E17-1F06A65237E1}">
      <dsp:nvSpPr>
        <dsp:cNvPr id="0" name=""/>
        <dsp:cNvSpPr/>
      </dsp:nvSpPr>
      <dsp:spPr>
        <a:xfrm>
          <a:off x="2274617" y="2142177"/>
          <a:ext cx="545398" cy="91440"/>
        </a:xfrm>
        <a:custGeom>
          <a:avLst/>
          <a:gdLst/>
          <a:ahLst/>
          <a:cxnLst/>
          <a:rect l="0" t="0" r="0" b="0"/>
          <a:pathLst>
            <a:path>
              <a:moveTo>
                <a:pt x="0" y="45720"/>
              </a:moveTo>
              <a:lnTo>
                <a:pt x="545398" y="4572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533682" y="2174262"/>
        <a:ext cx="27269" cy="27269"/>
      </dsp:txXfrm>
    </dsp:sp>
    <dsp:sp modelId="{1805FFF4-14E2-45ED-92C2-3CD22F7595D6}">
      <dsp:nvSpPr>
        <dsp:cNvPr id="0" name=""/>
        <dsp:cNvSpPr/>
      </dsp:nvSpPr>
      <dsp:spPr>
        <a:xfrm>
          <a:off x="2274617" y="1148645"/>
          <a:ext cx="545398" cy="1039251"/>
        </a:xfrm>
        <a:custGeom>
          <a:avLst/>
          <a:gdLst/>
          <a:ahLst/>
          <a:cxnLst/>
          <a:rect l="0" t="0" r="0" b="0"/>
          <a:pathLst>
            <a:path>
              <a:moveTo>
                <a:pt x="0" y="1039251"/>
              </a:moveTo>
              <a:lnTo>
                <a:pt x="272699" y="1039251"/>
              </a:lnTo>
              <a:lnTo>
                <a:pt x="272699" y="0"/>
              </a:lnTo>
              <a:lnTo>
                <a:pt x="545398"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517975" y="1638929"/>
        <a:ext cx="58683" cy="58683"/>
      </dsp:txXfrm>
    </dsp:sp>
    <dsp:sp modelId="{F03E34E7-6B55-4670-BA88-DC4ED4F00535}">
      <dsp:nvSpPr>
        <dsp:cNvPr id="0" name=""/>
        <dsp:cNvSpPr/>
      </dsp:nvSpPr>
      <dsp:spPr>
        <a:xfrm rot="16200000">
          <a:off x="-321102" y="1780074"/>
          <a:ext cx="4375794" cy="81564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lvl="0" algn="ctr" defTabSz="1733550">
            <a:lnSpc>
              <a:spcPct val="90000"/>
            </a:lnSpc>
            <a:spcBef>
              <a:spcPct val="0"/>
            </a:spcBef>
            <a:spcAft>
              <a:spcPct val="35000"/>
            </a:spcAft>
          </a:pPr>
          <a:r>
            <a:rPr lang="en-US" sz="3900" kern="1200" dirty="0" smtClean="0"/>
            <a:t>Market Research Hub</a:t>
          </a:r>
          <a:endParaRPr lang="en-US" sz="3900" kern="1200" dirty="0"/>
        </a:p>
      </dsp:txBody>
      <dsp:txXfrm>
        <a:off x="-321102" y="1780074"/>
        <a:ext cx="4375794" cy="815645"/>
      </dsp:txXfrm>
    </dsp:sp>
    <dsp:sp modelId="{9BFAAB77-ADE0-4199-9ABA-E4CBC0ED2E5D}">
      <dsp:nvSpPr>
        <dsp:cNvPr id="0" name=""/>
        <dsp:cNvSpPr/>
      </dsp:nvSpPr>
      <dsp:spPr>
        <a:xfrm>
          <a:off x="2820016" y="732945"/>
          <a:ext cx="2726994" cy="8314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en-US" sz="3600" kern="1200" dirty="0" smtClean="0"/>
            <a:t>Vendor Profile</a:t>
          </a:r>
          <a:endParaRPr lang="en-US" sz="3600" kern="1200" dirty="0"/>
        </a:p>
      </dsp:txBody>
      <dsp:txXfrm>
        <a:off x="2820016" y="732945"/>
        <a:ext cx="2726994" cy="831400"/>
      </dsp:txXfrm>
    </dsp:sp>
    <dsp:sp modelId="{90CBED74-993D-489D-8294-DDA968BBCA4B}">
      <dsp:nvSpPr>
        <dsp:cNvPr id="0" name=""/>
        <dsp:cNvSpPr/>
      </dsp:nvSpPr>
      <dsp:spPr>
        <a:xfrm>
          <a:off x="2820016" y="1772196"/>
          <a:ext cx="2726994" cy="8314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en-US" sz="3600" kern="1200" dirty="0" smtClean="0"/>
            <a:t>Validation</a:t>
          </a:r>
          <a:endParaRPr lang="en-US" sz="3600" kern="1200" dirty="0"/>
        </a:p>
      </dsp:txBody>
      <dsp:txXfrm>
        <a:off x="2820016" y="1772196"/>
        <a:ext cx="2726994" cy="831400"/>
      </dsp:txXfrm>
    </dsp:sp>
    <dsp:sp modelId="{BA5194BA-0449-47C9-BA6C-C9594D583021}">
      <dsp:nvSpPr>
        <dsp:cNvPr id="0" name=""/>
        <dsp:cNvSpPr/>
      </dsp:nvSpPr>
      <dsp:spPr>
        <a:xfrm>
          <a:off x="2820016" y="2811447"/>
          <a:ext cx="2726994" cy="8314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en-US" sz="3600" kern="1200" dirty="0" smtClean="0"/>
            <a:t>Buying </a:t>
          </a:r>
          <a:endParaRPr lang="en-US" sz="3600" kern="1200" dirty="0"/>
        </a:p>
      </dsp:txBody>
      <dsp:txXfrm>
        <a:off x="2820016" y="2811447"/>
        <a:ext cx="2726994" cy="8314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CF7D8C-DDA9-488B-A318-5669F92668CC}">
      <dsp:nvSpPr>
        <dsp:cNvPr id="0" name=""/>
        <dsp:cNvSpPr/>
      </dsp:nvSpPr>
      <dsp:spPr>
        <a:xfrm>
          <a:off x="0" y="352809"/>
          <a:ext cx="11353800" cy="478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657CD13-7A8B-48F2-B88E-29ED9C036D37}">
      <dsp:nvSpPr>
        <dsp:cNvPr id="0" name=""/>
        <dsp:cNvSpPr/>
      </dsp:nvSpPr>
      <dsp:spPr>
        <a:xfrm>
          <a:off x="567690" y="72369"/>
          <a:ext cx="7947660"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0403" tIns="0" rIns="300403" bIns="0" numCol="1" spcCol="1270" anchor="ctr" anchorCtr="0">
          <a:noAutofit/>
        </a:bodyPr>
        <a:lstStyle/>
        <a:p>
          <a:pPr lvl="0" algn="l" defTabSz="844550">
            <a:lnSpc>
              <a:spcPct val="90000"/>
            </a:lnSpc>
            <a:spcBef>
              <a:spcPct val="0"/>
            </a:spcBef>
            <a:spcAft>
              <a:spcPct val="35000"/>
            </a:spcAft>
          </a:pPr>
          <a:r>
            <a:rPr lang="en-US" sz="1900" kern="1200" dirty="0" smtClean="0"/>
            <a:t>Reverse Industry Days	</a:t>
          </a:r>
          <a:endParaRPr lang="en-US" sz="1900" kern="1200" dirty="0"/>
        </a:p>
      </dsp:txBody>
      <dsp:txXfrm>
        <a:off x="595070" y="99749"/>
        <a:ext cx="7892900" cy="506120"/>
      </dsp:txXfrm>
    </dsp:sp>
    <dsp:sp modelId="{071F4CFD-B0BF-4792-989C-97877188B914}">
      <dsp:nvSpPr>
        <dsp:cNvPr id="0" name=""/>
        <dsp:cNvSpPr/>
      </dsp:nvSpPr>
      <dsp:spPr>
        <a:xfrm>
          <a:off x="0" y="1214649"/>
          <a:ext cx="11353800" cy="478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913F402-A88E-489F-9E5A-AC26AA9D445D}">
      <dsp:nvSpPr>
        <dsp:cNvPr id="0" name=""/>
        <dsp:cNvSpPr/>
      </dsp:nvSpPr>
      <dsp:spPr>
        <a:xfrm>
          <a:off x="567690" y="934209"/>
          <a:ext cx="7947660"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0403" tIns="0" rIns="300403" bIns="0" numCol="1" spcCol="1270" anchor="ctr" anchorCtr="0">
          <a:noAutofit/>
        </a:bodyPr>
        <a:lstStyle/>
        <a:p>
          <a:pPr lvl="0" algn="l" defTabSz="844550">
            <a:lnSpc>
              <a:spcPct val="90000"/>
            </a:lnSpc>
            <a:spcBef>
              <a:spcPct val="0"/>
            </a:spcBef>
            <a:spcAft>
              <a:spcPct val="35000"/>
            </a:spcAft>
          </a:pPr>
          <a:r>
            <a:rPr lang="en-US" sz="1900" kern="1200" dirty="0" smtClean="0"/>
            <a:t>Blogs and Social Media</a:t>
          </a:r>
          <a:endParaRPr lang="en-US" sz="1900" kern="1200" dirty="0"/>
        </a:p>
      </dsp:txBody>
      <dsp:txXfrm>
        <a:off x="595070" y="961589"/>
        <a:ext cx="7892900" cy="506120"/>
      </dsp:txXfrm>
    </dsp:sp>
    <dsp:sp modelId="{777E1FE6-B118-4906-9E8B-3F5463EDD3C2}">
      <dsp:nvSpPr>
        <dsp:cNvPr id="0" name=""/>
        <dsp:cNvSpPr/>
      </dsp:nvSpPr>
      <dsp:spPr>
        <a:xfrm>
          <a:off x="0" y="2076489"/>
          <a:ext cx="11353800" cy="478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C4A58B4-5EA0-4AB0-A66D-BCCA758BD736}">
      <dsp:nvSpPr>
        <dsp:cNvPr id="0" name=""/>
        <dsp:cNvSpPr/>
      </dsp:nvSpPr>
      <dsp:spPr>
        <a:xfrm>
          <a:off x="567690" y="1796049"/>
          <a:ext cx="7947660"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0403" tIns="0" rIns="300403" bIns="0" numCol="1" spcCol="1270" anchor="ctr" anchorCtr="0">
          <a:noAutofit/>
        </a:bodyPr>
        <a:lstStyle/>
        <a:p>
          <a:pPr lvl="0" algn="l" defTabSz="844550">
            <a:lnSpc>
              <a:spcPct val="90000"/>
            </a:lnSpc>
            <a:spcBef>
              <a:spcPct val="0"/>
            </a:spcBef>
            <a:spcAft>
              <a:spcPct val="35000"/>
            </a:spcAft>
          </a:pPr>
          <a:r>
            <a:rPr lang="en-US" sz="1900" kern="1200" dirty="0" smtClean="0"/>
            <a:t>Virtual Industry Day</a:t>
          </a:r>
          <a:endParaRPr lang="en-US" sz="1900" kern="1200" dirty="0"/>
        </a:p>
      </dsp:txBody>
      <dsp:txXfrm>
        <a:off x="595070" y="1823429"/>
        <a:ext cx="7892900" cy="506120"/>
      </dsp:txXfrm>
    </dsp:sp>
    <dsp:sp modelId="{6502068B-0F18-4D7F-BAC3-E3BAC5F45A71}">
      <dsp:nvSpPr>
        <dsp:cNvPr id="0" name=""/>
        <dsp:cNvSpPr/>
      </dsp:nvSpPr>
      <dsp:spPr>
        <a:xfrm>
          <a:off x="0" y="2938329"/>
          <a:ext cx="11353800" cy="478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4AD4C2B-0FCB-4940-A4D5-A4F8154EB749}">
      <dsp:nvSpPr>
        <dsp:cNvPr id="0" name=""/>
        <dsp:cNvSpPr/>
      </dsp:nvSpPr>
      <dsp:spPr>
        <a:xfrm>
          <a:off x="567690" y="2657889"/>
          <a:ext cx="7947660"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0403" tIns="0" rIns="300403" bIns="0" numCol="1" spcCol="1270" anchor="ctr" anchorCtr="0">
          <a:noAutofit/>
        </a:bodyPr>
        <a:lstStyle/>
        <a:p>
          <a:pPr lvl="0" algn="l" defTabSz="844550">
            <a:lnSpc>
              <a:spcPct val="90000"/>
            </a:lnSpc>
            <a:spcBef>
              <a:spcPct val="0"/>
            </a:spcBef>
            <a:spcAft>
              <a:spcPct val="35000"/>
            </a:spcAft>
          </a:pPr>
          <a:r>
            <a:rPr lang="en-US" sz="1900" kern="1200" dirty="0" smtClean="0"/>
            <a:t>Similar Industry Experts</a:t>
          </a:r>
          <a:endParaRPr lang="en-US" sz="1900" kern="1200" dirty="0"/>
        </a:p>
      </dsp:txBody>
      <dsp:txXfrm>
        <a:off x="595070" y="2685269"/>
        <a:ext cx="7892900" cy="506120"/>
      </dsp:txXfrm>
    </dsp:sp>
    <dsp:sp modelId="{39AE8833-4F4C-4F00-8990-32397C71802B}">
      <dsp:nvSpPr>
        <dsp:cNvPr id="0" name=""/>
        <dsp:cNvSpPr/>
      </dsp:nvSpPr>
      <dsp:spPr>
        <a:xfrm>
          <a:off x="0" y="3800169"/>
          <a:ext cx="11353800" cy="478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3208410-42A4-4861-A719-F0FDBA35F685}">
      <dsp:nvSpPr>
        <dsp:cNvPr id="0" name=""/>
        <dsp:cNvSpPr/>
      </dsp:nvSpPr>
      <dsp:spPr>
        <a:xfrm>
          <a:off x="567690" y="3519729"/>
          <a:ext cx="7947660"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0403" tIns="0" rIns="300403" bIns="0" numCol="1" spcCol="1270" anchor="ctr" anchorCtr="0">
          <a:noAutofit/>
        </a:bodyPr>
        <a:lstStyle/>
        <a:p>
          <a:pPr lvl="0" algn="l" defTabSz="844550">
            <a:lnSpc>
              <a:spcPct val="90000"/>
            </a:lnSpc>
            <a:spcBef>
              <a:spcPct val="0"/>
            </a:spcBef>
            <a:spcAft>
              <a:spcPct val="35000"/>
            </a:spcAft>
          </a:pPr>
          <a:r>
            <a:rPr lang="en-US" sz="1900" kern="1200" dirty="0" smtClean="0"/>
            <a:t>Sources Sought tool</a:t>
          </a:r>
          <a:endParaRPr lang="en-US" sz="1900" kern="1200" dirty="0"/>
        </a:p>
      </dsp:txBody>
      <dsp:txXfrm>
        <a:off x="595070" y="3547109"/>
        <a:ext cx="7892900" cy="506120"/>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6B48701F-A889-4B94-A380-68791E188376}" type="datetimeFigureOut">
              <a:rPr lang="en-US" smtClean="0"/>
              <a:t>10/12/16</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655AD792-D0E5-463E-BAD3-EF54C503734E}" type="slidenum">
              <a:rPr lang="en-US" smtClean="0"/>
              <a:t>‹#›</a:t>
            </a:fld>
            <a:endParaRPr lang="en-US"/>
          </a:p>
        </p:txBody>
      </p:sp>
    </p:spTree>
    <p:extLst>
      <p:ext uri="{BB962C8B-B14F-4D97-AF65-F5344CB8AC3E}">
        <p14:creationId xmlns:p14="http://schemas.microsoft.com/office/powerpoint/2010/main" val="19274943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E6BDC796-006F-442D-A66B-1415D11D2B2A}" type="datetimeFigureOut">
              <a:rPr lang="en-US" smtClean="0"/>
              <a:t>10/12/16</a:t>
            </a:fld>
            <a:endParaRPr lang="en-US"/>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3AFC8854-003F-465D-BEBB-FBCAECCCEBB9}" type="slidenum">
              <a:rPr lang="en-US" smtClean="0"/>
              <a:t>‹#›</a:t>
            </a:fld>
            <a:endParaRPr lang="en-US"/>
          </a:p>
        </p:txBody>
      </p:sp>
    </p:spTree>
    <p:extLst>
      <p:ext uri="{BB962C8B-B14F-4D97-AF65-F5344CB8AC3E}">
        <p14:creationId xmlns:p14="http://schemas.microsoft.com/office/powerpoint/2010/main" val="12281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docs.google.com/forms/d/1BGKTfoG8rRD4i5Qh-LOO22T31QS3BOkidVCyQzEhtOA/edit"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Classroom</a:t>
            </a:r>
            <a:r>
              <a:rPr lang="en-US" sz="1200" b="1" kern="1200" baseline="0" dirty="0" smtClean="0">
                <a:solidFill>
                  <a:schemeClr val="tx1"/>
                </a:solidFill>
                <a:effectLst/>
                <a:latin typeface="+mn-lt"/>
                <a:ea typeface="+mn-ea"/>
                <a:cs typeface="+mn-cs"/>
              </a:rPr>
              <a:t> setup notes: </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Write a note on the whiteboard to ensure that participants are sitting in their live digital assignment teams.</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Pass out copies of the MAP case study activity and information that participants have seen in the portal. (This may end up being included in the participant packet. If that is the case, then please reference the participant packet when you deliver the MAP case study activities.)</a:t>
            </a:r>
            <a:endParaRPr lang="en-US" sz="12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AFC8854-003F-465D-BEBB-FBCAECCCEBB9}" type="slidenum">
              <a:rPr lang="en-US" smtClean="0"/>
              <a:t>1</a:t>
            </a:fld>
            <a:endParaRPr lang="en-US"/>
          </a:p>
        </p:txBody>
      </p:sp>
    </p:spTree>
    <p:extLst>
      <p:ext uri="{BB962C8B-B14F-4D97-AF65-F5344CB8AC3E}">
        <p14:creationId xmlns:p14="http://schemas.microsoft.com/office/powerpoint/2010/main" val="32141071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10</a:t>
            </a:fld>
            <a:endParaRPr lang="en-US"/>
          </a:p>
        </p:txBody>
      </p:sp>
    </p:spTree>
    <p:extLst>
      <p:ext uri="{BB962C8B-B14F-4D97-AF65-F5344CB8AC3E}">
        <p14:creationId xmlns:p14="http://schemas.microsoft.com/office/powerpoint/2010/main" val="28440634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a:t>
            </a:r>
            <a:r>
              <a:rPr lang="en-US" b="1" baseline="0" dirty="0" smtClean="0"/>
              <a:t> </a:t>
            </a:r>
            <a:r>
              <a:rPr lang="en-US" b="0" baseline="0" dirty="0" smtClean="0"/>
              <a:t>Traci Walker</a:t>
            </a:r>
            <a:endParaRPr lang="en-US" b="1" dirty="0" smtClean="0"/>
          </a:p>
          <a:p>
            <a:r>
              <a:rPr lang="en-US" b="1" dirty="0" smtClean="0"/>
              <a:t>Duration</a:t>
            </a:r>
            <a:r>
              <a:rPr lang="en-US" b="1" dirty="0" smtClean="0"/>
              <a:t>:</a:t>
            </a:r>
            <a:r>
              <a:rPr lang="en-US" b="1" baseline="0" dirty="0" smtClean="0"/>
              <a:t> </a:t>
            </a:r>
            <a:r>
              <a:rPr lang="en-US" b="0" baseline="0" dirty="0" smtClean="0"/>
              <a:t>10 minutes</a:t>
            </a:r>
          </a:p>
          <a:p>
            <a:r>
              <a:rPr lang="en-US" b="1" baseline="0" dirty="0" smtClean="0"/>
              <a:t>Timing: </a:t>
            </a:r>
            <a:r>
              <a:rPr lang="en-US" b="0" baseline="0" dirty="0" smtClean="0"/>
              <a:t>10:00-10:10 am  (take a break after this block)</a:t>
            </a:r>
            <a:endParaRPr lang="en-US" b="1" dirty="0" smtClean="0"/>
          </a:p>
          <a:p>
            <a:endParaRPr lang="en-US" b="1" dirty="0" smtClean="0"/>
          </a:p>
          <a:p>
            <a:r>
              <a:rPr lang="en-US" b="1" dirty="0" smtClean="0"/>
              <a:t>Facilitator Notes</a:t>
            </a:r>
            <a:r>
              <a:rPr lang="en-US" b="1" baseline="0" dirty="0" smtClean="0"/>
              <a:t>: </a:t>
            </a:r>
          </a:p>
          <a:p>
            <a:endParaRPr lang="en-US" dirty="0" smtClean="0"/>
          </a:p>
          <a:p>
            <a:r>
              <a:rPr lang="en-US" dirty="0" smtClean="0"/>
              <a:t>There are two spectrums of Market Research</a:t>
            </a:r>
            <a:r>
              <a:rPr lang="en-US" baseline="0" dirty="0" smtClean="0"/>
              <a:t> in the government – there is the market research conducted by a program office, usually without the involvement of the procurement team, which only focuses on finding the perceived solutions for the problem they have – it usually does not take into account all the alternatives, and might be limited in scope to what they already “know” or are familiar with. There is nothing inherently wrong with this approach, but it usually leaves a lot of alternatives on the table. </a:t>
            </a:r>
          </a:p>
          <a:p>
            <a:endParaRPr lang="en-US" baseline="0" dirty="0" smtClean="0"/>
          </a:p>
          <a:p>
            <a:r>
              <a:rPr lang="en-US" baseline="0" dirty="0" smtClean="0"/>
              <a:t>The other side is a 2 year comprehensive market analysis conducted via its own acquisition or working group – that does do a very in depth analysis and report out – but is costly in terms of administration, resources, and time  - when an agency can be using that time to actually prove out a solution instead of building the theory around how well they think a solution will work.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11</a:t>
            </a:fld>
            <a:endParaRPr lang="en-US"/>
          </a:p>
        </p:txBody>
      </p:sp>
    </p:spTree>
    <p:extLst>
      <p:ext uri="{BB962C8B-B14F-4D97-AF65-F5344CB8AC3E}">
        <p14:creationId xmlns:p14="http://schemas.microsoft.com/office/powerpoint/2010/main" val="31454035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a:t>
            </a:r>
            <a:r>
              <a:rPr lang="en-US" b="1" baseline="0" dirty="0" smtClean="0"/>
              <a:t> </a:t>
            </a:r>
            <a:r>
              <a:rPr lang="en-US" b="0" baseline="0" dirty="0" smtClean="0"/>
              <a:t>Traci Walker</a:t>
            </a:r>
            <a:endParaRPr lang="en-US" b="1" dirty="0" smtClean="0"/>
          </a:p>
          <a:p>
            <a:r>
              <a:rPr lang="en-US" b="1" dirty="0" smtClean="0"/>
              <a:t>Duration</a:t>
            </a:r>
            <a:r>
              <a:rPr lang="en-US" b="1" dirty="0" smtClean="0"/>
              <a:t>:</a:t>
            </a:r>
            <a:r>
              <a:rPr lang="en-US" b="1" baseline="0" dirty="0" smtClean="0"/>
              <a:t> </a:t>
            </a:r>
            <a:r>
              <a:rPr lang="en-US" b="0" baseline="0" dirty="0" smtClean="0"/>
              <a:t>10 minutes</a:t>
            </a:r>
          </a:p>
          <a:p>
            <a:r>
              <a:rPr lang="en-US" b="1" baseline="0" dirty="0" smtClean="0"/>
              <a:t>Timing: </a:t>
            </a:r>
            <a:r>
              <a:rPr lang="en-US" b="0" baseline="0" dirty="0" smtClean="0"/>
              <a:t>10:20-10:30 am</a:t>
            </a:r>
            <a:endParaRPr lang="en-US" b="1" dirty="0" smtClean="0"/>
          </a:p>
          <a:p>
            <a:endParaRPr lang="en-US" b="1" dirty="0" smtClean="0"/>
          </a:p>
          <a:p>
            <a:r>
              <a:rPr lang="en-US" b="1" dirty="0" smtClean="0"/>
              <a:t>Facilitator Notes</a:t>
            </a:r>
            <a:r>
              <a:rPr lang="en-US" b="1" baseline="0" dirty="0" smtClean="0"/>
              <a:t> : </a:t>
            </a:r>
            <a:endParaRPr lang="en-US" b="0" baseline="0" dirty="0"/>
          </a:p>
          <a:p>
            <a:endParaRPr lang="en-US" b="0" baseline="0" dirty="0"/>
          </a:p>
          <a:p>
            <a:r>
              <a:rPr lang="en-US" b="0" baseline="0" dirty="0" smtClean="0"/>
              <a:t>Why do you need to know what to do for Market Research? There are three main reasons: </a:t>
            </a:r>
          </a:p>
          <a:p>
            <a:endParaRPr lang="en-US" b="0" baseline="0"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12</a:t>
            </a:fld>
            <a:endParaRPr lang="en-US"/>
          </a:p>
        </p:txBody>
      </p:sp>
    </p:spTree>
    <p:extLst>
      <p:ext uri="{BB962C8B-B14F-4D97-AF65-F5344CB8AC3E}">
        <p14:creationId xmlns:p14="http://schemas.microsoft.com/office/powerpoint/2010/main" val="11866384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a:t>
            </a:r>
            <a:r>
              <a:rPr lang="en-US" b="1" baseline="0" dirty="0" smtClean="0"/>
              <a:t> </a:t>
            </a:r>
            <a:r>
              <a:rPr lang="en-US" b="0" baseline="0" dirty="0" smtClean="0"/>
              <a:t>Traci Walker</a:t>
            </a:r>
            <a:endParaRPr lang="en-US" b="1" dirty="0" smtClean="0"/>
          </a:p>
          <a:p>
            <a:r>
              <a:rPr lang="en-US" b="1" dirty="0" smtClean="0"/>
              <a:t>Duration</a:t>
            </a:r>
            <a:r>
              <a:rPr lang="en-US" b="1" dirty="0" smtClean="0"/>
              <a:t>:</a:t>
            </a:r>
            <a:r>
              <a:rPr lang="en-US" b="1" baseline="0" dirty="0" smtClean="0"/>
              <a:t> </a:t>
            </a:r>
            <a:r>
              <a:rPr lang="en-US" b="0" baseline="0" dirty="0" smtClean="0"/>
              <a:t>10 minutes</a:t>
            </a:r>
          </a:p>
          <a:p>
            <a:r>
              <a:rPr lang="en-US" b="1" baseline="0" dirty="0" smtClean="0"/>
              <a:t>Timing: </a:t>
            </a:r>
            <a:r>
              <a:rPr lang="en-US" b="0" baseline="0" dirty="0" smtClean="0"/>
              <a:t>10:30-10:40 am</a:t>
            </a:r>
            <a:endParaRPr lang="en-US" b="1" dirty="0" smtClean="0"/>
          </a:p>
          <a:p>
            <a:endParaRPr lang="en-US" b="1" dirty="0" smtClean="0"/>
          </a:p>
          <a:p>
            <a:r>
              <a:rPr lang="en-US" b="1" dirty="0" smtClean="0"/>
              <a:t>Facilitator Notes</a:t>
            </a:r>
            <a:r>
              <a:rPr lang="en-US" b="1" baseline="0" dirty="0" smtClean="0"/>
              <a:t> : </a:t>
            </a:r>
          </a:p>
          <a:p>
            <a:endParaRPr lang="en-US" b="1" baseline="0" dirty="0" smtClean="0"/>
          </a:p>
          <a:p>
            <a:r>
              <a:rPr lang="en-US" b="1" baseline="0" dirty="0" smtClean="0"/>
              <a:t>1.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smtClean="0"/>
              <a:t>2., </a:t>
            </a:r>
            <a:r>
              <a:rPr lang="en-US" sz="1200" dirty="0" smtClean="0"/>
              <a:t>also, when program conducts market research they are not usually focused on acquisition needs- like small business goals, government vehicles, terms &amp; conditions etc.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smtClean="0"/>
              <a:t>3. </a:t>
            </a:r>
            <a:r>
              <a:rPr lang="en-US" sz="1200" dirty="0" smtClean="0"/>
              <a:t>– so while there are tasks and analysis that other’s do, you can set yourself up to create that trusted environment and executing play </a:t>
            </a:r>
            <a:endParaRPr lang="en-US" sz="1200" b="1" dirty="0" smtClean="0"/>
          </a:p>
          <a:p>
            <a:endParaRPr lang="en-US" b="1" baseline="0"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13</a:t>
            </a:fld>
            <a:endParaRPr lang="en-US"/>
          </a:p>
        </p:txBody>
      </p:sp>
    </p:spTree>
    <p:extLst>
      <p:ext uri="{BB962C8B-B14F-4D97-AF65-F5344CB8AC3E}">
        <p14:creationId xmlns:p14="http://schemas.microsoft.com/office/powerpoint/2010/main" val="36913839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a:t>
            </a:r>
            <a:r>
              <a:rPr lang="en-US" b="1" baseline="0" dirty="0" smtClean="0"/>
              <a:t> </a:t>
            </a:r>
            <a:r>
              <a:rPr lang="en-US" b="0" baseline="0" dirty="0" smtClean="0"/>
              <a:t>Traci Walker</a:t>
            </a:r>
            <a:endParaRPr lang="en-US" b="1" dirty="0" smtClean="0"/>
          </a:p>
          <a:p>
            <a:r>
              <a:rPr lang="en-US" b="1" dirty="0" smtClean="0"/>
              <a:t>Duration</a:t>
            </a:r>
            <a:r>
              <a:rPr lang="en-US" b="1" dirty="0" smtClean="0"/>
              <a:t>:</a:t>
            </a:r>
            <a:r>
              <a:rPr lang="en-US" b="1" baseline="0" dirty="0" smtClean="0"/>
              <a:t> </a:t>
            </a:r>
            <a:r>
              <a:rPr lang="en-US" b="0" baseline="0" dirty="0" smtClean="0"/>
              <a:t>10 minutes</a:t>
            </a:r>
          </a:p>
          <a:p>
            <a:r>
              <a:rPr lang="en-US" b="1" baseline="0" dirty="0" smtClean="0"/>
              <a:t>Timing: </a:t>
            </a:r>
            <a:r>
              <a:rPr lang="en-US" b="0" baseline="0" dirty="0" smtClean="0"/>
              <a:t>10:40-10:50 am</a:t>
            </a:r>
            <a:endParaRPr lang="en-US" b="1" dirty="0" smtClean="0"/>
          </a:p>
          <a:p>
            <a:endParaRPr lang="en-US" b="1" dirty="0" smtClean="0"/>
          </a:p>
          <a:p>
            <a:r>
              <a:rPr lang="en-US" b="1" dirty="0" smtClean="0"/>
              <a:t>Facilitator Notes</a:t>
            </a:r>
            <a:r>
              <a:rPr lang="en-US" b="1" baseline="0" dirty="0" smtClean="0"/>
              <a:t> : </a:t>
            </a:r>
          </a:p>
          <a:p>
            <a:r>
              <a:rPr lang="en-US" dirty="0" smtClean="0"/>
              <a:t>Looking</a:t>
            </a:r>
            <a:r>
              <a:rPr lang="en-US" baseline="0" dirty="0" smtClean="0"/>
              <a:t> at the Principles from the Agile Manifesto – we see that in order to effectively implement it there needs to be a trusted environment </a:t>
            </a:r>
          </a:p>
          <a:p>
            <a:endParaRPr lang="en-US" baseline="0" dirty="0" smtClean="0"/>
          </a:p>
          <a:p>
            <a:r>
              <a:rPr lang="en-US" baseline="0" dirty="0" smtClean="0"/>
              <a:t>It helps to start that out at the very beginning of the acquisition process to set the tone – that this is going to be different from Day 1 – </a:t>
            </a:r>
          </a:p>
          <a:p>
            <a:endParaRPr lang="en-US" baseline="0" dirty="0" smtClean="0"/>
          </a:p>
          <a:p>
            <a:r>
              <a:rPr lang="en-US" baseline="0" dirty="0" smtClean="0"/>
              <a:t>This will help you be more flexible through the entire process, focus on getting quality service providers which result in quality delivery of working software</a:t>
            </a:r>
          </a:p>
          <a:p>
            <a:endParaRPr lang="en-US" baseline="0" dirty="0" smtClean="0"/>
          </a:p>
          <a:p>
            <a:r>
              <a:rPr lang="en-US" baseline="0" dirty="0" smtClean="0"/>
              <a:t>Industry outside of government talks to each other- we take the pendulum to far on what we look at as “fair” treatment</a:t>
            </a:r>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14</a:t>
            </a:fld>
            <a:endParaRPr lang="en-US"/>
          </a:p>
        </p:txBody>
      </p:sp>
    </p:spTree>
    <p:extLst>
      <p:ext uri="{BB962C8B-B14F-4D97-AF65-F5344CB8AC3E}">
        <p14:creationId xmlns:p14="http://schemas.microsoft.com/office/powerpoint/2010/main" val="31382133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a:t>
            </a:r>
            <a:r>
              <a:rPr lang="en-US" b="1" baseline="0" dirty="0" smtClean="0"/>
              <a:t> </a:t>
            </a:r>
            <a:r>
              <a:rPr lang="en-US" b="0" baseline="0" dirty="0" smtClean="0"/>
              <a:t>Traci Walker</a:t>
            </a:r>
            <a:endParaRPr lang="en-US" b="1" dirty="0" smtClean="0"/>
          </a:p>
          <a:p>
            <a:r>
              <a:rPr lang="en-US" b="1" dirty="0" smtClean="0"/>
              <a:t>Duration</a:t>
            </a:r>
            <a:r>
              <a:rPr lang="en-US" b="1" dirty="0" smtClean="0"/>
              <a:t>:</a:t>
            </a:r>
            <a:r>
              <a:rPr lang="en-US" b="1" baseline="0" dirty="0" smtClean="0"/>
              <a:t> </a:t>
            </a:r>
            <a:r>
              <a:rPr lang="en-US" b="0" baseline="0" dirty="0" smtClean="0"/>
              <a:t>10 minutes</a:t>
            </a:r>
          </a:p>
          <a:p>
            <a:r>
              <a:rPr lang="en-US" b="1" baseline="0" dirty="0" smtClean="0"/>
              <a:t>Timing: </a:t>
            </a:r>
            <a:r>
              <a:rPr lang="en-US" b="0" baseline="0" dirty="0" smtClean="0"/>
              <a:t>10:50-11:00 </a:t>
            </a:r>
            <a:endParaRPr lang="en-US" b="1" dirty="0" smtClean="0"/>
          </a:p>
          <a:p>
            <a:endParaRPr lang="en-US" b="1" dirty="0" smtClean="0"/>
          </a:p>
          <a:p>
            <a:r>
              <a:rPr lang="en-US" b="1" dirty="0" smtClean="0"/>
              <a:t>Facilitator Notes</a:t>
            </a:r>
            <a:r>
              <a:rPr lang="en-US" b="1" baseline="0" dirty="0" smtClean="0"/>
              <a:t> : </a:t>
            </a:r>
          </a:p>
          <a:p>
            <a:endParaRPr lang="en-US" dirty="0" smtClean="0"/>
          </a:p>
          <a:p>
            <a:pPr lvl="0"/>
            <a:r>
              <a:rPr lang="en-US" sz="1200" kern="1200" dirty="0" smtClean="0">
                <a:solidFill>
                  <a:schemeClr val="tx1"/>
                </a:solidFill>
                <a:effectLst/>
                <a:latin typeface="+mn-lt"/>
                <a:ea typeface="+mn-ea"/>
                <a:cs typeface="+mn-cs"/>
              </a:rPr>
              <a:t>Ask the Class: What are industry communication trends you have noticed in your work</a:t>
            </a:r>
            <a:r>
              <a:rPr lang="en-US" sz="1200" kern="1200" baseline="0" dirty="0" smtClean="0">
                <a:solidFill>
                  <a:schemeClr val="tx1"/>
                </a:solidFill>
                <a:effectLst/>
                <a:latin typeface="+mn-lt"/>
                <a:ea typeface="+mn-ea"/>
                <a:cs typeface="+mn-cs"/>
              </a:rPr>
              <a:t> you did in Release 1 and 2? </a:t>
            </a:r>
          </a:p>
          <a:p>
            <a:pPr lvl="0"/>
            <a:endParaRPr lang="en-US" sz="1200" kern="1200" baseline="0" dirty="0" smtClean="0">
              <a:solidFill>
                <a:schemeClr val="tx1"/>
              </a:solidFill>
              <a:effectLst/>
              <a:latin typeface="+mn-lt"/>
              <a:ea typeface="+mn-ea"/>
              <a:cs typeface="+mn-cs"/>
            </a:endParaRPr>
          </a:p>
          <a:p>
            <a:pPr lvl="0"/>
            <a:r>
              <a:rPr lang="en-US" sz="1200" kern="1200" baseline="0" dirty="0" smtClean="0">
                <a:solidFill>
                  <a:schemeClr val="tx1"/>
                </a:solidFill>
                <a:effectLst/>
                <a:latin typeface="+mn-lt"/>
                <a:ea typeface="+mn-ea"/>
                <a:cs typeface="+mn-cs"/>
              </a:rPr>
              <a:t>This industry is not familiar with “</a:t>
            </a:r>
            <a:r>
              <a:rPr lang="en-US" sz="1200" kern="1200" baseline="0" dirty="0" err="1" smtClean="0">
                <a:solidFill>
                  <a:schemeClr val="tx1"/>
                </a:solidFill>
                <a:effectLst/>
                <a:latin typeface="+mn-lt"/>
                <a:ea typeface="+mn-ea"/>
                <a:cs typeface="+mn-cs"/>
              </a:rPr>
              <a:t>Govvie</a:t>
            </a:r>
            <a:r>
              <a:rPr lang="en-US" sz="1200" kern="1200" baseline="0" dirty="0" smtClean="0">
                <a:solidFill>
                  <a:schemeClr val="tx1"/>
                </a:solidFill>
                <a:effectLst/>
                <a:latin typeface="+mn-lt"/>
                <a:ea typeface="+mn-ea"/>
                <a:cs typeface="+mn-cs"/>
              </a:rPr>
              <a:t>” Speak – so trying to utilize plain language, modern technologies, and different modes of communication helps out</a:t>
            </a:r>
          </a:p>
          <a:p>
            <a:pPr lvl="0"/>
            <a:endParaRPr lang="en-US" sz="1200" kern="1200" baseline="0" dirty="0" smtClean="0">
              <a:solidFill>
                <a:schemeClr val="tx1"/>
              </a:solidFill>
              <a:effectLst/>
              <a:latin typeface="+mn-lt"/>
              <a:ea typeface="+mn-ea"/>
              <a:cs typeface="+mn-cs"/>
            </a:endParaRPr>
          </a:p>
          <a:p>
            <a:pPr lvl="0"/>
            <a:endParaRPr lang="en-US" sz="11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15</a:t>
            </a:fld>
            <a:endParaRPr lang="en-US"/>
          </a:p>
        </p:txBody>
      </p:sp>
    </p:spTree>
    <p:extLst>
      <p:ext uri="{BB962C8B-B14F-4D97-AF65-F5344CB8AC3E}">
        <p14:creationId xmlns:p14="http://schemas.microsoft.com/office/powerpoint/2010/main" val="14015359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a:t>
            </a:r>
            <a:r>
              <a:rPr lang="en-US" b="1" baseline="0" dirty="0" smtClean="0"/>
              <a:t> </a:t>
            </a:r>
            <a:r>
              <a:rPr lang="en-US" b="0" baseline="0" dirty="0" smtClean="0"/>
              <a:t>Traci Walker</a:t>
            </a:r>
            <a:endParaRPr lang="en-US" b="1" dirty="0" smtClean="0"/>
          </a:p>
          <a:p>
            <a:r>
              <a:rPr lang="en-US" b="1" dirty="0" smtClean="0"/>
              <a:t>Duration</a:t>
            </a:r>
            <a:r>
              <a:rPr lang="en-US" b="1" dirty="0" smtClean="0"/>
              <a:t>:</a:t>
            </a:r>
            <a:r>
              <a:rPr lang="en-US" b="1" baseline="0" dirty="0" smtClean="0"/>
              <a:t> 5</a:t>
            </a:r>
            <a:r>
              <a:rPr lang="en-US" b="0" baseline="0" dirty="0" smtClean="0"/>
              <a:t> minutes</a:t>
            </a:r>
          </a:p>
          <a:p>
            <a:r>
              <a:rPr lang="en-US" b="1" baseline="0" dirty="0" smtClean="0"/>
              <a:t>Timing: </a:t>
            </a:r>
            <a:r>
              <a:rPr lang="en-US" b="0" baseline="0" dirty="0" smtClean="0"/>
              <a:t>11:00-11:05 am</a:t>
            </a:r>
            <a:endParaRPr lang="en-US" b="1" dirty="0" smtClean="0"/>
          </a:p>
          <a:p>
            <a:endParaRPr lang="en-US" b="1" dirty="0" smtClean="0"/>
          </a:p>
          <a:p>
            <a:r>
              <a:rPr lang="en-US" b="1" dirty="0" smtClean="0"/>
              <a:t>Facilitator Notes</a:t>
            </a:r>
            <a:r>
              <a:rPr lang="en-US" b="1" baseline="0" dirty="0" smtClean="0"/>
              <a:t> : </a:t>
            </a:r>
          </a:p>
          <a:p>
            <a:r>
              <a:rPr lang="en-US" dirty="0" smtClean="0"/>
              <a:t>Talk to industry</a:t>
            </a:r>
            <a:r>
              <a:rPr lang="en-US" baseline="0" dirty="0" smtClean="0"/>
              <a:t> by scoping out projects in a way that is familiar to them – use current tools highlight the functionality that you would like to see in your products – this helps the community get a sense of just how big an effort you are looking for and potentially how much it will take to build. </a:t>
            </a:r>
          </a:p>
          <a:p>
            <a:endParaRPr lang="en-US" baseline="0" dirty="0" smtClean="0"/>
          </a:p>
          <a:p>
            <a:r>
              <a:rPr lang="en-US" baseline="0" dirty="0" smtClean="0"/>
              <a:t>Think of a product that you use regularly and what elements of it do you like or you think would fit the current solution you could possibly want- even if its not ultimately going to be the end product, it can still help industry imagine what is possible. </a:t>
            </a:r>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16</a:t>
            </a:fld>
            <a:endParaRPr lang="en-US"/>
          </a:p>
        </p:txBody>
      </p:sp>
    </p:spTree>
    <p:extLst>
      <p:ext uri="{BB962C8B-B14F-4D97-AF65-F5344CB8AC3E}">
        <p14:creationId xmlns:p14="http://schemas.microsoft.com/office/powerpoint/2010/main" val="38987532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a:t>
            </a:r>
            <a:r>
              <a:rPr lang="en-US" b="1" baseline="0" dirty="0" smtClean="0"/>
              <a:t> </a:t>
            </a:r>
            <a:r>
              <a:rPr lang="en-US" b="0" baseline="0" dirty="0" smtClean="0"/>
              <a:t>Traci Walker</a:t>
            </a:r>
            <a:endParaRPr lang="en-US" b="1" dirty="0" smtClean="0"/>
          </a:p>
          <a:p>
            <a:r>
              <a:rPr lang="en-US" b="1" dirty="0" smtClean="0"/>
              <a:t>Duration</a:t>
            </a:r>
            <a:r>
              <a:rPr lang="en-US" b="1" dirty="0" smtClean="0"/>
              <a:t>:</a:t>
            </a:r>
            <a:r>
              <a:rPr lang="en-US" b="1" baseline="0" dirty="0" smtClean="0"/>
              <a:t> </a:t>
            </a:r>
            <a:r>
              <a:rPr lang="en-US" b="0" baseline="0" dirty="0" smtClean="0"/>
              <a:t>10 minutes</a:t>
            </a:r>
          </a:p>
          <a:p>
            <a:r>
              <a:rPr lang="en-US" b="1" baseline="0" dirty="0" smtClean="0"/>
              <a:t>Timing: 11</a:t>
            </a:r>
            <a:r>
              <a:rPr lang="en-US" b="0" baseline="0" dirty="0" smtClean="0"/>
              <a:t>:05-11:15 am</a:t>
            </a:r>
            <a:endParaRPr lang="en-US" b="1" dirty="0" smtClean="0"/>
          </a:p>
          <a:p>
            <a:endParaRPr lang="en-US" b="1" dirty="0" smtClean="0"/>
          </a:p>
          <a:p>
            <a:r>
              <a:rPr lang="en-US" b="1" dirty="0" smtClean="0"/>
              <a:t>Facilitator Notes</a:t>
            </a:r>
            <a:r>
              <a:rPr lang="en-US" b="1" baseline="0" dirty="0" smtClean="0"/>
              <a:t> : </a:t>
            </a:r>
          </a:p>
          <a:p>
            <a:r>
              <a:rPr lang="en-US" dirty="0" smtClean="0"/>
              <a:t>You can go back in time as well to talk about what the first version of a product was as a place to start= if you are wanting a way to connect agency’s to other agency’s with a social media platform designed</a:t>
            </a:r>
            <a:r>
              <a:rPr lang="en-US" baseline="0" dirty="0" smtClean="0"/>
              <a:t> specifically for your end users you may not want to jump right to the Facebook functionality of today – but look back to what the site was in 2004. </a:t>
            </a:r>
          </a:p>
          <a:p>
            <a:endParaRPr lang="en-US" baseline="0" dirty="0" smtClean="0"/>
          </a:p>
          <a:p>
            <a:r>
              <a:rPr lang="en-US" baseline="0" dirty="0" smtClean="0"/>
              <a:t>This is the power of iteration and the power of communication. </a:t>
            </a:r>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17</a:t>
            </a:fld>
            <a:endParaRPr lang="en-US"/>
          </a:p>
        </p:txBody>
      </p:sp>
    </p:spTree>
    <p:extLst>
      <p:ext uri="{BB962C8B-B14F-4D97-AF65-F5344CB8AC3E}">
        <p14:creationId xmlns:p14="http://schemas.microsoft.com/office/powerpoint/2010/main" val="37495711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a:t>
            </a:r>
            <a:r>
              <a:rPr lang="en-US" b="1" baseline="0" dirty="0" smtClean="0"/>
              <a:t> </a:t>
            </a:r>
            <a:r>
              <a:rPr lang="en-US" b="0" baseline="0" dirty="0" smtClean="0"/>
              <a:t>Traci Walker</a:t>
            </a:r>
            <a:endParaRPr lang="en-US" b="1" dirty="0" smtClean="0"/>
          </a:p>
          <a:p>
            <a:r>
              <a:rPr lang="en-US" b="1" dirty="0" smtClean="0"/>
              <a:t>Duration</a:t>
            </a:r>
            <a:r>
              <a:rPr lang="en-US" b="1" dirty="0" smtClean="0"/>
              <a:t>:</a:t>
            </a:r>
            <a:r>
              <a:rPr lang="en-US" b="1" baseline="0" dirty="0" smtClean="0"/>
              <a:t> </a:t>
            </a:r>
            <a:r>
              <a:rPr lang="en-US" b="0" baseline="0" dirty="0" smtClean="0"/>
              <a:t>15 minutes</a:t>
            </a:r>
          </a:p>
          <a:p>
            <a:r>
              <a:rPr lang="en-US" b="1" baseline="0" dirty="0" smtClean="0"/>
              <a:t>Timing: </a:t>
            </a:r>
            <a:r>
              <a:rPr lang="en-US" b="0" baseline="0" dirty="0" smtClean="0"/>
              <a:t>11:15-11:30 </a:t>
            </a:r>
            <a:endParaRPr lang="en-US" b="1" dirty="0" smtClean="0"/>
          </a:p>
          <a:p>
            <a:endParaRPr lang="en-US" b="1" dirty="0" smtClean="0"/>
          </a:p>
          <a:p>
            <a:r>
              <a:rPr lang="en-US" b="1" dirty="0" smtClean="0"/>
              <a:t>Facilitator Notes</a:t>
            </a:r>
            <a:r>
              <a:rPr lang="en-US" b="1" baseline="0" dirty="0" smtClean="0"/>
              <a:t> : </a:t>
            </a:r>
          </a:p>
          <a:p>
            <a:endParaRPr lang="en-US" dirty="0" smtClean="0"/>
          </a:p>
          <a:p>
            <a:pPr lvl="0"/>
            <a:r>
              <a:rPr lang="en-US" sz="1200" kern="1200" dirty="0" smtClean="0">
                <a:solidFill>
                  <a:schemeClr val="tx1"/>
                </a:solidFill>
                <a:effectLst/>
                <a:latin typeface="+mn-lt"/>
                <a:ea typeface="+mn-ea"/>
                <a:cs typeface="+mn-cs"/>
              </a:rPr>
              <a:t>Introduce the Sources Sought Tool on the </a:t>
            </a:r>
            <a:r>
              <a:rPr lang="en-US" sz="1200" kern="1200" dirty="0" err="1" smtClean="0">
                <a:solidFill>
                  <a:schemeClr val="tx1"/>
                </a:solidFill>
                <a:effectLst/>
                <a:latin typeface="+mn-lt"/>
                <a:ea typeface="+mn-ea"/>
                <a:cs typeface="+mn-cs"/>
              </a:rPr>
              <a:t>TechFar</a:t>
            </a:r>
            <a:r>
              <a:rPr lang="en-US" sz="1200" kern="1200" dirty="0" smtClean="0">
                <a:solidFill>
                  <a:schemeClr val="tx1"/>
                </a:solidFill>
                <a:effectLst/>
                <a:latin typeface="+mn-lt"/>
                <a:ea typeface="+mn-ea"/>
                <a:cs typeface="+mn-cs"/>
              </a:rPr>
              <a:t> Hub – do a demo of the tool - </a:t>
            </a:r>
            <a:r>
              <a:rPr lang="en-US" sz="1200" u="sng" kern="1200" dirty="0" smtClean="0">
                <a:solidFill>
                  <a:schemeClr val="tx1"/>
                </a:solidFill>
                <a:effectLst/>
                <a:latin typeface="+mn-lt"/>
                <a:ea typeface="+mn-ea"/>
                <a:cs typeface="+mn-cs"/>
                <a:hlinkClick r:id="rId3"/>
              </a:rPr>
              <a:t>https://docs.google.com/forms/d/1BGKTfoG8rRD4i5Qh-LOO22T31QS3BOkidVCyQzEhtOA/edit</a:t>
            </a:r>
            <a:r>
              <a:rPr lang="en-US" sz="1200" kern="1200" dirty="0" smtClean="0">
                <a:solidFill>
                  <a:schemeClr val="tx1"/>
                </a:solidFill>
                <a:effectLst/>
                <a:latin typeface="+mn-lt"/>
                <a:ea typeface="+mn-ea"/>
                <a:cs typeface="+mn-cs"/>
              </a:rPr>
              <a:t> Have learners work in groups to identify: </a:t>
            </a:r>
            <a:endParaRPr lang="en-US" sz="11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Why the fields that are presented in the tool are there (e.g., show vs. tell approach, use of retrospectives) – we could have them walk through a couple of the sections like agile, open source, or user-centered research and design</a:t>
            </a:r>
            <a:endParaRPr lang="en-US" sz="11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How they would set up a sources sought strategy for their recommendation in the morning – what fields would be included? Why? </a:t>
            </a:r>
            <a:endParaRPr lang="en-US" sz="1100" kern="1200" dirty="0" smtClean="0">
              <a:solidFill>
                <a:schemeClr val="tx1"/>
              </a:solidFill>
              <a:effectLst/>
              <a:latin typeface="+mn-lt"/>
              <a:ea typeface="+mn-ea"/>
              <a:cs typeface="+mn-cs"/>
            </a:endParaRPr>
          </a:p>
          <a:p>
            <a:endParaRPr lang="en-US" dirty="0" smtClean="0"/>
          </a:p>
          <a:p>
            <a:r>
              <a:rPr lang="en-US" dirty="0" smtClean="0"/>
              <a:t>Reverse Industry Day</a:t>
            </a:r>
          </a:p>
          <a:p>
            <a:endParaRPr lang="en-US" dirty="0" smtClean="0"/>
          </a:p>
          <a:p>
            <a:r>
              <a:rPr lang="en-US" dirty="0" smtClean="0"/>
              <a:t>Blogs and Social Media</a:t>
            </a:r>
          </a:p>
          <a:p>
            <a:endParaRPr lang="en-US" dirty="0" smtClean="0"/>
          </a:p>
          <a:p>
            <a:r>
              <a:rPr lang="en-US" dirty="0" smtClean="0"/>
              <a:t>Sources Sought tool</a:t>
            </a:r>
          </a:p>
          <a:p>
            <a:endParaRPr lang="en-US" dirty="0" smtClean="0"/>
          </a:p>
          <a:p>
            <a:r>
              <a:rPr lang="en-US" dirty="0" smtClean="0"/>
              <a:t>Virtual Industry Day</a:t>
            </a:r>
          </a:p>
          <a:p>
            <a:r>
              <a:rPr lang="en-US" dirty="0" smtClean="0"/>
              <a:t>Similar Industry Experts</a:t>
            </a:r>
          </a:p>
          <a:p>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18</a:t>
            </a:fld>
            <a:endParaRPr lang="en-US"/>
          </a:p>
        </p:txBody>
      </p:sp>
    </p:spTree>
    <p:extLst>
      <p:ext uri="{BB962C8B-B14F-4D97-AF65-F5344CB8AC3E}">
        <p14:creationId xmlns:p14="http://schemas.microsoft.com/office/powerpoint/2010/main" val="2460716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a:t>
            </a:r>
            <a:r>
              <a:rPr lang="en-US" b="1" baseline="0" dirty="0" smtClean="0"/>
              <a:t> </a:t>
            </a:r>
            <a:r>
              <a:rPr lang="en-US" b="0" baseline="0" dirty="0" smtClean="0"/>
              <a:t>Traci Walker</a:t>
            </a:r>
            <a:endParaRPr lang="en-US" b="1" dirty="0" smtClean="0"/>
          </a:p>
          <a:p>
            <a:r>
              <a:rPr lang="en-US" b="1" dirty="0" smtClean="0"/>
              <a:t>Duration</a:t>
            </a:r>
            <a:r>
              <a:rPr lang="en-US" b="1" dirty="0" smtClean="0"/>
              <a:t>:</a:t>
            </a:r>
            <a:r>
              <a:rPr lang="en-US" b="1" baseline="0" dirty="0" smtClean="0"/>
              <a:t> </a:t>
            </a:r>
            <a:r>
              <a:rPr lang="en-US" b="0" baseline="0" dirty="0" smtClean="0"/>
              <a:t>15 minutes</a:t>
            </a:r>
          </a:p>
          <a:p>
            <a:r>
              <a:rPr lang="en-US" b="1" baseline="0" dirty="0" smtClean="0"/>
              <a:t>Timing: </a:t>
            </a:r>
            <a:r>
              <a:rPr lang="en-US" b="0" baseline="0" dirty="0" smtClean="0"/>
              <a:t>11:15-11:30 </a:t>
            </a:r>
            <a:endParaRPr lang="en-US" b="1" dirty="0" smtClean="0"/>
          </a:p>
          <a:p>
            <a:endParaRPr lang="en-US" b="1" dirty="0" smtClean="0"/>
          </a:p>
          <a:p>
            <a:r>
              <a:rPr lang="en-US" b="1" dirty="0" smtClean="0"/>
              <a:t>Facilitator Notes</a:t>
            </a:r>
            <a:r>
              <a:rPr lang="en-US" b="1" baseline="0" dirty="0" smtClean="0"/>
              <a:t> : </a:t>
            </a:r>
          </a:p>
          <a:p>
            <a:endParaRPr lang="en-US" dirty="0" smtClean="0"/>
          </a:p>
          <a:p>
            <a:pPr lvl="0"/>
            <a:r>
              <a:rPr lang="en-US" sz="1200" kern="1200" dirty="0" smtClean="0">
                <a:solidFill>
                  <a:schemeClr val="tx1"/>
                </a:solidFill>
                <a:effectLst/>
                <a:latin typeface="+mn-lt"/>
                <a:ea typeface="+mn-ea"/>
                <a:cs typeface="+mn-cs"/>
              </a:rPr>
              <a:t>Challenges can be used so broadly</a:t>
            </a:r>
            <a:r>
              <a:rPr lang="en-US" sz="1200" kern="1200" baseline="0" dirty="0" smtClean="0">
                <a:solidFill>
                  <a:schemeClr val="tx1"/>
                </a:solidFill>
                <a:effectLst/>
                <a:latin typeface="+mn-lt"/>
                <a:ea typeface="+mn-ea"/>
                <a:cs typeface="+mn-cs"/>
              </a:rPr>
              <a:t> – for ideation to figure out if there is a solution for a specific problem – such as: How do we increase automated identity proofing for the elderly or poor who don’t have regular or an understanding of utilizing technology?” </a:t>
            </a:r>
          </a:p>
          <a:p>
            <a:pPr lvl="0"/>
            <a:endParaRPr lang="en-US" sz="1200" kern="1200" baseline="0" dirty="0" smtClean="0">
              <a:solidFill>
                <a:schemeClr val="tx1"/>
              </a:solidFill>
              <a:effectLst/>
              <a:latin typeface="+mn-lt"/>
              <a:ea typeface="+mn-ea"/>
              <a:cs typeface="+mn-cs"/>
            </a:endParaRPr>
          </a:p>
          <a:p>
            <a:pPr lvl="0"/>
            <a:r>
              <a:rPr lang="en-US" sz="1200" kern="1200" baseline="0" dirty="0" smtClean="0">
                <a:solidFill>
                  <a:schemeClr val="tx1"/>
                </a:solidFill>
                <a:effectLst/>
                <a:latin typeface="+mn-lt"/>
                <a:ea typeface="+mn-ea"/>
                <a:cs typeface="+mn-cs"/>
              </a:rPr>
              <a:t>Creating a way to test an acquisition hypothesis to find out if there are solutions possible or to build the minimum viable product of a solution and then determine how it needs to be scaled can be a part of this process. </a:t>
            </a:r>
            <a:endParaRPr lang="en-US" sz="11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19</a:t>
            </a:fld>
            <a:endParaRPr lang="en-US"/>
          </a:p>
        </p:txBody>
      </p:sp>
    </p:spTree>
    <p:extLst>
      <p:ext uri="{BB962C8B-B14F-4D97-AF65-F5344CB8AC3E}">
        <p14:creationId xmlns:p14="http://schemas.microsoft.com/office/powerpoint/2010/main" val="102226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Facilitator:</a:t>
            </a:r>
            <a:r>
              <a:rPr lang="en-US" b="1" baseline="0" dirty="0" smtClean="0"/>
              <a:t> </a:t>
            </a:r>
            <a:r>
              <a:rPr lang="en-US" b="0" baseline="0" dirty="0" smtClean="0"/>
              <a:t>Glen Phillips</a:t>
            </a:r>
            <a:endParaRPr lang="en-US" b="1" dirty="0" smtClean="0"/>
          </a:p>
          <a:p>
            <a:r>
              <a:rPr lang="en-US" b="1" dirty="0" smtClean="0"/>
              <a:t>Duration</a:t>
            </a:r>
            <a:r>
              <a:rPr lang="en-US" b="1" dirty="0" smtClean="0"/>
              <a:t>:</a:t>
            </a:r>
            <a:r>
              <a:rPr lang="en-US" b="1" baseline="0" dirty="0" smtClean="0"/>
              <a:t> </a:t>
            </a:r>
            <a:r>
              <a:rPr lang="en-US" b="0" baseline="0" dirty="0" smtClean="0"/>
              <a:t>10 minutes</a:t>
            </a:r>
          </a:p>
          <a:p>
            <a:r>
              <a:rPr lang="en-US" b="1" baseline="0" dirty="0" smtClean="0"/>
              <a:t>Timing: </a:t>
            </a:r>
            <a:r>
              <a:rPr lang="en-US" b="0" baseline="0" dirty="0" smtClean="0"/>
              <a:t>8:00-8:10 am</a:t>
            </a:r>
            <a:endParaRPr lang="en-US" b="1" dirty="0" smtClean="0"/>
          </a:p>
          <a:p>
            <a:endParaRPr lang="en-US" b="1" dirty="0" smtClean="0"/>
          </a:p>
          <a:p>
            <a:r>
              <a:rPr lang="en-US" b="1" dirty="0" smtClean="0"/>
              <a:t>Facilitator Notes</a:t>
            </a:r>
            <a:r>
              <a:rPr lang="en-US" b="1" baseline="0" dirty="0" smtClean="0"/>
              <a:t> : </a:t>
            </a:r>
          </a:p>
          <a:p>
            <a:pPr marL="171450" indent="-171450">
              <a:buFont typeface="Arial" panose="020B0604020202020204" pitchFamily="34" charset="0"/>
              <a:buChar char="•"/>
            </a:pPr>
            <a:r>
              <a:rPr lang="en-US" b="0" baseline="0" dirty="0" smtClean="0"/>
              <a:t>Begin with telling the cohort that today we will dive in to the MAP Case Study.  We will spend some time this morning talking through their case study and to look at their results and next steps.</a:t>
            </a:r>
          </a:p>
          <a:p>
            <a:pPr marL="171450" indent="-171450">
              <a:buFont typeface="Arial" panose="020B0604020202020204" pitchFamily="34" charset="0"/>
              <a:buChar char="•"/>
            </a:pPr>
            <a:r>
              <a:rPr lang="en-US" b="0" baseline="0" dirty="0" smtClean="0"/>
              <a:t>Then explain how, as represented in Release 2B, we will get into a discussion of alternative ways of communicating with potential vendors.  This will include a class discussion on Reverse Industry days, challenges, MVPs, and more.</a:t>
            </a:r>
          </a:p>
          <a:p>
            <a:pPr marL="171450" indent="-171450">
              <a:buFont typeface="Arial" panose="020B0604020202020204" pitchFamily="34" charset="0"/>
              <a:buChar char="•"/>
            </a:pPr>
            <a:r>
              <a:rPr lang="en-US" b="0" baseline="0" dirty="0" smtClean="0"/>
              <a:t>After lunch, we will take what we discussed in the morning and try to re-imagine how we plan to complete market research for the Case Study.</a:t>
            </a:r>
          </a:p>
          <a:p>
            <a:pPr marL="171450" indent="-171450">
              <a:buFont typeface="Arial" panose="020B0604020202020204" pitchFamily="34" charset="0"/>
              <a:buChar char="•"/>
            </a:pPr>
            <a:r>
              <a:rPr lang="en-US" b="0" baseline="0" dirty="0" smtClean="0"/>
              <a:t>We will then be joined by guest speakers (</a:t>
            </a:r>
            <a:r>
              <a:rPr lang="en-US" b="0" i="1" baseline="0" dirty="0" smtClean="0"/>
              <a:t>we need to add content to this once we know who they are and what they will talk about</a:t>
            </a:r>
            <a:r>
              <a:rPr lang="en-US" b="0" baseline="0" dirty="0" smtClean="0"/>
              <a:t>)</a:t>
            </a:r>
          </a:p>
          <a:p>
            <a:pPr marL="171450" indent="-171450">
              <a:buFont typeface="Arial" panose="020B0604020202020204" pitchFamily="34" charset="0"/>
              <a:buChar char="•"/>
            </a:pPr>
            <a:endParaRPr lang="en-US" b="0" baseline="0" dirty="0" smtClean="0"/>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endParaRPr lang="en-US" dirty="0" smtClean="0"/>
          </a:p>
          <a:p>
            <a:r>
              <a:rPr lang="en-US" sz="1200" b="0" kern="1200" dirty="0" smtClean="0">
                <a:solidFill>
                  <a:schemeClr val="tx1"/>
                </a:solidFill>
                <a:effectLst/>
                <a:latin typeface="Arial" charset="0"/>
                <a:ea typeface="ＭＳ Ｐゴシック" pitchFamily="-112" charset="-128"/>
                <a:cs typeface="ＭＳ Ｐゴシック" pitchFamily="64" charset="-128"/>
              </a:rPr>
              <a:t>Here’s a quick summary of the timing information</a:t>
            </a:r>
            <a:r>
              <a:rPr lang="en-US" sz="1200" b="0" kern="1200" baseline="0" dirty="0" smtClean="0">
                <a:solidFill>
                  <a:schemeClr val="tx1"/>
                </a:solidFill>
                <a:effectLst/>
                <a:latin typeface="Arial" charset="0"/>
                <a:ea typeface="ＭＳ Ｐゴシック" pitchFamily="-112" charset="-128"/>
                <a:cs typeface="ＭＳ Ｐゴシック" pitchFamily="64" charset="-128"/>
              </a:rPr>
              <a:t> (facilitator only; no need to share with students unless you think it’s warranted/we will stick to the time schedule):</a:t>
            </a:r>
          </a:p>
          <a:p>
            <a:pPr marL="0" indent="0">
              <a:buNone/>
            </a:pPr>
            <a:r>
              <a:rPr lang="en-US" dirty="0" smtClean="0"/>
              <a:t>8:00-8:15 Welcome and Agenda Review </a:t>
            </a:r>
          </a:p>
          <a:p>
            <a:pPr marL="0" indent="0">
              <a:buNone/>
            </a:pPr>
            <a:r>
              <a:rPr lang="en-US" dirty="0" smtClean="0"/>
              <a:t>8:15-10:00 MAP Case Study: Release 2.A Activity Review &amp; Discussion </a:t>
            </a:r>
          </a:p>
          <a:p>
            <a:pPr marL="0" indent="0">
              <a:buNone/>
            </a:pPr>
            <a:r>
              <a:rPr lang="en-US" dirty="0" smtClean="0"/>
              <a:t>10:00-11:00 Beyond the RFI </a:t>
            </a:r>
          </a:p>
          <a:p>
            <a:pPr marL="0" indent="0">
              <a:buNone/>
            </a:pPr>
            <a:r>
              <a:rPr lang="en-US" i="1" dirty="0" smtClean="0"/>
              <a:t>11:00-11:15 Break</a:t>
            </a:r>
          </a:p>
          <a:p>
            <a:pPr marL="0" indent="0">
              <a:buNone/>
            </a:pPr>
            <a:r>
              <a:rPr lang="en-US" dirty="0" smtClean="0"/>
              <a:t>11:15-12:15 Beyond the RFI in Action </a:t>
            </a:r>
          </a:p>
          <a:p>
            <a:pPr marL="0" indent="0">
              <a:buNone/>
            </a:pPr>
            <a:r>
              <a:rPr lang="en-US" i="1" dirty="0" smtClean="0"/>
              <a:t>12:15-1:15 Lunch</a:t>
            </a:r>
          </a:p>
          <a:p>
            <a:pPr marL="0" indent="0">
              <a:buNone/>
            </a:pPr>
            <a:r>
              <a:rPr lang="en-US" dirty="0" smtClean="0"/>
              <a:t>1:15-2:30 Case Study Recap </a:t>
            </a:r>
          </a:p>
          <a:p>
            <a:pPr marL="0" indent="0">
              <a:buNone/>
            </a:pPr>
            <a:r>
              <a:rPr lang="en-US" i="1" dirty="0" smtClean="0"/>
              <a:t>2:15-2:30 Break</a:t>
            </a:r>
          </a:p>
          <a:p>
            <a:pPr marL="0" indent="0">
              <a:buNone/>
            </a:pPr>
            <a:r>
              <a:rPr lang="en-US" dirty="0" smtClean="0"/>
              <a:t>2:30-4:00 Guest Speakers (USDS/Non-traditional vendor)</a:t>
            </a:r>
          </a:p>
          <a:p>
            <a:pPr marL="0" indent="0">
              <a:buFont typeface="Arial" panose="020B0604020202020204" pitchFamily="34" charset="0"/>
              <a:buNone/>
            </a:pPr>
            <a:endParaRPr lang="en-US" b="1" dirty="0" smtClean="0"/>
          </a:p>
          <a:p>
            <a:endParaRPr lang="en-US" b="1" dirty="0" smtClean="0"/>
          </a:p>
          <a:p>
            <a:endParaRPr lang="en-US" b="1"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2</a:t>
            </a:fld>
            <a:endParaRPr lang="en-US"/>
          </a:p>
        </p:txBody>
      </p:sp>
    </p:spTree>
    <p:extLst>
      <p:ext uri="{BB962C8B-B14F-4D97-AF65-F5344CB8AC3E}">
        <p14:creationId xmlns:p14="http://schemas.microsoft.com/office/powerpoint/2010/main" val="42364236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a:t>
            </a:r>
            <a:r>
              <a:rPr lang="en-US" b="1" baseline="0" dirty="0" smtClean="0"/>
              <a:t> </a:t>
            </a:r>
            <a:r>
              <a:rPr lang="en-US" b="0" baseline="0" dirty="0" smtClean="0"/>
              <a:t>Glen Philips (Traci Walker</a:t>
            </a:r>
            <a:r>
              <a:rPr lang="en-US" b="1" baseline="0" dirty="0" smtClean="0"/>
              <a:t> </a:t>
            </a:r>
            <a:r>
              <a:rPr lang="en-US" b="0" baseline="0" dirty="0" smtClean="0"/>
              <a:t>support)</a:t>
            </a:r>
            <a:endParaRPr lang="en-US" b="0" dirty="0" smtClean="0"/>
          </a:p>
          <a:p>
            <a:r>
              <a:rPr lang="en-US" b="1" dirty="0" smtClean="0"/>
              <a:t>Exercise</a:t>
            </a:r>
            <a:r>
              <a:rPr lang="en-US" b="1" baseline="0" dirty="0" smtClean="0"/>
              <a:t> Duration: </a:t>
            </a:r>
            <a:r>
              <a:rPr lang="en-US" b="0" baseline="0" dirty="0" smtClean="0"/>
              <a:t>1.5 hours</a:t>
            </a:r>
          </a:p>
          <a:p>
            <a:r>
              <a:rPr lang="en-US" b="1" baseline="0" dirty="0" smtClean="0"/>
              <a:t>Group work time: </a:t>
            </a:r>
            <a:r>
              <a:rPr lang="en-US" b="0" baseline="0" dirty="0" smtClean="0"/>
              <a:t>45 minutes; </a:t>
            </a:r>
            <a:r>
              <a:rPr lang="en-US" b="1" baseline="0" dirty="0" smtClean="0"/>
              <a:t>Timing</a:t>
            </a:r>
            <a:r>
              <a:rPr lang="en-US" b="1" baseline="0" dirty="0" smtClean="0"/>
              <a:t>: </a:t>
            </a:r>
            <a:r>
              <a:rPr lang="en-US" b="0" baseline="0" dirty="0" smtClean="0"/>
              <a:t>11:30-12:15 </a:t>
            </a:r>
            <a:endParaRPr lang="en-US" b="0" baseline="0" dirty="0" smtClean="0"/>
          </a:p>
          <a:p>
            <a:r>
              <a:rPr lang="en-US" b="1" baseline="0" dirty="0" smtClean="0"/>
              <a:t>Lunch Break: </a:t>
            </a:r>
            <a:r>
              <a:rPr lang="en-US" b="0" baseline="0" dirty="0" smtClean="0"/>
              <a:t>12:15-1:15</a:t>
            </a:r>
          </a:p>
          <a:p>
            <a:r>
              <a:rPr lang="en-US" b="1" baseline="0" dirty="0" smtClean="0"/>
              <a:t>Group Report-out/Discussion: </a:t>
            </a:r>
            <a:r>
              <a:rPr lang="en-US" b="0" baseline="0" dirty="0" smtClean="0"/>
              <a:t>1:15-2:30  </a:t>
            </a:r>
          </a:p>
          <a:p>
            <a:endParaRPr lang="en-US" b="1" dirty="0" smtClean="0"/>
          </a:p>
          <a:p>
            <a:r>
              <a:rPr lang="en-US" b="1" dirty="0" smtClean="0"/>
              <a:t>Facilitator Notes</a:t>
            </a:r>
            <a:r>
              <a:rPr lang="en-US" b="1" baseline="0" dirty="0" smtClean="0"/>
              <a:t>:  We will assign each of the groups one of the methods – so they will each have the ability to talk through something differernt and get different answers. </a:t>
            </a:r>
          </a:p>
          <a:p>
            <a:endParaRPr lang="en-US" b="1" baseline="0" dirty="0" smtClean="0"/>
          </a:p>
          <a:p>
            <a:pPr lvl="0"/>
            <a:r>
              <a:rPr lang="en-US" sz="1200" kern="1200" dirty="0" smtClean="0">
                <a:solidFill>
                  <a:schemeClr val="tx1"/>
                </a:solidFill>
                <a:effectLst/>
                <a:latin typeface="+mn-lt"/>
                <a:ea typeface="+mn-ea"/>
                <a:cs typeface="+mn-cs"/>
              </a:rPr>
              <a:t>Teams will report out on how they plan to conduct market research.</a:t>
            </a:r>
            <a:endParaRPr lang="en-US" sz="11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 think they should use their whiteboards/</a:t>
            </a:r>
            <a:r>
              <a:rPr lang="en-US" sz="1200" kern="1200" dirty="0" err="1" smtClean="0">
                <a:solidFill>
                  <a:schemeClr val="tx1"/>
                </a:solidFill>
                <a:effectLst/>
                <a:latin typeface="+mn-lt"/>
                <a:ea typeface="+mn-ea"/>
                <a:cs typeface="+mn-cs"/>
              </a:rPr>
              <a:t>easles</a:t>
            </a:r>
            <a:r>
              <a:rPr lang="en-US" sz="1200" kern="1200" dirty="0" smtClean="0">
                <a:solidFill>
                  <a:schemeClr val="tx1"/>
                </a:solidFill>
                <a:effectLst/>
                <a:latin typeface="+mn-lt"/>
                <a:ea typeface="+mn-ea"/>
                <a:cs typeface="+mn-cs"/>
              </a:rPr>
              <a:t> to document their main points to brief out to the class</a:t>
            </a:r>
            <a:r>
              <a:rPr lang="en-US" sz="1200" kern="1200" baseline="0" dirty="0" smtClean="0">
                <a:solidFill>
                  <a:schemeClr val="tx1"/>
                </a:solidFill>
                <a:effectLst/>
                <a:latin typeface="+mn-lt"/>
                <a:ea typeface="+mn-ea"/>
                <a:cs typeface="+mn-cs"/>
              </a:rPr>
              <a:t> and then let the class do the Q&amp;A about the process they took – if the class doesn’t have the right kind of questions we can have some planted. </a:t>
            </a:r>
          </a:p>
          <a:p>
            <a:r>
              <a:rPr lang="en-US" sz="1200" kern="1200" baseline="0" dirty="0" smtClean="0">
                <a:solidFill>
                  <a:schemeClr val="tx1"/>
                </a:solidFill>
                <a:effectLst/>
                <a:latin typeface="+mn-lt"/>
                <a:ea typeface="+mn-ea"/>
                <a:cs typeface="+mn-cs"/>
              </a:rPr>
              <a:t>I do think this would be a good place to talk about ASI/ICF’s research and tactics – when we get to hear about what you do we can potentially take an idea from that method. </a:t>
            </a:r>
          </a:p>
          <a:p>
            <a:pPr lvl="0"/>
            <a:r>
              <a:rPr lang="en-US" sz="1200" kern="1200" dirty="0" smtClean="0">
                <a:solidFill>
                  <a:schemeClr val="tx1"/>
                </a:solidFill>
                <a:effectLst/>
                <a:latin typeface="+mn-lt"/>
                <a:ea typeface="+mn-ea"/>
                <a:cs typeface="+mn-cs"/>
              </a:rPr>
              <a:t>Then, we will conduct a large group discussion:</a:t>
            </a:r>
            <a:endParaRPr lang="en-US" sz="11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What challenges did you have in finding the information that you were seeking? </a:t>
            </a:r>
            <a:endParaRPr lang="en-US" sz="11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What do you need to get more information around the market intelligence related to an industry? (e.g., trade shows, non-government technical conferences)</a:t>
            </a:r>
            <a:endParaRPr lang="en-US" sz="11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Discussion 1 with group: What Would You Do? – Based on the presentations, how would you move forward and what would you do? What are the next steps needed? (e.g., more research, getting stakeholders onboard) </a:t>
            </a:r>
            <a:endParaRPr lang="en-US" sz="11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Discussion 2: Now that they have completed their recommendations on how to move forward, what does sources sought/solicitation communication strategy look like? </a:t>
            </a:r>
            <a:r>
              <a:rPr lang="en-US" sz="800" kern="1200" dirty="0" smtClean="0">
                <a:solidFill>
                  <a:schemeClr val="tx1"/>
                </a:solidFill>
                <a:effectLst/>
                <a:latin typeface="+mn-lt"/>
                <a:ea typeface="+mn-ea"/>
                <a:cs typeface="+mn-cs"/>
              </a:rPr>
              <a:t>   </a:t>
            </a:r>
            <a:endParaRPr lang="en-US" sz="11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AFC8854-003F-465D-BEBB-FBCAECCCEBB9}" type="slidenum">
              <a:rPr lang="en-US" smtClean="0"/>
              <a:t>20</a:t>
            </a:fld>
            <a:endParaRPr lang="en-US"/>
          </a:p>
        </p:txBody>
      </p:sp>
    </p:spTree>
    <p:extLst>
      <p:ext uri="{BB962C8B-B14F-4D97-AF65-F5344CB8AC3E}">
        <p14:creationId xmlns:p14="http://schemas.microsoft.com/office/powerpoint/2010/main" val="12402706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a:t>
            </a:r>
            <a:r>
              <a:rPr lang="en-US" b="1" baseline="0" dirty="0" smtClean="0"/>
              <a:t> </a:t>
            </a:r>
            <a:r>
              <a:rPr lang="en-US" b="0" baseline="0" dirty="0" smtClean="0"/>
              <a:t>Traci Walker introduces the non-traditional vendor</a:t>
            </a:r>
            <a:endParaRPr lang="en-US" b="1" dirty="0" smtClean="0"/>
          </a:p>
          <a:p>
            <a:r>
              <a:rPr lang="en-US" b="1" dirty="0" smtClean="0"/>
              <a:t>Duration:</a:t>
            </a:r>
            <a:r>
              <a:rPr lang="en-US" b="1" baseline="0" dirty="0" smtClean="0"/>
              <a:t> </a:t>
            </a:r>
            <a:r>
              <a:rPr lang="en-US" b="0" baseline="0" dirty="0" smtClean="0"/>
              <a:t>1 hour, 15 minutes</a:t>
            </a:r>
          </a:p>
          <a:p>
            <a:r>
              <a:rPr lang="en-US" b="1" baseline="0" dirty="0" smtClean="0"/>
              <a:t>Timing: </a:t>
            </a:r>
            <a:r>
              <a:rPr lang="en-US" b="0" baseline="0" dirty="0" smtClean="0"/>
              <a:t>2:30-3:45 pm</a:t>
            </a:r>
          </a:p>
          <a:p>
            <a:endParaRPr lang="en-US" b="0" baseline="0" dirty="0" smtClean="0"/>
          </a:p>
          <a:p>
            <a:r>
              <a:rPr lang="en-US" b="1" baseline="0" dirty="0" smtClean="0"/>
              <a:t>Notes:</a:t>
            </a:r>
          </a:p>
          <a:p>
            <a:pPr marL="171450" indent="-171450">
              <a:buFont typeface="Arial" panose="020B0604020202020204" pitchFamily="34" charset="0"/>
              <a:buChar char="•"/>
            </a:pPr>
            <a:r>
              <a:rPr lang="en-US" b="0" baseline="0" dirty="0" smtClean="0"/>
              <a:t>The non-traditional vendor will discuss what excites them about doing business with the government and how best to communicate with them.</a:t>
            </a:r>
            <a:endParaRPr lang="en-US" b="0"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21</a:t>
            </a:fld>
            <a:endParaRPr lang="en-US"/>
          </a:p>
        </p:txBody>
      </p:sp>
    </p:spTree>
    <p:extLst>
      <p:ext uri="{BB962C8B-B14F-4D97-AF65-F5344CB8AC3E}">
        <p14:creationId xmlns:p14="http://schemas.microsoft.com/office/powerpoint/2010/main" val="37265251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a:t>
            </a:r>
            <a:r>
              <a:rPr lang="en-US" b="1" baseline="0" dirty="0" smtClean="0"/>
              <a:t> </a:t>
            </a:r>
            <a:r>
              <a:rPr lang="en-US" b="0" baseline="0" dirty="0" smtClean="0"/>
              <a:t>Heather Govoni</a:t>
            </a:r>
            <a:endParaRPr lang="en-US" b="1" dirty="0" smtClean="0"/>
          </a:p>
          <a:p>
            <a:r>
              <a:rPr lang="en-US" b="1" dirty="0" smtClean="0"/>
              <a:t>Duration:</a:t>
            </a:r>
            <a:r>
              <a:rPr lang="en-US" b="1" baseline="0" dirty="0" smtClean="0"/>
              <a:t> </a:t>
            </a:r>
            <a:r>
              <a:rPr lang="en-US" b="0" baseline="0" dirty="0" smtClean="0"/>
              <a:t>1 minute</a:t>
            </a:r>
          </a:p>
          <a:p>
            <a:r>
              <a:rPr lang="en-US" b="1" baseline="0" dirty="0" smtClean="0"/>
              <a:t>Timing: </a:t>
            </a:r>
            <a:r>
              <a:rPr lang="en-US" b="0" baseline="0" dirty="0" smtClean="0"/>
              <a:t>3:45-3:46 pm</a:t>
            </a:r>
          </a:p>
          <a:p>
            <a:endParaRPr lang="en-US" b="0" baseline="0" dirty="0" smtClean="0"/>
          </a:p>
          <a:p>
            <a:r>
              <a:rPr lang="en-US" b="1" baseline="0" dirty="0" smtClean="0"/>
              <a:t>Notes: </a:t>
            </a:r>
          </a:p>
          <a:p>
            <a:pPr marL="171450" indent="-171450">
              <a:buFont typeface="Arial" panose="020B0604020202020204" pitchFamily="34" charset="0"/>
              <a:buChar char="•"/>
            </a:pPr>
            <a:r>
              <a:rPr lang="en-US" b="0" baseline="0" dirty="0" smtClean="0"/>
              <a:t>Explain that you want to end with a brief wrap-up and reminders about tomorrow.</a:t>
            </a:r>
            <a:endParaRPr lang="en-US" b="0" baseline="0"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22</a:t>
            </a:fld>
            <a:endParaRPr lang="en-US"/>
          </a:p>
        </p:txBody>
      </p:sp>
    </p:spTree>
    <p:extLst>
      <p:ext uri="{BB962C8B-B14F-4D97-AF65-F5344CB8AC3E}">
        <p14:creationId xmlns:p14="http://schemas.microsoft.com/office/powerpoint/2010/main" val="35575292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a:t>
            </a:r>
            <a:r>
              <a:rPr lang="en-US" b="1" baseline="0" dirty="0" smtClean="0"/>
              <a:t> </a:t>
            </a:r>
            <a:r>
              <a:rPr lang="en-US" b="0" baseline="0" dirty="0" smtClean="0"/>
              <a:t>Heather Govoni</a:t>
            </a:r>
            <a:endParaRPr lang="en-US" b="1" dirty="0" smtClean="0"/>
          </a:p>
          <a:p>
            <a:r>
              <a:rPr lang="en-US" b="1" dirty="0" smtClean="0"/>
              <a:t>Duration:</a:t>
            </a:r>
            <a:r>
              <a:rPr lang="en-US" b="1" baseline="0" dirty="0" smtClean="0"/>
              <a:t> </a:t>
            </a:r>
            <a:r>
              <a:rPr lang="en-US" b="0" baseline="0" dirty="0" smtClean="0"/>
              <a:t>14 minutes</a:t>
            </a:r>
          </a:p>
          <a:p>
            <a:r>
              <a:rPr lang="en-US" b="1" baseline="0" dirty="0" smtClean="0"/>
              <a:t>Timing: </a:t>
            </a:r>
            <a:r>
              <a:rPr lang="en-US" b="0" baseline="0" dirty="0" smtClean="0"/>
              <a:t>3:46-3:45 pm</a:t>
            </a:r>
          </a:p>
          <a:p>
            <a:endParaRPr lang="en-US" b="0" baseline="0" dirty="0" smtClean="0"/>
          </a:p>
          <a:p>
            <a:r>
              <a:rPr lang="en-US" b="1" baseline="0" dirty="0" smtClean="0"/>
              <a:t>Notes: </a:t>
            </a:r>
          </a:p>
          <a:p>
            <a:pPr marL="171450" indent="-171450">
              <a:buFont typeface="Arial" panose="020B0604020202020204" pitchFamily="34" charset="0"/>
              <a:buChar char="•"/>
            </a:pPr>
            <a:r>
              <a:rPr lang="en-US" b="0" baseline="0" dirty="0" smtClean="0"/>
              <a:t>Explain that we’ll be reviewing the Salesforce market research study in the morning and looking at how that market research study influenced the acquisition of Salesforce.</a:t>
            </a:r>
          </a:p>
          <a:p>
            <a:pPr marL="171450" indent="-171450">
              <a:buFont typeface="Arial" panose="020B0604020202020204" pitchFamily="34" charset="0"/>
              <a:buChar char="•"/>
            </a:pPr>
            <a:r>
              <a:rPr lang="en-US" b="0" baseline="0" dirty="0" smtClean="0"/>
              <a:t>Then, we’ll have some guests joining us, and we’ll be practicing our influence skills in some scenarios that you may face as you’re working with various stakeholders.</a:t>
            </a:r>
          </a:p>
          <a:p>
            <a:pPr marL="171450" indent="-171450">
              <a:buFont typeface="Arial" panose="020B0604020202020204" pitchFamily="34" charset="0"/>
              <a:buChar char="•"/>
            </a:pPr>
            <a:r>
              <a:rPr lang="en-US" b="0" baseline="0" dirty="0" smtClean="0"/>
              <a:t>Then, in the afternoon, we’ll be joined by a guest panel led by an alumni of the program Mark Junda at VA, and we’ll hear about a non-traditional acquisition challenge that they just ran.</a:t>
            </a:r>
          </a:p>
          <a:p>
            <a:pPr marL="171450" indent="-171450">
              <a:buFont typeface="Arial" panose="020B0604020202020204" pitchFamily="34" charset="0"/>
              <a:buChar char="•"/>
            </a:pPr>
            <a:r>
              <a:rPr lang="en-US" b="0" baseline="0" dirty="0" smtClean="0"/>
              <a:t>If you haven’t done so already, please send your LDA presentation slides to the program email address and/or be sure to bring a jump drive with you on Friday.</a:t>
            </a:r>
          </a:p>
          <a:p>
            <a:pPr marL="171450" indent="-171450">
              <a:buFont typeface="Arial" panose="020B0604020202020204" pitchFamily="34" charset="0"/>
              <a:buChar char="•"/>
            </a:pPr>
            <a:r>
              <a:rPr lang="en-US" b="0" baseline="0" dirty="0" smtClean="0"/>
              <a:t>Any questions/concerns? Feedback about what you liked about today?</a:t>
            </a:r>
            <a:endParaRPr lang="en-US" b="0" baseline="0"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23</a:t>
            </a:fld>
            <a:endParaRPr lang="en-US"/>
          </a:p>
        </p:txBody>
      </p:sp>
    </p:spTree>
    <p:extLst>
      <p:ext uri="{BB962C8B-B14F-4D97-AF65-F5344CB8AC3E}">
        <p14:creationId xmlns:p14="http://schemas.microsoft.com/office/powerpoint/2010/main" val="11931674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a:t>
            </a:r>
            <a:r>
              <a:rPr lang="en-US" b="1" baseline="0" dirty="0" smtClean="0"/>
              <a:t> </a:t>
            </a:r>
            <a:r>
              <a:rPr lang="en-US" b="0" baseline="0" dirty="0" smtClean="0"/>
              <a:t>Glen Phillips</a:t>
            </a:r>
            <a:endParaRPr lang="en-US" b="1" dirty="0" smtClean="0"/>
          </a:p>
          <a:p>
            <a:r>
              <a:rPr lang="en-US" b="1" dirty="0" smtClean="0"/>
              <a:t>Duration</a:t>
            </a:r>
            <a:r>
              <a:rPr lang="en-US" b="1" dirty="0" smtClean="0"/>
              <a:t>:</a:t>
            </a:r>
            <a:r>
              <a:rPr lang="en-US" b="1" baseline="0" dirty="0" smtClean="0"/>
              <a:t> </a:t>
            </a:r>
            <a:r>
              <a:rPr lang="en-US" b="0" baseline="0" dirty="0" smtClean="0"/>
              <a:t>5 minutes</a:t>
            </a:r>
          </a:p>
          <a:p>
            <a:r>
              <a:rPr lang="en-US" b="1" baseline="0" dirty="0" smtClean="0"/>
              <a:t>Timing: 8</a:t>
            </a:r>
            <a:r>
              <a:rPr lang="en-US" b="0" baseline="0" dirty="0" smtClean="0"/>
              <a:t>:10-8:15 am</a:t>
            </a:r>
            <a:endParaRPr lang="en-US" b="1" dirty="0" smtClean="0"/>
          </a:p>
          <a:p>
            <a:endParaRPr lang="en-US" b="1" dirty="0" smtClean="0"/>
          </a:p>
          <a:p>
            <a:r>
              <a:rPr lang="en-US" b="1" dirty="0" smtClean="0"/>
              <a:t>Facilitator Notes</a:t>
            </a:r>
            <a:r>
              <a:rPr lang="en-US" b="1" baseline="0" dirty="0" smtClean="0"/>
              <a:t> : </a:t>
            </a:r>
          </a:p>
          <a:p>
            <a:pPr marL="171450" indent="-171450">
              <a:buFont typeface="Arial" panose="020B0604020202020204" pitchFamily="34" charset="0"/>
              <a:buChar char="•"/>
            </a:pPr>
            <a:r>
              <a:rPr lang="en-US" b="0" baseline="0" dirty="0" smtClean="0"/>
              <a:t>Briefly review the core objectives associated with this block of instruction</a:t>
            </a:r>
          </a:p>
          <a:p>
            <a:pPr marL="171450" indent="-171450">
              <a:buFont typeface="Arial" panose="020B0604020202020204" pitchFamily="34" charset="0"/>
              <a:buChar char="•"/>
            </a:pPr>
            <a:r>
              <a:rPr lang="en-US" dirty="0" smtClean="0">
                <a:solidFill>
                  <a:schemeClr val="tx1"/>
                </a:solidFill>
              </a:rPr>
              <a:t>They</a:t>
            </a:r>
            <a:r>
              <a:rPr lang="en-US" baseline="0" dirty="0" smtClean="0">
                <a:solidFill>
                  <a:schemeClr val="tx1"/>
                </a:solidFill>
              </a:rPr>
              <a:t> achieved these objectives by beginning their stakeholder analysis and taking  a survey to assess agency’s readiness for change. </a:t>
            </a:r>
            <a:endParaRPr lang="en-US" dirty="0" smtClean="0">
              <a:solidFill>
                <a:schemeClr val="tx1"/>
              </a:solidFill>
            </a:endParaRPr>
          </a:p>
          <a:p>
            <a:pPr marL="171450" lvl="0" indent="-171450">
              <a:buFont typeface="Arial" panose="020B0604020202020204" pitchFamily="34" charset="0"/>
              <a:buChar char="•"/>
            </a:pPr>
            <a:r>
              <a:rPr lang="en-US" dirty="0" smtClean="0"/>
              <a:t>Remember, you</a:t>
            </a:r>
            <a:r>
              <a:rPr lang="en-US" baseline="0" dirty="0" smtClean="0"/>
              <a:t> have many options fro how you research the market and find out who the potential vendors are, but we will spend some time on this in a bit. </a:t>
            </a:r>
            <a:endParaRPr lang="en-US" dirty="0" smtClean="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3</a:t>
            </a:fld>
            <a:endParaRPr lang="en-US"/>
          </a:p>
        </p:txBody>
      </p:sp>
    </p:spTree>
    <p:extLst>
      <p:ext uri="{BB962C8B-B14F-4D97-AF65-F5344CB8AC3E}">
        <p14:creationId xmlns:p14="http://schemas.microsoft.com/office/powerpoint/2010/main" val="32134614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a:t>
            </a:r>
            <a:r>
              <a:rPr lang="en-US" b="1" baseline="0" dirty="0" smtClean="0"/>
              <a:t> </a:t>
            </a:r>
            <a:r>
              <a:rPr lang="en-US" b="0" baseline="0" dirty="0" smtClean="0"/>
              <a:t>Glen Phillips</a:t>
            </a:r>
            <a:endParaRPr lang="en-US" b="1" dirty="0" smtClean="0"/>
          </a:p>
          <a:p>
            <a:r>
              <a:rPr lang="en-US" b="1" dirty="0" smtClean="0"/>
              <a:t>Duration</a:t>
            </a:r>
            <a:r>
              <a:rPr lang="en-US" b="1" dirty="0" smtClean="0"/>
              <a:t>:</a:t>
            </a:r>
            <a:r>
              <a:rPr lang="en-US" b="1" baseline="0" dirty="0" smtClean="0"/>
              <a:t> </a:t>
            </a:r>
            <a:r>
              <a:rPr lang="en-US" b="0" baseline="0" dirty="0" smtClean="0"/>
              <a:t>5 minutes</a:t>
            </a:r>
          </a:p>
          <a:p>
            <a:r>
              <a:rPr lang="en-US" b="1" baseline="0" dirty="0" smtClean="0"/>
              <a:t>Timing: </a:t>
            </a:r>
            <a:r>
              <a:rPr lang="en-US" b="0" baseline="0" dirty="0" smtClean="0"/>
              <a:t>8:15-8:20 am</a:t>
            </a:r>
            <a:endParaRPr lang="en-US" b="1" dirty="0" smtClean="0"/>
          </a:p>
          <a:p>
            <a:endParaRPr lang="en-US" b="1" dirty="0" smtClean="0"/>
          </a:p>
          <a:p>
            <a:r>
              <a:rPr lang="en-US" b="1" dirty="0" smtClean="0"/>
              <a:t>Facilitator Notes</a:t>
            </a:r>
            <a:r>
              <a:rPr lang="en-US" b="1" baseline="0" dirty="0" smtClean="0"/>
              <a:t> : </a:t>
            </a:r>
          </a:p>
          <a:p>
            <a:r>
              <a:rPr lang="en-US" dirty="0" smtClean="0">
                <a:solidFill>
                  <a:srgbClr val="FF0000"/>
                </a:solidFill>
              </a:rPr>
              <a:t>Needs are not the same thing as requirements, so this is a critical distinction to</a:t>
            </a:r>
            <a:r>
              <a:rPr lang="en-US" baseline="0" dirty="0" smtClean="0">
                <a:solidFill>
                  <a:srgbClr val="FF0000"/>
                </a:solidFill>
              </a:rPr>
              <a:t> make as you finalize your product vision</a:t>
            </a:r>
            <a:endParaRPr lang="en-US" dirty="0" smtClean="0">
              <a:solidFill>
                <a:srgbClr val="FF0000"/>
              </a:solidFill>
            </a:endParaRPr>
          </a:p>
          <a:p>
            <a:r>
              <a:rPr lang="en-US" dirty="0" smtClean="0">
                <a:solidFill>
                  <a:srgbClr val="FF0000"/>
                </a:solidFill>
              </a:rPr>
              <a:t>Hypothesis and Product Vision</a:t>
            </a:r>
          </a:p>
          <a:p>
            <a:pPr marL="800100" lvl="1" indent="-342900">
              <a:buFont typeface="Arial" panose="020B0604020202020204" pitchFamily="34" charset="0"/>
              <a:buChar char="•"/>
            </a:pPr>
            <a:r>
              <a:rPr lang="en-US" sz="2000" dirty="0" smtClean="0">
                <a:solidFill>
                  <a:srgbClr val="FF0000"/>
                </a:solidFill>
              </a:rPr>
              <a:t>“If you don’t know where you’re going, any road will take you there”</a:t>
            </a:r>
          </a:p>
          <a:p>
            <a:pPr marL="800100" lvl="1" indent="-342900">
              <a:buFont typeface="Arial" panose="020B0604020202020204" pitchFamily="34" charset="0"/>
              <a:buChar char="•"/>
            </a:pPr>
            <a:r>
              <a:rPr lang="en-US" sz="2000" dirty="0" smtClean="0">
                <a:solidFill>
                  <a:srgbClr val="FF0000"/>
                </a:solidFill>
              </a:rPr>
              <a:t>Understanding the need </a:t>
            </a:r>
          </a:p>
          <a:p>
            <a:pPr marL="800100" lvl="1" indent="-342900">
              <a:buFont typeface="Arial" panose="020B0604020202020204" pitchFamily="34" charset="0"/>
              <a:buChar char="•"/>
            </a:pPr>
            <a:r>
              <a:rPr lang="en-US" sz="2000" dirty="0" smtClean="0">
                <a:solidFill>
                  <a:srgbClr val="FF0000"/>
                </a:solidFill>
              </a:rPr>
              <a:t>What will meet the need?: Cloud (</a:t>
            </a:r>
            <a:r>
              <a:rPr lang="en-US" sz="2000" dirty="0" err="1" smtClean="0">
                <a:solidFill>
                  <a:srgbClr val="FF0000"/>
                </a:solidFill>
              </a:rPr>
              <a:t>XaaS</a:t>
            </a:r>
            <a:r>
              <a:rPr lang="en-US" sz="2000" dirty="0" smtClean="0">
                <a:solidFill>
                  <a:srgbClr val="FF0000"/>
                </a:solidFill>
              </a:rPr>
              <a:t>)/ Software (OSS, COTS, Proprietary)/ Design</a:t>
            </a:r>
          </a:p>
          <a:p>
            <a:pPr marL="800100" lvl="1" indent="-342900">
              <a:buFont typeface="Arial" panose="020B0604020202020204" pitchFamily="34" charset="0"/>
              <a:buChar char="•"/>
            </a:pPr>
            <a:r>
              <a:rPr lang="en-US" sz="2000" dirty="0" smtClean="0">
                <a:solidFill>
                  <a:srgbClr val="FF0000"/>
                </a:solidFill>
              </a:rPr>
              <a:t>Trade-offs?</a:t>
            </a:r>
          </a:p>
          <a:p>
            <a:r>
              <a:rPr lang="en-US" dirty="0" smtClean="0">
                <a:solidFill>
                  <a:srgbClr val="FF0000"/>
                </a:solidFill>
              </a:rPr>
              <a:t>Stakeholders/culture and landscape</a:t>
            </a:r>
          </a:p>
          <a:p>
            <a:pPr marL="800100" lvl="1" indent="-342900">
              <a:buFont typeface="Arial" panose="020B0604020202020204" pitchFamily="34" charset="0"/>
              <a:buChar char="•"/>
            </a:pPr>
            <a:r>
              <a:rPr lang="en-US" sz="2000" dirty="0" smtClean="0">
                <a:solidFill>
                  <a:srgbClr val="FF0000"/>
                </a:solidFill>
              </a:rPr>
              <a:t>Users and other than users</a:t>
            </a:r>
          </a:p>
          <a:p>
            <a:pPr marL="800100" lvl="1" indent="-342900">
              <a:buFont typeface="Arial" panose="020B0604020202020204" pitchFamily="34" charset="0"/>
              <a:buChar char="•"/>
            </a:pPr>
            <a:r>
              <a:rPr lang="en-US" sz="2000" dirty="0" smtClean="0">
                <a:solidFill>
                  <a:srgbClr val="FF0000"/>
                </a:solidFill>
              </a:rPr>
              <a:t>Stakeholder impact on acquiring/developing solutions</a:t>
            </a:r>
          </a:p>
          <a:p>
            <a:pPr marL="800100" lvl="1" indent="-342900">
              <a:buFont typeface="Arial" panose="020B0604020202020204" pitchFamily="34" charset="0"/>
              <a:buChar char="•"/>
            </a:pPr>
            <a:r>
              <a:rPr lang="en-US" sz="2000" dirty="0" smtClean="0">
                <a:solidFill>
                  <a:srgbClr val="FF0000"/>
                </a:solidFill>
              </a:rPr>
              <a:t>Influencing the stakeholders</a:t>
            </a:r>
          </a:p>
          <a:p>
            <a:pPr marL="800100" lvl="1" indent="-342900">
              <a:buFont typeface="Arial" panose="020B0604020202020204" pitchFamily="34" charset="0"/>
              <a:buChar char="•"/>
            </a:pPr>
            <a:r>
              <a:rPr lang="en-US" sz="2000" dirty="0" smtClean="0">
                <a:solidFill>
                  <a:srgbClr val="FF0000"/>
                </a:solidFill>
              </a:rPr>
              <a:t>Overcoming cultural inertia</a:t>
            </a:r>
          </a:p>
          <a:p>
            <a:pPr marL="800100" lvl="1" indent="-342900">
              <a:buFont typeface="Arial" panose="020B0604020202020204" pitchFamily="34" charset="0"/>
              <a:buChar char="•"/>
            </a:pPr>
            <a:r>
              <a:rPr lang="en-US" sz="2000" dirty="0" smtClean="0">
                <a:solidFill>
                  <a:srgbClr val="FF0000"/>
                </a:solidFill>
              </a:rPr>
              <a:t>Driving change and building on success</a:t>
            </a:r>
          </a:p>
          <a:p>
            <a:pPr lvl="1"/>
            <a:endParaRPr lang="en-US" sz="2000" dirty="0" smtClean="0">
              <a:solidFill>
                <a:srgbClr val="FF0000"/>
              </a:solidFill>
            </a:endParaRPr>
          </a:p>
          <a:p>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4</a:t>
            </a:fld>
            <a:endParaRPr lang="en-US"/>
          </a:p>
        </p:txBody>
      </p:sp>
    </p:spTree>
    <p:extLst>
      <p:ext uri="{BB962C8B-B14F-4D97-AF65-F5344CB8AC3E}">
        <p14:creationId xmlns:p14="http://schemas.microsoft.com/office/powerpoint/2010/main" val="12987287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5</a:t>
            </a:fld>
            <a:endParaRPr lang="en-US"/>
          </a:p>
        </p:txBody>
      </p:sp>
    </p:spTree>
    <p:extLst>
      <p:ext uri="{BB962C8B-B14F-4D97-AF65-F5344CB8AC3E}">
        <p14:creationId xmlns:p14="http://schemas.microsoft.com/office/powerpoint/2010/main" val="38366610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a:t>
            </a:r>
            <a:r>
              <a:rPr lang="en-US" b="1" baseline="0" dirty="0" smtClean="0"/>
              <a:t> </a:t>
            </a:r>
            <a:r>
              <a:rPr lang="en-US" b="0" baseline="0" dirty="0" smtClean="0"/>
              <a:t>Glen Phillips</a:t>
            </a:r>
            <a:endParaRPr lang="en-US" b="1" dirty="0" smtClean="0"/>
          </a:p>
          <a:p>
            <a:r>
              <a:rPr lang="en-US" b="1" dirty="0" smtClean="0"/>
              <a:t>Duration</a:t>
            </a:r>
            <a:r>
              <a:rPr lang="en-US" b="1" dirty="0" smtClean="0"/>
              <a:t>:</a:t>
            </a:r>
            <a:r>
              <a:rPr lang="en-US" b="1" baseline="0" dirty="0" smtClean="0"/>
              <a:t> </a:t>
            </a:r>
            <a:r>
              <a:rPr lang="en-US" b="0" baseline="0" dirty="0" smtClean="0"/>
              <a:t>5 minutes</a:t>
            </a:r>
          </a:p>
          <a:p>
            <a:r>
              <a:rPr lang="en-US" b="1" baseline="0" dirty="0" smtClean="0"/>
              <a:t>Timing: </a:t>
            </a:r>
            <a:r>
              <a:rPr lang="en-US" b="0" baseline="0" dirty="0" smtClean="0"/>
              <a:t>8:20-8:25 am</a:t>
            </a:r>
            <a:endParaRPr lang="en-US" b="1" dirty="0" smtClean="0"/>
          </a:p>
          <a:p>
            <a:endParaRPr lang="en-US" b="1" dirty="0" smtClean="0"/>
          </a:p>
          <a:p>
            <a:r>
              <a:rPr lang="en-US" b="1" dirty="0" smtClean="0"/>
              <a:t>Facilitator Notes</a:t>
            </a:r>
            <a:r>
              <a:rPr lang="en-US" b="1" baseline="0" dirty="0" smtClean="0"/>
              <a:t> : </a:t>
            </a:r>
          </a:p>
          <a:p>
            <a:pPr marL="171450" indent="-171450">
              <a:buFont typeface="Arial" panose="020B0604020202020204" pitchFamily="34" charset="0"/>
              <a:buChar char="•"/>
            </a:pPr>
            <a:r>
              <a:rPr lang="en-US" b="0" baseline="0" dirty="0" smtClean="0"/>
              <a:t>Review the case study situation and the challenge.  </a:t>
            </a:r>
          </a:p>
          <a:p>
            <a:pPr marL="171450" indent="-171450">
              <a:buFont typeface="Arial" panose="020B0604020202020204" pitchFamily="34" charset="0"/>
              <a:buChar char="•"/>
            </a:pPr>
            <a:r>
              <a:rPr lang="en-US" b="0" baseline="0" dirty="0" smtClean="0"/>
              <a:t>Have them get out their copies and notes</a:t>
            </a:r>
          </a:p>
          <a:p>
            <a:pPr marL="171450" indent="-171450">
              <a:buFont typeface="Arial" panose="020B0604020202020204" pitchFamily="34" charset="0"/>
              <a:buChar char="•"/>
            </a:pPr>
            <a:r>
              <a:rPr lang="en-US" b="0" baseline="0" dirty="0" smtClean="0"/>
              <a:t>Move to next slide to review the assignment they were to complete before coming to class</a:t>
            </a:r>
          </a:p>
        </p:txBody>
      </p:sp>
      <p:sp>
        <p:nvSpPr>
          <p:cNvPr id="4" name="Slide Number Placeholder 3"/>
          <p:cNvSpPr>
            <a:spLocks noGrp="1"/>
          </p:cNvSpPr>
          <p:nvPr>
            <p:ph type="sldNum" sz="quarter" idx="10"/>
          </p:nvPr>
        </p:nvSpPr>
        <p:spPr/>
        <p:txBody>
          <a:bodyPr/>
          <a:lstStyle/>
          <a:p>
            <a:fld id="{3AFC8854-003F-465D-BEBB-FBCAECCCEBB9}" type="slidenum">
              <a:rPr lang="en-US" smtClean="0"/>
              <a:t>6</a:t>
            </a:fld>
            <a:endParaRPr lang="en-US"/>
          </a:p>
        </p:txBody>
      </p:sp>
    </p:spTree>
    <p:extLst>
      <p:ext uri="{BB962C8B-B14F-4D97-AF65-F5344CB8AC3E}">
        <p14:creationId xmlns:p14="http://schemas.microsoft.com/office/powerpoint/2010/main" val="35535435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a:t>
            </a:r>
            <a:r>
              <a:rPr lang="en-US" b="1" baseline="0" dirty="0" smtClean="0"/>
              <a:t> </a:t>
            </a:r>
            <a:r>
              <a:rPr lang="en-US" b="0" baseline="0" dirty="0" smtClean="0"/>
              <a:t>Glen Phillips</a:t>
            </a:r>
            <a:endParaRPr lang="en-US" b="1" dirty="0" smtClean="0"/>
          </a:p>
          <a:p>
            <a:r>
              <a:rPr lang="en-US" b="1" dirty="0" smtClean="0"/>
              <a:t>Duration</a:t>
            </a:r>
            <a:r>
              <a:rPr lang="en-US" b="1" dirty="0" smtClean="0"/>
              <a:t>:</a:t>
            </a:r>
            <a:r>
              <a:rPr lang="en-US" b="1" baseline="0" dirty="0" smtClean="0"/>
              <a:t> </a:t>
            </a:r>
            <a:r>
              <a:rPr lang="en-US" b="0" baseline="0" dirty="0" smtClean="0"/>
              <a:t>5 minutes</a:t>
            </a:r>
          </a:p>
          <a:p>
            <a:r>
              <a:rPr lang="en-US" b="1" baseline="0" dirty="0" smtClean="0"/>
              <a:t>Timing: </a:t>
            </a:r>
            <a:r>
              <a:rPr lang="en-US" b="0" baseline="0" dirty="0" smtClean="0"/>
              <a:t>8:25-8:30 am</a:t>
            </a:r>
            <a:endParaRPr lang="en-US" b="1" dirty="0" smtClean="0"/>
          </a:p>
          <a:p>
            <a:endParaRPr lang="en-US" b="1" dirty="0" smtClean="0"/>
          </a:p>
          <a:p>
            <a:r>
              <a:rPr lang="en-US" b="1" dirty="0" smtClean="0"/>
              <a:t>Facilitator Notes</a:t>
            </a:r>
            <a:r>
              <a:rPr lang="en-US" b="1" baseline="0" dirty="0" smtClean="0"/>
              <a:t> : </a:t>
            </a:r>
          </a:p>
          <a:p>
            <a:endParaRPr lang="en-US" dirty="0" smtClean="0"/>
          </a:p>
          <a:p>
            <a:r>
              <a:rPr lang="en-US" dirty="0" smtClean="0"/>
              <a:t>Briefly review</a:t>
            </a:r>
            <a:r>
              <a:rPr lang="en-US" baseline="0" dirty="0" smtClean="0"/>
              <a:t> each task.  Remind them for task three, they were to research a specific solution: </a:t>
            </a:r>
          </a:p>
          <a:p>
            <a:pPr lvl="1"/>
            <a:r>
              <a:rPr lang="en-US" sz="2000" dirty="0" smtClean="0"/>
              <a:t>Members of the </a:t>
            </a:r>
            <a:r>
              <a:rPr lang="en-US" sz="2000" dirty="0" err="1" smtClean="0"/>
              <a:t>WebExers</a:t>
            </a:r>
            <a:r>
              <a:rPr lang="en-US" sz="2000" dirty="0" smtClean="0"/>
              <a:t> and Pied Piper teams will research Open Source solutions.</a:t>
            </a:r>
          </a:p>
          <a:p>
            <a:pPr lvl="1"/>
            <a:r>
              <a:rPr lang="en-US" sz="2000" dirty="0" smtClean="0"/>
              <a:t>Members of the Stone Ponies and Team US teams will research COTS solutions.</a:t>
            </a:r>
          </a:p>
          <a:p>
            <a:pPr lvl="1"/>
            <a:r>
              <a:rPr lang="en-US" sz="2000" dirty="0" smtClean="0"/>
              <a:t>Members of the Scrum n’ Roses and Fragile Development teams will research Proprietary solutions.</a:t>
            </a:r>
          </a:p>
          <a:p>
            <a:endParaRPr lang="en-US" dirty="0" smtClean="0"/>
          </a:p>
          <a:p>
            <a:r>
              <a:rPr lang="en-US" dirty="0" smtClean="0"/>
              <a:t>Move to next slide to launch the in-class team activity</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7</a:t>
            </a:fld>
            <a:endParaRPr lang="en-US"/>
          </a:p>
        </p:txBody>
      </p:sp>
    </p:spTree>
    <p:extLst>
      <p:ext uri="{BB962C8B-B14F-4D97-AF65-F5344CB8AC3E}">
        <p14:creationId xmlns:p14="http://schemas.microsoft.com/office/powerpoint/2010/main" val="1196076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a:t>
            </a:r>
            <a:r>
              <a:rPr lang="en-US" b="1" baseline="0" dirty="0" smtClean="0"/>
              <a:t> </a:t>
            </a:r>
            <a:r>
              <a:rPr lang="en-US" b="0" baseline="0" dirty="0" smtClean="0"/>
              <a:t>Glen Phillips</a:t>
            </a:r>
            <a:endParaRPr lang="en-US" b="1" dirty="0" smtClean="0"/>
          </a:p>
          <a:p>
            <a:r>
              <a:rPr lang="en-US" b="1" dirty="0" smtClean="0"/>
              <a:t>Duration</a:t>
            </a:r>
            <a:r>
              <a:rPr lang="en-US" b="1" dirty="0" smtClean="0"/>
              <a:t>:</a:t>
            </a:r>
            <a:r>
              <a:rPr lang="en-US" b="1" baseline="0" dirty="0" smtClean="0"/>
              <a:t> </a:t>
            </a:r>
            <a:r>
              <a:rPr lang="en-US" b="0" baseline="0" dirty="0" smtClean="0"/>
              <a:t>1 hour</a:t>
            </a:r>
          </a:p>
          <a:p>
            <a:r>
              <a:rPr lang="en-US" b="1" baseline="0" dirty="0" smtClean="0"/>
              <a:t>Timing: </a:t>
            </a:r>
            <a:r>
              <a:rPr lang="en-US" b="0" baseline="0" dirty="0" smtClean="0"/>
              <a:t>8:30-9:30 am</a:t>
            </a:r>
            <a:endParaRPr lang="en-US" b="1" dirty="0" smtClean="0"/>
          </a:p>
          <a:p>
            <a:endParaRPr lang="en-US" b="1" dirty="0" smtClean="0"/>
          </a:p>
          <a:p>
            <a:r>
              <a:rPr lang="en-US" b="1" dirty="0" smtClean="0"/>
              <a:t>Facilitator Notes</a:t>
            </a:r>
            <a:r>
              <a:rPr lang="en-US" b="1" baseline="0" dirty="0" smtClean="0"/>
              <a:t> : </a:t>
            </a:r>
          </a:p>
          <a:p>
            <a:pPr marL="171450" indent="-171450">
              <a:buFont typeface="Arial" panose="020B0604020202020204" pitchFamily="34" charset="0"/>
              <a:buChar char="•"/>
            </a:pPr>
            <a:r>
              <a:rPr lang="en-US" b="0" baseline="0" dirty="0" smtClean="0"/>
              <a:t>Put them into their teams so we can begin the application activities</a:t>
            </a:r>
          </a:p>
          <a:p>
            <a:pPr marL="171450" indent="-171450">
              <a:buFont typeface="Arial" panose="020B0604020202020204" pitchFamily="34" charset="0"/>
              <a:buChar char="•"/>
            </a:pPr>
            <a:r>
              <a:rPr lang="en-US" b="0" baseline="0" dirty="0" smtClean="0"/>
              <a:t>They should choose one member to speak for the team when sharing results later on.</a:t>
            </a:r>
          </a:p>
          <a:p>
            <a:pPr marL="171450" indent="-171450">
              <a:buFont typeface="Arial" panose="020B0604020202020204" pitchFamily="34" charset="0"/>
              <a:buChar char="•"/>
            </a:pPr>
            <a:r>
              <a:rPr lang="en-US" b="0" baseline="0" dirty="0" smtClean="0"/>
              <a:t>There will not be a formal PPT for today, but they will verbally share their results.</a:t>
            </a:r>
          </a:p>
          <a:p>
            <a:pPr marL="171450" indent="-171450">
              <a:buFont typeface="Arial" panose="020B0604020202020204" pitchFamily="34" charset="0"/>
              <a:buChar char="•"/>
            </a:pPr>
            <a:r>
              <a:rPr lang="en-US" b="0" baseline="0" dirty="0" smtClean="0"/>
              <a:t>We want them to talk about what they found as individuals when they were doing their research on their assigned market segment.  Bare in mind, they may have researched other market segments, and if they have time, they could discuss that too in order to have class discussion with eh other teams during their brief out. </a:t>
            </a:r>
          </a:p>
          <a:p>
            <a:pPr marL="171450" indent="-171450">
              <a:buFont typeface="Arial" panose="020B0604020202020204" pitchFamily="34" charset="0"/>
              <a:buChar char="•"/>
            </a:pPr>
            <a:endParaRPr lang="en-US" b="0" baseline="0" dirty="0" smtClean="0"/>
          </a:p>
          <a:p>
            <a:pPr marL="171450" indent="-171450">
              <a:buFont typeface="Arial" panose="020B0604020202020204" pitchFamily="34" charset="0"/>
              <a:buChar char="•"/>
            </a:pPr>
            <a:r>
              <a:rPr lang="en-US" b="0" baseline="0" dirty="0" smtClean="0"/>
              <a:t>The next slide should be what they brief out on as a team.</a:t>
            </a:r>
          </a:p>
          <a:p>
            <a:pPr marL="171450" indent="-171450">
              <a:buFont typeface="Arial" panose="020B0604020202020204" pitchFamily="34" charset="0"/>
              <a:buChar char="•"/>
            </a:pPr>
            <a:endParaRPr lang="en-US" b="0" baseline="0" dirty="0" smtClean="0"/>
          </a:p>
          <a:p>
            <a:pPr marL="171450" indent="-171450">
              <a:buFont typeface="Arial" panose="020B0604020202020204" pitchFamily="34" charset="0"/>
              <a:buChar char="•"/>
            </a:pPr>
            <a:r>
              <a:rPr lang="en-US" b="1" baseline="0" dirty="0" smtClean="0"/>
              <a:t>Lets do a 15 Min Break before the next activity</a:t>
            </a:r>
          </a:p>
        </p:txBody>
      </p:sp>
      <p:sp>
        <p:nvSpPr>
          <p:cNvPr id="4" name="Slide Number Placeholder 3"/>
          <p:cNvSpPr>
            <a:spLocks noGrp="1"/>
          </p:cNvSpPr>
          <p:nvPr>
            <p:ph type="sldNum" sz="quarter" idx="10"/>
          </p:nvPr>
        </p:nvSpPr>
        <p:spPr/>
        <p:txBody>
          <a:bodyPr/>
          <a:lstStyle/>
          <a:p>
            <a:fld id="{3AFC8854-003F-465D-BEBB-FBCAECCCEBB9}" type="slidenum">
              <a:rPr lang="en-US" smtClean="0"/>
              <a:t>8</a:t>
            </a:fld>
            <a:endParaRPr lang="en-US"/>
          </a:p>
        </p:txBody>
      </p:sp>
    </p:spTree>
    <p:extLst>
      <p:ext uri="{BB962C8B-B14F-4D97-AF65-F5344CB8AC3E}">
        <p14:creationId xmlns:p14="http://schemas.microsoft.com/office/powerpoint/2010/main" val="23137116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a:t>
            </a:r>
            <a:r>
              <a:rPr lang="en-US" b="1" baseline="0" dirty="0" smtClean="0"/>
              <a:t> </a:t>
            </a:r>
            <a:r>
              <a:rPr lang="en-US" b="0" baseline="0" dirty="0" smtClean="0"/>
              <a:t>Glen Phillips</a:t>
            </a:r>
            <a:endParaRPr lang="en-US" b="1" dirty="0" smtClean="0"/>
          </a:p>
          <a:p>
            <a:r>
              <a:rPr lang="en-US" b="1" dirty="0" smtClean="0"/>
              <a:t>Duration</a:t>
            </a:r>
            <a:r>
              <a:rPr lang="en-US" b="1" dirty="0" smtClean="0"/>
              <a:t>:</a:t>
            </a:r>
            <a:r>
              <a:rPr lang="en-US" b="1" baseline="0" dirty="0" smtClean="0"/>
              <a:t> </a:t>
            </a:r>
            <a:r>
              <a:rPr lang="en-US" b="0" baseline="0" dirty="0" smtClean="0"/>
              <a:t>35 minutes (5 minutes per team, save 5 minutes for wrap up at the end)</a:t>
            </a:r>
          </a:p>
          <a:p>
            <a:r>
              <a:rPr lang="en-US" b="1" baseline="0" dirty="0" smtClean="0"/>
              <a:t>Timing: </a:t>
            </a:r>
            <a:r>
              <a:rPr lang="en-US" b="0" baseline="0" dirty="0" smtClean="0"/>
              <a:t>9:30-10:00 am</a:t>
            </a:r>
            <a:endParaRPr lang="en-US" b="1" dirty="0" smtClean="0"/>
          </a:p>
          <a:p>
            <a:endParaRPr lang="en-US" b="1" dirty="0" smtClean="0"/>
          </a:p>
          <a:p>
            <a:r>
              <a:rPr lang="en-US" b="1" dirty="0" smtClean="0"/>
              <a:t>Facilitator Notes</a:t>
            </a:r>
            <a:r>
              <a:rPr lang="en-US" b="1" baseline="0" dirty="0" smtClean="0"/>
              <a:t> : </a:t>
            </a:r>
          </a:p>
          <a:p>
            <a:pPr marL="171450" indent="-171450">
              <a:buFont typeface="Arial" panose="020B0604020202020204" pitchFamily="34" charset="0"/>
              <a:buChar char="•"/>
            </a:pPr>
            <a:r>
              <a:rPr lang="en-US" dirty="0" smtClean="0"/>
              <a:t>You will have each team pick a speaker to discuss with</a:t>
            </a:r>
            <a:r>
              <a:rPr lang="en-US" baseline="0" dirty="0" smtClean="0"/>
              <a:t> the class their findings.  Make sure you allow other teams to ask questions as they listen and provoke discussion.</a:t>
            </a:r>
          </a:p>
          <a:p>
            <a:pPr marL="171450" indent="-171450">
              <a:buFont typeface="Arial" panose="020B0604020202020204" pitchFamily="34" charset="0"/>
              <a:buChar char="•"/>
            </a:pPr>
            <a:r>
              <a:rPr lang="en-US" baseline="0" dirty="0" smtClean="0"/>
              <a:t>The end goal is that they should feel like they have a solid start, but realize that they need to further research other market segments, since they focused on the one we assigned.  </a:t>
            </a:r>
          </a:p>
          <a:p>
            <a:pPr marL="171450" indent="-171450">
              <a:buFont typeface="Arial" panose="020B0604020202020204" pitchFamily="34" charset="0"/>
              <a:buChar char="•"/>
            </a:pPr>
            <a:r>
              <a:rPr lang="en-US" baseline="0" dirty="0" smtClean="0"/>
              <a:t>Once all teams have briefed, you will want to say, “We are not done with market research yet.  As you learned in the last few weeks, there are some alternative ways to talking with vendors to survey the market.  So let’s go beyond the RFI…</a:t>
            </a:r>
          </a:p>
          <a:p>
            <a:pPr marL="171450" indent="-171450">
              <a:buFont typeface="Arial" panose="020B0604020202020204" pitchFamily="34" charset="0"/>
              <a:buChar char="•"/>
            </a:pPr>
            <a:r>
              <a:rPr lang="en-US" baseline="0" dirty="0" smtClean="0"/>
              <a:t>Go to next slide.</a:t>
            </a:r>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9</a:t>
            </a:fld>
            <a:endParaRPr lang="en-US"/>
          </a:p>
        </p:txBody>
      </p:sp>
    </p:spTree>
    <p:extLst>
      <p:ext uri="{BB962C8B-B14F-4D97-AF65-F5344CB8AC3E}">
        <p14:creationId xmlns:p14="http://schemas.microsoft.com/office/powerpoint/2010/main" val="23548375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rgbClr val="4291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pic>
        <p:nvPicPr>
          <p:cNvPr id="1026" name="Picture 2" descr="http://icf-edx-pilot.cloudapp.net/static/themes/ionisx/images/sunrise.98dd28f2df8a.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1114425"/>
            <a:ext cx="12198969" cy="3494496"/>
          </a:xfrm>
          <a:prstGeom prst="rect">
            <a:avLst/>
          </a:prstGeom>
          <a:noFill/>
          <a:effectLst>
            <a:outerShdw blurRad="50800" dist="254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lvl1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fld id="{DFA5455E-396F-4CC6-B1CB-7A7B8FB4B650}" type="datetimeFigureOut">
              <a:rPr lang="en-US" smtClean="0"/>
              <a:pPr/>
              <a:t>10/12/16</a:t>
            </a:fld>
            <a:endParaRPr lang="en-US"/>
          </a:p>
        </p:txBody>
      </p:sp>
      <p:sp>
        <p:nvSpPr>
          <p:cNvPr id="5" name="Footer Placeholder 4"/>
          <p:cNvSpPr>
            <a:spLocks noGrp="1"/>
          </p:cNvSpPr>
          <p:nvPr>
            <p:ph type="ftr" sz="quarter" idx="11"/>
          </p:nvPr>
        </p:nvSpPr>
        <p:spPr/>
        <p:txBody>
          <a:bodyPr/>
          <a:lstStyle>
            <a:lvl1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fld id="{40880CF9-F3C5-4D12-BC1E-00E909D0208D}" type="slidenum">
              <a:rPr lang="en-US" smtClean="0"/>
              <a:pPr/>
              <a:t>‹#›</a:t>
            </a:fld>
            <a:endParaRPr lang="en-US" dirty="0"/>
          </a:p>
        </p:txBody>
      </p:sp>
      <p:sp>
        <p:nvSpPr>
          <p:cNvPr id="8" name="Rectangle 7"/>
          <p:cNvSpPr/>
          <p:nvPr userDrawn="1"/>
        </p:nvSpPr>
        <p:spPr>
          <a:xfrm>
            <a:off x="266700" y="1256121"/>
            <a:ext cx="8924925" cy="1515654"/>
          </a:xfrm>
          <a:prstGeom prst="rect">
            <a:avLst/>
          </a:prstGeom>
          <a:solidFill>
            <a:srgbClr val="FFFFFF">
              <a:alpha val="50196"/>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66700" y="1341846"/>
            <a:ext cx="9144000" cy="829854"/>
          </a:xfrm>
        </p:spPr>
        <p:txBody>
          <a:bodyPr anchor="b">
            <a:normAutofit/>
          </a:bodyPr>
          <a:lstStyle>
            <a:lvl1pPr algn="l">
              <a:defRPr sz="360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smtClean="0"/>
              <a:t>Click to edit Master title style</a:t>
            </a:r>
            <a:endParaRPr lang="en-US" dirty="0"/>
          </a:p>
        </p:txBody>
      </p:sp>
      <p:sp>
        <p:nvSpPr>
          <p:cNvPr id="10" name="Rectangle 9"/>
          <p:cNvSpPr/>
          <p:nvPr userDrawn="1"/>
        </p:nvSpPr>
        <p:spPr>
          <a:xfrm>
            <a:off x="266700" y="2771775"/>
            <a:ext cx="8924544" cy="866775"/>
          </a:xfrm>
          <a:prstGeom prst="rect">
            <a:avLst/>
          </a:prstGeom>
          <a:solidFill>
            <a:srgbClr val="4291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3" name="Subtitle 2"/>
          <p:cNvSpPr>
            <a:spLocks noGrp="1"/>
          </p:cNvSpPr>
          <p:nvPr>
            <p:ph type="subTitle" idx="1"/>
          </p:nvPr>
        </p:nvSpPr>
        <p:spPr>
          <a:xfrm>
            <a:off x="400050" y="2953159"/>
            <a:ext cx="9144000" cy="1655762"/>
          </a:xfrm>
        </p:spPr>
        <p:txBody>
          <a:bodyPr/>
          <a:lstStyle>
            <a:lvl1pPr marL="0" indent="0" algn="l">
              <a:buNone/>
              <a:defRPr sz="2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94434747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A5455E-396F-4CC6-B1CB-7A7B8FB4B650}" type="datetimeFigureOut">
              <a:rPr lang="en-US" smtClean="0"/>
              <a:t>10/12/16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1462984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A5455E-396F-4CC6-B1CB-7A7B8FB4B650}" type="datetimeFigureOut">
              <a:rPr lang="en-US" smtClean="0"/>
              <a:t>10/12/16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2786065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Rectangle 8"/>
          <p:cNvSpPr/>
          <p:nvPr userDrawn="1"/>
        </p:nvSpPr>
        <p:spPr>
          <a:xfrm>
            <a:off x="0" y="6356350"/>
            <a:ext cx="12192000" cy="501650"/>
          </a:xfrm>
          <a:prstGeom prst="rect">
            <a:avLst/>
          </a:prstGeom>
          <a:solidFill>
            <a:srgbClr val="4291F0"/>
          </a:solidFill>
          <a:ln>
            <a:noFill/>
          </a:ln>
          <a:effectLst>
            <a:outerShdw blurRad="50800" dist="127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8" name="Rectangle 7"/>
          <p:cNvSpPr/>
          <p:nvPr userDrawn="1"/>
        </p:nvSpPr>
        <p:spPr>
          <a:xfrm>
            <a:off x="0" y="0"/>
            <a:ext cx="12192000" cy="1295400"/>
          </a:xfrm>
          <a:prstGeom prst="rect">
            <a:avLst/>
          </a:prstGeom>
          <a:solidFill>
            <a:srgbClr val="4291F0"/>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2" name="Title 1"/>
          <p:cNvSpPr>
            <a:spLocks noGrp="1"/>
          </p:cNvSpPr>
          <p:nvPr>
            <p:ph type="title"/>
          </p:nvPr>
        </p:nvSpPr>
        <p:spPr>
          <a:xfrm>
            <a:off x="419100" y="269875"/>
            <a:ext cx="11353800" cy="1325563"/>
          </a:xfrm>
        </p:spPr>
        <p:txBody>
          <a:bodyPr>
            <a:normAutofit/>
          </a:bodyPr>
          <a:lstStyle>
            <a:lvl1pPr>
              <a:defRPr lang="en-US" sz="3600" dirty="0">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19100" y="1825625"/>
            <a:ext cx="11353800" cy="4351338"/>
          </a:xfrm>
        </p:spPr>
        <p:txBody>
          <a:bodyPr/>
          <a:lstStyle>
            <a:lvl1pPr>
              <a:defRPr>
                <a:latin typeface="Open Sans" panose="020B0606030504020204" pitchFamily="34" charset="0"/>
                <a:ea typeface="Open Sans" panose="020B0606030504020204" pitchFamily="34" charset="0"/>
                <a:cs typeface="Open Sans" panose="020B0606030504020204" pitchFamily="34" charset="0"/>
              </a:defRPr>
            </a:lvl1pPr>
            <a:lvl2pPr>
              <a:defRPr>
                <a:latin typeface="Open Sans" panose="020B0606030504020204" pitchFamily="34" charset="0"/>
                <a:ea typeface="Open Sans" panose="020B0606030504020204" pitchFamily="34" charset="0"/>
                <a:cs typeface="Open Sans" panose="020B0606030504020204" pitchFamily="34" charset="0"/>
              </a:defRPr>
            </a:lvl2pPr>
            <a:lvl3pPr>
              <a:defRPr>
                <a:latin typeface="Open Sans" panose="020B0606030504020204" pitchFamily="34" charset="0"/>
                <a:ea typeface="Open Sans" panose="020B0606030504020204" pitchFamily="34" charset="0"/>
                <a:cs typeface="Open Sans" panose="020B0606030504020204" pitchFamily="34" charset="0"/>
              </a:defRPr>
            </a:lvl3pPr>
            <a:lvl4pPr>
              <a:defRPr>
                <a:latin typeface="Open Sans" panose="020B0606030504020204" pitchFamily="34" charset="0"/>
                <a:ea typeface="Open Sans" panose="020B0606030504020204" pitchFamily="34" charset="0"/>
                <a:cs typeface="Open Sans" panose="020B0606030504020204" pitchFamily="34" charset="0"/>
              </a:defRPr>
            </a:lvl4pPr>
            <a:lvl5pPr>
              <a:defRPr>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atin typeface="Open Sans" panose="020B0606030504020204" pitchFamily="34" charset="0"/>
                <a:ea typeface="Open Sans" panose="020B0606030504020204" pitchFamily="34" charset="0"/>
                <a:cs typeface="Open Sans" panose="020B0606030504020204" pitchFamily="34" charset="0"/>
              </a:defRPr>
            </a:lvl1pPr>
          </a:lstStyle>
          <a:p>
            <a:fld id="{DFA5455E-396F-4CC6-B1CB-7A7B8FB4B650}" type="datetimeFigureOut">
              <a:rPr lang="en-US" smtClean="0"/>
              <a:pPr/>
              <a:t>10/12/16</a:t>
            </a:fld>
            <a:endParaRPr lang="en-US"/>
          </a:p>
        </p:txBody>
      </p:sp>
      <p:sp>
        <p:nvSpPr>
          <p:cNvPr id="5" name="Footer Placeholder 4"/>
          <p:cNvSpPr>
            <a:spLocks noGrp="1"/>
          </p:cNvSpPr>
          <p:nvPr>
            <p:ph type="ftr" sz="quarter" idx="11"/>
          </p:nvPr>
        </p:nvSpPr>
        <p:spPr/>
        <p:txBody>
          <a:bodyPr/>
          <a:lstStyle>
            <a:lvl1pPr>
              <a:defRPr>
                <a:latin typeface="Open Sans" panose="020B0606030504020204" pitchFamily="34" charset="0"/>
                <a:ea typeface="Open Sans" panose="020B0606030504020204" pitchFamily="34" charset="0"/>
                <a:cs typeface="Open Sans" panose="020B0606030504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Open Sans" panose="020B0606030504020204" pitchFamily="34" charset="0"/>
                <a:ea typeface="Open Sans" panose="020B0606030504020204" pitchFamily="34" charset="0"/>
                <a:cs typeface="Open Sans" panose="020B0606030504020204" pitchFamily="34" charset="0"/>
              </a:defRPr>
            </a:lvl1pPr>
          </a:lstStyle>
          <a:p>
            <a:fld id="{40880CF9-F3C5-4D12-BC1E-00E909D0208D}" type="slidenum">
              <a:rPr lang="en-US" smtClean="0"/>
              <a:pPr/>
              <a:t>‹#›</a:t>
            </a:fld>
            <a:endParaRPr lang="en-US"/>
          </a:p>
        </p:txBody>
      </p:sp>
      <p:pic>
        <p:nvPicPr>
          <p:cNvPr id="10" name="Picture 2" descr="http://icf-edx-pilot.cloudapp.net/static/themes/ionisx/images/sunrise.98dd28f2df8a.jpg"/>
          <p:cNvPicPr>
            <a:picLocks noChangeAspect="1" noChangeArrowheads="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l="58613"/>
          <a:stretch/>
        </p:blipFill>
        <p:spPr bwMode="auto">
          <a:xfrm>
            <a:off x="10315574" y="0"/>
            <a:ext cx="1876425" cy="1298773"/>
          </a:xfrm>
          <a:prstGeom prst="rect">
            <a:avLst/>
          </a:prstGeom>
          <a:noFill/>
          <a:effectLst/>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10953750" y="6356350"/>
            <a:ext cx="895350" cy="369332"/>
          </a:xfrm>
          <a:prstGeom prst="rect">
            <a:avLst/>
          </a:prstGeom>
          <a:noFill/>
        </p:spPr>
        <p:txBody>
          <a:bodyPr wrap="square" rtlCol="0">
            <a:spAutoFit/>
          </a:bodyPr>
          <a:lstStyle/>
          <a:p>
            <a:r>
              <a:rPr lang="en-US" b="1" dirty="0" smtClean="0">
                <a:solidFill>
                  <a:schemeClr val="bg1"/>
                </a:solidFill>
              </a:rPr>
              <a:t>-</a:t>
            </a:r>
            <a:fld id="{7349C8A6-941C-40D5-9CC0-DF2FB5E3BA89}" type="slidenum">
              <a:rPr lang="en-US" b="1" smtClean="0">
                <a:solidFill>
                  <a:schemeClr val="bg1"/>
                </a:solidFill>
              </a:rPr>
              <a:t>‹#›</a:t>
            </a:fld>
            <a:r>
              <a:rPr lang="en-US" b="1" dirty="0" smtClean="0">
                <a:solidFill>
                  <a:schemeClr val="bg1"/>
                </a:solidFill>
              </a:rPr>
              <a:t>-</a:t>
            </a:r>
            <a:endParaRPr lang="en-US" b="1" dirty="0">
              <a:solidFill>
                <a:schemeClr val="bg1"/>
              </a:solidFill>
            </a:endParaRPr>
          </a:p>
        </p:txBody>
      </p:sp>
    </p:spTree>
    <p:extLst>
      <p:ext uri="{BB962C8B-B14F-4D97-AF65-F5344CB8AC3E}">
        <p14:creationId xmlns:p14="http://schemas.microsoft.com/office/powerpoint/2010/main" val="381020095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A5455E-396F-4CC6-B1CB-7A7B8FB4B650}" type="datetimeFigureOut">
              <a:rPr lang="en-US" smtClean="0"/>
              <a:t>10/12/16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280983089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FA5455E-396F-4CC6-B1CB-7A7B8FB4B650}" type="datetimeFigureOut">
              <a:rPr lang="en-US" smtClean="0"/>
              <a:t>10/12/16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880CF9-F3C5-4D12-BC1E-00E909D0208D}" type="slidenum">
              <a:rPr lang="en-US" smtClean="0"/>
              <a:t>‹#›</a:t>
            </a:fld>
            <a:endParaRPr lang="en-US"/>
          </a:p>
        </p:txBody>
      </p:sp>
      <p:sp>
        <p:nvSpPr>
          <p:cNvPr id="8" name="TextBox 7"/>
          <p:cNvSpPr txBox="1"/>
          <p:nvPr userDrawn="1"/>
        </p:nvSpPr>
        <p:spPr>
          <a:xfrm>
            <a:off x="10953750" y="6356350"/>
            <a:ext cx="895350" cy="369332"/>
          </a:xfrm>
          <a:prstGeom prst="rect">
            <a:avLst/>
          </a:prstGeom>
          <a:noFill/>
        </p:spPr>
        <p:txBody>
          <a:bodyPr wrap="square" rtlCol="0">
            <a:spAutoFit/>
          </a:bodyPr>
          <a:lstStyle/>
          <a:p>
            <a:r>
              <a:rPr lang="en-US" b="1" dirty="0" smtClean="0">
                <a:solidFill>
                  <a:schemeClr val="bg1"/>
                </a:solidFill>
              </a:rPr>
              <a:t>-</a:t>
            </a:r>
            <a:fld id="{7349C8A6-941C-40D5-9CC0-DF2FB5E3BA89}" type="slidenum">
              <a:rPr lang="en-US" b="1" smtClean="0">
                <a:solidFill>
                  <a:schemeClr val="bg1"/>
                </a:solidFill>
              </a:rPr>
              <a:t>‹#›</a:t>
            </a:fld>
            <a:r>
              <a:rPr lang="en-US" b="1" dirty="0" smtClean="0">
                <a:solidFill>
                  <a:schemeClr val="bg1"/>
                </a:solidFill>
              </a:rPr>
              <a:t>-</a:t>
            </a:r>
            <a:endParaRPr lang="en-US" b="1" dirty="0">
              <a:solidFill>
                <a:schemeClr val="bg1"/>
              </a:solidFill>
            </a:endParaRPr>
          </a:p>
        </p:txBody>
      </p:sp>
    </p:spTree>
    <p:extLst>
      <p:ext uri="{BB962C8B-B14F-4D97-AF65-F5344CB8AC3E}">
        <p14:creationId xmlns:p14="http://schemas.microsoft.com/office/powerpoint/2010/main" val="151271060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FA5455E-396F-4CC6-B1CB-7A7B8FB4B650}" type="datetimeFigureOut">
              <a:rPr lang="en-US" smtClean="0"/>
              <a:t>10/12/16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1577080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FA5455E-396F-4CC6-B1CB-7A7B8FB4B650}" type="datetimeFigureOut">
              <a:rPr lang="en-US" smtClean="0"/>
              <a:t>10/12/16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232169696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A5455E-396F-4CC6-B1CB-7A7B8FB4B650}" type="datetimeFigureOut">
              <a:rPr lang="en-US" smtClean="0"/>
              <a:t>10/12/16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336501212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A5455E-396F-4CC6-B1CB-7A7B8FB4B650}" type="datetimeFigureOut">
              <a:rPr lang="en-US" smtClean="0"/>
              <a:t>10/12/16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2572540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A5455E-396F-4CC6-B1CB-7A7B8FB4B650}" type="datetimeFigureOut">
              <a:rPr lang="en-US" smtClean="0"/>
              <a:t>10/12/16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3152775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356350"/>
            <a:ext cx="12192000" cy="501650"/>
          </a:xfrm>
          <a:prstGeom prst="rect">
            <a:avLst/>
          </a:prstGeom>
          <a:solidFill>
            <a:srgbClr val="4291F0"/>
          </a:solidFill>
          <a:ln>
            <a:noFill/>
          </a:ln>
          <a:effectLst>
            <a:outerShdw blurRad="50800" dist="127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8" name="Rectangle 7"/>
          <p:cNvSpPr/>
          <p:nvPr userDrawn="1"/>
        </p:nvSpPr>
        <p:spPr>
          <a:xfrm>
            <a:off x="0" y="0"/>
            <a:ext cx="12192000" cy="1295400"/>
          </a:xfrm>
          <a:prstGeom prst="rect">
            <a:avLst/>
          </a:prstGeom>
          <a:solidFill>
            <a:srgbClr val="4291F0"/>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2" name="Title Placeholder 1"/>
          <p:cNvSpPr>
            <a:spLocks noGrp="1"/>
          </p:cNvSpPr>
          <p:nvPr>
            <p:ph type="title"/>
          </p:nvPr>
        </p:nvSpPr>
        <p:spPr>
          <a:xfrm>
            <a:off x="438150" y="155575"/>
            <a:ext cx="1091565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A5455E-396F-4CC6-B1CB-7A7B8FB4B650}" type="datetimeFigureOut">
              <a:rPr lang="en-US" smtClean="0"/>
              <a:t>10/12/16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880CF9-F3C5-4D12-BC1E-00E909D0208D}" type="slidenum">
              <a:rPr lang="en-US" smtClean="0"/>
              <a:t>‹#›</a:t>
            </a:fld>
            <a:endParaRPr lang="en-US"/>
          </a:p>
        </p:txBody>
      </p:sp>
      <p:pic>
        <p:nvPicPr>
          <p:cNvPr id="9" name="Picture 2" descr="http://icf-edx-pilot.cloudapp.net/static/themes/ionisx/images/sunrise.98dd28f2df8a.jpg"/>
          <p:cNvPicPr>
            <a:picLocks noChangeAspect="1" noChangeArrowheads="1"/>
          </p:cNvPicPr>
          <p:nvPr userDrawn="1"/>
        </p:nvPicPr>
        <p:blipFill rotWithShape="1">
          <a:blip r:embed="rId13" cstate="print">
            <a:duotone>
              <a:schemeClr val="accent1">
                <a:shade val="45000"/>
                <a:satMod val="135000"/>
              </a:schemeClr>
              <a:prstClr val="white"/>
            </a:duotone>
            <a:extLst>
              <a:ext uri="{28A0092B-C50C-407E-A947-70E740481C1C}">
                <a14:useLocalDpi xmlns:a14="http://schemas.microsoft.com/office/drawing/2010/main" val="0"/>
              </a:ext>
            </a:extLst>
          </a:blip>
          <a:srcRect l="58613"/>
          <a:stretch/>
        </p:blipFill>
        <p:spPr bwMode="auto">
          <a:xfrm>
            <a:off x="10315574" y="0"/>
            <a:ext cx="1876425" cy="1298773"/>
          </a:xfrm>
          <a:prstGeom prst="rect">
            <a:avLst/>
          </a:prstGeom>
          <a:noFill/>
          <a:effectLst/>
          <a:extLst>
            <a:ext uri="{909E8E84-426E-40DD-AFC4-6F175D3DCCD1}">
              <a14:hiddenFill xmlns:a14="http://schemas.microsoft.com/office/drawing/2010/main">
                <a:solidFill>
                  <a:srgbClr val="FFFFFF"/>
                </a:solidFill>
              </a14:hiddenFill>
            </a:ext>
          </a:extLst>
        </p:spPr>
      </p:pic>
      <p:sp>
        <p:nvSpPr>
          <p:cNvPr id="10" name="TextBox 9"/>
          <p:cNvSpPr txBox="1"/>
          <p:nvPr userDrawn="1"/>
        </p:nvSpPr>
        <p:spPr>
          <a:xfrm>
            <a:off x="10953750" y="6356350"/>
            <a:ext cx="895350" cy="369332"/>
          </a:xfrm>
          <a:prstGeom prst="rect">
            <a:avLst/>
          </a:prstGeom>
          <a:noFill/>
        </p:spPr>
        <p:txBody>
          <a:bodyPr wrap="square" rtlCol="0">
            <a:spAutoFit/>
          </a:bodyPr>
          <a:lstStyle/>
          <a:p>
            <a:r>
              <a:rPr lang="en-US" b="1" dirty="0" smtClean="0">
                <a:solidFill>
                  <a:schemeClr val="bg1"/>
                </a:solidFill>
              </a:rPr>
              <a:t>-</a:t>
            </a:r>
            <a:fld id="{7349C8A6-941C-40D5-9CC0-DF2FB5E3BA89}" type="slidenum">
              <a:rPr lang="en-US" b="1" smtClean="0">
                <a:solidFill>
                  <a:schemeClr val="bg1"/>
                </a:solidFill>
              </a:rPr>
              <a:t>‹#›</a:t>
            </a:fld>
            <a:r>
              <a:rPr lang="en-US" b="1" dirty="0" smtClean="0">
                <a:solidFill>
                  <a:schemeClr val="bg1"/>
                </a:solidFill>
              </a:rPr>
              <a:t>-</a:t>
            </a:r>
            <a:endParaRPr lang="en-US" b="1" dirty="0">
              <a:solidFill>
                <a:schemeClr val="bg1"/>
              </a:solidFill>
            </a:endParaRPr>
          </a:p>
        </p:txBody>
      </p:sp>
    </p:spTree>
    <p:extLst>
      <p:ext uri="{BB962C8B-B14F-4D97-AF65-F5344CB8AC3E}">
        <p14:creationId xmlns:p14="http://schemas.microsoft.com/office/powerpoint/2010/main" val="25894056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3600" b="0" i="0" u="none"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u="none"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13.PNG"/><Relationship Id="rId4" Type="http://schemas.openxmlformats.org/officeDocument/2006/relationships/diagramLayout" Target="../diagrams/layout1.xml"/><Relationship Id="rId9"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challenge.gov/challenge/100000-for-start-a-sud-startup/"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2084796"/>
            <a:ext cx="9144000" cy="829854"/>
          </a:xfrm>
        </p:spPr>
        <p:txBody>
          <a:bodyPr>
            <a:normAutofit fontScale="90000"/>
          </a:bodyPr>
          <a:lstStyle/>
          <a:p>
            <a:r>
              <a:rPr lang="en-US" sz="2700" dirty="0" smtClean="0"/>
              <a:t>Digital Acquisition MVP</a:t>
            </a:r>
            <a:r>
              <a:rPr lang="en-US" dirty="0" smtClean="0"/>
              <a:t/>
            </a:r>
            <a:br>
              <a:rPr lang="en-US" dirty="0" smtClean="0"/>
            </a:br>
            <a:r>
              <a:rPr lang="en-US" sz="5100" dirty="0" smtClean="0"/>
              <a:t>Release 2 –Classroom Session</a:t>
            </a:r>
            <a:br>
              <a:rPr lang="en-US" sz="5100" dirty="0" smtClean="0"/>
            </a:br>
            <a:r>
              <a:rPr lang="en-US" sz="5100" dirty="0" smtClean="0"/>
              <a:t>Analyzing What and How You Will Buy</a:t>
            </a:r>
            <a:endParaRPr lang="en-US" sz="5100" dirty="0"/>
          </a:p>
        </p:txBody>
      </p:sp>
      <p:sp>
        <p:nvSpPr>
          <p:cNvPr id="3" name="Subtitle 2"/>
          <p:cNvSpPr>
            <a:spLocks noGrp="1"/>
          </p:cNvSpPr>
          <p:nvPr>
            <p:ph type="subTitle" idx="1"/>
          </p:nvPr>
        </p:nvSpPr>
        <p:spPr/>
        <p:txBody>
          <a:bodyPr/>
          <a:lstStyle/>
          <a:p>
            <a:r>
              <a:rPr lang="en-US" dirty="0" smtClean="0"/>
              <a:t>October 2016</a:t>
            </a:r>
            <a:endParaRPr lang="en-US" dirty="0"/>
          </a:p>
        </p:txBody>
      </p:sp>
    </p:spTree>
    <p:extLst>
      <p:ext uri="{BB962C8B-B14F-4D97-AF65-F5344CB8AC3E}">
        <p14:creationId xmlns:p14="http://schemas.microsoft.com/office/powerpoint/2010/main" val="20394862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Beyond the RFI</a:t>
            </a:r>
            <a:endParaRPr lang="en-US" dirty="0"/>
          </a:p>
        </p:txBody>
      </p:sp>
    </p:spTree>
    <p:extLst>
      <p:ext uri="{BB962C8B-B14F-4D97-AF65-F5344CB8AC3E}">
        <p14:creationId xmlns:p14="http://schemas.microsoft.com/office/powerpoint/2010/main" val="3878539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we’re going to cover</a:t>
            </a:r>
            <a:endParaRPr lang="en-US" dirty="0"/>
          </a:p>
        </p:txBody>
      </p:sp>
      <p:sp>
        <p:nvSpPr>
          <p:cNvPr id="3" name="Content Placeholder 2"/>
          <p:cNvSpPr>
            <a:spLocks noGrp="1"/>
          </p:cNvSpPr>
          <p:nvPr>
            <p:ph idx="1"/>
          </p:nvPr>
        </p:nvSpPr>
        <p:spPr>
          <a:xfrm>
            <a:off x="419100" y="1825625"/>
            <a:ext cx="11455400" cy="4351338"/>
          </a:xfrm>
        </p:spPr>
        <p:txBody>
          <a:bodyPr/>
          <a:lstStyle/>
          <a:p>
            <a:pPr marL="228600" lvl="1">
              <a:spcBef>
                <a:spcPts val="1000"/>
              </a:spcBef>
            </a:pPr>
            <a:r>
              <a:rPr lang="en-US" dirty="0" smtClean="0"/>
              <a:t>How do we get the right kind of companies and right people to help address digital services needs? </a:t>
            </a:r>
          </a:p>
          <a:p>
            <a:pPr marL="228600" lvl="1">
              <a:spcBef>
                <a:spcPts val="1000"/>
              </a:spcBef>
            </a:pPr>
            <a:r>
              <a:rPr lang="en-US" dirty="0" smtClean="0"/>
              <a:t>How do we attract non-traditional vendors who haven’t done business with the government or better engage with those that have?</a:t>
            </a:r>
          </a:p>
          <a:p>
            <a:pPr marL="228600" lvl="1">
              <a:spcBef>
                <a:spcPts val="1000"/>
              </a:spcBef>
            </a:pPr>
            <a:r>
              <a:rPr lang="en-US" dirty="0" smtClean="0"/>
              <a:t>How do we get to the companies that have what we need?</a:t>
            </a:r>
          </a:p>
          <a:p>
            <a:pPr marL="228600" lvl="1">
              <a:spcBef>
                <a:spcPts val="1000"/>
              </a:spcBef>
            </a:pPr>
            <a:r>
              <a:rPr lang="en-US" dirty="0" smtClean="0"/>
              <a:t>Why do YOU need to know the market research? </a:t>
            </a:r>
          </a:p>
          <a:p>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77202" y="3859716"/>
            <a:ext cx="3272790" cy="2179933"/>
          </a:xfrm>
          <a:prstGeom prst="rect">
            <a:avLst/>
          </a:prstGeom>
        </p:spPr>
      </p:pic>
    </p:spTree>
    <p:extLst>
      <p:ext uri="{BB962C8B-B14F-4D97-AF65-F5344CB8AC3E}">
        <p14:creationId xmlns:p14="http://schemas.microsoft.com/office/powerpoint/2010/main" val="41853282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Federal Source Cody Policy</a:t>
            </a:r>
            <a:endParaRPr lang="en-US" dirty="0"/>
          </a:p>
        </p:txBody>
      </p:sp>
      <p:sp>
        <p:nvSpPr>
          <p:cNvPr id="5" name="Rectangle 4"/>
          <p:cNvSpPr/>
          <p:nvPr/>
        </p:nvSpPr>
        <p:spPr>
          <a:xfrm>
            <a:off x="419100" y="1595438"/>
            <a:ext cx="10871752" cy="369332"/>
          </a:xfrm>
          <a:prstGeom prst="rect">
            <a:avLst/>
          </a:prstGeom>
        </p:spPr>
        <p:txBody>
          <a:bodyPr wrap="square">
            <a:spAutoFit/>
          </a:bodyPr>
          <a:lstStyle/>
          <a:p>
            <a:pPr algn="ctr"/>
            <a:endParaRPr lang="en-US" dirty="0">
              <a:solidFill>
                <a:srgbClr val="000000"/>
              </a:solidFill>
              <a:latin typeface="Times New Roman" panose="020206030504050203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780104"/>
            <a:ext cx="12192000" cy="4167715"/>
          </a:xfrm>
          <a:prstGeom prst="rect">
            <a:avLst/>
          </a:prstGeom>
        </p:spPr>
      </p:pic>
    </p:spTree>
    <p:extLst>
      <p:ext uri="{BB962C8B-B14F-4D97-AF65-F5344CB8AC3E}">
        <p14:creationId xmlns:p14="http://schemas.microsoft.com/office/powerpoint/2010/main" val="16896608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 you need to be involved? </a:t>
            </a:r>
            <a:endParaRPr lang="en-US" dirty="0"/>
          </a:p>
        </p:txBody>
      </p:sp>
      <p:sp>
        <p:nvSpPr>
          <p:cNvPr id="5" name="Rectangle 4"/>
          <p:cNvSpPr/>
          <p:nvPr/>
        </p:nvSpPr>
        <p:spPr>
          <a:xfrm>
            <a:off x="1" y="1364974"/>
            <a:ext cx="11661912" cy="4832092"/>
          </a:xfrm>
          <a:prstGeom prst="rect">
            <a:avLst/>
          </a:prstGeom>
        </p:spPr>
        <p:txBody>
          <a:bodyPr wrap="square">
            <a:spAutoFit/>
          </a:bodyPr>
          <a:lstStyle/>
          <a:p>
            <a:pPr algn="ctr"/>
            <a:endParaRPr lang="en-US" sz="2800" dirty="0">
              <a:solidFill>
                <a:srgbClr val="000000"/>
              </a:solidFill>
              <a:latin typeface="Open Sans"/>
            </a:endParaRPr>
          </a:p>
          <a:p>
            <a:pPr marL="342900" indent="-342900">
              <a:buFont typeface="Wingdings" panose="05000000000000000000" pitchFamily="2" charset="2"/>
              <a:buChar char="Ø"/>
            </a:pPr>
            <a:r>
              <a:rPr lang="en-US" sz="2800" dirty="0">
                <a:latin typeface="Open Sans"/>
              </a:rPr>
              <a:t>As part of the solution team, you need to know what the problem is, how to scope it appropriately, and how does the targeted market negotiate and purchase these kinds of services. </a:t>
            </a:r>
            <a:endParaRPr lang="en-US" sz="2800" dirty="0" smtClean="0">
              <a:latin typeface="Open Sans"/>
            </a:endParaRPr>
          </a:p>
          <a:p>
            <a:endParaRPr lang="en-US" sz="2800" dirty="0">
              <a:latin typeface="Open Sans"/>
            </a:endParaRPr>
          </a:p>
          <a:p>
            <a:pPr marL="342900" indent="-342900">
              <a:buFont typeface="Wingdings" panose="05000000000000000000" pitchFamily="2" charset="2"/>
              <a:buChar char="Ø"/>
            </a:pPr>
            <a:r>
              <a:rPr lang="en-US" sz="2800" dirty="0">
                <a:latin typeface="Open Sans"/>
              </a:rPr>
              <a:t>You need to be able to advise your agency program officials </a:t>
            </a:r>
            <a:r>
              <a:rPr lang="en-US" sz="2800" dirty="0" smtClean="0">
                <a:latin typeface="Open Sans"/>
              </a:rPr>
              <a:t>on whether they are doing the right sized market </a:t>
            </a:r>
            <a:r>
              <a:rPr lang="en-US" sz="2800" dirty="0">
                <a:latin typeface="Open Sans"/>
              </a:rPr>
              <a:t>research </a:t>
            </a:r>
            <a:r>
              <a:rPr lang="en-US" sz="2800" dirty="0" smtClean="0">
                <a:latin typeface="Open Sans"/>
              </a:rPr>
              <a:t>activity</a:t>
            </a:r>
          </a:p>
          <a:p>
            <a:endParaRPr lang="en-US" sz="2800" dirty="0" smtClean="0">
              <a:latin typeface="Open Sans"/>
            </a:endParaRPr>
          </a:p>
          <a:p>
            <a:pPr marL="342900" indent="-342900">
              <a:buFont typeface="Wingdings" panose="05000000000000000000" pitchFamily="2" charset="2"/>
              <a:buChar char="Ø"/>
            </a:pPr>
            <a:r>
              <a:rPr lang="en-US" sz="2800" dirty="0" smtClean="0">
                <a:latin typeface="Open Sans"/>
              </a:rPr>
              <a:t>You </a:t>
            </a:r>
            <a:r>
              <a:rPr lang="en-US" sz="2800" dirty="0">
                <a:latin typeface="Open Sans"/>
              </a:rPr>
              <a:t>are the Product Owner of the Acquisition </a:t>
            </a:r>
            <a:r>
              <a:rPr lang="en-US" sz="2800" dirty="0" smtClean="0">
                <a:latin typeface="Open Sans"/>
              </a:rPr>
              <a:t>Phase</a:t>
            </a:r>
            <a:r>
              <a:rPr lang="en-US" sz="2800" dirty="0" smtClean="0">
                <a:solidFill>
                  <a:srgbClr val="000000"/>
                </a:solidFill>
                <a:latin typeface="Open Sans"/>
              </a:rPr>
              <a:t>. </a:t>
            </a:r>
            <a:r>
              <a:rPr lang="en-US" sz="2800" dirty="0" smtClean="0">
                <a:latin typeface="Open Sans"/>
              </a:rPr>
              <a:t>As </a:t>
            </a:r>
            <a:r>
              <a:rPr lang="en-US" sz="2800" dirty="0">
                <a:latin typeface="Open Sans"/>
              </a:rPr>
              <a:t>you become an expert in digital service acquisition you should be driving the process from the time the need is </a:t>
            </a:r>
            <a:r>
              <a:rPr lang="en-US" sz="2800" dirty="0" smtClean="0">
                <a:latin typeface="Open Sans"/>
              </a:rPr>
              <a:t>identified</a:t>
            </a:r>
            <a:endParaRPr lang="en-US" sz="2800" dirty="0">
              <a:solidFill>
                <a:srgbClr val="000000"/>
              </a:solidFill>
              <a:latin typeface="Open Sans"/>
            </a:endParaRPr>
          </a:p>
        </p:txBody>
      </p:sp>
    </p:spTree>
    <p:extLst>
      <p:ext uri="{BB962C8B-B14F-4D97-AF65-F5344CB8AC3E}">
        <p14:creationId xmlns:p14="http://schemas.microsoft.com/office/powerpoint/2010/main" val="3343816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Should we Talk More? </a:t>
            </a:r>
            <a:endParaRPr lang="en-US" dirty="0"/>
          </a:p>
        </p:txBody>
      </p:sp>
      <p:sp>
        <p:nvSpPr>
          <p:cNvPr id="5" name="Rectangle 4"/>
          <p:cNvSpPr/>
          <p:nvPr/>
        </p:nvSpPr>
        <p:spPr>
          <a:xfrm>
            <a:off x="419100" y="1595438"/>
            <a:ext cx="10871752" cy="4801314"/>
          </a:xfrm>
          <a:prstGeom prst="rect">
            <a:avLst/>
          </a:prstGeom>
        </p:spPr>
        <p:txBody>
          <a:bodyPr wrap="square">
            <a:spAutoFit/>
          </a:bodyPr>
          <a:lstStyle/>
          <a:p>
            <a:pPr algn="ctr"/>
            <a:endParaRPr lang="en-US" sz="3200" dirty="0">
              <a:solidFill>
                <a:srgbClr val="000000"/>
              </a:solidFill>
              <a:latin typeface="Open Sans"/>
            </a:endParaRPr>
          </a:p>
          <a:p>
            <a:pPr algn="ctr"/>
            <a:r>
              <a:rPr lang="en-US" sz="3200" dirty="0">
                <a:solidFill>
                  <a:srgbClr val="000000"/>
                </a:solidFill>
                <a:latin typeface="Open Sans"/>
              </a:rPr>
              <a:t>Build projects around motivated individuals. </a:t>
            </a:r>
            <a:br>
              <a:rPr lang="en-US" sz="3200" dirty="0">
                <a:solidFill>
                  <a:srgbClr val="000000"/>
                </a:solidFill>
                <a:latin typeface="Open Sans"/>
              </a:rPr>
            </a:br>
            <a:r>
              <a:rPr lang="en-US" sz="3200" dirty="0">
                <a:solidFill>
                  <a:srgbClr val="000000"/>
                </a:solidFill>
                <a:latin typeface="Open Sans"/>
              </a:rPr>
              <a:t>Give them the environment and support they need, </a:t>
            </a:r>
            <a:br>
              <a:rPr lang="en-US" sz="3200" dirty="0">
                <a:solidFill>
                  <a:srgbClr val="000000"/>
                </a:solidFill>
                <a:latin typeface="Open Sans"/>
              </a:rPr>
            </a:br>
            <a:r>
              <a:rPr lang="en-US" sz="3200" dirty="0">
                <a:solidFill>
                  <a:srgbClr val="000000"/>
                </a:solidFill>
                <a:latin typeface="Open Sans"/>
              </a:rPr>
              <a:t>and trust them to get the job done.</a:t>
            </a:r>
          </a:p>
          <a:p>
            <a:pPr algn="ctr"/>
            <a:endParaRPr lang="en-US" sz="3200" dirty="0">
              <a:solidFill>
                <a:srgbClr val="000000"/>
              </a:solidFill>
              <a:latin typeface="Open Sans"/>
            </a:endParaRPr>
          </a:p>
          <a:p>
            <a:pPr algn="ctr"/>
            <a:endParaRPr lang="en-US" sz="3200" dirty="0">
              <a:solidFill>
                <a:srgbClr val="000000"/>
              </a:solidFill>
              <a:latin typeface="Open Sans"/>
            </a:endParaRPr>
          </a:p>
          <a:p>
            <a:pPr algn="ctr"/>
            <a:r>
              <a:rPr lang="en-US" sz="3200" dirty="0">
                <a:solidFill>
                  <a:srgbClr val="000000"/>
                </a:solidFill>
                <a:latin typeface="Open Sans"/>
              </a:rPr>
              <a:t>The most efficient and effective method of </a:t>
            </a:r>
            <a:br>
              <a:rPr lang="en-US" sz="3200" dirty="0">
                <a:solidFill>
                  <a:srgbClr val="000000"/>
                </a:solidFill>
                <a:latin typeface="Open Sans"/>
              </a:rPr>
            </a:br>
            <a:r>
              <a:rPr lang="en-US" sz="3200" dirty="0">
                <a:solidFill>
                  <a:srgbClr val="000000"/>
                </a:solidFill>
                <a:latin typeface="Open Sans"/>
              </a:rPr>
              <a:t>conveying information to and within a development </a:t>
            </a:r>
            <a:br>
              <a:rPr lang="en-US" sz="3200" dirty="0">
                <a:solidFill>
                  <a:srgbClr val="000000"/>
                </a:solidFill>
                <a:latin typeface="Open Sans"/>
              </a:rPr>
            </a:br>
            <a:r>
              <a:rPr lang="en-US" sz="3200" dirty="0">
                <a:solidFill>
                  <a:srgbClr val="000000"/>
                </a:solidFill>
                <a:latin typeface="Open Sans"/>
              </a:rPr>
              <a:t>team is face-to-face conversation.</a:t>
            </a:r>
          </a:p>
          <a:p>
            <a:pPr algn="ctr"/>
            <a:endParaRPr lang="en-US"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4359646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you talk to this industry? </a:t>
            </a:r>
            <a:endParaRPr lang="en-US" dirty="0"/>
          </a:p>
        </p:txBody>
      </p:sp>
      <p:sp>
        <p:nvSpPr>
          <p:cNvPr id="3" name="Content Placeholder 2"/>
          <p:cNvSpPr>
            <a:spLocks noGrp="1"/>
          </p:cNvSpPr>
          <p:nvPr>
            <p:ph idx="1"/>
          </p:nvPr>
        </p:nvSpPr>
        <p:spPr>
          <a:xfrm>
            <a:off x="92765" y="1457739"/>
            <a:ext cx="11680135" cy="4719224"/>
          </a:xfrm>
        </p:spPr>
        <p:txBody>
          <a:bodyPr>
            <a:normAutofit/>
          </a:bodyPr>
          <a:lstStyle/>
          <a:p>
            <a:pPr marL="0" indent="0" algn="ctr">
              <a:buNone/>
            </a:pPr>
            <a:r>
              <a:rPr lang="en-US" b="1" dirty="0" smtClean="0"/>
              <a:t>Agile Marketplace</a:t>
            </a:r>
          </a:p>
          <a:p>
            <a:pPr marL="0" indent="0" algn="ctr">
              <a:buNone/>
            </a:pPr>
            <a:r>
              <a:rPr lang="en-US" b="1" dirty="0" smtClean="0"/>
              <a:t>Hypothesis: </a:t>
            </a:r>
            <a:r>
              <a:rPr lang="en-US" dirty="0" smtClean="0"/>
              <a:t>Creating </a:t>
            </a:r>
            <a:r>
              <a:rPr lang="en-US" dirty="0"/>
              <a:t>an easy to use style of commercialized marketplace, which is vehicle agnostic, complete with the ability </a:t>
            </a:r>
            <a:r>
              <a:rPr lang="en-US" dirty="0" smtClean="0"/>
              <a:t>to pre-qualify industry practitioners will </a:t>
            </a:r>
            <a:r>
              <a:rPr lang="en-US" dirty="0"/>
              <a:t>help standardize the acquisition process for agile services and identify who has the best chance to succeed at delivering </a:t>
            </a:r>
            <a:r>
              <a:rPr lang="en-US" dirty="0" smtClean="0"/>
              <a:t>product</a:t>
            </a:r>
            <a:r>
              <a:rPr lang="en-US" dirty="0"/>
              <a:t>.</a:t>
            </a:r>
            <a:endParaRPr lang="en-US" b="1" dirty="0" smtClean="0"/>
          </a:p>
          <a:p>
            <a:pPr marL="0" indent="0" algn="ctr">
              <a:buNone/>
            </a:pPr>
            <a:endParaRPr lang="en-US" b="1" dirty="0" smtClean="0"/>
          </a:p>
          <a:p>
            <a:pPr marL="0" indent="0" algn="ctr">
              <a:buNone/>
            </a:pPr>
            <a:r>
              <a:rPr lang="en-US" b="1" dirty="0" smtClean="0"/>
              <a:t>Product </a:t>
            </a:r>
            <a:r>
              <a:rPr lang="en-US" b="1" dirty="0"/>
              <a:t>Vision:</a:t>
            </a:r>
            <a:r>
              <a:rPr lang="en-US" dirty="0"/>
              <a:t> </a:t>
            </a:r>
            <a:r>
              <a:rPr lang="en-US" dirty="0" smtClean="0"/>
              <a:t>Improve </a:t>
            </a:r>
            <a:r>
              <a:rPr lang="en-US" dirty="0"/>
              <a:t>the range, speed, competiveness, and quality of </a:t>
            </a:r>
            <a:r>
              <a:rPr lang="en-US" dirty="0" smtClean="0"/>
              <a:t>contracted digital service solutions by accelerating the way </a:t>
            </a:r>
            <a:r>
              <a:rPr lang="en-US" dirty="0"/>
              <a:t>the federal government </a:t>
            </a:r>
            <a:r>
              <a:rPr lang="en-US" dirty="0" smtClean="0"/>
              <a:t>can </a:t>
            </a:r>
            <a:r>
              <a:rPr lang="en-US" dirty="0"/>
              <a:t>rapidly procure agile software development services </a:t>
            </a:r>
          </a:p>
          <a:p>
            <a:endParaRPr lang="en-US" sz="1200" i="1" dirty="0" smtClean="0"/>
          </a:p>
        </p:txBody>
      </p:sp>
    </p:spTree>
    <p:extLst>
      <p:ext uri="{BB962C8B-B14F-4D97-AF65-F5344CB8AC3E}">
        <p14:creationId xmlns:p14="http://schemas.microsoft.com/office/powerpoint/2010/main" val="38480308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Relating to Industry</a:t>
            </a:r>
            <a:endParaRPr lang="en-US" dirty="0"/>
          </a:p>
        </p:txBody>
      </p:sp>
      <p:graphicFrame>
        <p:nvGraphicFramePr>
          <p:cNvPr id="4" name="Diagram 3"/>
          <p:cNvGraphicFramePr/>
          <p:nvPr>
            <p:extLst>
              <p:ext uri="{D42A27DB-BD31-4B8C-83A1-F6EECF244321}">
                <p14:modId xmlns:p14="http://schemas.microsoft.com/office/powerpoint/2010/main" val="1610805779"/>
              </p:ext>
            </p:extLst>
          </p:nvPr>
        </p:nvGraphicFramePr>
        <p:xfrm>
          <a:off x="-909983" y="1595438"/>
          <a:ext cx="7005983" cy="43757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378033" y="2029130"/>
            <a:ext cx="1038370" cy="1057423"/>
          </a:xfrm>
          <a:prstGeom prst="rect">
            <a:avLst/>
          </a:prstGeom>
        </p:spPr>
      </p:pic>
      <p:pic>
        <p:nvPicPr>
          <p:cNvPr id="6" name="Picture 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378033" y="3086553"/>
            <a:ext cx="1038370" cy="1204816"/>
          </a:xfrm>
          <a:prstGeom prst="rect">
            <a:avLst/>
          </a:prstGeom>
        </p:spPr>
      </p:pic>
      <p:pic>
        <p:nvPicPr>
          <p:cNvPr id="7" name="Picture 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445469" y="4498530"/>
            <a:ext cx="903497" cy="1122527"/>
          </a:xfrm>
          <a:prstGeom prst="rect">
            <a:avLst/>
          </a:prstGeom>
        </p:spPr>
      </p:pic>
    </p:spTree>
    <p:extLst>
      <p:ext uri="{BB962C8B-B14F-4D97-AF65-F5344CB8AC3E}">
        <p14:creationId xmlns:p14="http://schemas.microsoft.com/office/powerpoint/2010/main" val="417446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Relating to Industry</a:t>
            </a:r>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27482" y="1491635"/>
            <a:ext cx="8181561" cy="4720131"/>
          </a:xfrm>
          <a:prstGeom prst="rect">
            <a:avLst/>
          </a:prstGeom>
        </p:spPr>
      </p:pic>
      <p:sp>
        <p:nvSpPr>
          <p:cNvPr id="8" name="TextBox 7"/>
          <p:cNvSpPr txBox="1"/>
          <p:nvPr/>
        </p:nvSpPr>
        <p:spPr>
          <a:xfrm>
            <a:off x="9740348" y="1789043"/>
            <a:ext cx="2032552" cy="1077218"/>
          </a:xfrm>
          <a:prstGeom prst="rect">
            <a:avLst/>
          </a:prstGeom>
          <a:noFill/>
        </p:spPr>
        <p:txBody>
          <a:bodyPr wrap="square" rtlCol="0">
            <a:spAutoFit/>
          </a:bodyPr>
          <a:lstStyle/>
          <a:p>
            <a:r>
              <a:rPr lang="en-US" sz="3200" b="1" dirty="0" smtClean="0">
                <a:solidFill>
                  <a:schemeClr val="accent1">
                    <a:lumMod val="75000"/>
                  </a:schemeClr>
                </a:solidFill>
              </a:rPr>
              <a:t>Facebook 2004</a:t>
            </a:r>
            <a:endParaRPr lang="en-US" sz="3200" b="1" dirty="0">
              <a:solidFill>
                <a:schemeClr val="accent1">
                  <a:lumMod val="75000"/>
                </a:schemeClr>
              </a:solidFill>
            </a:endParaRPr>
          </a:p>
        </p:txBody>
      </p:sp>
    </p:spTree>
    <p:extLst>
      <p:ext uri="{BB962C8B-B14F-4D97-AF65-F5344CB8AC3E}">
        <p14:creationId xmlns:p14="http://schemas.microsoft.com/office/powerpoint/2010/main" val="13068327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to Increase Conversation (Market Research)</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39731727"/>
              </p:ext>
            </p:extLst>
          </p:nvPr>
        </p:nvGraphicFramePr>
        <p:xfrm>
          <a:off x="419100" y="1825625"/>
          <a:ext cx="113538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480876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an Acquisition Hypothesis</a:t>
            </a:r>
            <a:endParaRPr lang="en-US" dirty="0"/>
          </a:p>
        </p:txBody>
      </p:sp>
      <p:sp>
        <p:nvSpPr>
          <p:cNvPr id="3" name="Content Placeholder 2"/>
          <p:cNvSpPr>
            <a:spLocks noGrp="1"/>
          </p:cNvSpPr>
          <p:nvPr>
            <p:ph idx="1"/>
          </p:nvPr>
        </p:nvSpPr>
        <p:spPr>
          <a:xfrm>
            <a:off x="92765" y="1457739"/>
            <a:ext cx="11680135" cy="4719224"/>
          </a:xfrm>
        </p:spPr>
        <p:txBody>
          <a:bodyPr/>
          <a:lstStyle/>
          <a:p>
            <a:r>
              <a:rPr lang="en-US" dirty="0" smtClean="0"/>
              <a:t>Use Challenges, pilot/prototyping, or Minimum Viable Product acquisitions to determine the full solutions as part of the Market Research Process</a:t>
            </a:r>
          </a:p>
          <a:p>
            <a:pPr lvl="1"/>
            <a:endParaRPr lang="en-US" dirty="0"/>
          </a:p>
          <a:p>
            <a:pPr lvl="1"/>
            <a:r>
              <a:rPr lang="en-US" dirty="0" smtClean="0"/>
              <a:t>Acquisition Hypothesis: </a:t>
            </a:r>
            <a:r>
              <a:rPr lang="en-US" i="1" dirty="0"/>
              <a:t>NIDA hopes that participation in the contest will enable scientists to test the hypothesis that their research idea can be fostered into a biotech startup, and that eventually any newly created startups will contribute to the pool of innovative small business companies that can successfully compete for NIDA’s Small Business Innovation Research (SBIR) and Small Business </a:t>
            </a:r>
            <a:r>
              <a:rPr lang="en-US" i="1" dirty="0" smtClean="0"/>
              <a:t>Technology </a:t>
            </a:r>
            <a:r>
              <a:rPr lang="en-US" i="1" dirty="0"/>
              <a:t>Transfer (STTR) funding</a:t>
            </a:r>
            <a:r>
              <a:rPr lang="en-US" i="1" dirty="0" smtClean="0"/>
              <a:t>.</a:t>
            </a:r>
          </a:p>
          <a:p>
            <a:pPr marL="457200" lvl="1" indent="0">
              <a:buNone/>
            </a:pPr>
            <a:endParaRPr lang="en-US" i="1" dirty="0" smtClean="0">
              <a:hlinkClick r:id="rId3"/>
            </a:endParaRPr>
          </a:p>
          <a:p>
            <a:pPr marL="457200" lvl="1" indent="0">
              <a:buNone/>
            </a:pPr>
            <a:r>
              <a:rPr lang="en-US" sz="1200" i="1" dirty="0" smtClean="0">
                <a:hlinkClick r:id="rId3"/>
              </a:rPr>
              <a:t>https</a:t>
            </a:r>
            <a:r>
              <a:rPr lang="en-US" sz="1200" i="1" dirty="0">
                <a:hlinkClick r:id="rId3"/>
              </a:rPr>
              <a:t>://www.challenge.gov/challenge/100000-for-start-a-sud-startup</a:t>
            </a:r>
            <a:r>
              <a:rPr lang="en-US" sz="1200" i="1" dirty="0" smtClean="0">
                <a:hlinkClick r:id="rId3"/>
              </a:rPr>
              <a:t>/</a:t>
            </a:r>
            <a:r>
              <a:rPr lang="en-US" sz="1200" i="1" dirty="0" smtClean="0"/>
              <a:t> </a:t>
            </a:r>
          </a:p>
        </p:txBody>
      </p:sp>
    </p:spTree>
    <p:extLst>
      <p:ext uri="{BB962C8B-B14F-4D97-AF65-F5344CB8AC3E}">
        <p14:creationId xmlns:p14="http://schemas.microsoft.com/office/powerpoint/2010/main" val="18206719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Day 3 Agenda</a:t>
            </a:r>
            <a:endParaRPr lang="en-US" dirty="0"/>
          </a:p>
        </p:txBody>
      </p:sp>
      <p:sp>
        <p:nvSpPr>
          <p:cNvPr id="7" name="Rectangle 6"/>
          <p:cNvSpPr/>
          <p:nvPr/>
        </p:nvSpPr>
        <p:spPr>
          <a:xfrm>
            <a:off x="1695450" y="1595440"/>
            <a:ext cx="8801100" cy="4411661"/>
          </a:xfrm>
          <a:prstGeom prst="rect">
            <a:avLst/>
          </a:prstGeom>
          <a:solidFill>
            <a:srgbClr val="4291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t>Day 2 – </a:t>
            </a:r>
            <a:r>
              <a:rPr lang="en-US" sz="2000" b="1" dirty="0" smtClean="0"/>
              <a:t>Market Research and Vendor Communication</a:t>
            </a:r>
            <a:endParaRPr lang="en-US" sz="2000" b="1" dirty="0"/>
          </a:p>
        </p:txBody>
      </p:sp>
      <p:graphicFrame>
        <p:nvGraphicFramePr>
          <p:cNvPr id="8" name="Content Placeholder 7"/>
          <p:cNvGraphicFramePr>
            <a:graphicFrameLocks/>
          </p:cNvGraphicFramePr>
          <p:nvPr>
            <p:extLst>
              <p:ext uri="{D42A27DB-BD31-4B8C-83A1-F6EECF244321}">
                <p14:modId xmlns:p14="http://schemas.microsoft.com/office/powerpoint/2010/main" val="2986707105"/>
              </p:ext>
            </p:extLst>
          </p:nvPr>
        </p:nvGraphicFramePr>
        <p:xfrm>
          <a:off x="1838326" y="2057401"/>
          <a:ext cx="8515350" cy="3809999"/>
        </p:xfrm>
        <a:graphic>
          <a:graphicData uri="http://schemas.openxmlformats.org/drawingml/2006/table">
            <a:tbl>
              <a:tblPr bandRow="1">
                <a:tableStyleId>{5C22544A-7EE6-4342-B048-85BDC9FD1C3A}</a:tableStyleId>
              </a:tblPr>
              <a:tblGrid>
                <a:gridCol w="1616074">
                  <a:extLst>
                    <a:ext uri="{9D8B030D-6E8A-4147-A177-3AD203B41FA5}">
                      <a16:colId xmlns="" xmlns:a16="http://schemas.microsoft.com/office/drawing/2014/main" val="20000"/>
                    </a:ext>
                  </a:extLst>
                </a:gridCol>
                <a:gridCol w="6899276">
                  <a:extLst>
                    <a:ext uri="{9D8B030D-6E8A-4147-A177-3AD203B41FA5}">
                      <a16:colId xmlns="" xmlns:a16="http://schemas.microsoft.com/office/drawing/2014/main" val="20001"/>
                    </a:ext>
                  </a:extLst>
                </a:gridCol>
              </a:tblGrid>
              <a:tr h="1684158">
                <a:tc>
                  <a:txBody>
                    <a:bodyPr/>
                    <a:lstStyle/>
                    <a:p>
                      <a:r>
                        <a:rPr lang="en-US" sz="2400" b="1" dirty="0" smtClean="0">
                          <a:solidFill>
                            <a:schemeClr val="bg1"/>
                          </a:solidFill>
                        </a:rPr>
                        <a:t>Morning</a:t>
                      </a:r>
                    </a:p>
                  </a:txBody>
                  <a:tcPr marL="68580" marR="68580" marT="34290" marB="34290" anchor="ctr">
                    <a:solidFill>
                      <a:schemeClr val="accent1">
                        <a:lumMod val="60000"/>
                        <a:lumOff val="40000"/>
                      </a:schemeClr>
                    </a:solidFill>
                  </a:tcPr>
                </a:tc>
                <a:tc>
                  <a:txBody>
                    <a:bodyPr/>
                    <a:lstStyle/>
                    <a:p>
                      <a:pPr marL="182880" indent="-182880">
                        <a:buFont typeface="Arial" panose="020B0604020202020204" pitchFamily="34" charset="0"/>
                        <a:buChar char="•"/>
                      </a:pPr>
                      <a:r>
                        <a:rPr lang="en-US" sz="2400" dirty="0" smtClean="0">
                          <a:solidFill>
                            <a:schemeClr val="tx1"/>
                          </a:solidFill>
                        </a:rPr>
                        <a:t>MAP Case Study: Release 2.A Activity Review &amp; Discussion </a:t>
                      </a:r>
                    </a:p>
                    <a:p>
                      <a:pPr marL="182880" indent="-182880">
                        <a:buFont typeface="Arial" panose="020B0604020202020204" pitchFamily="34" charset="0"/>
                        <a:buChar char="•"/>
                      </a:pPr>
                      <a:r>
                        <a:rPr lang="en-US" sz="2400" baseline="0" dirty="0" smtClean="0">
                          <a:solidFill>
                            <a:schemeClr val="tx1"/>
                          </a:solidFill>
                        </a:rPr>
                        <a:t>Beyond the RFI </a:t>
                      </a:r>
                    </a:p>
                  </a:txBody>
                  <a:tcPr marL="68580" marR="68580" marT="34290" marB="34290" anchor="ctr">
                    <a:solidFill>
                      <a:schemeClr val="accent1">
                        <a:lumMod val="20000"/>
                        <a:lumOff val="80000"/>
                      </a:schemeClr>
                    </a:solidFill>
                  </a:tcPr>
                </a:tc>
                <a:extLst>
                  <a:ext uri="{0D108BD9-81ED-4DB2-BD59-A6C34878D82A}">
                    <a16:rowId xmlns="" xmlns:a16="http://schemas.microsoft.com/office/drawing/2014/main" val="10000"/>
                  </a:ext>
                </a:extLst>
              </a:tr>
              <a:tr h="569421">
                <a:tc gridSpan="2">
                  <a:txBody>
                    <a:bodyPr/>
                    <a:lstStyle/>
                    <a:p>
                      <a:pPr marL="91440" indent="-91440" algn="ctr"/>
                      <a:r>
                        <a:rPr lang="en-US" sz="2400" b="1" dirty="0" smtClean="0"/>
                        <a:t>Lunch</a:t>
                      </a:r>
                      <a:r>
                        <a:rPr lang="en-US" sz="2400" b="1" baseline="0" dirty="0" smtClean="0"/>
                        <a:t> </a:t>
                      </a:r>
                      <a:r>
                        <a:rPr lang="en-US" sz="2400" b="1" dirty="0" smtClean="0"/>
                        <a:t>(12:15-1:15</a:t>
                      </a:r>
                      <a:r>
                        <a:rPr lang="en-US" sz="2400" b="1" baseline="0" dirty="0" smtClean="0"/>
                        <a:t> pm)</a:t>
                      </a:r>
                      <a:endParaRPr lang="en-US" sz="2400" b="1" dirty="0"/>
                    </a:p>
                  </a:txBody>
                  <a:tcPr marL="68580" marR="68580" marT="34290" marB="34290" anchor="ctr">
                    <a:solidFill>
                      <a:schemeClr val="bg1"/>
                    </a:solidFill>
                  </a:tcPr>
                </a:tc>
                <a:tc hMerge="1">
                  <a:txBody>
                    <a:bodyPr/>
                    <a:lstStyle/>
                    <a:p>
                      <a:endParaRPr lang="en-US"/>
                    </a:p>
                  </a:txBody>
                  <a:tcPr/>
                </a:tc>
                <a:extLst>
                  <a:ext uri="{0D108BD9-81ED-4DB2-BD59-A6C34878D82A}">
                    <a16:rowId xmlns="" xmlns:a16="http://schemas.microsoft.com/office/drawing/2014/main" val="10001"/>
                  </a:ext>
                </a:extLst>
              </a:tr>
              <a:tr h="1556420">
                <a:tc>
                  <a:txBody>
                    <a:bodyPr/>
                    <a:lstStyle/>
                    <a:p>
                      <a:r>
                        <a:rPr lang="en-US" sz="2400" b="1" kern="1200" dirty="0" smtClean="0">
                          <a:solidFill>
                            <a:schemeClr val="bg1"/>
                          </a:solidFill>
                          <a:latin typeface="+mn-lt"/>
                          <a:ea typeface="+mn-ea"/>
                          <a:cs typeface="+mn-cs"/>
                        </a:rPr>
                        <a:t>Afternoon</a:t>
                      </a:r>
                    </a:p>
                    <a:p>
                      <a:endParaRPr lang="en-US" sz="3200" b="1" kern="1200" dirty="0">
                        <a:solidFill>
                          <a:schemeClr val="bg1"/>
                        </a:solidFill>
                        <a:latin typeface="+mn-lt"/>
                        <a:ea typeface="+mn-ea"/>
                        <a:cs typeface="+mn-cs"/>
                      </a:endParaRPr>
                    </a:p>
                  </a:txBody>
                  <a:tcPr marL="68580" marR="68580" marT="34290" marB="34290" anchor="ctr">
                    <a:solidFill>
                      <a:schemeClr val="accent1">
                        <a:lumMod val="60000"/>
                        <a:lumOff val="40000"/>
                      </a:schemeClr>
                    </a:solidFill>
                  </a:tcPr>
                </a:tc>
                <a:tc>
                  <a:txBody>
                    <a:bodyPr/>
                    <a:lstStyle/>
                    <a:p>
                      <a:pPr marL="182880" indent="-182880">
                        <a:buFont typeface="Arial" panose="020B0604020202020204" pitchFamily="34" charset="0"/>
                        <a:buChar char="•"/>
                      </a:pPr>
                      <a:r>
                        <a:rPr lang="en-US" sz="2400" baseline="0" dirty="0" smtClean="0">
                          <a:solidFill>
                            <a:schemeClr val="tx1"/>
                          </a:solidFill>
                        </a:rPr>
                        <a:t>Case Study Recap </a:t>
                      </a:r>
                    </a:p>
                    <a:p>
                      <a:pPr marL="182880" indent="-182880">
                        <a:buFont typeface="Arial" panose="020B0604020202020204" pitchFamily="34" charset="0"/>
                        <a:buChar char="•"/>
                      </a:pPr>
                      <a:r>
                        <a:rPr lang="en-US" sz="2400" baseline="0" dirty="0" smtClean="0">
                          <a:solidFill>
                            <a:schemeClr val="tx1"/>
                          </a:solidFill>
                        </a:rPr>
                        <a:t>Guest Speakers </a:t>
                      </a:r>
                    </a:p>
                  </a:txBody>
                  <a:tcPr marL="68580" marR="68580" marT="34290" marB="34290" anchor="ctr">
                    <a:solidFill>
                      <a:schemeClr val="accent1">
                        <a:lumMod val="20000"/>
                        <a:lumOff val="80000"/>
                      </a:schemeClr>
                    </a:solid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89082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Choosing an Alternative</a:t>
            </a:r>
            <a:endParaRPr lang="en-US" dirty="0"/>
          </a:p>
        </p:txBody>
      </p:sp>
      <p:sp>
        <p:nvSpPr>
          <p:cNvPr id="3" name="Content Placeholder 2"/>
          <p:cNvSpPr>
            <a:spLocks noGrp="1"/>
          </p:cNvSpPr>
          <p:nvPr>
            <p:ph idx="1"/>
          </p:nvPr>
        </p:nvSpPr>
        <p:spPr>
          <a:xfrm>
            <a:off x="145774" y="1457739"/>
            <a:ext cx="11627126" cy="4719224"/>
          </a:xfrm>
        </p:spPr>
        <p:txBody>
          <a:bodyPr>
            <a:normAutofit fontScale="92500" lnSpcReduction="10000"/>
          </a:bodyPr>
          <a:lstStyle/>
          <a:p>
            <a:pPr marL="0" indent="0">
              <a:buNone/>
            </a:pPr>
            <a:r>
              <a:rPr lang="en-US" dirty="0" smtClean="0"/>
              <a:t>Based on our earlier Case Study, get in your teams and you will be assigned one non-traditional way to </a:t>
            </a:r>
            <a:r>
              <a:rPr lang="en-US" dirty="0"/>
              <a:t>plan out how </a:t>
            </a:r>
            <a:r>
              <a:rPr lang="en-US" dirty="0" smtClean="0"/>
              <a:t>to “conduct</a:t>
            </a:r>
            <a:r>
              <a:rPr lang="en-US" dirty="0"/>
              <a:t>” the market </a:t>
            </a:r>
            <a:r>
              <a:rPr lang="en-US" dirty="0" smtClean="0"/>
              <a:t>research. In your team sketch out the actions that would be necessary to implement the strategy. Be prepare to answer the following questions:</a:t>
            </a:r>
          </a:p>
          <a:p>
            <a:pPr marL="977900" indent="-514350">
              <a:buAutoNum type="arabicPeriod"/>
            </a:pPr>
            <a:r>
              <a:rPr lang="en-US" dirty="0" smtClean="0"/>
              <a:t>What is your target industry? </a:t>
            </a:r>
          </a:p>
          <a:p>
            <a:pPr marL="625475" indent="-161925">
              <a:buNone/>
            </a:pPr>
            <a:r>
              <a:rPr lang="en-US" dirty="0" smtClean="0"/>
              <a:t>2.</a:t>
            </a:r>
            <a:r>
              <a:rPr lang="en-US" dirty="0"/>
              <a:t>	What is your communication strategy?</a:t>
            </a:r>
          </a:p>
          <a:p>
            <a:pPr marL="625475" indent="-161925">
              <a:buNone/>
            </a:pPr>
            <a:r>
              <a:rPr lang="en-US" dirty="0" smtClean="0"/>
              <a:t>3.</a:t>
            </a:r>
            <a:r>
              <a:rPr lang="en-US" dirty="0"/>
              <a:t>	What approvals do you think you would need? </a:t>
            </a:r>
          </a:p>
          <a:p>
            <a:pPr marL="625475" indent="-161925">
              <a:buNone/>
            </a:pPr>
            <a:r>
              <a:rPr lang="en-US" dirty="0" smtClean="0"/>
              <a:t>4.</a:t>
            </a:r>
            <a:r>
              <a:rPr lang="en-US" dirty="0"/>
              <a:t>	What barriers would you anticipate in using this strategy?</a:t>
            </a:r>
          </a:p>
          <a:p>
            <a:pPr marL="625475" indent="-161925">
              <a:buNone/>
            </a:pPr>
            <a:r>
              <a:rPr lang="en-US" dirty="0" smtClean="0"/>
              <a:t>5.</a:t>
            </a:r>
            <a:r>
              <a:rPr lang="en-US" dirty="0"/>
              <a:t>	How do you mitigate them? </a:t>
            </a:r>
          </a:p>
          <a:p>
            <a:pPr marL="625475" indent="-161925">
              <a:buNone/>
            </a:pPr>
            <a:r>
              <a:rPr lang="en-US" dirty="0" smtClean="0"/>
              <a:t>6.</a:t>
            </a:r>
            <a:r>
              <a:rPr lang="en-US" dirty="0"/>
              <a:t>	What does success look like?</a:t>
            </a:r>
          </a:p>
          <a:p>
            <a:pPr marL="0" indent="0">
              <a:buNone/>
            </a:pPr>
            <a:endParaRPr lang="en-US" dirty="0" smtClean="0"/>
          </a:p>
          <a:p>
            <a:pPr marL="0" indent="0">
              <a:buNone/>
            </a:pPr>
            <a:r>
              <a:rPr lang="en-US" dirty="0" smtClean="0"/>
              <a:t>Be prepared to report out after lunch.</a:t>
            </a:r>
            <a:endParaRPr lang="en-US" dirty="0"/>
          </a:p>
        </p:txBody>
      </p:sp>
    </p:spTree>
    <p:extLst>
      <p:ext uri="{BB962C8B-B14F-4D97-AF65-F5344CB8AC3E}">
        <p14:creationId xmlns:p14="http://schemas.microsoft.com/office/powerpoint/2010/main" val="27977006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Guest Speakers</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5965211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Summary &amp; Preview of Tomorrow</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708709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15875"/>
            <a:ext cx="11353800" cy="1325563"/>
          </a:xfrm>
        </p:spPr>
        <p:txBody>
          <a:bodyPr/>
          <a:lstStyle/>
          <a:p>
            <a:r>
              <a:rPr lang="en-US" dirty="0" smtClean="0"/>
              <a:t>Day 4 Agenda</a:t>
            </a:r>
            <a:endParaRPr lang="en-US" dirty="0"/>
          </a:p>
        </p:txBody>
      </p:sp>
      <p:sp>
        <p:nvSpPr>
          <p:cNvPr id="6" name="Content Placeholder 5"/>
          <p:cNvSpPr>
            <a:spLocks noGrp="1"/>
          </p:cNvSpPr>
          <p:nvPr>
            <p:ph idx="1"/>
          </p:nvPr>
        </p:nvSpPr>
        <p:spPr>
          <a:xfrm>
            <a:off x="419100" y="4781549"/>
            <a:ext cx="11353800" cy="1676401"/>
          </a:xfrm>
        </p:spPr>
        <p:txBody>
          <a:bodyPr>
            <a:normAutofit/>
          </a:bodyPr>
          <a:lstStyle/>
          <a:p>
            <a:pPr marL="0" indent="0">
              <a:buNone/>
            </a:pPr>
            <a:r>
              <a:rPr lang="en-US" dirty="0" smtClean="0">
                <a:latin typeface="+mn-lt"/>
              </a:rPr>
              <a:t>Expectations:  Be ready to role play and have some influencing </a:t>
            </a:r>
            <a:r>
              <a:rPr lang="en-US" dirty="0" smtClean="0">
                <a:latin typeface="+mn-lt"/>
              </a:rPr>
              <a:t>conversations!</a:t>
            </a:r>
            <a:endParaRPr lang="en-US" dirty="0" smtClean="0">
              <a:latin typeface="+mn-lt"/>
            </a:endParaRPr>
          </a:p>
        </p:txBody>
      </p:sp>
      <p:sp>
        <p:nvSpPr>
          <p:cNvPr id="7" name="Rectangle 6"/>
          <p:cNvSpPr/>
          <p:nvPr/>
        </p:nvSpPr>
        <p:spPr>
          <a:xfrm>
            <a:off x="228600" y="1447800"/>
            <a:ext cx="11734800" cy="3295650"/>
          </a:xfrm>
          <a:prstGeom prst="rect">
            <a:avLst/>
          </a:prstGeom>
          <a:solidFill>
            <a:srgbClr val="4291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smtClean="0"/>
              <a:t>Day 4</a:t>
            </a:r>
            <a:endParaRPr lang="en-US" sz="2400" b="1" dirty="0"/>
          </a:p>
        </p:txBody>
      </p:sp>
      <p:graphicFrame>
        <p:nvGraphicFramePr>
          <p:cNvPr id="9" name="Content Placeholder 7"/>
          <p:cNvGraphicFramePr>
            <a:graphicFrameLocks/>
          </p:cNvGraphicFramePr>
          <p:nvPr>
            <p:extLst>
              <p:ext uri="{D42A27DB-BD31-4B8C-83A1-F6EECF244321}">
                <p14:modId xmlns:p14="http://schemas.microsoft.com/office/powerpoint/2010/main" val="1603499156"/>
              </p:ext>
            </p:extLst>
          </p:nvPr>
        </p:nvGraphicFramePr>
        <p:xfrm>
          <a:off x="1543050" y="1986915"/>
          <a:ext cx="9315450" cy="2329815"/>
        </p:xfrm>
        <a:graphic>
          <a:graphicData uri="http://schemas.openxmlformats.org/drawingml/2006/table">
            <a:tbl>
              <a:tblPr bandRow="1">
                <a:tableStyleId>{5C22544A-7EE6-4342-B048-85BDC9FD1C3A}</a:tableStyleId>
              </a:tblPr>
              <a:tblGrid>
                <a:gridCol w="2229600">
                  <a:extLst>
                    <a:ext uri="{9D8B030D-6E8A-4147-A177-3AD203B41FA5}">
                      <a16:colId xmlns="" xmlns:a16="http://schemas.microsoft.com/office/drawing/2014/main" val="20000"/>
                    </a:ext>
                  </a:extLst>
                </a:gridCol>
                <a:gridCol w="7085850">
                  <a:extLst>
                    <a:ext uri="{9D8B030D-6E8A-4147-A177-3AD203B41FA5}">
                      <a16:colId xmlns="" xmlns:a16="http://schemas.microsoft.com/office/drawing/2014/main" val="20001"/>
                    </a:ext>
                  </a:extLst>
                </a:gridCol>
              </a:tblGrid>
              <a:tr h="826770">
                <a:tc>
                  <a:txBody>
                    <a:bodyPr/>
                    <a:lstStyle/>
                    <a:p>
                      <a:r>
                        <a:rPr lang="en-US" sz="2000" b="1" dirty="0" smtClean="0">
                          <a:solidFill>
                            <a:schemeClr val="bg1"/>
                          </a:solidFill>
                        </a:rPr>
                        <a:t>Morning</a:t>
                      </a:r>
                    </a:p>
                  </a:txBody>
                  <a:tcPr anchor="ctr">
                    <a:solidFill>
                      <a:schemeClr val="accent1">
                        <a:lumMod val="60000"/>
                        <a:lumOff val="40000"/>
                      </a:schemeClr>
                    </a:solidFill>
                  </a:tcPr>
                </a:tc>
                <a:tc>
                  <a:txBody>
                    <a:bodyPr/>
                    <a:lstStyle/>
                    <a:p>
                      <a:pPr marL="182880" indent="-182880">
                        <a:buFont typeface="Arial" panose="020B0604020202020204" pitchFamily="34" charset="0"/>
                        <a:buChar char="•"/>
                      </a:pPr>
                      <a:r>
                        <a:rPr lang="en-US" sz="2000" dirty="0" smtClean="0">
                          <a:solidFill>
                            <a:schemeClr val="tx1"/>
                          </a:solidFill>
                        </a:rPr>
                        <a:t>Review of the Salesforce Market Research Study </a:t>
                      </a:r>
                    </a:p>
                    <a:p>
                      <a:pPr marL="182880" indent="-182880">
                        <a:buFont typeface="Arial" panose="020B0604020202020204" pitchFamily="34" charset="0"/>
                        <a:buChar char="•"/>
                      </a:pPr>
                      <a:r>
                        <a:rPr lang="en-US" sz="2000" baseline="0" dirty="0" smtClean="0">
                          <a:solidFill>
                            <a:schemeClr val="tx1"/>
                          </a:solidFill>
                        </a:rPr>
                        <a:t>Influencing Conversations </a:t>
                      </a:r>
                    </a:p>
                  </a:txBody>
                  <a:tcPr anchor="ctr">
                    <a:solidFill>
                      <a:schemeClr val="accent1">
                        <a:lumMod val="20000"/>
                        <a:lumOff val="80000"/>
                      </a:schemeClr>
                    </a:solidFill>
                  </a:tcPr>
                </a:tc>
                <a:extLst>
                  <a:ext uri="{0D108BD9-81ED-4DB2-BD59-A6C34878D82A}">
                    <a16:rowId xmlns="" xmlns:a16="http://schemas.microsoft.com/office/drawing/2014/main" val="10000"/>
                  </a:ext>
                </a:extLst>
              </a:tr>
              <a:tr h="374552">
                <a:tc gridSpan="2">
                  <a:txBody>
                    <a:bodyPr/>
                    <a:lstStyle/>
                    <a:p>
                      <a:pPr marL="91440" indent="-91440" algn="ctr"/>
                      <a:r>
                        <a:rPr lang="en-US" sz="2400" b="1" dirty="0" smtClean="0"/>
                        <a:t>LUNCH</a:t>
                      </a:r>
                      <a:endParaRPr lang="en-US" sz="2400" b="1" dirty="0"/>
                    </a:p>
                  </a:txBody>
                  <a:tcPr anchor="ctr">
                    <a:solidFill>
                      <a:schemeClr val="bg1"/>
                    </a:solidFill>
                  </a:tcPr>
                </a:tc>
                <a:tc hMerge="1">
                  <a:txBody>
                    <a:bodyPr/>
                    <a:lstStyle/>
                    <a:p>
                      <a:endParaRPr lang="en-US"/>
                    </a:p>
                  </a:txBody>
                  <a:tcPr/>
                </a:tc>
                <a:extLst>
                  <a:ext uri="{0D108BD9-81ED-4DB2-BD59-A6C34878D82A}">
                    <a16:rowId xmlns="" xmlns:a16="http://schemas.microsoft.com/office/drawing/2014/main" val="10001"/>
                  </a:ext>
                </a:extLst>
              </a:tr>
              <a:tr h="1045845">
                <a:tc>
                  <a:txBody>
                    <a:bodyPr/>
                    <a:lstStyle/>
                    <a:p>
                      <a:r>
                        <a:rPr lang="en-US" sz="2000" b="1" kern="1200" dirty="0" smtClean="0">
                          <a:solidFill>
                            <a:schemeClr val="bg1"/>
                          </a:solidFill>
                          <a:latin typeface="+mn-lt"/>
                          <a:ea typeface="+mn-ea"/>
                          <a:cs typeface="+mn-cs"/>
                        </a:rPr>
                        <a:t>Afternoon</a:t>
                      </a:r>
                    </a:p>
                  </a:txBody>
                  <a:tcPr anchor="ctr">
                    <a:solidFill>
                      <a:schemeClr val="accent1">
                        <a:lumMod val="60000"/>
                        <a:lumOff val="40000"/>
                      </a:schemeClr>
                    </a:solidFill>
                  </a:tcPr>
                </a:tc>
                <a:tc>
                  <a:txBody>
                    <a:bodyPr/>
                    <a:lstStyle/>
                    <a:p>
                      <a:pPr marL="182880" indent="-182880">
                        <a:buFont typeface="Arial" panose="020B0604020202020204" pitchFamily="34" charset="0"/>
                        <a:buChar char="•"/>
                      </a:pPr>
                      <a:r>
                        <a:rPr lang="en-US" sz="2000" baseline="0" dirty="0" smtClean="0">
                          <a:solidFill>
                            <a:schemeClr val="tx1"/>
                          </a:solidFill>
                        </a:rPr>
                        <a:t>Transitioning from Market Research to Discussion of Acquisition Strategy: VA Guest Panel </a:t>
                      </a:r>
                    </a:p>
                  </a:txBody>
                  <a:tcPr anchor="ctr">
                    <a:solidFill>
                      <a:schemeClr val="accent1">
                        <a:lumMod val="20000"/>
                        <a:lumOff val="80000"/>
                      </a:schemeClr>
                    </a:solid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28253255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 2 Objectives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In continuing with this release, you should have learned how to:</a:t>
            </a:r>
          </a:p>
          <a:p>
            <a:r>
              <a:rPr lang="en-US" dirty="0" smtClean="0"/>
              <a:t>Ask </a:t>
            </a:r>
            <a:r>
              <a:rPr lang="en-US" dirty="0"/>
              <a:t>effective exploratory questions to understand the agency's need and make recommendations on a course of action for a digital acquisition </a:t>
            </a:r>
            <a:r>
              <a:rPr lang="en-US" dirty="0" smtClean="0"/>
              <a:t>procurement</a:t>
            </a:r>
          </a:p>
          <a:p>
            <a:r>
              <a:rPr lang="en-US" dirty="0"/>
              <a:t>Analyze a digital service need to determine the most appropriate market for the </a:t>
            </a:r>
            <a:r>
              <a:rPr lang="en-US" dirty="0" smtClean="0"/>
              <a:t>service</a:t>
            </a:r>
          </a:p>
          <a:p>
            <a:r>
              <a:rPr lang="en-US" dirty="0" smtClean="0"/>
              <a:t>Identify </a:t>
            </a:r>
            <a:r>
              <a:rPr lang="en-US" dirty="0"/>
              <a:t>why communicating openly and responsibly with potential vendors is critical to digital services acquisition success and how to do </a:t>
            </a:r>
            <a:r>
              <a:rPr lang="en-US" dirty="0" smtClean="0"/>
              <a:t>it </a:t>
            </a:r>
            <a:endParaRPr lang="en-US" dirty="0"/>
          </a:p>
          <a:p>
            <a:r>
              <a:rPr lang="en-US" dirty="0"/>
              <a:t>Conduct effective market research for digital </a:t>
            </a:r>
            <a:r>
              <a:rPr lang="en-US" dirty="0" smtClean="0"/>
              <a:t>services</a:t>
            </a:r>
            <a:endParaRPr lang="en-US" dirty="0"/>
          </a:p>
        </p:txBody>
      </p:sp>
    </p:spTree>
    <p:extLst>
      <p:ext uri="{BB962C8B-B14F-4D97-AF65-F5344CB8AC3E}">
        <p14:creationId xmlns:p14="http://schemas.microsoft.com/office/powerpoint/2010/main" val="31224793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0"/>
            <a:ext cx="11353800" cy="1325563"/>
          </a:xfrm>
        </p:spPr>
        <p:txBody>
          <a:bodyPr/>
          <a:lstStyle/>
          <a:p>
            <a:r>
              <a:rPr lang="en-US" dirty="0" smtClean="0"/>
              <a:t>Review of Release 2 Key Concepts</a:t>
            </a:r>
            <a:endParaRPr lang="en-US" dirty="0"/>
          </a:p>
        </p:txBody>
      </p:sp>
      <p:sp>
        <p:nvSpPr>
          <p:cNvPr id="8" name="Rectangle 7"/>
          <p:cNvSpPr/>
          <p:nvPr/>
        </p:nvSpPr>
        <p:spPr>
          <a:xfrm>
            <a:off x="419101" y="2054736"/>
            <a:ext cx="4210049" cy="3412614"/>
          </a:xfrm>
          <a:prstGeom prst="rect">
            <a:avLst/>
          </a:prstGeom>
          <a:solidFill>
            <a:srgbClr val="DCEA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6403" y="2124508"/>
            <a:ext cx="1940907" cy="1518196"/>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6403" y="3611660"/>
            <a:ext cx="2607978" cy="1382228"/>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98135" y="2139107"/>
            <a:ext cx="2431015" cy="1488997"/>
          </a:xfrm>
          <a:prstGeom prst="rect">
            <a:avLst/>
          </a:prstGeom>
        </p:spPr>
      </p:pic>
      <p:sp>
        <p:nvSpPr>
          <p:cNvPr id="13" name="Rectangle 12"/>
          <p:cNvSpPr/>
          <p:nvPr/>
        </p:nvSpPr>
        <p:spPr>
          <a:xfrm>
            <a:off x="1556856" y="3524603"/>
            <a:ext cx="3640942" cy="2362200"/>
          </a:xfrm>
          <a:prstGeom prst="rect">
            <a:avLst/>
          </a:prstGeom>
          <a:solidFill>
            <a:srgbClr val="4291F0"/>
          </a:solidFill>
          <a:scene3d>
            <a:camera prst="orthographicFront"/>
            <a:lightRig rig="threePt" dir="t"/>
          </a:scene3d>
          <a:sp3d>
            <a:bevelT w="50800" h="50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Characterized by:</a:t>
            </a:r>
          </a:p>
          <a:p>
            <a:pPr algn="ctr"/>
            <a:endParaRPr lang="en-US" sz="200" b="1" dirty="0" smtClean="0"/>
          </a:p>
          <a:p>
            <a:pPr marL="285750" indent="-285750">
              <a:buFont typeface="Arial" panose="020B0604020202020204" pitchFamily="34" charset="0"/>
              <a:buChar char="•"/>
            </a:pPr>
            <a:r>
              <a:rPr lang="en-US" sz="2000" dirty="0" smtClean="0"/>
              <a:t>Segmenting the Market</a:t>
            </a:r>
          </a:p>
          <a:p>
            <a:pPr marL="285750" indent="-285750">
              <a:buFont typeface="Arial" panose="020B0604020202020204" pitchFamily="34" charset="0"/>
              <a:buChar char="•"/>
            </a:pPr>
            <a:r>
              <a:rPr lang="en-US" sz="2000" dirty="0" smtClean="0"/>
              <a:t>Responsible Communication with Vendors</a:t>
            </a:r>
          </a:p>
          <a:p>
            <a:pPr marL="285750" indent="-285750">
              <a:buFont typeface="Arial" panose="020B0604020202020204" pitchFamily="34" charset="0"/>
              <a:buChar char="•"/>
            </a:pPr>
            <a:r>
              <a:rPr lang="en-US" sz="2000" dirty="0" smtClean="0"/>
              <a:t>Understanding What You Are Buying </a:t>
            </a:r>
          </a:p>
        </p:txBody>
      </p:sp>
      <p:sp>
        <p:nvSpPr>
          <p:cNvPr id="14" name="Rectangle 13"/>
          <p:cNvSpPr/>
          <p:nvPr/>
        </p:nvSpPr>
        <p:spPr>
          <a:xfrm>
            <a:off x="5503333" y="1919274"/>
            <a:ext cx="6366934" cy="1772193"/>
          </a:xfrm>
          <a:prstGeom prst="rect">
            <a:avLst/>
          </a:prstGeom>
          <a:solidFill>
            <a:srgbClr val="DCEA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a:buChar char="•"/>
            </a:pPr>
            <a:r>
              <a:rPr lang="en-US" sz="2400" dirty="0" smtClean="0">
                <a:solidFill>
                  <a:srgbClr val="000000"/>
                </a:solidFill>
              </a:rPr>
              <a:t>Assessing customers and the landscape to identify the need</a:t>
            </a:r>
          </a:p>
          <a:p>
            <a:pPr marL="342900" indent="-342900">
              <a:buFont typeface="Arial"/>
              <a:buChar char="•"/>
            </a:pPr>
            <a:r>
              <a:rPr lang="en-US" sz="2400" dirty="0" smtClean="0">
                <a:solidFill>
                  <a:srgbClr val="000000"/>
                </a:solidFill>
              </a:rPr>
              <a:t>Defining the customer need you’re solving (product vision)</a:t>
            </a:r>
            <a:endParaRPr lang="en-US" sz="2400" dirty="0">
              <a:solidFill>
                <a:srgbClr val="000000"/>
              </a:solidFill>
            </a:endParaRPr>
          </a:p>
        </p:txBody>
      </p:sp>
      <p:sp>
        <p:nvSpPr>
          <p:cNvPr id="15" name="Rectangle 14"/>
          <p:cNvSpPr/>
          <p:nvPr/>
        </p:nvSpPr>
        <p:spPr>
          <a:xfrm>
            <a:off x="5503331" y="1526522"/>
            <a:ext cx="6366935" cy="477121"/>
          </a:xfrm>
          <a:prstGeom prst="rect">
            <a:avLst/>
          </a:prstGeom>
          <a:solidFill>
            <a:srgbClr val="0043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Understanding the Need/Product Vision</a:t>
            </a:r>
            <a:endParaRPr lang="en-US" sz="2400" b="1" dirty="0"/>
          </a:p>
        </p:txBody>
      </p:sp>
      <p:sp>
        <p:nvSpPr>
          <p:cNvPr id="16" name="Rectangle 15"/>
          <p:cNvSpPr/>
          <p:nvPr/>
        </p:nvSpPr>
        <p:spPr>
          <a:xfrm>
            <a:off x="5520266" y="4273002"/>
            <a:ext cx="6366934" cy="2009260"/>
          </a:xfrm>
          <a:prstGeom prst="rect">
            <a:avLst/>
          </a:prstGeom>
          <a:solidFill>
            <a:srgbClr val="DCEA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a:buChar char="•"/>
            </a:pPr>
            <a:r>
              <a:rPr lang="en-US" sz="2400" dirty="0" smtClean="0">
                <a:solidFill>
                  <a:srgbClr val="000000"/>
                </a:solidFill>
              </a:rPr>
              <a:t>Potential sources of supply</a:t>
            </a:r>
          </a:p>
          <a:p>
            <a:pPr marL="285750" indent="-285750">
              <a:buFont typeface="Arial"/>
              <a:buChar char="•"/>
            </a:pPr>
            <a:r>
              <a:rPr lang="en-US" sz="2400" dirty="0" smtClean="0">
                <a:solidFill>
                  <a:srgbClr val="000000"/>
                </a:solidFill>
              </a:rPr>
              <a:t>Segmenting the market</a:t>
            </a:r>
          </a:p>
          <a:p>
            <a:pPr marL="285750" indent="-285750">
              <a:buFont typeface="Arial"/>
              <a:buChar char="•"/>
            </a:pPr>
            <a:r>
              <a:rPr lang="en-US" sz="2400" dirty="0" smtClean="0">
                <a:solidFill>
                  <a:srgbClr val="000000"/>
                </a:solidFill>
              </a:rPr>
              <a:t>Identifying and communicating with non-traditional suppliers</a:t>
            </a:r>
          </a:p>
        </p:txBody>
      </p:sp>
      <p:sp>
        <p:nvSpPr>
          <p:cNvPr id="17" name="Rectangle 16"/>
          <p:cNvSpPr/>
          <p:nvPr/>
        </p:nvSpPr>
        <p:spPr>
          <a:xfrm>
            <a:off x="5520264" y="3880250"/>
            <a:ext cx="6366935" cy="477121"/>
          </a:xfrm>
          <a:prstGeom prst="rect">
            <a:avLst/>
          </a:prstGeom>
          <a:solidFill>
            <a:srgbClr val="0043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Conducting Market Research</a:t>
            </a:r>
            <a:endParaRPr lang="en-US" sz="2400" b="1" dirty="0"/>
          </a:p>
        </p:txBody>
      </p:sp>
      <p:sp>
        <p:nvSpPr>
          <p:cNvPr id="9" name="Rectangle 8"/>
          <p:cNvSpPr/>
          <p:nvPr/>
        </p:nvSpPr>
        <p:spPr>
          <a:xfrm>
            <a:off x="419100" y="1507067"/>
            <a:ext cx="4210050" cy="795866"/>
          </a:xfrm>
          <a:prstGeom prst="rect">
            <a:avLst/>
          </a:prstGeom>
          <a:solidFill>
            <a:srgbClr val="0043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Market Research</a:t>
            </a:r>
            <a:endParaRPr lang="en-US" sz="2400" b="1" dirty="0"/>
          </a:p>
        </p:txBody>
      </p:sp>
    </p:spTree>
    <p:extLst>
      <p:ext uri="{BB962C8B-B14F-4D97-AF65-F5344CB8AC3E}">
        <p14:creationId xmlns:p14="http://schemas.microsoft.com/office/powerpoint/2010/main" val="40310250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smtClean="0"/>
              <a:t>MAP Case Study: Release 2.A Activity Review &amp; Discussion </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171034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0"/>
            <a:ext cx="11353800" cy="1325563"/>
          </a:xfrm>
        </p:spPr>
        <p:txBody>
          <a:bodyPr/>
          <a:lstStyle/>
          <a:p>
            <a:r>
              <a:rPr lang="en-US" dirty="0" smtClean="0"/>
              <a:t>Activity Overview</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67402" y="1682946"/>
            <a:ext cx="3124198" cy="2075027"/>
          </a:xfrm>
          <a:prstGeom prst="rect">
            <a:avLst/>
          </a:prstGeom>
        </p:spPr>
      </p:pic>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b="7952"/>
          <a:stretch/>
        </p:blipFill>
        <p:spPr>
          <a:xfrm>
            <a:off x="2743970" y="3779758"/>
            <a:ext cx="3124197" cy="1917179"/>
          </a:xfrm>
          <a:prstGeom prst="rect">
            <a:avLst/>
          </a:prstGeom>
        </p:spPr>
      </p:pic>
      <p:sp>
        <p:nvSpPr>
          <p:cNvPr id="6" name="Rectangle 5"/>
          <p:cNvSpPr/>
          <p:nvPr/>
        </p:nvSpPr>
        <p:spPr>
          <a:xfrm>
            <a:off x="605118" y="1947333"/>
            <a:ext cx="5504737" cy="1845722"/>
          </a:xfrm>
          <a:prstGeom prst="rect">
            <a:avLst/>
          </a:prstGeom>
          <a:solidFill>
            <a:srgbClr val="E1ED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MAP has a proprietary system/application  (COWSS) and a support contract in place with the vendor (NOSE). The system no longer meets the agency’s needs and the NOSE support for upgrades is slow and expensive.  Something has to be done to remedy the situation. </a:t>
            </a:r>
          </a:p>
        </p:txBody>
      </p:sp>
      <p:sp>
        <p:nvSpPr>
          <p:cNvPr id="7" name="Rectangle 6"/>
          <p:cNvSpPr/>
          <p:nvPr/>
        </p:nvSpPr>
        <p:spPr>
          <a:xfrm>
            <a:off x="605117" y="1458420"/>
            <a:ext cx="5504738" cy="468131"/>
          </a:xfrm>
          <a:prstGeom prst="rect">
            <a:avLst/>
          </a:prstGeom>
          <a:solidFill>
            <a:srgbClr val="0067AB"/>
          </a:solidFill>
          <a:scene3d>
            <a:camera prst="orthographicFront"/>
            <a:lightRig rig="threePt" dir="t"/>
          </a:scene3d>
          <a:sp3d>
            <a:bevelT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600" b="1" kern="0" dirty="0" smtClean="0">
                <a:solidFill>
                  <a:schemeClr val="bg1"/>
                </a:solidFill>
                <a:cs typeface="Arial" panose="020B0604020202020204" pitchFamily="34" charset="0"/>
              </a:rPr>
              <a:t>The Situation</a:t>
            </a:r>
            <a:endParaRPr lang="en-US" sz="2600" kern="0" dirty="0">
              <a:solidFill>
                <a:schemeClr val="bg1"/>
              </a:solidFill>
              <a:cs typeface="Arial" panose="020B0604020202020204" pitchFamily="34" charset="0"/>
            </a:endParaRPr>
          </a:p>
        </p:txBody>
      </p:sp>
      <p:sp>
        <p:nvSpPr>
          <p:cNvPr id="8" name="Rectangle 7"/>
          <p:cNvSpPr/>
          <p:nvPr/>
        </p:nvSpPr>
        <p:spPr>
          <a:xfrm>
            <a:off x="5867401" y="4371786"/>
            <a:ext cx="5828470" cy="1851582"/>
          </a:xfrm>
          <a:prstGeom prst="rect">
            <a:avLst/>
          </a:prstGeom>
          <a:solidFill>
            <a:srgbClr val="E1ED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rgbClr val="004370"/>
                </a:solidFill>
              </a:rPr>
              <a:t>As the new CO, you have to work with the stakeholders to procure a mission and cost effective solution. There are many ways to meet the need in the digital services marketplace- what approach should you take?</a:t>
            </a:r>
          </a:p>
        </p:txBody>
      </p:sp>
      <p:sp>
        <p:nvSpPr>
          <p:cNvPr id="9" name="Rectangle 8"/>
          <p:cNvSpPr/>
          <p:nvPr/>
        </p:nvSpPr>
        <p:spPr>
          <a:xfrm>
            <a:off x="5867401" y="3771897"/>
            <a:ext cx="5828470" cy="599888"/>
          </a:xfrm>
          <a:prstGeom prst="rect">
            <a:avLst/>
          </a:prstGeom>
          <a:solidFill>
            <a:srgbClr val="0067AB"/>
          </a:solidFill>
          <a:scene3d>
            <a:camera prst="orthographicFront"/>
            <a:lightRig rig="threePt" dir="t"/>
          </a:scene3d>
          <a:sp3d>
            <a:bevelT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600" b="1" kern="0" dirty="0" smtClean="0">
                <a:solidFill>
                  <a:schemeClr val="bg1"/>
                </a:solidFill>
                <a:cs typeface="Arial" panose="020B0604020202020204" pitchFamily="34" charset="0"/>
              </a:rPr>
              <a:t>The Challenge</a:t>
            </a:r>
            <a:endParaRPr lang="en-US" sz="2600" kern="0" dirty="0">
              <a:solidFill>
                <a:schemeClr val="bg1"/>
              </a:solidFill>
              <a:cs typeface="Arial" panose="020B0604020202020204" pitchFamily="34" charset="0"/>
            </a:endParaRPr>
          </a:p>
        </p:txBody>
      </p:sp>
    </p:spTree>
    <p:extLst>
      <p:ext uri="{BB962C8B-B14F-4D97-AF65-F5344CB8AC3E}">
        <p14:creationId xmlns:p14="http://schemas.microsoft.com/office/powerpoint/2010/main" val="29287678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Individual Task</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With your MAP Case Study, we asked you to:</a:t>
            </a:r>
          </a:p>
          <a:p>
            <a:pPr marL="342900" lvl="0" indent="-342900">
              <a:buFont typeface="+mj-lt"/>
              <a:buAutoNum type="arabicPeriod"/>
            </a:pPr>
            <a:r>
              <a:rPr lang="en-US" sz="2400" dirty="0"/>
              <a:t>List some sectors of industry and private organizations that might need a similar product or service other than the federal Government. Can you determine what products they use?</a:t>
            </a:r>
            <a:endParaRPr lang="en-US" sz="2400" dirty="0">
              <a:solidFill>
                <a:srgbClr val="FF0000"/>
              </a:solidFill>
            </a:endParaRPr>
          </a:p>
          <a:p>
            <a:pPr marL="342900" indent="-342900">
              <a:buFont typeface="+mj-lt"/>
              <a:buAutoNum type="arabicPeriod"/>
            </a:pPr>
            <a:r>
              <a:rPr lang="en-US" sz="2400" dirty="0"/>
              <a:t>Consider the digital services layers and what market segment areas may be applicable to satisfying the agency need. Describe how you think these products and services could satisfy the agency need. What are examples of available products and services that could be used for this system (e.g., Wikipedia, QuickBooks, </a:t>
            </a:r>
            <a:r>
              <a:rPr lang="en-US" sz="2400" dirty="0" err="1"/>
              <a:t>SalesForce</a:t>
            </a:r>
            <a:r>
              <a:rPr lang="en-US" sz="2400" dirty="0"/>
              <a:t>)? </a:t>
            </a:r>
          </a:p>
          <a:p>
            <a:pPr marL="342900" indent="-342900">
              <a:buFont typeface="+mj-lt"/>
              <a:buAutoNum type="arabicPeriod"/>
            </a:pPr>
            <a:r>
              <a:rPr lang="en-US" sz="2400" dirty="0"/>
              <a:t>Individually research potential Open Source, Commercial Off-The-Shelf (COTS) and Proprietary solutions and their likely respective impacts (positive and negative) on satisfying the product vision. </a:t>
            </a:r>
            <a:endParaRPr lang="en-US" dirty="0"/>
          </a:p>
        </p:txBody>
      </p:sp>
    </p:spTree>
    <p:extLst>
      <p:ext uri="{BB962C8B-B14F-4D97-AF65-F5344CB8AC3E}">
        <p14:creationId xmlns:p14="http://schemas.microsoft.com/office/powerpoint/2010/main" val="18380751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Case Study Activity Overview</a:t>
            </a:r>
            <a:endParaRPr lang="en-US" dirty="0"/>
          </a:p>
        </p:txBody>
      </p:sp>
      <p:sp>
        <p:nvSpPr>
          <p:cNvPr id="4" name="Content Placeholder 3"/>
          <p:cNvSpPr>
            <a:spLocks noGrp="1"/>
          </p:cNvSpPr>
          <p:nvPr>
            <p:ph idx="1"/>
          </p:nvPr>
        </p:nvSpPr>
        <p:spPr/>
        <p:txBody>
          <a:bodyPr/>
          <a:lstStyle/>
          <a:p>
            <a:endParaRPr lang="en-US"/>
          </a:p>
        </p:txBody>
      </p:sp>
      <p:grpSp>
        <p:nvGrpSpPr>
          <p:cNvPr id="11" name="Group 10"/>
          <p:cNvGrpSpPr/>
          <p:nvPr/>
        </p:nvGrpSpPr>
        <p:grpSpPr>
          <a:xfrm>
            <a:off x="436077" y="1462237"/>
            <a:ext cx="10869866" cy="953073"/>
            <a:chOff x="436077" y="1233637"/>
            <a:chExt cx="10869866" cy="953073"/>
          </a:xfrm>
        </p:grpSpPr>
        <p:sp>
          <p:nvSpPr>
            <p:cNvPr id="12" name="Rectangle 11"/>
            <p:cNvSpPr/>
            <p:nvPr/>
          </p:nvSpPr>
          <p:spPr>
            <a:xfrm>
              <a:off x="2759284" y="1233637"/>
              <a:ext cx="8546659" cy="953073"/>
            </a:xfrm>
            <a:prstGeom prst="rect">
              <a:avLst/>
            </a:prstGeom>
            <a:solidFill>
              <a:srgbClr val="E1ED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004370"/>
                  </a:solidFill>
                </a:rPr>
                <a:t>Work in your teams to prepare a briefing on what you found when researching  your team’s market segment.</a:t>
              </a:r>
            </a:p>
          </p:txBody>
        </p:sp>
        <p:sp>
          <p:nvSpPr>
            <p:cNvPr id="21" name="Rectangle 20"/>
            <p:cNvSpPr/>
            <p:nvPr/>
          </p:nvSpPr>
          <p:spPr>
            <a:xfrm>
              <a:off x="436077" y="1247799"/>
              <a:ext cx="2323208" cy="913511"/>
            </a:xfrm>
            <a:prstGeom prst="rect">
              <a:avLst/>
            </a:prstGeom>
            <a:solidFill>
              <a:srgbClr val="0067AB"/>
            </a:solidFill>
            <a:scene3d>
              <a:camera prst="orthographicFront"/>
              <a:lightRig rig="threePt" dir="t"/>
            </a:scene3d>
            <a:sp3d>
              <a:bevelT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400" b="1" kern="0" dirty="0" smtClean="0">
                  <a:solidFill>
                    <a:schemeClr val="bg1"/>
                  </a:solidFill>
                  <a:cs typeface="Arial" panose="020B0604020202020204" pitchFamily="34" charset="0"/>
                </a:rPr>
                <a:t>Structure</a:t>
              </a:r>
              <a:endParaRPr lang="en-US" sz="2400" kern="0" dirty="0">
                <a:solidFill>
                  <a:schemeClr val="bg1"/>
                </a:solidFill>
                <a:cs typeface="Arial" panose="020B0604020202020204" pitchFamily="34" charset="0"/>
              </a:endParaRPr>
            </a:p>
          </p:txBody>
        </p:sp>
      </p:grpSp>
      <p:grpSp>
        <p:nvGrpSpPr>
          <p:cNvPr id="22" name="Group 21"/>
          <p:cNvGrpSpPr/>
          <p:nvPr/>
        </p:nvGrpSpPr>
        <p:grpSpPr>
          <a:xfrm>
            <a:off x="436076" y="2607628"/>
            <a:ext cx="10869866" cy="2124029"/>
            <a:chOff x="436076" y="2484990"/>
            <a:chExt cx="6642805" cy="2124029"/>
          </a:xfrm>
        </p:grpSpPr>
        <p:sp>
          <p:nvSpPr>
            <p:cNvPr id="23" name="Rectangle 22"/>
            <p:cNvSpPr/>
            <p:nvPr/>
          </p:nvSpPr>
          <p:spPr>
            <a:xfrm>
              <a:off x="1809258" y="2484990"/>
              <a:ext cx="5269623" cy="2124029"/>
            </a:xfrm>
            <a:prstGeom prst="rect">
              <a:avLst/>
            </a:prstGeom>
            <a:solidFill>
              <a:srgbClr val="FBE0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000" dirty="0" smtClean="0">
                  <a:solidFill>
                    <a:srgbClr val="004370"/>
                  </a:solidFill>
                </a:rPr>
                <a:t>Review the case study and discuss your initial results you found individually across the various options: COTS, Open Sources, or Proprietary</a:t>
              </a:r>
            </a:p>
            <a:p>
              <a:pPr marL="285750" indent="-285750">
                <a:buFont typeface="Arial" panose="020B0604020202020204" pitchFamily="34" charset="0"/>
                <a:buChar char="•"/>
              </a:pPr>
              <a:r>
                <a:rPr lang="en-US" sz="2000" dirty="0" smtClean="0">
                  <a:solidFill>
                    <a:srgbClr val="004370"/>
                  </a:solidFill>
                </a:rPr>
                <a:t>Compare as a team and decide if you need additional research to prepare your solicitation</a:t>
              </a:r>
            </a:p>
            <a:p>
              <a:pPr marL="285750" indent="-285750">
                <a:buFont typeface="Arial" panose="020B0604020202020204" pitchFamily="34" charset="0"/>
                <a:buChar char="•"/>
              </a:pPr>
              <a:r>
                <a:rPr lang="en-US" sz="2000" dirty="0" smtClean="0">
                  <a:solidFill>
                    <a:srgbClr val="004370"/>
                  </a:solidFill>
                </a:rPr>
                <a:t>Be prepared to discuss the questions on the following slide</a:t>
              </a:r>
            </a:p>
          </p:txBody>
        </p:sp>
        <p:sp>
          <p:nvSpPr>
            <p:cNvPr id="24" name="Rectangle 23"/>
            <p:cNvSpPr/>
            <p:nvPr/>
          </p:nvSpPr>
          <p:spPr>
            <a:xfrm>
              <a:off x="436076" y="2484991"/>
              <a:ext cx="1419762" cy="2124028"/>
            </a:xfrm>
            <a:prstGeom prst="rect">
              <a:avLst/>
            </a:prstGeom>
            <a:solidFill>
              <a:srgbClr val="C55A11"/>
            </a:solidFill>
            <a:scene3d>
              <a:camera prst="orthographicFront"/>
              <a:lightRig rig="threePt" dir="t"/>
            </a:scene3d>
            <a:sp3d>
              <a:bevelT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sz="2400" b="1" kern="0" dirty="0" smtClean="0">
                  <a:solidFill>
                    <a:schemeClr val="bg1"/>
                  </a:solidFill>
                  <a:cs typeface="Arial" panose="020B0604020202020204" pitchFamily="34" charset="0"/>
                </a:rPr>
                <a:t>Instructions</a:t>
              </a:r>
              <a:endParaRPr lang="en-US" sz="2400" kern="0" dirty="0">
                <a:solidFill>
                  <a:schemeClr val="bg1"/>
                </a:solidFill>
                <a:cs typeface="Arial" panose="020B0604020202020204" pitchFamily="34" charset="0"/>
              </a:endParaRPr>
            </a:p>
          </p:txBody>
        </p:sp>
      </p:grpSp>
      <p:grpSp>
        <p:nvGrpSpPr>
          <p:cNvPr id="25" name="Group 24"/>
          <p:cNvGrpSpPr/>
          <p:nvPr/>
        </p:nvGrpSpPr>
        <p:grpSpPr>
          <a:xfrm>
            <a:off x="436077" y="4905829"/>
            <a:ext cx="10869865" cy="1279888"/>
            <a:chOff x="436077" y="5234105"/>
            <a:chExt cx="10869865" cy="913512"/>
          </a:xfrm>
        </p:grpSpPr>
        <p:sp>
          <p:nvSpPr>
            <p:cNvPr id="26" name="Rectangle 25"/>
            <p:cNvSpPr/>
            <p:nvPr/>
          </p:nvSpPr>
          <p:spPr>
            <a:xfrm>
              <a:off x="2683063" y="5234106"/>
              <a:ext cx="8622879" cy="913511"/>
            </a:xfrm>
            <a:prstGeom prst="rect">
              <a:avLst/>
            </a:prstGeom>
            <a:solidFill>
              <a:srgbClr val="E1ED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004370"/>
                  </a:solidFill>
                </a:rPr>
                <a:t>Take 45 minutes to discuss, analyze, and formulate a briefing to share your findings with the class. </a:t>
              </a:r>
              <a:endParaRPr lang="en-US" sz="2400" dirty="0">
                <a:solidFill>
                  <a:srgbClr val="004370"/>
                </a:solidFill>
              </a:endParaRPr>
            </a:p>
          </p:txBody>
        </p:sp>
        <p:sp>
          <p:nvSpPr>
            <p:cNvPr id="27" name="Rectangle 26"/>
            <p:cNvSpPr/>
            <p:nvPr/>
          </p:nvSpPr>
          <p:spPr>
            <a:xfrm>
              <a:off x="436077" y="5234105"/>
              <a:ext cx="2246987" cy="913511"/>
            </a:xfrm>
            <a:prstGeom prst="rect">
              <a:avLst/>
            </a:prstGeom>
            <a:solidFill>
              <a:srgbClr val="2E75B6"/>
            </a:solidFill>
            <a:scene3d>
              <a:camera prst="orthographicFront"/>
              <a:lightRig rig="threePt" dir="t"/>
            </a:scene3d>
            <a:sp3d>
              <a:bevelT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sz="2400" b="1" kern="0" dirty="0" smtClean="0">
                  <a:solidFill>
                    <a:schemeClr val="bg1"/>
                  </a:solidFill>
                  <a:cs typeface="Arial" panose="020B0604020202020204" pitchFamily="34" charset="0"/>
                </a:rPr>
                <a:t>Time</a:t>
              </a:r>
              <a:endParaRPr lang="en-US" sz="2400" kern="0" dirty="0">
                <a:solidFill>
                  <a:schemeClr val="bg1"/>
                </a:solidFill>
                <a:cs typeface="Arial" panose="020B0604020202020204" pitchFamily="34" charset="0"/>
              </a:endParaRPr>
            </a:p>
          </p:txBody>
        </p:sp>
      </p:grpSp>
    </p:spTree>
    <p:extLst>
      <p:ext uri="{BB962C8B-B14F-4D97-AF65-F5344CB8AC3E}">
        <p14:creationId xmlns:p14="http://schemas.microsoft.com/office/powerpoint/2010/main" val="8755771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Brief Out</a:t>
            </a:r>
            <a:endParaRPr lang="en-US" dirty="0"/>
          </a:p>
        </p:txBody>
      </p:sp>
      <p:sp>
        <p:nvSpPr>
          <p:cNvPr id="3" name="Content Placeholder 2"/>
          <p:cNvSpPr>
            <a:spLocks noGrp="1"/>
          </p:cNvSpPr>
          <p:nvPr>
            <p:ph idx="1"/>
          </p:nvPr>
        </p:nvSpPr>
        <p:spPr>
          <a:xfrm>
            <a:off x="419100" y="1825625"/>
            <a:ext cx="8255000" cy="4351338"/>
          </a:xfrm>
        </p:spPr>
        <p:txBody>
          <a:bodyPr/>
          <a:lstStyle/>
          <a:p>
            <a:r>
              <a:rPr lang="en-US" dirty="0"/>
              <a:t>As a </a:t>
            </a:r>
            <a:r>
              <a:rPr lang="en-US" dirty="0" smtClean="0"/>
              <a:t>team, what methods did you use to perform your research and what were your results?</a:t>
            </a:r>
          </a:p>
          <a:p>
            <a:r>
              <a:rPr lang="en-US" dirty="0" smtClean="0"/>
              <a:t>What challenges did you have in finding solutions to meet the desired need of the Program? </a:t>
            </a:r>
          </a:p>
          <a:p>
            <a:r>
              <a:rPr lang="en-US" dirty="0" smtClean="0"/>
              <a:t>What additional questions do you have for the program office as a result of your research? </a:t>
            </a:r>
          </a:p>
          <a:p>
            <a:r>
              <a:rPr lang="en-US" dirty="0" smtClean="0"/>
              <a:t>How </a:t>
            </a:r>
            <a:r>
              <a:rPr lang="en-US" dirty="0"/>
              <a:t>will you go about gathering that </a:t>
            </a:r>
            <a:r>
              <a:rPr lang="en-US" dirty="0" smtClean="0"/>
              <a:t>information? Who is the best source for information? </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93708" y="1965827"/>
            <a:ext cx="2450592" cy="367155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5912407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8.0&quot;&gt;&lt;object type=&quot;1&quot; unique_id=&quot;10001&quot;&gt;&lt;object type=&quot;8&quot; unique_id=&quot;20972&quot;&gt;&lt;/object&gt;&lt;object type=&quot;2&quot; unique_id=&quot;20973&quot;&gt;&lt;object type=&quot;3&quot; unique_id=&quot;21006&quot;&gt;&lt;property id=&quot;20148&quot; value=&quot;5&quot;/&gt;&lt;property id=&quot;20300&quot; value=&quot;Slide 22 - &amp;quot;Summary &amp;amp; Preview of Tomorrow&amp;quot;&quot;/&gt;&lt;property id=&quot;20307&quot; value=&quot;283&quot;/&gt;&lt;/object&gt;&lt;object type=&quot;3&quot; unique_id=&quot;21007&quot;&gt;&lt;property id=&quot;20148&quot; value=&quot;5&quot;/&gt;&lt;property id=&quot;20300&quot; value=&quot;Slide 23 - &amp;quot;Day 4 Agenda&amp;quot;&quot;/&gt;&lt;property id=&quot;20307&quot; value=&quot;284&quot;/&gt;&lt;/object&gt;&lt;object type=&quot;3&quot; unique_id=&quot;21008&quot;&gt;&lt;property id=&quot;20148&quot; value=&quot;5&quot;/&gt;&lt;property id=&quot;20300&quot; value=&quot;Slide 1 - &amp;quot;Digital Acquisition MVP Release 2 –Classroom Session Analyzing What and How You Will Buy&amp;quot;&quot;/&gt;&lt;property id=&quot;20307&quot; value=&quot;341&quot;/&gt;&lt;/object&gt;&lt;object type=&quot;3&quot; unique_id=&quot;21010&quot;&gt;&lt;property id=&quot;20148&quot; value=&quot;5&quot;/&gt;&lt;property id=&quot;20300&quot; value=&quot;Slide 3 - &amp;quot;Release 2 Objectives&amp;quot;&quot;/&gt;&lt;property id=&quot;20307&quot; value=&quot;355&quot;/&gt;&lt;/object&gt;&lt;object type=&quot;3&quot; unique_id=&quot;21012&quot;&gt;&lt;property id=&quot;20148&quot; value=&quot;5&quot;/&gt;&lt;property id=&quot;20300&quot; value=&quot;Slide 4 - &amp;quot;Review of Release 2 Key Concepts&amp;quot;&quot;/&gt;&lt;property id=&quot;20307&quot; value=&quot;335&quot;/&gt;&lt;/object&gt;&lt;object type=&quot;3&quot; unique_id=&quot;21014&quot;&gt;&lt;property id=&quot;20148&quot; value=&quot;5&quot;/&gt;&lt;property id=&quot;20300&quot; value=&quot;Slide 5 - &amp;quot;MAP Case Study: Release 2.A Activity Review &amp;amp; Discussion &amp;quot;&quot;/&gt;&lt;property id=&quot;20307&quot; value=&quot;293&quot;/&gt;&lt;/object&gt;&lt;object type=&quot;3&quot; unique_id=&quot;21015&quot;&gt;&lt;property id=&quot;20148&quot; value=&quot;5&quot;/&gt;&lt;property id=&quot;20300&quot; value=&quot;Slide 6 - &amp;quot;Activity Overview&amp;quot;&quot;/&gt;&lt;property id=&quot;20307&quot; value=&quot;336&quot;/&gt;&lt;/object&gt;&lt;object type=&quot;3&quot; unique_id=&quot;21016&quot;&gt;&lt;property id=&quot;20148&quot; value=&quot;5&quot;/&gt;&lt;property id=&quot;20300&quot; value=&quot;Slide 8 - &amp;quot;Case Study Activity Overview&amp;quot;&quot;/&gt;&lt;property id=&quot;20307&quot; value=&quot;310&quot;/&gt;&lt;/object&gt;&lt;object type=&quot;3&quot; unique_id=&quot;21018&quot;&gt;&lt;property id=&quot;20148&quot; value=&quot;5&quot;/&gt;&lt;property id=&quot;20300&quot; value=&quot;Slide 10 - &amp;quot;Beyond the RFI&amp;quot;&quot;/&gt;&lt;property id=&quot;20307&quot; value=&quot;358&quot;/&gt;&lt;/object&gt;&lt;object type=&quot;3&quot; unique_id=&quot;21019&quot;&gt;&lt;property id=&quot;20148&quot; value=&quot;5&quot;/&gt;&lt;property id=&quot;20300&quot; value=&quot;Slide 14 - &amp;quot;Why Should we Talk More? &amp;quot;&quot;/&gt;&lt;property id=&quot;20307&quot; value=&quot;359&quot;/&gt;&lt;/object&gt;&lt;object type=&quot;3&quot; unique_id=&quot;21020&quot;&gt;&lt;property id=&quot;20148&quot; value=&quot;5&quot;/&gt;&lt;property id=&quot;20300&quot; value=&quot;Slide 11 - &amp;quot;What we’re going to cover&amp;quot;&quot;/&gt;&lt;property id=&quot;20307&quot; value=&quot;360&quot;/&gt;&lt;/object&gt;&lt;object type=&quot;3&quot; unique_id=&quot;21021&quot;&gt;&lt;property id=&quot;20148&quot; value=&quot;5&quot;/&gt;&lt;property id=&quot;20300&quot; value=&quot;Slide 18 - &amp;quot;Methods to Increase Conversation (Market Research)&amp;quot;&quot;/&gt;&lt;property id=&quot;20307&quot; value=&quot;361&quot;/&gt;&lt;/object&gt;&lt;object type=&quot;3&quot; unique_id=&quot;21022&quot;&gt;&lt;property id=&quot;20148&quot; value=&quot;5&quot;/&gt;&lt;property id=&quot;20300&quot; value=&quot;Slide 20 - &amp;quot;Exercise: Choosing an Alternative&amp;quot;&quot;/&gt;&lt;property id=&quot;20307&quot; value=&quot;362&quot;/&gt;&lt;/object&gt;&lt;object type=&quot;3&quot; unique_id=&quot;21024&quot;&gt;&lt;property id=&quot;20148&quot; value=&quot;5&quot;/&gt;&lt;property id=&quot;20300&quot; value=&quot;Slide 21 - &amp;quot;Guest Speakers&amp;quot;&quot;/&gt;&lt;property id=&quot;20307&quot; value=&quot;295&quot;/&gt;&lt;/object&gt;&lt;object type=&quot;3&quot; unique_id=&quot;1102902&quot;&gt;&lt;property id=&quot;20148&quot; value=&quot;5&quot;/&gt;&lt;property id=&quot;20300&quot; value=&quot;Slide 2 - &amp;quot;Day 3 Agenda&amp;quot;&quot;/&gt;&lt;property id=&quot;20307&quot; value=&quot;364&quot;/&gt;&lt;/object&gt;&lt;object type=&quot;3&quot; unique_id=&quot;1102904&quot;&gt;&lt;property id=&quot;20148&quot; value=&quot;5&quot;/&gt;&lt;property id=&quot;20300&quot; value=&quot;Slide 7 - &amp;quot;Your Individual Task&amp;quot;&quot;/&gt;&lt;property id=&quot;20307&quot; value=&quot;366&quot;/&gt;&lt;/object&gt;&lt;object type=&quot;3&quot; unique_id=&quot;1102905&quot;&gt;&lt;property id=&quot;20148&quot; value=&quot;5&quot;/&gt;&lt;property id=&quot;20300&quot; value=&quot;Slide 9 - &amp;quot;Team Brief Out&amp;quot;&quot;/&gt;&lt;property id=&quot;20307&quot; value=&quot;367&quot;/&gt;&lt;/object&gt;&lt;object type=&quot;3&quot; unique_id=&quot;1102906&quot;&gt;&lt;property id=&quot;20148&quot; value=&quot;5&quot;/&gt;&lt;property id=&quot;20300&quot; value=&quot;Slide 12 - &amp;quot;Federal Source Cody Policy&amp;quot;&quot;/&gt;&lt;property id=&quot;20307&quot; value=&quot;372&quot;/&gt;&lt;/object&gt;&lt;object type=&quot;3&quot; unique_id=&quot;1102907&quot;&gt;&lt;property id=&quot;20148&quot; value=&quot;5&quot;/&gt;&lt;property id=&quot;20300&quot; value=&quot;Slide 13 - &amp;quot;Why do you need to be involved? &amp;quot;&quot;/&gt;&lt;property id=&quot;20307&quot; value=&quot;373&quot;/&gt;&lt;/object&gt;&lt;object type=&quot;3&quot; unique_id=&quot;1102908&quot;&gt;&lt;property id=&quot;20148&quot; value=&quot;5&quot;/&gt;&lt;property id=&quot;20300&quot; value=&quot;Slide 15 - &amp;quot;How do you talk to this industry? &amp;quot;&quot;/&gt;&lt;property id=&quot;20307&quot; value=&quot;369&quot;/&gt;&lt;/object&gt;&lt;object type=&quot;3&quot; unique_id=&quot;1102909&quot;&gt;&lt;property id=&quot;20148&quot; value=&quot;5&quot;/&gt;&lt;property id=&quot;20300&quot; value=&quot;Slide 16 - &amp;quot;Relating to Industry&amp;quot;&quot;/&gt;&lt;property id=&quot;20307&quot; value=&quot;370&quot;/&gt;&lt;/object&gt;&lt;object type=&quot;3&quot; unique_id=&quot;1102910&quot;&gt;&lt;property id=&quot;20148&quot; value=&quot;5&quot;/&gt;&lt;property id=&quot;20300&quot; value=&quot;Slide 17 - &amp;quot;Relating to Industry&amp;quot;&quot;/&gt;&lt;property id=&quot;20307&quot; value=&quot;371&quot;/&gt;&lt;/object&gt;&lt;object type=&quot;3&quot; unique_id=&quot;1102911&quot;&gt;&lt;property id=&quot;20148&quot; value=&quot;5&quot;/&gt;&lt;property id=&quot;20300&quot; value=&quot;Slide 19 - &amp;quot;Test an Acquisition Hypothesis&amp;quot;&quot;/&gt;&lt;property id=&quot;20307&quot; value=&quot;368&quot;/&gt;&lt;/objec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6F5AFEA0F5F1A4CB0E7ABC4C9340C83" ma:contentTypeVersion="" ma:contentTypeDescription="Create a new document." ma:contentTypeScope="" ma:versionID="4308a6a2672614e48e8ae340f944ee60">
  <xsd:schema xmlns:xsd="http://www.w3.org/2001/XMLSchema" xmlns:xs="http://www.w3.org/2001/XMLSchema" xmlns:p="http://schemas.microsoft.com/office/2006/metadata/properties" targetNamespace="http://schemas.microsoft.com/office/2006/metadata/properties" ma:root="true" ma:fieldsID="b2384c6cc0088fcedbaf6edaf557def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101A845-FDAA-4E5D-A0D2-FA99ABF96922}">
  <ds:schemaRefs>
    <ds:schemaRef ds:uri="http://schemas.microsoft.com/office/2006/documentManagement/types"/>
    <ds:schemaRef ds:uri="http://purl.org/dc/dcmitype/"/>
    <ds:schemaRef ds:uri="http://schemas.openxmlformats.org/package/2006/metadata/core-properties"/>
    <ds:schemaRef ds:uri="http://purl.org/dc/terms/"/>
    <ds:schemaRef ds:uri="http://www.w3.org/XML/1998/namespace"/>
    <ds:schemaRef ds:uri="http://purl.org/dc/elements/1.1/"/>
    <ds:schemaRef ds:uri="http://schemas.microsoft.com/office/infopath/2007/PartnerControls"/>
    <ds:schemaRef ds:uri="http://schemas.microsoft.com/office/2006/metadata/properties"/>
  </ds:schemaRefs>
</ds:datastoreItem>
</file>

<file path=customXml/itemProps2.xml><?xml version="1.0" encoding="utf-8"?>
<ds:datastoreItem xmlns:ds="http://schemas.openxmlformats.org/officeDocument/2006/customXml" ds:itemID="{4F8FE182-F756-48BD-8604-FB39DCE874F3}">
  <ds:schemaRefs>
    <ds:schemaRef ds:uri="http://schemas.microsoft.com/sharepoint/v3/contenttype/forms"/>
  </ds:schemaRefs>
</ds:datastoreItem>
</file>

<file path=customXml/itemProps3.xml><?xml version="1.0" encoding="utf-8"?>
<ds:datastoreItem xmlns:ds="http://schemas.openxmlformats.org/officeDocument/2006/customXml" ds:itemID="{FEF13684-440A-4266-8887-879A403A827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11930</TotalTime>
  <Words>3512</Words>
  <Application>Microsoft Office PowerPoint</Application>
  <PresentationFormat>Widescreen</PresentationFormat>
  <Paragraphs>364</Paragraphs>
  <Slides>23</Slides>
  <Notes>23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ＭＳ Ｐゴシック</vt:lpstr>
      <vt:lpstr>Arial</vt:lpstr>
      <vt:lpstr>Calibri</vt:lpstr>
      <vt:lpstr>Calibri Light</vt:lpstr>
      <vt:lpstr>Open Sans</vt:lpstr>
      <vt:lpstr>Times New Roman</vt:lpstr>
      <vt:lpstr>Wingdings</vt:lpstr>
      <vt:lpstr>Office Theme</vt:lpstr>
      <vt:lpstr>Digital Acquisition MVP Release 2 –Classroom Session Analyzing What and How You Will Buy</vt:lpstr>
      <vt:lpstr>Day 3 Agenda</vt:lpstr>
      <vt:lpstr>Release 2 Objectives</vt:lpstr>
      <vt:lpstr>Review of Release 2 Key Concepts</vt:lpstr>
      <vt:lpstr>MAP Case Study: Release 2.A Activity Review &amp; Discussion </vt:lpstr>
      <vt:lpstr>Activity Overview</vt:lpstr>
      <vt:lpstr>Your Individual Task</vt:lpstr>
      <vt:lpstr>Case Study Activity Overview</vt:lpstr>
      <vt:lpstr>Team Brief Out</vt:lpstr>
      <vt:lpstr>Beyond the RFI</vt:lpstr>
      <vt:lpstr>What we’re going to cover</vt:lpstr>
      <vt:lpstr>Federal Source Cody Policy</vt:lpstr>
      <vt:lpstr>Why do you need to be involved? </vt:lpstr>
      <vt:lpstr>Why Should we Talk More? </vt:lpstr>
      <vt:lpstr>How do you talk to this industry? </vt:lpstr>
      <vt:lpstr>Relating to Industry</vt:lpstr>
      <vt:lpstr>Relating to Industry</vt:lpstr>
      <vt:lpstr>Methods to Increase Conversation (Market Research)</vt:lpstr>
      <vt:lpstr>Test an Acquisition Hypothesis</vt:lpstr>
      <vt:lpstr>Exercise: Choosing an Alternative</vt:lpstr>
      <vt:lpstr>Guest Speakers</vt:lpstr>
      <vt:lpstr>Summary &amp; Preview of Tomorrow</vt:lpstr>
      <vt:lpstr>Day 4 Agenda</vt:lpstr>
    </vt:vector>
  </TitlesOfParts>
  <Company>Windows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Liska, Damian</dc:creator>
  <cp:lastModifiedBy>Lauren E. Tindall</cp:lastModifiedBy>
  <cp:revision>363</cp:revision>
  <cp:lastPrinted>2015-12-09T17:02:39Z</cp:lastPrinted>
  <dcterms:created xsi:type="dcterms:W3CDTF">2015-09-18T18:18:02Z</dcterms:created>
  <dcterms:modified xsi:type="dcterms:W3CDTF">2016-10-12T22:14:29Z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0x01010086F5AFEA0F5F1A4CB0E7ABC4C9340C83</vt:lpwstr>
  </property>
</Properties>
</file>