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88" r:id="rId6"/>
    <p:sldId id="320" r:id="rId7"/>
    <p:sldId id="287" r:id="rId8"/>
    <p:sldId id="303" r:id="rId9"/>
    <p:sldId id="311" r:id="rId10"/>
    <p:sldId id="319" r:id="rId11"/>
    <p:sldId id="308" r:id="rId12"/>
    <p:sldId id="315" r:id="rId13"/>
    <p:sldId id="306" r:id="rId14"/>
    <p:sldId id="309" r:id="rId15"/>
    <p:sldId id="299" r:id="rId16"/>
    <p:sldId id="317" r:id="rId17"/>
    <p:sldId id="321" r:id="rId18"/>
  </p:sldIdLst>
  <p:sldSz cx="12192000" cy="6858000"/>
  <p:notesSz cx="7010400" cy="92964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836CD7-BB95-4DAD-9D72-781C5FCF4F80}">
          <p14:sldIdLst>
            <p14:sldId id="256"/>
            <p14:sldId id="288"/>
            <p14:sldId id="320"/>
            <p14:sldId id="287"/>
            <p14:sldId id="303"/>
            <p14:sldId id="311"/>
            <p14:sldId id="319"/>
            <p14:sldId id="308"/>
            <p14:sldId id="315"/>
            <p14:sldId id="306"/>
            <p14:sldId id="309"/>
            <p14:sldId id="299"/>
            <p14:sldId id="317"/>
            <p14:sldId id="32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olf, Brock" initials="WB" lastIdx="4" clrIdx="0">
    <p:extLst>
      <p:ext uri="{19B8F6BF-5375-455C-9EA6-DF929625EA0E}">
        <p15:presenceInfo xmlns:p15="http://schemas.microsoft.com/office/powerpoint/2012/main" userId="Wolf, Brock" providerId="None"/>
      </p:ext>
    </p:extLst>
  </p:cmAuthor>
  <p:cmAuthor id="2" name="Erin" initials="EF" lastIdx="18" clrIdx="1">
    <p:extLst>
      <p:ext uri="{19B8F6BF-5375-455C-9EA6-DF929625EA0E}">
        <p15:presenceInfo xmlns:p15="http://schemas.microsoft.com/office/powerpoint/2012/main" userId="Er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370"/>
    <a:srgbClr val="4291F0"/>
    <a:srgbClr val="DCEAFC"/>
    <a:srgbClr val="0000FF"/>
    <a:srgbClr val="0068A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76946" autoAdjust="0"/>
  </p:normalViewPr>
  <p:slideViewPr>
    <p:cSldViewPr snapToGrid="0">
      <p:cViewPr varScale="1">
        <p:scale>
          <a:sx n="68" d="100"/>
          <a:sy n="68" d="100"/>
        </p:scale>
        <p:origin x="466" y="53"/>
      </p:cViewPr>
      <p:guideLst>
        <p:guide orient="horz" pos="2160"/>
        <p:guide pos="384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9456"/>
    </p:cViewPr>
  </p:sorterViewPr>
  <p:notesViewPr>
    <p:cSldViewPr snapToGrid="0">
      <p:cViewPr>
        <p:scale>
          <a:sx n="85" d="100"/>
          <a:sy n="85" d="100"/>
        </p:scale>
        <p:origin x="-2868" y="64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10-10T13:57:47.369" idx="18">
    <p:pos x="6090" y="1475"/>
    <p:text>I made some changes to the notes section because it talked about additional slides of information, but there is just this one slide.</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6B48701F-A889-4B94-A380-68791E188376}" type="datetimeFigureOut">
              <a:rPr lang="en-US" smtClean="0"/>
              <a:t>10/10/2016</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655AD792-D0E5-463E-BAD3-EF54C503734E}" type="slidenum">
              <a:rPr lang="en-US" smtClean="0"/>
              <a:t>‹#›</a:t>
            </a:fld>
            <a:endParaRPr lang="en-US"/>
          </a:p>
        </p:txBody>
      </p:sp>
    </p:spTree>
    <p:extLst>
      <p:ext uri="{BB962C8B-B14F-4D97-AF65-F5344CB8AC3E}">
        <p14:creationId xmlns:p14="http://schemas.microsoft.com/office/powerpoint/2010/main" val="1927494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6BDC796-006F-442D-A66B-1415D11D2B2A}" type="datetimeFigureOut">
              <a:rPr lang="en-US" smtClean="0"/>
              <a:t>10/10/2016</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AFC8854-003F-465D-BEBB-FBCAECCCEBB9}" type="slidenum">
              <a:rPr lang="en-US" smtClean="0"/>
              <a:t>‹#›</a:t>
            </a:fld>
            <a:endParaRPr lang="en-US"/>
          </a:p>
        </p:txBody>
      </p:sp>
    </p:spTree>
    <p:extLst>
      <p:ext uri="{BB962C8B-B14F-4D97-AF65-F5344CB8AC3E}">
        <p14:creationId xmlns:p14="http://schemas.microsoft.com/office/powerpoint/2010/main" val="1228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mailto:DigitalAcquisitionMVP@icfi.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Good morning, and welcome back from your long weekend. We hope that everyone enjoyed their time off. </a:t>
            </a:r>
          </a:p>
          <a:p>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a:t>
            </a:fld>
            <a:endParaRPr lang="en-US"/>
          </a:p>
        </p:txBody>
      </p:sp>
    </p:spTree>
    <p:extLst>
      <p:ext uri="{BB962C8B-B14F-4D97-AF65-F5344CB8AC3E}">
        <p14:creationId xmlns:p14="http://schemas.microsoft.com/office/powerpoint/2010/main" val="3214107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a:t>
            </a:r>
            <a:r>
              <a:rPr lang="en-US" b="0" baseline="0" dirty="0" smtClean="0"/>
              <a:t> Notes:</a:t>
            </a:r>
            <a:endParaRPr lang="en-US" b="0" dirty="0" smtClean="0"/>
          </a:p>
          <a:p>
            <a:pPr marL="171450" indent="-171450">
              <a:buFont typeface="Arial" panose="020B0604020202020204" pitchFamily="34" charset="0"/>
              <a:buChar char="•"/>
            </a:pPr>
            <a:r>
              <a:rPr lang="en-US" b="0" dirty="0" smtClean="0"/>
              <a:t>For</a:t>
            </a:r>
            <a:r>
              <a:rPr lang="en-US" b="0" baseline="0" dirty="0" smtClean="0"/>
              <a:t> the LDA this iteration, we have two tasks for you to complete. First, you should continue development of your product vision. </a:t>
            </a:r>
          </a:p>
          <a:p>
            <a:pPr marL="628650" lvl="1" indent="-171450">
              <a:buFont typeface="Arial" panose="020B0604020202020204" pitchFamily="34" charset="0"/>
              <a:buChar char="•"/>
            </a:pPr>
            <a:r>
              <a:rPr lang="en-US" b="0" baseline="0" dirty="0" smtClean="0"/>
              <a:t>We have </a:t>
            </a:r>
            <a:r>
              <a:rPr lang="en-US" b="1" baseline="0" dirty="0" smtClean="0"/>
              <a:t>extended the due date for this assignment to Oct. 24</a:t>
            </a:r>
            <a:r>
              <a:rPr lang="en-US" b="0" baseline="0" dirty="0" smtClean="0"/>
              <a:t>, rather than October 14. Our thought was that you might not get feedback from your assignment coach in time to make the changes that </a:t>
            </a:r>
            <a:r>
              <a:rPr lang="en-US" b="0" baseline="0" dirty="0" smtClean="0"/>
              <a:t>are needed. </a:t>
            </a:r>
            <a:endParaRPr lang="en-US" b="0" baseline="0" dirty="0" smtClean="0"/>
          </a:p>
          <a:p>
            <a:pPr marL="628650" lvl="1" indent="-171450">
              <a:buFont typeface="Arial" panose="020B0604020202020204" pitchFamily="34" charset="0"/>
              <a:buChar char="•"/>
            </a:pPr>
            <a:r>
              <a:rPr lang="en-US" b="0" baseline="0" dirty="0" smtClean="0"/>
              <a:t>Due to the classroom session taking up the week of the 17-21</a:t>
            </a:r>
            <a:r>
              <a:rPr lang="en-US" b="0" baseline="30000" dirty="0" smtClean="0"/>
              <a:t>st</a:t>
            </a:r>
            <a:r>
              <a:rPr lang="en-US" b="0" baseline="0" dirty="0" smtClean="0"/>
              <a:t>, we have decided to give you Monday Oct. 24 to finish the product vision if necessary. </a:t>
            </a:r>
          </a:p>
          <a:p>
            <a:pPr marL="171450" lvl="0" indent="-171450">
              <a:buFont typeface="Arial" panose="020B0604020202020204" pitchFamily="34" charset="0"/>
              <a:buChar char="•"/>
            </a:pPr>
            <a:r>
              <a:rPr lang="en-US" b="0" baseline="0" dirty="0" smtClean="0"/>
              <a:t>In addition to the product vision, you will be preparing a 10-minute presentation of your project so far for the classroom session. This presentation should include: </a:t>
            </a:r>
          </a:p>
          <a:p>
            <a:pPr marL="628650" lvl="1" indent="-171450">
              <a:buFont typeface="Arial" panose="020B0604020202020204" pitchFamily="34" charset="0"/>
              <a:buChar char="•"/>
            </a:pPr>
            <a:r>
              <a:rPr lang="en-US" sz="1200" b="1" i="0" kern="1200" dirty="0" smtClean="0">
                <a:solidFill>
                  <a:schemeClr val="tx1"/>
                </a:solidFill>
                <a:effectLst/>
                <a:latin typeface="+mn-lt"/>
                <a:ea typeface="+mn-ea"/>
                <a:cs typeface="+mn-cs"/>
              </a:rPr>
              <a:t>Your overall project and hypothesis.</a:t>
            </a:r>
            <a:r>
              <a:rPr lang="en-US" sz="1200" b="0" i="0" kern="1200" dirty="0" smtClean="0">
                <a:solidFill>
                  <a:schemeClr val="tx1"/>
                </a:solidFill>
                <a:effectLst/>
                <a:latin typeface="+mn-lt"/>
                <a:ea typeface="+mn-ea"/>
                <a:cs typeface="+mn-cs"/>
              </a:rPr>
              <a:t> Discuss you experiences using the design process to hone in on this hypothesis.</a:t>
            </a:r>
          </a:p>
          <a:p>
            <a:pPr marL="628650" lvl="1" indent="-171450">
              <a:buFont typeface="Arial" panose="020B0604020202020204" pitchFamily="34" charset="0"/>
              <a:buChar char="•"/>
            </a:pPr>
            <a:r>
              <a:rPr lang="en-US" sz="1200" b="1" i="0" kern="1200" dirty="0" smtClean="0">
                <a:solidFill>
                  <a:schemeClr val="tx1"/>
                </a:solidFill>
                <a:effectLst/>
                <a:latin typeface="+mn-lt"/>
                <a:ea typeface="+mn-ea"/>
                <a:cs typeface="+mn-cs"/>
              </a:rPr>
              <a:t>Your plan for executing and testing your hypothesis.</a:t>
            </a:r>
            <a:r>
              <a:rPr lang="en-US" sz="1200" b="0" i="0" kern="1200" dirty="0" smtClean="0">
                <a:solidFill>
                  <a:schemeClr val="tx1"/>
                </a:solidFill>
                <a:effectLst/>
                <a:latin typeface="+mn-lt"/>
                <a:ea typeface="+mn-ea"/>
                <a:cs typeface="+mn-cs"/>
              </a:rPr>
              <a:t> How are you planning on (or how have you been) using agile principles to test your hypothesis?</a:t>
            </a:r>
          </a:p>
          <a:p>
            <a:pPr marL="628650" lvl="1" indent="-171450">
              <a:buFont typeface="Arial" panose="020B0604020202020204" pitchFamily="34" charset="0"/>
              <a:buChar char="•"/>
            </a:pPr>
            <a:r>
              <a:rPr lang="en-US" sz="1200" b="1" i="0" kern="1200" dirty="0" smtClean="0">
                <a:solidFill>
                  <a:schemeClr val="tx1"/>
                </a:solidFill>
                <a:effectLst/>
                <a:latin typeface="+mn-lt"/>
                <a:ea typeface="+mn-ea"/>
                <a:cs typeface="+mn-cs"/>
              </a:rPr>
              <a:t>Your product vision (i.e., the need you are addressing for your customer).</a:t>
            </a:r>
            <a:endParaRPr lang="en-US" sz="1200" b="0" i="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en-US" sz="1200" b="1" i="0" kern="1200" dirty="0" smtClean="0">
                <a:solidFill>
                  <a:schemeClr val="tx1"/>
                </a:solidFill>
                <a:effectLst/>
                <a:latin typeface="+mn-lt"/>
                <a:ea typeface="+mn-ea"/>
                <a:cs typeface="+mn-cs"/>
              </a:rPr>
              <a:t>Systems/collaboration tools that you’ll use to execute your plan.</a:t>
            </a:r>
            <a:endParaRPr lang="en-US" sz="1200" b="0" i="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en-US" sz="1200" b="1" i="0" kern="1200" dirty="0" smtClean="0">
                <a:solidFill>
                  <a:schemeClr val="tx1"/>
                </a:solidFill>
                <a:effectLst/>
                <a:latin typeface="+mn-lt"/>
                <a:ea typeface="+mn-ea"/>
                <a:cs typeface="+mn-cs"/>
              </a:rPr>
              <a:t>Your key learnings/takeaways, successes, challenges, and anticipated next steps.</a:t>
            </a:r>
            <a:r>
              <a:rPr lang="en-US" sz="1200" b="0" i="0" kern="1200" dirty="0" smtClean="0">
                <a:solidFill>
                  <a:schemeClr val="tx1"/>
                </a:solidFill>
                <a:effectLst/>
                <a:latin typeface="+mn-lt"/>
                <a:ea typeface="+mn-ea"/>
                <a:cs typeface="+mn-cs"/>
              </a:rPr>
              <a:t> To craft this section, ask yourselves questions like the following: What are you most proud of? Where have you struggled most? What are you most excited about as you move forward?</a:t>
            </a:r>
          </a:p>
          <a:p>
            <a:pPr marL="628650" lvl="1" indent="-171450">
              <a:buFont typeface="Arial" panose="020B0604020202020204" pitchFamily="34" charset="0"/>
              <a:buChar char="•"/>
            </a:pPr>
            <a:r>
              <a:rPr lang="en-US" sz="1200" b="1" i="0" kern="1200" dirty="0" smtClean="0">
                <a:solidFill>
                  <a:schemeClr val="tx1"/>
                </a:solidFill>
                <a:effectLst/>
                <a:latin typeface="+mn-lt"/>
                <a:ea typeface="+mn-ea"/>
                <a:cs typeface="+mn-cs"/>
              </a:rPr>
              <a:t>Questions for the group or challenges you’re currently working through.</a:t>
            </a:r>
            <a:endParaRPr lang="en-US" sz="1200" b="0" i="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b="0" dirty="0" smtClean="0"/>
              <a:t>More information about your</a:t>
            </a:r>
            <a:r>
              <a:rPr lang="en-US" b="0" baseline="0" dirty="0" smtClean="0"/>
              <a:t> demo day presentations is in the portal– please take note of the instructions in the portal. You should have some kind of visual or takeaway materials to support your presentation. </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10</a:t>
            </a:fld>
            <a:endParaRPr lang="en-US"/>
          </a:p>
        </p:txBody>
      </p:sp>
    </p:spTree>
    <p:extLst>
      <p:ext uri="{BB962C8B-B14F-4D97-AF65-F5344CB8AC3E}">
        <p14:creationId xmlns:p14="http://schemas.microsoft.com/office/powerpoint/2010/main" val="3393582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pPr marL="171450" indent="-171450">
              <a:buFont typeface="Arial" panose="020B0604020202020204" pitchFamily="34" charset="0"/>
              <a:buChar char="•"/>
            </a:pPr>
            <a:r>
              <a:rPr lang="en-US" dirty="0" smtClean="0"/>
              <a:t>Deliver a </a:t>
            </a:r>
            <a:r>
              <a:rPr lang="en-US" b="1" dirty="0" smtClean="0"/>
              <a:t>10-minute presentation </a:t>
            </a:r>
            <a:r>
              <a:rPr lang="en-US" dirty="0" smtClean="0"/>
              <a:t>on October 21, 2016, during the afternoon classroom session.</a:t>
            </a:r>
          </a:p>
          <a:p>
            <a:pPr marL="171450" indent="-171450">
              <a:buFont typeface="Arial" panose="020B0604020202020204" pitchFamily="34" charset="0"/>
              <a:buChar char="•"/>
            </a:pPr>
            <a:r>
              <a:rPr lang="en-US" dirty="0" smtClean="0"/>
              <a:t>Share your presentation materials and other documentation with the facilitators and assignment leads via email (</a:t>
            </a:r>
            <a:r>
              <a:rPr lang="en-US" dirty="0" smtClean="0">
                <a:hlinkClick r:id="rId3"/>
              </a:rPr>
              <a:t>DigitalAcquisitionMVP@icfi.com</a:t>
            </a:r>
            <a:r>
              <a:rPr lang="en-US" dirty="0" smtClean="0"/>
              <a:t>).</a:t>
            </a:r>
          </a:p>
          <a:p>
            <a:pPr marL="171450" indent="-171450">
              <a:buFont typeface="Arial" panose="020B0604020202020204" pitchFamily="34" charset="0"/>
              <a:buChar char="•"/>
            </a:pPr>
            <a:r>
              <a:rPr lang="en-US" dirty="0" smtClean="0"/>
              <a:t>Plan to use Day 1 of the Classroom Session to work on your </a:t>
            </a:r>
            <a:r>
              <a:rPr lang="en-US" dirty="0" smtClean="0"/>
              <a:t>presentations</a:t>
            </a:r>
          </a:p>
          <a:p>
            <a:pPr marL="171450" indent="-171450">
              <a:buFont typeface="Arial" panose="020B0604020202020204" pitchFamily="34" charset="0"/>
              <a:buChar char="•"/>
            </a:pPr>
            <a:r>
              <a:rPr lang="en-US" dirty="0" smtClean="0"/>
              <a:t>Check out the</a:t>
            </a:r>
            <a:r>
              <a:rPr lang="en-US" baseline="0" dirty="0" smtClean="0"/>
              <a:t> portal for further details about your demo day presentations</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11</a:t>
            </a:fld>
            <a:endParaRPr lang="en-US"/>
          </a:p>
        </p:txBody>
      </p:sp>
    </p:spTree>
    <p:extLst>
      <p:ext uri="{BB962C8B-B14F-4D97-AF65-F5344CB8AC3E}">
        <p14:creationId xmlns:p14="http://schemas.microsoft.com/office/powerpoint/2010/main" val="3393582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Facilitator</a:t>
            </a:r>
            <a:r>
              <a:rPr lang="en-US" baseline="0" dirty="0" smtClean="0"/>
              <a:t> Notes: </a:t>
            </a:r>
          </a:p>
          <a:p>
            <a:endParaRPr lang="en-US" baseline="0" dirty="0" smtClean="0"/>
          </a:p>
          <a:p>
            <a:pPr marL="171450" indent="-171450">
              <a:buFont typeface="Arial" panose="020B0604020202020204" pitchFamily="34" charset="0"/>
              <a:buChar char="•"/>
            </a:pPr>
            <a:r>
              <a:rPr lang="en-US" baseline="0" dirty="0" smtClean="0"/>
              <a:t>The Release 2 Classroom session is coming up. Our classroom session will be held at FHWA’s Arlington location</a:t>
            </a:r>
            <a:r>
              <a:rPr lang="en-US" b="0" baseline="0" dirty="0" smtClean="0"/>
              <a:t>: </a:t>
            </a:r>
            <a:r>
              <a:rPr lang="en-US" b="1" dirty="0" smtClean="0"/>
              <a:t>1310 North Courthouse Road, Suite 300, Arlington, VA 22201 from 8am to 4pm each day. </a:t>
            </a:r>
          </a:p>
          <a:p>
            <a:pPr marL="171450" indent="-171450">
              <a:buFont typeface="Arial" panose="020B0604020202020204" pitchFamily="34" charset="0"/>
              <a:buChar char="•"/>
            </a:pPr>
            <a:r>
              <a:rPr lang="en-US" b="0" dirty="0" smtClean="0"/>
              <a:t>This</a:t>
            </a:r>
            <a:r>
              <a:rPr lang="en-US" b="0" baseline="0" dirty="0" smtClean="0"/>
              <a:t> location is off of the orange line, and m</a:t>
            </a:r>
            <a:r>
              <a:rPr lang="en-US" b="0" dirty="0" smtClean="0"/>
              <a:t>etro</a:t>
            </a:r>
            <a:r>
              <a:rPr lang="en-US" b="0" baseline="0" dirty="0" smtClean="0"/>
              <a:t> is currently </a:t>
            </a:r>
            <a:r>
              <a:rPr lang="en-US" b="0" baseline="0" dirty="0" err="1" smtClean="0"/>
              <a:t>SafeTracking</a:t>
            </a:r>
            <a:r>
              <a:rPr lang="en-US" b="0" baseline="0" dirty="0" smtClean="0"/>
              <a:t> the Orange line. There will be very limited metro access—please plan accordingly.</a:t>
            </a:r>
            <a:endParaRPr lang="en-US" b="0"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b="1" dirty="0" smtClean="0"/>
              <a:t>Day </a:t>
            </a:r>
            <a:r>
              <a:rPr lang="en-US" b="1" dirty="0" smtClean="0"/>
              <a:t>1</a:t>
            </a:r>
            <a:r>
              <a:rPr lang="en-US" baseline="0" dirty="0" smtClean="0"/>
              <a:t> is an optional session intended for your groups to continue working on your LDA. Days 2-5 will be instructor led </a:t>
            </a:r>
            <a:r>
              <a:rPr lang="en-US" baseline="0" dirty="0" smtClean="0"/>
              <a:t>facilitation. </a:t>
            </a:r>
          </a:p>
          <a:p>
            <a:pPr marL="628650" lvl="1" indent="-171450">
              <a:buFont typeface="Arial" panose="020B0604020202020204" pitchFamily="34" charset="0"/>
              <a:buChar char="•"/>
            </a:pPr>
            <a:r>
              <a:rPr lang="en-US" baseline="0" dirty="0" smtClean="0"/>
              <a:t>This is a chance for you to work on your </a:t>
            </a:r>
            <a:r>
              <a:rPr lang="en-US" baseline="0" dirty="0" smtClean="0"/>
              <a:t>Demo Day presentations and any additional work you need to do for your product vision. Traci, Brent, and your assignment coaches will be there to provide you with any additional guidance that you may need. It is strongly recommended that you attend this session despite it being designated as optional. This is a great opportunity to get together with your team and put together a strong presentation. </a:t>
            </a:r>
          </a:p>
          <a:p>
            <a:pPr marL="171450" lvl="0" indent="-171450">
              <a:buFont typeface="Arial" panose="020B0604020202020204" pitchFamily="34" charset="0"/>
              <a:buChar char="•"/>
            </a:pPr>
            <a:r>
              <a:rPr lang="en-US" dirty="0" smtClean="0"/>
              <a:t>On </a:t>
            </a:r>
            <a:r>
              <a:rPr lang="en-US" b="1" dirty="0" smtClean="0"/>
              <a:t>Day 2</a:t>
            </a:r>
            <a:r>
              <a:rPr lang="en-US" b="1" baseline="0" dirty="0" smtClean="0"/>
              <a:t> </a:t>
            </a:r>
            <a:r>
              <a:rPr lang="en-US" baseline="0" dirty="0" smtClean="0"/>
              <a:t>there will be a</a:t>
            </a:r>
            <a:r>
              <a:rPr lang="en-US" dirty="0" smtClean="0"/>
              <a:t> Release 1 review, stakeholder engagement</a:t>
            </a:r>
          </a:p>
          <a:p>
            <a:pPr marL="171450" lvl="0" indent="-171450">
              <a:buFont typeface="Arial" panose="020B0604020202020204" pitchFamily="34" charset="0"/>
              <a:buChar char="•"/>
            </a:pPr>
            <a:r>
              <a:rPr lang="en-US" dirty="0" smtClean="0"/>
              <a:t>In </a:t>
            </a:r>
            <a:r>
              <a:rPr lang="en-US" b="1" dirty="0" smtClean="0"/>
              <a:t>Day 3 </a:t>
            </a:r>
            <a:r>
              <a:rPr lang="en-US" dirty="0" smtClean="0"/>
              <a:t>we will hear</a:t>
            </a:r>
            <a:r>
              <a:rPr lang="en-US" baseline="0" dirty="0" smtClean="0"/>
              <a:t> from </a:t>
            </a:r>
            <a:r>
              <a:rPr lang="en-US" dirty="0" smtClean="0"/>
              <a:t>an acquisition expert, non-traditional vendor guest speaker</a:t>
            </a:r>
          </a:p>
          <a:p>
            <a:pPr marL="171450" lvl="0" indent="-171450">
              <a:buFont typeface="Arial" panose="020B0604020202020204" pitchFamily="34" charset="0"/>
              <a:buChar char="•"/>
            </a:pPr>
            <a:r>
              <a:rPr lang="en-US" b="1" dirty="0" smtClean="0"/>
              <a:t>Day 4 </a:t>
            </a:r>
            <a:r>
              <a:rPr lang="en-US" dirty="0" smtClean="0"/>
              <a:t>will cover</a:t>
            </a:r>
            <a:r>
              <a:rPr lang="en-US" baseline="0" dirty="0" smtClean="0"/>
              <a:t> </a:t>
            </a:r>
            <a:r>
              <a:rPr lang="en-US" dirty="0" smtClean="0"/>
              <a:t>Market research, influencing conversations, guest panel to talk about acquisition strategy.</a:t>
            </a:r>
          </a:p>
          <a:p>
            <a:pPr marL="171450" lvl="0" indent="-171450">
              <a:buFont typeface="Arial" panose="020B0604020202020204" pitchFamily="34" charset="0"/>
              <a:buChar char="•"/>
            </a:pPr>
            <a:r>
              <a:rPr lang="en-US" dirty="0" smtClean="0"/>
              <a:t>And on </a:t>
            </a:r>
            <a:r>
              <a:rPr lang="en-US" b="1" dirty="0" smtClean="0"/>
              <a:t>Day 5</a:t>
            </a:r>
            <a:r>
              <a:rPr lang="en-US" b="1" baseline="0" dirty="0" smtClean="0"/>
              <a:t> </a:t>
            </a:r>
            <a:r>
              <a:rPr lang="en-US" baseline="0" dirty="0" smtClean="0"/>
              <a:t>is the</a:t>
            </a:r>
            <a:r>
              <a:rPr lang="en-US" dirty="0" smtClean="0"/>
              <a:t> LDA Demo Day, and introduction to Release 3</a:t>
            </a:r>
          </a:p>
          <a:p>
            <a:pPr marL="171450" lvl="0" indent="-171450">
              <a:buFont typeface="Arial" panose="020B0604020202020204" pitchFamily="34" charset="0"/>
              <a:buChar char="•"/>
            </a:pPr>
            <a:endParaRPr lang="en-US" dirty="0" smtClean="0"/>
          </a:p>
          <a:p>
            <a:pPr marL="171450" lvl="0" indent="-171450">
              <a:buFont typeface="Arial" panose="020B0604020202020204" pitchFamily="34" charset="0"/>
              <a:buChar char="•"/>
            </a:pPr>
            <a:r>
              <a:rPr lang="en-US" dirty="0" smtClean="0"/>
              <a:t>This is just an overview of the activities</a:t>
            </a:r>
            <a:r>
              <a:rPr lang="en-US" baseline="0" dirty="0" smtClean="0"/>
              <a:t> that will come! We look forward to seeing you next week. </a:t>
            </a:r>
            <a:endParaRPr lang="en-US"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13</a:t>
            </a:fld>
            <a:endParaRPr lang="en-US"/>
          </a:p>
        </p:txBody>
      </p:sp>
    </p:spTree>
    <p:extLst>
      <p:ext uri="{BB962C8B-B14F-4D97-AF65-F5344CB8AC3E}">
        <p14:creationId xmlns:p14="http://schemas.microsoft.com/office/powerpoint/2010/main" val="352967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Facilitator</a:t>
            </a:r>
            <a:r>
              <a:rPr lang="en-US" baseline="0" dirty="0" smtClean="0"/>
              <a:t> Notes: </a:t>
            </a:r>
          </a:p>
          <a:p>
            <a:endParaRPr lang="en-US" baseline="0" dirty="0" smtClean="0"/>
          </a:p>
          <a:p>
            <a:r>
              <a:rPr lang="en-US" baseline="0" dirty="0" smtClean="0"/>
              <a:t>Finally, we will have the Release 2 Assessment at the end of this iteration. More information will be available soon!</a:t>
            </a:r>
          </a:p>
        </p:txBody>
      </p:sp>
      <p:sp>
        <p:nvSpPr>
          <p:cNvPr id="4" name="Slide Number Placeholder 3"/>
          <p:cNvSpPr>
            <a:spLocks noGrp="1"/>
          </p:cNvSpPr>
          <p:nvPr>
            <p:ph type="sldNum" sz="quarter" idx="10"/>
          </p:nvPr>
        </p:nvSpPr>
        <p:spPr/>
        <p:txBody>
          <a:bodyPr/>
          <a:lstStyle/>
          <a:p>
            <a:fld id="{3AFC8854-003F-465D-BEBB-FBCAECCCEBB9}" type="slidenum">
              <a:rPr lang="en-US" smtClean="0"/>
              <a:t>14</a:t>
            </a:fld>
            <a:endParaRPr lang="en-US"/>
          </a:p>
        </p:txBody>
      </p:sp>
    </p:spTree>
    <p:extLst>
      <p:ext uri="{BB962C8B-B14F-4D97-AF65-F5344CB8AC3E}">
        <p14:creationId xmlns:p14="http://schemas.microsoft.com/office/powerpoint/2010/main" val="1273869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0" dirty="0" smtClean="0"/>
              <a:t>Facilitator Notes: </a:t>
            </a:r>
          </a:p>
          <a:p>
            <a:pPr marL="0" lvl="0" indent="0">
              <a:buFont typeface="Arial" panose="020B0604020202020204" pitchFamily="34" charset="0"/>
              <a:buNone/>
            </a:pPr>
            <a:endParaRPr lang="en-US" b="0" dirty="0" smtClean="0"/>
          </a:p>
          <a:p>
            <a:pPr marL="0" lvl="0" indent="0">
              <a:buFont typeface="Arial" panose="020B0604020202020204" pitchFamily="34" charset="0"/>
              <a:buNone/>
            </a:pPr>
            <a:r>
              <a:rPr lang="en-US" b="0" dirty="0" smtClean="0"/>
              <a:t>We’re going to be</a:t>
            </a:r>
            <a:r>
              <a:rPr lang="en-US" b="0" baseline="0" dirty="0" smtClean="0"/>
              <a:t> getting right back into the swing of things, and we have some big deadlines coming up. Today we’ll be going over upcoming deadlines and other updates, some classroom session logistics, and we’ll walk through Iteration 2.B</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2</a:t>
            </a:fld>
            <a:endParaRPr lang="en-US"/>
          </a:p>
        </p:txBody>
      </p:sp>
    </p:spTree>
    <p:extLst>
      <p:ext uri="{BB962C8B-B14F-4D97-AF65-F5344CB8AC3E}">
        <p14:creationId xmlns:p14="http://schemas.microsoft.com/office/powerpoint/2010/main" val="4219549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Facilitator Notes: </a:t>
            </a:r>
          </a:p>
          <a:p>
            <a:endParaRPr lang="en-US" dirty="0" smtClean="0"/>
          </a:p>
          <a:p>
            <a:pPr marL="0" indent="0">
              <a:buFont typeface="Arial" panose="020B0604020202020204" pitchFamily="34" charset="0"/>
              <a:buNone/>
            </a:pPr>
            <a:r>
              <a:rPr lang="en-US" dirty="0" smtClean="0"/>
              <a:t>Badging will be up</a:t>
            </a:r>
            <a:r>
              <a:rPr lang="en-US" baseline="0" dirty="0" smtClean="0"/>
              <a:t> and running again for Iteration 2.B. Our team is also working to award badges for the past iterations (1.B and 2.A).</a:t>
            </a:r>
          </a:p>
          <a:p>
            <a:pPr marL="0" indent="0">
              <a:buFont typeface="Arial" panose="020B0604020202020204" pitchFamily="34" charset="0"/>
              <a:buNone/>
            </a:pPr>
            <a:r>
              <a:rPr lang="en-US" baseline="0" dirty="0" smtClean="0"/>
              <a:t>As a reminder, the written assignment for your Stakeholder Analysis is due on Oct. 14. For this assignment, you should be including: </a:t>
            </a:r>
          </a:p>
          <a:p>
            <a:pPr marL="628650" lvl="1"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The identified stakeholders you intend to interview</a:t>
            </a:r>
          </a:p>
          <a:p>
            <a:pPr marL="628650" lvl="1"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Status of scheduling those interviews</a:t>
            </a:r>
          </a:p>
          <a:p>
            <a:pPr marL="628650" lvl="1"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Your list of questions you plan to ask</a:t>
            </a:r>
          </a:p>
          <a:p>
            <a:r>
              <a:rPr lang="en-US" dirty="0" smtClean="0"/>
              <a:t>Shadowing: By the end of release 2 you need to identify the following information:</a:t>
            </a:r>
          </a:p>
          <a:p>
            <a:pPr marL="628650" lvl="1"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Name of person/group you will be shadowing and their agency/company:</a:t>
            </a:r>
          </a:p>
          <a:p>
            <a:pPr marL="628650" lvl="1"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Description of the project/event you will be shadowing:</a:t>
            </a:r>
          </a:p>
          <a:p>
            <a:pPr marL="628650" lvl="1"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How did you identify this opportunity?</a:t>
            </a:r>
          </a:p>
          <a:p>
            <a:pPr marL="628650" lvl="1"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When will you complete your shadowing experience? </a:t>
            </a:r>
          </a:p>
          <a:p>
            <a:pPr marL="628650" lvl="1"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What is the total duration of your shadowing experience?</a:t>
            </a:r>
          </a:p>
          <a:p>
            <a:r>
              <a:rPr lang="en-US" dirty="0" smtClean="0"/>
              <a:t>For</a:t>
            </a:r>
            <a:r>
              <a:rPr lang="en-US" baseline="0" dirty="0" smtClean="0"/>
              <a:t> the actual shadowing piece of the assignment, you will have until the end of the course to complete your shadowing. </a:t>
            </a:r>
            <a:endParaRPr lang="en-US"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3</a:t>
            </a:fld>
            <a:endParaRPr lang="en-US"/>
          </a:p>
        </p:txBody>
      </p:sp>
    </p:spTree>
    <p:extLst>
      <p:ext uri="{BB962C8B-B14F-4D97-AF65-F5344CB8AC3E}">
        <p14:creationId xmlns:p14="http://schemas.microsoft.com/office/powerpoint/2010/main" val="1345842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 </a:t>
            </a:r>
          </a:p>
          <a:p>
            <a:endParaRPr lang="en-US" b="0" dirty="0" smtClean="0"/>
          </a:p>
          <a:p>
            <a:r>
              <a:rPr lang="en-US" b="0" dirty="0" smtClean="0"/>
              <a:t>Congratulations</a:t>
            </a:r>
            <a:r>
              <a:rPr lang="en-US" b="0" baseline="0" dirty="0" smtClean="0"/>
              <a:t> on completing iteration 2.A. To review, you:</a:t>
            </a:r>
          </a:p>
          <a:p>
            <a:pPr marL="628650" lvl="1" indent="-171450">
              <a:buFont typeface="Arial" panose="020B0604020202020204" pitchFamily="34" charset="0"/>
              <a:buChar char="•"/>
            </a:pPr>
            <a:r>
              <a:rPr lang="en-US" sz="1200" b="0" dirty="0" smtClean="0">
                <a:solidFill>
                  <a:schemeClr val="tx1"/>
                </a:solidFill>
              </a:rPr>
              <a:t>Analyzed</a:t>
            </a:r>
            <a:r>
              <a:rPr lang="en-US" sz="1200" b="0" baseline="0" dirty="0" smtClean="0">
                <a:solidFill>
                  <a:schemeClr val="tx1"/>
                </a:solidFill>
              </a:rPr>
              <a:t> </a:t>
            </a:r>
            <a:r>
              <a:rPr lang="en-US" sz="1200" b="0" dirty="0" smtClean="0">
                <a:solidFill>
                  <a:schemeClr val="tx1"/>
                </a:solidFill>
              </a:rPr>
              <a:t>stakeholders in your sphere of influence that impact digital services acquisition.</a:t>
            </a:r>
          </a:p>
          <a:p>
            <a:pPr marL="628650" lvl="1" indent="-171450">
              <a:buFont typeface="Arial" panose="020B0604020202020204" pitchFamily="34" charset="0"/>
              <a:buChar char="•"/>
            </a:pPr>
            <a:r>
              <a:rPr lang="en-US" sz="1200" b="0" dirty="0" smtClean="0">
                <a:solidFill>
                  <a:schemeClr val="tx1"/>
                </a:solidFill>
              </a:rPr>
              <a:t>Assessed your agency’s readiness for change and innovation.</a:t>
            </a:r>
          </a:p>
          <a:p>
            <a:pPr marL="628650" lvl="1" indent="-171450">
              <a:buFont typeface="Arial" panose="020B0604020202020204" pitchFamily="34" charset="0"/>
              <a:buChar char="•"/>
            </a:pPr>
            <a:r>
              <a:rPr lang="en-US" sz="1200" b="0" dirty="0" smtClean="0">
                <a:solidFill>
                  <a:schemeClr val="tx1"/>
                </a:solidFill>
              </a:rPr>
              <a:t>Asked effective questions to understand the agency’s need and make recommendations on a course of action for a digital acquisition procurement.</a:t>
            </a:r>
          </a:p>
          <a:p>
            <a:pPr marL="628650" lvl="1" indent="-171450">
              <a:buFont typeface="Arial" panose="020B0604020202020204" pitchFamily="34" charset="0"/>
              <a:buChar char="•"/>
            </a:pPr>
            <a:r>
              <a:rPr lang="en-US" sz="1200" b="0" dirty="0" smtClean="0">
                <a:solidFill>
                  <a:schemeClr val="tx1"/>
                </a:solidFill>
              </a:rPr>
              <a:t>Analyzed a digital service need to determine its most appropriate market.</a:t>
            </a:r>
          </a:p>
          <a:p>
            <a:endParaRPr lang="en-US" b="0" dirty="0" smtClean="0"/>
          </a:p>
          <a:p>
            <a:r>
              <a:rPr lang="en-US" b="0" dirty="0" smtClean="0"/>
              <a:t>In</a:t>
            </a:r>
            <a:r>
              <a:rPr lang="en-US" b="0" baseline="0" dirty="0" smtClean="0"/>
              <a:t> this next iteration, Iteration 2.B, you will: </a:t>
            </a:r>
          </a:p>
          <a:p>
            <a:pPr marL="628650" lvl="1" indent="-171450">
              <a:buFont typeface="Arial" panose="020B0604020202020204" pitchFamily="34" charset="0"/>
              <a:buChar char="•"/>
            </a:pPr>
            <a:r>
              <a:rPr lang="en-US" sz="1200" b="0" dirty="0" smtClean="0">
                <a:solidFill>
                  <a:schemeClr val="tx1"/>
                </a:solidFill>
              </a:rPr>
              <a:t>Identify why communicating openly and responsibly with potential vendors is critical to digital services acquisition success and how to do it.</a:t>
            </a:r>
          </a:p>
          <a:p>
            <a:pPr marL="628650" lvl="1" indent="-171450">
              <a:buFont typeface="Arial" panose="020B0604020202020204" pitchFamily="34" charset="0"/>
              <a:buChar char="•"/>
            </a:pPr>
            <a:r>
              <a:rPr lang="en-US" sz="1200" b="0" dirty="0" smtClean="0">
                <a:solidFill>
                  <a:schemeClr val="tx1"/>
                </a:solidFill>
              </a:rPr>
              <a:t>Differentiate between buying compliance and buying outcomes.</a:t>
            </a:r>
          </a:p>
          <a:p>
            <a:pPr marL="628650" lvl="1" indent="-171450">
              <a:buFont typeface="Arial" panose="020B0604020202020204" pitchFamily="34" charset="0"/>
              <a:buChar char="•"/>
            </a:pPr>
            <a:r>
              <a:rPr lang="en-US" sz="1200" b="0" dirty="0" smtClean="0">
                <a:solidFill>
                  <a:schemeClr val="tx1"/>
                </a:solidFill>
              </a:rPr>
              <a:t>Conduct effective market research for digital services. </a:t>
            </a:r>
          </a:p>
          <a:p>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4</a:t>
            </a:fld>
            <a:endParaRPr lang="en-US"/>
          </a:p>
        </p:txBody>
      </p:sp>
    </p:spTree>
    <p:extLst>
      <p:ext uri="{BB962C8B-B14F-4D97-AF65-F5344CB8AC3E}">
        <p14:creationId xmlns:p14="http://schemas.microsoft.com/office/powerpoint/2010/main" val="1885883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pPr marL="171450" indent="-171450">
              <a:buFont typeface="Arial" panose="020B0604020202020204" pitchFamily="34" charset="0"/>
              <a:buChar char="•"/>
            </a:pPr>
            <a:r>
              <a:rPr lang="en-US" b="0" dirty="0" smtClean="0"/>
              <a:t>We’ve kept</a:t>
            </a:r>
            <a:r>
              <a:rPr lang="en-US" b="0" baseline="0" dirty="0" smtClean="0"/>
              <a:t> this iteration fairly short because of the classroom sessions. You’ll notice that we have two online </a:t>
            </a:r>
            <a:r>
              <a:rPr lang="en-US" b="0" baseline="0" dirty="0" smtClean="0"/>
              <a:t>learnings </a:t>
            </a:r>
            <a:r>
              <a:rPr lang="en-US" b="0" baseline="0" dirty="0" smtClean="0"/>
              <a:t>that we think should take you about 30 minutes each.</a:t>
            </a:r>
          </a:p>
          <a:p>
            <a:pPr marL="171450" indent="-171450">
              <a:buFont typeface="Arial" panose="020B0604020202020204" pitchFamily="34" charset="0"/>
              <a:buChar char="•"/>
            </a:pPr>
            <a:r>
              <a:rPr lang="en-US" b="0" baseline="0" dirty="0" smtClean="0"/>
              <a:t>Additionally, we have some silver and gold readings and </a:t>
            </a:r>
            <a:r>
              <a:rPr lang="en-US" b="0" baseline="0" dirty="0" smtClean="0"/>
              <a:t>discussions; </a:t>
            </a:r>
            <a:r>
              <a:rPr lang="en-US" b="0" baseline="0" dirty="0" smtClean="0"/>
              <a:t>you’ll be continuing work on your </a:t>
            </a:r>
            <a:r>
              <a:rPr lang="en-US" b="0" baseline="0" dirty="0" smtClean="0"/>
              <a:t>LDA; </a:t>
            </a:r>
            <a:r>
              <a:rPr lang="en-US" b="0" baseline="0" dirty="0" smtClean="0"/>
              <a:t>and the Release 2 Assessment will be coming toward the end of the release. </a:t>
            </a:r>
          </a:p>
          <a:p>
            <a:pPr marL="171450" indent="-171450">
              <a:buFont typeface="Arial" panose="020B0604020202020204" pitchFamily="34" charset="0"/>
              <a:buChar char="•"/>
            </a:pPr>
            <a:r>
              <a:rPr lang="en-US" b="0" baseline="0" dirty="0" smtClean="0"/>
              <a:t>And, of course, we have the classroom session that you will be attending next week. </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5</a:t>
            </a:fld>
            <a:endParaRPr lang="en-US"/>
          </a:p>
        </p:txBody>
      </p:sp>
    </p:spTree>
    <p:extLst>
      <p:ext uri="{BB962C8B-B14F-4D97-AF65-F5344CB8AC3E}">
        <p14:creationId xmlns:p14="http://schemas.microsoft.com/office/powerpoint/2010/main" val="1885883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Facilitator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Release 2 Classroom session is coming up. Our classroom session will be held at FHWA’s Arlington location: 1310 North Courthouse Road, Suite 300, Arlington, VA 22201 from 8am to 4pm each day.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We’ll be getting into the classroom schedule a little bit more in later slides, but Day 1 is an optional session intended for your groups to continue working on your LDA. Days 2-5 will be instructor led facilitation.</a:t>
            </a:r>
          </a:p>
          <a:p>
            <a:endParaRPr lang="en-US" b="0" dirty="0"/>
          </a:p>
        </p:txBody>
      </p:sp>
      <p:sp>
        <p:nvSpPr>
          <p:cNvPr id="4" name="Slide Number Placeholder 3"/>
          <p:cNvSpPr>
            <a:spLocks noGrp="1"/>
          </p:cNvSpPr>
          <p:nvPr>
            <p:ph type="sldNum" sz="quarter" idx="10"/>
          </p:nvPr>
        </p:nvSpPr>
        <p:spPr/>
        <p:txBody>
          <a:bodyPr/>
          <a:lstStyle/>
          <a:p>
            <a:fld id="{3AFC8854-003F-465D-BEBB-FBCAECCCEBB9}" type="slidenum">
              <a:rPr lang="en-US" smtClean="0"/>
              <a:t>6</a:t>
            </a:fld>
            <a:endParaRPr lang="en-US"/>
          </a:p>
        </p:txBody>
      </p:sp>
    </p:spTree>
    <p:extLst>
      <p:ext uri="{BB962C8B-B14F-4D97-AF65-F5344CB8AC3E}">
        <p14:creationId xmlns:p14="http://schemas.microsoft.com/office/powerpoint/2010/main" val="3426514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 Notes: </a:t>
            </a:r>
          </a:p>
          <a:p>
            <a:pPr marL="171450" indent="-171450">
              <a:buFont typeface="Arial" panose="020B0604020202020204" pitchFamily="34" charset="0"/>
              <a:buChar char="•"/>
            </a:pPr>
            <a:r>
              <a:rPr lang="en-US" b="0" dirty="0" smtClean="0"/>
              <a:t>This</a:t>
            </a:r>
            <a:r>
              <a:rPr lang="en-US" b="0" baseline="0" dirty="0" smtClean="0"/>
              <a:t> 30-minute bronze activity introduces you to pre-solicitation communication. It covers an array of pre-solicitation communication topics, including:</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Why pre-solicitation communication with offerors is important in the acquisition of digital services.</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Ways in which you can communicate effectively with potential vendors prior to solicitation of digital services.</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Best practices for responsible pre-solicitation communication when procuring digital services.</a:t>
            </a:r>
          </a:p>
          <a:p>
            <a:pPr marL="171450"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7</a:t>
            </a:fld>
            <a:endParaRPr lang="en-US"/>
          </a:p>
        </p:txBody>
      </p:sp>
    </p:spTree>
    <p:extLst>
      <p:ext uri="{BB962C8B-B14F-4D97-AF65-F5344CB8AC3E}">
        <p14:creationId xmlns:p14="http://schemas.microsoft.com/office/powerpoint/2010/main" val="1700855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pPr marL="171450" indent="-171450">
              <a:buFont typeface="Arial" panose="020B0604020202020204" pitchFamily="34" charset="0"/>
              <a:buChar char="•"/>
            </a:pPr>
            <a:r>
              <a:rPr lang="en-US" b="0" baseline="0" dirty="0" smtClean="0"/>
              <a:t>The online learning: Building Your Market Research Toolkit should take you approximately 30 minutes to complete. </a:t>
            </a:r>
          </a:p>
          <a:p>
            <a:pPr marL="171450" indent="-171450">
              <a:buFont typeface="Arial" panose="020B0604020202020204" pitchFamily="34" charset="0"/>
              <a:buChar char="•"/>
            </a:pPr>
            <a:r>
              <a:rPr lang="en-US" b="0" baseline="0" dirty="0" smtClean="0"/>
              <a:t>This module will introduce resources that you can use to help your market research—including the Gartner Magic Quadrant. There is also a reading that discusses how to tailor the Gartner Quadrant for your own use.</a:t>
            </a:r>
          </a:p>
          <a:p>
            <a:pPr marL="171450" indent="-171450">
              <a:buFont typeface="Arial" panose="020B0604020202020204" pitchFamily="34" charset="0"/>
              <a:buChar char="•"/>
            </a:pPr>
            <a:r>
              <a:rPr lang="en-US" b="0" dirty="0" smtClean="0"/>
              <a:t>Finally, we’ll take a look at</a:t>
            </a:r>
            <a:r>
              <a:rPr lang="en-US" b="0" baseline="0" dirty="0" smtClean="0"/>
              <a:t> market intelligence vs. market research with a short article that covers how market intelligence can help your agency frame an understanding of the commercial market. </a:t>
            </a:r>
            <a:endParaRPr lang="en-US" b="0" dirty="0"/>
          </a:p>
        </p:txBody>
      </p:sp>
      <p:sp>
        <p:nvSpPr>
          <p:cNvPr id="4" name="Slide Number Placeholder 3"/>
          <p:cNvSpPr>
            <a:spLocks noGrp="1"/>
          </p:cNvSpPr>
          <p:nvPr>
            <p:ph type="sldNum" sz="quarter" idx="10"/>
          </p:nvPr>
        </p:nvSpPr>
        <p:spPr/>
        <p:txBody>
          <a:bodyPr/>
          <a:lstStyle/>
          <a:p>
            <a:fld id="{3AFC8854-003F-465D-BEBB-FBCAECCCEBB9}" type="slidenum">
              <a:rPr lang="en-US" smtClean="0"/>
              <a:t>8</a:t>
            </a:fld>
            <a:endParaRPr lang="en-US"/>
          </a:p>
        </p:txBody>
      </p:sp>
    </p:spTree>
    <p:extLst>
      <p:ext uri="{BB962C8B-B14F-4D97-AF65-F5344CB8AC3E}">
        <p14:creationId xmlns:p14="http://schemas.microsoft.com/office/powerpoint/2010/main" val="3393582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endParaRPr lang="en-US" b="0" dirty="0" smtClean="0"/>
          </a:p>
          <a:p>
            <a:r>
              <a:rPr lang="en-US" b="0" dirty="0" smtClean="0"/>
              <a:t>In addition to the articles</a:t>
            </a:r>
            <a:r>
              <a:rPr lang="en-US" b="0" baseline="0" dirty="0" smtClean="0"/>
              <a:t> that are included in the bronze-level activities, this iteration features 5 silver and gold readings. For each article, you should respond to the related discussion post. </a:t>
            </a:r>
          </a:p>
          <a:p>
            <a:r>
              <a:rPr lang="en-US" b="0" baseline="0" dirty="0" smtClean="0"/>
              <a:t>The readings include: </a:t>
            </a:r>
          </a:p>
          <a:p>
            <a:pPr marL="342900" indent="-342900">
              <a:buFont typeface="Arial" panose="020B0604020202020204" pitchFamily="34" charset="0"/>
              <a:buChar char="•"/>
            </a:pPr>
            <a:r>
              <a:rPr lang="en-US" sz="1200" b="0" dirty="0" smtClean="0">
                <a:solidFill>
                  <a:schemeClr val="tx1"/>
                </a:solidFill>
              </a:rPr>
              <a:t>“How 11 Companies are Scaling Agile”</a:t>
            </a:r>
          </a:p>
          <a:p>
            <a:pPr marL="342900" indent="-342900">
              <a:buFont typeface="Arial" panose="020B0604020202020204" pitchFamily="34" charset="0"/>
              <a:buChar char="•"/>
            </a:pPr>
            <a:r>
              <a:rPr lang="en-US" sz="1200" b="0" dirty="0" smtClean="0">
                <a:solidFill>
                  <a:schemeClr val="tx1"/>
                </a:solidFill>
              </a:rPr>
              <a:t>“Continuous Delivery vs Continuous Deployment vs Continuous Integration - Wait huh?”</a:t>
            </a:r>
          </a:p>
          <a:p>
            <a:pPr marL="342900" indent="-342900">
              <a:buFont typeface="Arial" panose="020B0604020202020204" pitchFamily="34" charset="0"/>
              <a:buChar char="•"/>
            </a:pPr>
            <a:r>
              <a:rPr lang="en-US" sz="1200" b="0" dirty="0" smtClean="0">
                <a:solidFill>
                  <a:schemeClr val="tx1"/>
                </a:solidFill>
              </a:rPr>
              <a:t>“7 Signs This Person isn't Actually a UX Designer”</a:t>
            </a:r>
          </a:p>
          <a:p>
            <a:pPr marL="342900" indent="-342900">
              <a:buFont typeface="Arial" panose="020B0604020202020204" pitchFamily="34" charset="0"/>
              <a:buChar char="•"/>
            </a:pPr>
            <a:r>
              <a:rPr lang="en-US" sz="1200" b="0" dirty="0" smtClean="0">
                <a:solidFill>
                  <a:schemeClr val="tx1"/>
                </a:solidFill>
              </a:rPr>
              <a:t>“Webby Awards 2016: Best Activism Websites”</a:t>
            </a:r>
          </a:p>
          <a:p>
            <a:pPr marL="342900" indent="-342900">
              <a:buFont typeface="Arial" panose="020B0604020202020204" pitchFamily="34" charset="0"/>
              <a:buChar char="•"/>
            </a:pPr>
            <a:r>
              <a:rPr lang="en-US" sz="1200" b="0" dirty="0" smtClean="0">
                <a:solidFill>
                  <a:schemeClr val="tx1"/>
                </a:solidFill>
              </a:rPr>
              <a:t>“The 22 Most Innovative Web Platforms of 2016”</a:t>
            </a:r>
          </a:p>
          <a:p>
            <a:pPr marL="0" indent="0">
              <a:buFont typeface="Arial" panose="020B0604020202020204" pitchFamily="34" charset="0"/>
              <a:buNone/>
            </a:pPr>
            <a:r>
              <a:rPr lang="en-US" sz="1200" b="0" dirty="0" smtClean="0">
                <a:solidFill>
                  <a:schemeClr val="tx1"/>
                </a:solidFill>
              </a:rPr>
              <a:t>In these articles, topics covered will range from innovators</a:t>
            </a:r>
            <a:r>
              <a:rPr lang="en-US" sz="1200" b="0" baseline="0" dirty="0" smtClean="0">
                <a:solidFill>
                  <a:schemeClr val="tx1"/>
                </a:solidFill>
              </a:rPr>
              <a:t> in web development, to the difference between a true user experience designer and a fraud. </a:t>
            </a:r>
            <a:endParaRPr lang="en-US" sz="1200" b="0" dirty="0" smtClean="0">
              <a:solidFill>
                <a:schemeClr val="tx1"/>
              </a:solidFill>
            </a:endParaRPr>
          </a:p>
          <a:p>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9</a:t>
            </a:fld>
            <a:endParaRPr lang="en-US"/>
          </a:p>
        </p:txBody>
      </p:sp>
    </p:spTree>
    <p:extLst>
      <p:ext uri="{BB962C8B-B14F-4D97-AF65-F5344CB8AC3E}">
        <p14:creationId xmlns:p14="http://schemas.microsoft.com/office/powerpoint/2010/main" val="2152131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http://icf-edx-pilot.cloudapp.net/static/themes/ionisx/images/sunrise.98dd28f2df8a.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14425"/>
            <a:ext cx="12198969" cy="3494496"/>
          </a:xfrm>
          <a:prstGeom prst="rect">
            <a:avLst/>
          </a:prstGeom>
          <a:noFill/>
          <a:effectLst>
            <a:outerShdw blurRad="50800" dist="254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10/10/2016</a:t>
            </a:fld>
            <a:endParaRPr lang="en-US"/>
          </a:p>
        </p:txBody>
      </p:sp>
      <p:sp>
        <p:nvSpPr>
          <p:cNvPr id="5" name="Footer Placeholder 4"/>
          <p:cNvSpPr>
            <a:spLocks noGrp="1"/>
          </p:cNvSpPr>
          <p:nvPr>
            <p:ph type="ftr" sz="quarter" idx="11"/>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dirty="0"/>
          </a:p>
        </p:txBody>
      </p:sp>
      <p:sp>
        <p:nvSpPr>
          <p:cNvPr id="8" name="Rectangle 7"/>
          <p:cNvSpPr/>
          <p:nvPr userDrawn="1"/>
        </p:nvSpPr>
        <p:spPr>
          <a:xfrm>
            <a:off x="266700" y="1256121"/>
            <a:ext cx="8924925" cy="1515654"/>
          </a:xfrm>
          <a:prstGeom prst="rect">
            <a:avLst/>
          </a:prstGeom>
          <a:solidFill>
            <a:srgbClr val="FFFFFF">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66700" y="1341846"/>
            <a:ext cx="9144000" cy="829854"/>
          </a:xfrm>
        </p:spPr>
        <p:txBody>
          <a:bodyPr anchor="b">
            <a:normAutofit/>
          </a:bodyPr>
          <a:lstStyle>
            <a:lvl1pPr algn="l">
              <a:defRPr sz="360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Click to edit Master title style</a:t>
            </a:r>
            <a:endParaRPr lang="en-US" dirty="0"/>
          </a:p>
        </p:txBody>
      </p:sp>
      <p:sp>
        <p:nvSpPr>
          <p:cNvPr id="10" name="Rectangle 9"/>
          <p:cNvSpPr/>
          <p:nvPr userDrawn="1"/>
        </p:nvSpPr>
        <p:spPr>
          <a:xfrm>
            <a:off x="266700" y="2771775"/>
            <a:ext cx="8924544" cy="866775"/>
          </a:xfrm>
          <a:prstGeom prst="rect">
            <a:avLst/>
          </a:prstGeom>
          <a:solidFill>
            <a:srgbClr val="4291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p:cNvSpPr>
            <a:spLocks noGrp="1"/>
          </p:cNvSpPr>
          <p:nvPr>
            <p:ph type="subTitle" idx="1"/>
          </p:nvPr>
        </p:nvSpPr>
        <p:spPr>
          <a:xfrm>
            <a:off x="400050" y="2953159"/>
            <a:ext cx="9144000" cy="1655762"/>
          </a:xfrm>
        </p:spPr>
        <p:txBody>
          <a:bodyPr/>
          <a:lstStyle>
            <a:lvl1pPr marL="0" indent="0" algn="l">
              <a:buNone/>
              <a:defRPr sz="2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9443474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46298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78606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1"/>
          <p:cNvSpPr>
            <a:spLocks noGrp="1"/>
          </p:cNvSpPr>
          <p:nvPr>
            <p:ph type="title"/>
          </p:nvPr>
        </p:nvSpPr>
        <p:spPr>
          <a:xfrm>
            <a:off x="419100" y="-15875"/>
            <a:ext cx="11353800" cy="1325563"/>
          </a:xfrm>
        </p:spPr>
        <p:txBody>
          <a:bodyPr>
            <a:normAutofit/>
          </a:bodyPr>
          <a:lstStyle>
            <a:lvl1pPr>
              <a:defRPr lang="en-US" sz="3600" dirty="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19100" y="1825625"/>
            <a:ext cx="11353800" cy="4351338"/>
          </a:xfr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10/10/2016</a:t>
            </a:fld>
            <a:endParaRPr lang="en-US"/>
          </a:p>
        </p:txBody>
      </p:sp>
      <p:sp>
        <p:nvSpPr>
          <p:cNvPr id="5" name="Footer Placeholder 4"/>
          <p:cNvSpPr>
            <a:spLocks noGrp="1"/>
          </p:cNvSpPr>
          <p:nvPr>
            <p:ph type="ftr" sz="quarter" idx="11"/>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a:p>
        </p:txBody>
      </p:sp>
      <p:pic>
        <p:nvPicPr>
          <p:cNvPr id="10" name="Picture 2" descr="http://icf-edx-pilot.cloudapp.net/static/themes/ionisx/images/sunrise.98dd28f2df8a.jpg"/>
          <p:cNvPicPr>
            <a:picLocks noChangeAspect="1" noChangeArrowheads="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38102009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A5455E-396F-4CC6-B1CB-7A7B8FB4B650}"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8098308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A5455E-396F-4CC6-B1CB-7A7B8FB4B650}"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
        <p:nvSpPr>
          <p:cNvPr id="8" name="TextBox 7"/>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15127106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A5455E-396F-4CC6-B1CB-7A7B8FB4B650}" type="datetimeFigureOut">
              <a:rPr lang="en-US" smtClean="0"/>
              <a:t>10/10/2016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57708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A5455E-396F-4CC6-B1CB-7A7B8FB4B650}" type="datetimeFigureOut">
              <a:rPr lang="en-US" smtClean="0"/>
              <a:t>10/10/2016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3216969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5455E-396F-4CC6-B1CB-7A7B8FB4B650}" type="datetimeFigureOut">
              <a:rPr lang="en-US" smtClean="0"/>
              <a:t>10/10/2016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3650121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57254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152775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u="none">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Placeholder 1"/>
          <p:cNvSpPr>
            <a:spLocks noGrp="1"/>
          </p:cNvSpPr>
          <p:nvPr>
            <p:ph type="title"/>
          </p:nvPr>
        </p:nvSpPr>
        <p:spPr>
          <a:xfrm>
            <a:off x="438150" y="-34925"/>
            <a:ext cx="1091565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5455E-396F-4CC6-B1CB-7A7B8FB4B650}" type="datetimeFigureOut">
              <a:rPr lang="en-US" smtClean="0"/>
              <a:t>10/10/2016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880CF9-F3C5-4D12-BC1E-00E909D0208D}" type="slidenum">
              <a:rPr lang="en-US" smtClean="0"/>
              <a:t>‹#›</a:t>
            </a:fld>
            <a:endParaRPr lang="en-US"/>
          </a:p>
        </p:txBody>
      </p:sp>
      <p:pic>
        <p:nvPicPr>
          <p:cNvPr id="9" name="Picture 2" descr="http://icf-edx-pilot.cloudapp.net/static/themes/ionisx/images/sunrise.98dd28f2df8a.jpg"/>
          <p:cNvPicPr>
            <a:picLocks noChangeAspect="1" noChangeArrowheads="1"/>
          </p:cNvPicPr>
          <p:nvPr userDrawn="1"/>
        </p:nvPicPr>
        <p:blipFill rotWithShape="1">
          <a:blip r:embed="rId13"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2589405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0" i="0" u="none"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DigitalAcquisitionMVP@icfi.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DigitalAcquisitionMVP@icfi.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722846"/>
            <a:ext cx="9144000" cy="829854"/>
          </a:xfrm>
        </p:spPr>
        <p:txBody>
          <a:bodyPr>
            <a:normAutofit fontScale="90000"/>
          </a:bodyPr>
          <a:lstStyle/>
          <a:p>
            <a:r>
              <a:rPr lang="en-US" sz="2700" dirty="0" smtClean="0">
                <a:solidFill>
                  <a:schemeClr val="tx1"/>
                </a:solidFill>
              </a:rPr>
              <a:t>Digital Acquisition Pilot </a:t>
            </a:r>
            <a:r>
              <a:rPr lang="en-US" dirty="0" smtClean="0">
                <a:solidFill>
                  <a:schemeClr val="tx1"/>
                </a:solidFill>
              </a:rPr>
              <a:t/>
            </a:r>
            <a:br>
              <a:rPr lang="en-US" dirty="0" smtClean="0">
                <a:solidFill>
                  <a:schemeClr val="tx1"/>
                </a:solidFill>
              </a:rPr>
            </a:br>
            <a:r>
              <a:rPr lang="en-US" sz="5100" dirty="0" smtClean="0">
                <a:solidFill>
                  <a:schemeClr val="tx1"/>
                </a:solidFill>
              </a:rPr>
              <a:t>Iteration 2.B Planning Meeting</a:t>
            </a:r>
            <a:endParaRPr lang="en-US" sz="5100" dirty="0">
              <a:solidFill>
                <a:schemeClr val="tx1"/>
              </a:solidFill>
            </a:endParaRPr>
          </a:p>
        </p:txBody>
      </p:sp>
      <p:sp>
        <p:nvSpPr>
          <p:cNvPr id="3" name="Subtitle 2"/>
          <p:cNvSpPr>
            <a:spLocks noGrp="1"/>
          </p:cNvSpPr>
          <p:nvPr>
            <p:ph type="subTitle" idx="1"/>
          </p:nvPr>
        </p:nvSpPr>
        <p:spPr/>
        <p:txBody>
          <a:bodyPr/>
          <a:lstStyle/>
          <a:p>
            <a:r>
              <a:rPr lang="en-US" dirty="0" smtClean="0">
                <a:solidFill>
                  <a:schemeClr val="tx1"/>
                </a:solidFill>
              </a:rPr>
              <a:t>October 11 – October </a:t>
            </a:r>
            <a:r>
              <a:rPr lang="en-US" dirty="0" smtClean="0">
                <a:solidFill>
                  <a:schemeClr val="tx1"/>
                </a:solidFill>
              </a:rPr>
              <a:t>21, </a:t>
            </a:r>
            <a:r>
              <a:rPr lang="en-US" dirty="0" smtClean="0">
                <a:solidFill>
                  <a:schemeClr val="tx1"/>
                </a:solidFill>
              </a:rPr>
              <a:t>2016</a:t>
            </a:r>
            <a:endParaRPr lang="en-US" dirty="0">
              <a:solidFill>
                <a:schemeClr val="tx1"/>
              </a:solidFill>
            </a:endParaRPr>
          </a:p>
        </p:txBody>
      </p:sp>
    </p:spTree>
    <p:extLst>
      <p:ext uri="{BB962C8B-B14F-4D97-AF65-F5344CB8AC3E}">
        <p14:creationId xmlns:p14="http://schemas.microsoft.com/office/powerpoint/2010/main" val="2234411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143499" y="1519220"/>
            <a:ext cx="6640151" cy="4648106"/>
          </a:xfrm>
          <a:prstGeom prst="rect">
            <a:avLst/>
          </a:prstGeom>
        </p:spPr>
      </p:pic>
      <p:sp>
        <p:nvSpPr>
          <p:cNvPr id="2" name="Title 1"/>
          <p:cNvSpPr>
            <a:spLocks noGrp="1"/>
          </p:cNvSpPr>
          <p:nvPr>
            <p:ph type="title"/>
          </p:nvPr>
        </p:nvSpPr>
        <p:spPr/>
        <p:txBody>
          <a:bodyPr/>
          <a:lstStyle/>
          <a:p>
            <a:r>
              <a:rPr lang="en-US" b="1" dirty="0" smtClean="0"/>
              <a:t>Live Digital Assignment: Product Vision and Demo Day</a:t>
            </a:r>
            <a:endParaRPr lang="en-US" b="1" dirty="0"/>
          </a:p>
        </p:txBody>
      </p:sp>
      <p:sp>
        <p:nvSpPr>
          <p:cNvPr id="9" name="Rectangle 8"/>
          <p:cNvSpPr/>
          <p:nvPr/>
        </p:nvSpPr>
        <p:spPr>
          <a:xfrm>
            <a:off x="259653" y="2082094"/>
            <a:ext cx="4883847" cy="4085232"/>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b="1" dirty="0" smtClean="0">
                <a:solidFill>
                  <a:schemeClr val="tx1"/>
                </a:solidFill>
              </a:rPr>
              <a:t>5 hours estimated time</a:t>
            </a:r>
          </a:p>
          <a:p>
            <a:pPr marL="342900" indent="-342900">
              <a:buFont typeface="Arial" panose="020B0604020202020204" pitchFamily="34" charset="0"/>
              <a:buChar char="•"/>
            </a:pPr>
            <a:r>
              <a:rPr lang="en-US" sz="2000" b="1" dirty="0" smtClean="0">
                <a:solidFill>
                  <a:schemeClr val="tx1"/>
                </a:solidFill>
              </a:rPr>
              <a:t>Continued development of product vision</a:t>
            </a:r>
          </a:p>
          <a:p>
            <a:pPr marL="800100" lvl="1" indent="-342900">
              <a:buFont typeface="Arial" panose="020B0604020202020204" pitchFamily="34" charset="0"/>
              <a:buChar char="•"/>
            </a:pPr>
            <a:r>
              <a:rPr lang="en-US" sz="2000" b="1" dirty="0" smtClean="0">
                <a:solidFill>
                  <a:schemeClr val="tx1"/>
                </a:solidFill>
              </a:rPr>
              <a:t>Now due </a:t>
            </a:r>
            <a:r>
              <a:rPr lang="en-US" sz="2000" b="1" dirty="0" smtClean="0">
                <a:solidFill>
                  <a:srgbClr val="C00000"/>
                </a:solidFill>
              </a:rPr>
              <a:t>COB Oct. 24</a:t>
            </a:r>
          </a:p>
          <a:p>
            <a:pPr marL="342900" indent="-342900">
              <a:buFont typeface="Arial" panose="020B0604020202020204" pitchFamily="34" charset="0"/>
              <a:buChar char="•"/>
            </a:pPr>
            <a:r>
              <a:rPr lang="en-US" sz="2000" b="1" dirty="0" smtClean="0">
                <a:solidFill>
                  <a:schemeClr val="tx1"/>
                </a:solidFill>
              </a:rPr>
              <a:t>Preparation for Classroom Session Demo Day</a:t>
            </a:r>
          </a:p>
          <a:p>
            <a:pPr marL="342900" indent="-342900">
              <a:buFont typeface="Arial" panose="020B0604020202020204" pitchFamily="34" charset="0"/>
              <a:buChar char="•"/>
            </a:pPr>
            <a:r>
              <a:rPr lang="en-US" sz="2000" b="1" dirty="0" smtClean="0">
                <a:solidFill>
                  <a:schemeClr val="tx1"/>
                </a:solidFill>
              </a:rPr>
              <a:t>10-minute presentation to include: </a:t>
            </a:r>
          </a:p>
          <a:p>
            <a:pPr marL="800100" lvl="1" indent="-342900">
              <a:buFont typeface="Arial" panose="020B0604020202020204" pitchFamily="34" charset="0"/>
              <a:buChar char="•"/>
            </a:pPr>
            <a:r>
              <a:rPr lang="en-US" b="1" dirty="0" smtClean="0">
                <a:solidFill>
                  <a:schemeClr val="tx1"/>
                </a:solidFill>
              </a:rPr>
              <a:t>Overall project and hypothesis</a:t>
            </a:r>
          </a:p>
          <a:p>
            <a:pPr marL="800100" lvl="1" indent="-342900">
              <a:buFont typeface="Arial" panose="020B0604020202020204" pitchFamily="34" charset="0"/>
              <a:buChar char="•"/>
            </a:pPr>
            <a:r>
              <a:rPr lang="en-US" b="1" dirty="0" smtClean="0">
                <a:solidFill>
                  <a:schemeClr val="tx1"/>
                </a:solidFill>
              </a:rPr>
              <a:t>Testing plan</a:t>
            </a:r>
          </a:p>
          <a:p>
            <a:pPr marL="800100" lvl="1" indent="-342900">
              <a:buFont typeface="Arial" panose="020B0604020202020204" pitchFamily="34" charset="0"/>
              <a:buChar char="•"/>
            </a:pPr>
            <a:r>
              <a:rPr lang="en-US" b="1" dirty="0" smtClean="0">
                <a:solidFill>
                  <a:schemeClr val="tx1"/>
                </a:solidFill>
              </a:rPr>
              <a:t>Product vision</a:t>
            </a:r>
          </a:p>
          <a:p>
            <a:pPr marL="800100" lvl="1" indent="-342900">
              <a:buFont typeface="Arial" panose="020B0604020202020204" pitchFamily="34" charset="0"/>
              <a:buChar char="•"/>
            </a:pPr>
            <a:r>
              <a:rPr lang="en-US" b="1" dirty="0" smtClean="0">
                <a:solidFill>
                  <a:schemeClr val="tx1"/>
                </a:solidFill>
              </a:rPr>
              <a:t>Tools you’ll use for testing your plan</a:t>
            </a:r>
          </a:p>
          <a:p>
            <a:pPr marL="800100" lvl="1" indent="-342900">
              <a:buFont typeface="Arial" panose="020B0604020202020204" pitchFamily="34" charset="0"/>
              <a:buChar char="•"/>
            </a:pPr>
            <a:r>
              <a:rPr lang="en-US" b="1" dirty="0" smtClean="0">
                <a:solidFill>
                  <a:schemeClr val="tx1"/>
                </a:solidFill>
              </a:rPr>
              <a:t>Key takeaways/anticipated next steps</a:t>
            </a:r>
          </a:p>
          <a:p>
            <a:pPr marL="800100" lvl="1" indent="-342900">
              <a:buFont typeface="Arial" panose="020B0604020202020204" pitchFamily="34" charset="0"/>
              <a:buChar char="•"/>
            </a:pPr>
            <a:r>
              <a:rPr lang="en-US" b="1" dirty="0" smtClean="0">
                <a:solidFill>
                  <a:schemeClr val="tx1"/>
                </a:solidFill>
              </a:rPr>
              <a:t>Questions for the group/challenges</a:t>
            </a:r>
            <a:endParaRPr lang="en-US" sz="2400" b="1" dirty="0" smtClean="0">
              <a:solidFill>
                <a:schemeClr val="tx1"/>
              </a:solidFill>
            </a:endParaRPr>
          </a:p>
        </p:txBody>
      </p:sp>
      <p:sp>
        <p:nvSpPr>
          <p:cNvPr id="12" name="Rectangle 11"/>
          <p:cNvSpPr/>
          <p:nvPr/>
        </p:nvSpPr>
        <p:spPr>
          <a:xfrm>
            <a:off x="5143498" y="4595010"/>
            <a:ext cx="1587240" cy="467184"/>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9652" y="1519220"/>
            <a:ext cx="4883847" cy="756215"/>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Live Digital Assignment</a:t>
            </a:r>
            <a:endParaRPr lang="en-US" sz="2400" b="1" dirty="0"/>
          </a:p>
        </p:txBody>
      </p:sp>
    </p:spTree>
    <p:extLst>
      <p:ext uri="{BB962C8B-B14F-4D97-AF65-F5344CB8AC3E}">
        <p14:creationId xmlns:p14="http://schemas.microsoft.com/office/powerpoint/2010/main" val="34953634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Live Digital Assignment – </a:t>
            </a:r>
            <a:br>
              <a:rPr lang="en-US" b="1" dirty="0" smtClean="0"/>
            </a:br>
            <a:r>
              <a:rPr lang="en-US" b="1" dirty="0" smtClean="0"/>
              <a:t>Demo Day</a:t>
            </a:r>
            <a:endParaRPr lang="en-US" b="1" dirty="0"/>
          </a:p>
        </p:txBody>
      </p:sp>
      <p:sp>
        <p:nvSpPr>
          <p:cNvPr id="4" name="Content Placeholder 3"/>
          <p:cNvSpPr>
            <a:spLocks noGrp="1"/>
          </p:cNvSpPr>
          <p:nvPr>
            <p:ph idx="1"/>
          </p:nvPr>
        </p:nvSpPr>
        <p:spPr/>
        <p:txBody>
          <a:bodyPr>
            <a:normAutofit/>
          </a:bodyPr>
          <a:lstStyle/>
          <a:p>
            <a:r>
              <a:rPr lang="en-US" dirty="0"/>
              <a:t>Deliver a </a:t>
            </a:r>
            <a:r>
              <a:rPr lang="en-US" b="1" dirty="0"/>
              <a:t>10-minute presentation </a:t>
            </a:r>
            <a:r>
              <a:rPr lang="en-US" dirty="0"/>
              <a:t>on October 21, 2016, during the afternoon classroom session.</a:t>
            </a:r>
          </a:p>
          <a:p>
            <a:r>
              <a:rPr lang="en-US" dirty="0"/>
              <a:t>Share your presentation materials and other documentation with the facilitators and assignment leads via email (</a:t>
            </a:r>
            <a:r>
              <a:rPr lang="en-US" dirty="0" smtClean="0">
                <a:hlinkClick r:id="rId3"/>
              </a:rPr>
              <a:t>DigitalAcquisitionMVP@icfi.com</a:t>
            </a:r>
            <a:r>
              <a:rPr lang="en-US" dirty="0" smtClean="0"/>
              <a:t>).</a:t>
            </a:r>
          </a:p>
          <a:p>
            <a:r>
              <a:rPr lang="en-US" dirty="0" smtClean="0"/>
              <a:t>Plan to use Day 1 of the Classroom Session to work on your presentations</a:t>
            </a:r>
            <a:endParaRPr lang="en-US" dirty="0"/>
          </a:p>
        </p:txBody>
      </p:sp>
    </p:spTree>
    <p:extLst>
      <p:ext uri="{BB962C8B-B14F-4D97-AF65-F5344CB8AC3E}">
        <p14:creationId xmlns:p14="http://schemas.microsoft.com/office/powerpoint/2010/main" val="18376202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solidFill>
                  <a:schemeClr val="tx1"/>
                </a:solidFill>
              </a:rPr>
              <a:t>What’s Next</a:t>
            </a:r>
            <a:endParaRPr lang="en-US" dirty="0">
              <a:solidFill>
                <a:schemeClr val="tx1"/>
              </a:solidFill>
            </a:endParaRPr>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8580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2 Classroom Session	</a:t>
            </a:r>
            <a:endParaRPr lang="en-US" dirty="0"/>
          </a:p>
        </p:txBody>
      </p:sp>
      <p:sp>
        <p:nvSpPr>
          <p:cNvPr id="3" name="Content Placeholder 2"/>
          <p:cNvSpPr>
            <a:spLocks noGrp="1"/>
          </p:cNvSpPr>
          <p:nvPr>
            <p:ph idx="1"/>
          </p:nvPr>
        </p:nvSpPr>
        <p:spPr/>
        <p:txBody>
          <a:bodyPr/>
          <a:lstStyle/>
          <a:p>
            <a:r>
              <a:rPr lang="en-US" dirty="0" smtClean="0"/>
              <a:t>Release </a:t>
            </a:r>
            <a:r>
              <a:rPr lang="en-US" dirty="0"/>
              <a:t>2 Classroom Session</a:t>
            </a:r>
          </a:p>
          <a:p>
            <a:pPr lvl="1"/>
            <a:r>
              <a:rPr lang="en-US" dirty="0" smtClean="0"/>
              <a:t>Classroom Session for Release 2 will be from Oct. 17 – 21</a:t>
            </a:r>
          </a:p>
          <a:p>
            <a:pPr lvl="2"/>
            <a:r>
              <a:rPr lang="en-US" dirty="0"/>
              <a:t>Day 1: Optional LDA group session</a:t>
            </a:r>
          </a:p>
          <a:p>
            <a:pPr lvl="2"/>
            <a:r>
              <a:rPr lang="en-US" dirty="0" smtClean="0"/>
              <a:t>Day 2: Release 1 review, stakeholder engagement</a:t>
            </a:r>
          </a:p>
          <a:p>
            <a:pPr lvl="2"/>
            <a:r>
              <a:rPr lang="en-US" dirty="0" smtClean="0"/>
              <a:t>Day 3: Hear from an acquisition expert, non-traditional vendor guest speaker</a:t>
            </a:r>
          </a:p>
          <a:p>
            <a:pPr lvl="2"/>
            <a:r>
              <a:rPr lang="en-US" dirty="0" smtClean="0"/>
              <a:t>Day 4: Market research, influencing conversations, acquisition strategy guest panel</a:t>
            </a:r>
          </a:p>
          <a:p>
            <a:pPr lvl="2"/>
            <a:r>
              <a:rPr lang="en-US" dirty="0" smtClean="0"/>
              <a:t>Day 5</a:t>
            </a:r>
            <a:r>
              <a:rPr lang="en-US" dirty="0"/>
              <a:t>: </a:t>
            </a:r>
            <a:r>
              <a:rPr lang="en-US" dirty="0" smtClean="0"/>
              <a:t>LDA Demo Day, </a:t>
            </a:r>
            <a:r>
              <a:rPr lang="en-US" dirty="0"/>
              <a:t>i</a:t>
            </a:r>
            <a:r>
              <a:rPr lang="en-US" dirty="0" smtClean="0"/>
              <a:t>ntroduction to Release 3</a:t>
            </a:r>
          </a:p>
          <a:p>
            <a:pPr lvl="1"/>
            <a:r>
              <a:rPr lang="en-US" dirty="0" smtClean="0"/>
              <a:t>FHWA’s Arlington Location– </a:t>
            </a:r>
            <a:r>
              <a:rPr lang="en-US" dirty="0"/>
              <a:t>1310 North Courthouse Road, Suite 300, Arlington, VA </a:t>
            </a:r>
            <a:r>
              <a:rPr lang="en-US" dirty="0" smtClean="0"/>
              <a:t>22201</a:t>
            </a:r>
          </a:p>
          <a:p>
            <a:pPr lvl="1"/>
            <a:r>
              <a:rPr lang="en-US" dirty="0" smtClean="0"/>
              <a:t>8:00am – </a:t>
            </a:r>
            <a:r>
              <a:rPr lang="en-US" dirty="0" smtClean="0"/>
              <a:t>4:00pm each day</a:t>
            </a:r>
            <a:endParaRPr lang="en-US" dirty="0" smtClean="0"/>
          </a:p>
          <a:p>
            <a:pPr lvl="1"/>
            <a:r>
              <a:rPr lang="en-US" dirty="0" smtClean="0">
                <a:solidFill>
                  <a:srgbClr val="FF0000"/>
                </a:solidFill>
              </a:rPr>
              <a:t>Metro is </a:t>
            </a:r>
            <a:r>
              <a:rPr lang="en-US" dirty="0" err="1" smtClean="0">
                <a:solidFill>
                  <a:srgbClr val="FF0000"/>
                </a:solidFill>
              </a:rPr>
              <a:t>SafeTracking</a:t>
            </a:r>
            <a:r>
              <a:rPr lang="en-US" dirty="0" smtClean="0">
                <a:solidFill>
                  <a:srgbClr val="FF0000"/>
                </a:solidFill>
              </a:rPr>
              <a:t> the Orange Line </a:t>
            </a:r>
            <a:endParaRPr lang="en-US" dirty="0">
              <a:solidFill>
                <a:srgbClr val="FF0000"/>
              </a:solidFill>
            </a:endParaRPr>
          </a:p>
        </p:txBody>
      </p:sp>
    </p:spTree>
    <p:extLst>
      <p:ext uri="{BB962C8B-B14F-4D97-AF65-F5344CB8AC3E}">
        <p14:creationId xmlns:p14="http://schemas.microsoft.com/office/powerpoint/2010/main" val="3630622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2 Assessment	</a:t>
            </a:r>
            <a:endParaRPr lang="en-US" dirty="0"/>
          </a:p>
        </p:txBody>
      </p:sp>
      <p:sp>
        <p:nvSpPr>
          <p:cNvPr id="3" name="Content Placeholder 2"/>
          <p:cNvSpPr>
            <a:spLocks noGrp="1"/>
          </p:cNvSpPr>
          <p:nvPr>
            <p:ph idx="1"/>
          </p:nvPr>
        </p:nvSpPr>
        <p:spPr/>
        <p:txBody>
          <a:bodyPr/>
          <a:lstStyle/>
          <a:p>
            <a:r>
              <a:rPr lang="en-US" dirty="0" smtClean="0"/>
              <a:t>Release 2 Assessment</a:t>
            </a:r>
          </a:p>
          <a:p>
            <a:pPr lvl="1"/>
            <a:r>
              <a:rPr lang="en-US" dirty="0" smtClean="0"/>
              <a:t>The assessment will be hosted in the portal for this release. </a:t>
            </a:r>
            <a:endParaRPr lang="en-US" dirty="0"/>
          </a:p>
          <a:p>
            <a:pPr lvl="1"/>
            <a:r>
              <a:rPr lang="en-US" dirty="0" smtClean="0"/>
              <a:t>More details will be released for this later in the iteration. </a:t>
            </a:r>
            <a:endParaRPr lang="en-US" dirty="0"/>
          </a:p>
        </p:txBody>
      </p:sp>
    </p:spTree>
    <p:extLst>
      <p:ext uri="{BB962C8B-B14F-4D97-AF65-F5344CB8AC3E}">
        <p14:creationId xmlns:p14="http://schemas.microsoft.com/office/powerpoint/2010/main" val="22258191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a:t>
            </a:r>
            <a:endParaRPr lang="en-US" b="1" dirty="0"/>
          </a:p>
        </p:txBody>
      </p:sp>
      <p:sp>
        <p:nvSpPr>
          <p:cNvPr id="3" name="Content Placeholder 2"/>
          <p:cNvSpPr>
            <a:spLocks noGrp="1"/>
          </p:cNvSpPr>
          <p:nvPr>
            <p:ph idx="1"/>
          </p:nvPr>
        </p:nvSpPr>
        <p:spPr/>
        <p:txBody>
          <a:bodyPr>
            <a:normAutofit/>
          </a:bodyPr>
          <a:lstStyle/>
          <a:p>
            <a:r>
              <a:rPr lang="en-US" dirty="0" smtClean="0"/>
              <a:t>Updates and logistics</a:t>
            </a:r>
          </a:p>
          <a:p>
            <a:r>
              <a:rPr lang="en-US" dirty="0" smtClean="0"/>
              <a:t>Iteration 2.B Welcome and Introduction</a:t>
            </a:r>
          </a:p>
          <a:p>
            <a:pPr lvl="1"/>
            <a:r>
              <a:rPr lang="en-US" dirty="0" smtClean="0"/>
              <a:t>Focus of the iteration</a:t>
            </a:r>
          </a:p>
          <a:p>
            <a:pPr lvl="1"/>
            <a:r>
              <a:rPr lang="en-US" dirty="0" smtClean="0"/>
              <a:t>Sessions and activities that compose the iteration</a:t>
            </a:r>
          </a:p>
          <a:p>
            <a:pPr lvl="1"/>
            <a:r>
              <a:rPr lang="en-US" dirty="0" smtClean="0"/>
              <a:t>Classroom Session information</a:t>
            </a:r>
          </a:p>
          <a:p>
            <a:pPr marL="457200" lvl="1" indent="0">
              <a:buNone/>
            </a:pPr>
            <a:endParaRPr lang="en-US" dirty="0" smtClean="0"/>
          </a:p>
          <a:p>
            <a:endParaRPr lang="en-US" dirty="0"/>
          </a:p>
        </p:txBody>
      </p:sp>
    </p:spTree>
    <p:extLst>
      <p:ext uri="{BB962C8B-B14F-4D97-AF65-F5344CB8AC3E}">
        <p14:creationId xmlns:p14="http://schemas.microsoft.com/office/powerpoint/2010/main" val="619585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Notes/Updates</a:t>
            </a:r>
            <a:endParaRPr lang="en-US" b="1" dirty="0"/>
          </a:p>
        </p:txBody>
      </p:sp>
      <p:sp>
        <p:nvSpPr>
          <p:cNvPr id="3" name="Content Placeholder 2"/>
          <p:cNvSpPr>
            <a:spLocks noGrp="1"/>
          </p:cNvSpPr>
          <p:nvPr>
            <p:ph idx="1"/>
          </p:nvPr>
        </p:nvSpPr>
        <p:spPr/>
        <p:txBody>
          <a:bodyPr>
            <a:normAutofit/>
          </a:bodyPr>
          <a:lstStyle/>
          <a:p>
            <a:r>
              <a:rPr lang="en-US" dirty="0" smtClean="0"/>
              <a:t>Badging back for Iteration 2.B</a:t>
            </a:r>
          </a:p>
          <a:p>
            <a:r>
              <a:rPr lang="en-US" dirty="0" smtClean="0"/>
              <a:t>Don’t forget to complete the Stakeholder Analysis assignment!</a:t>
            </a:r>
          </a:p>
          <a:p>
            <a:pPr lvl="1"/>
            <a:r>
              <a:rPr lang="en-US" dirty="0" smtClean="0"/>
              <a:t>Email the opportunity you identify to our program email address (</a:t>
            </a:r>
            <a:r>
              <a:rPr lang="en-US" dirty="0" smtClean="0">
                <a:hlinkClick r:id="rId3"/>
              </a:rPr>
              <a:t>DigitalAcquisitionMVP@icfi.com</a:t>
            </a:r>
            <a:r>
              <a:rPr lang="en-US" dirty="0" smtClean="0"/>
              <a:t>)</a:t>
            </a:r>
          </a:p>
          <a:p>
            <a:pPr lvl="1"/>
            <a:r>
              <a:rPr lang="en-US" dirty="0" smtClean="0"/>
              <a:t>Initial write-up is due October 14</a:t>
            </a:r>
          </a:p>
          <a:p>
            <a:r>
              <a:rPr lang="en-US" dirty="0" smtClean="0"/>
              <a:t>Shadowing Reminder</a:t>
            </a:r>
          </a:p>
          <a:p>
            <a:pPr lvl="1"/>
            <a:r>
              <a:rPr lang="en-US" dirty="0" smtClean="0"/>
              <a:t>By the end of Release 2, you must identify your shadowing opportunity</a:t>
            </a:r>
          </a:p>
          <a:p>
            <a:pPr lvl="1"/>
            <a:r>
              <a:rPr lang="en-US" dirty="0" smtClean="0"/>
              <a:t>Additional information available in the Shadowing tab of the Course Introduction</a:t>
            </a:r>
          </a:p>
          <a:p>
            <a:pPr lvl="1"/>
            <a:r>
              <a:rPr lang="en-US" dirty="0" smtClean="0"/>
              <a:t>Email opportunity to program email address</a:t>
            </a:r>
          </a:p>
          <a:p>
            <a:pPr lvl="1"/>
            <a:endParaRPr lang="en-US" dirty="0" smtClean="0"/>
          </a:p>
        </p:txBody>
      </p:sp>
    </p:spTree>
    <p:extLst>
      <p:ext uri="{BB962C8B-B14F-4D97-AF65-F5344CB8AC3E}">
        <p14:creationId xmlns:p14="http://schemas.microsoft.com/office/powerpoint/2010/main" val="2585860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Iteration 2.B – What It’s All About</a:t>
            </a:r>
            <a:endParaRPr lang="en-US" b="1" dirty="0"/>
          </a:p>
        </p:txBody>
      </p:sp>
      <p:grpSp>
        <p:nvGrpSpPr>
          <p:cNvPr id="3" name="Group 2"/>
          <p:cNvGrpSpPr/>
          <p:nvPr/>
        </p:nvGrpSpPr>
        <p:grpSpPr>
          <a:xfrm>
            <a:off x="259652" y="1575505"/>
            <a:ext cx="11703748" cy="4691945"/>
            <a:chOff x="259652" y="1575505"/>
            <a:chExt cx="11703748" cy="4691945"/>
          </a:xfrm>
        </p:grpSpPr>
        <p:sp>
          <p:nvSpPr>
            <p:cNvPr id="6" name="Rectangle 5"/>
            <p:cNvSpPr/>
            <p:nvPr/>
          </p:nvSpPr>
          <p:spPr>
            <a:xfrm>
              <a:off x="259653" y="1575505"/>
              <a:ext cx="11703747" cy="506590"/>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Iteration 2.A – Where We’ve Been</a:t>
              </a:r>
              <a:endParaRPr lang="en-US" sz="2400" b="1" dirty="0">
                <a:solidFill>
                  <a:schemeClr val="bg1"/>
                </a:solidFill>
              </a:endParaRPr>
            </a:p>
          </p:txBody>
        </p:sp>
        <p:sp>
          <p:nvSpPr>
            <p:cNvPr id="7" name="Rectangle 6"/>
            <p:cNvSpPr/>
            <p:nvPr/>
          </p:nvSpPr>
          <p:spPr>
            <a:xfrm>
              <a:off x="259652" y="3994855"/>
              <a:ext cx="11703747" cy="506590"/>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Iteration 2.B – What’s Next</a:t>
              </a:r>
              <a:endParaRPr lang="en-US" sz="2400" b="1" dirty="0"/>
            </a:p>
          </p:txBody>
        </p:sp>
        <p:sp>
          <p:nvSpPr>
            <p:cNvPr id="8" name="Rectangle 7"/>
            <p:cNvSpPr/>
            <p:nvPr/>
          </p:nvSpPr>
          <p:spPr>
            <a:xfrm>
              <a:off x="259653" y="2082094"/>
              <a:ext cx="11703747" cy="1766005"/>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b="1" dirty="0">
                  <a:solidFill>
                    <a:schemeClr val="tx1"/>
                  </a:solidFill>
                </a:rPr>
                <a:t>Analyze stakeholders in your sphere of influence that impact digital services acquisition.</a:t>
              </a:r>
            </a:p>
            <a:p>
              <a:pPr marL="342900" indent="-342900">
                <a:buFont typeface="Arial" panose="020B0604020202020204" pitchFamily="34" charset="0"/>
                <a:buChar char="•"/>
              </a:pPr>
              <a:r>
                <a:rPr lang="en-US" sz="2400" b="1" dirty="0">
                  <a:solidFill>
                    <a:schemeClr val="tx1"/>
                  </a:solidFill>
                </a:rPr>
                <a:t>Assess your agency’s readiness for change and innovation.</a:t>
              </a:r>
            </a:p>
            <a:p>
              <a:pPr marL="342900" indent="-342900">
                <a:buFont typeface="Arial" panose="020B0604020202020204" pitchFamily="34" charset="0"/>
                <a:buChar char="•"/>
              </a:pPr>
              <a:r>
                <a:rPr lang="en-US" sz="2400" b="1" dirty="0">
                  <a:solidFill>
                    <a:schemeClr val="tx1"/>
                  </a:solidFill>
                </a:rPr>
                <a:t>Ask effective questions to understand the agency’s need and make recommendations on a course of action for a digital acquisition procurement.</a:t>
              </a:r>
            </a:p>
            <a:p>
              <a:pPr marL="342900" indent="-342900">
                <a:buFont typeface="Arial" panose="020B0604020202020204" pitchFamily="34" charset="0"/>
                <a:buChar char="•"/>
              </a:pPr>
              <a:r>
                <a:rPr lang="en-US" sz="2400" b="1" dirty="0">
                  <a:solidFill>
                    <a:schemeClr val="tx1"/>
                  </a:solidFill>
                </a:rPr>
                <a:t>Analyze a digital service need to determine its most appropriate market.</a:t>
              </a:r>
            </a:p>
          </p:txBody>
        </p:sp>
        <p:sp>
          <p:nvSpPr>
            <p:cNvPr id="9" name="Rectangle 8"/>
            <p:cNvSpPr/>
            <p:nvPr/>
          </p:nvSpPr>
          <p:spPr>
            <a:xfrm>
              <a:off x="259653" y="4501445"/>
              <a:ext cx="11703747" cy="1766005"/>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b="1" dirty="0">
                  <a:solidFill>
                    <a:schemeClr val="tx1"/>
                  </a:solidFill>
                </a:rPr>
                <a:t>Identify why communicating openly and responsibly with potential vendors is critical to digital services acquisition success and how to do it.</a:t>
              </a:r>
            </a:p>
            <a:p>
              <a:pPr marL="342900" indent="-342900">
                <a:buFont typeface="Arial" panose="020B0604020202020204" pitchFamily="34" charset="0"/>
                <a:buChar char="•"/>
              </a:pPr>
              <a:r>
                <a:rPr lang="en-US" sz="2400" b="1" dirty="0">
                  <a:solidFill>
                    <a:schemeClr val="tx1"/>
                  </a:solidFill>
                </a:rPr>
                <a:t>Differentiate between buying compliance and buying outcomes.</a:t>
              </a:r>
            </a:p>
            <a:p>
              <a:pPr marL="342900" indent="-342900">
                <a:buFont typeface="Arial" panose="020B0604020202020204" pitchFamily="34" charset="0"/>
                <a:buChar char="•"/>
              </a:pPr>
              <a:r>
                <a:rPr lang="en-US" sz="2400" b="1" dirty="0">
                  <a:solidFill>
                    <a:schemeClr val="tx1"/>
                  </a:solidFill>
                </a:rPr>
                <a:t>Conduct effective market research for digital services. </a:t>
              </a:r>
            </a:p>
          </p:txBody>
        </p:sp>
      </p:grpSp>
    </p:spTree>
    <p:extLst>
      <p:ext uri="{BB962C8B-B14F-4D97-AF65-F5344CB8AC3E}">
        <p14:creationId xmlns:p14="http://schemas.microsoft.com/office/powerpoint/2010/main" val="4187956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Iteration 2.B Timeline</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1732756671"/>
              </p:ext>
            </p:extLst>
          </p:nvPr>
        </p:nvGraphicFramePr>
        <p:xfrm>
          <a:off x="259654" y="1643944"/>
          <a:ext cx="11703745" cy="2236612"/>
        </p:xfrm>
        <a:graphic>
          <a:graphicData uri="http://schemas.openxmlformats.org/drawingml/2006/table">
            <a:tbl>
              <a:tblPr>
                <a:tableStyleId>{5940675A-B579-460E-94D1-54222C63F5DA}</a:tableStyleId>
              </a:tblPr>
              <a:tblGrid>
                <a:gridCol w="2340749"/>
                <a:gridCol w="2340749"/>
                <a:gridCol w="2340749"/>
                <a:gridCol w="2340749"/>
                <a:gridCol w="2340749"/>
              </a:tblGrid>
              <a:tr h="1118306">
                <a:tc>
                  <a:txBody>
                    <a:bodyPr/>
                    <a:lstStyle/>
                    <a:p>
                      <a:pPr algn="r"/>
                      <a:r>
                        <a:rPr lang="en-US" sz="2400" b="1" dirty="0" smtClean="0"/>
                        <a:t>Oct. 10</a:t>
                      </a:r>
                      <a:endParaRPr lang="en-US" sz="2400" b="1" dirty="0"/>
                    </a:p>
                  </a:txBody>
                  <a:tcPr/>
                </a:tc>
                <a:tc>
                  <a:txBody>
                    <a:bodyPr/>
                    <a:lstStyle/>
                    <a:p>
                      <a:pPr algn="r"/>
                      <a:r>
                        <a:rPr lang="en-US" sz="2400" b="1" dirty="0" smtClean="0"/>
                        <a:t>11</a:t>
                      </a:r>
                      <a:endParaRPr lang="en-US" sz="2400" b="1" dirty="0"/>
                    </a:p>
                  </a:txBody>
                  <a:tcPr/>
                </a:tc>
                <a:tc>
                  <a:txBody>
                    <a:bodyPr/>
                    <a:lstStyle/>
                    <a:p>
                      <a:pPr algn="r"/>
                      <a:r>
                        <a:rPr lang="en-US" sz="2400" b="1" dirty="0" smtClean="0"/>
                        <a:t>12</a:t>
                      </a:r>
                      <a:endParaRPr lang="en-US" sz="2400" b="1" dirty="0"/>
                    </a:p>
                  </a:txBody>
                  <a:tcPr>
                    <a:solidFill>
                      <a:schemeClr val="bg1"/>
                    </a:solidFill>
                  </a:tcPr>
                </a:tc>
                <a:tc>
                  <a:txBody>
                    <a:bodyPr/>
                    <a:lstStyle/>
                    <a:p>
                      <a:pPr algn="r"/>
                      <a:r>
                        <a:rPr lang="en-US" sz="2400" b="1" dirty="0" smtClean="0"/>
                        <a:t>13</a:t>
                      </a:r>
                      <a:endParaRPr lang="en-US" sz="2400" b="1" dirty="0"/>
                    </a:p>
                  </a:txBody>
                  <a:tcPr/>
                </a:tc>
                <a:tc>
                  <a:txBody>
                    <a:bodyPr/>
                    <a:lstStyle/>
                    <a:p>
                      <a:pPr algn="r"/>
                      <a:r>
                        <a:rPr lang="en-US" sz="2400" b="1" dirty="0" smtClean="0"/>
                        <a:t>14</a:t>
                      </a:r>
                      <a:endParaRPr lang="en-US" sz="2400" b="1" dirty="0"/>
                    </a:p>
                  </a:txBody>
                  <a:tcPr/>
                </a:tc>
              </a:tr>
              <a:tr h="1118306">
                <a:tc>
                  <a:txBody>
                    <a:bodyPr/>
                    <a:lstStyle/>
                    <a:p>
                      <a:pPr algn="r"/>
                      <a:endParaRPr lang="en-US" sz="2400" b="1" dirty="0"/>
                    </a:p>
                  </a:txBody>
                  <a:tcPr/>
                </a:tc>
                <a:tc>
                  <a:txBody>
                    <a:bodyPr/>
                    <a:lstStyle/>
                    <a:p>
                      <a:pPr algn="r"/>
                      <a:endParaRPr lang="en-US" sz="2400" b="1" dirty="0"/>
                    </a:p>
                  </a:txBody>
                  <a:tcPr/>
                </a:tc>
                <a:tc>
                  <a:txBody>
                    <a:bodyPr/>
                    <a:lstStyle/>
                    <a:p>
                      <a:pPr algn="r"/>
                      <a:endParaRPr lang="en-US" sz="2400" b="1" dirty="0"/>
                    </a:p>
                  </a:txBody>
                  <a:tcPr>
                    <a:solidFill>
                      <a:schemeClr val="bg1"/>
                    </a:solidFill>
                  </a:tcPr>
                </a:tc>
                <a:tc>
                  <a:txBody>
                    <a:bodyPr/>
                    <a:lstStyle/>
                    <a:p>
                      <a:pPr algn="r"/>
                      <a:endParaRPr lang="en-US" sz="2400" b="1" dirty="0"/>
                    </a:p>
                  </a:txBody>
                  <a:tcPr/>
                </a:tc>
                <a:tc>
                  <a:txBody>
                    <a:bodyPr/>
                    <a:lstStyle/>
                    <a:p>
                      <a:pPr algn="r"/>
                      <a:endParaRPr lang="en-US" sz="2400" b="1"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16097702"/>
              </p:ext>
            </p:extLst>
          </p:nvPr>
        </p:nvGraphicFramePr>
        <p:xfrm>
          <a:off x="259655" y="2721329"/>
          <a:ext cx="11703745" cy="1012471"/>
        </p:xfrm>
        <a:graphic>
          <a:graphicData uri="http://schemas.openxmlformats.org/drawingml/2006/table">
            <a:tbl>
              <a:tblPr>
                <a:tableStyleId>{5940675A-B579-460E-94D1-54222C63F5DA}</a:tableStyleId>
              </a:tblPr>
              <a:tblGrid>
                <a:gridCol w="2340749"/>
                <a:gridCol w="2340749"/>
                <a:gridCol w="2340749"/>
                <a:gridCol w="2340749"/>
                <a:gridCol w="2340749"/>
              </a:tblGrid>
              <a:tr h="1012471">
                <a:tc>
                  <a:txBody>
                    <a:bodyPr/>
                    <a:lstStyle/>
                    <a:p>
                      <a:pPr algn="r"/>
                      <a:r>
                        <a:rPr lang="en-US" sz="2400" b="1" dirty="0" smtClean="0"/>
                        <a:t>Oct. 17</a:t>
                      </a:r>
                      <a:endParaRPr lang="en-US" sz="2400" b="1" dirty="0"/>
                    </a:p>
                  </a:txBody>
                  <a:tcPr/>
                </a:tc>
                <a:tc>
                  <a:txBody>
                    <a:bodyPr/>
                    <a:lstStyle/>
                    <a:p>
                      <a:pPr algn="r"/>
                      <a:r>
                        <a:rPr lang="en-US" sz="2400" b="1" dirty="0" smtClean="0"/>
                        <a:t>18</a:t>
                      </a:r>
                      <a:endParaRPr lang="en-US" sz="2400" b="1" dirty="0"/>
                    </a:p>
                  </a:txBody>
                  <a:tcPr/>
                </a:tc>
                <a:tc>
                  <a:txBody>
                    <a:bodyPr/>
                    <a:lstStyle/>
                    <a:p>
                      <a:pPr algn="r"/>
                      <a:r>
                        <a:rPr lang="en-US" sz="2400" b="1" dirty="0" smtClean="0"/>
                        <a:t>19</a:t>
                      </a:r>
                      <a:endParaRPr lang="en-US" sz="2400" b="1" dirty="0"/>
                    </a:p>
                  </a:txBody>
                  <a:tcPr/>
                </a:tc>
                <a:tc>
                  <a:txBody>
                    <a:bodyPr/>
                    <a:lstStyle/>
                    <a:p>
                      <a:pPr algn="r"/>
                      <a:r>
                        <a:rPr lang="en-US" sz="2400" b="1" dirty="0" smtClean="0"/>
                        <a:t>20</a:t>
                      </a:r>
                      <a:endParaRPr lang="en-US" sz="2400" b="1" dirty="0"/>
                    </a:p>
                  </a:txBody>
                  <a:tcPr/>
                </a:tc>
                <a:tc>
                  <a:txBody>
                    <a:bodyPr/>
                    <a:lstStyle/>
                    <a:p>
                      <a:pPr algn="r"/>
                      <a:r>
                        <a:rPr lang="en-US" sz="2400" b="1" dirty="0" smtClean="0"/>
                        <a:t>21</a:t>
                      </a:r>
                      <a:endParaRPr lang="en-US" sz="2400" b="1" dirty="0"/>
                    </a:p>
                  </a:txBody>
                  <a:tcPr/>
                </a:tc>
              </a:tr>
            </a:tbl>
          </a:graphicData>
        </a:graphic>
      </p:graphicFrame>
      <p:grpSp>
        <p:nvGrpSpPr>
          <p:cNvPr id="4" name="Group 3"/>
          <p:cNvGrpSpPr/>
          <p:nvPr/>
        </p:nvGrpSpPr>
        <p:grpSpPr>
          <a:xfrm>
            <a:off x="244118" y="1390649"/>
            <a:ext cx="11719282" cy="5237488"/>
            <a:chOff x="244118" y="1390649"/>
            <a:chExt cx="11719282" cy="5237488"/>
          </a:xfrm>
        </p:grpSpPr>
        <p:sp>
          <p:nvSpPr>
            <p:cNvPr id="6" name="Rectangle 5"/>
            <p:cNvSpPr/>
            <p:nvPr/>
          </p:nvSpPr>
          <p:spPr>
            <a:xfrm>
              <a:off x="259653" y="1390649"/>
              <a:ext cx="11703747" cy="253295"/>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Iteration 2.B – September/October</a:t>
              </a:r>
              <a:endParaRPr lang="en-US" sz="2400" b="1" dirty="0"/>
            </a:p>
          </p:txBody>
        </p:sp>
        <p:sp>
          <p:nvSpPr>
            <p:cNvPr id="11" name="Rectangle 10"/>
            <p:cNvSpPr/>
            <p:nvPr/>
          </p:nvSpPr>
          <p:spPr>
            <a:xfrm>
              <a:off x="2590801" y="1989401"/>
              <a:ext cx="2331148" cy="731928"/>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900" b="1" dirty="0" smtClean="0">
                  <a:solidFill>
                    <a:schemeClr val="bg1"/>
                  </a:solidFill>
                </a:rPr>
                <a:t>Iteration Planning Meeting</a:t>
              </a:r>
            </a:p>
            <a:p>
              <a:pPr algn="ctr">
                <a:lnSpc>
                  <a:spcPct val="80000"/>
                </a:lnSpc>
              </a:pPr>
              <a:r>
                <a:rPr lang="en-US" sz="2000" dirty="0" smtClean="0">
                  <a:solidFill>
                    <a:schemeClr val="bg1"/>
                  </a:solidFill>
                </a:rPr>
                <a:t>11:00 – 11:30 am ET</a:t>
              </a:r>
              <a:endParaRPr lang="en-US" sz="2000" dirty="0">
                <a:solidFill>
                  <a:schemeClr val="bg1"/>
                </a:solidFill>
              </a:endParaRPr>
            </a:p>
          </p:txBody>
        </p:sp>
        <p:sp>
          <p:nvSpPr>
            <p:cNvPr id="13" name="Rectangle 12"/>
            <p:cNvSpPr/>
            <p:nvPr/>
          </p:nvSpPr>
          <p:spPr>
            <a:xfrm>
              <a:off x="244122" y="3730235"/>
              <a:ext cx="11703747"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smtClean="0">
                  <a:solidFill>
                    <a:schemeClr val="bg1"/>
                  </a:solidFill>
                </a:rPr>
                <a:t>Online Learning: Responsible Pre-Solicitation Communication</a:t>
              </a:r>
              <a:endParaRPr lang="en-US" sz="2000" b="1" dirty="0">
                <a:solidFill>
                  <a:schemeClr val="bg1"/>
                </a:solidFill>
              </a:endParaRPr>
            </a:p>
            <a:p>
              <a:pPr algn="ctr">
                <a:lnSpc>
                  <a:spcPct val="80000"/>
                </a:lnSpc>
              </a:pPr>
              <a:r>
                <a:rPr lang="en-US" sz="2000" dirty="0" smtClean="0"/>
                <a:t>30 minutes</a:t>
              </a:r>
              <a:endParaRPr lang="en-US" sz="2000" dirty="0"/>
            </a:p>
          </p:txBody>
        </p:sp>
        <p:sp>
          <p:nvSpPr>
            <p:cNvPr id="14" name="Rectangle 13"/>
            <p:cNvSpPr/>
            <p:nvPr/>
          </p:nvSpPr>
          <p:spPr>
            <a:xfrm>
              <a:off x="244120" y="4210405"/>
              <a:ext cx="11703747"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smtClean="0"/>
                <a:t>Online Learning: Building Your Market Research Toolkit</a:t>
              </a:r>
              <a:endParaRPr lang="en-US" sz="2000" dirty="0"/>
            </a:p>
            <a:p>
              <a:pPr algn="ctr">
                <a:lnSpc>
                  <a:spcPct val="80000"/>
                </a:lnSpc>
              </a:pPr>
              <a:r>
                <a:rPr lang="en-US" sz="2000" dirty="0" smtClean="0"/>
                <a:t>30 minutes</a:t>
              </a:r>
              <a:endParaRPr lang="en-US" sz="2000" dirty="0"/>
            </a:p>
          </p:txBody>
        </p:sp>
        <p:sp>
          <p:nvSpPr>
            <p:cNvPr id="15" name="Rectangle 14"/>
            <p:cNvSpPr/>
            <p:nvPr/>
          </p:nvSpPr>
          <p:spPr>
            <a:xfrm>
              <a:off x="2590096" y="3069649"/>
              <a:ext cx="2331148" cy="655918"/>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b="1" dirty="0" smtClean="0">
                  <a:solidFill>
                    <a:schemeClr val="bg1"/>
                  </a:solidFill>
                </a:rPr>
                <a:t>Release 2 Classroom Session Day 2</a:t>
              </a:r>
            </a:p>
            <a:p>
              <a:pPr algn="ctr">
                <a:lnSpc>
                  <a:spcPct val="80000"/>
                </a:lnSpc>
              </a:pPr>
              <a:r>
                <a:rPr lang="en-US" dirty="0" smtClean="0">
                  <a:solidFill>
                    <a:schemeClr val="bg1"/>
                  </a:solidFill>
                </a:rPr>
                <a:t>8:00 – 4:00 pm ET</a:t>
              </a:r>
            </a:p>
          </p:txBody>
        </p:sp>
        <p:sp>
          <p:nvSpPr>
            <p:cNvPr id="16" name="Rectangle 15"/>
            <p:cNvSpPr/>
            <p:nvPr/>
          </p:nvSpPr>
          <p:spPr>
            <a:xfrm>
              <a:off x="244118" y="6170937"/>
              <a:ext cx="11714083" cy="457200"/>
            </a:xfrm>
            <a:prstGeom prst="rect">
              <a:avLst/>
            </a:prstGeom>
            <a:solidFill>
              <a:srgbClr val="4291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smtClean="0"/>
                <a:t>Release 2 Classroom Session</a:t>
              </a:r>
            </a:p>
            <a:p>
              <a:pPr algn="ctr">
                <a:lnSpc>
                  <a:spcPct val="80000"/>
                </a:lnSpc>
              </a:pPr>
              <a:r>
                <a:rPr lang="en-US" sz="2000" dirty="0" smtClean="0"/>
                <a:t>5 days</a:t>
              </a:r>
              <a:endParaRPr lang="en-US" sz="2000" dirty="0"/>
            </a:p>
          </p:txBody>
        </p:sp>
        <p:sp>
          <p:nvSpPr>
            <p:cNvPr id="18" name="Rectangle 17"/>
            <p:cNvSpPr/>
            <p:nvPr/>
          </p:nvSpPr>
          <p:spPr>
            <a:xfrm>
              <a:off x="244119" y="4699912"/>
              <a:ext cx="11703747"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smtClean="0"/>
                <a:t>Readings (S&amp;G)</a:t>
              </a:r>
              <a:endParaRPr lang="en-US" sz="2000" dirty="0"/>
            </a:p>
            <a:p>
              <a:pPr algn="ctr">
                <a:lnSpc>
                  <a:spcPct val="80000"/>
                </a:lnSpc>
              </a:pPr>
              <a:r>
                <a:rPr lang="en-US" sz="2000" dirty="0" smtClean="0"/>
                <a:t>2 hours</a:t>
              </a:r>
              <a:endParaRPr lang="en-US" sz="2000" dirty="0"/>
            </a:p>
          </p:txBody>
        </p:sp>
        <p:sp>
          <p:nvSpPr>
            <p:cNvPr id="19" name="Rectangle 18"/>
            <p:cNvSpPr/>
            <p:nvPr/>
          </p:nvSpPr>
          <p:spPr>
            <a:xfrm>
              <a:off x="244118" y="5187215"/>
              <a:ext cx="11703747"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a:t>Live Digital Assignment: </a:t>
              </a:r>
              <a:r>
                <a:rPr lang="en-US" sz="2000" b="1" dirty="0" smtClean="0"/>
                <a:t>Product Vision and Demo Day</a:t>
              </a:r>
            </a:p>
            <a:p>
              <a:pPr algn="ctr">
                <a:lnSpc>
                  <a:spcPct val="80000"/>
                </a:lnSpc>
              </a:pPr>
              <a:r>
                <a:rPr lang="en-US" sz="2000" dirty="0" smtClean="0"/>
                <a:t>5 hours</a:t>
              </a:r>
              <a:endParaRPr lang="en-US" sz="2000" dirty="0"/>
            </a:p>
          </p:txBody>
        </p:sp>
        <p:sp>
          <p:nvSpPr>
            <p:cNvPr id="17" name="Rectangle 16"/>
            <p:cNvSpPr/>
            <p:nvPr/>
          </p:nvSpPr>
          <p:spPr>
            <a:xfrm>
              <a:off x="244118" y="5679076"/>
              <a:ext cx="11703747"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a:t>Release 2 Assessment</a:t>
              </a:r>
            </a:p>
            <a:p>
              <a:pPr algn="ctr">
                <a:lnSpc>
                  <a:spcPct val="80000"/>
                </a:lnSpc>
              </a:pPr>
              <a:r>
                <a:rPr lang="en-US" sz="2000" dirty="0"/>
                <a:t>30 minutes</a:t>
              </a:r>
            </a:p>
          </p:txBody>
        </p:sp>
      </p:grpSp>
      <p:sp>
        <p:nvSpPr>
          <p:cNvPr id="20" name="Rectangle 19"/>
          <p:cNvSpPr/>
          <p:nvPr/>
        </p:nvSpPr>
        <p:spPr>
          <a:xfrm>
            <a:off x="259302" y="3062832"/>
            <a:ext cx="2331148" cy="658277"/>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600" b="1" dirty="0" smtClean="0">
                <a:solidFill>
                  <a:schemeClr val="bg1"/>
                </a:solidFill>
              </a:rPr>
              <a:t>Release 2 Classroom Session (Optional Day 1)</a:t>
            </a:r>
          </a:p>
          <a:p>
            <a:pPr algn="ctr">
              <a:lnSpc>
                <a:spcPct val="80000"/>
              </a:lnSpc>
            </a:pPr>
            <a:r>
              <a:rPr lang="en-US" dirty="0" smtClean="0">
                <a:solidFill>
                  <a:schemeClr val="bg1"/>
                </a:solidFill>
              </a:rPr>
              <a:t>8:00 – 4:00 pm ET</a:t>
            </a:r>
          </a:p>
        </p:txBody>
      </p:sp>
      <p:sp>
        <p:nvSpPr>
          <p:cNvPr id="21" name="Rectangle 20"/>
          <p:cNvSpPr/>
          <p:nvPr/>
        </p:nvSpPr>
        <p:spPr>
          <a:xfrm>
            <a:off x="4937481" y="3054597"/>
            <a:ext cx="2331148" cy="655918"/>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b="1" dirty="0">
                <a:solidFill>
                  <a:schemeClr val="bg1"/>
                </a:solidFill>
              </a:rPr>
              <a:t>Release 2 Classroom Session Day </a:t>
            </a:r>
            <a:r>
              <a:rPr lang="en-US" b="1" dirty="0" smtClean="0">
                <a:solidFill>
                  <a:schemeClr val="bg1"/>
                </a:solidFill>
              </a:rPr>
              <a:t>3</a:t>
            </a:r>
            <a:endParaRPr lang="en-US" b="1" dirty="0">
              <a:solidFill>
                <a:schemeClr val="bg1"/>
              </a:solidFill>
            </a:endParaRPr>
          </a:p>
          <a:p>
            <a:pPr algn="ctr">
              <a:lnSpc>
                <a:spcPct val="80000"/>
              </a:lnSpc>
            </a:pPr>
            <a:r>
              <a:rPr lang="en-US" dirty="0" smtClean="0">
                <a:solidFill>
                  <a:schemeClr val="bg1"/>
                </a:solidFill>
              </a:rPr>
              <a:t>8:00 – </a:t>
            </a:r>
            <a:r>
              <a:rPr lang="en-US" dirty="0">
                <a:solidFill>
                  <a:schemeClr val="bg1"/>
                </a:solidFill>
              </a:rPr>
              <a:t>4</a:t>
            </a:r>
            <a:r>
              <a:rPr lang="en-US" dirty="0" smtClean="0">
                <a:solidFill>
                  <a:schemeClr val="bg1"/>
                </a:solidFill>
              </a:rPr>
              <a:t>:00 pm ET</a:t>
            </a:r>
          </a:p>
        </p:txBody>
      </p:sp>
      <p:sp>
        <p:nvSpPr>
          <p:cNvPr id="22" name="Rectangle 21"/>
          <p:cNvSpPr/>
          <p:nvPr/>
        </p:nvSpPr>
        <p:spPr>
          <a:xfrm>
            <a:off x="7284866" y="3054597"/>
            <a:ext cx="2331148" cy="655918"/>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b="1" dirty="0">
                <a:solidFill>
                  <a:schemeClr val="bg1"/>
                </a:solidFill>
              </a:rPr>
              <a:t>Release 2 Classroom Session Day </a:t>
            </a:r>
            <a:r>
              <a:rPr lang="en-US" b="1" dirty="0" smtClean="0">
                <a:solidFill>
                  <a:schemeClr val="bg1"/>
                </a:solidFill>
              </a:rPr>
              <a:t>4</a:t>
            </a:r>
            <a:endParaRPr lang="en-US" b="1" dirty="0">
              <a:solidFill>
                <a:schemeClr val="bg1"/>
              </a:solidFill>
            </a:endParaRPr>
          </a:p>
          <a:p>
            <a:pPr algn="ctr">
              <a:lnSpc>
                <a:spcPct val="80000"/>
              </a:lnSpc>
            </a:pPr>
            <a:r>
              <a:rPr lang="en-US" dirty="0" smtClean="0">
                <a:solidFill>
                  <a:schemeClr val="bg1"/>
                </a:solidFill>
              </a:rPr>
              <a:t>8:00 – 4:00 pm ET</a:t>
            </a:r>
          </a:p>
        </p:txBody>
      </p:sp>
      <p:sp>
        <p:nvSpPr>
          <p:cNvPr id="23" name="Rectangle 22"/>
          <p:cNvSpPr/>
          <p:nvPr/>
        </p:nvSpPr>
        <p:spPr>
          <a:xfrm>
            <a:off x="9624132" y="3054597"/>
            <a:ext cx="2331148" cy="655918"/>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b="1" dirty="0">
                <a:solidFill>
                  <a:schemeClr val="bg1"/>
                </a:solidFill>
              </a:rPr>
              <a:t>Release 2 Classroom Session Day </a:t>
            </a:r>
            <a:r>
              <a:rPr lang="en-US" b="1" dirty="0" smtClean="0">
                <a:solidFill>
                  <a:schemeClr val="bg1"/>
                </a:solidFill>
              </a:rPr>
              <a:t>5</a:t>
            </a:r>
            <a:endParaRPr lang="en-US" b="1" dirty="0">
              <a:solidFill>
                <a:schemeClr val="bg1"/>
              </a:solidFill>
            </a:endParaRPr>
          </a:p>
          <a:p>
            <a:pPr algn="ctr">
              <a:lnSpc>
                <a:spcPct val="80000"/>
              </a:lnSpc>
            </a:pPr>
            <a:r>
              <a:rPr lang="en-US" dirty="0">
                <a:solidFill>
                  <a:schemeClr val="bg1"/>
                </a:solidFill>
              </a:rPr>
              <a:t>8</a:t>
            </a:r>
            <a:r>
              <a:rPr lang="en-US" dirty="0" smtClean="0">
                <a:solidFill>
                  <a:schemeClr val="bg1"/>
                </a:solidFill>
              </a:rPr>
              <a:t>:00 – 4:00 pm ET</a:t>
            </a:r>
          </a:p>
        </p:txBody>
      </p:sp>
    </p:spTree>
    <p:extLst>
      <p:ext uri="{BB962C8B-B14F-4D97-AF65-F5344CB8AC3E}">
        <p14:creationId xmlns:p14="http://schemas.microsoft.com/office/powerpoint/2010/main" val="1626931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Iteration Web Conference</a:t>
            </a:r>
            <a:endParaRPr lang="en-US" b="1" dirty="0"/>
          </a:p>
        </p:txBody>
      </p:sp>
      <p:sp>
        <p:nvSpPr>
          <p:cNvPr id="3" name="Content Placeholder 2"/>
          <p:cNvSpPr>
            <a:spLocks noGrp="1"/>
          </p:cNvSpPr>
          <p:nvPr>
            <p:ph idx="1"/>
          </p:nvPr>
        </p:nvSpPr>
        <p:spPr>
          <a:xfrm>
            <a:off x="419100" y="4098398"/>
            <a:ext cx="11353800" cy="2222392"/>
          </a:xfrm>
        </p:spPr>
        <p:txBody>
          <a:bodyPr>
            <a:normAutofit/>
          </a:bodyPr>
          <a:lstStyle/>
          <a:p>
            <a:r>
              <a:rPr lang="en-US" dirty="0" smtClean="0"/>
              <a:t>FHWA building: </a:t>
            </a:r>
            <a:r>
              <a:rPr lang="en-US" dirty="0"/>
              <a:t>1310 North Courthouse Road, Suite 300, Arlington, VA 22201 </a:t>
            </a:r>
            <a:endParaRPr lang="en-US" dirty="0" smtClean="0"/>
          </a:p>
          <a:p>
            <a:r>
              <a:rPr lang="en-US" dirty="0" smtClean="0"/>
              <a:t>8am </a:t>
            </a:r>
            <a:r>
              <a:rPr lang="en-US" dirty="0"/>
              <a:t>to 4pm each day. </a:t>
            </a:r>
          </a:p>
          <a:p>
            <a:r>
              <a:rPr lang="en-US" dirty="0" smtClean="0"/>
              <a:t>Day </a:t>
            </a:r>
            <a:r>
              <a:rPr lang="en-US" dirty="0"/>
              <a:t>1: Optional LDA group session</a:t>
            </a:r>
          </a:p>
          <a:p>
            <a:r>
              <a:rPr lang="en-US" dirty="0"/>
              <a:t>Days 2-5: Classroom training </a:t>
            </a:r>
            <a:r>
              <a:rPr lang="en-US" dirty="0" smtClean="0"/>
              <a:t>sessions </a:t>
            </a:r>
          </a:p>
        </p:txBody>
      </p:sp>
      <p:graphicFrame>
        <p:nvGraphicFramePr>
          <p:cNvPr id="5" name="Table 4"/>
          <p:cNvGraphicFramePr>
            <a:graphicFrameLocks noGrp="1"/>
          </p:cNvGraphicFramePr>
          <p:nvPr>
            <p:extLst>
              <p:ext uri="{D42A27DB-BD31-4B8C-83A1-F6EECF244321}">
                <p14:modId xmlns:p14="http://schemas.microsoft.com/office/powerpoint/2010/main" val="2345710263"/>
              </p:ext>
            </p:extLst>
          </p:nvPr>
        </p:nvGraphicFramePr>
        <p:xfrm>
          <a:off x="259654" y="1643944"/>
          <a:ext cx="11703745" cy="2236612"/>
        </p:xfrm>
        <a:graphic>
          <a:graphicData uri="http://schemas.openxmlformats.org/drawingml/2006/table">
            <a:tbl>
              <a:tblPr>
                <a:tableStyleId>{5940675A-B579-460E-94D1-54222C63F5DA}</a:tableStyleId>
              </a:tblPr>
              <a:tblGrid>
                <a:gridCol w="2340749"/>
                <a:gridCol w="2340749"/>
                <a:gridCol w="2340749"/>
                <a:gridCol w="2340749"/>
                <a:gridCol w="2340749"/>
              </a:tblGrid>
              <a:tr h="1118306">
                <a:tc>
                  <a:txBody>
                    <a:bodyPr/>
                    <a:lstStyle/>
                    <a:p>
                      <a:pPr algn="r"/>
                      <a:r>
                        <a:rPr lang="en-US" sz="2400" b="1" dirty="0" smtClean="0"/>
                        <a:t>Oct. 10</a:t>
                      </a:r>
                      <a:endParaRPr lang="en-US" sz="2400" b="1" dirty="0"/>
                    </a:p>
                  </a:txBody>
                  <a:tcPr/>
                </a:tc>
                <a:tc>
                  <a:txBody>
                    <a:bodyPr/>
                    <a:lstStyle/>
                    <a:p>
                      <a:pPr algn="r"/>
                      <a:r>
                        <a:rPr lang="en-US" sz="2400" b="1" dirty="0" smtClean="0"/>
                        <a:t>11</a:t>
                      </a:r>
                      <a:endParaRPr lang="en-US" sz="2400" b="1" dirty="0"/>
                    </a:p>
                  </a:txBody>
                  <a:tcPr/>
                </a:tc>
                <a:tc>
                  <a:txBody>
                    <a:bodyPr/>
                    <a:lstStyle/>
                    <a:p>
                      <a:pPr algn="r"/>
                      <a:r>
                        <a:rPr lang="en-US" sz="2400" b="1" dirty="0" smtClean="0"/>
                        <a:t>12</a:t>
                      </a:r>
                      <a:endParaRPr lang="en-US" sz="2400" b="1" dirty="0"/>
                    </a:p>
                  </a:txBody>
                  <a:tcPr>
                    <a:solidFill>
                      <a:schemeClr val="bg1"/>
                    </a:solidFill>
                  </a:tcPr>
                </a:tc>
                <a:tc>
                  <a:txBody>
                    <a:bodyPr/>
                    <a:lstStyle/>
                    <a:p>
                      <a:pPr algn="r"/>
                      <a:r>
                        <a:rPr lang="en-US" sz="2400" b="1" dirty="0" smtClean="0"/>
                        <a:t>13</a:t>
                      </a:r>
                      <a:endParaRPr lang="en-US" sz="2400" b="1" dirty="0"/>
                    </a:p>
                  </a:txBody>
                  <a:tcPr/>
                </a:tc>
                <a:tc>
                  <a:txBody>
                    <a:bodyPr/>
                    <a:lstStyle/>
                    <a:p>
                      <a:pPr algn="r"/>
                      <a:r>
                        <a:rPr lang="en-US" sz="2400" b="1" dirty="0" smtClean="0"/>
                        <a:t>14</a:t>
                      </a:r>
                      <a:endParaRPr lang="en-US" sz="2400" b="1" dirty="0"/>
                    </a:p>
                  </a:txBody>
                  <a:tcPr/>
                </a:tc>
              </a:tr>
              <a:tr h="1118306">
                <a:tc>
                  <a:txBody>
                    <a:bodyPr/>
                    <a:lstStyle/>
                    <a:p>
                      <a:pPr algn="r"/>
                      <a:endParaRPr lang="en-US" sz="2400" b="1" dirty="0"/>
                    </a:p>
                  </a:txBody>
                  <a:tcPr/>
                </a:tc>
                <a:tc>
                  <a:txBody>
                    <a:bodyPr/>
                    <a:lstStyle/>
                    <a:p>
                      <a:pPr algn="r"/>
                      <a:endParaRPr lang="en-US" sz="2400" b="1" dirty="0"/>
                    </a:p>
                  </a:txBody>
                  <a:tcPr/>
                </a:tc>
                <a:tc>
                  <a:txBody>
                    <a:bodyPr/>
                    <a:lstStyle/>
                    <a:p>
                      <a:pPr algn="r"/>
                      <a:endParaRPr lang="en-US" sz="2400" b="1" dirty="0"/>
                    </a:p>
                  </a:txBody>
                  <a:tcPr>
                    <a:solidFill>
                      <a:schemeClr val="bg1"/>
                    </a:solidFill>
                  </a:tcPr>
                </a:tc>
                <a:tc>
                  <a:txBody>
                    <a:bodyPr/>
                    <a:lstStyle/>
                    <a:p>
                      <a:pPr algn="r"/>
                      <a:endParaRPr lang="en-US" sz="2400" b="1" dirty="0"/>
                    </a:p>
                  </a:txBody>
                  <a:tcPr/>
                </a:tc>
                <a:tc>
                  <a:txBody>
                    <a:bodyPr/>
                    <a:lstStyle/>
                    <a:p>
                      <a:pPr algn="r"/>
                      <a:endParaRPr lang="en-US" sz="2400" b="1"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65341497"/>
              </p:ext>
            </p:extLst>
          </p:nvPr>
        </p:nvGraphicFramePr>
        <p:xfrm>
          <a:off x="259655" y="2721329"/>
          <a:ext cx="11703745" cy="1031521"/>
        </p:xfrm>
        <a:graphic>
          <a:graphicData uri="http://schemas.openxmlformats.org/drawingml/2006/table">
            <a:tbl>
              <a:tblPr>
                <a:tableStyleId>{5940675A-B579-460E-94D1-54222C63F5DA}</a:tableStyleId>
              </a:tblPr>
              <a:tblGrid>
                <a:gridCol w="2340749"/>
                <a:gridCol w="2340749"/>
                <a:gridCol w="2340749"/>
                <a:gridCol w="2340749"/>
                <a:gridCol w="2340749"/>
              </a:tblGrid>
              <a:tr h="1031521">
                <a:tc>
                  <a:txBody>
                    <a:bodyPr/>
                    <a:lstStyle/>
                    <a:p>
                      <a:pPr algn="r"/>
                      <a:r>
                        <a:rPr lang="en-US" sz="2400" b="1" dirty="0" smtClean="0"/>
                        <a:t>Oct. 17</a:t>
                      </a:r>
                      <a:endParaRPr lang="en-US" sz="2400" b="1" dirty="0"/>
                    </a:p>
                  </a:txBody>
                  <a:tcPr/>
                </a:tc>
                <a:tc>
                  <a:txBody>
                    <a:bodyPr/>
                    <a:lstStyle/>
                    <a:p>
                      <a:pPr algn="r"/>
                      <a:r>
                        <a:rPr lang="en-US" sz="2400" b="1" dirty="0" smtClean="0"/>
                        <a:t>18</a:t>
                      </a:r>
                      <a:endParaRPr lang="en-US" sz="2400" b="1" dirty="0"/>
                    </a:p>
                  </a:txBody>
                  <a:tcPr/>
                </a:tc>
                <a:tc>
                  <a:txBody>
                    <a:bodyPr/>
                    <a:lstStyle/>
                    <a:p>
                      <a:pPr algn="r"/>
                      <a:r>
                        <a:rPr lang="en-US" sz="2400" b="1" dirty="0" smtClean="0"/>
                        <a:t>19</a:t>
                      </a:r>
                      <a:endParaRPr lang="en-US" sz="2400" b="1" dirty="0"/>
                    </a:p>
                  </a:txBody>
                  <a:tcPr/>
                </a:tc>
                <a:tc>
                  <a:txBody>
                    <a:bodyPr/>
                    <a:lstStyle/>
                    <a:p>
                      <a:pPr algn="r"/>
                      <a:r>
                        <a:rPr lang="en-US" sz="2400" b="1" dirty="0" smtClean="0"/>
                        <a:t>20</a:t>
                      </a:r>
                      <a:endParaRPr lang="en-US" sz="2400" b="1" dirty="0"/>
                    </a:p>
                  </a:txBody>
                  <a:tcPr/>
                </a:tc>
                <a:tc>
                  <a:txBody>
                    <a:bodyPr/>
                    <a:lstStyle/>
                    <a:p>
                      <a:pPr algn="r"/>
                      <a:r>
                        <a:rPr lang="en-US" sz="2400" b="1" dirty="0" smtClean="0"/>
                        <a:t>21</a:t>
                      </a:r>
                      <a:endParaRPr lang="en-US" sz="2400" b="1" dirty="0"/>
                    </a:p>
                  </a:txBody>
                  <a:tcPr/>
                </a:tc>
              </a:tr>
            </a:tbl>
          </a:graphicData>
        </a:graphic>
      </p:graphicFrame>
      <p:grpSp>
        <p:nvGrpSpPr>
          <p:cNvPr id="8" name="Group 7"/>
          <p:cNvGrpSpPr/>
          <p:nvPr/>
        </p:nvGrpSpPr>
        <p:grpSpPr>
          <a:xfrm>
            <a:off x="259653" y="1390649"/>
            <a:ext cx="11703747" cy="1317981"/>
            <a:chOff x="259653" y="1390649"/>
            <a:chExt cx="11703747" cy="1317981"/>
          </a:xfrm>
        </p:grpSpPr>
        <p:sp>
          <p:nvSpPr>
            <p:cNvPr id="4" name="Rectangle 3"/>
            <p:cNvSpPr/>
            <p:nvPr/>
          </p:nvSpPr>
          <p:spPr>
            <a:xfrm>
              <a:off x="259653" y="1390649"/>
              <a:ext cx="11703747" cy="253295"/>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Iteration 2.B – September – October</a:t>
              </a:r>
              <a:endParaRPr lang="en-US" sz="2400" b="1" dirty="0"/>
            </a:p>
          </p:txBody>
        </p:sp>
        <p:sp>
          <p:nvSpPr>
            <p:cNvPr id="7" name="Rectangle 6"/>
            <p:cNvSpPr/>
            <p:nvPr/>
          </p:nvSpPr>
          <p:spPr>
            <a:xfrm>
              <a:off x="2590800" y="1982610"/>
              <a:ext cx="2331148" cy="72602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900" b="1" dirty="0" smtClean="0"/>
                <a:t>Iteration Planning Meeting</a:t>
              </a:r>
            </a:p>
            <a:p>
              <a:pPr algn="ctr">
                <a:lnSpc>
                  <a:spcPct val="80000"/>
                </a:lnSpc>
              </a:pPr>
              <a:r>
                <a:rPr lang="en-US" sz="2000" dirty="0" smtClean="0"/>
                <a:t>11:00 – 11:30 am ET</a:t>
              </a:r>
              <a:endParaRPr lang="en-US" sz="2000" dirty="0"/>
            </a:p>
          </p:txBody>
        </p:sp>
      </p:grpSp>
      <p:sp>
        <p:nvSpPr>
          <p:cNvPr id="11" name="Rectangle 10"/>
          <p:cNvSpPr/>
          <p:nvPr/>
        </p:nvSpPr>
        <p:spPr>
          <a:xfrm>
            <a:off x="259651" y="3100284"/>
            <a:ext cx="2331148" cy="639867"/>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600" b="1" dirty="0" smtClean="0">
                <a:solidFill>
                  <a:schemeClr val="bg1"/>
                </a:solidFill>
              </a:rPr>
              <a:t>Release 2 Classroom Session (Optional Day 1)</a:t>
            </a:r>
          </a:p>
          <a:p>
            <a:pPr algn="ctr">
              <a:lnSpc>
                <a:spcPct val="80000"/>
              </a:lnSpc>
            </a:pPr>
            <a:r>
              <a:rPr lang="en-US" dirty="0" smtClean="0">
                <a:solidFill>
                  <a:schemeClr val="bg1"/>
                </a:solidFill>
              </a:rPr>
              <a:t>8:00 – 4:00 pm ET</a:t>
            </a:r>
          </a:p>
        </p:txBody>
      </p:sp>
      <p:sp>
        <p:nvSpPr>
          <p:cNvPr id="12" name="Rectangle 11"/>
          <p:cNvSpPr/>
          <p:nvPr/>
        </p:nvSpPr>
        <p:spPr>
          <a:xfrm>
            <a:off x="2590096" y="3069648"/>
            <a:ext cx="2331148" cy="670503"/>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b="1" dirty="0" smtClean="0">
                <a:solidFill>
                  <a:schemeClr val="bg1"/>
                </a:solidFill>
              </a:rPr>
              <a:t>Release 2 Classroom Session Day 2</a:t>
            </a:r>
          </a:p>
          <a:p>
            <a:pPr algn="ctr">
              <a:lnSpc>
                <a:spcPct val="80000"/>
              </a:lnSpc>
            </a:pPr>
            <a:r>
              <a:rPr lang="en-US" dirty="0" smtClean="0">
                <a:solidFill>
                  <a:schemeClr val="bg1"/>
                </a:solidFill>
              </a:rPr>
              <a:t>8:00 – 4:00 pm ET</a:t>
            </a:r>
          </a:p>
        </p:txBody>
      </p:sp>
      <p:sp>
        <p:nvSpPr>
          <p:cNvPr id="13" name="Rectangle 12"/>
          <p:cNvSpPr/>
          <p:nvPr/>
        </p:nvSpPr>
        <p:spPr>
          <a:xfrm>
            <a:off x="4937481" y="3054596"/>
            <a:ext cx="2331148" cy="698254"/>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b="1" dirty="0">
                <a:solidFill>
                  <a:schemeClr val="bg1"/>
                </a:solidFill>
              </a:rPr>
              <a:t>Release 2 Classroom Session Day </a:t>
            </a:r>
            <a:r>
              <a:rPr lang="en-US" b="1" dirty="0" smtClean="0">
                <a:solidFill>
                  <a:schemeClr val="bg1"/>
                </a:solidFill>
              </a:rPr>
              <a:t>3</a:t>
            </a:r>
            <a:endParaRPr lang="en-US" b="1" dirty="0">
              <a:solidFill>
                <a:schemeClr val="bg1"/>
              </a:solidFill>
            </a:endParaRPr>
          </a:p>
          <a:p>
            <a:pPr algn="ctr">
              <a:lnSpc>
                <a:spcPct val="80000"/>
              </a:lnSpc>
            </a:pPr>
            <a:r>
              <a:rPr lang="en-US" dirty="0" smtClean="0">
                <a:solidFill>
                  <a:schemeClr val="bg1"/>
                </a:solidFill>
              </a:rPr>
              <a:t>8:00 – </a:t>
            </a:r>
            <a:r>
              <a:rPr lang="en-US" dirty="0">
                <a:solidFill>
                  <a:schemeClr val="bg1"/>
                </a:solidFill>
              </a:rPr>
              <a:t>4</a:t>
            </a:r>
            <a:r>
              <a:rPr lang="en-US" dirty="0" smtClean="0">
                <a:solidFill>
                  <a:schemeClr val="bg1"/>
                </a:solidFill>
              </a:rPr>
              <a:t>:00 pm ET</a:t>
            </a:r>
          </a:p>
        </p:txBody>
      </p:sp>
      <p:sp>
        <p:nvSpPr>
          <p:cNvPr id="14" name="Rectangle 13"/>
          <p:cNvSpPr/>
          <p:nvPr/>
        </p:nvSpPr>
        <p:spPr>
          <a:xfrm>
            <a:off x="7284866" y="3054596"/>
            <a:ext cx="2331148" cy="698253"/>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b="1" dirty="0">
                <a:solidFill>
                  <a:schemeClr val="bg1"/>
                </a:solidFill>
              </a:rPr>
              <a:t>Release 2 Classroom Session Day </a:t>
            </a:r>
            <a:r>
              <a:rPr lang="en-US" b="1" dirty="0" smtClean="0">
                <a:solidFill>
                  <a:schemeClr val="bg1"/>
                </a:solidFill>
              </a:rPr>
              <a:t>4</a:t>
            </a:r>
            <a:endParaRPr lang="en-US" b="1" dirty="0">
              <a:solidFill>
                <a:schemeClr val="bg1"/>
              </a:solidFill>
            </a:endParaRPr>
          </a:p>
          <a:p>
            <a:pPr algn="ctr">
              <a:lnSpc>
                <a:spcPct val="80000"/>
              </a:lnSpc>
            </a:pPr>
            <a:r>
              <a:rPr lang="en-US" dirty="0" smtClean="0">
                <a:solidFill>
                  <a:schemeClr val="bg1"/>
                </a:solidFill>
              </a:rPr>
              <a:t>8:00 – 4:00 pm ET</a:t>
            </a:r>
          </a:p>
        </p:txBody>
      </p:sp>
      <p:sp>
        <p:nvSpPr>
          <p:cNvPr id="15" name="Rectangle 14"/>
          <p:cNvSpPr/>
          <p:nvPr/>
        </p:nvSpPr>
        <p:spPr>
          <a:xfrm>
            <a:off x="9624132" y="3054597"/>
            <a:ext cx="2331148" cy="698252"/>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b="1" dirty="0">
                <a:solidFill>
                  <a:schemeClr val="bg1"/>
                </a:solidFill>
              </a:rPr>
              <a:t>Release 2 Classroom Session Day </a:t>
            </a:r>
            <a:r>
              <a:rPr lang="en-US" b="1" dirty="0" smtClean="0">
                <a:solidFill>
                  <a:schemeClr val="bg1"/>
                </a:solidFill>
              </a:rPr>
              <a:t>5</a:t>
            </a:r>
            <a:endParaRPr lang="en-US" b="1" dirty="0">
              <a:solidFill>
                <a:schemeClr val="bg1"/>
              </a:solidFill>
            </a:endParaRPr>
          </a:p>
          <a:p>
            <a:pPr algn="ctr">
              <a:lnSpc>
                <a:spcPct val="80000"/>
              </a:lnSpc>
            </a:pPr>
            <a:r>
              <a:rPr lang="en-US" dirty="0">
                <a:solidFill>
                  <a:schemeClr val="bg1"/>
                </a:solidFill>
              </a:rPr>
              <a:t>8</a:t>
            </a:r>
            <a:r>
              <a:rPr lang="en-US" dirty="0" smtClean="0">
                <a:solidFill>
                  <a:schemeClr val="bg1"/>
                </a:solidFill>
              </a:rPr>
              <a:t>:00 – 4:00 pm ET</a:t>
            </a:r>
          </a:p>
        </p:txBody>
      </p:sp>
      <p:sp>
        <p:nvSpPr>
          <p:cNvPr id="16" name="Rectangle 15"/>
          <p:cNvSpPr/>
          <p:nvPr/>
        </p:nvSpPr>
        <p:spPr>
          <a:xfrm>
            <a:off x="163213" y="3054595"/>
            <a:ext cx="11896626" cy="825959"/>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622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438" y="1518944"/>
            <a:ext cx="7103369" cy="4623210"/>
          </a:xfrm>
          <a:prstGeom prst="rect">
            <a:avLst/>
          </a:prstGeom>
        </p:spPr>
      </p:pic>
      <p:sp>
        <p:nvSpPr>
          <p:cNvPr id="2" name="Title 1"/>
          <p:cNvSpPr>
            <a:spLocks noGrp="1"/>
          </p:cNvSpPr>
          <p:nvPr>
            <p:ph type="title"/>
          </p:nvPr>
        </p:nvSpPr>
        <p:spPr/>
        <p:txBody>
          <a:bodyPr>
            <a:normAutofit/>
          </a:bodyPr>
          <a:lstStyle/>
          <a:p>
            <a:pPr>
              <a:lnSpc>
                <a:spcPct val="80000"/>
              </a:lnSpc>
            </a:pPr>
            <a:r>
              <a:rPr lang="en-US" sz="3200" b="1" dirty="0"/>
              <a:t>Online Learning: Responsible Pre-Solicitation Communication</a:t>
            </a:r>
          </a:p>
        </p:txBody>
      </p:sp>
      <p:grpSp>
        <p:nvGrpSpPr>
          <p:cNvPr id="5" name="Group 4"/>
          <p:cNvGrpSpPr/>
          <p:nvPr/>
        </p:nvGrpSpPr>
        <p:grpSpPr>
          <a:xfrm>
            <a:off x="150591" y="1433689"/>
            <a:ext cx="4883847" cy="4854221"/>
            <a:chOff x="259653" y="1575505"/>
            <a:chExt cx="4883847" cy="4569263"/>
          </a:xfrm>
        </p:grpSpPr>
        <p:sp>
          <p:nvSpPr>
            <p:cNvPr id="8" name="Rectangle 7"/>
            <p:cNvSpPr/>
            <p:nvPr/>
          </p:nvSpPr>
          <p:spPr>
            <a:xfrm>
              <a:off x="259653" y="1575505"/>
              <a:ext cx="4883847" cy="506590"/>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400" b="1" dirty="0">
                  <a:solidFill>
                    <a:schemeClr val="bg1"/>
                  </a:solidFill>
                </a:rPr>
                <a:t>Online Learning: Responsible Pre-Solicitation Communication</a:t>
              </a:r>
            </a:p>
          </p:txBody>
        </p:sp>
        <p:sp>
          <p:nvSpPr>
            <p:cNvPr id="9" name="Rectangle 8"/>
            <p:cNvSpPr/>
            <p:nvPr/>
          </p:nvSpPr>
          <p:spPr>
            <a:xfrm>
              <a:off x="259653" y="2082094"/>
              <a:ext cx="4883847" cy="4062674"/>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b="1" dirty="0" smtClean="0">
                  <a:solidFill>
                    <a:schemeClr val="tx1"/>
                  </a:solidFill>
                </a:rPr>
                <a:t>About 30 minutes</a:t>
              </a:r>
              <a:endParaRPr lang="en-US" sz="2400" b="1" dirty="0">
                <a:solidFill>
                  <a:schemeClr val="tx1"/>
                </a:solidFill>
              </a:endParaRPr>
            </a:p>
            <a:p>
              <a:pPr marL="342900" indent="-342900">
                <a:buFont typeface="Arial" panose="020B0604020202020204" pitchFamily="34" charset="0"/>
                <a:buChar char="•"/>
              </a:pPr>
              <a:r>
                <a:rPr lang="en-US" sz="2400" b="1" dirty="0" smtClean="0">
                  <a:solidFill>
                    <a:schemeClr val="tx1"/>
                  </a:solidFill>
                </a:rPr>
                <a:t>Bronze-level requirement</a:t>
              </a:r>
            </a:p>
            <a:p>
              <a:pPr marL="342900" indent="-342900">
                <a:buFont typeface="Arial" panose="020B0604020202020204" pitchFamily="34" charset="0"/>
                <a:buChar char="•"/>
              </a:pPr>
              <a:r>
                <a:rPr lang="en-US" sz="2400" b="1" dirty="0" smtClean="0">
                  <a:solidFill>
                    <a:schemeClr val="tx1"/>
                  </a:solidFill>
                </a:rPr>
                <a:t>Discusses why pre-solicitation communication with offerors is an important step in acquisition process</a:t>
              </a:r>
            </a:p>
            <a:p>
              <a:pPr marL="342900" indent="-342900">
                <a:buFont typeface="Arial" panose="020B0604020202020204" pitchFamily="34" charset="0"/>
                <a:buChar char="•"/>
              </a:pPr>
              <a:r>
                <a:rPr lang="en-US" sz="2400" b="1" dirty="0" smtClean="0">
                  <a:solidFill>
                    <a:schemeClr val="tx1"/>
                  </a:solidFill>
                </a:rPr>
                <a:t>Describes ways you can communicate effectively with potential vendors</a:t>
              </a:r>
            </a:p>
            <a:p>
              <a:pPr marL="342900" indent="-342900">
                <a:buFont typeface="Arial" panose="020B0604020202020204" pitchFamily="34" charset="0"/>
                <a:buChar char="•"/>
              </a:pPr>
              <a:r>
                <a:rPr lang="en-US" sz="2400" b="1" dirty="0" smtClean="0">
                  <a:solidFill>
                    <a:schemeClr val="tx1"/>
                  </a:solidFill>
                </a:rPr>
                <a:t>Identifies best practices for pre-solicitation communication</a:t>
              </a:r>
            </a:p>
          </p:txBody>
        </p:sp>
      </p:grpSp>
      <p:sp>
        <p:nvSpPr>
          <p:cNvPr id="12" name="Rectangle 11"/>
          <p:cNvSpPr/>
          <p:nvPr/>
        </p:nvSpPr>
        <p:spPr>
          <a:xfrm>
            <a:off x="5034438" y="3701596"/>
            <a:ext cx="1676400" cy="710549"/>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2055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3527" y="1575504"/>
            <a:ext cx="6972848" cy="4591821"/>
          </a:xfrm>
          <a:prstGeom prst="rect">
            <a:avLst/>
          </a:prstGeom>
        </p:spPr>
      </p:pic>
      <p:sp>
        <p:nvSpPr>
          <p:cNvPr id="2" name="Title 1"/>
          <p:cNvSpPr>
            <a:spLocks noGrp="1"/>
          </p:cNvSpPr>
          <p:nvPr>
            <p:ph type="title"/>
          </p:nvPr>
        </p:nvSpPr>
        <p:spPr/>
        <p:txBody>
          <a:bodyPr>
            <a:normAutofit/>
          </a:bodyPr>
          <a:lstStyle/>
          <a:p>
            <a:r>
              <a:rPr lang="en-US" sz="3400" b="1" dirty="0"/>
              <a:t>Online Learning: Building Your Market Research Toolkit</a:t>
            </a:r>
          </a:p>
        </p:txBody>
      </p:sp>
      <p:sp>
        <p:nvSpPr>
          <p:cNvPr id="9" name="Rectangle 8"/>
          <p:cNvSpPr/>
          <p:nvPr/>
        </p:nvSpPr>
        <p:spPr>
          <a:xfrm>
            <a:off x="259653" y="2082094"/>
            <a:ext cx="4883847" cy="4085232"/>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b="1" dirty="0">
                <a:solidFill>
                  <a:schemeClr val="tx1"/>
                </a:solidFill>
              </a:rPr>
              <a:t>About 30 minutes</a:t>
            </a:r>
          </a:p>
          <a:p>
            <a:pPr marL="342900" indent="-342900">
              <a:buFont typeface="Arial" panose="020B0604020202020204" pitchFamily="34" charset="0"/>
              <a:buChar char="•"/>
            </a:pPr>
            <a:r>
              <a:rPr lang="en-US" sz="2400" b="1" dirty="0">
                <a:solidFill>
                  <a:schemeClr val="tx1"/>
                </a:solidFill>
              </a:rPr>
              <a:t>Bronze-level </a:t>
            </a:r>
            <a:r>
              <a:rPr lang="en-US" sz="2400" b="1" dirty="0" smtClean="0">
                <a:solidFill>
                  <a:schemeClr val="tx1"/>
                </a:solidFill>
              </a:rPr>
              <a:t>requirement</a:t>
            </a:r>
          </a:p>
          <a:p>
            <a:pPr marL="342900" indent="-342900">
              <a:buFont typeface="Arial" panose="020B0604020202020204" pitchFamily="34" charset="0"/>
              <a:buChar char="•"/>
            </a:pPr>
            <a:r>
              <a:rPr lang="en-US" sz="2400" b="1" dirty="0" smtClean="0">
                <a:solidFill>
                  <a:schemeClr val="tx1"/>
                </a:solidFill>
              </a:rPr>
              <a:t>Introduces resources that can be used to further market research (Gartner Magic Quadrant)</a:t>
            </a:r>
            <a:endParaRPr lang="en-US" sz="2400" b="1" dirty="0">
              <a:solidFill>
                <a:schemeClr val="tx1"/>
              </a:solidFill>
            </a:endParaRPr>
          </a:p>
          <a:p>
            <a:pPr marL="342900" indent="-342900">
              <a:buFont typeface="Arial" panose="020B0604020202020204" pitchFamily="34" charset="0"/>
              <a:buChar char="•"/>
            </a:pPr>
            <a:r>
              <a:rPr lang="en-US" sz="2400" b="1" dirty="0" smtClean="0">
                <a:solidFill>
                  <a:schemeClr val="tx1"/>
                </a:solidFill>
              </a:rPr>
              <a:t>Market Intelligence vs. Market Research</a:t>
            </a:r>
          </a:p>
        </p:txBody>
      </p:sp>
      <p:sp>
        <p:nvSpPr>
          <p:cNvPr id="12" name="Rectangle 11"/>
          <p:cNvSpPr/>
          <p:nvPr/>
        </p:nvSpPr>
        <p:spPr>
          <a:xfrm>
            <a:off x="5173527" y="4050525"/>
            <a:ext cx="1583733" cy="483768"/>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9653" y="1575504"/>
            <a:ext cx="4883847" cy="649221"/>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Online Learning: Building </a:t>
            </a:r>
            <a:r>
              <a:rPr lang="en-US" sz="2400" b="1" dirty="0"/>
              <a:t>Y</a:t>
            </a:r>
            <a:r>
              <a:rPr lang="en-US" sz="2400" b="1" dirty="0" smtClean="0"/>
              <a:t>our Market Research Toolkit</a:t>
            </a:r>
            <a:endParaRPr lang="en-US" sz="2400" b="1" dirty="0"/>
          </a:p>
        </p:txBody>
      </p:sp>
    </p:spTree>
    <p:extLst>
      <p:ext uri="{BB962C8B-B14F-4D97-AF65-F5344CB8AC3E}">
        <p14:creationId xmlns:p14="http://schemas.microsoft.com/office/powerpoint/2010/main" val="2950254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143500" y="1575504"/>
            <a:ext cx="6936949" cy="4591822"/>
          </a:xfrm>
          <a:prstGeom prst="rect">
            <a:avLst/>
          </a:prstGeom>
        </p:spPr>
      </p:pic>
      <p:sp>
        <p:nvSpPr>
          <p:cNvPr id="2" name="Title 1"/>
          <p:cNvSpPr>
            <a:spLocks noGrp="1"/>
          </p:cNvSpPr>
          <p:nvPr>
            <p:ph type="title"/>
          </p:nvPr>
        </p:nvSpPr>
        <p:spPr/>
        <p:txBody>
          <a:bodyPr/>
          <a:lstStyle/>
          <a:p>
            <a:r>
              <a:rPr lang="en-US" b="1" dirty="0" smtClean="0"/>
              <a:t>Readings (S&amp;G)</a:t>
            </a:r>
            <a:endParaRPr lang="en-US" b="1" dirty="0"/>
          </a:p>
        </p:txBody>
      </p:sp>
      <p:sp>
        <p:nvSpPr>
          <p:cNvPr id="9" name="Rectangle 8"/>
          <p:cNvSpPr/>
          <p:nvPr/>
        </p:nvSpPr>
        <p:spPr>
          <a:xfrm>
            <a:off x="259653" y="2082094"/>
            <a:ext cx="4883847" cy="4085232"/>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b="1" dirty="0" smtClean="0">
                <a:solidFill>
                  <a:schemeClr val="tx1"/>
                </a:solidFill>
              </a:rPr>
              <a:t>2 hours</a:t>
            </a:r>
          </a:p>
          <a:p>
            <a:pPr marL="342900" indent="-342900">
              <a:buFont typeface="Arial" panose="020B0604020202020204" pitchFamily="34" charset="0"/>
              <a:buChar char="•"/>
            </a:pPr>
            <a:r>
              <a:rPr lang="en-US" sz="2000" b="1" dirty="0" smtClean="0">
                <a:solidFill>
                  <a:schemeClr val="tx1"/>
                </a:solidFill>
              </a:rPr>
              <a:t>Silver and gold level requirement</a:t>
            </a:r>
          </a:p>
          <a:p>
            <a:pPr marL="342900" indent="-342900">
              <a:buFont typeface="Arial" panose="020B0604020202020204" pitchFamily="34" charset="0"/>
              <a:buChar char="•"/>
            </a:pPr>
            <a:r>
              <a:rPr lang="en-US" sz="2000" b="1" dirty="0" smtClean="0">
                <a:solidFill>
                  <a:schemeClr val="tx1"/>
                </a:solidFill>
              </a:rPr>
              <a:t>“How </a:t>
            </a:r>
            <a:r>
              <a:rPr lang="en-US" sz="2000" b="1" dirty="0">
                <a:solidFill>
                  <a:schemeClr val="tx1"/>
                </a:solidFill>
              </a:rPr>
              <a:t>11 Companies are Scaling </a:t>
            </a:r>
            <a:r>
              <a:rPr lang="en-US" sz="2000" b="1" dirty="0" smtClean="0">
                <a:solidFill>
                  <a:schemeClr val="tx1"/>
                </a:solidFill>
              </a:rPr>
              <a:t>Agile”</a:t>
            </a:r>
          </a:p>
          <a:p>
            <a:pPr marL="342900" indent="-342900">
              <a:buFont typeface="Arial" panose="020B0604020202020204" pitchFamily="34" charset="0"/>
              <a:buChar char="•"/>
            </a:pPr>
            <a:r>
              <a:rPr lang="en-US" sz="2000" b="1" dirty="0" smtClean="0">
                <a:solidFill>
                  <a:schemeClr val="tx1"/>
                </a:solidFill>
              </a:rPr>
              <a:t>“Continuous </a:t>
            </a:r>
            <a:r>
              <a:rPr lang="en-US" sz="2000" b="1" dirty="0">
                <a:solidFill>
                  <a:schemeClr val="tx1"/>
                </a:solidFill>
              </a:rPr>
              <a:t>Delivery vs Continuous Deployment vs Continuous Integration - Wait huh</a:t>
            </a:r>
            <a:r>
              <a:rPr lang="en-US" sz="2000" b="1" dirty="0" smtClean="0">
                <a:solidFill>
                  <a:schemeClr val="tx1"/>
                </a:solidFill>
              </a:rPr>
              <a:t>?”</a:t>
            </a:r>
          </a:p>
          <a:p>
            <a:pPr marL="342900" indent="-342900">
              <a:buFont typeface="Arial" panose="020B0604020202020204" pitchFamily="34" charset="0"/>
              <a:buChar char="•"/>
            </a:pPr>
            <a:r>
              <a:rPr lang="en-US" sz="2000" b="1" dirty="0" smtClean="0">
                <a:solidFill>
                  <a:schemeClr val="tx1"/>
                </a:solidFill>
              </a:rPr>
              <a:t>“7 </a:t>
            </a:r>
            <a:r>
              <a:rPr lang="en-US" sz="2000" b="1" dirty="0">
                <a:solidFill>
                  <a:schemeClr val="tx1"/>
                </a:solidFill>
              </a:rPr>
              <a:t>Signs This Person isn't Actually a UX </a:t>
            </a:r>
            <a:r>
              <a:rPr lang="en-US" sz="2000" b="1" dirty="0" smtClean="0">
                <a:solidFill>
                  <a:schemeClr val="tx1"/>
                </a:solidFill>
              </a:rPr>
              <a:t>Designer”</a:t>
            </a:r>
          </a:p>
          <a:p>
            <a:pPr marL="342900" indent="-342900">
              <a:buFont typeface="Arial" panose="020B0604020202020204" pitchFamily="34" charset="0"/>
              <a:buChar char="•"/>
            </a:pPr>
            <a:r>
              <a:rPr lang="en-US" sz="2000" b="1" dirty="0" smtClean="0">
                <a:solidFill>
                  <a:schemeClr val="tx1"/>
                </a:solidFill>
              </a:rPr>
              <a:t>“Webby </a:t>
            </a:r>
            <a:r>
              <a:rPr lang="en-US" sz="2000" b="1" dirty="0">
                <a:solidFill>
                  <a:schemeClr val="tx1"/>
                </a:solidFill>
              </a:rPr>
              <a:t>Awards 2016: Best Activism </a:t>
            </a:r>
            <a:r>
              <a:rPr lang="en-US" sz="2000" b="1" dirty="0" smtClean="0">
                <a:solidFill>
                  <a:schemeClr val="tx1"/>
                </a:solidFill>
              </a:rPr>
              <a:t>Websites”</a:t>
            </a:r>
          </a:p>
          <a:p>
            <a:pPr marL="342900" indent="-342900">
              <a:buFont typeface="Arial" panose="020B0604020202020204" pitchFamily="34" charset="0"/>
              <a:buChar char="•"/>
            </a:pPr>
            <a:r>
              <a:rPr lang="en-US" sz="2000" b="1" dirty="0" smtClean="0">
                <a:solidFill>
                  <a:schemeClr val="tx1"/>
                </a:solidFill>
              </a:rPr>
              <a:t>“The </a:t>
            </a:r>
            <a:r>
              <a:rPr lang="en-US" sz="2000" b="1" dirty="0">
                <a:solidFill>
                  <a:schemeClr val="tx1"/>
                </a:solidFill>
              </a:rPr>
              <a:t>22 Most Innovative Web Platforms of </a:t>
            </a:r>
            <a:r>
              <a:rPr lang="en-US" sz="2000" b="1" dirty="0" smtClean="0">
                <a:solidFill>
                  <a:schemeClr val="tx1"/>
                </a:solidFill>
              </a:rPr>
              <a:t>2016”</a:t>
            </a:r>
            <a:endParaRPr lang="en-US" sz="2000" b="1" dirty="0">
              <a:solidFill>
                <a:schemeClr val="tx1"/>
              </a:solidFill>
            </a:endParaRPr>
          </a:p>
        </p:txBody>
      </p:sp>
      <p:sp>
        <p:nvSpPr>
          <p:cNvPr id="12" name="Rectangle 11"/>
          <p:cNvSpPr/>
          <p:nvPr/>
        </p:nvSpPr>
        <p:spPr>
          <a:xfrm>
            <a:off x="5143500" y="3986029"/>
            <a:ext cx="1543050" cy="457821"/>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9653" y="1575504"/>
            <a:ext cx="4883847" cy="687049"/>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Readings (S&amp;G)</a:t>
            </a:r>
            <a:endParaRPr lang="en-US" sz="2400" b="1" dirty="0"/>
          </a:p>
        </p:txBody>
      </p:sp>
    </p:spTree>
    <p:extLst>
      <p:ext uri="{BB962C8B-B14F-4D97-AF65-F5344CB8AC3E}">
        <p14:creationId xmlns:p14="http://schemas.microsoft.com/office/powerpoint/2010/main" val="317700504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20972&quot;&gt;&lt;/object&gt;&lt;object type=&quot;2&quot; unique_id=&quot;20973&quot;&gt;&lt;object type=&quot;3&quot; unique_id=&quot;20974&quot;&gt;&lt;property id=&quot;20148&quot; value=&quot;5&quot;/&gt;&lt;property id=&quot;20300&quot; value=&quot;Slide 1 - &amp;quot;Digital Acquisition Pilot  Iteration 2.B Planning Meeting&amp;quot;&quot;/&gt;&lt;property id=&quot;20307&quot; value=&quot;256&quot;/&gt;&lt;/object&gt;&lt;object type=&quot;3&quot; unique_id=&quot;20976&quot;&gt;&lt;property id=&quot;20148&quot; value=&quot;5&quot;/&gt;&lt;property id=&quot;20300&quot; value=&quot;Slide 4 - &amp;quot;Iteration 2.B – What It’s All About&amp;quot;&quot;/&gt;&lt;property id=&quot;20307&quot; value=&quot;287&quot;/&gt;&lt;/object&gt;&lt;object type=&quot;3&quot; unique_id=&quot;20977&quot;&gt;&lt;property id=&quot;20148&quot; value=&quot;5&quot;/&gt;&lt;property id=&quot;20300&quot; value=&quot;Slide 2 - &amp;quot;Agenda&amp;quot;&quot;/&gt;&lt;property id=&quot;20307&quot; value=&quot;288&quot;/&gt;&lt;/object&gt;&lt;object type=&quot;3&quot; unique_id=&quot;21008&quot;&gt;&lt;property id=&quot;20148&quot; value=&quot;5&quot;/&gt;&lt;property id=&quot;20300&quot; value=&quot;Slide 5 - &amp;quot;Iteration 2.B Timeline&amp;quot;&quot;/&gt;&lt;property id=&quot;20307&quot; value=&quot;303&quot;/&gt;&lt;/object&gt;&lt;object type=&quot;3&quot; unique_id=&quot;21011&quot;&gt;&lt;property id=&quot;20148&quot; value=&quot;5&quot;/&gt;&lt;property id=&quot;20300&quot; value=&quot;Slide 6 - &amp;quot;Iteration Web Conference&amp;quot;&quot;/&gt;&lt;property id=&quot;20307&quot; value=&quot;311&quot;/&gt;&lt;/object&gt;&lt;object type=&quot;3&quot; unique_id=&quot;21012&quot;&gt;&lt;property id=&quot;20148&quot; value=&quot;5&quot;/&gt;&lt;property id=&quot;20300&quot; value=&quot;Slide 10 - &amp;quot;Live Digital Assignment: Product Vision and Demo Day&amp;quot;&quot;/&gt;&lt;property id=&quot;20307&quot; value=&quot;306&quot;/&gt;&lt;/object&gt;&lt;object type=&quot;3&quot; unique_id=&quot;21014&quot;&gt;&lt;property id=&quot;20148&quot; value=&quot;5&quot;/&gt;&lt;property id=&quot;20300&quot; value=&quot;Slide 8 - &amp;quot;Online Learning: Building Your Market Research Toolkit&amp;quot;&quot;/&gt;&lt;property id=&quot;20307&quot; value=&quot;308&quot;/&gt;&lt;/object&gt;&lt;object type=&quot;3&quot; unique_id=&quot;21015&quot;&gt;&lt;property id=&quot;20148&quot; value=&quot;5&quot;/&gt;&lt;property id=&quot;20300&quot; value=&quot;Slide 11 - &amp;quot;Live Digital Assignment –  Demo Day&amp;quot;&quot;/&gt;&lt;property id=&quot;20307&quot; value=&quot;309&quot;/&gt;&lt;/object&gt;&lt;object type=&quot;3&quot; unique_id=&quot;21016&quot;&gt;&lt;property id=&quot;20148&quot; value=&quot;5&quot;/&gt;&lt;property id=&quot;20300&quot; value=&quot;Slide 12 - &amp;quot;What’s Next&amp;quot;&quot;/&gt;&lt;property id=&quot;20307&quot; value=&quot;299&quot;/&gt;&lt;/object&gt;&lt;object type=&quot;3&quot; unique_id=&quot;1103411&quot;&gt;&lt;property id=&quot;20148&quot; value=&quot;5&quot;/&gt;&lt;property id=&quot;20300&quot; value=&quot;Slide 9 - &amp;quot;Readings (S&amp;amp;G)&amp;quot;&quot;/&gt;&lt;property id=&quot;20307&quot; value=&quot;315&quot;/&gt;&lt;/object&gt;&lt;object type=&quot;3&quot; unique_id=&quot;1103520&quot;&gt;&lt;property id=&quot;20148&quot; value=&quot;5&quot;/&gt;&lt;property id=&quot;20300&quot; value=&quot;Slide 13 - &amp;quot;Release 2 Classroom Session&amp;amp;#x09;&amp;quot;&quot;/&gt;&lt;property id=&quot;20307&quot; value=&quot;317&quot;/&gt;&lt;/object&gt;&lt;object type=&quot;3&quot; unique_id=&quot;1103671&quot;&gt;&lt;property id=&quot;20148&quot; value=&quot;5&quot;/&gt;&lt;property id=&quot;20300&quot; value=&quot;Slide 7 - &amp;quot;Online Learning: Responsible Pre-Solicitation Communication&amp;quot;&quot;/&gt;&lt;property id=&quot;20307&quot; value=&quot;319&quot;/&gt;&lt;/object&gt;&lt;object type=&quot;3&quot; unique_id=&quot;1103732&quot;&gt;&lt;property id=&quot;20148&quot; value=&quot;5&quot;/&gt;&lt;property id=&quot;20300&quot; value=&quot;Slide 3 - &amp;quot;Notes/Updates&amp;quot;&quot;/&gt;&lt;property id=&quot;20307&quot; value=&quot;320&quot;/&gt;&lt;/object&gt;&lt;object type=&quot;3&quot; unique_id=&quot;1111235&quot;&gt;&lt;property id=&quot;20148&quot; value=&quot;5&quot;/&gt;&lt;property id=&quot;20300&quot; value=&quot;Slide 14 - &amp;quot;Release 2 Assessment&amp;amp;#x09;&amp;quot;&quot;/&gt;&lt;property id=&quot;20307&quot; value=&quot;321&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F5AFEA0F5F1A4CB0E7ABC4C9340C83" ma:contentTypeVersion="" ma:contentTypeDescription="Create a new document." ma:contentTypeScope="" ma:versionID="4308a6a2672614e48e8ae340f944ee60">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9E724C-8E3E-403D-8446-6C5A2E16D0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BE87F79-2376-408D-98B8-0ABA78859D23}">
  <ds:schemaRefs>
    <ds:schemaRef ds:uri="http://schemas.openxmlformats.org/package/2006/metadata/core-properties"/>
    <ds:schemaRef ds:uri="http://purl.org/dc/elements/1.1/"/>
    <ds:schemaRef ds:uri="http://schemas.microsoft.com/office/2006/documentManagement/types"/>
    <ds:schemaRef ds:uri="http://purl.org/dc/terms/"/>
    <ds:schemaRef ds:uri="http://schemas.microsoft.com/office/infopath/2007/PartnerControls"/>
    <ds:schemaRef ds:uri="http://purl.org/dc/dcmityp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2967932-3018-458C-961D-57A850AC90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11228</TotalTime>
  <Words>2161</Words>
  <Application>Microsoft Office PowerPoint</Application>
  <PresentationFormat>Widescreen</PresentationFormat>
  <Paragraphs>249</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Open Sans</vt:lpstr>
      <vt:lpstr>Office Theme</vt:lpstr>
      <vt:lpstr>Digital Acquisition Pilot  Iteration 2.B Planning Meeting</vt:lpstr>
      <vt:lpstr>Agenda</vt:lpstr>
      <vt:lpstr>Notes/Updates</vt:lpstr>
      <vt:lpstr>Iteration 2.B – What It’s All About</vt:lpstr>
      <vt:lpstr>Iteration 2.B Timeline</vt:lpstr>
      <vt:lpstr>Iteration Web Conference</vt:lpstr>
      <vt:lpstr>Online Learning: Responsible Pre-Solicitation Communication</vt:lpstr>
      <vt:lpstr>Online Learning: Building Your Market Research Toolkit</vt:lpstr>
      <vt:lpstr>Readings (S&amp;G)</vt:lpstr>
      <vt:lpstr>Live Digital Assignment: Product Vision and Demo Day</vt:lpstr>
      <vt:lpstr>Live Digital Assignment –  Demo Day</vt:lpstr>
      <vt:lpstr>What’s Next</vt:lpstr>
      <vt:lpstr>Release 2 Classroom Session </vt:lpstr>
      <vt:lpstr>Release 2 Assessment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Iteration2APlanningMeeting</dc:title>
  <dc:subject>Iteration Planning Meeting slides for Iteration 2.A</dc:subject>
  <dc:creator>ICF International</dc:creator>
  <cp:lastModifiedBy>Erin</cp:lastModifiedBy>
  <cp:revision>380</cp:revision>
  <cp:lastPrinted>2015-11-02T18:51:01Z</cp:lastPrinted>
  <dcterms:created xsi:type="dcterms:W3CDTF">2015-09-18T18:18:02Z</dcterms:created>
  <dcterms:modified xsi:type="dcterms:W3CDTF">2016-10-10T17:59:48Z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0x01010086F5AFEA0F5F1A4CB0E7ABC4C9340C83</vt:lpwstr>
  </property>
</Properties>
</file>