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88" r:id="rId6"/>
    <p:sldId id="320" r:id="rId7"/>
    <p:sldId id="287" r:id="rId8"/>
    <p:sldId id="303" r:id="rId9"/>
    <p:sldId id="311" r:id="rId10"/>
    <p:sldId id="319" r:id="rId11"/>
    <p:sldId id="308" r:id="rId12"/>
    <p:sldId id="315" r:id="rId13"/>
    <p:sldId id="322" r:id="rId14"/>
    <p:sldId id="323" r:id="rId15"/>
    <p:sldId id="324" r:id="rId16"/>
    <p:sldId id="325" r:id="rId17"/>
    <p:sldId id="306" r:id="rId18"/>
    <p:sldId id="309" r:id="rId19"/>
  </p:sldIdLst>
  <p:sldSz cx="12192000" cy="6858000"/>
  <p:notesSz cx="7010400" cy="92964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36CD7-BB95-4DAD-9D72-781C5FCF4F80}">
          <p14:sldIdLst>
            <p14:sldId id="256"/>
            <p14:sldId id="288"/>
            <p14:sldId id="320"/>
            <p14:sldId id="287"/>
            <p14:sldId id="303"/>
            <p14:sldId id="311"/>
            <p14:sldId id="319"/>
            <p14:sldId id="308"/>
            <p14:sldId id="315"/>
            <p14:sldId id="322"/>
            <p14:sldId id="323"/>
            <p14:sldId id="324"/>
            <p14:sldId id="325"/>
            <p14:sldId id="306"/>
            <p14:sldId id="30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lf, Brock" initials="WB" lastIdx="4" clrIdx="0">
    <p:extLst>
      <p:ext uri="{19B8F6BF-5375-455C-9EA6-DF929625EA0E}">
        <p15:presenceInfo xmlns:p15="http://schemas.microsoft.com/office/powerpoint/2012/main" userId="Wolf, Brock" providerId="None"/>
      </p:ext>
    </p:extLst>
  </p:cmAuthor>
  <p:cmAuthor id="2" name="Erin" initials="EF" lastIdx="18" clrIdx="1">
    <p:extLst>
      <p:ext uri="{19B8F6BF-5375-455C-9EA6-DF929625EA0E}">
        <p15:presenceInfo xmlns:p15="http://schemas.microsoft.com/office/powerpoint/2012/main" userId="Er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0"/>
    <a:srgbClr val="4291F0"/>
    <a:srgbClr val="DCEAFC"/>
    <a:srgbClr val="0000FF"/>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6946" autoAdjust="0"/>
  </p:normalViewPr>
  <p:slideViewPr>
    <p:cSldViewPr snapToGrid="0">
      <p:cViewPr varScale="1">
        <p:scale>
          <a:sx n="57" d="100"/>
          <a:sy n="57" d="100"/>
        </p:scale>
        <p:origin x="108" y="174"/>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2868" y="64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10/24/2016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10/24/2016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Good morning, and welcome </a:t>
            </a:r>
            <a:r>
              <a:rPr lang="en-US" b="0" dirty="0" smtClean="0"/>
              <a:t>back. </a:t>
            </a:r>
            <a:r>
              <a:rPr lang="en-US" b="0" dirty="0" smtClean="0"/>
              <a:t>We hope that everyone enjoyed </a:t>
            </a:r>
            <a:r>
              <a:rPr lang="en-US" b="0" dirty="0" smtClean="0"/>
              <a:t>the classroom session. </a:t>
            </a: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In the classroom session you</a:t>
            </a:r>
            <a:r>
              <a:rPr lang="en-US" b="0" baseline="0" dirty="0" smtClean="0"/>
              <a:t> spent time working on conducting influence conversations. This online learning will reinforce the concepts learned there, as well as explain the reasoning behind these concepts. This online learning will be quick, but you should use it to ensure that you are ready to be an agent of change!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325238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Building from the influence conversations piece, this online learning</a:t>
            </a:r>
            <a:r>
              <a:rPr lang="en-US" b="0" baseline="0" dirty="0" smtClean="0"/>
              <a:t> discusses the challenges of having difficult conversations, and the different tactics you can leverage to navigate these difficult conversations. By the end of the online learning, you’ll be able to: </a:t>
            </a:r>
          </a:p>
          <a:p>
            <a:pPr marL="171450" indent="-171450">
              <a:buFont typeface="Arial" panose="020B0604020202020204" pitchFamily="34" charset="0"/>
              <a:buChar char="•"/>
            </a:pPr>
            <a:r>
              <a:rPr lang="en-US" b="0" dirty="0" smtClean="0"/>
              <a:t>Identify constructive approaches to hard conversations.</a:t>
            </a:r>
          </a:p>
          <a:p>
            <a:pPr marL="171450" indent="-171450">
              <a:buFont typeface="Arial" panose="020B0604020202020204" pitchFamily="34" charset="0"/>
              <a:buChar char="•"/>
            </a:pPr>
            <a:r>
              <a:rPr lang="en-US" b="0" dirty="0" smtClean="0"/>
              <a:t>Identify useful tactics for how to react to problems.</a:t>
            </a:r>
          </a:p>
          <a:p>
            <a:pPr marL="171450" indent="-171450">
              <a:buFont typeface="Arial" panose="020B0604020202020204" pitchFamily="34" charset="0"/>
              <a:buChar char="•"/>
            </a:pPr>
            <a:r>
              <a:rPr lang="en-US" b="0" dirty="0" smtClean="0"/>
              <a:t>Recognize common topics that contribute to misalignment of acquisition strategies and Agile methodology.</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127608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In this iteration,</a:t>
            </a:r>
            <a:r>
              <a:rPr lang="en-US" b="0" baseline="0" dirty="0" smtClean="0"/>
              <a:t> we’ll have you write your first blog post for this course! Don’t worry, we have detailed instructions in the module that will walk you through setting everything up. </a:t>
            </a:r>
          </a:p>
          <a:p>
            <a:r>
              <a:rPr lang="en-US" b="0" baseline="0" dirty="0" smtClean="0"/>
              <a:t>In this activity, your goal is to identify a challenge that you’ve seen either firsthand or heard about through this course, and write a blog post that covers possible solutions. You should explain the challenge, and conduct research or interviews to identify possible solutions. </a:t>
            </a:r>
          </a:p>
          <a:p>
            <a:endParaRPr lang="en-US" b="0" baseline="0" dirty="0" smtClean="0"/>
          </a:p>
          <a:p>
            <a:r>
              <a:rPr lang="en-US" b="0" baseline="0" dirty="0" smtClean="0"/>
              <a:t>If you have any trouble with this activity, or with getting the blog set up, please contact us through our program email at DigitalAcquisitionMVP@icfi.com.</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2354755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For</a:t>
            </a:r>
            <a:r>
              <a:rPr lang="en-US" b="0" baseline="0" dirty="0" smtClean="0"/>
              <a:t> this activity, you will look at the 18F Agile Delivery BPA. You will be considering the evaluation methods and criteria set forth in the BPA as a way to evaluate a vendor submission. This will help you in planning for your own acquisition strategy and package. </a:t>
            </a:r>
          </a:p>
          <a:p>
            <a:r>
              <a:rPr lang="en-US" b="0" baseline="0" dirty="0" smtClean="0"/>
              <a:t>There is a deliverable for this activity–  By the end of the iteration, you should create a blog post that shares your thoughts, raises questions that you still have, and answers the questions set forth in the online learning.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647741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
            </a:r>
            <a:br>
              <a:rPr lang="en-US" b="0" dirty="0" smtClean="0"/>
            </a:br>
            <a:r>
              <a:rPr lang="en-US" b="0" dirty="0" smtClean="0"/>
              <a:t>Facilitator</a:t>
            </a:r>
            <a:r>
              <a:rPr lang="en-US" b="0" baseline="0" dirty="0" smtClean="0"/>
              <a:t> Notes: </a:t>
            </a:r>
          </a:p>
          <a:p>
            <a:pPr marL="171450" indent="-171450">
              <a:buFont typeface="Arial" panose="020B0604020202020204" pitchFamily="34" charset="0"/>
              <a:buChar char="•"/>
            </a:pPr>
            <a:r>
              <a:rPr lang="en-US" b="0" dirty="0" smtClean="0"/>
              <a:t>During Release 3, you will determine how to test against your hypothesis and then get to work testing it. </a:t>
            </a:r>
          </a:p>
          <a:p>
            <a:pPr marL="628650" lvl="1" indent="-171450">
              <a:buFont typeface="Arial" panose="020B0604020202020204" pitchFamily="34" charset="0"/>
              <a:buChar char="•"/>
            </a:pPr>
            <a:r>
              <a:rPr lang="en-US" b="0" dirty="0" smtClean="0"/>
              <a:t>Your test should be a way to prove or disprove your hypothesis. Some groups have already identified what this test will be – if so, you are one step ahead so work on implementing your test. </a:t>
            </a:r>
          </a:p>
          <a:p>
            <a:pPr marL="171450" lvl="0" indent="-171450">
              <a:buFont typeface="Arial" panose="020B0604020202020204" pitchFamily="34" charset="0"/>
              <a:buChar char="•"/>
            </a:pPr>
            <a:r>
              <a:rPr lang="en-US" b="0" dirty="0" smtClean="0"/>
              <a:t>Ideas for how to test against your hypothesis include conducting interviews or creating and implementing a survey. Your test must be implemented by the final Demo Day during January 9-11 so that you can share what you learned in your test. </a:t>
            </a:r>
          </a:p>
          <a:p>
            <a:pPr marL="171450" lvl="0" indent="-171450">
              <a:buFont typeface="Arial" panose="020B0604020202020204" pitchFamily="34" charset="0"/>
              <a:buChar char="•"/>
            </a:pPr>
            <a:r>
              <a:rPr lang="en-US" b="0" dirty="0" smtClean="0"/>
              <a:t>At the end of Release</a:t>
            </a:r>
            <a:r>
              <a:rPr lang="en-US" b="0" baseline="0" dirty="0" smtClean="0"/>
              <a:t> 3, you will have another report out in the classroom session. At that time, you should share your plan for how to test against your hypothesis. </a:t>
            </a:r>
          </a:p>
          <a:p>
            <a:pPr marL="171450" lvl="0" indent="-171450">
              <a:buFont typeface="Arial" panose="020B0604020202020204" pitchFamily="34" charset="0"/>
              <a:buChar char="•"/>
            </a:pPr>
            <a:endParaRPr lang="en-US" b="0" baseline="0" dirty="0" smtClean="0"/>
          </a:p>
          <a:p>
            <a:pPr marL="171450" lvl="0" indent="-171450">
              <a:buFont typeface="Arial" panose="020B0604020202020204" pitchFamily="34" charset="0"/>
              <a:buChar char="•"/>
            </a:pPr>
            <a:r>
              <a:rPr lang="en-US" b="0" baseline="0" dirty="0" smtClean="0"/>
              <a:t>If you have any questions or concerns, please email our course staff (DigitalAcquisitionMVP@icfi.com), or work with your assignment guides</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0" dirty="0" smtClean="0"/>
              <a:t>Facilitator </a:t>
            </a:r>
            <a:r>
              <a:rPr lang="en-US" b="0" dirty="0" smtClean="0"/>
              <a:t>Notes: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Based on your team results of the market research that you completed in class in Iteration 2, use that information to influence your acquisition strategy.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To the extent possible, complete the lean acquisition canvas template  attached with information provided or with logical extensions of available information to form a vision of what and how this requirement will be acquired.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For any section(s) that you are not able to credibly complete, please identify what information is required that would prevent you from completing the strategy.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Identify what strategy you would use to secure the outstanding information needed to complete your acquisition strategy.</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You are encouraged to collaborate within your team for ideas and to complete this draft assignment. However, you will each submit your own draft acquisition strategy.  </a:t>
            </a:r>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dirty="0" smtClean="0"/>
              <a:t>Facilitator Notes: </a:t>
            </a:r>
          </a:p>
          <a:p>
            <a:pPr marL="0" lvl="0" indent="0">
              <a:buFont typeface="Arial" panose="020B0604020202020204" pitchFamily="34" charset="0"/>
              <a:buNone/>
            </a:pPr>
            <a:endParaRPr lang="en-US" b="0" dirty="0" smtClean="0"/>
          </a:p>
          <a:p>
            <a:pPr marL="0" lvl="0" indent="0">
              <a:buFont typeface="Arial" panose="020B0604020202020204" pitchFamily="34" charset="0"/>
              <a:buNone/>
            </a:pPr>
            <a:r>
              <a:rPr lang="en-US" b="0" dirty="0" smtClean="0"/>
              <a:t>We’re going to be</a:t>
            </a:r>
            <a:r>
              <a:rPr lang="en-US" b="0" baseline="0" dirty="0" smtClean="0"/>
              <a:t> getting right back into the swing of things, and we have some big deadlines coming up. Today we’ll be going over upcoming deadlines and other updates, some classroom session logistics, and we’ll walk through Iteration 2.B</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1954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 </a:t>
            </a:r>
          </a:p>
          <a:p>
            <a:endParaRPr lang="en-US" dirty="0" smtClean="0"/>
          </a:p>
          <a:p>
            <a:pPr marL="171450" indent="-171450">
              <a:buFont typeface="Arial" panose="020B0604020202020204" pitchFamily="34" charset="0"/>
              <a:buChar char="•"/>
            </a:pPr>
            <a:r>
              <a:rPr lang="en-US" dirty="0" smtClean="0"/>
              <a:t>Don’t forget to complete the Product Vision LDA assignment!</a:t>
            </a:r>
          </a:p>
          <a:p>
            <a:pPr marL="628650" lvl="1" indent="-171450">
              <a:buFont typeface="Arial" panose="020B0604020202020204" pitchFamily="34" charset="0"/>
              <a:buChar char="•"/>
            </a:pPr>
            <a:r>
              <a:rPr lang="en-US" dirty="0" smtClean="0"/>
              <a:t>Email the product vision to our program email address (DigitalAcquisitionMVP@icfi.com)</a:t>
            </a:r>
          </a:p>
          <a:p>
            <a:pPr marL="628650" lvl="1" indent="-171450">
              <a:buFont typeface="Arial" panose="020B0604020202020204" pitchFamily="34" charset="0"/>
              <a:buChar char="•"/>
            </a:pPr>
            <a:r>
              <a:rPr lang="en-US" dirty="0" smtClean="0"/>
              <a:t>Final write-up is due October 24 (today!)</a:t>
            </a:r>
          </a:p>
          <a:p>
            <a:pPr marL="171450" indent="-171450">
              <a:buFont typeface="Arial" panose="020B0604020202020204" pitchFamily="34" charset="0"/>
              <a:buChar char="•"/>
            </a:pPr>
            <a:r>
              <a:rPr lang="en-US" dirty="0" smtClean="0"/>
              <a:t>Release 2 Assessment Reminder</a:t>
            </a:r>
          </a:p>
          <a:p>
            <a:pPr marL="171450" indent="-171450">
              <a:buFont typeface="Arial" panose="020B0604020202020204" pitchFamily="34" charset="0"/>
              <a:buChar char="•"/>
            </a:pPr>
            <a:r>
              <a:rPr lang="en-US" dirty="0" smtClean="0"/>
              <a:t>By the end of the day on Wednesday, October 26, you should have completed the Release 2 Assessment. </a:t>
            </a:r>
          </a:p>
          <a:p>
            <a:pPr marL="171450" indent="-171450">
              <a:buFont typeface="Arial" panose="020B0604020202020204" pitchFamily="34" charset="0"/>
              <a:buChar char="•"/>
            </a:pPr>
            <a:r>
              <a:rPr lang="en-US" dirty="0" smtClean="0"/>
              <a:t>Shadowing reminder</a:t>
            </a:r>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134584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 </a:t>
            </a:r>
          </a:p>
          <a:p>
            <a:endParaRPr lang="en-US" b="0" dirty="0" smtClean="0"/>
          </a:p>
          <a:p>
            <a:r>
              <a:rPr lang="en-US" b="0" dirty="0" smtClean="0"/>
              <a:t>Congratulations</a:t>
            </a:r>
            <a:r>
              <a:rPr lang="en-US" b="0" baseline="0" dirty="0" smtClean="0"/>
              <a:t> on completing </a:t>
            </a:r>
            <a:r>
              <a:rPr lang="en-US" b="0" baseline="0" dirty="0" smtClean="0"/>
              <a:t>iteration 2.A. </a:t>
            </a:r>
            <a:r>
              <a:rPr lang="en-US" b="0" baseline="0" dirty="0" smtClean="0"/>
              <a:t>To review, you:</a:t>
            </a:r>
          </a:p>
          <a:p>
            <a:pPr marL="628650" lvl="1" indent="-171450">
              <a:buFont typeface="Arial" panose="020B0604020202020204" pitchFamily="34" charset="0"/>
              <a:buChar char="•"/>
            </a:pPr>
            <a:r>
              <a:rPr lang="en-US" sz="1200" b="0" dirty="0" smtClean="0">
                <a:solidFill>
                  <a:schemeClr val="tx1"/>
                </a:solidFill>
              </a:rPr>
              <a:t>Analyzed</a:t>
            </a:r>
            <a:r>
              <a:rPr lang="en-US" sz="1200" b="0" baseline="0" dirty="0" smtClean="0">
                <a:solidFill>
                  <a:schemeClr val="tx1"/>
                </a:solidFill>
              </a:rPr>
              <a:t> </a:t>
            </a:r>
            <a:r>
              <a:rPr lang="en-US" sz="1200" b="0" dirty="0" smtClean="0">
                <a:solidFill>
                  <a:schemeClr val="tx1"/>
                </a:solidFill>
              </a:rPr>
              <a:t>stakeholders in your sphere of influence that impact digital services acquisition.</a:t>
            </a:r>
          </a:p>
          <a:p>
            <a:pPr marL="628650" lvl="1" indent="-171450">
              <a:buFont typeface="Arial" panose="020B0604020202020204" pitchFamily="34" charset="0"/>
              <a:buChar char="•"/>
            </a:pPr>
            <a:r>
              <a:rPr lang="en-US" sz="1200" b="0" dirty="0" smtClean="0">
                <a:solidFill>
                  <a:schemeClr val="tx1"/>
                </a:solidFill>
              </a:rPr>
              <a:t>Assessed your agency’s readiness for change and innovation.</a:t>
            </a:r>
          </a:p>
          <a:p>
            <a:pPr marL="628650" lvl="1" indent="-171450">
              <a:buFont typeface="Arial" panose="020B0604020202020204" pitchFamily="34" charset="0"/>
              <a:buChar char="•"/>
            </a:pPr>
            <a:r>
              <a:rPr lang="en-US" sz="1200" b="0" dirty="0" smtClean="0">
                <a:solidFill>
                  <a:schemeClr val="tx1"/>
                </a:solidFill>
              </a:rPr>
              <a:t>Asked effective questions to understand the agency’s need and make recommendations on a course of action for a digital acquisition procurement.</a:t>
            </a:r>
          </a:p>
          <a:p>
            <a:pPr marL="628650" lvl="1" indent="-171450">
              <a:buFont typeface="Arial" panose="020B0604020202020204" pitchFamily="34" charset="0"/>
              <a:buChar char="•"/>
            </a:pPr>
            <a:r>
              <a:rPr lang="en-US" sz="1200" b="0" dirty="0" smtClean="0">
                <a:solidFill>
                  <a:schemeClr val="tx1"/>
                </a:solidFill>
              </a:rPr>
              <a:t>Analyzed a digital service need to determine its most appropriate market.</a:t>
            </a:r>
          </a:p>
          <a:p>
            <a:endParaRPr lang="en-US" b="0" dirty="0" smtClean="0"/>
          </a:p>
          <a:p>
            <a:r>
              <a:rPr lang="en-US" b="0" dirty="0" smtClean="0"/>
              <a:t>In</a:t>
            </a:r>
            <a:r>
              <a:rPr lang="en-US" b="0" baseline="0" dirty="0" smtClean="0"/>
              <a:t> this next iteration, Iteration 2.B, you will: </a:t>
            </a:r>
          </a:p>
          <a:p>
            <a:pPr marL="628650" lvl="1" indent="-171450">
              <a:buFont typeface="Arial" panose="020B0604020202020204" pitchFamily="34" charset="0"/>
              <a:buChar char="•"/>
            </a:pPr>
            <a:r>
              <a:rPr lang="en-US" sz="1200" b="0" dirty="0" smtClean="0">
                <a:solidFill>
                  <a:schemeClr val="tx1"/>
                </a:solidFill>
              </a:rPr>
              <a:t>Identify how to develop an acquisition strategy for digital services.</a:t>
            </a:r>
          </a:p>
          <a:p>
            <a:pPr marL="628650" lvl="1" indent="-171450">
              <a:buFont typeface="Arial" panose="020B0604020202020204" pitchFamily="34" charset="0"/>
              <a:buChar char="•"/>
            </a:pPr>
            <a:r>
              <a:rPr lang="en-US" sz="1200" b="0" dirty="0" smtClean="0">
                <a:solidFill>
                  <a:schemeClr val="tx1"/>
                </a:solidFill>
              </a:rPr>
              <a:t>Select an acquisition strategy that supports your customer's needs for a digital acquisition.</a:t>
            </a:r>
          </a:p>
          <a:p>
            <a:pPr marL="628650" lvl="1" indent="-171450">
              <a:buFont typeface="Arial" panose="020B0604020202020204" pitchFamily="34" charset="0"/>
              <a:buChar char="•"/>
            </a:pPr>
            <a:r>
              <a:rPr lang="en-US" sz="1200" b="0" dirty="0" smtClean="0">
                <a:solidFill>
                  <a:schemeClr val="tx1"/>
                </a:solidFill>
              </a:rPr>
              <a:t>Identify strategies and communication methods to apply at different phases of the change lifecycle. </a:t>
            </a:r>
          </a:p>
          <a:p>
            <a:pPr marL="628650" lvl="1" indent="-171450">
              <a:buFont typeface="Arial" panose="020B0604020202020204" pitchFamily="34" charset="0"/>
              <a:buChar char="•"/>
            </a:pPr>
            <a:r>
              <a:rPr lang="en-US" sz="1200" b="0" dirty="0" smtClean="0">
                <a:solidFill>
                  <a:schemeClr val="tx1"/>
                </a:solidFill>
              </a:rPr>
              <a:t>Identify evaluation methods and criteria on cost and pricing, terms and conditions, security concerns (cyber), and data rights to evaluate vendor maturity and ability to deliver a product that solves a given need and given the definition of success.</a:t>
            </a:r>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r>
              <a:rPr lang="en-US" b="0" dirty="0" smtClean="0"/>
              <a:t>:</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Facilitator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Release 2 Classroom session is coming up. Our classroom session will be held at FHWA’s Arlington location: 1310 North Courthouse Road, Suite 300, Arlington, VA 22201 from 8am to 4pm each day.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We’ll be getting into the classroom schedule a little bit more in later slides, but Day 1 is an optional session intended for your groups to continue working on your LDA. Days 2-5 will be instructor led facilitation.</a:t>
            </a:r>
          </a:p>
          <a:p>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342651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This</a:t>
            </a:r>
            <a:r>
              <a:rPr lang="en-US" b="0" baseline="0" dirty="0" smtClean="0"/>
              <a:t> 30-minute </a:t>
            </a:r>
            <a:r>
              <a:rPr lang="en-US" b="0" baseline="0" dirty="0" smtClean="0"/>
              <a:t>pre-assessment introduces you to Iteration 3.A performance objectives. This short assessment provides scenario-based questions, and will help you gauge where you currently stand with the upcoming material.</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170085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pPr marL="171450" indent="-171450">
              <a:buFont typeface="Arial" panose="020B0604020202020204" pitchFamily="34" charset="0"/>
              <a:buChar char="•"/>
            </a:pPr>
            <a:r>
              <a:rPr lang="en-US" b="0" baseline="0" dirty="0" smtClean="0"/>
              <a:t>The </a:t>
            </a:r>
            <a:r>
              <a:rPr lang="en-US" b="0" baseline="0" dirty="0" smtClean="0"/>
              <a:t>silver and gold readings for this iteration take a closer look at influence. These readings take a closer look at important influence topics including the Ladder of Inference, and the science behind persuasion. </a:t>
            </a:r>
          </a:p>
          <a:p>
            <a:pPr marL="171450" indent="-171450">
              <a:buFont typeface="Arial" panose="020B0604020202020204" pitchFamily="34" charset="0"/>
              <a:buChar char="•"/>
            </a:pPr>
            <a:r>
              <a:rPr lang="en-US" b="0" baseline="0" dirty="0" smtClean="0"/>
              <a:t>For both of the readings, there is also a related video. </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The</a:t>
            </a:r>
            <a:r>
              <a:rPr lang="en-US" b="0" baseline="0" dirty="0" smtClean="0"/>
              <a:t> Acquisition Strategy online learning will prepare you to develop your digital services acquisition strategy. Several high-level items are introduced that should be considered when developing said strategy. </a:t>
            </a:r>
          </a:p>
          <a:p>
            <a:endParaRPr lang="en-US" b="0" baseline="0" dirty="0" smtClean="0"/>
          </a:p>
          <a:p>
            <a:r>
              <a:rPr lang="en-US" b="0" baseline="0" dirty="0" smtClean="0"/>
              <a:t>You will learn several things in this module, including how to: </a:t>
            </a:r>
          </a:p>
          <a:p>
            <a:pPr marL="171450" indent="-171450">
              <a:buFont typeface="Arial" panose="020B0604020202020204" pitchFamily="34" charset="0"/>
              <a:buChar char="•"/>
            </a:pPr>
            <a:r>
              <a:rPr lang="en-US" b="0" dirty="0" smtClean="0"/>
              <a:t>Identify the data needed prior to developing the solicitation and releasing it to the public.</a:t>
            </a:r>
          </a:p>
          <a:p>
            <a:pPr marL="171450" indent="-171450">
              <a:buFont typeface="Arial" panose="020B0604020202020204" pitchFamily="34" charset="0"/>
              <a:buChar char="•"/>
            </a:pPr>
            <a:r>
              <a:rPr lang="en-US" b="0" dirty="0" smtClean="0"/>
              <a:t>Identify the elements of an acquisition strategy and how they feed the acquisition package in support of the overall solution in a digital services environment.</a:t>
            </a:r>
          </a:p>
          <a:p>
            <a:pPr marL="171450" indent="-171450">
              <a:buFont typeface="Arial" panose="020B0604020202020204" pitchFamily="34" charset="0"/>
              <a:buChar char="•"/>
            </a:pPr>
            <a:r>
              <a:rPr lang="en-US" b="0" dirty="0" smtClean="0"/>
              <a:t>Determine stakeholder needs and techniques for helping them understand agile acquisition for digital services.</a:t>
            </a:r>
          </a:p>
          <a:p>
            <a:pPr marL="171450" indent="-171450">
              <a:buFont typeface="Arial" panose="020B0604020202020204" pitchFamily="34" charset="0"/>
              <a:buChar char="•"/>
            </a:pPr>
            <a:r>
              <a:rPr lang="en-US" b="0" dirty="0" smtClean="0"/>
              <a:t>Differentiate between when you can modify an existing contract to meet agile software development or digital services needs and when you should develop a new contract to meet the need</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2152131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10/24/2016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15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10/24/2016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10/24/2016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10/24/2016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10/24/2016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10/24/2016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10/24/2016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3492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10/24/2016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DigitalAcquisitionMVP@icfi.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722846"/>
            <a:ext cx="9144000" cy="829854"/>
          </a:xfrm>
        </p:spPr>
        <p:txBody>
          <a:bodyPr>
            <a:normAutofit fontScale="90000"/>
          </a:bodyPr>
          <a:lstStyle/>
          <a:p>
            <a:r>
              <a:rPr lang="en-US" sz="2700" dirty="0" smtClean="0">
                <a:solidFill>
                  <a:schemeClr val="tx1"/>
                </a:solidFill>
              </a:rPr>
              <a:t>Digital Acquisition Pilot </a:t>
            </a:r>
            <a:r>
              <a:rPr lang="en-US" dirty="0" smtClean="0">
                <a:solidFill>
                  <a:schemeClr val="tx1"/>
                </a:solidFill>
              </a:rPr>
              <a:t/>
            </a:r>
            <a:br>
              <a:rPr lang="en-US" dirty="0" smtClean="0">
                <a:solidFill>
                  <a:schemeClr val="tx1"/>
                </a:solidFill>
              </a:rPr>
            </a:br>
            <a:r>
              <a:rPr lang="en-US" sz="5100" dirty="0" smtClean="0">
                <a:solidFill>
                  <a:schemeClr val="tx1"/>
                </a:solidFill>
              </a:rPr>
              <a:t>Iteration </a:t>
            </a:r>
            <a:r>
              <a:rPr lang="en-US" sz="5100" dirty="0" smtClean="0">
                <a:solidFill>
                  <a:schemeClr val="tx1"/>
                </a:solidFill>
              </a:rPr>
              <a:t>3.A </a:t>
            </a:r>
            <a:r>
              <a:rPr lang="en-US" sz="5100" dirty="0" smtClean="0">
                <a:solidFill>
                  <a:schemeClr val="tx1"/>
                </a:solidFill>
              </a:rPr>
              <a:t>Planning Meeting</a:t>
            </a:r>
            <a:endParaRPr lang="en-US" sz="5100"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solidFill>
              </a:rPr>
              <a:t>October </a:t>
            </a:r>
            <a:r>
              <a:rPr lang="en-US" dirty="0" smtClean="0">
                <a:solidFill>
                  <a:schemeClr val="tx1"/>
                </a:solidFill>
              </a:rPr>
              <a:t>24 </a:t>
            </a:r>
            <a:r>
              <a:rPr lang="en-US" dirty="0" smtClean="0">
                <a:solidFill>
                  <a:schemeClr val="tx1"/>
                </a:solidFill>
              </a:rPr>
              <a:t>– </a:t>
            </a:r>
            <a:r>
              <a:rPr lang="en-US" dirty="0" smtClean="0">
                <a:solidFill>
                  <a:schemeClr val="tx1"/>
                </a:solidFill>
              </a:rPr>
              <a:t>November 4, </a:t>
            </a:r>
            <a:r>
              <a:rPr lang="en-US" dirty="0" smtClean="0">
                <a:solidFill>
                  <a:schemeClr val="tx1"/>
                </a:solidFill>
              </a:rPr>
              <a:t>2016</a:t>
            </a:r>
            <a:endParaRPr lang="en-US" dirty="0">
              <a:solidFill>
                <a:schemeClr val="tx1"/>
              </a:solidFill>
            </a:endParaRPr>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575504"/>
            <a:ext cx="6629400" cy="4569870"/>
          </a:xfrm>
          <a:prstGeom prst="rect">
            <a:avLst/>
          </a:prstGeom>
        </p:spPr>
      </p:pic>
      <p:sp>
        <p:nvSpPr>
          <p:cNvPr id="2" name="Title 1"/>
          <p:cNvSpPr>
            <a:spLocks noGrp="1"/>
          </p:cNvSpPr>
          <p:nvPr>
            <p:ph type="title"/>
          </p:nvPr>
        </p:nvSpPr>
        <p:spPr/>
        <p:txBody>
          <a:bodyPr/>
          <a:lstStyle/>
          <a:p>
            <a:r>
              <a:rPr lang="en-US" b="1" dirty="0" smtClean="0"/>
              <a:t>Online Learning: Preparing for and Having an Influence Conversation (B)</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smtClean="0">
                <a:solidFill>
                  <a:schemeClr val="tx1"/>
                </a:solidFill>
              </a:rPr>
              <a:t>30 minutes</a:t>
            </a:r>
            <a:endParaRPr lang="en-US" sz="2000" b="1" dirty="0" smtClean="0">
              <a:solidFill>
                <a:schemeClr val="tx1"/>
              </a:solidFill>
            </a:endParaRPr>
          </a:p>
          <a:p>
            <a:pPr marL="342900" indent="-342900">
              <a:buFont typeface="Arial" panose="020B0604020202020204" pitchFamily="34" charset="0"/>
              <a:buChar char="•"/>
            </a:pPr>
            <a:r>
              <a:rPr lang="en-US" sz="2000" b="1" dirty="0" smtClean="0">
                <a:solidFill>
                  <a:schemeClr val="tx1"/>
                </a:solidFill>
              </a:rPr>
              <a:t>Bronze-level requirement</a:t>
            </a:r>
          </a:p>
          <a:p>
            <a:pPr marL="342900" indent="-342900">
              <a:buFont typeface="Arial" panose="020B0604020202020204" pitchFamily="34" charset="0"/>
              <a:buChar char="•"/>
            </a:pPr>
            <a:r>
              <a:rPr lang="en-US" sz="2000" b="1" dirty="0" smtClean="0">
                <a:solidFill>
                  <a:schemeClr val="tx1"/>
                </a:solidFill>
              </a:rPr>
              <a:t>Quick review of the influence conversation material that was introduced in the classroom session.</a:t>
            </a:r>
          </a:p>
          <a:p>
            <a:pPr marL="342900" indent="-342900">
              <a:buFont typeface="Arial" panose="020B0604020202020204" pitchFamily="34" charset="0"/>
              <a:buChar char="•"/>
            </a:pPr>
            <a:r>
              <a:rPr lang="en-US" sz="2000" b="1" dirty="0" smtClean="0">
                <a:solidFill>
                  <a:schemeClr val="tx1"/>
                </a:solidFill>
              </a:rPr>
              <a:t>Review this material to reinforce your understanding of influence</a:t>
            </a:r>
          </a:p>
          <a:p>
            <a:pPr marL="342900" indent="-342900">
              <a:buFont typeface="Arial" panose="020B0604020202020204" pitchFamily="34" charset="0"/>
              <a:buChar char="•"/>
            </a:pPr>
            <a:endParaRPr lang="en-US" sz="2000" b="1" dirty="0">
              <a:solidFill>
                <a:schemeClr val="tx1"/>
              </a:solidFill>
            </a:endParaRPr>
          </a:p>
        </p:txBody>
      </p:sp>
      <p:sp>
        <p:nvSpPr>
          <p:cNvPr id="12" name="Rectangle 11"/>
          <p:cNvSpPr/>
          <p:nvPr/>
        </p:nvSpPr>
        <p:spPr>
          <a:xfrm>
            <a:off x="5143500" y="4828240"/>
            <a:ext cx="1543050" cy="45782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Online Learning: Preparing for and Having an Influence Conversation (B)</a:t>
            </a:r>
            <a:endParaRPr lang="en-US" sz="2400" b="1" dirty="0"/>
          </a:p>
        </p:txBody>
      </p:sp>
    </p:spTree>
    <p:extLst>
      <p:ext uri="{BB962C8B-B14F-4D97-AF65-F5344CB8AC3E}">
        <p14:creationId xmlns:p14="http://schemas.microsoft.com/office/powerpoint/2010/main" val="911385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1" y="1575504"/>
            <a:ext cx="6629399" cy="4591822"/>
          </a:xfrm>
          <a:prstGeom prst="rect">
            <a:avLst/>
          </a:prstGeom>
        </p:spPr>
      </p:pic>
      <p:sp>
        <p:nvSpPr>
          <p:cNvPr id="2" name="Title 1"/>
          <p:cNvSpPr>
            <a:spLocks noGrp="1"/>
          </p:cNvSpPr>
          <p:nvPr>
            <p:ph type="title"/>
          </p:nvPr>
        </p:nvSpPr>
        <p:spPr/>
        <p:txBody>
          <a:bodyPr/>
          <a:lstStyle/>
          <a:p>
            <a:r>
              <a:rPr lang="en-US" b="1" dirty="0" smtClean="0"/>
              <a:t>Online Learning: Difficult Conversations (B)</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smtClean="0">
                <a:solidFill>
                  <a:schemeClr val="tx1"/>
                </a:solidFill>
              </a:rPr>
              <a:t>30 minutes</a:t>
            </a:r>
            <a:endParaRPr lang="en-US" sz="2000" b="1" dirty="0" smtClean="0">
              <a:solidFill>
                <a:schemeClr val="tx1"/>
              </a:solidFill>
            </a:endParaRPr>
          </a:p>
          <a:p>
            <a:pPr marL="342900" indent="-342900">
              <a:buFont typeface="Arial" panose="020B0604020202020204" pitchFamily="34" charset="0"/>
              <a:buChar char="•"/>
            </a:pPr>
            <a:r>
              <a:rPr lang="en-US" sz="2000" b="1" dirty="0" smtClean="0">
                <a:solidFill>
                  <a:schemeClr val="tx1"/>
                </a:solidFill>
              </a:rPr>
              <a:t>Bronze-level requirement</a:t>
            </a:r>
          </a:p>
          <a:p>
            <a:pPr marL="342900" indent="-342900">
              <a:buFont typeface="Arial" panose="020B0604020202020204" pitchFamily="34" charset="0"/>
              <a:buChar char="•"/>
            </a:pPr>
            <a:r>
              <a:rPr lang="en-US" sz="2000" b="1" dirty="0" smtClean="0">
                <a:solidFill>
                  <a:schemeClr val="tx1"/>
                </a:solidFill>
              </a:rPr>
              <a:t>Introduces difficulties that may arise from influence conversations or other similar scenarios. </a:t>
            </a:r>
          </a:p>
          <a:p>
            <a:pPr marL="342900" indent="-342900">
              <a:buFont typeface="Arial" panose="020B0604020202020204" pitchFamily="34" charset="0"/>
              <a:buChar char="•"/>
            </a:pPr>
            <a:r>
              <a:rPr lang="en-US" sz="2000" b="1" dirty="0" smtClean="0">
                <a:solidFill>
                  <a:schemeClr val="tx1"/>
                </a:solidFill>
              </a:rPr>
              <a:t>Use this online learning to see how to handle a variety of difficult conversations that you will encounter in the workplace. </a:t>
            </a:r>
          </a:p>
          <a:p>
            <a:pPr marL="342900" indent="-342900">
              <a:buFont typeface="Arial" panose="020B0604020202020204" pitchFamily="34" charset="0"/>
              <a:buChar char="•"/>
            </a:pPr>
            <a:endParaRPr lang="en-US" sz="2000" b="1" dirty="0">
              <a:solidFill>
                <a:schemeClr val="tx1"/>
              </a:solidFill>
            </a:endParaRPr>
          </a:p>
        </p:txBody>
      </p:sp>
      <p:sp>
        <p:nvSpPr>
          <p:cNvPr id="12" name="Rectangle 11"/>
          <p:cNvSpPr/>
          <p:nvPr/>
        </p:nvSpPr>
        <p:spPr>
          <a:xfrm>
            <a:off x="5143500" y="5141061"/>
            <a:ext cx="1543050" cy="45782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Online Learning: </a:t>
            </a:r>
            <a:r>
              <a:rPr lang="en-US" sz="2400" b="1" dirty="0" smtClean="0"/>
              <a:t>Difficult Conversations(B</a:t>
            </a:r>
            <a:r>
              <a:rPr lang="en-US" sz="2400" b="1" dirty="0"/>
              <a:t>)</a:t>
            </a:r>
            <a:endParaRPr lang="en-US" sz="2400" b="1" dirty="0"/>
          </a:p>
        </p:txBody>
      </p:sp>
    </p:spTree>
    <p:extLst>
      <p:ext uri="{BB962C8B-B14F-4D97-AF65-F5344CB8AC3E}">
        <p14:creationId xmlns:p14="http://schemas.microsoft.com/office/powerpoint/2010/main" val="4290064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575504"/>
            <a:ext cx="6629400" cy="4591822"/>
          </a:xfrm>
          <a:prstGeom prst="rect">
            <a:avLst/>
          </a:prstGeom>
        </p:spPr>
      </p:pic>
      <p:sp>
        <p:nvSpPr>
          <p:cNvPr id="2" name="Title 1"/>
          <p:cNvSpPr>
            <a:spLocks noGrp="1"/>
          </p:cNvSpPr>
          <p:nvPr>
            <p:ph type="title"/>
          </p:nvPr>
        </p:nvSpPr>
        <p:spPr/>
        <p:txBody>
          <a:bodyPr/>
          <a:lstStyle/>
          <a:p>
            <a:r>
              <a:rPr lang="en-US" b="1" dirty="0" smtClean="0"/>
              <a:t>Blogging </a:t>
            </a:r>
            <a:r>
              <a:rPr lang="en-US" b="1" dirty="0"/>
              <a:t>Activity: Change-Related Challenges(B)</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smtClean="0">
                <a:solidFill>
                  <a:schemeClr val="tx1"/>
                </a:solidFill>
              </a:rPr>
              <a:t>2 hours</a:t>
            </a:r>
            <a:endParaRPr lang="en-US" sz="2000" b="1" dirty="0" smtClean="0">
              <a:solidFill>
                <a:schemeClr val="tx1"/>
              </a:solidFill>
            </a:endParaRPr>
          </a:p>
          <a:p>
            <a:pPr marL="342900" indent="-342900">
              <a:buFont typeface="Arial" panose="020B0604020202020204" pitchFamily="34" charset="0"/>
              <a:buChar char="•"/>
            </a:pPr>
            <a:r>
              <a:rPr lang="en-US" sz="2000" b="1" dirty="0" smtClean="0">
                <a:solidFill>
                  <a:schemeClr val="tx1"/>
                </a:solidFill>
              </a:rPr>
              <a:t>Bronze-level requirement</a:t>
            </a:r>
          </a:p>
          <a:p>
            <a:pPr marL="342900" indent="-342900">
              <a:buFont typeface="Arial" panose="020B0604020202020204" pitchFamily="34" charset="0"/>
              <a:buChar char="•"/>
            </a:pPr>
            <a:r>
              <a:rPr lang="en-US" sz="2000" b="1" dirty="0" smtClean="0">
                <a:solidFill>
                  <a:schemeClr val="tx1"/>
                </a:solidFill>
              </a:rPr>
              <a:t>Write your first blog post for this course with this activity!</a:t>
            </a:r>
          </a:p>
          <a:p>
            <a:pPr marL="342900" indent="-342900">
              <a:buFont typeface="Arial" panose="020B0604020202020204" pitchFamily="34" charset="0"/>
              <a:buChar char="•"/>
            </a:pPr>
            <a:r>
              <a:rPr lang="en-US" sz="2000" b="1" dirty="0" smtClean="0">
                <a:solidFill>
                  <a:schemeClr val="tx1"/>
                </a:solidFill>
              </a:rPr>
              <a:t>Think about change-related challenges that you have seen so far in the course, and write a blog post about what that problem is and what solutions are currently available. </a:t>
            </a:r>
          </a:p>
          <a:p>
            <a:pPr marL="342900" indent="-342900">
              <a:buFont typeface="Arial" panose="020B0604020202020204" pitchFamily="34" charset="0"/>
              <a:buChar char="•"/>
            </a:pPr>
            <a:endParaRPr lang="en-US" sz="2000" b="1" dirty="0">
              <a:solidFill>
                <a:schemeClr val="tx1"/>
              </a:solidFill>
            </a:endParaRPr>
          </a:p>
        </p:txBody>
      </p:sp>
      <p:sp>
        <p:nvSpPr>
          <p:cNvPr id="12" name="Rectangle 11"/>
          <p:cNvSpPr/>
          <p:nvPr/>
        </p:nvSpPr>
        <p:spPr>
          <a:xfrm>
            <a:off x="5143500" y="5405756"/>
            <a:ext cx="1543050" cy="45782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Blogging </a:t>
            </a:r>
            <a:r>
              <a:rPr lang="en-US" sz="2400" b="1" dirty="0"/>
              <a:t>Activity: Change-Related </a:t>
            </a:r>
            <a:r>
              <a:rPr lang="en-US" sz="2400" b="1" dirty="0" smtClean="0"/>
              <a:t>Challenges (B)</a:t>
            </a:r>
            <a:endParaRPr lang="en-US" sz="2400" b="1" dirty="0"/>
          </a:p>
        </p:txBody>
      </p:sp>
    </p:spTree>
    <p:extLst>
      <p:ext uri="{BB962C8B-B14F-4D97-AF65-F5344CB8AC3E}">
        <p14:creationId xmlns:p14="http://schemas.microsoft.com/office/powerpoint/2010/main" val="1764255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499" y="1575504"/>
            <a:ext cx="6426897" cy="4591822"/>
          </a:xfrm>
          <a:prstGeom prst="rect">
            <a:avLst/>
          </a:prstGeom>
        </p:spPr>
      </p:pic>
      <p:sp>
        <p:nvSpPr>
          <p:cNvPr id="2" name="Title 1"/>
          <p:cNvSpPr>
            <a:spLocks noGrp="1"/>
          </p:cNvSpPr>
          <p:nvPr>
            <p:ph type="title"/>
          </p:nvPr>
        </p:nvSpPr>
        <p:spPr/>
        <p:txBody>
          <a:bodyPr/>
          <a:lstStyle/>
          <a:p>
            <a:r>
              <a:rPr lang="en-US" b="1" dirty="0"/>
              <a:t>Activity: Assess the 18F Agile BPA Vendor Submissions </a:t>
            </a:r>
            <a:r>
              <a:rPr lang="en-US" b="1" dirty="0" smtClean="0"/>
              <a:t>    (</a:t>
            </a:r>
            <a:r>
              <a:rPr lang="en-US" b="1" dirty="0"/>
              <a:t>S&amp;G</a:t>
            </a:r>
            <a:r>
              <a:rPr lang="en-US" b="1" dirty="0" smtClean="0"/>
              <a:t>)</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smtClean="0">
                <a:solidFill>
                  <a:schemeClr val="tx1"/>
                </a:solidFill>
              </a:rPr>
              <a:t>2 hours</a:t>
            </a:r>
            <a:endParaRPr lang="en-US" sz="2000" b="1" dirty="0" smtClean="0">
              <a:solidFill>
                <a:schemeClr val="tx1"/>
              </a:solidFill>
            </a:endParaRPr>
          </a:p>
          <a:p>
            <a:pPr marL="342900" indent="-342900">
              <a:buFont typeface="Arial" panose="020B0604020202020204" pitchFamily="34" charset="0"/>
              <a:buChar char="•"/>
            </a:pPr>
            <a:r>
              <a:rPr lang="en-US" sz="2000" b="1" dirty="0" smtClean="0">
                <a:solidFill>
                  <a:schemeClr val="tx1"/>
                </a:solidFill>
              </a:rPr>
              <a:t>Silver/Gold-level requirement</a:t>
            </a:r>
          </a:p>
          <a:p>
            <a:pPr marL="342900" indent="-342900">
              <a:buFont typeface="Arial" panose="020B0604020202020204" pitchFamily="34" charset="0"/>
              <a:buChar char="•"/>
            </a:pPr>
            <a:r>
              <a:rPr lang="en-US" sz="2000" b="1" dirty="0" smtClean="0">
                <a:solidFill>
                  <a:schemeClr val="tx1"/>
                </a:solidFill>
              </a:rPr>
              <a:t>Take a look at 18F Agile BPA solicitation and view analysis videos</a:t>
            </a:r>
          </a:p>
          <a:p>
            <a:pPr marL="342900" indent="-342900">
              <a:buFont typeface="Arial" panose="020B0604020202020204" pitchFamily="34" charset="0"/>
              <a:buChar char="•"/>
            </a:pPr>
            <a:r>
              <a:rPr lang="en-US" sz="2000" b="1" dirty="0" smtClean="0">
                <a:solidFill>
                  <a:schemeClr val="tx1"/>
                </a:solidFill>
              </a:rPr>
              <a:t>Evaluate vendor submissions based upon agile requirements and criteria set forth</a:t>
            </a:r>
          </a:p>
          <a:p>
            <a:pPr marL="342900" indent="-342900">
              <a:buFont typeface="Arial" panose="020B0604020202020204" pitchFamily="34" charset="0"/>
              <a:buChar char="•"/>
            </a:pPr>
            <a:r>
              <a:rPr lang="en-US" sz="2000" b="1" dirty="0" smtClean="0">
                <a:solidFill>
                  <a:schemeClr val="tx1"/>
                </a:solidFill>
              </a:rPr>
              <a:t>Write a blog post that shares your thoughts</a:t>
            </a:r>
            <a:r>
              <a:rPr lang="en-US" sz="2000" b="1" dirty="0">
                <a:solidFill>
                  <a:schemeClr val="tx1"/>
                </a:solidFill>
              </a:rPr>
              <a:t> </a:t>
            </a:r>
            <a:r>
              <a:rPr lang="en-US" sz="2000" b="1" dirty="0" smtClean="0">
                <a:solidFill>
                  <a:schemeClr val="tx1"/>
                </a:solidFill>
              </a:rPr>
              <a:t>and questions by the end of the iteration (November 4)</a:t>
            </a:r>
          </a:p>
          <a:p>
            <a:pPr marL="342900" indent="-342900">
              <a:buFont typeface="Arial" panose="020B0604020202020204" pitchFamily="34" charset="0"/>
              <a:buChar char="•"/>
            </a:pPr>
            <a:endParaRPr lang="en-US" sz="2000" b="1" dirty="0">
              <a:solidFill>
                <a:schemeClr val="tx1"/>
              </a:solidFill>
            </a:endParaRPr>
          </a:p>
        </p:txBody>
      </p:sp>
      <p:sp>
        <p:nvSpPr>
          <p:cNvPr id="12" name="Rectangle 11"/>
          <p:cNvSpPr/>
          <p:nvPr/>
        </p:nvSpPr>
        <p:spPr>
          <a:xfrm>
            <a:off x="5143498" y="4756051"/>
            <a:ext cx="1543050" cy="45782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400" b="1" dirty="0"/>
              <a:t>Activity: Assess the 18F Agile BPA Vendor Submissions (S&amp;G)</a:t>
            </a:r>
          </a:p>
        </p:txBody>
      </p:sp>
    </p:spTree>
    <p:extLst>
      <p:ext uri="{BB962C8B-B14F-4D97-AF65-F5344CB8AC3E}">
        <p14:creationId xmlns:p14="http://schemas.microsoft.com/office/powerpoint/2010/main" val="2890727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498" y="1519220"/>
            <a:ext cx="6629402" cy="4636058"/>
          </a:xfrm>
          <a:prstGeom prst="rect">
            <a:avLst/>
          </a:prstGeom>
        </p:spPr>
      </p:pic>
      <p:sp>
        <p:nvSpPr>
          <p:cNvPr id="2" name="Title 1"/>
          <p:cNvSpPr>
            <a:spLocks noGrp="1"/>
          </p:cNvSpPr>
          <p:nvPr>
            <p:ph type="title"/>
          </p:nvPr>
        </p:nvSpPr>
        <p:spPr/>
        <p:txBody>
          <a:bodyPr/>
          <a:lstStyle/>
          <a:p>
            <a:r>
              <a:rPr lang="en-US" b="1" dirty="0"/>
              <a:t>Live Digital Assignment: Developing a Plan for How to         Test</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b="1" dirty="0" smtClean="0">
                <a:solidFill>
                  <a:schemeClr val="tx1"/>
                </a:solidFill>
              </a:rPr>
              <a:t>During Release 3 you will be determining how to test your product plan against your hypothesis, and then begin the testing process. </a:t>
            </a:r>
          </a:p>
          <a:p>
            <a:pPr marL="342900" indent="-342900">
              <a:buFont typeface="Arial" panose="020B0604020202020204" pitchFamily="34" charset="0"/>
              <a:buChar char="•"/>
            </a:pPr>
            <a:r>
              <a:rPr lang="en-US" b="1" dirty="0" smtClean="0">
                <a:solidFill>
                  <a:schemeClr val="tx1"/>
                </a:solidFill>
              </a:rPr>
              <a:t>Testing agains</a:t>
            </a:r>
            <a:r>
              <a:rPr lang="en-US" b="1" dirty="0" smtClean="0">
                <a:solidFill>
                  <a:schemeClr val="tx1"/>
                </a:solidFill>
              </a:rPr>
              <a:t>t your hypothesis can range from conducting interviews to creating and implementing a survey. Your test must be implemented by the final Demo Day during the January session (Jan. 9-11)</a:t>
            </a:r>
          </a:p>
          <a:p>
            <a:pPr marL="342900" indent="-342900">
              <a:buFont typeface="Arial" panose="020B0604020202020204" pitchFamily="34" charset="0"/>
              <a:buChar char="•"/>
            </a:pPr>
            <a:r>
              <a:rPr lang="en-US" b="1" dirty="0" smtClean="0">
                <a:solidFill>
                  <a:schemeClr val="tx1"/>
                </a:solidFill>
              </a:rPr>
              <a:t>In the Release 3 Classroom session you will have another report out. You should be prepared to share your plan for testing.</a:t>
            </a:r>
            <a:endParaRPr lang="en-US" b="1" dirty="0" smtClean="0">
              <a:solidFill>
                <a:schemeClr val="tx1"/>
              </a:solidFill>
            </a:endParaRPr>
          </a:p>
        </p:txBody>
      </p:sp>
      <p:sp>
        <p:nvSpPr>
          <p:cNvPr id="12" name="Rectangle 11"/>
          <p:cNvSpPr/>
          <p:nvPr/>
        </p:nvSpPr>
        <p:spPr>
          <a:xfrm>
            <a:off x="5143497" y="5688094"/>
            <a:ext cx="1587240" cy="467184"/>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2" y="1519220"/>
            <a:ext cx="4883847" cy="75621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Live Digital Assignment</a:t>
            </a:r>
            <a:endParaRPr lang="en-US" sz="2400" b="1" dirty="0"/>
          </a:p>
        </p:txBody>
      </p:sp>
    </p:spTree>
    <p:extLst>
      <p:ext uri="{BB962C8B-B14F-4D97-AF65-F5344CB8AC3E}">
        <p14:creationId xmlns:p14="http://schemas.microsoft.com/office/powerpoint/2010/main" val="3495363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Activity: Developing the Acquisition </a:t>
            </a:r>
            <a:r>
              <a:rPr lang="en-US" b="1" dirty="0" smtClean="0"/>
              <a:t>Strategy</a:t>
            </a:r>
            <a:endParaRPr lang="en-US" b="1" dirty="0"/>
          </a:p>
        </p:txBody>
      </p:sp>
      <p:sp>
        <p:nvSpPr>
          <p:cNvPr id="4" name="Content Placeholder 3"/>
          <p:cNvSpPr>
            <a:spLocks noGrp="1"/>
          </p:cNvSpPr>
          <p:nvPr>
            <p:ph idx="1"/>
          </p:nvPr>
        </p:nvSpPr>
        <p:spPr/>
        <p:txBody>
          <a:bodyPr>
            <a:normAutofit fontScale="92500" lnSpcReduction="10000"/>
          </a:bodyPr>
          <a:lstStyle/>
          <a:p>
            <a:pPr marL="514350" lvl="0" indent="-514350">
              <a:buFont typeface="+mj-lt"/>
              <a:buAutoNum type="arabicPeriod"/>
            </a:pPr>
            <a:r>
              <a:rPr lang="en-US" dirty="0"/>
              <a:t>Based on your team results of the market research that you completed in class in Iteration 2, use that information to influence your acquisition strategy.  </a:t>
            </a:r>
          </a:p>
          <a:p>
            <a:pPr marL="514350" lvl="0" indent="-514350">
              <a:buFont typeface="+mj-lt"/>
              <a:buAutoNum type="arabicPeriod"/>
            </a:pPr>
            <a:r>
              <a:rPr lang="en-US" dirty="0"/>
              <a:t>To the extent possible, complete the lean acquisition canvas template  attached with information provided or with logical extensions of available information to form a vision of what and how this requirement will be acquired. </a:t>
            </a:r>
          </a:p>
          <a:p>
            <a:pPr marL="514350" lvl="0" indent="-514350">
              <a:buFont typeface="+mj-lt"/>
              <a:buAutoNum type="arabicPeriod"/>
            </a:pPr>
            <a:r>
              <a:rPr lang="en-US" dirty="0"/>
              <a:t>For any section(s) that you are not able to credibly complete, please identify what information is required that would prevent you from completing the strategy.</a:t>
            </a:r>
          </a:p>
          <a:p>
            <a:pPr marL="514350" lvl="0" indent="-514350">
              <a:buFont typeface="+mj-lt"/>
              <a:buAutoNum type="arabicPeriod"/>
            </a:pPr>
            <a:r>
              <a:rPr lang="en-US" dirty="0"/>
              <a:t>Identify what strategy you would use to secure the outstanding information needed to complete your acquisition strategy.</a:t>
            </a:r>
          </a:p>
          <a:p>
            <a:pPr marL="514350" lvl="0" indent="-514350">
              <a:buFont typeface="+mj-lt"/>
              <a:buAutoNum type="arabicPeriod"/>
            </a:pPr>
            <a:r>
              <a:rPr lang="en-US" dirty="0"/>
              <a:t>You are encouraged to collaborate within your team for ideas and to complete this draft assignment. However, you will each submit your own draft acquisition strategy.  </a:t>
            </a:r>
          </a:p>
          <a:p>
            <a:endParaRPr lang="en-US" dirty="0"/>
          </a:p>
        </p:txBody>
      </p:sp>
    </p:spTree>
    <p:extLst>
      <p:ext uri="{BB962C8B-B14F-4D97-AF65-F5344CB8AC3E}">
        <p14:creationId xmlns:p14="http://schemas.microsoft.com/office/powerpoint/2010/main" val="18376202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dirty="0" smtClean="0"/>
              <a:t>Updates and logistics</a:t>
            </a:r>
          </a:p>
          <a:p>
            <a:r>
              <a:rPr lang="en-US" dirty="0" smtClean="0"/>
              <a:t>Iteration </a:t>
            </a:r>
            <a:r>
              <a:rPr lang="en-US" dirty="0" smtClean="0"/>
              <a:t>3.A </a:t>
            </a:r>
            <a:r>
              <a:rPr lang="en-US" dirty="0" smtClean="0"/>
              <a:t>Welcome and Introduction</a:t>
            </a:r>
          </a:p>
          <a:p>
            <a:pPr lvl="1"/>
            <a:r>
              <a:rPr lang="en-US" dirty="0" smtClean="0"/>
              <a:t>Focus of the iteration</a:t>
            </a:r>
          </a:p>
          <a:p>
            <a:pPr lvl="1"/>
            <a:r>
              <a:rPr lang="en-US" dirty="0" smtClean="0"/>
              <a:t>Sessions and activities that compose the iteration</a:t>
            </a:r>
          </a:p>
          <a:p>
            <a:pPr lvl="1"/>
            <a:r>
              <a:rPr lang="en-US" dirty="0" smtClean="0"/>
              <a:t>Classroom Session information</a:t>
            </a:r>
          </a:p>
          <a:p>
            <a:pPr marL="457200" lvl="1" indent="0">
              <a:buNone/>
            </a:pPr>
            <a:endParaRPr lang="en-US" dirty="0" smtClean="0"/>
          </a:p>
          <a:p>
            <a:endParaRPr lang="en-US" dirty="0"/>
          </a:p>
        </p:txBody>
      </p:sp>
    </p:spTree>
    <p:extLst>
      <p:ext uri="{BB962C8B-B14F-4D97-AF65-F5344CB8AC3E}">
        <p14:creationId xmlns:p14="http://schemas.microsoft.com/office/powerpoint/2010/main" val="619585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Notes/Updates</a:t>
            </a:r>
            <a:endParaRPr lang="en-US" b="1" dirty="0"/>
          </a:p>
        </p:txBody>
      </p:sp>
      <p:sp>
        <p:nvSpPr>
          <p:cNvPr id="3" name="Content Placeholder 2"/>
          <p:cNvSpPr>
            <a:spLocks noGrp="1"/>
          </p:cNvSpPr>
          <p:nvPr>
            <p:ph idx="1"/>
          </p:nvPr>
        </p:nvSpPr>
        <p:spPr/>
        <p:txBody>
          <a:bodyPr>
            <a:normAutofit/>
          </a:bodyPr>
          <a:lstStyle/>
          <a:p>
            <a:r>
              <a:rPr lang="en-US" dirty="0" smtClean="0"/>
              <a:t>Don’t </a:t>
            </a:r>
            <a:r>
              <a:rPr lang="en-US" dirty="0" smtClean="0"/>
              <a:t>forget to complete the </a:t>
            </a:r>
            <a:r>
              <a:rPr lang="en-US" dirty="0" smtClean="0"/>
              <a:t>Product Vision LDA assignment</a:t>
            </a:r>
            <a:r>
              <a:rPr lang="en-US" dirty="0" smtClean="0"/>
              <a:t>!</a:t>
            </a:r>
          </a:p>
          <a:p>
            <a:pPr lvl="1"/>
            <a:r>
              <a:rPr lang="en-US" dirty="0" smtClean="0"/>
              <a:t>Email the </a:t>
            </a:r>
            <a:r>
              <a:rPr lang="en-US" dirty="0" smtClean="0"/>
              <a:t>product vision to </a:t>
            </a:r>
            <a:r>
              <a:rPr lang="en-US" dirty="0" smtClean="0"/>
              <a:t>our program email address (</a:t>
            </a:r>
            <a:r>
              <a:rPr lang="en-US" dirty="0" smtClean="0">
                <a:hlinkClick r:id="rId3"/>
              </a:rPr>
              <a:t>DigitalAcquisitionMVP@icfi.com</a:t>
            </a:r>
            <a:r>
              <a:rPr lang="en-US" dirty="0" smtClean="0"/>
              <a:t>)</a:t>
            </a:r>
          </a:p>
          <a:p>
            <a:pPr lvl="1"/>
            <a:r>
              <a:rPr lang="en-US" dirty="0" smtClean="0"/>
              <a:t>Final write-up </a:t>
            </a:r>
            <a:r>
              <a:rPr lang="en-US" dirty="0" smtClean="0"/>
              <a:t>is due October </a:t>
            </a:r>
            <a:r>
              <a:rPr lang="en-US" dirty="0" smtClean="0"/>
              <a:t>24 (today!)</a:t>
            </a:r>
            <a:endParaRPr lang="en-US" dirty="0" smtClean="0"/>
          </a:p>
          <a:p>
            <a:r>
              <a:rPr lang="en-US" dirty="0" smtClean="0"/>
              <a:t>Release 2 Assessment </a:t>
            </a:r>
            <a:r>
              <a:rPr lang="en-US" dirty="0" smtClean="0"/>
              <a:t>Reminder</a:t>
            </a:r>
          </a:p>
          <a:p>
            <a:pPr lvl="1"/>
            <a:r>
              <a:rPr lang="en-US" dirty="0" smtClean="0"/>
              <a:t>By the end of </a:t>
            </a:r>
            <a:r>
              <a:rPr lang="en-US" dirty="0" smtClean="0"/>
              <a:t>the day on Wednesday, October 26, you should have completed the Release 2 Assessment. </a:t>
            </a:r>
          </a:p>
          <a:p>
            <a:r>
              <a:rPr lang="en-US" dirty="0" smtClean="0"/>
              <a:t>Shadowing reminder</a:t>
            </a:r>
          </a:p>
          <a:p>
            <a:pPr lvl="1"/>
            <a:r>
              <a:rPr lang="en-US" dirty="0" smtClean="0"/>
              <a:t>Your shadowing opportunity should have been submitted by now, please get that in as soon as possible if you have not already.</a:t>
            </a:r>
            <a:endParaRPr lang="en-US" dirty="0" smtClean="0"/>
          </a:p>
          <a:p>
            <a:pPr marL="457200" lvl="1" indent="0">
              <a:buNone/>
            </a:pPr>
            <a:endParaRPr lang="en-US" dirty="0" smtClean="0"/>
          </a:p>
        </p:txBody>
      </p:sp>
    </p:spTree>
    <p:extLst>
      <p:ext uri="{BB962C8B-B14F-4D97-AF65-F5344CB8AC3E}">
        <p14:creationId xmlns:p14="http://schemas.microsoft.com/office/powerpoint/2010/main" val="2585860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a:t>
            </a:r>
            <a:r>
              <a:rPr lang="en-US" b="1" dirty="0" smtClean="0"/>
              <a:t>3.A </a:t>
            </a:r>
            <a:r>
              <a:rPr lang="en-US" b="1" dirty="0" smtClean="0"/>
              <a:t>– What It’s All About</a:t>
            </a:r>
            <a:endParaRPr lang="en-US" b="1" dirty="0"/>
          </a:p>
        </p:txBody>
      </p:sp>
      <p:grpSp>
        <p:nvGrpSpPr>
          <p:cNvPr id="3" name="Group 2"/>
          <p:cNvGrpSpPr/>
          <p:nvPr/>
        </p:nvGrpSpPr>
        <p:grpSpPr>
          <a:xfrm>
            <a:off x="236363" y="1575505"/>
            <a:ext cx="11719274" cy="2673015"/>
            <a:chOff x="244126" y="1575505"/>
            <a:chExt cx="11719274" cy="2673015"/>
          </a:xfrm>
        </p:grpSpPr>
        <p:sp>
          <p:nvSpPr>
            <p:cNvPr id="6" name="Rectangle 5"/>
            <p:cNvSpPr/>
            <p:nvPr/>
          </p:nvSpPr>
          <p:spPr>
            <a:xfrm>
              <a:off x="259653" y="157550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Iteration </a:t>
              </a:r>
              <a:r>
                <a:rPr lang="en-US" sz="2400" b="1" dirty="0" smtClean="0">
                  <a:solidFill>
                    <a:schemeClr val="bg1"/>
                  </a:solidFill>
                </a:rPr>
                <a:t>2.B </a:t>
              </a:r>
              <a:r>
                <a:rPr lang="en-US" sz="2400" b="1" dirty="0" smtClean="0">
                  <a:solidFill>
                    <a:schemeClr val="bg1"/>
                  </a:solidFill>
                </a:rPr>
                <a:t>– Where We’ve Been</a:t>
              </a:r>
              <a:endParaRPr lang="en-US" sz="2400" b="1" dirty="0">
                <a:solidFill>
                  <a:schemeClr val="bg1"/>
                </a:solidFill>
              </a:endParaRPr>
            </a:p>
          </p:txBody>
        </p:sp>
        <p:sp>
          <p:nvSpPr>
            <p:cNvPr id="7" name="Rectangle 6"/>
            <p:cNvSpPr/>
            <p:nvPr/>
          </p:nvSpPr>
          <p:spPr>
            <a:xfrm>
              <a:off x="244126" y="3741930"/>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a:t>
              </a:r>
              <a:r>
                <a:rPr lang="en-US" sz="2400" b="1" dirty="0" smtClean="0"/>
                <a:t>3.A </a:t>
              </a:r>
              <a:r>
                <a:rPr lang="en-US" sz="2400" b="1" dirty="0" smtClean="0"/>
                <a:t>– What’s Next</a:t>
              </a:r>
              <a:endParaRPr lang="en-US" sz="2400" b="1" dirty="0"/>
            </a:p>
          </p:txBody>
        </p:sp>
        <p:sp>
          <p:nvSpPr>
            <p:cNvPr id="8" name="Rectangle 7"/>
            <p:cNvSpPr/>
            <p:nvPr/>
          </p:nvSpPr>
          <p:spPr>
            <a:xfrm>
              <a:off x="259652" y="1975555"/>
              <a:ext cx="11703747" cy="1766005"/>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Identify </a:t>
              </a:r>
              <a:r>
                <a:rPr lang="en-US" sz="2400" b="1" dirty="0">
                  <a:solidFill>
                    <a:schemeClr val="tx1"/>
                  </a:solidFill>
                </a:rPr>
                <a:t>why communicating openly and responsibly with potential vendors is critical to digital services acquisition success and how to do it.</a:t>
              </a:r>
            </a:p>
            <a:p>
              <a:pPr marL="342900" indent="-342900">
                <a:buFont typeface="Arial" panose="020B0604020202020204" pitchFamily="34" charset="0"/>
                <a:buChar char="•"/>
              </a:pPr>
              <a:r>
                <a:rPr lang="en-US" sz="2400" b="1" dirty="0" smtClean="0">
                  <a:solidFill>
                    <a:schemeClr val="tx1"/>
                  </a:solidFill>
                </a:rPr>
                <a:t>Differentiate </a:t>
              </a:r>
              <a:r>
                <a:rPr lang="en-US" sz="2400" b="1" dirty="0">
                  <a:solidFill>
                    <a:schemeClr val="tx1"/>
                  </a:solidFill>
                </a:rPr>
                <a:t>between buying compliance and buying outcomes.</a:t>
              </a:r>
            </a:p>
            <a:p>
              <a:pPr marL="342900" indent="-342900">
                <a:buFont typeface="Arial" panose="020B0604020202020204" pitchFamily="34" charset="0"/>
                <a:buChar char="•"/>
              </a:pPr>
              <a:r>
                <a:rPr lang="en-US" sz="2400" b="1" dirty="0">
                  <a:solidFill>
                    <a:schemeClr val="tx1"/>
                  </a:solidFill>
                </a:rPr>
                <a:t>Conduct effective market research for digital services. </a:t>
              </a:r>
              <a:endParaRPr lang="en-US" sz="2400" b="1" dirty="0">
                <a:solidFill>
                  <a:schemeClr val="tx1"/>
                </a:solidFill>
              </a:endParaRPr>
            </a:p>
          </p:txBody>
        </p:sp>
      </p:grpSp>
      <p:sp>
        <p:nvSpPr>
          <p:cNvPr id="10" name="Rectangle 9"/>
          <p:cNvSpPr/>
          <p:nvPr/>
        </p:nvSpPr>
        <p:spPr>
          <a:xfrm>
            <a:off x="220837" y="4248520"/>
            <a:ext cx="11703747" cy="2142787"/>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smtClean="0">
                <a:solidFill>
                  <a:schemeClr val="tx1"/>
                </a:solidFill>
              </a:rPr>
              <a:t>Identify </a:t>
            </a:r>
            <a:r>
              <a:rPr lang="en-US" sz="2000" b="1" dirty="0">
                <a:solidFill>
                  <a:schemeClr val="tx1"/>
                </a:solidFill>
              </a:rPr>
              <a:t>how to develop an acquisition strategy for digital services</a:t>
            </a:r>
            <a:r>
              <a:rPr lang="en-US" sz="2000" b="1" dirty="0" smtClean="0">
                <a:solidFill>
                  <a:schemeClr val="tx1"/>
                </a:solidFill>
              </a:rPr>
              <a:t>.</a:t>
            </a:r>
          </a:p>
          <a:p>
            <a:pPr marL="342900" indent="-342900">
              <a:buFont typeface="Arial" panose="020B0604020202020204" pitchFamily="34" charset="0"/>
              <a:buChar char="•"/>
            </a:pPr>
            <a:r>
              <a:rPr lang="en-US" sz="2000" b="1" dirty="0">
                <a:solidFill>
                  <a:schemeClr val="tx1"/>
                </a:solidFill>
              </a:rPr>
              <a:t>Select an acquisition strategy that supports your customer's needs for a digital acquisition</a:t>
            </a:r>
            <a:r>
              <a:rPr lang="en-US" sz="2000" b="1" dirty="0" smtClean="0">
                <a:solidFill>
                  <a:schemeClr val="tx1"/>
                </a:solidFill>
              </a:rPr>
              <a:t>.</a:t>
            </a:r>
          </a:p>
          <a:p>
            <a:pPr marL="342900" indent="-342900">
              <a:buFont typeface="Arial" panose="020B0604020202020204" pitchFamily="34" charset="0"/>
              <a:buChar char="•"/>
            </a:pPr>
            <a:r>
              <a:rPr lang="en-US" sz="2000" b="1" dirty="0">
                <a:solidFill>
                  <a:schemeClr val="tx1"/>
                </a:solidFill>
              </a:rPr>
              <a:t>Identify strategies and communication methods to apply at different phases of the change lifecycle. </a:t>
            </a:r>
          </a:p>
          <a:p>
            <a:pPr marL="342900" indent="-342900">
              <a:buFont typeface="Arial" panose="020B0604020202020204" pitchFamily="34" charset="0"/>
              <a:buChar char="•"/>
            </a:pPr>
            <a:r>
              <a:rPr lang="en-US" sz="2000" b="1" dirty="0" smtClean="0">
                <a:solidFill>
                  <a:schemeClr val="tx1"/>
                </a:solidFill>
              </a:rPr>
              <a:t>Identify </a:t>
            </a:r>
            <a:r>
              <a:rPr lang="en-US" sz="2000" b="1" dirty="0">
                <a:solidFill>
                  <a:schemeClr val="tx1"/>
                </a:solidFill>
              </a:rPr>
              <a:t>evaluation methods and criteria on cost and pricing, terms and conditions, security concerns (cyber), and data rights to evaluate vendor maturity and ability to deliver a product that solves a given need and given the definition of success.</a:t>
            </a:r>
            <a:endParaRPr lang="en-US" sz="2000" b="1" dirty="0">
              <a:solidFill>
                <a:schemeClr val="tx1"/>
              </a:solidFill>
            </a:endParaRPr>
          </a:p>
        </p:txBody>
      </p:sp>
    </p:spTree>
    <p:extLst>
      <p:ext uri="{BB962C8B-B14F-4D97-AF65-F5344CB8AC3E}">
        <p14:creationId xmlns:p14="http://schemas.microsoft.com/office/powerpoint/2010/main" val="418795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a:t>
            </a:r>
            <a:r>
              <a:rPr lang="en-US" b="1" dirty="0" smtClean="0"/>
              <a:t>3.A </a:t>
            </a:r>
            <a:r>
              <a:rPr lang="en-US" b="1" dirty="0" smtClean="0"/>
              <a:t>Timeline</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630581129"/>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Oct. </a:t>
                      </a:r>
                      <a:r>
                        <a:rPr lang="en-US" sz="2400" b="1" dirty="0" smtClean="0"/>
                        <a:t>24</a:t>
                      </a:r>
                      <a:endParaRPr lang="en-US" sz="2400" b="1" dirty="0"/>
                    </a:p>
                  </a:txBody>
                  <a:tcPr/>
                </a:tc>
                <a:tc>
                  <a:txBody>
                    <a:bodyPr/>
                    <a:lstStyle/>
                    <a:p>
                      <a:pPr algn="r"/>
                      <a:r>
                        <a:rPr lang="en-US" sz="2400" b="1" dirty="0" smtClean="0"/>
                        <a:t>25</a:t>
                      </a:r>
                      <a:endParaRPr lang="en-US" sz="2400" b="1" dirty="0"/>
                    </a:p>
                  </a:txBody>
                  <a:tcPr/>
                </a:tc>
                <a:tc>
                  <a:txBody>
                    <a:bodyPr/>
                    <a:lstStyle/>
                    <a:p>
                      <a:pPr algn="r"/>
                      <a:r>
                        <a:rPr lang="en-US" sz="2400" b="1" dirty="0" smtClean="0"/>
                        <a:t>26</a:t>
                      </a:r>
                      <a:endParaRPr lang="en-US" sz="2400" b="1" dirty="0"/>
                    </a:p>
                  </a:txBody>
                  <a:tcPr>
                    <a:solidFill>
                      <a:schemeClr val="bg1"/>
                    </a:solidFill>
                  </a:tcPr>
                </a:tc>
                <a:tc>
                  <a:txBody>
                    <a:bodyPr/>
                    <a:lstStyle/>
                    <a:p>
                      <a:pPr algn="r"/>
                      <a:r>
                        <a:rPr lang="en-US" sz="2400" b="1" dirty="0" smtClean="0"/>
                        <a:t>272</a:t>
                      </a:r>
                      <a:endParaRPr lang="en-US" sz="2400" b="1" dirty="0"/>
                    </a:p>
                  </a:txBody>
                  <a:tcPr/>
                </a:tc>
                <a:tc>
                  <a:txBody>
                    <a:bodyPr/>
                    <a:lstStyle/>
                    <a:p>
                      <a:pPr algn="r"/>
                      <a:r>
                        <a:rPr lang="en-US" sz="2400" b="1" dirty="0" smtClean="0"/>
                        <a:t>28</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58526509"/>
              </p:ext>
            </p:extLst>
          </p:nvPr>
        </p:nvGraphicFramePr>
        <p:xfrm>
          <a:off x="259655" y="2721329"/>
          <a:ext cx="11703745" cy="1012471"/>
        </p:xfrm>
        <a:graphic>
          <a:graphicData uri="http://schemas.openxmlformats.org/drawingml/2006/table">
            <a:tbl>
              <a:tblPr>
                <a:tableStyleId>{5940675A-B579-460E-94D1-54222C63F5DA}</a:tableStyleId>
              </a:tblPr>
              <a:tblGrid>
                <a:gridCol w="2340749"/>
                <a:gridCol w="2340749"/>
                <a:gridCol w="2340749"/>
                <a:gridCol w="2340749"/>
                <a:gridCol w="2340749"/>
              </a:tblGrid>
              <a:tr h="1012471">
                <a:tc>
                  <a:txBody>
                    <a:bodyPr/>
                    <a:lstStyle/>
                    <a:p>
                      <a:pPr algn="r"/>
                      <a:r>
                        <a:rPr lang="en-US" sz="2400" b="1" dirty="0" smtClean="0"/>
                        <a:t>Oct. </a:t>
                      </a:r>
                      <a:r>
                        <a:rPr lang="en-US" sz="2400" b="1" dirty="0" smtClean="0"/>
                        <a:t>31</a:t>
                      </a:r>
                      <a:endParaRPr lang="en-US" sz="2400" b="1" dirty="0"/>
                    </a:p>
                  </a:txBody>
                  <a:tcPr/>
                </a:tc>
                <a:tc>
                  <a:txBody>
                    <a:bodyPr/>
                    <a:lstStyle/>
                    <a:p>
                      <a:pPr algn="r"/>
                      <a:r>
                        <a:rPr lang="en-US" sz="2400" b="1" dirty="0" smtClean="0"/>
                        <a:t>1</a:t>
                      </a:r>
                      <a:endParaRPr lang="en-US" sz="2400" b="1" dirty="0"/>
                    </a:p>
                  </a:txBody>
                  <a:tcPr/>
                </a:tc>
                <a:tc>
                  <a:txBody>
                    <a:bodyPr/>
                    <a:lstStyle/>
                    <a:p>
                      <a:pPr algn="r"/>
                      <a:r>
                        <a:rPr lang="en-US" sz="2400" b="1" dirty="0" smtClean="0"/>
                        <a:t>2</a:t>
                      </a:r>
                      <a:endParaRPr lang="en-US" sz="2400" b="1" dirty="0"/>
                    </a:p>
                  </a:txBody>
                  <a:tcPr/>
                </a:tc>
                <a:tc>
                  <a:txBody>
                    <a:bodyPr/>
                    <a:lstStyle/>
                    <a:p>
                      <a:pPr algn="r"/>
                      <a:r>
                        <a:rPr lang="en-US" sz="2400" b="1" dirty="0" smtClean="0"/>
                        <a:t>3</a:t>
                      </a:r>
                      <a:endParaRPr lang="en-US" sz="2400" b="1" dirty="0"/>
                    </a:p>
                  </a:txBody>
                  <a:tcPr/>
                </a:tc>
                <a:tc>
                  <a:txBody>
                    <a:bodyPr/>
                    <a:lstStyle/>
                    <a:p>
                      <a:pPr algn="r"/>
                      <a:r>
                        <a:rPr lang="en-US" sz="2400" b="1" dirty="0" smtClean="0"/>
                        <a:t>4</a:t>
                      </a:r>
                      <a:endParaRPr lang="en-US" sz="2400" b="1" dirty="0"/>
                    </a:p>
                  </a:txBody>
                  <a:tcPr/>
                </a:tc>
              </a:tr>
            </a:tbl>
          </a:graphicData>
        </a:graphic>
      </p:graphicFrame>
      <p:grpSp>
        <p:nvGrpSpPr>
          <p:cNvPr id="4" name="Group 3"/>
          <p:cNvGrpSpPr/>
          <p:nvPr/>
        </p:nvGrpSpPr>
        <p:grpSpPr>
          <a:xfrm>
            <a:off x="218244" y="1390649"/>
            <a:ext cx="11745156" cy="5633938"/>
            <a:chOff x="218244" y="1390649"/>
            <a:chExt cx="11745156" cy="5633938"/>
          </a:xfrm>
        </p:grpSpPr>
        <p:sp>
          <p:nvSpPr>
            <p:cNvPr id="6" name="Rectangle 5"/>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a:t>
              </a:r>
              <a:r>
                <a:rPr lang="en-US" sz="2400" b="1" dirty="0" smtClean="0"/>
                <a:t>3.A </a:t>
              </a:r>
              <a:r>
                <a:rPr lang="en-US" sz="2400" b="1" dirty="0" smtClean="0"/>
                <a:t>– September/October</a:t>
              </a:r>
              <a:endParaRPr lang="en-US" sz="2400" b="1" dirty="0"/>
            </a:p>
          </p:txBody>
        </p:sp>
        <p:sp>
          <p:nvSpPr>
            <p:cNvPr id="11" name="Rectangle 10"/>
            <p:cNvSpPr/>
            <p:nvPr/>
          </p:nvSpPr>
          <p:spPr>
            <a:xfrm>
              <a:off x="258948" y="2007872"/>
              <a:ext cx="2331148" cy="73192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Planning Meeting</a:t>
              </a:r>
            </a:p>
            <a:p>
              <a:pPr algn="ctr">
                <a:lnSpc>
                  <a:spcPct val="80000"/>
                </a:lnSpc>
              </a:pPr>
              <a:r>
                <a:rPr lang="en-US" sz="2000" dirty="0" smtClean="0">
                  <a:solidFill>
                    <a:schemeClr val="bg1"/>
                  </a:solidFill>
                </a:rPr>
                <a:t>11:00 – 11:30 am ET</a:t>
              </a:r>
              <a:endParaRPr lang="en-US" sz="2000" dirty="0">
                <a:solidFill>
                  <a:schemeClr val="bg1"/>
                </a:solidFill>
              </a:endParaRPr>
            </a:p>
          </p:txBody>
        </p:sp>
        <p:sp>
          <p:nvSpPr>
            <p:cNvPr id="13" name="Rectangle 12"/>
            <p:cNvSpPr/>
            <p:nvPr/>
          </p:nvSpPr>
          <p:spPr>
            <a:xfrm>
              <a:off x="244122" y="373023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solidFill>
                    <a:schemeClr val="bg1"/>
                  </a:solidFill>
                </a:rPr>
                <a:t>Iteration 3.A Pre-Assessment</a:t>
              </a:r>
              <a:endParaRPr lang="en-US" sz="2000" b="1" dirty="0">
                <a:solidFill>
                  <a:schemeClr val="bg1"/>
                </a:solidFill>
              </a:endParaRPr>
            </a:p>
            <a:p>
              <a:pPr algn="ctr">
                <a:lnSpc>
                  <a:spcPct val="80000"/>
                </a:lnSpc>
              </a:pPr>
              <a:r>
                <a:rPr lang="en-US" sz="2000" dirty="0" smtClean="0"/>
                <a:t>30 minutes</a:t>
              </a:r>
              <a:endParaRPr lang="en-US" sz="2000" dirty="0"/>
            </a:p>
          </p:txBody>
        </p:sp>
        <p:sp>
          <p:nvSpPr>
            <p:cNvPr id="14" name="Rectangle 13"/>
            <p:cNvSpPr/>
            <p:nvPr/>
          </p:nvSpPr>
          <p:spPr>
            <a:xfrm>
              <a:off x="244120" y="421040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Readings (S&amp;G)</a:t>
              </a:r>
              <a:endParaRPr lang="en-US" sz="2000" dirty="0"/>
            </a:p>
            <a:p>
              <a:pPr algn="ctr">
                <a:lnSpc>
                  <a:spcPct val="80000"/>
                </a:lnSpc>
              </a:pPr>
              <a:r>
                <a:rPr lang="en-US" sz="2000" dirty="0" smtClean="0"/>
                <a:t>1 hour</a:t>
              </a:r>
              <a:endParaRPr lang="en-US" sz="2000" dirty="0"/>
            </a:p>
          </p:txBody>
        </p:sp>
        <p:sp>
          <p:nvSpPr>
            <p:cNvPr id="15" name="Rectangle 14"/>
            <p:cNvSpPr/>
            <p:nvPr/>
          </p:nvSpPr>
          <p:spPr>
            <a:xfrm>
              <a:off x="2590096" y="3069649"/>
              <a:ext cx="2331148" cy="65591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smtClean="0">
                  <a:solidFill>
                    <a:schemeClr val="bg1"/>
                  </a:solidFill>
                </a:rPr>
                <a:t>Iteration Web Conference</a:t>
              </a:r>
              <a:endParaRPr lang="en-US" b="1" dirty="0" smtClean="0">
                <a:solidFill>
                  <a:schemeClr val="bg1"/>
                </a:solidFill>
              </a:endParaRPr>
            </a:p>
            <a:p>
              <a:pPr algn="ctr">
                <a:lnSpc>
                  <a:spcPct val="80000"/>
                </a:lnSpc>
              </a:pPr>
              <a:r>
                <a:rPr lang="en-US" dirty="0" smtClean="0">
                  <a:solidFill>
                    <a:schemeClr val="bg1"/>
                  </a:solidFill>
                </a:rPr>
                <a:t>11</a:t>
              </a:r>
              <a:r>
                <a:rPr lang="en-US" dirty="0" smtClean="0">
                  <a:solidFill>
                    <a:schemeClr val="bg1"/>
                  </a:solidFill>
                </a:rPr>
                <a:t>:00 </a:t>
              </a:r>
              <a:r>
                <a:rPr lang="en-US" dirty="0" smtClean="0">
                  <a:solidFill>
                    <a:schemeClr val="bg1"/>
                  </a:solidFill>
                </a:rPr>
                <a:t>– </a:t>
              </a:r>
              <a:r>
                <a:rPr lang="en-US" dirty="0" smtClean="0">
                  <a:solidFill>
                    <a:schemeClr val="bg1"/>
                  </a:solidFill>
                </a:rPr>
                <a:t>12:00 </a:t>
              </a:r>
              <a:r>
                <a:rPr lang="en-US" dirty="0" smtClean="0">
                  <a:solidFill>
                    <a:schemeClr val="bg1"/>
                  </a:solidFill>
                </a:rPr>
                <a:t>pm ET</a:t>
              </a:r>
            </a:p>
          </p:txBody>
        </p:sp>
        <p:sp>
          <p:nvSpPr>
            <p:cNvPr id="16" name="Rectangle 15"/>
            <p:cNvSpPr/>
            <p:nvPr/>
          </p:nvSpPr>
          <p:spPr>
            <a:xfrm>
              <a:off x="218244" y="6567387"/>
              <a:ext cx="11714083" cy="457200"/>
            </a:xfrm>
            <a:prstGeom prst="rect">
              <a:avLst/>
            </a:prstGeom>
            <a:solidFill>
              <a:srgbClr val="42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dirty="0" smtClean="0"/>
                <a:t>Live Digital Assignment</a:t>
              </a:r>
              <a:endParaRPr lang="en-US" sz="2000" dirty="0"/>
            </a:p>
          </p:txBody>
        </p:sp>
        <p:sp>
          <p:nvSpPr>
            <p:cNvPr id="18" name="Rectangle 17"/>
            <p:cNvSpPr/>
            <p:nvPr/>
          </p:nvSpPr>
          <p:spPr>
            <a:xfrm>
              <a:off x="244119" y="4699912"/>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Online Learning: The Acquisition Strategy</a:t>
              </a:r>
            </a:p>
            <a:p>
              <a:pPr algn="ctr">
                <a:lnSpc>
                  <a:spcPct val="80000"/>
                </a:lnSpc>
              </a:pPr>
              <a:r>
                <a:rPr lang="en-US" sz="2000" dirty="0" smtClean="0"/>
                <a:t>30 minutes</a:t>
              </a:r>
              <a:endParaRPr lang="en-US" sz="2000" dirty="0"/>
            </a:p>
          </p:txBody>
        </p:sp>
        <p:sp>
          <p:nvSpPr>
            <p:cNvPr id="19" name="Rectangle 18"/>
            <p:cNvSpPr/>
            <p:nvPr/>
          </p:nvSpPr>
          <p:spPr>
            <a:xfrm>
              <a:off x="244118" y="518721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sz="2000" dirty="0"/>
            </a:p>
          </p:txBody>
        </p:sp>
        <p:sp>
          <p:nvSpPr>
            <p:cNvPr id="17" name="Rectangle 16"/>
            <p:cNvSpPr/>
            <p:nvPr/>
          </p:nvSpPr>
          <p:spPr>
            <a:xfrm>
              <a:off x="244118" y="5172817"/>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Online Learnings: Influence and Difficult Conversations</a:t>
              </a:r>
            </a:p>
            <a:p>
              <a:pPr algn="ctr">
                <a:lnSpc>
                  <a:spcPct val="80000"/>
                </a:lnSpc>
              </a:pPr>
              <a:r>
                <a:rPr lang="en-US" sz="2000" dirty="0" smtClean="0"/>
                <a:t>1 hour (30 minutes each)</a:t>
              </a:r>
              <a:endParaRPr lang="en-US" sz="2000" dirty="0"/>
            </a:p>
          </p:txBody>
        </p:sp>
      </p:grpSp>
      <p:sp>
        <p:nvSpPr>
          <p:cNvPr id="24" name="Rectangle 23"/>
          <p:cNvSpPr/>
          <p:nvPr/>
        </p:nvSpPr>
        <p:spPr>
          <a:xfrm>
            <a:off x="259652" y="5630017"/>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Activity: 3.A Blog: </a:t>
            </a:r>
            <a:r>
              <a:rPr lang="en-US" sz="2000" b="1" dirty="0" smtClean="0"/>
              <a:t>Challenges</a:t>
            </a:r>
          </a:p>
          <a:p>
            <a:pPr algn="ctr">
              <a:lnSpc>
                <a:spcPct val="80000"/>
              </a:lnSpc>
            </a:pPr>
            <a:r>
              <a:rPr lang="en-US" sz="2000" b="1" dirty="0" smtClean="0"/>
              <a:t>2 hours</a:t>
            </a:r>
            <a:endParaRPr lang="en-US" sz="2000" b="1" dirty="0"/>
          </a:p>
        </p:txBody>
      </p:sp>
      <p:sp>
        <p:nvSpPr>
          <p:cNvPr id="25" name="Rectangle 24"/>
          <p:cNvSpPr/>
          <p:nvPr/>
        </p:nvSpPr>
        <p:spPr>
          <a:xfrm>
            <a:off x="233780" y="6087217"/>
            <a:ext cx="11714083" cy="457200"/>
          </a:xfrm>
          <a:prstGeom prst="rect">
            <a:avLst/>
          </a:prstGeom>
          <a:solidFill>
            <a:srgbClr val="42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Activity: </a:t>
            </a:r>
            <a:r>
              <a:rPr lang="en-US" sz="2000" b="1" dirty="0" smtClean="0"/>
              <a:t>18F Evaluation</a:t>
            </a:r>
            <a:endParaRPr lang="en-US" sz="2000" b="1" dirty="0"/>
          </a:p>
          <a:p>
            <a:pPr algn="ctr">
              <a:lnSpc>
                <a:spcPct val="80000"/>
              </a:lnSpc>
            </a:pPr>
            <a:r>
              <a:rPr lang="en-US" sz="2000" dirty="0"/>
              <a:t>2 </a:t>
            </a:r>
            <a:r>
              <a:rPr lang="en-US" sz="2000" dirty="0" smtClean="0"/>
              <a:t>hours</a:t>
            </a:r>
            <a:endParaRPr lang="en-US" sz="2000" dirty="0"/>
          </a:p>
        </p:txBody>
      </p:sp>
    </p:spTree>
    <p:extLst>
      <p:ext uri="{BB962C8B-B14F-4D97-AF65-F5344CB8AC3E}">
        <p14:creationId xmlns:p14="http://schemas.microsoft.com/office/powerpoint/2010/main" val="1626931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Web Conference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1567517465"/>
              </p:ext>
            </p:extLst>
          </p:nvPr>
        </p:nvGraphicFramePr>
        <p:xfrm>
          <a:off x="259654" y="1643944"/>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Oct. </a:t>
                      </a:r>
                      <a:r>
                        <a:rPr lang="en-US" sz="2400" b="1" dirty="0" smtClean="0"/>
                        <a:t>24</a:t>
                      </a:r>
                      <a:endParaRPr lang="en-US" sz="2400" b="1" dirty="0"/>
                    </a:p>
                  </a:txBody>
                  <a:tcPr/>
                </a:tc>
                <a:tc>
                  <a:txBody>
                    <a:bodyPr/>
                    <a:lstStyle/>
                    <a:p>
                      <a:pPr algn="r"/>
                      <a:r>
                        <a:rPr lang="en-US" sz="2400" b="1" dirty="0" smtClean="0"/>
                        <a:t>25</a:t>
                      </a:r>
                      <a:endParaRPr lang="en-US" sz="2400" b="1" dirty="0"/>
                    </a:p>
                  </a:txBody>
                  <a:tcPr/>
                </a:tc>
                <a:tc>
                  <a:txBody>
                    <a:bodyPr/>
                    <a:lstStyle/>
                    <a:p>
                      <a:pPr algn="r"/>
                      <a:r>
                        <a:rPr lang="en-US" sz="2400" b="1" dirty="0" smtClean="0"/>
                        <a:t>26</a:t>
                      </a:r>
                      <a:endParaRPr lang="en-US" sz="2400" b="1" dirty="0"/>
                    </a:p>
                  </a:txBody>
                  <a:tcPr>
                    <a:solidFill>
                      <a:schemeClr val="bg1"/>
                    </a:solidFill>
                  </a:tcPr>
                </a:tc>
                <a:tc>
                  <a:txBody>
                    <a:bodyPr/>
                    <a:lstStyle/>
                    <a:p>
                      <a:pPr algn="r"/>
                      <a:r>
                        <a:rPr lang="en-US" sz="2400" b="1" dirty="0" smtClean="0"/>
                        <a:t>27</a:t>
                      </a:r>
                      <a:endParaRPr lang="en-US" sz="2400" b="1" dirty="0"/>
                    </a:p>
                  </a:txBody>
                  <a:tcPr/>
                </a:tc>
                <a:tc>
                  <a:txBody>
                    <a:bodyPr/>
                    <a:lstStyle/>
                    <a:p>
                      <a:pPr algn="r"/>
                      <a:r>
                        <a:rPr lang="en-US" sz="2400" b="1" dirty="0" smtClean="0"/>
                        <a:t>28</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49538361"/>
              </p:ext>
            </p:extLst>
          </p:nvPr>
        </p:nvGraphicFramePr>
        <p:xfrm>
          <a:off x="259655" y="2721329"/>
          <a:ext cx="11703745" cy="1031521"/>
        </p:xfrm>
        <a:graphic>
          <a:graphicData uri="http://schemas.openxmlformats.org/drawingml/2006/table">
            <a:tbl>
              <a:tblPr>
                <a:tableStyleId>{5940675A-B579-460E-94D1-54222C63F5DA}</a:tableStyleId>
              </a:tblPr>
              <a:tblGrid>
                <a:gridCol w="2340749"/>
                <a:gridCol w="2340749"/>
                <a:gridCol w="2340749"/>
                <a:gridCol w="2340749"/>
                <a:gridCol w="2340749"/>
              </a:tblGrid>
              <a:tr h="1031521">
                <a:tc>
                  <a:txBody>
                    <a:bodyPr/>
                    <a:lstStyle/>
                    <a:p>
                      <a:pPr algn="r"/>
                      <a:r>
                        <a:rPr lang="en-US" sz="2400" b="1" dirty="0" smtClean="0"/>
                        <a:t>Oct. </a:t>
                      </a:r>
                      <a:r>
                        <a:rPr lang="en-US" sz="2400" b="1" dirty="0" smtClean="0"/>
                        <a:t>31</a:t>
                      </a:r>
                      <a:endParaRPr lang="en-US" sz="2400" b="1" dirty="0"/>
                    </a:p>
                  </a:txBody>
                  <a:tcPr/>
                </a:tc>
                <a:tc>
                  <a:txBody>
                    <a:bodyPr/>
                    <a:lstStyle/>
                    <a:p>
                      <a:pPr algn="r"/>
                      <a:r>
                        <a:rPr lang="en-US" sz="2400" b="1" dirty="0" smtClean="0"/>
                        <a:t>1</a:t>
                      </a:r>
                      <a:endParaRPr lang="en-US" sz="2400" b="1" dirty="0"/>
                    </a:p>
                  </a:txBody>
                  <a:tcPr/>
                </a:tc>
                <a:tc>
                  <a:txBody>
                    <a:bodyPr/>
                    <a:lstStyle/>
                    <a:p>
                      <a:pPr algn="r"/>
                      <a:r>
                        <a:rPr lang="en-US" sz="2400" b="1" dirty="0" smtClean="0"/>
                        <a:t>2</a:t>
                      </a:r>
                      <a:endParaRPr lang="en-US" sz="2400" b="1" dirty="0"/>
                    </a:p>
                  </a:txBody>
                  <a:tcPr/>
                </a:tc>
                <a:tc>
                  <a:txBody>
                    <a:bodyPr/>
                    <a:lstStyle/>
                    <a:p>
                      <a:pPr algn="r"/>
                      <a:r>
                        <a:rPr lang="en-US" sz="2400" b="1" dirty="0" smtClean="0"/>
                        <a:t>3</a:t>
                      </a:r>
                      <a:endParaRPr lang="en-US" sz="2400" b="1" dirty="0"/>
                    </a:p>
                  </a:txBody>
                  <a:tcPr/>
                </a:tc>
                <a:tc>
                  <a:txBody>
                    <a:bodyPr/>
                    <a:lstStyle/>
                    <a:p>
                      <a:pPr algn="r"/>
                      <a:r>
                        <a:rPr lang="en-US" sz="2400" b="1" dirty="0" smtClean="0"/>
                        <a:t>4</a:t>
                      </a:r>
                      <a:endParaRPr lang="en-US" sz="2400" b="1" dirty="0"/>
                    </a:p>
                  </a:txBody>
                  <a:tcPr/>
                </a:tc>
              </a:tr>
            </a:tbl>
          </a:graphicData>
        </a:graphic>
      </p:graphicFrame>
      <p:grpSp>
        <p:nvGrpSpPr>
          <p:cNvPr id="8" name="Group 7"/>
          <p:cNvGrpSpPr/>
          <p:nvPr/>
        </p:nvGrpSpPr>
        <p:grpSpPr>
          <a:xfrm>
            <a:off x="258948" y="1390649"/>
            <a:ext cx="11704452" cy="1368779"/>
            <a:chOff x="258948" y="1390649"/>
            <a:chExt cx="11704452" cy="1368779"/>
          </a:xfrm>
        </p:grpSpPr>
        <p:sp>
          <p:nvSpPr>
            <p:cNvPr id="4" name="Rectangle 3"/>
            <p:cNvSpPr/>
            <p:nvPr/>
          </p:nvSpPr>
          <p:spPr>
            <a:xfrm>
              <a:off x="259653" y="1390649"/>
              <a:ext cx="11703747" cy="25329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a:t>
              </a:r>
              <a:r>
                <a:rPr lang="en-US" sz="2400" b="1" dirty="0" smtClean="0"/>
                <a:t>3.A </a:t>
              </a:r>
              <a:r>
                <a:rPr lang="en-US" sz="2400" b="1" dirty="0" smtClean="0"/>
                <a:t>– September – October</a:t>
              </a:r>
              <a:endParaRPr lang="en-US" sz="2400" b="1" dirty="0"/>
            </a:p>
          </p:txBody>
        </p:sp>
        <p:sp>
          <p:nvSpPr>
            <p:cNvPr id="7" name="Rectangle 6"/>
            <p:cNvSpPr/>
            <p:nvPr/>
          </p:nvSpPr>
          <p:spPr>
            <a:xfrm>
              <a:off x="258948" y="2033408"/>
              <a:ext cx="2331148" cy="72602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t>Iteration Planning Meeting</a:t>
              </a:r>
            </a:p>
            <a:p>
              <a:pPr algn="ctr">
                <a:lnSpc>
                  <a:spcPct val="80000"/>
                </a:lnSpc>
              </a:pPr>
              <a:r>
                <a:rPr lang="en-US" sz="2000" dirty="0" smtClean="0"/>
                <a:t>11:00 – 11:30 am ET</a:t>
              </a:r>
              <a:endParaRPr lang="en-US" sz="2000" dirty="0"/>
            </a:p>
          </p:txBody>
        </p:sp>
      </p:grpSp>
      <p:sp>
        <p:nvSpPr>
          <p:cNvPr id="12" name="Rectangle 11"/>
          <p:cNvSpPr/>
          <p:nvPr/>
        </p:nvSpPr>
        <p:spPr>
          <a:xfrm>
            <a:off x="2590096" y="3069648"/>
            <a:ext cx="2331148" cy="670503"/>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smtClean="0">
                <a:solidFill>
                  <a:schemeClr val="bg1"/>
                </a:solidFill>
              </a:rPr>
              <a:t>Iteration Web Conference</a:t>
            </a:r>
            <a:endParaRPr lang="en-US" b="1" dirty="0" smtClean="0">
              <a:solidFill>
                <a:schemeClr val="bg1"/>
              </a:solidFill>
            </a:endParaRPr>
          </a:p>
          <a:p>
            <a:pPr algn="ctr">
              <a:lnSpc>
                <a:spcPct val="80000"/>
              </a:lnSpc>
            </a:pPr>
            <a:r>
              <a:rPr lang="en-US" dirty="0" smtClean="0">
                <a:solidFill>
                  <a:schemeClr val="bg1"/>
                </a:solidFill>
              </a:rPr>
              <a:t>11</a:t>
            </a:r>
            <a:r>
              <a:rPr lang="en-US" dirty="0" smtClean="0">
                <a:solidFill>
                  <a:schemeClr val="bg1"/>
                </a:solidFill>
              </a:rPr>
              <a:t>:00 </a:t>
            </a:r>
            <a:r>
              <a:rPr lang="en-US" dirty="0" smtClean="0">
                <a:solidFill>
                  <a:schemeClr val="bg1"/>
                </a:solidFill>
              </a:rPr>
              <a:t>– </a:t>
            </a:r>
            <a:r>
              <a:rPr lang="en-US" dirty="0" smtClean="0">
                <a:solidFill>
                  <a:schemeClr val="bg1"/>
                </a:solidFill>
              </a:rPr>
              <a:t>12:00 </a:t>
            </a:r>
            <a:r>
              <a:rPr lang="en-US" dirty="0" smtClean="0">
                <a:solidFill>
                  <a:schemeClr val="bg1"/>
                </a:solidFill>
              </a:rPr>
              <a:t>pm ET</a:t>
            </a:r>
          </a:p>
        </p:txBody>
      </p:sp>
      <p:sp>
        <p:nvSpPr>
          <p:cNvPr id="16" name="Rectangle 15"/>
          <p:cNvSpPr/>
          <p:nvPr/>
        </p:nvSpPr>
        <p:spPr>
          <a:xfrm>
            <a:off x="2311880" y="3068645"/>
            <a:ext cx="2887579" cy="825959"/>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6222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438" y="1377918"/>
            <a:ext cx="6738462" cy="4909992"/>
          </a:xfrm>
          <a:prstGeom prst="rect">
            <a:avLst/>
          </a:prstGeom>
        </p:spPr>
      </p:pic>
      <p:sp>
        <p:nvSpPr>
          <p:cNvPr id="2" name="Title 1"/>
          <p:cNvSpPr>
            <a:spLocks noGrp="1"/>
          </p:cNvSpPr>
          <p:nvPr>
            <p:ph type="title"/>
          </p:nvPr>
        </p:nvSpPr>
        <p:spPr/>
        <p:txBody>
          <a:bodyPr>
            <a:normAutofit/>
          </a:bodyPr>
          <a:lstStyle/>
          <a:p>
            <a:pPr>
              <a:lnSpc>
                <a:spcPct val="80000"/>
              </a:lnSpc>
            </a:pPr>
            <a:r>
              <a:rPr lang="en-US" sz="3200" b="1" dirty="0" smtClean="0"/>
              <a:t>Iteration 3.A Pre-Assessment</a:t>
            </a:r>
            <a:endParaRPr lang="en-US" sz="3200" b="1" dirty="0"/>
          </a:p>
        </p:txBody>
      </p:sp>
      <p:grpSp>
        <p:nvGrpSpPr>
          <p:cNvPr id="5" name="Group 4"/>
          <p:cNvGrpSpPr/>
          <p:nvPr/>
        </p:nvGrpSpPr>
        <p:grpSpPr>
          <a:xfrm>
            <a:off x="150591" y="1433689"/>
            <a:ext cx="4883847" cy="4854221"/>
            <a:chOff x="259653" y="1575505"/>
            <a:chExt cx="4883847" cy="4569263"/>
          </a:xfrm>
        </p:grpSpPr>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400" b="1" dirty="0">
                  <a:solidFill>
                    <a:schemeClr val="bg1"/>
                  </a:solidFill>
                </a:rPr>
                <a:t>Online Learning: Responsible Pre-Solicitation Communication</a:t>
              </a:r>
            </a:p>
          </p:txBody>
        </p:sp>
        <p:sp>
          <p:nvSpPr>
            <p:cNvPr id="9" name="Rectangle 8"/>
            <p:cNvSpPr/>
            <p:nvPr/>
          </p:nvSpPr>
          <p:spPr>
            <a:xfrm>
              <a:off x="259653" y="2082094"/>
              <a:ext cx="4883847" cy="4062674"/>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About 30 minutes</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Tests your knowledge of iteration topics</a:t>
              </a:r>
            </a:p>
            <a:p>
              <a:pPr marL="342900" indent="-342900">
                <a:buFont typeface="Arial" panose="020B0604020202020204" pitchFamily="34" charset="0"/>
                <a:buChar char="•"/>
              </a:pPr>
              <a:r>
                <a:rPr lang="en-US" sz="2400" b="1" dirty="0" smtClean="0">
                  <a:solidFill>
                    <a:schemeClr val="tx1"/>
                  </a:solidFill>
                </a:rPr>
                <a:t>Will be compared to results from post assessments to further develop </a:t>
              </a:r>
              <a:r>
                <a:rPr lang="en-US" sz="2400" b="1" dirty="0" smtClean="0">
                  <a:solidFill>
                    <a:schemeClr val="tx1"/>
                  </a:solidFill>
                </a:rPr>
                <a:t>Individual Development Plan. </a:t>
              </a:r>
              <a:endParaRPr lang="en-US" sz="2400" b="1" dirty="0" smtClean="0">
                <a:solidFill>
                  <a:schemeClr val="tx1"/>
                </a:solidFill>
              </a:endParaRPr>
            </a:p>
          </p:txBody>
        </p:sp>
      </p:grpSp>
      <p:sp>
        <p:nvSpPr>
          <p:cNvPr id="12" name="Rectangle 11"/>
          <p:cNvSpPr/>
          <p:nvPr/>
        </p:nvSpPr>
        <p:spPr>
          <a:xfrm>
            <a:off x="5034438" y="3913691"/>
            <a:ext cx="1676400" cy="710549"/>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20557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3527" y="1575503"/>
            <a:ext cx="6599373" cy="4591823"/>
          </a:xfrm>
          <a:prstGeom prst="rect">
            <a:avLst/>
          </a:prstGeom>
        </p:spPr>
      </p:pic>
      <p:sp>
        <p:nvSpPr>
          <p:cNvPr id="2" name="Title 1"/>
          <p:cNvSpPr>
            <a:spLocks noGrp="1"/>
          </p:cNvSpPr>
          <p:nvPr>
            <p:ph type="title"/>
          </p:nvPr>
        </p:nvSpPr>
        <p:spPr/>
        <p:txBody>
          <a:bodyPr>
            <a:normAutofit/>
          </a:bodyPr>
          <a:lstStyle/>
          <a:p>
            <a:r>
              <a:rPr lang="en-US" sz="3400" b="1" dirty="0" smtClean="0"/>
              <a:t>Readings and Media (S&amp;G)</a:t>
            </a:r>
            <a:endParaRPr lang="en-US" sz="3400"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a:solidFill>
                  <a:schemeClr val="tx1"/>
                </a:solidFill>
              </a:rPr>
              <a:t>About 30 minutes</a:t>
            </a:r>
          </a:p>
          <a:p>
            <a:pPr marL="342900" indent="-342900">
              <a:buFont typeface="Arial" panose="020B0604020202020204" pitchFamily="34" charset="0"/>
              <a:buChar char="•"/>
            </a:pPr>
            <a:r>
              <a:rPr lang="en-US" sz="2400" b="1" dirty="0">
                <a:solidFill>
                  <a:schemeClr val="tx1"/>
                </a:solidFill>
              </a:rPr>
              <a:t>Bronze-level </a:t>
            </a:r>
            <a:r>
              <a:rPr lang="en-US" sz="2400" b="1" dirty="0" smtClean="0">
                <a:solidFill>
                  <a:schemeClr val="tx1"/>
                </a:solidFill>
              </a:rPr>
              <a:t>requirement</a:t>
            </a:r>
          </a:p>
          <a:p>
            <a:pPr marL="342900" indent="-342900">
              <a:buFont typeface="Arial" panose="020B0604020202020204" pitchFamily="34" charset="0"/>
              <a:buChar char="•"/>
            </a:pPr>
            <a:r>
              <a:rPr lang="en-US" sz="2400" b="1" dirty="0" smtClean="0">
                <a:solidFill>
                  <a:schemeClr val="tx1"/>
                </a:solidFill>
              </a:rPr>
              <a:t>Introduces resources that can be used to further market research (Gartner Magic Quadrant)</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Market Intelligence vs. Market Research</a:t>
            </a:r>
          </a:p>
        </p:txBody>
      </p:sp>
      <p:sp>
        <p:nvSpPr>
          <p:cNvPr id="8" name="Rectangle 7"/>
          <p:cNvSpPr/>
          <p:nvPr/>
        </p:nvSpPr>
        <p:spPr>
          <a:xfrm>
            <a:off x="259653" y="1575504"/>
            <a:ext cx="4883847" cy="649221"/>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Readings and Media (S&amp;G)</a:t>
            </a:r>
            <a:endParaRPr lang="en-US" sz="2400" b="1" dirty="0"/>
          </a:p>
        </p:txBody>
      </p:sp>
    </p:spTree>
    <p:extLst>
      <p:ext uri="{BB962C8B-B14F-4D97-AF65-F5344CB8AC3E}">
        <p14:creationId xmlns:p14="http://schemas.microsoft.com/office/powerpoint/2010/main" val="2950254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0" y="1444586"/>
            <a:ext cx="6629400" cy="4722740"/>
          </a:xfrm>
          <a:prstGeom prst="rect">
            <a:avLst/>
          </a:prstGeom>
        </p:spPr>
      </p:pic>
      <p:sp>
        <p:nvSpPr>
          <p:cNvPr id="2" name="Title 1"/>
          <p:cNvSpPr>
            <a:spLocks noGrp="1"/>
          </p:cNvSpPr>
          <p:nvPr>
            <p:ph type="title"/>
          </p:nvPr>
        </p:nvSpPr>
        <p:spPr/>
        <p:txBody>
          <a:bodyPr/>
          <a:lstStyle/>
          <a:p>
            <a:r>
              <a:rPr lang="en-US" b="1" dirty="0" smtClean="0"/>
              <a:t>Online Learning: The Acquisition Strategy (B)</a:t>
            </a:r>
            <a:endParaRPr lang="en-US"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b="1" dirty="0" smtClean="0">
                <a:solidFill>
                  <a:schemeClr val="tx1"/>
                </a:solidFill>
              </a:rPr>
              <a:t>2 hours</a:t>
            </a:r>
          </a:p>
          <a:p>
            <a:pPr marL="342900" indent="-342900">
              <a:buFont typeface="Arial" panose="020B0604020202020204" pitchFamily="34" charset="0"/>
              <a:buChar char="•"/>
            </a:pPr>
            <a:r>
              <a:rPr lang="en-US" sz="2000" b="1" dirty="0" smtClean="0">
                <a:solidFill>
                  <a:schemeClr val="tx1"/>
                </a:solidFill>
              </a:rPr>
              <a:t>Bronze-level requirement</a:t>
            </a:r>
          </a:p>
          <a:p>
            <a:pPr marL="342900" indent="-342900">
              <a:buFont typeface="Arial" panose="020B0604020202020204" pitchFamily="34" charset="0"/>
              <a:buChar char="•"/>
            </a:pPr>
            <a:r>
              <a:rPr lang="en-US" sz="2000" b="1" dirty="0">
                <a:solidFill>
                  <a:schemeClr val="tx1"/>
                </a:solidFill>
              </a:rPr>
              <a:t>Identify how to develop a digital services acquisition strategy.</a:t>
            </a:r>
          </a:p>
          <a:p>
            <a:pPr marL="342900" indent="-342900">
              <a:buFont typeface="Arial" panose="020B0604020202020204" pitchFamily="34" charset="0"/>
              <a:buChar char="•"/>
            </a:pPr>
            <a:r>
              <a:rPr lang="en-US" sz="2000" b="1" dirty="0">
                <a:solidFill>
                  <a:schemeClr val="tx1"/>
                </a:solidFill>
              </a:rPr>
              <a:t>Identify the critical considerations that will feed development of your solicitation package, to include contract type, pricing structure, and exit strategies.</a:t>
            </a:r>
          </a:p>
          <a:p>
            <a:pPr marL="342900" indent="-342900">
              <a:buFont typeface="Arial" panose="020B0604020202020204" pitchFamily="34" charset="0"/>
              <a:buChar char="•"/>
            </a:pPr>
            <a:endParaRPr lang="en-US" sz="2000" b="1" dirty="0">
              <a:solidFill>
                <a:schemeClr val="tx1"/>
              </a:solidFill>
            </a:endParaRPr>
          </a:p>
        </p:txBody>
      </p:sp>
      <p:sp>
        <p:nvSpPr>
          <p:cNvPr id="12" name="Rectangle 11"/>
          <p:cNvSpPr/>
          <p:nvPr/>
        </p:nvSpPr>
        <p:spPr>
          <a:xfrm>
            <a:off x="5324475" y="4539482"/>
            <a:ext cx="1543050" cy="457821"/>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Online Learning: The Acquisition Strategy (B</a:t>
            </a:r>
            <a:r>
              <a:rPr lang="en-US" sz="2400" b="1" dirty="0" smtClean="0"/>
              <a:t>)</a:t>
            </a:r>
            <a:endParaRPr lang="en-US" sz="2400" b="1" dirty="0"/>
          </a:p>
        </p:txBody>
      </p:sp>
    </p:spTree>
    <p:extLst>
      <p:ext uri="{BB962C8B-B14F-4D97-AF65-F5344CB8AC3E}">
        <p14:creationId xmlns:p14="http://schemas.microsoft.com/office/powerpoint/2010/main" val="31770050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0974&quot;&gt;&lt;property id=&quot;20148&quot; value=&quot;5&quot;/&gt;&lt;property id=&quot;20300&quot; value=&quot;Slide 1 - &amp;quot;Digital Acquisition Pilot  Iteration 3.A Planning Meeting&amp;quot;&quot;/&gt;&lt;property id=&quot;20307&quot; value=&quot;256&quot;/&gt;&lt;/object&gt;&lt;object type=&quot;3&quot; unique_id=&quot;20976&quot;&gt;&lt;property id=&quot;20148&quot; value=&quot;5&quot;/&gt;&lt;property id=&quot;20300&quot; value=&quot;Slide 4 - &amp;quot;Iteration 3.A – What It’s All About&amp;quot;&quot;/&gt;&lt;property id=&quot;20307&quot; value=&quot;287&quot;/&gt;&lt;/object&gt;&lt;object type=&quot;3&quot; unique_id=&quot;20977&quot;&gt;&lt;property id=&quot;20148&quot; value=&quot;5&quot;/&gt;&lt;property id=&quot;20300&quot; value=&quot;Slide 2 - &amp;quot;Agenda&amp;quot;&quot;/&gt;&lt;property id=&quot;20307&quot; value=&quot;288&quot;/&gt;&lt;/object&gt;&lt;object type=&quot;3&quot; unique_id=&quot;21008&quot;&gt;&lt;property id=&quot;20148&quot; value=&quot;5&quot;/&gt;&lt;property id=&quot;20300&quot; value=&quot;Slide 5 - &amp;quot;Iteration 3.A Timeline&amp;quot;&quot;/&gt;&lt;property id=&quot;20307&quot; value=&quot;303&quot;/&gt;&lt;/object&gt;&lt;object type=&quot;3&quot; unique_id=&quot;21011&quot;&gt;&lt;property id=&quot;20148&quot; value=&quot;5&quot;/&gt;&lt;property id=&quot;20300&quot; value=&quot;Slide 6 - &amp;quot;Iteration Web Conference&amp;quot;&quot;/&gt;&lt;property id=&quot;20307&quot; value=&quot;311&quot;/&gt;&lt;/object&gt;&lt;object type=&quot;3&quot; unique_id=&quot;21012&quot;&gt;&lt;property id=&quot;20148&quot; value=&quot;5&quot;/&gt;&lt;property id=&quot;20300&quot; value=&quot;Slide 14 - &amp;quot;Live Digital Assignment: Developing a Plan for How to         Test&amp;quot;&quot;/&gt;&lt;property id=&quot;20307&quot; value=&quot;306&quot;/&gt;&lt;/object&gt;&lt;object type=&quot;3&quot; unique_id=&quot;21014&quot;&gt;&lt;property id=&quot;20148&quot; value=&quot;5&quot;/&gt;&lt;property id=&quot;20300&quot; value=&quot;Slide 8 - &amp;quot;Readings and Media (S&amp;amp;G)&amp;quot;&quot;/&gt;&lt;property id=&quot;20307&quot; value=&quot;308&quot;/&gt;&lt;/object&gt;&lt;object type=&quot;3&quot; unique_id=&quot;21015&quot;&gt;&lt;property id=&quot;20148&quot; value=&quot;5&quot;/&gt;&lt;property id=&quot;20300&quot; value=&quot;Slide 15 - &amp;quot;Activity: Developing the Acquisition Strategy&amp;quot;&quot;/&gt;&lt;property id=&quot;20307&quot; value=&quot;309&quot;/&gt;&lt;/object&gt;&lt;object type=&quot;3&quot; unique_id=&quot;1103411&quot;&gt;&lt;property id=&quot;20148&quot; value=&quot;5&quot;/&gt;&lt;property id=&quot;20300&quot; value=&quot;Slide 9 - &amp;quot;Online Learning: The Acquisition Strategy (B)&amp;quot;&quot;/&gt;&lt;property id=&quot;20307&quot; value=&quot;315&quot;/&gt;&lt;/object&gt;&lt;object type=&quot;3&quot; unique_id=&quot;1103671&quot;&gt;&lt;property id=&quot;20148&quot; value=&quot;5&quot;/&gt;&lt;property id=&quot;20300&quot; value=&quot;Slide 7 - &amp;quot;Iteration 3.A Pre-Assessment&amp;quot;&quot;/&gt;&lt;property id=&quot;20307&quot; value=&quot;319&quot;/&gt;&lt;/object&gt;&lt;object type=&quot;3&quot; unique_id=&quot;1103732&quot;&gt;&lt;property id=&quot;20148&quot; value=&quot;5&quot;/&gt;&lt;property id=&quot;20300&quot; value=&quot;Slide 3 - &amp;quot;Notes/Updates&amp;quot;&quot;/&gt;&lt;property id=&quot;20307&quot; value=&quot;320&quot;/&gt;&lt;/object&gt;&lt;object type=&quot;3&quot; unique_id=&quot;1111348&quot;&gt;&lt;property id=&quot;20148&quot; value=&quot;5&quot;/&gt;&lt;property id=&quot;20300&quot; value=&quot;Slide 10 - &amp;quot;Online Learning: Preparing for and Having an Influence Conversation (B)&amp;quot;&quot;/&gt;&lt;property id=&quot;20307&quot; value=&quot;322&quot;/&gt;&lt;/object&gt;&lt;object type=&quot;3&quot; unique_id=&quot;1111349&quot;&gt;&lt;property id=&quot;20148&quot; value=&quot;5&quot;/&gt;&lt;property id=&quot;20300&quot; value=&quot;Slide 11 - &amp;quot;Online Learning: Difficult Conversations (B)&amp;quot;&quot;/&gt;&lt;property id=&quot;20307&quot; value=&quot;323&quot;/&gt;&lt;/object&gt;&lt;object type=&quot;3&quot; unique_id=&quot;1111422&quot;&gt;&lt;property id=&quot;20148&quot; value=&quot;5&quot;/&gt;&lt;property id=&quot;20300&quot; value=&quot;Slide 12 - &amp;quot;Blogging Activity: Change-Related Challenges(B)&amp;quot;&quot;/&gt;&lt;property id=&quot;20307&quot; value=&quot;324&quot;/&gt;&lt;/object&gt;&lt;object type=&quot;3&quot; unique_id=&quot;1111423&quot;&gt;&lt;property id=&quot;20148&quot; value=&quot;5&quot;/&gt;&lt;property id=&quot;20300&quot; value=&quot;Slide 13 - &amp;quot;Activity: Assess the 18F Agile BPA Vendor Submissions     (S&amp;amp;G)&amp;quot;&quot;/&gt;&lt;property id=&quot;20307&quot; value=&quot;32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E87F79-2376-408D-98B8-0ABA78859D23}">
  <ds:schemaRefs>
    <ds:schemaRef ds:uri="http://schemas.microsoft.com/office/2006/documentManagement/types"/>
    <ds:schemaRef ds:uri="http://www.w3.org/XML/1998/namespace"/>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B39E724C-8E3E-403D-8446-6C5A2E16D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92967932-3018-458C-961D-57A850AC9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11322</TotalTime>
  <Words>1893</Words>
  <Application>Microsoft Office PowerPoint</Application>
  <PresentationFormat>Widescreen</PresentationFormat>
  <Paragraphs>215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Digital Acquisition Pilot  Iteration 3.A Planning Meeting</vt:lpstr>
      <vt:lpstr>Agenda</vt:lpstr>
      <vt:lpstr>Notes/Updates</vt:lpstr>
      <vt:lpstr>Iteration 3.A – What It’s All About</vt:lpstr>
      <vt:lpstr>Iteration 3.A Timeline</vt:lpstr>
      <vt:lpstr>Iteration Web Conference</vt:lpstr>
      <vt:lpstr>Iteration 3.A Pre-Assessment</vt:lpstr>
      <vt:lpstr>Readings and Media (S&amp;G)</vt:lpstr>
      <vt:lpstr>Online Learning: The Acquisition Strategy (B)</vt:lpstr>
      <vt:lpstr>Online Learning: Preparing for and Having an Influence Conversation (B)</vt:lpstr>
      <vt:lpstr>Online Learning: Difficult Conversations (B)</vt:lpstr>
      <vt:lpstr>Blogging Activity: Change-Related Challenges(B)</vt:lpstr>
      <vt:lpstr>Activity: Assess the 18F Agile BPA Vendor Submissions     (S&amp;G)</vt:lpstr>
      <vt:lpstr>Live Digital Assignment: Developing a Plan for How to         Test</vt:lpstr>
      <vt:lpstr>Activity: Developing the Acquisition Strategy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Iteration2APlanningMeeting</dc:title>
  <dc:subject>Iteration Planning Meeting slides for Iteration 2.A</dc:subject>
  <dc:creator>ICF International</dc:creator>
  <cp:lastModifiedBy>Wolf, Brock</cp:lastModifiedBy>
  <cp:revision>396</cp:revision>
  <cp:lastPrinted>2015-11-02T18:51:01Z</cp:lastPrinted>
  <dcterms:created xsi:type="dcterms:W3CDTF">2015-09-18T18:18:02Z</dcterms:created>
  <dcterms:modified xsi:type="dcterms:W3CDTF">2016-10-24T13:06:01Z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