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88" r:id="rId6"/>
    <p:sldId id="323" r:id="rId7"/>
    <p:sldId id="320" r:id="rId8"/>
    <p:sldId id="287" r:id="rId9"/>
    <p:sldId id="303" r:id="rId10"/>
    <p:sldId id="327" r:id="rId11"/>
    <p:sldId id="322" r:id="rId12"/>
    <p:sldId id="321" r:id="rId13"/>
    <p:sldId id="319" r:id="rId14"/>
    <p:sldId id="308" r:id="rId15"/>
    <p:sldId id="315" r:id="rId16"/>
    <p:sldId id="306" r:id="rId17"/>
    <p:sldId id="314" r:id="rId18"/>
    <p:sldId id="328" r:id="rId19"/>
    <p:sldId id="324" r:id="rId20"/>
    <p:sldId id="325" r:id="rId21"/>
    <p:sldId id="326" r:id="rId22"/>
    <p:sldId id="329" r:id="rId23"/>
    <p:sldId id="331" r:id="rId24"/>
    <p:sldId id="299" r:id="rId25"/>
    <p:sldId id="330" r:id="rId26"/>
    <p:sldId id="317" r:id="rId27"/>
  </p:sldIdLst>
  <p:sldSz cx="12192000" cy="6858000"/>
  <p:notesSz cx="7010400" cy="92964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36CD7-BB95-4DAD-9D72-781C5FCF4F80}">
          <p14:sldIdLst>
            <p14:sldId id="256"/>
            <p14:sldId id="288"/>
            <p14:sldId id="323"/>
            <p14:sldId id="320"/>
            <p14:sldId id="287"/>
            <p14:sldId id="303"/>
            <p14:sldId id="327"/>
            <p14:sldId id="322"/>
            <p14:sldId id="321"/>
            <p14:sldId id="319"/>
            <p14:sldId id="308"/>
            <p14:sldId id="315"/>
            <p14:sldId id="306"/>
            <p14:sldId id="314"/>
            <p14:sldId id="328"/>
            <p14:sldId id="324"/>
            <p14:sldId id="325"/>
            <p14:sldId id="326"/>
            <p14:sldId id="329"/>
            <p14:sldId id="331"/>
            <p14:sldId id="299"/>
            <p14:sldId id="330"/>
            <p14:sldId id="31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lf, Brock" initials="WB" lastIdx="4" clrIdx="0">
    <p:extLst>
      <p:ext uri="{19B8F6BF-5375-455C-9EA6-DF929625EA0E}">
        <p15:presenceInfo xmlns:p15="http://schemas.microsoft.com/office/powerpoint/2012/main" userId="Wolf, Brock" providerId="None"/>
      </p:ext>
    </p:extLst>
  </p:cmAuthor>
  <p:cmAuthor id="2" name="Erin" initials="EF" lastIdx="17" clrIdx="1">
    <p:extLst>
      <p:ext uri="{19B8F6BF-5375-455C-9EA6-DF929625EA0E}">
        <p15:presenceInfo xmlns:p15="http://schemas.microsoft.com/office/powerpoint/2012/main" userId="Er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AC"/>
    <a:srgbClr val="004370"/>
    <a:srgbClr val="4291F0"/>
    <a:srgbClr val="DCEAFC"/>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6946" autoAdjust="0"/>
  </p:normalViewPr>
  <p:slideViewPr>
    <p:cSldViewPr snapToGrid="0">
      <p:cViewPr varScale="1">
        <p:scale>
          <a:sx n="42" d="100"/>
          <a:sy n="42" d="100"/>
        </p:scale>
        <p:origin x="42" y="294"/>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2868" y="64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11/7/2016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11/7/2016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This</a:t>
            </a:r>
            <a:r>
              <a:rPr lang="en-US" b="0" baseline="0" dirty="0" smtClean="0"/>
              <a:t> 30-minute core activity introduces you to the content for this release in an applied and engaging manner--by presenting you with a real-life challenge that you may encounter on the job.</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Use this exercise as another gauge (along with the results of your pre-assessment) to determine where you are and how well you perform against the learning objectives for this release.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Although this isn't a formal assessment, we will review your results and those of your peers to see where the class has strengths and weaknesses. That way, we can tailor materials and discussions to focus in on areas where participants are struggling or need extra guidance.</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1700855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About 30 minutes</a:t>
            </a:r>
          </a:p>
          <a:p>
            <a:pPr marL="171450" indent="-171450">
              <a:buFont typeface="Arial" panose="020B0604020202020204" pitchFamily="34" charset="0"/>
              <a:buChar char="•"/>
            </a:pPr>
            <a:r>
              <a:rPr lang="en-US" b="0" dirty="0" smtClean="0"/>
              <a:t>Silver-level requirement</a:t>
            </a:r>
          </a:p>
          <a:p>
            <a:pPr marL="171450" indent="-171450">
              <a:buFont typeface="Arial" panose="020B0604020202020204" pitchFamily="34" charset="0"/>
              <a:buChar char="•"/>
            </a:pPr>
            <a:r>
              <a:rPr lang="en-US" b="0" dirty="0" smtClean="0"/>
              <a:t>Introduces the </a:t>
            </a:r>
            <a:r>
              <a:rPr lang="en-US" b="0" dirty="0" err="1" smtClean="0"/>
              <a:t>FedRAMP</a:t>
            </a:r>
            <a:r>
              <a:rPr lang="en-US" b="0" dirty="0" smtClean="0"/>
              <a:t> – you will</a:t>
            </a:r>
            <a:r>
              <a:rPr lang="en-US" b="0" baseline="0" dirty="0" smtClean="0"/>
              <a:t> either be reviewing the website or Twitter feed (which is updated regularly)</a:t>
            </a:r>
            <a:endParaRPr lang="en-US" b="0" dirty="0" smtClean="0"/>
          </a:p>
          <a:p>
            <a:pPr marL="171450" indent="-171450">
              <a:buFont typeface="Arial" panose="020B0604020202020204" pitchFamily="34" charset="0"/>
              <a:buChar char="•"/>
            </a:pPr>
            <a:r>
              <a:rPr lang="en-US" b="0" dirty="0" smtClean="0"/>
              <a:t>You will Research requirements for systems to be granted an Authorization to Operate</a:t>
            </a:r>
            <a:r>
              <a:rPr lang="en-US" b="0" baseline="0" dirty="0" smtClean="0"/>
              <a:t> (</a:t>
            </a:r>
            <a:r>
              <a:rPr lang="en-US" b="0" dirty="0" smtClean="0"/>
              <a:t>ATO)</a:t>
            </a:r>
          </a:p>
          <a:p>
            <a:pPr marL="171450" indent="-171450">
              <a:buFont typeface="Arial" panose="020B0604020202020204" pitchFamily="34" charset="0"/>
              <a:buChar char="•"/>
            </a:pPr>
            <a:r>
              <a:rPr lang="en-US" b="0" dirty="0" smtClean="0"/>
              <a:t>Conclude activity by answering series of questions on the discussion board. You must post</a:t>
            </a:r>
            <a:r>
              <a:rPr lang="en-US" b="0" baseline="0" dirty="0" smtClean="0"/>
              <a:t> your discussion responses by the end of the iteration – November 18 – to receive credit. </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In</a:t>
            </a:r>
            <a:r>
              <a:rPr lang="en-US" b="0" baseline="0" dirty="0" smtClean="0"/>
              <a:t> this bronze-level activity, you’ll be taking a look at 3 different SOOs that USDS drafted to support agencies at various levels of maturity. </a:t>
            </a:r>
          </a:p>
          <a:p>
            <a:r>
              <a:rPr lang="en-US" b="0" baseline="0" dirty="0" smtClean="0"/>
              <a:t>This activity will prepare you for the classroom session, where you will spend time developing an RFQ. </a:t>
            </a:r>
          </a:p>
          <a:p>
            <a:r>
              <a:rPr lang="en-US" b="0" baseline="0" dirty="0" smtClean="0"/>
              <a:t>When looking at the SOOs, you should identify one that is most aligned with your acquisition strategy. Once you have done so, consider:</a:t>
            </a:r>
          </a:p>
          <a:p>
            <a:pPr marL="228600" indent="-228600">
              <a:buAutoNum type="arabicPeriod"/>
            </a:pPr>
            <a:r>
              <a:rPr lang="en-US" b="0" baseline="0" dirty="0" smtClean="0"/>
              <a:t>Why you chose that SOO</a:t>
            </a:r>
          </a:p>
          <a:p>
            <a:pPr marL="228600" indent="-228600">
              <a:buAutoNum type="arabicPeriod"/>
            </a:pPr>
            <a:r>
              <a:rPr lang="en-US" b="0" baseline="0" dirty="0" smtClean="0"/>
              <a:t>What made the SOO a better fit over another</a:t>
            </a:r>
          </a:p>
          <a:p>
            <a:pPr marL="228600" indent="-228600">
              <a:buAutoNum type="arabicPeriod"/>
            </a:pPr>
            <a:r>
              <a:rPr lang="en-US" b="0" baseline="0" dirty="0" smtClean="0"/>
              <a:t>As a part of the process, do you need to train your team on using agile? How “mature” is your team in their use of agile? </a:t>
            </a:r>
          </a:p>
          <a:p>
            <a:pPr marL="228600" indent="-228600">
              <a:buAutoNum type="arabicPeriod"/>
            </a:pPr>
            <a:endParaRPr lang="en-US" b="0" baseline="0" dirty="0" smtClean="0"/>
          </a:p>
          <a:p>
            <a:pPr marL="0" indent="0">
              <a:buNone/>
            </a:pPr>
            <a:r>
              <a:rPr lang="en-US" b="0" baseline="0" dirty="0" smtClean="0"/>
              <a:t>You should bring your notes and answers for these questions to the classroom session. </a:t>
            </a:r>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2152131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a:t>
            </a:r>
            <a:r>
              <a:rPr lang="en-US" b="0" baseline="0" dirty="0" smtClean="0"/>
              <a:t> </a:t>
            </a:r>
            <a:r>
              <a:rPr lang="en-US" b="0" baseline="0" dirty="0" smtClean="0"/>
              <a:t>Notes:</a:t>
            </a:r>
          </a:p>
          <a:p>
            <a:endParaRPr lang="en-US" b="0" baseline="0" dirty="0" smtClean="0"/>
          </a:p>
          <a:p>
            <a:r>
              <a:rPr lang="en-US" b="0" dirty="0" smtClean="0"/>
              <a:t>This 1 hour online learning has three main goals</a:t>
            </a:r>
            <a:r>
              <a:rPr lang="en-US" b="0" baseline="0" dirty="0" smtClean="0"/>
              <a:t>: </a:t>
            </a:r>
          </a:p>
          <a:p>
            <a:pPr marL="171450" indent="-171450">
              <a:buFont typeface="Arial" panose="020B0604020202020204" pitchFamily="34" charset="0"/>
              <a:buChar char="•"/>
            </a:pPr>
            <a:r>
              <a:rPr lang="en-US" b="0" dirty="0" smtClean="0"/>
              <a:t>Describe intellectual property and your rights as the procuring agency in maintaining those rights.</a:t>
            </a:r>
          </a:p>
          <a:p>
            <a:pPr marL="171450" indent="-171450">
              <a:buFont typeface="Arial" panose="020B0604020202020204" pitchFamily="34" charset="0"/>
              <a:buChar char="•"/>
            </a:pPr>
            <a:r>
              <a:rPr lang="en-US" b="0" dirty="0" smtClean="0"/>
              <a:t>Recognize the legal considerations that are unique to digital service acquisition.</a:t>
            </a:r>
          </a:p>
          <a:p>
            <a:pPr marL="171450" indent="-171450">
              <a:buFont typeface="Arial" panose="020B0604020202020204" pitchFamily="34" charset="0"/>
              <a:buChar char="•"/>
            </a:pPr>
            <a:r>
              <a:rPr lang="en-US" b="0" dirty="0" smtClean="0"/>
              <a:t>Describe the potential risks inherent in acquiring digital services and methods for risk avoidance and mitigation.</a:t>
            </a:r>
          </a:p>
          <a:p>
            <a:pPr marL="171450" indent="-171450">
              <a:buFont typeface="Arial" panose="020B0604020202020204" pitchFamily="34" charset="0"/>
              <a:buChar char="•"/>
            </a:pPr>
            <a:endParaRPr lang="en-US" b="0" dirty="0" smtClean="0"/>
          </a:p>
          <a:p>
            <a:pPr marL="0" indent="0">
              <a:buFont typeface="Arial" panose="020B0604020202020204" pitchFamily="34" charset="0"/>
              <a:buNone/>
            </a:pPr>
            <a:r>
              <a:rPr lang="en-US" b="0" dirty="0" smtClean="0"/>
              <a:t>This is</a:t>
            </a:r>
            <a:r>
              <a:rPr lang="en-US" b="0" baseline="0" dirty="0" smtClean="0"/>
              <a:t> a bronze-level requirement. </a:t>
            </a:r>
            <a:endParaRPr lang="en-US" b="0" dirty="0" smtClean="0"/>
          </a:p>
          <a:p>
            <a:pPr marL="0" indent="0">
              <a:buFont typeface="Arial" panose="020B0604020202020204" pitchFamily="34" charset="0"/>
              <a:buNone/>
            </a:pP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baseline="0" dirty="0" smtClean="0"/>
          </a:p>
          <a:p>
            <a:r>
              <a:rPr lang="en-US" b="0" baseline="0" dirty="0" smtClean="0"/>
              <a:t>For this silver-level activity, we estimate that it will take about 30 minutes.</a:t>
            </a:r>
          </a:p>
          <a:p>
            <a:r>
              <a:rPr lang="en-US" b="0" baseline="0" dirty="0" smtClean="0"/>
              <a:t>You will: </a:t>
            </a:r>
          </a:p>
          <a:p>
            <a:pPr marL="171450" indent="-171450">
              <a:buFont typeface="Arial" panose="020B0604020202020204" pitchFamily="34" charset="0"/>
              <a:buChar char="•"/>
            </a:pPr>
            <a:r>
              <a:rPr lang="en-US" b="0" baseline="0" dirty="0" smtClean="0"/>
              <a:t>Examine 3 digital services acquisition packages</a:t>
            </a:r>
          </a:p>
          <a:p>
            <a:pPr marL="171450" indent="-171450">
              <a:buFont typeface="Arial" panose="020B0604020202020204" pitchFamily="34" charset="0"/>
              <a:buChar char="•"/>
            </a:pPr>
            <a:r>
              <a:rPr lang="en-US" b="0" baseline="0" dirty="0" smtClean="0"/>
              <a:t>Consider how they differ from traditional IT selection strategies</a:t>
            </a:r>
          </a:p>
          <a:p>
            <a:pPr marL="171450" indent="-171450">
              <a:buFont typeface="Arial" panose="020B0604020202020204" pitchFamily="34" charset="0"/>
              <a:buChar char="•"/>
            </a:pPr>
            <a:r>
              <a:rPr lang="en-US" b="0" baseline="0" dirty="0" smtClean="0"/>
              <a:t>Post to the discussion board by November 18</a:t>
            </a:r>
            <a:r>
              <a:rPr lang="en-US" b="0" baseline="30000" dirty="0" smtClean="0"/>
              <a:t>th</a:t>
            </a:r>
            <a:r>
              <a:rPr lang="en-US" b="0" baseline="0" dirty="0" smtClean="0"/>
              <a:t>. </a:t>
            </a:r>
          </a:p>
          <a:p>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730116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r>
              <a:rPr lang="en-US" b="0" baseline="0" dirty="0" smtClean="0"/>
              <a:t>We estimate that this bronze-level activity will take an hour. </a:t>
            </a:r>
          </a:p>
          <a:p>
            <a:r>
              <a:rPr lang="en-US" b="0" baseline="0" dirty="0" smtClean="0"/>
              <a:t>In this activity, you will: </a:t>
            </a:r>
          </a:p>
          <a:p>
            <a:pPr marL="171450" lvl="0" indent="-171450">
              <a:buFont typeface="Arial" panose="020B0604020202020204" pitchFamily="34" charset="0"/>
              <a:buChar char="•"/>
            </a:pPr>
            <a:r>
              <a:rPr lang="en-US" b="0" baseline="0" dirty="0" smtClean="0"/>
              <a:t>Take another look at the digital services acquisition packages</a:t>
            </a:r>
          </a:p>
          <a:p>
            <a:pPr marL="171450" lvl="0" indent="-171450">
              <a:buFont typeface="Arial" panose="020B0604020202020204" pitchFamily="34" charset="0"/>
              <a:buChar char="•"/>
            </a:pPr>
            <a:r>
              <a:rPr lang="en-US" b="0" baseline="0" dirty="0" smtClean="0"/>
              <a:t>Consider the evaluation criteria and determine the top criteria in each of the acquisitions. </a:t>
            </a:r>
          </a:p>
          <a:p>
            <a:pPr marL="171450" lvl="0" indent="-171450">
              <a:buFont typeface="Arial" panose="020B0604020202020204" pitchFamily="34" charset="0"/>
              <a:buChar char="•"/>
            </a:pPr>
            <a:r>
              <a:rPr lang="en-US" b="0" baseline="0" dirty="0" smtClean="0"/>
              <a:t>In the course Wiki, you will post the criteria you selected, instructions, and explanations.</a:t>
            </a:r>
          </a:p>
          <a:p>
            <a:endParaRPr lang="en-US" b="0" baseline="0" dirty="0" smtClean="0"/>
          </a:p>
          <a:p>
            <a:r>
              <a:rPr lang="en-US" b="0" baseline="0" dirty="0" smtClean="0"/>
              <a:t>We will begin to use the course Wiki more moving forward, and the following slides will walk you through how to use it. </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3388842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dirty="0" smtClean="0"/>
              <a:t>Facilitator Notes: </a:t>
            </a:r>
          </a:p>
          <a:p>
            <a:pPr marL="0" lvl="0" indent="0">
              <a:buFont typeface="Arial" panose="020B0604020202020204" pitchFamily="34" charset="0"/>
              <a:buNone/>
            </a:pPr>
            <a:endParaRPr lang="en-US" b="0" dirty="0" smtClean="0"/>
          </a:p>
          <a:p>
            <a:pPr marL="0" lvl="0" indent="0">
              <a:buFont typeface="Arial" panose="020B0604020202020204" pitchFamily="34" charset="0"/>
              <a:buNone/>
            </a:pPr>
            <a:r>
              <a:rPr lang="en-US" b="0" dirty="0" smtClean="0"/>
              <a:t>This iteration, you are going to get</a:t>
            </a:r>
            <a:r>
              <a:rPr lang="en-US" b="0" baseline="0" dirty="0" smtClean="0"/>
              <a:t> the opportunity to post some activity responses to the class wiki!</a:t>
            </a:r>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2590999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 </a:t>
            </a:r>
          </a:p>
          <a:p>
            <a:r>
              <a:rPr lang="en-US" dirty="0" smtClean="0"/>
              <a:t>Markdown</a:t>
            </a:r>
            <a:r>
              <a:rPr lang="en-US" baseline="0" dirty="0" smtClean="0"/>
              <a:t> is used for the class wiki. It is a text-to-HTML conversion tool that lets you write easy-to-read and easy-to-write text in a way that HTML can then convert it and display it in the wiki.</a:t>
            </a:r>
          </a:p>
          <a:p>
            <a:endParaRPr lang="en-US" baseline="0" dirty="0" smtClean="0"/>
          </a:p>
          <a:p>
            <a:r>
              <a:rPr lang="en-US" baseline="0" dirty="0" smtClean="0"/>
              <a:t>It’s much easier than HTML!</a:t>
            </a:r>
          </a:p>
          <a:p>
            <a:endParaRPr lang="en-US" baseline="0" dirty="0" smtClean="0"/>
          </a:p>
          <a:p>
            <a:r>
              <a:rPr lang="en-US" baseline="0" dirty="0" smtClean="0"/>
              <a:t>When you start writing your response, write as you would in Notepad – so in a way that does not have any formatting. Then, put in the Markdown syntax you need to format your response.</a:t>
            </a:r>
          </a:p>
          <a:p>
            <a:endParaRPr lang="en-US" baseline="0" dirty="0" smtClean="0"/>
          </a:p>
          <a:p>
            <a:r>
              <a:rPr lang="en-US" baseline="0" dirty="0" smtClean="0"/>
              <a:t>Look at this example here. If you want to have a heading, use a hashtag. If you want a large heading, use one hashtag. If you want a smaller heading, use two or more. The more hashtags the smaller the heading.</a:t>
            </a:r>
          </a:p>
          <a:p>
            <a:endParaRPr lang="en-US" baseline="0" dirty="0" smtClean="0"/>
          </a:p>
          <a:p>
            <a:r>
              <a:rPr lang="en-US" baseline="0" dirty="0" smtClean="0"/>
              <a:t>Let’s look at one more example.</a:t>
            </a:r>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3190588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 </a:t>
            </a:r>
          </a:p>
          <a:p>
            <a:endParaRPr lang="en-US" dirty="0" smtClean="0"/>
          </a:p>
          <a:p>
            <a:r>
              <a:rPr lang="en-US" dirty="0" smtClean="0"/>
              <a:t>This</a:t>
            </a:r>
            <a:r>
              <a:rPr lang="en-US" baseline="0" dirty="0" smtClean="0"/>
              <a:t> example is for lists. </a:t>
            </a:r>
          </a:p>
          <a:p>
            <a:r>
              <a:rPr lang="en-US" baseline="0" dirty="0" smtClean="0"/>
              <a:t>If you want a list that uses dots, put an asterisk before each line that is in the list. </a:t>
            </a:r>
          </a:p>
          <a:p>
            <a:r>
              <a:rPr lang="en-US" baseline="0" dirty="0" smtClean="0"/>
              <a:t>If you want a list that is numbered, type the number followed by a period.</a:t>
            </a:r>
          </a:p>
          <a:p>
            <a:endParaRPr lang="en-US" baseline="0" dirty="0" smtClean="0"/>
          </a:p>
          <a:p>
            <a:r>
              <a:rPr lang="en-US" baseline="0" dirty="0" smtClean="0"/>
              <a:t>All the information you will need to post your activity responses is available in the activity instructions and on the Wiki tab. Take a look at the Markdown Syntax link as you get started. In fact, keep it open in a separate window, so you can reference as you write your response – it’s a great, easy-to-use resource.</a:t>
            </a:r>
          </a:p>
        </p:txBody>
      </p:sp>
      <p:sp>
        <p:nvSpPr>
          <p:cNvPr id="4" name="Slide Number Placeholder 3"/>
          <p:cNvSpPr>
            <a:spLocks noGrp="1"/>
          </p:cNvSpPr>
          <p:nvPr>
            <p:ph type="sldNum" sz="quarter" idx="10"/>
          </p:nvPr>
        </p:nvSpPr>
        <p:spPr/>
        <p:txBody>
          <a:bodyPr/>
          <a:lstStyle/>
          <a:p>
            <a:fld id="{3AFC8854-003F-465D-BEBB-FBCAECCCEBB9}" type="slidenum">
              <a:rPr lang="en-US" smtClean="0"/>
              <a:t>18</a:t>
            </a:fld>
            <a:endParaRPr lang="en-US"/>
          </a:p>
        </p:txBody>
      </p:sp>
    </p:spTree>
    <p:extLst>
      <p:ext uri="{BB962C8B-B14F-4D97-AF65-F5344CB8AC3E}">
        <p14:creationId xmlns:p14="http://schemas.microsoft.com/office/powerpoint/2010/main" val="2237848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a:t>
            </a:r>
            <a:r>
              <a:rPr lang="en-US" b="0" dirty="0" smtClean="0"/>
              <a:t>Notes:</a:t>
            </a:r>
          </a:p>
          <a:p>
            <a:r>
              <a:rPr lang="en-US" sz="1200" b="0" dirty="0" smtClean="0"/>
              <a:t>This</a:t>
            </a:r>
            <a:r>
              <a:rPr lang="en-US" sz="1200" b="0" baseline="0" dirty="0" smtClean="0"/>
              <a:t> activity should take </a:t>
            </a:r>
            <a:r>
              <a:rPr lang="en-US" sz="1200" b="1" baseline="0" dirty="0" smtClean="0"/>
              <a:t>a</a:t>
            </a:r>
            <a:r>
              <a:rPr lang="en-US" sz="1200" b="1" dirty="0" smtClean="0"/>
              <a:t>bout 30 minutes, and it is a silver-level activity.</a:t>
            </a:r>
          </a:p>
          <a:p>
            <a:pPr marL="342900" indent="-342900">
              <a:buFont typeface="Arial" panose="020B0604020202020204" pitchFamily="34" charset="0"/>
              <a:buChar char="•"/>
            </a:pPr>
            <a:r>
              <a:rPr lang="en-US" sz="1200" b="1" dirty="0" smtClean="0"/>
              <a:t>For this activity, you will consider the evaluation criteria of the VA Appeals acquisition</a:t>
            </a:r>
          </a:p>
          <a:p>
            <a:pPr marL="342900" indent="-342900">
              <a:buFont typeface="Arial" panose="020B0604020202020204" pitchFamily="34" charset="0"/>
              <a:buChar char="•"/>
            </a:pPr>
            <a:r>
              <a:rPr lang="en-US" sz="1200" b="1" dirty="0" smtClean="0"/>
              <a:t>Select the top 2 evaluation criteria </a:t>
            </a:r>
          </a:p>
          <a:p>
            <a:pPr marL="342900" indent="-342900">
              <a:buFont typeface="Arial" panose="020B0604020202020204" pitchFamily="34" charset="0"/>
              <a:buChar char="•"/>
            </a:pPr>
            <a:r>
              <a:rPr lang="en-US" sz="1200" b="1" dirty="0" smtClean="0"/>
              <a:t>Post to the course Wiki under the VA Appeals Evaluation Criteria page</a:t>
            </a:r>
          </a:p>
          <a:p>
            <a:pPr marL="342900" indent="-342900">
              <a:buFont typeface="Arial" panose="020B0604020202020204" pitchFamily="34" charset="0"/>
              <a:buChar char="•"/>
            </a:pPr>
            <a:r>
              <a:rPr lang="en-US" sz="1200" b="1" dirty="0" smtClean="0"/>
              <a:t>Due Nov. 18</a:t>
            </a:r>
          </a:p>
          <a:p>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19</a:t>
            </a:fld>
            <a:endParaRPr lang="en-US"/>
          </a:p>
        </p:txBody>
      </p:sp>
    </p:spTree>
    <p:extLst>
      <p:ext uri="{BB962C8B-B14F-4D97-AF65-F5344CB8AC3E}">
        <p14:creationId xmlns:p14="http://schemas.microsoft.com/office/powerpoint/2010/main" val="302232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dirty="0" smtClean="0"/>
              <a:t>Facilitator Notes: </a:t>
            </a:r>
          </a:p>
          <a:p>
            <a:pPr marL="0" lvl="0" indent="0">
              <a:buFont typeface="Arial" panose="020B0604020202020204" pitchFamily="34" charset="0"/>
              <a:buNone/>
            </a:pPr>
            <a:endParaRPr lang="en-US" b="0" dirty="0" smtClean="0"/>
          </a:p>
          <a:p>
            <a:pPr marL="0" lvl="0" indent="0">
              <a:buFont typeface="Arial" panose="020B0604020202020204" pitchFamily="34" charset="0"/>
              <a:buNone/>
            </a:pPr>
            <a:r>
              <a:rPr lang="en-US" b="0" dirty="0" smtClean="0"/>
              <a:t>Today</a:t>
            </a:r>
            <a:r>
              <a:rPr lang="en-US" b="0" baseline="0" dirty="0" smtClean="0"/>
              <a:t> we’ll be starting with some reminders and updates, including a  new badging feature we want to introduce.</a:t>
            </a:r>
          </a:p>
          <a:p>
            <a:pPr marL="0" lvl="0" indent="0">
              <a:buFont typeface="Arial" panose="020B0604020202020204" pitchFamily="34" charset="0"/>
              <a:buNone/>
            </a:pPr>
            <a:r>
              <a:rPr lang="en-US" b="0" baseline="0" dirty="0" smtClean="0"/>
              <a:t>Then we’ll go over all of the activities for this iteration, and we’ll wrap up with an introduction to the release 3 classroom session.</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19549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a:t>
            </a:r>
            <a:r>
              <a:rPr lang="en-US" b="0" dirty="0" smtClean="0"/>
              <a:t>Notes:</a:t>
            </a:r>
          </a:p>
          <a:p>
            <a:r>
              <a:rPr lang="en-US" sz="1200" b="0" dirty="0" smtClean="0"/>
              <a:t>This</a:t>
            </a:r>
            <a:r>
              <a:rPr lang="en-US" sz="1200" b="0" baseline="0" dirty="0" smtClean="0"/>
              <a:t> activity should take a</a:t>
            </a:r>
            <a:r>
              <a:rPr lang="en-US" sz="1200" b="0" dirty="0" smtClean="0"/>
              <a:t>bout 30 minutes, and it is a silver-level activity.</a:t>
            </a:r>
          </a:p>
          <a:p>
            <a:pPr marL="342900" indent="-342900">
              <a:buFont typeface="Arial" panose="020B0604020202020204" pitchFamily="34" charset="0"/>
              <a:buChar char="•"/>
            </a:pPr>
            <a:r>
              <a:rPr lang="en-US" sz="1200" b="0" dirty="0" smtClean="0"/>
              <a:t>For this activity, you will see</a:t>
            </a:r>
            <a:r>
              <a:rPr lang="en-US" sz="1200" b="0" baseline="0" dirty="0" smtClean="0"/>
              <a:t> what separates one qualified digital services vendor from the rest by looking at other effective evaluation criteria for digital services.</a:t>
            </a:r>
            <a:endParaRPr lang="en-US" sz="1200" b="0" dirty="0" smtClean="0"/>
          </a:p>
          <a:p>
            <a:pPr marL="342900" indent="-342900">
              <a:buFont typeface="Arial" panose="020B0604020202020204" pitchFamily="34" charset="0"/>
              <a:buChar char="•"/>
            </a:pPr>
            <a:r>
              <a:rPr lang="en-US" sz="1200" b="0" dirty="0" smtClean="0"/>
              <a:t>Select 2 examples of effective evaluation criteria that</a:t>
            </a:r>
            <a:r>
              <a:rPr lang="en-US" sz="1200" b="0" baseline="0" dirty="0" smtClean="0"/>
              <a:t> emerge in your research.</a:t>
            </a:r>
            <a:endParaRPr lang="en-US" sz="1200" b="0" dirty="0" smtClean="0"/>
          </a:p>
          <a:p>
            <a:pPr marL="342900" indent="-342900">
              <a:buFont typeface="Arial" panose="020B0604020202020204" pitchFamily="34" charset="0"/>
              <a:buChar char="•"/>
            </a:pPr>
            <a:r>
              <a:rPr lang="en-US" sz="1200" b="0" dirty="0" smtClean="0"/>
              <a:t>Post to the course Wiki under the Evaluation Criteria Research page.</a:t>
            </a:r>
          </a:p>
          <a:p>
            <a:pPr marL="342900" indent="-342900">
              <a:buFont typeface="Arial" panose="020B0604020202020204" pitchFamily="34" charset="0"/>
              <a:buChar char="•"/>
            </a:pPr>
            <a:r>
              <a:rPr lang="en-US" sz="1200" b="0" dirty="0" smtClean="0"/>
              <a:t>Due Nov. 18</a:t>
            </a:r>
          </a:p>
          <a:p>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20</a:t>
            </a:fld>
            <a:endParaRPr lang="en-US"/>
          </a:p>
        </p:txBody>
      </p:sp>
    </p:spTree>
    <p:extLst>
      <p:ext uri="{BB962C8B-B14F-4D97-AF65-F5344CB8AC3E}">
        <p14:creationId xmlns:p14="http://schemas.microsoft.com/office/powerpoint/2010/main" val="1602379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 </a:t>
            </a:r>
          </a:p>
        </p:txBody>
      </p:sp>
      <p:sp>
        <p:nvSpPr>
          <p:cNvPr id="4" name="Slide Number Placeholder 3"/>
          <p:cNvSpPr>
            <a:spLocks noGrp="1"/>
          </p:cNvSpPr>
          <p:nvPr>
            <p:ph type="sldNum" sz="quarter" idx="10"/>
          </p:nvPr>
        </p:nvSpPr>
        <p:spPr/>
        <p:txBody>
          <a:bodyPr/>
          <a:lstStyle/>
          <a:p>
            <a:fld id="{3AFC8854-003F-465D-BEBB-FBCAECCCEBB9}" type="slidenum">
              <a:rPr lang="en-US" smtClean="0"/>
              <a:t>23</a:t>
            </a:fld>
            <a:endParaRPr lang="en-US"/>
          </a:p>
        </p:txBody>
      </p:sp>
    </p:spTree>
    <p:extLst>
      <p:ext uri="{BB962C8B-B14F-4D97-AF65-F5344CB8AC3E}">
        <p14:creationId xmlns:p14="http://schemas.microsoft.com/office/powerpoint/2010/main" val="35296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 </a:t>
            </a:r>
          </a:p>
          <a:p>
            <a:endParaRPr lang="en-US" dirty="0" smtClean="0"/>
          </a:p>
          <a:p>
            <a:r>
              <a:rPr lang="en-US" dirty="0" smtClean="0"/>
              <a:t>All</a:t>
            </a:r>
            <a:r>
              <a:rPr lang="en-US" baseline="0" dirty="0" smtClean="0"/>
              <a:t> activities now feature a “Mark as complete” button. This allows the badges to be automatically checked, and there will be no more checklists at the end of modules. </a:t>
            </a:r>
          </a:p>
          <a:p>
            <a:r>
              <a:rPr lang="en-US" baseline="0" dirty="0" smtClean="0"/>
              <a:t>This also means that if you don’t get to the end of each activity and select the button, you will not be receiving credit.</a:t>
            </a:r>
          </a:p>
          <a:p>
            <a:endParaRPr lang="en-US" baseline="0" dirty="0" smtClean="0"/>
          </a:p>
          <a:p>
            <a:r>
              <a:rPr lang="en-US" baseline="0" dirty="0" smtClean="0"/>
              <a:t>As you earn a badge, it will appear automatically in the feedback page of the assessment section. </a:t>
            </a:r>
          </a:p>
          <a:p>
            <a:endParaRPr lang="en-US" baseline="0" dirty="0" smtClean="0"/>
          </a:p>
          <a:p>
            <a:r>
              <a:rPr lang="en-US" baseline="0" dirty="0" smtClean="0"/>
              <a:t>In the pre-assessment section, you will be assigned silver-level activities based on your performance on the assessment. You will be assigned activities that are tied to the learning objectives that you did not test as well on, with the intent of strengthening those weaker areas. </a:t>
            </a:r>
          </a:p>
          <a:p>
            <a:endParaRPr lang="en-US" baseline="0" dirty="0" smtClean="0"/>
          </a:p>
          <a:p>
            <a:r>
              <a:rPr lang="en-US" baseline="0" dirty="0" smtClean="0"/>
              <a:t>To receive the silver badge, you must complete all of the silver activities listed in the “Associated Activities” area of the assessment section. </a:t>
            </a:r>
          </a:p>
          <a:p>
            <a:endParaRPr lang="en-US" baseline="0" dirty="0" smtClean="0"/>
          </a:p>
          <a:p>
            <a:r>
              <a:rPr lang="en-US" baseline="0" dirty="0" smtClean="0"/>
              <a:t>For a gold badge, you must complete all silver level activities. </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1071767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 </a:t>
            </a:r>
          </a:p>
          <a:p>
            <a:endParaRPr lang="en-US" dirty="0" smtClean="0"/>
          </a:p>
          <a:p>
            <a:r>
              <a:rPr lang="en-US" dirty="0" smtClean="0"/>
              <a:t>Some</a:t>
            </a:r>
            <a:r>
              <a:rPr lang="en-US" baseline="0" dirty="0" smtClean="0"/>
              <a:t> other updates– we still have folks who have not completed the Release 2 Assessment. You should have received an email if you have not. Thank you to those of you who have completed the assessment already. </a:t>
            </a:r>
          </a:p>
          <a:p>
            <a:endParaRPr lang="en-US" baseline="0" dirty="0" smtClean="0"/>
          </a:p>
          <a:p>
            <a:r>
              <a:rPr lang="en-US" baseline="0" dirty="0" smtClean="0"/>
              <a:t>Please don’t forget to take the Iteration 3.A Post-Assessment as well if you have not done so already. This is a bronze-level activity. </a:t>
            </a:r>
          </a:p>
          <a:p>
            <a:endParaRPr lang="en-US" baseline="0" dirty="0" smtClean="0"/>
          </a:p>
          <a:p>
            <a:r>
              <a:rPr lang="en-US" baseline="0" dirty="0" smtClean="0"/>
              <a:t>In regards to the Live Digital Assignment, your task is the same as from 3.A. We ask that you spend time conducting testing if you have not already, and you will be presenting your progress to date in the classroom session. </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34584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 </a:t>
            </a:r>
          </a:p>
          <a:p>
            <a:endParaRPr lang="en-US" b="0" dirty="0" smtClean="0"/>
          </a:p>
          <a:p>
            <a:r>
              <a:rPr lang="en-US" b="0" dirty="0" smtClean="0"/>
              <a:t>Congratulations</a:t>
            </a:r>
            <a:r>
              <a:rPr lang="en-US" b="0" baseline="0" dirty="0" smtClean="0"/>
              <a:t> wrapping up iteration 3.A. To review, you:</a:t>
            </a:r>
          </a:p>
          <a:p>
            <a:pPr marL="628650" lvl="1" indent="-171450">
              <a:buFont typeface="Arial" panose="020B0604020202020204" pitchFamily="34" charset="0"/>
              <a:buChar char="•"/>
            </a:pPr>
            <a:r>
              <a:rPr lang="en-US" sz="1200" b="0" dirty="0" smtClean="0">
                <a:solidFill>
                  <a:schemeClr val="tx1"/>
                </a:solidFill>
              </a:rPr>
              <a:t>Identified how to develop an acquisition strategy for digital services.</a:t>
            </a:r>
          </a:p>
          <a:p>
            <a:pPr marL="628650" lvl="1" indent="-171450">
              <a:buFont typeface="Arial" panose="020B0604020202020204" pitchFamily="34" charset="0"/>
              <a:buChar char="•"/>
            </a:pPr>
            <a:r>
              <a:rPr lang="en-US" sz="1200" b="0" dirty="0" smtClean="0">
                <a:solidFill>
                  <a:schemeClr val="tx1"/>
                </a:solidFill>
              </a:rPr>
              <a:t>Selected an acquisition strategy that supports your customer's needs for a digital acquisition.</a:t>
            </a:r>
          </a:p>
          <a:p>
            <a:pPr marL="628650" lvl="1" indent="-171450">
              <a:buFont typeface="Arial" panose="020B0604020202020204" pitchFamily="34" charset="0"/>
              <a:buChar char="•"/>
            </a:pPr>
            <a:r>
              <a:rPr lang="en-US" sz="1200" b="0" dirty="0" smtClean="0">
                <a:solidFill>
                  <a:schemeClr val="tx1"/>
                </a:solidFill>
              </a:rPr>
              <a:t>Identified strategies and communication methods to apply at different phases of the change lifecycle. </a:t>
            </a:r>
          </a:p>
          <a:p>
            <a:pPr marL="628650" lvl="1" indent="-171450">
              <a:buFont typeface="Arial" panose="020B0604020202020204" pitchFamily="34" charset="0"/>
              <a:buChar char="•"/>
            </a:pPr>
            <a:r>
              <a:rPr lang="en-US" sz="1200" b="0" dirty="0" smtClean="0">
                <a:solidFill>
                  <a:schemeClr val="tx1"/>
                </a:solidFill>
              </a:rPr>
              <a:t>Identified evaluation methods and criteria on cost and pricing, terms and conditions, security concerns (cyber), and data rights to evaluate vendor maturity and ability to deliver a product that solves a given need and given the definition of success.</a:t>
            </a:r>
          </a:p>
          <a:p>
            <a:pPr marL="457200" lvl="1" indent="0">
              <a:buFont typeface="Arial" panose="020B0604020202020204" pitchFamily="34" charset="0"/>
              <a:buNone/>
            </a:pPr>
            <a:endParaRPr lang="en-US" sz="1200" b="0" dirty="0" smtClean="0">
              <a:solidFill>
                <a:schemeClr val="tx1"/>
              </a:solidFill>
            </a:endParaRPr>
          </a:p>
          <a:p>
            <a:endParaRPr lang="en-US" b="0" dirty="0" smtClean="0"/>
          </a:p>
          <a:p>
            <a:r>
              <a:rPr lang="en-US" b="0" dirty="0" smtClean="0"/>
              <a:t>In</a:t>
            </a:r>
            <a:r>
              <a:rPr lang="en-US" b="0" baseline="0" dirty="0" smtClean="0"/>
              <a:t> this next iteration, Iteration 3.B, you will: </a:t>
            </a:r>
          </a:p>
          <a:p>
            <a:pPr marL="800100" lvl="1" indent="-342900">
              <a:buFont typeface="Arial" panose="020B0604020202020204" pitchFamily="34" charset="0"/>
              <a:buChar char="•"/>
            </a:pPr>
            <a:r>
              <a:rPr lang="en-US" sz="2000" b="0" dirty="0" smtClean="0">
                <a:solidFill>
                  <a:schemeClr val="tx1"/>
                </a:solidFill>
              </a:rPr>
              <a:t>Identify the role that security plays in digital service contracts.</a:t>
            </a:r>
          </a:p>
          <a:p>
            <a:pPr marL="800100" lvl="1" indent="-342900">
              <a:buFont typeface="Arial" panose="020B0604020202020204" pitchFamily="34" charset="0"/>
              <a:buChar char="•"/>
            </a:pPr>
            <a:r>
              <a:rPr lang="en-US" sz="2000" b="0" dirty="0" smtClean="0">
                <a:solidFill>
                  <a:schemeClr val="tx1"/>
                </a:solidFill>
              </a:rPr>
              <a:t>Develop your acquisition package for procuring digital services, including proposal and source selection methods.</a:t>
            </a:r>
          </a:p>
          <a:p>
            <a:pPr marL="800100" lvl="1" indent="-342900">
              <a:buFont typeface="Arial" panose="020B0604020202020204" pitchFamily="34" charset="0"/>
              <a:buChar char="•"/>
            </a:pPr>
            <a:r>
              <a:rPr lang="en-US" sz="2000" b="0" dirty="0" smtClean="0">
                <a:solidFill>
                  <a:schemeClr val="tx1"/>
                </a:solidFill>
              </a:rPr>
              <a:t>Define evaluation criteria, given evaluation strategy discussed in your acquisition strategy.</a:t>
            </a:r>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This week we have the Iteration Planning</a:t>
            </a:r>
            <a:r>
              <a:rPr lang="en-US" b="0" baseline="0" dirty="0" smtClean="0"/>
              <a:t> meeting today, and on Thursday we have a webinar on Digital Services Security. You should have received an invite for that last week, and we’ll talk about that a little bit more shortly. </a:t>
            </a:r>
          </a:p>
          <a:p>
            <a:endParaRPr lang="en-US" b="0" baseline="0" dirty="0" smtClean="0"/>
          </a:p>
          <a:p>
            <a:r>
              <a:rPr lang="en-US" b="0" baseline="0" dirty="0" smtClean="0"/>
              <a:t>As you know, next week is the classroom session. Day 1 will be structured the same as the Release 2 classroom, and days 2-5 will be focused on training new material. </a:t>
            </a:r>
          </a:p>
          <a:p>
            <a:endParaRPr lang="en-US" b="0" dirty="0" smtClean="0"/>
          </a:p>
          <a:p>
            <a:r>
              <a:rPr lang="en-US" b="0" dirty="0" smtClean="0"/>
              <a:t>The </a:t>
            </a:r>
            <a:r>
              <a:rPr lang="en-US" b="0" dirty="0" smtClean="0"/>
              <a:t>activities</a:t>
            </a:r>
            <a:r>
              <a:rPr lang="en-US" b="0" baseline="0" dirty="0" smtClean="0"/>
              <a:t> you see on this page are the bronze-level </a:t>
            </a:r>
            <a:r>
              <a:rPr lang="en-US" b="0" baseline="0" dirty="0" smtClean="0"/>
              <a:t>activities:</a:t>
            </a:r>
          </a:p>
          <a:p>
            <a:r>
              <a:rPr lang="en-US" b="0" baseline="0" dirty="0" smtClean="0"/>
              <a:t>Iteration 3.B Pre-Assessment</a:t>
            </a:r>
          </a:p>
          <a:p>
            <a:r>
              <a:rPr lang="en-US" b="0" baseline="0" dirty="0" smtClean="0"/>
              <a:t>Webinar: Digital Services: More Secure than You Think They Are</a:t>
            </a:r>
          </a:p>
          <a:p>
            <a:r>
              <a:rPr lang="en-US" b="0" baseline="0" dirty="0" smtClean="0"/>
              <a:t>MAP Case Study: Developing and RFQ</a:t>
            </a:r>
          </a:p>
          <a:p>
            <a:r>
              <a:rPr lang="en-US" b="0" baseline="0" dirty="0" smtClean="0"/>
              <a:t>Online Learning: Compliance &amp; Other Legal Issues</a:t>
            </a:r>
          </a:p>
          <a:p>
            <a:r>
              <a:rPr lang="en-US" b="0" baseline="0" dirty="0" smtClean="0"/>
              <a:t>Activity: Top Evaluation Criteria</a:t>
            </a:r>
          </a:p>
          <a:p>
            <a:r>
              <a:rPr lang="en-US" b="0" baseline="0" dirty="0" smtClean="0"/>
              <a:t>Iteration 3.B Post-Assessment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r>
              <a:rPr lang="en-US" b="0" dirty="0" smtClean="0"/>
              <a:t>In</a:t>
            </a:r>
            <a:r>
              <a:rPr lang="en-US" b="0" baseline="0" dirty="0" smtClean="0"/>
              <a:t> addition to the bronze level activities, you will be assigned a variety of silver level activities, dependent on your pre-assessment results. </a:t>
            </a:r>
          </a:p>
          <a:p>
            <a:r>
              <a:rPr lang="en-US" b="0" baseline="0" dirty="0" smtClean="0"/>
              <a:t>These activities include: </a:t>
            </a:r>
          </a:p>
          <a:p>
            <a:r>
              <a:rPr lang="en-US" b="0" baseline="0" dirty="0" smtClean="0"/>
              <a:t>A </a:t>
            </a:r>
            <a:r>
              <a:rPr lang="en-US" b="0" baseline="0" dirty="0" err="1" smtClean="0"/>
              <a:t>FedRAMP</a:t>
            </a:r>
            <a:r>
              <a:rPr lang="en-US" b="0" baseline="0" dirty="0" smtClean="0"/>
              <a:t> and Digital Services review activity, </a:t>
            </a:r>
          </a:p>
          <a:p>
            <a:r>
              <a:rPr lang="en-US" b="0" baseline="0" dirty="0" smtClean="0"/>
              <a:t>An Acquisition Package Analysis activity,</a:t>
            </a:r>
          </a:p>
          <a:p>
            <a:r>
              <a:rPr lang="en-US" b="0" baseline="0" dirty="0" smtClean="0"/>
              <a:t>Further Practice with Evaluation Criteria,</a:t>
            </a:r>
          </a:p>
          <a:p>
            <a:r>
              <a:rPr lang="en-US" b="0" baseline="0" dirty="0" smtClean="0"/>
              <a:t>And an Evaluation Criteria Research activity.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336189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a:t>
            </a:r>
            <a:r>
              <a:rPr lang="en-US" b="0" dirty="0" smtClean="0"/>
              <a:t>Notes</a:t>
            </a:r>
            <a:r>
              <a:rPr lang="en-US" b="0" dirty="0" smtClean="0"/>
              <a:t>: </a:t>
            </a:r>
          </a:p>
          <a:p>
            <a:endParaRPr lang="en-US" b="0" dirty="0" smtClean="0"/>
          </a:p>
          <a:p>
            <a:r>
              <a:rPr lang="en-US" b="0" dirty="0" smtClean="0"/>
              <a:t>On</a:t>
            </a:r>
            <a:r>
              <a:rPr lang="en-US" b="0" baseline="0" dirty="0" smtClean="0"/>
              <a:t> Thursday, we’ll be having the webinar with Evan Cooke as our guest speaker. Evan is a Senior Policy Advisor at the Office of Science and Technology Policy. He also co-founded and served as CTO at </a:t>
            </a:r>
            <a:r>
              <a:rPr lang="en-US" b="0" baseline="0" dirty="0" err="1" smtClean="0"/>
              <a:t>Twilio</a:t>
            </a:r>
            <a:r>
              <a:rPr lang="en-US" b="0" baseline="0" dirty="0" smtClean="0"/>
              <a:t>. </a:t>
            </a:r>
          </a:p>
          <a:p>
            <a:endParaRPr lang="en-US" b="0" baseline="0" dirty="0" smtClean="0"/>
          </a:p>
          <a:p>
            <a:r>
              <a:rPr lang="en-US" b="0" baseline="0" dirty="0" smtClean="0"/>
              <a:t>In the tech space today, you can’t go anywhere without hearing about the cloud. Evan is going to talk about how you can leverage the cloud in government, and how the cloud works. He’ll discuss securely connecting to the cloud, how mobile devices work with the cloud, and compliance and the ATO process.</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3393132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Facilitator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We’ve already</a:t>
            </a:r>
            <a:r>
              <a:rPr lang="en-US" b="0" baseline="0" dirty="0" smtClean="0"/>
              <a:t> discussed this a little bit, but the classroom session is coming up. It will be from 8-4 each day, at </a:t>
            </a:r>
            <a:r>
              <a:rPr lang="en-US" dirty="0" smtClean="0"/>
              <a:t>1655 North Fort Myer Drive Suite 1000, Arlington, VA 22209.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45919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11/7/2016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15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11/7/2016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3492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722846"/>
            <a:ext cx="9144000" cy="829854"/>
          </a:xfrm>
        </p:spPr>
        <p:txBody>
          <a:bodyPr>
            <a:normAutofit fontScale="90000"/>
          </a:bodyPr>
          <a:lstStyle/>
          <a:p>
            <a:r>
              <a:rPr lang="en-US" sz="2700" dirty="0" smtClean="0">
                <a:solidFill>
                  <a:schemeClr val="tx1"/>
                </a:solidFill>
              </a:rPr>
              <a:t>Digital Acquisition Pilot </a:t>
            </a:r>
            <a:r>
              <a:rPr lang="en-US" dirty="0" smtClean="0">
                <a:solidFill>
                  <a:schemeClr val="tx1"/>
                </a:solidFill>
              </a:rPr>
              <a:t/>
            </a:r>
            <a:br>
              <a:rPr lang="en-US" dirty="0" smtClean="0">
                <a:solidFill>
                  <a:schemeClr val="tx1"/>
                </a:solidFill>
              </a:rPr>
            </a:br>
            <a:r>
              <a:rPr lang="en-US" sz="5100" dirty="0" smtClean="0">
                <a:solidFill>
                  <a:schemeClr val="tx1"/>
                </a:solidFill>
              </a:rPr>
              <a:t>Iteration 3.B Planning Meeting</a:t>
            </a:r>
            <a:endParaRPr lang="en-US" sz="5100"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tx1"/>
                </a:solidFill>
              </a:rPr>
              <a:t>November 7 – November 18, 2016</a:t>
            </a:r>
            <a:endParaRPr lang="en-US" dirty="0">
              <a:solidFill>
                <a:schemeClr val="tx1"/>
              </a:solidFill>
            </a:endParaRPr>
          </a:p>
        </p:txBody>
      </p:sp>
    </p:spTree>
    <p:extLst>
      <p:ext uri="{BB962C8B-B14F-4D97-AF65-F5344CB8AC3E}">
        <p14:creationId xmlns:p14="http://schemas.microsoft.com/office/powerpoint/2010/main" val="223441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1575506"/>
            <a:ext cx="7048500" cy="4569262"/>
          </a:xfrm>
          <a:prstGeom prst="rect">
            <a:avLst/>
          </a:prstGeom>
        </p:spPr>
      </p:pic>
      <p:sp>
        <p:nvSpPr>
          <p:cNvPr id="2" name="Title 1"/>
          <p:cNvSpPr>
            <a:spLocks noGrp="1"/>
          </p:cNvSpPr>
          <p:nvPr>
            <p:ph type="title"/>
          </p:nvPr>
        </p:nvSpPr>
        <p:spPr/>
        <p:txBody>
          <a:bodyPr/>
          <a:lstStyle/>
          <a:p>
            <a:r>
              <a:rPr lang="en-US" b="1" dirty="0" smtClean="0"/>
              <a:t>Iteration 3.B Pre-Assessment</a:t>
            </a:r>
            <a:endParaRPr lang="en-US" b="1" dirty="0"/>
          </a:p>
        </p:txBody>
      </p:sp>
      <p:grpSp>
        <p:nvGrpSpPr>
          <p:cNvPr id="6" name="Group 5"/>
          <p:cNvGrpSpPr/>
          <p:nvPr/>
        </p:nvGrpSpPr>
        <p:grpSpPr>
          <a:xfrm>
            <a:off x="259653" y="1575505"/>
            <a:ext cx="6560247" cy="4569263"/>
            <a:chOff x="259653" y="1575505"/>
            <a:chExt cx="6560247" cy="4569263"/>
          </a:xfrm>
        </p:grpSpPr>
        <p:grpSp>
          <p:nvGrpSpPr>
            <p:cNvPr id="5" name="Group 4"/>
            <p:cNvGrpSpPr/>
            <p:nvPr/>
          </p:nvGrpSpPr>
          <p:grpSpPr>
            <a:xfrm>
              <a:off x="259653" y="1575505"/>
              <a:ext cx="4883847" cy="4569263"/>
              <a:chOff x="259653" y="1575505"/>
              <a:chExt cx="4883847" cy="4569263"/>
            </a:xfrm>
          </p:grpSpPr>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Iteration 3.B Pre-Assessment</a:t>
                </a:r>
              </a:p>
            </p:txBody>
          </p:sp>
          <p:sp>
            <p:nvSpPr>
              <p:cNvPr id="9" name="Rectangle 8"/>
              <p:cNvSpPr/>
              <p:nvPr/>
            </p:nvSpPr>
            <p:spPr>
              <a:xfrm>
                <a:off x="259653" y="2082094"/>
                <a:ext cx="4883847" cy="4062674"/>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About 30 minutes</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Bronze-level requirement</a:t>
                </a:r>
              </a:p>
              <a:p>
                <a:pPr marL="342900" indent="-342900">
                  <a:buFont typeface="Arial" panose="020B0604020202020204" pitchFamily="34" charset="0"/>
                  <a:buChar char="•"/>
                </a:pPr>
                <a:r>
                  <a:rPr lang="en-US" sz="2400" b="1" dirty="0" smtClean="0">
                    <a:solidFill>
                      <a:schemeClr val="tx1"/>
                    </a:solidFill>
                  </a:rPr>
                  <a:t>Presents you with a real-life challenge that you may encounter on the job</a:t>
                </a:r>
              </a:p>
              <a:p>
                <a:pPr marL="342900" indent="-342900">
                  <a:buFont typeface="Arial" panose="020B0604020202020204" pitchFamily="34" charset="0"/>
                  <a:buChar char="•"/>
                </a:pPr>
                <a:r>
                  <a:rPr lang="en-US" sz="2400" b="1" dirty="0" smtClean="0">
                    <a:solidFill>
                      <a:schemeClr val="tx1"/>
                    </a:solidFill>
                  </a:rPr>
                  <a:t>Use exercise as </a:t>
                </a:r>
                <a:r>
                  <a:rPr lang="en-US" sz="2400" b="1" dirty="0">
                    <a:solidFill>
                      <a:schemeClr val="tx1"/>
                    </a:solidFill>
                  </a:rPr>
                  <a:t>a gauge </a:t>
                </a:r>
                <a:r>
                  <a:rPr lang="en-US" sz="2400" b="1" dirty="0" smtClean="0">
                    <a:solidFill>
                      <a:schemeClr val="tx1"/>
                    </a:solidFill>
                  </a:rPr>
                  <a:t>to determine your knowledge going into this iteration</a:t>
                </a:r>
              </a:p>
            </p:txBody>
          </p:sp>
        </p:grpSp>
        <p:sp>
          <p:nvSpPr>
            <p:cNvPr id="12" name="Rectangle 11"/>
            <p:cNvSpPr/>
            <p:nvPr/>
          </p:nvSpPr>
          <p:spPr>
            <a:xfrm>
              <a:off x="5143500" y="3842503"/>
              <a:ext cx="1676400" cy="57843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2055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93" b="16426"/>
          <a:stretch/>
        </p:blipFill>
        <p:spPr>
          <a:xfrm>
            <a:off x="5173527" y="1575505"/>
            <a:ext cx="6969705" cy="4569263"/>
          </a:xfrm>
          <a:prstGeom prst="rect">
            <a:avLst/>
          </a:prstGeom>
        </p:spPr>
      </p:pic>
      <p:sp>
        <p:nvSpPr>
          <p:cNvPr id="2" name="Title 1"/>
          <p:cNvSpPr>
            <a:spLocks noGrp="1"/>
          </p:cNvSpPr>
          <p:nvPr>
            <p:ph type="title"/>
          </p:nvPr>
        </p:nvSpPr>
        <p:spPr/>
        <p:txBody>
          <a:bodyPr/>
          <a:lstStyle/>
          <a:p>
            <a:r>
              <a:rPr lang="en-US" b="1" dirty="0" smtClean="0"/>
              <a:t>Activity: </a:t>
            </a:r>
            <a:r>
              <a:rPr lang="en-US" b="1" dirty="0" err="1" smtClean="0"/>
              <a:t>FedRAMP</a:t>
            </a:r>
            <a:r>
              <a:rPr lang="en-US" b="1" dirty="0" smtClean="0"/>
              <a:t> and Digital Services</a:t>
            </a:r>
            <a:endParaRPr lang="en-US" b="1" dirty="0"/>
          </a:p>
        </p:txBody>
      </p:sp>
      <p:grpSp>
        <p:nvGrpSpPr>
          <p:cNvPr id="3" name="Group 2"/>
          <p:cNvGrpSpPr/>
          <p:nvPr/>
        </p:nvGrpSpPr>
        <p:grpSpPr>
          <a:xfrm>
            <a:off x="259653" y="1575504"/>
            <a:ext cx="6628213" cy="4591822"/>
            <a:chOff x="259653" y="1575504"/>
            <a:chExt cx="6628213" cy="4591822"/>
          </a:xfrm>
        </p:grpSpPr>
        <p:sp>
          <p:nvSpPr>
            <p:cNvPr id="8" name="Rectangle 7"/>
            <p:cNvSpPr/>
            <p:nvPr/>
          </p:nvSpPr>
          <p:spPr>
            <a:xfrm>
              <a:off x="259653" y="1575504"/>
              <a:ext cx="4883847" cy="1007676"/>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a:t>
              </a:r>
              <a:r>
                <a:rPr lang="en-US" sz="2400" b="1" dirty="0" err="1"/>
                <a:t>FedRAMP</a:t>
              </a:r>
              <a:r>
                <a:rPr lang="en-US" sz="2400" b="1" dirty="0"/>
                <a:t> and Digital Services</a:t>
              </a:r>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About </a:t>
              </a:r>
              <a:r>
                <a:rPr lang="en-US" sz="2400" b="1" dirty="0" smtClean="0">
                  <a:solidFill>
                    <a:schemeClr val="tx1"/>
                  </a:solidFill>
                </a:rPr>
                <a:t>30 minutes</a:t>
              </a:r>
            </a:p>
            <a:p>
              <a:pPr marL="342900" indent="-342900">
                <a:buFont typeface="Arial" panose="020B0604020202020204" pitchFamily="34" charset="0"/>
                <a:buChar char="•"/>
              </a:pPr>
              <a:r>
                <a:rPr lang="en-US" sz="2400" b="1" dirty="0" smtClean="0">
                  <a:solidFill>
                    <a:schemeClr val="tx1"/>
                  </a:solidFill>
                </a:rPr>
                <a:t>Silver-level </a:t>
              </a:r>
              <a:r>
                <a:rPr lang="en-US" sz="2400" b="1" dirty="0" smtClean="0">
                  <a:solidFill>
                    <a:schemeClr val="tx1"/>
                  </a:solidFill>
                </a:rPr>
                <a:t>requirement</a:t>
              </a:r>
            </a:p>
            <a:p>
              <a:pPr marL="342900" indent="-342900">
                <a:buFont typeface="Arial" panose="020B0604020202020204" pitchFamily="34" charset="0"/>
                <a:buChar char="•"/>
              </a:pPr>
              <a:r>
                <a:rPr lang="en-US" sz="2400" b="1" dirty="0" smtClean="0">
                  <a:solidFill>
                    <a:schemeClr val="tx1"/>
                  </a:solidFill>
                </a:rPr>
                <a:t>Introduces the </a:t>
              </a:r>
              <a:r>
                <a:rPr lang="en-US" sz="2400" b="1" dirty="0" err="1" smtClean="0">
                  <a:solidFill>
                    <a:schemeClr val="tx1"/>
                  </a:solidFill>
                </a:rPr>
                <a:t>FedRAMP</a:t>
              </a: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You will Research requirements for systems to be granted an ATO</a:t>
              </a:r>
            </a:p>
            <a:p>
              <a:pPr marL="342900" indent="-342900">
                <a:buFont typeface="Arial" panose="020B0604020202020204" pitchFamily="34" charset="0"/>
                <a:buChar char="•"/>
              </a:pPr>
              <a:r>
                <a:rPr lang="en-US" sz="2400" b="1" dirty="0" smtClean="0">
                  <a:solidFill>
                    <a:schemeClr val="tx1"/>
                  </a:solidFill>
                </a:rPr>
                <a:t>Conclude activity by answering series of questions on the discussion board. </a:t>
              </a:r>
              <a:endParaRPr lang="en-US" sz="2400" b="1" dirty="0">
                <a:solidFill>
                  <a:schemeClr val="tx1"/>
                </a:solidFill>
              </a:endParaRPr>
            </a:p>
            <a:p>
              <a:pPr marL="342900" indent="-342900">
                <a:buFont typeface="Arial" panose="020B0604020202020204" pitchFamily="34" charset="0"/>
                <a:buChar char="•"/>
              </a:pPr>
              <a:endParaRPr lang="en-US" sz="2400" b="1" dirty="0" smtClean="0">
                <a:solidFill>
                  <a:schemeClr val="tx1"/>
                </a:solidFill>
              </a:endParaRPr>
            </a:p>
          </p:txBody>
        </p:sp>
        <p:sp>
          <p:nvSpPr>
            <p:cNvPr id="12" name="Rectangle 11"/>
            <p:cNvSpPr/>
            <p:nvPr/>
          </p:nvSpPr>
          <p:spPr>
            <a:xfrm>
              <a:off x="5304133" y="5188151"/>
              <a:ext cx="1583733" cy="54864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0254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862" b="9499"/>
          <a:stretch/>
        </p:blipFill>
        <p:spPr>
          <a:xfrm>
            <a:off x="5143500" y="1575504"/>
            <a:ext cx="6505956" cy="4587552"/>
          </a:xfrm>
          <a:prstGeom prst="rect">
            <a:avLst/>
          </a:prstGeom>
        </p:spPr>
      </p:pic>
      <p:sp>
        <p:nvSpPr>
          <p:cNvPr id="2" name="Title 1"/>
          <p:cNvSpPr>
            <a:spLocks noGrp="1"/>
          </p:cNvSpPr>
          <p:nvPr>
            <p:ph type="title"/>
          </p:nvPr>
        </p:nvSpPr>
        <p:spPr/>
        <p:txBody>
          <a:bodyPr/>
          <a:lstStyle/>
          <a:p>
            <a:r>
              <a:rPr lang="en-US" b="1" dirty="0" smtClean="0"/>
              <a:t>MAP Case Study: Developing the RFQ - Part </a:t>
            </a:r>
            <a:r>
              <a:rPr lang="en-US" b="1" dirty="0"/>
              <a:t>I</a:t>
            </a:r>
          </a:p>
        </p:txBody>
      </p:sp>
      <p:grpSp>
        <p:nvGrpSpPr>
          <p:cNvPr id="3" name="Group 2"/>
          <p:cNvGrpSpPr/>
          <p:nvPr/>
        </p:nvGrpSpPr>
        <p:grpSpPr>
          <a:xfrm>
            <a:off x="259653" y="1575504"/>
            <a:ext cx="6426897" cy="4591822"/>
            <a:chOff x="259653" y="1575504"/>
            <a:chExt cx="6426897" cy="4591822"/>
          </a:xfrm>
        </p:grpSpPr>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1 hour</a:t>
              </a:r>
            </a:p>
            <a:p>
              <a:pPr marL="342900" indent="-342900">
                <a:buFont typeface="Arial" panose="020B0604020202020204" pitchFamily="34" charset="0"/>
                <a:buChar char="•"/>
              </a:pPr>
              <a:r>
                <a:rPr lang="en-US" sz="2400" b="1" dirty="0" smtClean="0">
                  <a:solidFill>
                    <a:schemeClr val="tx1"/>
                  </a:solidFill>
                </a:rPr>
                <a:t>Bronze-level </a:t>
              </a:r>
              <a:r>
                <a:rPr lang="en-US" sz="2400" b="1" dirty="0" smtClean="0">
                  <a:solidFill>
                    <a:schemeClr val="tx1"/>
                  </a:solidFill>
                </a:rPr>
                <a:t>requirement</a:t>
              </a:r>
            </a:p>
            <a:p>
              <a:pPr marL="342900" indent="-342900">
                <a:buFont typeface="Arial" panose="020B0604020202020204" pitchFamily="34" charset="0"/>
                <a:buChar char="•"/>
              </a:pPr>
              <a:r>
                <a:rPr lang="en-US" sz="2400" b="1" dirty="0" smtClean="0">
                  <a:solidFill>
                    <a:schemeClr val="tx1"/>
                  </a:solidFill>
                </a:rPr>
                <a:t>Builds from the acquisition strategy you developed in 3.A</a:t>
              </a:r>
            </a:p>
            <a:p>
              <a:pPr marL="342900" indent="-342900">
                <a:buFont typeface="Arial" panose="020B0604020202020204" pitchFamily="34" charset="0"/>
                <a:buChar char="•"/>
              </a:pPr>
              <a:r>
                <a:rPr lang="en-US" sz="2400" b="1" dirty="0" smtClean="0">
                  <a:solidFill>
                    <a:schemeClr val="tx1"/>
                  </a:solidFill>
                </a:rPr>
                <a:t>Compare real SOOs</a:t>
              </a:r>
            </a:p>
            <a:p>
              <a:pPr marL="342900" indent="-342900">
                <a:buFont typeface="Arial" panose="020B0604020202020204" pitchFamily="34" charset="0"/>
                <a:buChar char="•"/>
              </a:pPr>
              <a:r>
                <a:rPr lang="en-US" sz="2400" b="1" dirty="0" smtClean="0">
                  <a:solidFill>
                    <a:schemeClr val="tx1"/>
                  </a:solidFill>
                </a:rPr>
                <a:t>Share your thoughts with the cohort in the classroom session.</a:t>
              </a:r>
              <a:endParaRPr lang="en-US" sz="2400" b="1" dirty="0" smtClean="0">
                <a:solidFill>
                  <a:schemeClr val="tx1"/>
                </a:solidFill>
              </a:endParaRPr>
            </a:p>
            <a:p>
              <a:endParaRPr lang="en-US" sz="2400" b="1" dirty="0" smtClean="0">
                <a:solidFill>
                  <a:schemeClr val="tx1"/>
                </a:solidFill>
              </a:endParaRPr>
            </a:p>
          </p:txBody>
        </p:sp>
        <p:sp>
          <p:nvSpPr>
            <p:cNvPr id="12" name="Rectangle 11"/>
            <p:cNvSpPr/>
            <p:nvPr/>
          </p:nvSpPr>
          <p:spPr>
            <a:xfrm>
              <a:off x="5143500" y="5438302"/>
              <a:ext cx="1543050" cy="484593"/>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87049"/>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MAP Case Study: Developing the RFQ - Part I</a:t>
              </a:r>
            </a:p>
          </p:txBody>
        </p:sp>
      </p:grpSp>
    </p:spTree>
    <p:extLst>
      <p:ext uri="{BB962C8B-B14F-4D97-AF65-F5344CB8AC3E}">
        <p14:creationId xmlns:p14="http://schemas.microsoft.com/office/powerpoint/2010/main" val="3177005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6497" b="14925"/>
          <a:stretch/>
        </p:blipFill>
        <p:spPr>
          <a:xfrm>
            <a:off x="5143499" y="1519813"/>
            <a:ext cx="7018021" cy="4643243"/>
          </a:xfrm>
          <a:prstGeom prst="rect">
            <a:avLst/>
          </a:prstGeom>
        </p:spPr>
      </p:pic>
      <p:sp>
        <p:nvSpPr>
          <p:cNvPr id="2" name="Title 1"/>
          <p:cNvSpPr>
            <a:spLocks noGrp="1"/>
          </p:cNvSpPr>
          <p:nvPr>
            <p:ph type="title"/>
          </p:nvPr>
        </p:nvSpPr>
        <p:spPr/>
        <p:txBody>
          <a:bodyPr/>
          <a:lstStyle/>
          <a:p>
            <a:r>
              <a:rPr lang="en-US" b="1" dirty="0" smtClean="0"/>
              <a:t>Online Learning: Compliance and Other Legal Issues</a:t>
            </a:r>
            <a:endParaRPr lang="en-US" b="1" dirty="0"/>
          </a:p>
        </p:txBody>
      </p:sp>
      <p:grpSp>
        <p:nvGrpSpPr>
          <p:cNvPr id="3" name="Group 2"/>
          <p:cNvGrpSpPr/>
          <p:nvPr/>
        </p:nvGrpSpPr>
        <p:grpSpPr>
          <a:xfrm>
            <a:off x="259652" y="1519220"/>
            <a:ext cx="6613608" cy="4648106"/>
            <a:chOff x="259652" y="1519220"/>
            <a:chExt cx="6613608" cy="4648106"/>
          </a:xfrm>
        </p:grpSpPr>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a:solidFill>
                    <a:schemeClr val="tx1"/>
                  </a:solidFill>
                </a:rPr>
                <a:t>1</a:t>
              </a:r>
              <a:r>
                <a:rPr lang="en-US" sz="2400" b="1" dirty="0" smtClean="0">
                  <a:solidFill>
                    <a:schemeClr val="tx1"/>
                  </a:solidFill>
                </a:rPr>
                <a:t> hour online learning</a:t>
              </a:r>
            </a:p>
            <a:p>
              <a:pPr marL="342900" indent="-342900">
                <a:buFont typeface="Arial" panose="020B0604020202020204" pitchFamily="34" charset="0"/>
                <a:buChar char="•"/>
              </a:pPr>
              <a:r>
                <a:rPr lang="en-US" sz="2400" b="1" dirty="0">
                  <a:solidFill>
                    <a:schemeClr val="tx1"/>
                  </a:solidFill>
                </a:rPr>
                <a:t>Bronze-level </a:t>
              </a:r>
              <a:r>
                <a:rPr lang="en-US" sz="2400" b="1" dirty="0" smtClean="0">
                  <a:solidFill>
                    <a:schemeClr val="tx1"/>
                  </a:solidFill>
                </a:rPr>
                <a:t>requirement</a:t>
              </a:r>
            </a:p>
            <a:p>
              <a:pPr marL="342900" indent="-342900">
                <a:buFont typeface="Arial" panose="020B0604020202020204" pitchFamily="34" charset="0"/>
                <a:buChar char="•"/>
              </a:pPr>
              <a:r>
                <a:rPr lang="en-US" sz="2400" b="1" dirty="0" smtClean="0">
                  <a:solidFill>
                    <a:schemeClr val="tx1"/>
                  </a:solidFill>
                </a:rPr>
                <a:t>Focus on intellectual property and your rights as the procuring agency.</a:t>
              </a:r>
            </a:p>
            <a:p>
              <a:pPr marL="342900" indent="-342900">
                <a:buFont typeface="Arial" panose="020B0604020202020204" pitchFamily="34" charset="0"/>
                <a:buChar char="•"/>
              </a:pPr>
              <a:r>
                <a:rPr lang="en-US" sz="2400" b="1" dirty="0" smtClean="0">
                  <a:solidFill>
                    <a:schemeClr val="tx1"/>
                  </a:solidFill>
                </a:rPr>
                <a:t>Introduces legal considerations that are unique to digital service acquisition</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Discusses p</a:t>
              </a:r>
              <a:r>
                <a:rPr lang="en-US" sz="2400" b="1" dirty="0" smtClean="0">
                  <a:solidFill>
                    <a:schemeClr val="tx1"/>
                  </a:solidFill>
                </a:rPr>
                <a:t>otential risks inherent in acquiring digital services</a:t>
              </a:r>
            </a:p>
          </p:txBody>
        </p:sp>
        <p:sp>
          <p:nvSpPr>
            <p:cNvPr id="12" name="Rectangle 11"/>
            <p:cNvSpPr/>
            <p:nvPr/>
          </p:nvSpPr>
          <p:spPr>
            <a:xfrm>
              <a:off x="5143498" y="5577840"/>
              <a:ext cx="1729762" cy="45720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2" y="1519220"/>
              <a:ext cx="4883847" cy="75621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Online Learning: Compliance and Other Legal Issues</a:t>
              </a:r>
            </a:p>
          </p:txBody>
        </p:sp>
      </p:grpSp>
    </p:spTree>
    <p:extLst>
      <p:ext uri="{BB962C8B-B14F-4D97-AF65-F5344CB8AC3E}">
        <p14:creationId xmlns:p14="http://schemas.microsoft.com/office/powerpoint/2010/main" val="3495363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6372" b="20632"/>
          <a:stretch/>
        </p:blipFill>
        <p:spPr>
          <a:xfrm>
            <a:off x="5143500" y="1575504"/>
            <a:ext cx="7036308" cy="4550976"/>
          </a:xfrm>
          <a:prstGeom prst="rect">
            <a:avLst/>
          </a:prstGeom>
        </p:spPr>
      </p:pic>
      <p:sp>
        <p:nvSpPr>
          <p:cNvPr id="2" name="Title 1"/>
          <p:cNvSpPr>
            <a:spLocks noGrp="1"/>
          </p:cNvSpPr>
          <p:nvPr>
            <p:ph type="title"/>
          </p:nvPr>
        </p:nvSpPr>
        <p:spPr/>
        <p:txBody>
          <a:bodyPr/>
          <a:lstStyle/>
          <a:p>
            <a:r>
              <a:rPr lang="en-US" b="1" dirty="0" smtClean="0"/>
              <a:t>Activity: Acquisition Package Analysis </a:t>
            </a:r>
            <a:endParaRPr lang="en-US" b="1" dirty="0"/>
          </a:p>
        </p:txBody>
      </p:sp>
      <p:grpSp>
        <p:nvGrpSpPr>
          <p:cNvPr id="3" name="Group 2"/>
          <p:cNvGrpSpPr/>
          <p:nvPr/>
        </p:nvGrpSpPr>
        <p:grpSpPr>
          <a:xfrm>
            <a:off x="259653" y="1575504"/>
            <a:ext cx="6729195" cy="4591822"/>
            <a:chOff x="259653" y="1575504"/>
            <a:chExt cx="6729195" cy="4591822"/>
          </a:xfrm>
        </p:grpSpPr>
        <p:sp>
          <p:nvSpPr>
            <p:cNvPr id="8" name="Rectangle 7"/>
            <p:cNvSpPr/>
            <p:nvPr/>
          </p:nvSpPr>
          <p:spPr>
            <a:xfrm>
              <a:off x="259653" y="1575504"/>
              <a:ext cx="4883847" cy="929952"/>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Acquisition Package Analysis </a:t>
              </a:r>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sp>
          <p:nvSpPr>
            <p:cNvPr id="12" name="Rectangle 11"/>
            <p:cNvSpPr/>
            <p:nvPr/>
          </p:nvSpPr>
          <p:spPr>
            <a:xfrm>
              <a:off x="5203152" y="5590627"/>
              <a:ext cx="1785696" cy="535853"/>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9653" y="2505456"/>
            <a:ext cx="4883847"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About 30 minutes</a:t>
            </a:r>
          </a:p>
          <a:p>
            <a:pPr marL="342900" indent="-342900">
              <a:buFont typeface="Arial" panose="020B0604020202020204" pitchFamily="34" charset="0"/>
              <a:buChar char="•"/>
            </a:pPr>
            <a:r>
              <a:rPr lang="en-US" sz="2400" b="1" dirty="0" smtClean="0"/>
              <a:t>Silver-level Activity</a:t>
            </a:r>
          </a:p>
          <a:p>
            <a:pPr marL="342900" indent="-342900">
              <a:buFont typeface="Arial" panose="020B0604020202020204" pitchFamily="34" charset="0"/>
              <a:buChar char="•"/>
            </a:pPr>
            <a:r>
              <a:rPr lang="en-US" sz="2400" b="1" dirty="0" smtClean="0"/>
              <a:t>Take a look at 3 digital services acquisition packages. </a:t>
            </a:r>
          </a:p>
          <a:p>
            <a:pPr marL="342900" indent="-342900">
              <a:buFont typeface="Arial" panose="020B0604020202020204" pitchFamily="34" charset="0"/>
              <a:buChar char="•"/>
            </a:pPr>
            <a:r>
              <a:rPr lang="en-US" sz="2400" b="1" dirty="0" smtClean="0"/>
              <a:t>Consider how they differ from traditional IT selection strategies</a:t>
            </a:r>
          </a:p>
          <a:p>
            <a:pPr marL="342900" indent="-342900">
              <a:buFont typeface="Arial" panose="020B0604020202020204" pitchFamily="34" charset="0"/>
              <a:buChar char="•"/>
            </a:pPr>
            <a:r>
              <a:rPr lang="en-US" sz="2400" b="1" dirty="0" smtClean="0"/>
              <a:t>Post to the discussion board by November 18</a:t>
            </a:r>
            <a:r>
              <a:rPr lang="en-US" sz="2400" b="1" baseline="30000" dirty="0" smtClean="0"/>
              <a:t>th</a:t>
            </a:r>
            <a:r>
              <a:rPr lang="en-US" sz="2400" b="1" dirty="0" smtClean="0"/>
              <a:t>. </a:t>
            </a:r>
            <a:endParaRPr lang="en-US" sz="2400" b="1" dirty="0"/>
          </a:p>
          <a:p>
            <a:endParaRPr lang="en-US" sz="2400" b="1" dirty="0" smtClean="0"/>
          </a:p>
          <a:p>
            <a:endParaRPr lang="en-US" sz="2400" b="1" dirty="0"/>
          </a:p>
          <a:p>
            <a:endParaRPr lang="en-US" sz="2400" b="1" dirty="0"/>
          </a:p>
        </p:txBody>
      </p:sp>
    </p:spTree>
    <p:extLst>
      <p:ext uri="{BB962C8B-B14F-4D97-AF65-F5344CB8AC3E}">
        <p14:creationId xmlns:p14="http://schemas.microsoft.com/office/powerpoint/2010/main" val="1247740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809" b="21919"/>
          <a:stretch/>
        </p:blipFill>
        <p:spPr>
          <a:xfrm>
            <a:off x="5146332" y="1575505"/>
            <a:ext cx="7051764" cy="4514400"/>
          </a:xfrm>
          <a:prstGeom prst="rect">
            <a:avLst/>
          </a:prstGeom>
        </p:spPr>
      </p:pic>
      <p:grpSp>
        <p:nvGrpSpPr>
          <p:cNvPr id="3" name="Group 2"/>
          <p:cNvGrpSpPr/>
          <p:nvPr/>
        </p:nvGrpSpPr>
        <p:grpSpPr>
          <a:xfrm>
            <a:off x="259653" y="1575504"/>
            <a:ext cx="6669543" cy="4591822"/>
            <a:chOff x="259653" y="1575504"/>
            <a:chExt cx="6669543" cy="4591822"/>
          </a:xfrm>
        </p:grpSpPr>
        <p:sp>
          <p:nvSpPr>
            <p:cNvPr id="8" name="Rectangle 7"/>
            <p:cNvSpPr/>
            <p:nvPr/>
          </p:nvSpPr>
          <p:spPr>
            <a:xfrm>
              <a:off x="259653" y="1575504"/>
              <a:ext cx="4883847" cy="637344"/>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Top Evaluation Criteria</a:t>
              </a:r>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sp>
          <p:nvSpPr>
            <p:cNvPr id="12" name="Rectangle 11"/>
            <p:cNvSpPr/>
            <p:nvPr/>
          </p:nvSpPr>
          <p:spPr>
            <a:xfrm>
              <a:off x="5143500" y="5724144"/>
              <a:ext cx="1785696" cy="44318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b="1" dirty="0" smtClean="0"/>
              <a:t>Activity: Top Evaluation Criteria</a:t>
            </a:r>
            <a:endParaRPr lang="en-US" b="1" dirty="0"/>
          </a:p>
        </p:txBody>
      </p:sp>
      <p:sp>
        <p:nvSpPr>
          <p:cNvPr id="5" name="TextBox 4"/>
          <p:cNvSpPr txBox="1"/>
          <p:nvPr/>
        </p:nvSpPr>
        <p:spPr>
          <a:xfrm>
            <a:off x="259653" y="2212848"/>
            <a:ext cx="4883847"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1 hour</a:t>
            </a:r>
          </a:p>
          <a:p>
            <a:pPr marL="342900" indent="-342900">
              <a:buFont typeface="Arial" panose="020B0604020202020204" pitchFamily="34" charset="0"/>
              <a:buChar char="•"/>
            </a:pPr>
            <a:r>
              <a:rPr lang="en-US" sz="2400" b="1" dirty="0" smtClean="0"/>
              <a:t>Bronze-level activity</a:t>
            </a:r>
          </a:p>
          <a:p>
            <a:pPr marL="342900" indent="-342900">
              <a:buFont typeface="Arial" panose="020B0604020202020204" pitchFamily="34" charset="0"/>
              <a:buChar char="•"/>
            </a:pPr>
            <a:r>
              <a:rPr lang="en-US" sz="2400" b="1" dirty="0" smtClean="0"/>
              <a:t>Take another look at the digital services acquisition packages</a:t>
            </a:r>
          </a:p>
          <a:p>
            <a:pPr marL="342900" indent="-342900">
              <a:buFont typeface="Arial" panose="020B0604020202020204" pitchFamily="34" charset="0"/>
              <a:buChar char="•"/>
            </a:pPr>
            <a:r>
              <a:rPr lang="en-US" sz="2400" b="1" dirty="0" smtClean="0"/>
              <a:t>Consider the evaluation criteria and determine the top criteria in each of the acquisitions. </a:t>
            </a:r>
          </a:p>
          <a:p>
            <a:pPr marL="342900" indent="-342900">
              <a:buFont typeface="Arial" panose="020B0604020202020204" pitchFamily="34" charset="0"/>
              <a:buChar char="•"/>
            </a:pPr>
            <a:r>
              <a:rPr lang="en-US" sz="2400" b="1" dirty="0" smtClean="0"/>
              <a:t>In the course Wiki, you will post the criteria you selected, instructions, and explanations.</a:t>
            </a:r>
            <a:endParaRPr lang="en-US" sz="2400" b="1" dirty="0"/>
          </a:p>
        </p:txBody>
      </p:sp>
    </p:spTree>
    <p:extLst>
      <p:ext uri="{BB962C8B-B14F-4D97-AF65-F5344CB8AC3E}">
        <p14:creationId xmlns:p14="http://schemas.microsoft.com/office/powerpoint/2010/main" val="5358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Welcome to the Class Wiki!</a:t>
            </a:r>
            <a:endParaRPr lang="en-US" b="1" dirty="0"/>
          </a:p>
        </p:txBody>
      </p:sp>
      <p:pic>
        <p:nvPicPr>
          <p:cNvPr id="5" name="Picture 4"/>
          <p:cNvPicPr>
            <a:picLocks noChangeAspect="1"/>
          </p:cNvPicPr>
          <p:nvPr/>
        </p:nvPicPr>
        <p:blipFill>
          <a:blip r:embed="rId3"/>
          <a:stretch>
            <a:fillRect/>
          </a:stretch>
        </p:blipFill>
        <p:spPr>
          <a:xfrm>
            <a:off x="1364092" y="1447799"/>
            <a:ext cx="9813246" cy="4764545"/>
          </a:xfrm>
          <a:prstGeom prst="rect">
            <a:avLst/>
          </a:prstGeom>
          <a:ln>
            <a:solidFill>
              <a:schemeClr val="tx1"/>
            </a:solidFill>
          </a:ln>
        </p:spPr>
      </p:pic>
    </p:spTree>
    <p:extLst>
      <p:ext uri="{BB962C8B-B14F-4D97-AF65-F5344CB8AC3E}">
        <p14:creationId xmlns:p14="http://schemas.microsoft.com/office/powerpoint/2010/main" val="2738941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Markdown 101</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It’s easier than HTML!</a:t>
            </a:r>
          </a:p>
          <a:p>
            <a:r>
              <a:rPr lang="en-US" dirty="0" smtClean="0"/>
              <a:t>Type your responses as you would in Notepad (without any formatting)</a:t>
            </a:r>
          </a:p>
          <a:p>
            <a:r>
              <a:rPr lang="en-US" dirty="0" smtClean="0"/>
              <a:t>Formatting is done with a few special syntax characters</a:t>
            </a:r>
          </a:p>
          <a:p>
            <a:endParaRPr lang="en-US" dirty="0" smtClean="0"/>
          </a:p>
          <a:p>
            <a:r>
              <a:rPr lang="en-US" dirty="0" smtClean="0"/>
              <a:t>For example: If you want to have a heading, use one or more hashtags.</a:t>
            </a:r>
          </a:p>
          <a:p>
            <a:pPr marL="457200" lvl="1" indent="0">
              <a:buNone/>
            </a:pPr>
            <a:endParaRPr lang="en-US" dirty="0" smtClean="0"/>
          </a:p>
          <a:p>
            <a:pPr marL="457200" lvl="1" indent="0">
              <a:buNone/>
            </a:pPr>
            <a:r>
              <a:rPr lang="en-US" dirty="0" smtClean="0"/>
              <a:t>		   </a:t>
            </a:r>
            <a:r>
              <a:rPr lang="en-US" u="sng" dirty="0" smtClean="0"/>
              <a:t>Markdown Syntax</a:t>
            </a:r>
            <a:r>
              <a:rPr lang="en-US" dirty="0" smtClean="0"/>
              <a:t>				</a:t>
            </a:r>
            <a:r>
              <a:rPr lang="en-US" u="sng" dirty="0" smtClean="0"/>
              <a:t>What you will see</a:t>
            </a:r>
          </a:p>
          <a:p>
            <a:pPr marL="457200" lvl="1" indent="0">
              <a:buNone/>
            </a:pPr>
            <a:r>
              <a:rPr lang="en-US" dirty="0" smtClean="0"/>
              <a:t>		</a:t>
            </a:r>
          </a:p>
          <a:p>
            <a:pPr marL="457200" lvl="1" indent="0">
              <a:buNone/>
            </a:pPr>
            <a:r>
              <a:rPr lang="en-US" dirty="0"/>
              <a:t>	</a:t>
            </a:r>
            <a:r>
              <a:rPr lang="en-US" dirty="0" smtClean="0"/>
              <a:t>	# Big heading</a:t>
            </a:r>
          </a:p>
          <a:p>
            <a:pPr marL="457200" lvl="1" indent="0">
              <a:buNone/>
            </a:pPr>
            <a:endParaRPr lang="en-US" dirty="0" smtClean="0"/>
          </a:p>
          <a:p>
            <a:pPr marL="457200" lvl="1" indent="0">
              <a:buNone/>
            </a:pPr>
            <a:r>
              <a:rPr lang="en-US" dirty="0"/>
              <a:t>	</a:t>
            </a:r>
            <a:r>
              <a:rPr lang="en-US" dirty="0" smtClean="0"/>
              <a:t>	## Smaller heading</a:t>
            </a:r>
            <a:endParaRPr lang="en-US" dirty="0"/>
          </a:p>
          <a:p>
            <a:pPr marL="457200" lvl="1" indent="0">
              <a:buNone/>
            </a:pPr>
            <a:r>
              <a:rPr lang="en-US" dirty="0" smtClean="0"/>
              <a:t>			</a:t>
            </a:r>
          </a:p>
          <a:p>
            <a:endParaRPr lang="en-US" dirty="0" smtClean="0"/>
          </a:p>
          <a:p>
            <a:pPr marL="457200" lvl="1" indent="0">
              <a:buNone/>
            </a:pPr>
            <a:endParaRPr lang="en-US" dirty="0" smtClean="0"/>
          </a:p>
        </p:txBody>
      </p:sp>
      <p:pic>
        <p:nvPicPr>
          <p:cNvPr id="4" name="Picture 3"/>
          <p:cNvPicPr>
            <a:picLocks noChangeAspect="1"/>
          </p:cNvPicPr>
          <p:nvPr/>
        </p:nvPicPr>
        <p:blipFill>
          <a:blip r:embed="rId3"/>
          <a:stretch>
            <a:fillRect/>
          </a:stretch>
        </p:blipFill>
        <p:spPr>
          <a:xfrm>
            <a:off x="7591025" y="4553302"/>
            <a:ext cx="2255715" cy="1120237"/>
          </a:xfrm>
          <a:prstGeom prst="rect">
            <a:avLst/>
          </a:prstGeom>
          <a:ln>
            <a:solidFill>
              <a:schemeClr val="tx1"/>
            </a:solidFill>
          </a:ln>
        </p:spPr>
      </p:pic>
    </p:spTree>
    <p:extLst>
      <p:ext uri="{BB962C8B-B14F-4D97-AF65-F5344CB8AC3E}">
        <p14:creationId xmlns:p14="http://schemas.microsoft.com/office/powerpoint/2010/main" val="4146613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Markdown 101</a:t>
            </a:r>
            <a:endParaRPr lang="en-US" b="1" dirty="0"/>
          </a:p>
        </p:txBody>
      </p:sp>
      <p:sp>
        <p:nvSpPr>
          <p:cNvPr id="3" name="Content Placeholder 2"/>
          <p:cNvSpPr>
            <a:spLocks noGrp="1"/>
          </p:cNvSpPr>
          <p:nvPr>
            <p:ph idx="1"/>
          </p:nvPr>
        </p:nvSpPr>
        <p:spPr>
          <a:xfrm>
            <a:off x="419100" y="1624263"/>
            <a:ext cx="11353800" cy="4552700"/>
          </a:xfrm>
        </p:spPr>
        <p:txBody>
          <a:bodyPr>
            <a:normAutofit lnSpcReduction="10000"/>
          </a:bodyPr>
          <a:lstStyle/>
          <a:p>
            <a:r>
              <a:rPr lang="en-US" dirty="0" smtClean="0"/>
              <a:t>For example: If you want to have a bulleted list:</a:t>
            </a:r>
          </a:p>
          <a:p>
            <a:pPr lvl="1"/>
            <a:r>
              <a:rPr lang="en-US" dirty="0" smtClean="0"/>
              <a:t>For dots, use an asterisk.</a:t>
            </a:r>
          </a:p>
          <a:p>
            <a:pPr lvl="1"/>
            <a:r>
              <a:rPr lang="en-US" dirty="0" smtClean="0"/>
              <a:t>For numbers, write the number, followed by a period</a:t>
            </a:r>
          </a:p>
          <a:p>
            <a:pPr marL="457200" lvl="1" indent="0">
              <a:buNone/>
            </a:pPr>
            <a:endParaRPr lang="en-US" dirty="0" smtClean="0"/>
          </a:p>
          <a:p>
            <a:pPr marL="457200" lvl="1" indent="0">
              <a:buNone/>
            </a:pPr>
            <a:r>
              <a:rPr lang="en-US" dirty="0" smtClean="0"/>
              <a:t>		   </a:t>
            </a:r>
            <a:r>
              <a:rPr lang="en-US" u="sng" dirty="0" smtClean="0"/>
              <a:t>Markdown Syntax</a:t>
            </a:r>
            <a:r>
              <a:rPr lang="en-US" dirty="0" smtClean="0"/>
              <a:t>				</a:t>
            </a:r>
            <a:r>
              <a:rPr lang="en-US" u="sng" dirty="0" smtClean="0"/>
              <a:t>What you will see</a:t>
            </a:r>
          </a:p>
          <a:p>
            <a:pPr marL="457200" lvl="1" indent="0">
              <a:buNone/>
            </a:pPr>
            <a:r>
              <a:rPr lang="en-US" dirty="0" smtClean="0"/>
              <a:t>		</a:t>
            </a:r>
          </a:p>
          <a:p>
            <a:pPr marL="457200" lvl="1" indent="0">
              <a:buNone/>
            </a:pPr>
            <a:r>
              <a:rPr lang="en-US" dirty="0"/>
              <a:t>	</a:t>
            </a:r>
            <a:r>
              <a:rPr lang="en-US" dirty="0" smtClean="0"/>
              <a:t>	* Regular </a:t>
            </a:r>
          </a:p>
          <a:p>
            <a:pPr marL="457200" lvl="1" indent="0">
              <a:buNone/>
            </a:pPr>
            <a:r>
              <a:rPr lang="en-US" dirty="0"/>
              <a:t>	</a:t>
            </a:r>
            <a:r>
              <a:rPr lang="en-US" dirty="0" smtClean="0"/>
              <a:t>	* Bullet</a:t>
            </a:r>
          </a:p>
          <a:p>
            <a:pPr marL="457200" lvl="1" indent="0">
              <a:buNone/>
            </a:pPr>
            <a:endParaRPr lang="en-US" dirty="0" smtClean="0"/>
          </a:p>
          <a:p>
            <a:pPr marL="457200" lvl="1" indent="0">
              <a:buNone/>
            </a:pPr>
            <a:r>
              <a:rPr lang="en-US" dirty="0"/>
              <a:t>	</a:t>
            </a:r>
            <a:r>
              <a:rPr lang="en-US" dirty="0" smtClean="0"/>
              <a:t>	1. A</a:t>
            </a:r>
          </a:p>
          <a:p>
            <a:pPr marL="457200" lvl="1" indent="0">
              <a:buNone/>
            </a:pPr>
            <a:r>
              <a:rPr lang="en-US" dirty="0"/>
              <a:t>	</a:t>
            </a:r>
            <a:r>
              <a:rPr lang="en-US" dirty="0" smtClean="0"/>
              <a:t>	2. Numbered</a:t>
            </a:r>
          </a:p>
          <a:p>
            <a:pPr marL="457200" lvl="1" indent="0">
              <a:buNone/>
            </a:pPr>
            <a:r>
              <a:rPr lang="en-US" dirty="0"/>
              <a:t>	</a:t>
            </a:r>
            <a:r>
              <a:rPr lang="en-US" dirty="0" smtClean="0"/>
              <a:t>	3. List</a:t>
            </a:r>
          </a:p>
          <a:p>
            <a:pPr marL="457200" lvl="1" indent="0">
              <a:buNone/>
            </a:pPr>
            <a:endParaRPr lang="en-US" dirty="0" smtClean="0"/>
          </a:p>
        </p:txBody>
      </p:sp>
      <p:pic>
        <p:nvPicPr>
          <p:cNvPr id="5" name="Picture 4"/>
          <p:cNvPicPr>
            <a:picLocks noChangeAspect="1"/>
          </p:cNvPicPr>
          <p:nvPr/>
        </p:nvPicPr>
        <p:blipFill>
          <a:blip r:embed="rId3"/>
          <a:stretch>
            <a:fillRect/>
          </a:stretch>
        </p:blipFill>
        <p:spPr>
          <a:xfrm>
            <a:off x="7965246" y="3502685"/>
            <a:ext cx="1483898" cy="2674278"/>
          </a:xfrm>
          <a:prstGeom prst="rect">
            <a:avLst/>
          </a:prstGeom>
          <a:ln>
            <a:solidFill>
              <a:schemeClr val="tx1"/>
            </a:solidFill>
          </a:ln>
        </p:spPr>
      </p:pic>
    </p:spTree>
    <p:extLst>
      <p:ext uri="{BB962C8B-B14F-4D97-AF65-F5344CB8AC3E}">
        <p14:creationId xmlns:p14="http://schemas.microsoft.com/office/powerpoint/2010/main" val="2261411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Further Practice with Evaluation Criteria</a:t>
            </a:r>
            <a:endParaRPr lang="en-US" b="1" dirty="0"/>
          </a:p>
        </p:txBody>
      </p:sp>
      <p:grpSp>
        <p:nvGrpSpPr>
          <p:cNvPr id="3" name="Group 2"/>
          <p:cNvGrpSpPr/>
          <p:nvPr/>
        </p:nvGrpSpPr>
        <p:grpSpPr>
          <a:xfrm>
            <a:off x="259653" y="1575504"/>
            <a:ext cx="6729195" cy="4591822"/>
            <a:chOff x="259653" y="1575504"/>
            <a:chExt cx="6729195" cy="4591822"/>
          </a:xfrm>
        </p:grpSpPr>
        <p:sp>
          <p:nvSpPr>
            <p:cNvPr id="8" name="Rectangle 7"/>
            <p:cNvSpPr/>
            <p:nvPr/>
          </p:nvSpPr>
          <p:spPr>
            <a:xfrm>
              <a:off x="259653" y="1575504"/>
              <a:ext cx="4883847" cy="929952"/>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Further Practice with Evaluation Criteria</a:t>
              </a:r>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sp>
          <p:nvSpPr>
            <p:cNvPr id="12" name="Rectangle 11"/>
            <p:cNvSpPr/>
            <p:nvPr/>
          </p:nvSpPr>
          <p:spPr>
            <a:xfrm>
              <a:off x="5203152" y="5590627"/>
              <a:ext cx="1785696" cy="535853"/>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0657" b="9975"/>
          <a:stretch/>
        </p:blipFill>
        <p:spPr>
          <a:xfrm>
            <a:off x="5143500" y="1575505"/>
            <a:ext cx="6688836" cy="4587552"/>
          </a:xfrm>
          <a:prstGeom prst="rect">
            <a:avLst/>
          </a:prstGeom>
        </p:spPr>
      </p:pic>
      <p:sp>
        <p:nvSpPr>
          <p:cNvPr id="6" name="TextBox 5"/>
          <p:cNvSpPr txBox="1"/>
          <p:nvPr/>
        </p:nvSpPr>
        <p:spPr>
          <a:xfrm>
            <a:off x="259653" y="2505456"/>
            <a:ext cx="4883847"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About 30 minutes</a:t>
            </a:r>
          </a:p>
          <a:p>
            <a:pPr marL="342900" indent="-342900">
              <a:buFont typeface="Arial" panose="020B0604020202020204" pitchFamily="34" charset="0"/>
              <a:buChar char="•"/>
            </a:pPr>
            <a:r>
              <a:rPr lang="en-US" sz="2400" b="1" dirty="0" smtClean="0"/>
              <a:t>Silver-level activity</a:t>
            </a:r>
          </a:p>
          <a:p>
            <a:pPr marL="342900" indent="-342900">
              <a:buFont typeface="Arial" panose="020B0604020202020204" pitchFamily="34" charset="0"/>
              <a:buChar char="•"/>
            </a:pPr>
            <a:r>
              <a:rPr lang="en-US" sz="2400" b="1" dirty="0" smtClean="0"/>
              <a:t>For this activity, you will consider the evaluation criteria of the VA Appeals acquisition</a:t>
            </a:r>
          </a:p>
          <a:p>
            <a:pPr marL="342900" indent="-342900">
              <a:buFont typeface="Arial" panose="020B0604020202020204" pitchFamily="34" charset="0"/>
              <a:buChar char="•"/>
            </a:pPr>
            <a:r>
              <a:rPr lang="en-US" sz="2400" b="1" dirty="0" smtClean="0"/>
              <a:t>Select the top 2 evaluation criteria </a:t>
            </a:r>
          </a:p>
          <a:p>
            <a:pPr marL="342900" indent="-342900">
              <a:buFont typeface="Arial" panose="020B0604020202020204" pitchFamily="34" charset="0"/>
              <a:buChar char="•"/>
            </a:pPr>
            <a:r>
              <a:rPr lang="en-US" sz="2400" b="1" dirty="0" smtClean="0"/>
              <a:t>Post to the course Wiki under the VA Appeals Evaluation Criteria page</a:t>
            </a:r>
          </a:p>
          <a:p>
            <a:pPr marL="342900" indent="-342900">
              <a:buFont typeface="Arial" panose="020B0604020202020204" pitchFamily="34" charset="0"/>
              <a:buChar char="•"/>
            </a:pPr>
            <a:r>
              <a:rPr lang="en-US" sz="2400" b="1" dirty="0" smtClean="0"/>
              <a:t>Due Nov. 18</a:t>
            </a:r>
            <a:endParaRPr lang="en-US" sz="2400" b="1" dirty="0"/>
          </a:p>
        </p:txBody>
      </p:sp>
    </p:spTree>
    <p:extLst>
      <p:ext uri="{BB962C8B-B14F-4D97-AF65-F5344CB8AC3E}">
        <p14:creationId xmlns:p14="http://schemas.microsoft.com/office/powerpoint/2010/main" val="2455086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a:bodyPr>
          <a:lstStyle/>
          <a:p>
            <a:r>
              <a:rPr lang="en-US" dirty="0" smtClean="0"/>
              <a:t>Iteration 3.B Welcome and Introduction</a:t>
            </a:r>
          </a:p>
          <a:p>
            <a:pPr lvl="1"/>
            <a:r>
              <a:rPr lang="en-US" dirty="0" smtClean="0"/>
              <a:t>Reminders and updates</a:t>
            </a:r>
          </a:p>
          <a:p>
            <a:pPr lvl="1"/>
            <a:r>
              <a:rPr lang="en-US" dirty="0" smtClean="0"/>
              <a:t>Sessions and activities that compose the iteration</a:t>
            </a:r>
            <a:endParaRPr lang="en-US" dirty="0"/>
          </a:p>
          <a:p>
            <a:pPr lvl="1"/>
            <a:r>
              <a:rPr lang="en-US" dirty="0" smtClean="0"/>
              <a:t>Release 3 Classroom Session: What to Expect</a:t>
            </a:r>
          </a:p>
        </p:txBody>
      </p:sp>
    </p:spTree>
    <p:extLst>
      <p:ext uri="{BB962C8B-B14F-4D97-AF65-F5344CB8AC3E}">
        <p14:creationId xmlns:p14="http://schemas.microsoft.com/office/powerpoint/2010/main" val="619585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a:t>
            </a:r>
            <a:r>
              <a:rPr lang="en-US" b="1" dirty="0" smtClean="0"/>
              <a:t>Evaluation Criteria Research</a:t>
            </a:r>
            <a:endParaRPr lang="en-US" b="1" dirty="0"/>
          </a:p>
        </p:txBody>
      </p:sp>
      <p:grpSp>
        <p:nvGrpSpPr>
          <p:cNvPr id="3" name="Group 2"/>
          <p:cNvGrpSpPr/>
          <p:nvPr/>
        </p:nvGrpSpPr>
        <p:grpSpPr>
          <a:xfrm>
            <a:off x="259653" y="1575504"/>
            <a:ext cx="6729195" cy="4591822"/>
            <a:chOff x="259653" y="1575504"/>
            <a:chExt cx="6729195" cy="4591822"/>
          </a:xfrm>
        </p:grpSpPr>
        <p:sp>
          <p:nvSpPr>
            <p:cNvPr id="8" name="Rectangle 7"/>
            <p:cNvSpPr/>
            <p:nvPr/>
          </p:nvSpPr>
          <p:spPr>
            <a:xfrm>
              <a:off x="259653" y="1575504"/>
              <a:ext cx="4883847" cy="929952"/>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a:t>
              </a:r>
              <a:r>
                <a:rPr lang="en-US" sz="2400" b="1" dirty="0" smtClean="0"/>
                <a:t>Evaluation Criteria Research</a:t>
              </a:r>
            </a:p>
            <a:p>
              <a:pPr algn="ctr"/>
              <a:endParaRPr lang="en-US" sz="2400"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sp>
          <p:nvSpPr>
            <p:cNvPr id="12" name="Rectangle 11"/>
            <p:cNvSpPr/>
            <p:nvPr/>
          </p:nvSpPr>
          <p:spPr>
            <a:xfrm>
              <a:off x="5203152" y="5590627"/>
              <a:ext cx="1785696" cy="535853"/>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259653" y="2505456"/>
            <a:ext cx="4883847"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About 30 minutes</a:t>
            </a:r>
          </a:p>
          <a:p>
            <a:pPr marL="342900" indent="-342900">
              <a:buFont typeface="Arial" panose="020B0604020202020204" pitchFamily="34" charset="0"/>
              <a:buChar char="•"/>
            </a:pPr>
            <a:r>
              <a:rPr lang="en-US" sz="2400" b="1" dirty="0" smtClean="0"/>
              <a:t>Silver-level activity</a:t>
            </a:r>
          </a:p>
          <a:p>
            <a:pPr marL="342900" indent="-342900">
              <a:buFont typeface="Arial" panose="020B0604020202020204" pitchFamily="34" charset="0"/>
              <a:buChar char="•"/>
            </a:pPr>
            <a:r>
              <a:rPr lang="en-US" sz="2400" b="1" dirty="0" smtClean="0"/>
              <a:t>Continued discussion of evaluation criteria</a:t>
            </a:r>
          </a:p>
          <a:p>
            <a:pPr marL="342900" indent="-342900">
              <a:buFont typeface="Arial" panose="020B0604020202020204" pitchFamily="34" charset="0"/>
              <a:buChar char="•"/>
            </a:pPr>
            <a:r>
              <a:rPr lang="en-US" sz="2400" b="1" dirty="0" smtClean="0"/>
              <a:t>Research other effective evaluation criteria for digital services</a:t>
            </a:r>
          </a:p>
          <a:p>
            <a:pPr marL="342900" indent="-342900">
              <a:buFont typeface="Arial" panose="020B0604020202020204" pitchFamily="34" charset="0"/>
              <a:buChar char="•"/>
            </a:pPr>
            <a:r>
              <a:rPr lang="en-US" sz="2400" b="1" dirty="0" smtClean="0"/>
              <a:t>Due Nov. 18</a:t>
            </a:r>
            <a:endParaRPr lang="en-US" sz="24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1" y="1575505"/>
            <a:ext cx="7048500" cy="4591822"/>
          </a:xfrm>
          <a:prstGeom prst="rect">
            <a:avLst/>
          </a:prstGeom>
        </p:spPr>
      </p:pic>
    </p:spTree>
    <p:extLst>
      <p:ext uri="{BB962C8B-B14F-4D97-AF65-F5344CB8AC3E}">
        <p14:creationId xmlns:p14="http://schemas.microsoft.com/office/powerpoint/2010/main" val="2912118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solidFill>
                  <a:schemeClr val="tx1"/>
                </a:solidFill>
              </a:rPr>
              <a:t>What’s Next</a:t>
            </a:r>
            <a:endParaRPr lang="en-US" dirty="0">
              <a:solidFill>
                <a:schemeClr val="tx1"/>
              </a:solidFill>
            </a:endParaRP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8580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3.B Post-Assessment</a:t>
            </a:r>
            <a:endParaRPr lang="en-US" b="1" dirty="0"/>
          </a:p>
        </p:txBody>
      </p:sp>
      <p:sp>
        <p:nvSpPr>
          <p:cNvPr id="3" name="Content Placeholder 2"/>
          <p:cNvSpPr>
            <a:spLocks noGrp="1"/>
          </p:cNvSpPr>
          <p:nvPr>
            <p:ph idx="1"/>
          </p:nvPr>
        </p:nvSpPr>
        <p:spPr/>
        <p:txBody>
          <a:bodyPr/>
          <a:lstStyle/>
          <a:p>
            <a:r>
              <a:rPr lang="en-US" dirty="0" smtClean="0"/>
              <a:t>The 3.B Post-Assessment will be ready by the week of November 14. </a:t>
            </a:r>
          </a:p>
          <a:p>
            <a:r>
              <a:rPr lang="en-US" dirty="0" smtClean="0"/>
              <a:t>We ask that you complete the assessment by the end of the week.</a:t>
            </a:r>
            <a:endParaRPr lang="en-US" dirty="0"/>
          </a:p>
        </p:txBody>
      </p:sp>
    </p:spTree>
    <p:extLst>
      <p:ext uri="{BB962C8B-B14F-4D97-AF65-F5344CB8AC3E}">
        <p14:creationId xmlns:p14="http://schemas.microsoft.com/office/powerpoint/2010/main" val="338008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3 Classroom Session	</a:t>
            </a:r>
            <a:endParaRPr lang="en-US" dirty="0"/>
          </a:p>
        </p:txBody>
      </p:sp>
      <p:sp>
        <p:nvSpPr>
          <p:cNvPr id="3" name="Content Placeholder 2"/>
          <p:cNvSpPr>
            <a:spLocks noGrp="1"/>
          </p:cNvSpPr>
          <p:nvPr>
            <p:ph idx="1"/>
          </p:nvPr>
        </p:nvSpPr>
        <p:spPr/>
        <p:txBody>
          <a:bodyPr/>
          <a:lstStyle/>
          <a:p>
            <a:r>
              <a:rPr lang="en-US" dirty="0" smtClean="0"/>
              <a:t>Release 3 </a:t>
            </a:r>
            <a:r>
              <a:rPr lang="en-US" dirty="0"/>
              <a:t>Classroom Session</a:t>
            </a:r>
          </a:p>
          <a:p>
            <a:pPr lvl="1"/>
            <a:r>
              <a:rPr lang="en-US" dirty="0" smtClean="0"/>
              <a:t>Classroom Session for Release 3 will be from Oct. 14 – 18</a:t>
            </a:r>
          </a:p>
          <a:p>
            <a:pPr lvl="1"/>
            <a:r>
              <a:rPr lang="en-US" dirty="0" smtClean="0"/>
              <a:t>ASI’s Arlington office: 1655 </a:t>
            </a:r>
            <a:r>
              <a:rPr lang="en-US" dirty="0"/>
              <a:t>North Fort Myer Drive, Suite 1000; Arlington, VA </a:t>
            </a:r>
            <a:r>
              <a:rPr lang="en-US" dirty="0" smtClean="0"/>
              <a:t>22209</a:t>
            </a:r>
          </a:p>
          <a:p>
            <a:r>
              <a:rPr lang="en-US" dirty="0" smtClean="0"/>
              <a:t>A detailed agenda that outlines the session activities and topics will be sent from the course email later today.  </a:t>
            </a:r>
            <a:endParaRPr lang="en-US" dirty="0"/>
          </a:p>
        </p:txBody>
      </p:sp>
    </p:spTree>
    <p:extLst>
      <p:ext uri="{BB962C8B-B14F-4D97-AF65-F5344CB8AC3E}">
        <p14:creationId xmlns:p14="http://schemas.microsoft.com/office/powerpoint/2010/main" val="363062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 Badging Framework</a:t>
            </a:r>
            <a:endParaRPr lang="en-US" b="1" dirty="0"/>
          </a:p>
        </p:txBody>
      </p:sp>
      <p:sp>
        <p:nvSpPr>
          <p:cNvPr id="3" name="Content Placeholder 2"/>
          <p:cNvSpPr>
            <a:spLocks noGrp="1"/>
          </p:cNvSpPr>
          <p:nvPr>
            <p:ph idx="1"/>
          </p:nvPr>
        </p:nvSpPr>
        <p:spPr/>
        <p:txBody>
          <a:bodyPr>
            <a:normAutofit/>
          </a:bodyPr>
          <a:lstStyle/>
          <a:p>
            <a:r>
              <a:rPr lang="en-US" dirty="0" smtClean="0"/>
              <a:t>Badging </a:t>
            </a:r>
            <a:r>
              <a:rPr lang="en-US" dirty="0" smtClean="0"/>
              <a:t>Update</a:t>
            </a:r>
          </a:p>
          <a:p>
            <a:pPr lvl="1"/>
            <a:r>
              <a:rPr lang="en-US" dirty="0" smtClean="0"/>
              <a:t>All badges are now automatically tracked (no more checklists!)</a:t>
            </a:r>
          </a:p>
          <a:p>
            <a:pPr lvl="2"/>
            <a:r>
              <a:rPr lang="en-US" dirty="0" smtClean="0"/>
              <a:t>As you earn a badge, it will display within the assessment section.</a:t>
            </a:r>
          </a:p>
          <a:p>
            <a:pPr lvl="2"/>
            <a:r>
              <a:rPr lang="en-US" dirty="0" smtClean="0"/>
              <a:t>Select </a:t>
            </a:r>
            <a:r>
              <a:rPr lang="en-US" dirty="0" smtClean="0"/>
              <a:t>the “Mark as complete” button at the end of each activity to receive </a:t>
            </a:r>
            <a:r>
              <a:rPr lang="en-US" dirty="0" smtClean="0"/>
              <a:t>credit</a:t>
            </a:r>
          </a:p>
          <a:p>
            <a:pPr lvl="1"/>
            <a:r>
              <a:rPr lang="en-US" dirty="0" smtClean="0"/>
              <a:t>You </a:t>
            </a:r>
            <a:r>
              <a:rPr lang="en-US" dirty="0" smtClean="0"/>
              <a:t>will be assigned specific silver-level activities based on your performance in the Iteration Pre-Assessments</a:t>
            </a:r>
          </a:p>
          <a:p>
            <a:pPr lvl="2"/>
            <a:r>
              <a:rPr lang="en-US" dirty="0" smtClean="0"/>
              <a:t>To receive the silver badge you must complete all of the silver activities listed in the “Associated Activities” area of the assessment section</a:t>
            </a:r>
          </a:p>
          <a:p>
            <a:pPr lvl="2"/>
            <a:r>
              <a:rPr lang="en-US" dirty="0" smtClean="0"/>
              <a:t>To receive a gold badge, you will complete </a:t>
            </a:r>
            <a:r>
              <a:rPr lang="en-US" u="sng" dirty="0" smtClean="0"/>
              <a:t>all </a:t>
            </a:r>
            <a:r>
              <a:rPr lang="en-US" dirty="0" smtClean="0"/>
              <a:t>silver-level activities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4845" y="2077771"/>
            <a:ext cx="3328035" cy="920966"/>
          </a:xfrm>
          <a:prstGeom prst="rect">
            <a:avLst/>
          </a:prstGeom>
        </p:spPr>
      </p:pic>
    </p:spTree>
    <p:extLst>
      <p:ext uri="{BB962C8B-B14F-4D97-AF65-F5344CB8AC3E}">
        <p14:creationId xmlns:p14="http://schemas.microsoft.com/office/powerpoint/2010/main" val="1437736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 and Updates</a:t>
            </a:r>
            <a:endParaRPr lang="en-US" b="1" dirty="0"/>
          </a:p>
        </p:txBody>
      </p:sp>
      <p:sp>
        <p:nvSpPr>
          <p:cNvPr id="3" name="Content Placeholder 2"/>
          <p:cNvSpPr>
            <a:spLocks noGrp="1"/>
          </p:cNvSpPr>
          <p:nvPr>
            <p:ph idx="1"/>
          </p:nvPr>
        </p:nvSpPr>
        <p:spPr/>
        <p:txBody>
          <a:bodyPr>
            <a:normAutofit/>
          </a:bodyPr>
          <a:lstStyle/>
          <a:p>
            <a:r>
              <a:rPr lang="en-US" dirty="0" smtClean="0"/>
              <a:t>Assessments</a:t>
            </a:r>
          </a:p>
          <a:p>
            <a:pPr lvl="1"/>
            <a:r>
              <a:rPr lang="en-US" dirty="0" smtClean="0"/>
              <a:t>We have some folks who have not completed the Release 2 Assessment yet</a:t>
            </a:r>
          </a:p>
          <a:p>
            <a:pPr lvl="1"/>
            <a:r>
              <a:rPr lang="en-US" dirty="0" smtClean="0"/>
              <a:t>Iteration 3.A Post-Assessment </a:t>
            </a:r>
          </a:p>
          <a:p>
            <a:r>
              <a:rPr lang="en-US" dirty="0" smtClean="0"/>
              <a:t>Live Digital Assignment</a:t>
            </a:r>
          </a:p>
          <a:p>
            <a:pPr lvl="1"/>
            <a:r>
              <a:rPr lang="en-US" dirty="0" smtClean="0"/>
              <a:t>In the classroom session you will have to demo your work to date. This includes at least your project plan</a:t>
            </a:r>
            <a:r>
              <a:rPr lang="en-US" dirty="0" smtClean="0"/>
              <a:t>, testing methods, and updates on testing. </a:t>
            </a:r>
            <a:endParaRPr lang="en-US" dirty="0" smtClean="0"/>
          </a:p>
        </p:txBody>
      </p:sp>
    </p:spTree>
    <p:extLst>
      <p:ext uri="{BB962C8B-B14F-4D97-AF65-F5344CB8AC3E}">
        <p14:creationId xmlns:p14="http://schemas.microsoft.com/office/powerpoint/2010/main" val="2585860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3.B – What It’s All About</a:t>
            </a:r>
            <a:endParaRPr lang="en-US" b="1" dirty="0"/>
          </a:p>
        </p:txBody>
      </p:sp>
      <p:grpSp>
        <p:nvGrpSpPr>
          <p:cNvPr id="3" name="Group 2"/>
          <p:cNvGrpSpPr/>
          <p:nvPr/>
        </p:nvGrpSpPr>
        <p:grpSpPr>
          <a:xfrm>
            <a:off x="259652" y="1575505"/>
            <a:ext cx="11703748" cy="4691945"/>
            <a:chOff x="259652" y="1575505"/>
            <a:chExt cx="11703748" cy="4691945"/>
          </a:xfrm>
        </p:grpSpPr>
        <p:sp>
          <p:nvSpPr>
            <p:cNvPr id="6" name="Rectangle 5"/>
            <p:cNvSpPr/>
            <p:nvPr/>
          </p:nvSpPr>
          <p:spPr>
            <a:xfrm>
              <a:off x="259653" y="157550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Iteration 3.A – Where We’ve Been</a:t>
              </a:r>
              <a:endParaRPr lang="en-US" sz="2400" b="1" dirty="0">
                <a:solidFill>
                  <a:schemeClr val="bg1"/>
                </a:solidFill>
              </a:endParaRPr>
            </a:p>
          </p:txBody>
        </p:sp>
        <p:sp>
          <p:nvSpPr>
            <p:cNvPr id="7" name="Rectangle 6"/>
            <p:cNvSpPr/>
            <p:nvPr/>
          </p:nvSpPr>
          <p:spPr>
            <a:xfrm>
              <a:off x="259652" y="399485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3.B – What’s Next</a:t>
              </a:r>
              <a:endParaRPr lang="en-US" sz="2400" b="1" dirty="0"/>
            </a:p>
          </p:txBody>
        </p:sp>
        <p:sp>
          <p:nvSpPr>
            <p:cNvPr id="8" name="Rectangle 7"/>
            <p:cNvSpPr/>
            <p:nvPr/>
          </p:nvSpPr>
          <p:spPr>
            <a:xfrm>
              <a:off x="259653" y="2082094"/>
              <a:ext cx="11703747" cy="183003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solidFill>
                    <a:schemeClr val="tx1"/>
                  </a:solidFill>
                </a:rPr>
                <a:t>Identify how to develop an acquisition strategy for digital services.</a:t>
              </a:r>
            </a:p>
            <a:p>
              <a:pPr marL="342900" indent="-342900">
                <a:buFont typeface="Arial" panose="020B0604020202020204" pitchFamily="34" charset="0"/>
                <a:buChar char="•"/>
              </a:pPr>
              <a:r>
                <a:rPr lang="en-US" sz="2000" b="1" dirty="0">
                  <a:solidFill>
                    <a:schemeClr val="tx1"/>
                  </a:solidFill>
                </a:rPr>
                <a:t>Select an acquisition strategy that supports your customer's needs for a digital acquisition.</a:t>
              </a:r>
            </a:p>
            <a:p>
              <a:pPr marL="342900" indent="-342900">
                <a:buFont typeface="Arial" panose="020B0604020202020204" pitchFamily="34" charset="0"/>
                <a:buChar char="•"/>
              </a:pPr>
              <a:r>
                <a:rPr lang="en-US" sz="2000" b="1" dirty="0">
                  <a:solidFill>
                    <a:schemeClr val="tx1"/>
                  </a:solidFill>
                </a:rPr>
                <a:t>Identify strategies and communication methods to apply at different phases of the change lifecycle. </a:t>
              </a:r>
            </a:p>
            <a:p>
              <a:pPr marL="342900" indent="-342900">
                <a:buFont typeface="Arial" panose="020B0604020202020204" pitchFamily="34" charset="0"/>
                <a:buChar char="•"/>
              </a:pPr>
              <a:r>
                <a:rPr lang="en-US" sz="2000" b="1" dirty="0">
                  <a:solidFill>
                    <a:schemeClr val="tx1"/>
                  </a:solidFill>
                </a:rPr>
                <a:t>Identify evaluation methods and criteria on cost and pricing, terms and conditions, security concerns (cyber), and data rights to evaluate vendor maturity and ability to deliver a product that solves a given need and given the definition of success.</a:t>
              </a:r>
            </a:p>
          </p:txBody>
        </p:sp>
        <p:sp>
          <p:nvSpPr>
            <p:cNvPr id="9" name="Rectangle 8"/>
            <p:cNvSpPr/>
            <p:nvPr/>
          </p:nvSpPr>
          <p:spPr>
            <a:xfrm>
              <a:off x="259653" y="4501445"/>
              <a:ext cx="11703747" cy="1766005"/>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a:solidFill>
                  <a:schemeClr val="tx1"/>
                </a:solidFill>
              </a:endParaRPr>
            </a:p>
          </p:txBody>
        </p:sp>
      </p:grpSp>
      <p:sp>
        <p:nvSpPr>
          <p:cNvPr id="10" name="Rectangle 9"/>
          <p:cNvSpPr/>
          <p:nvPr/>
        </p:nvSpPr>
        <p:spPr>
          <a:xfrm>
            <a:off x="259652" y="4450971"/>
            <a:ext cx="11703747" cy="183003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sz="2000" b="1" dirty="0">
                <a:solidFill>
                  <a:schemeClr val="tx1"/>
                </a:solidFill>
              </a:rPr>
              <a:t>Identify the role that security plays in digital service </a:t>
            </a:r>
            <a:r>
              <a:rPr lang="en-US" sz="2000" b="1" dirty="0" smtClean="0">
                <a:solidFill>
                  <a:schemeClr val="tx1"/>
                </a:solidFill>
              </a:rPr>
              <a:t>contracts.</a:t>
            </a:r>
          </a:p>
          <a:p>
            <a:pPr marL="342900" lvl="0" indent="-342900">
              <a:buFont typeface="Arial" panose="020B0604020202020204" pitchFamily="34" charset="0"/>
              <a:buChar char="•"/>
            </a:pPr>
            <a:r>
              <a:rPr lang="en-US" sz="2000" b="1" dirty="0" smtClean="0">
                <a:solidFill>
                  <a:schemeClr val="tx1"/>
                </a:solidFill>
              </a:rPr>
              <a:t>Develop </a:t>
            </a:r>
            <a:r>
              <a:rPr lang="en-US" sz="2000" b="1" dirty="0">
                <a:solidFill>
                  <a:schemeClr val="tx1"/>
                </a:solidFill>
              </a:rPr>
              <a:t>your acquisition package for procuring digital services, including proposal and source selection methods.</a:t>
            </a:r>
          </a:p>
          <a:p>
            <a:pPr marL="342900" lvl="0" indent="-342900">
              <a:buFont typeface="Arial" panose="020B0604020202020204" pitchFamily="34" charset="0"/>
              <a:buChar char="•"/>
            </a:pPr>
            <a:r>
              <a:rPr lang="en-US" sz="2000" b="1" dirty="0" smtClean="0">
                <a:solidFill>
                  <a:schemeClr val="tx1"/>
                </a:solidFill>
              </a:rPr>
              <a:t>Define </a:t>
            </a:r>
            <a:r>
              <a:rPr lang="en-US" sz="2000" b="1" dirty="0">
                <a:solidFill>
                  <a:schemeClr val="tx1"/>
                </a:solidFill>
              </a:rPr>
              <a:t>evaluation criteria, given evaluation strategy discussed in your acquisition strategy.</a:t>
            </a:r>
          </a:p>
        </p:txBody>
      </p:sp>
    </p:spTree>
    <p:extLst>
      <p:ext uri="{BB962C8B-B14F-4D97-AF65-F5344CB8AC3E}">
        <p14:creationId xmlns:p14="http://schemas.microsoft.com/office/powerpoint/2010/main" val="4187956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3.B Timeline and Bronze Activities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468488076"/>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Nov. 7</a:t>
                      </a:r>
                      <a:endParaRPr lang="en-US" sz="2400" b="1" dirty="0"/>
                    </a:p>
                  </a:txBody>
                  <a:tcPr/>
                </a:tc>
                <a:tc>
                  <a:txBody>
                    <a:bodyPr/>
                    <a:lstStyle/>
                    <a:p>
                      <a:pPr algn="r"/>
                      <a:r>
                        <a:rPr lang="en-US" sz="2400" b="1" dirty="0" smtClean="0"/>
                        <a:t>8</a:t>
                      </a:r>
                      <a:endParaRPr lang="en-US" sz="2400" b="1" dirty="0"/>
                    </a:p>
                  </a:txBody>
                  <a:tcPr/>
                </a:tc>
                <a:tc>
                  <a:txBody>
                    <a:bodyPr/>
                    <a:lstStyle/>
                    <a:p>
                      <a:pPr algn="r"/>
                      <a:r>
                        <a:rPr lang="en-US" sz="2400" b="1" dirty="0" smtClean="0"/>
                        <a:t>9</a:t>
                      </a:r>
                      <a:endParaRPr lang="en-US" sz="2400" b="1" dirty="0"/>
                    </a:p>
                  </a:txBody>
                  <a:tcPr>
                    <a:solidFill>
                      <a:schemeClr val="bg1"/>
                    </a:solidFill>
                  </a:tcPr>
                </a:tc>
                <a:tc>
                  <a:txBody>
                    <a:bodyPr/>
                    <a:lstStyle/>
                    <a:p>
                      <a:pPr algn="r"/>
                      <a:r>
                        <a:rPr lang="en-US" sz="2400" b="1" dirty="0" smtClean="0"/>
                        <a:t>10</a:t>
                      </a:r>
                      <a:endParaRPr lang="en-US" sz="2400" b="1" dirty="0"/>
                    </a:p>
                  </a:txBody>
                  <a:tcPr/>
                </a:tc>
                <a:tc>
                  <a:txBody>
                    <a:bodyPr/>
                    <a:lstStyle/>
                    <a:p>
                      <a:pPr algn="r"/>
                      <a:r>
                        <a:rPr lang="en-US" sz="2400" b="1" dirty="0" smtClean="0"/>
                        <a:t>11</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96062056"/>
              </p:ext>
            </p:extLst>
          </p:nvPr>
        </p:nvGraphicFramePr>
        <p:xfrm>
          <a:off x="259655" y="2721329"/>
          <a:ext cx="11703745" cy="1012471"/>
        </p:xfrm>
        <a:graphic>
          <a:graphicData uri="http://schemas.openxmlformats.org/drawingml/2006/table">
            <a:tbl>
              <a:tblPr>
                <a:tableStyleId>{5940675A-B579-460E-94D1-54222C63F5DA}</a:tableStyleId>
              </a:tblPr>
              <a:tblGrid>
                <a:gridCol w="2340749"/>
                <a:gridCol w="2340749"/>
                <a:gridCol w="2340749"/>
                <a:gridCol w="2340749"/>
                <a:gridCol w="2340749"/>
              </a:tblGrid>
              <a:tr h="1012471">
                <a:tc>
                  <a:txBody>
                    <a:bodyPr/>
                    <a:lstStyle/>
                    <a:p>
                      <a:pPr algn="r"/>
                      <a:r>
                        <a:rPr lang="en-US" sz="2400" b="1" dirty="0" smtClean="0"/>
                        <a:t>14</a:t>
                      </a:r>
                      <a:endParaRPr lang="en-US" sz="2400" b="1" dirty="0"/>
                    </a:p>
                  </a:txBody>
                  <a:tcPr/>
                </a:tc>
                <a:tc>
                  <a:txBody>
                    <a:bodyPr/>
                    <a:lstStyle/>
                    <a:p>
                      <a:pPr algn="r"/>
                      <a:r>
                        <a:rPr lang="en-US" sz="2400" b="1" dirty="0" smtClean="0"/>
                        <a:t>15</a:t>
                      </a:r>
                      <a:endParaRPr lang="en-US" sz="2400" b="1" dirty="0"/>
                    </a:p>
                  </a:txBody>
                  <a:tcPr/>
                </a:tc>
                <a:tc>
                  <a:txBody>
                    <a:bodyPr/>
                    <a:lstStyle/>
                    <a:p>
                      <a:pPr algn="r"/>
                      <a:r>
                        <a:rPr lang="en-US" sz="2400" b="1" dirty="0" smtClean="0"/>
                        <a:t>16</a:t>
                      </a:r>
                      <a:endParaRPr lang="en-US" sz="2400" b="1" dirty="0"/>
                    </a:p>
                  </a:txBody>
                  <a:tcPr/>
                </a:tc>
                <a:tc>
                  <a:txBody>
                    <a:bodyPr/>
                    <a:lstStyle/>
                    <a:p>
                      <a:pPr algn="r"/>
                      <a:r>
                        <a:rPr lang="en-US" sz="2400" b="1" dirty="0" smtClean="0"/>
                        <a:t>17</a:t>
                      </a:r>
                      <a:endParaRPr lang="en-US" sz="2400" b="1" dirty="0"/>
                    </a:p>
                  </a:txBody>
                  <a:tcPr/>
                </a:tc>
                <a:tc>
                  <a:txBody>
                    <a:bodyPr/>
                    <a:lstStyle/>
                    <a:p>
                      <a:pPr algn="r"/>
                      <a:r>
                        <a:rPr lang="en-US" sz="2400" b="1" dirty="0" smtClean="0"/>
                        <a:t>18</a:t>
                      </a:r>
                      <a:endParaRPr lang="en-US" sz="2400" b="1" dirty="0"/>
                    </a:p>
                  </a:txBody>
                  <a:tcPr/>
                </a:tc>
              </a:tr>
            </a:tbl>
          </a:graphicData>
        </a:graphic>
      </p:graphicFrame>
      <p:grpSp>
        <p:nvGrpSpPr>
          <p:cNvPr id="4" name="Group 3"/>
          <p:cNvGrpSpPr/>
          <p:nvPr/>
        </p:nvGrpSpPr>
        <p:grpSpPr>
          <a:xfrm>
            <a:off x="244118" y="1390649"/>
            <a:ext cx="11724449" cy="5218885"/>
            <a:chOff x="244118" y="1390649"/>
            <a:chExt cx="11724449" cy="5218885"/>
          </a:xfrm>
        </p:grpSpPr>
        <p:sp>
          <p:nvSpPr>
            <p:cNvPr id="6" name="Rectangle 5"/>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3.B – November</a:t>
              </a:r>
              <a:endParaRPr lang="en-US" sz="2400" b="1" dirty="0"/>
            </a:p>
          </p:txBody>
        </p:sp>
        <p:sp>
          <p:nvSpPr>
            <p:cNvPr id="11" name="Rectangle 10"/>
            <p:cNvSpPr/>
            <p:nvPr/>
          </p:nvSpPr>
          <p:spPr>
            <a:xfrm>
              <a:off x="254484" y="2024025"/>
              <a:ext cx="2348319" cy="73192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Iteration Planning Meeting</a:t>
              </a:r>
            </a:p>
            <a:p>
              <a:pPr algn="ctr">
                <a:lnSpc>
                  <a:spcPct val="80000"/>
                </a:lnSpc>
              </a:pPr>
              <a:r>
                <a:rPr lang="en-US" sz="2000" dirty="0" smtClean="0">
                  <a:solidFill>
                    <a:schemeClr val="bg1"/>
                  </a:solidFill>
                </a:rPr>
                <a:t>11:00 – 11:30 am ET</a:t>
              </a:r>
              <a:endParaRPr lang="en-US" sz="2000" dirty="0">
                <a:solidFill>
                  <a:schemeClr val="bg1"/>
                </a:solidFill>
              </a:endParaRPr>
            </a:p>
          </p:txBody>
        </p:sp>
        <p:sp>
          <p:nvSpPr>
            <p:cNvPr id="13" name="Rectangle 12"/>
            <p:cNvSpPr/>
            <p:nvPr/>
          </p:nvSpPr>
          <p:spPr>
            <a:xfrm>
              <a:off x="244122" y="373023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solidFill>
                    <a:schemeClr val="bg1"/>
                  </a:solidFill>
                </a:rPr>
                <a:t>Iteration 3.B Pre-Assessment</a:t>
              </a:r>
              <a:endParaRPr lang="en-US" sz="2000" b="1" dirty="0">
                <a:solidFill>
                  <a:schemeClr val="bg1"/>
                </a:solidFill>
              </a:endParaRPr>
            </a:p>
            <a:p>
              <a:pPr algn="ctr">
                <a:lnSpc>
                  <a:spcPct val="80000"/>
                </a:lnSpc>
              </a:pPr>
              <a:r>
                <a:rPr lang="en-US" sz="2000" dirty="0" smtClean="0"/>
                <a:t>30 minutes</a:t>
              </a:r>
              <a:endParaRPr lang="en-US" sz="2000" dirty="0"/>
            </a:p>
          </p:txBody>
        </p:sp>
        <p:sp>
          <p:nvSpPr>
            <p:cNvPr id="14" name="Rectangle 13"/>
            <p:cNvSpPr/>
            <p:nvPr/>
          </p:nvSpPr>
          <p:spPr>
            <a:xfrm>
              <a:off x="244120" y="421040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Webinar: Digital Services: More Secure than You Think They Are</a:t>
              </a:r>
              <a:endParaRPr lang="en-US" sz="2000" dirty="0"/>
            </a:p>
            <a:p>
              <a:pPr algn="ctr">
                <a:lnSpc>
                  <a:spcPct val="80000"/>
                </a:lnSpc>
              </a:pPr>
              <a:r>
                <a:rPr lang="en-US" sz="2000" dirty="0" smtClean="0"/>
                <a:t>1 hour</a:t>
              </a:r>
              <a:endParaRPr lang="en-US" sz="2000" dirty="0"/>
            </a:p>
          </p:txBody>
        </p:sp>
        <p:sp>
          <p:nvSpPr>
            <p:cNvPr id="15" name="Rectangle 14"/>
            <p:cNvSpPr/>
            <p:nvPr/>
          </p:nvSpPr>
          <p:spPr>
            <a:xfrm>
              <a:off x="7277100" y="2061805"/>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Webinar: Digital Services Security</a:t>
              </a:r>
            </a:p>
            <a:p>
              <a:pPr algn="ctr">
                <a:lnSpc>
                  <a:spcPct val="80000"/>
                </a:lnSpc>
              </a:pPr>
              <a:r>
                <a:rPr lang="en-US" sz="2000" dirty="0" smtClean="0">
                  <a:solidFill>
                    <a:schemeClr val="bg1"/>
                  </a:solidFill>
                </a:rPr>
                <a:t>11:00 – 12:00 pm ET</a:t>
              </a:r>
            </a:p>
          </p:txBody>
        </p:sp>
        <p:sp>
          <p:nvSpPr>
            <p:cNvPr id="16" name="Rectangle 15"/>
            <p:cNvSpPr/>
            <p:nvPr/>
          </p:nvSpPr>
          <p:spPr>
            <a:xfrm>
              <a:off x="254484" y="6152334"/>
              <a:ext cx="11714083"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Iteration 3.B </a:t>
              </a:r>
              <a:r>
                <a:rPr lang="en-US" sz="2000" b="1" dirty="0" smtClean="0"/>
                <a:t>Post-Assessment</a:t>
              </a:r>
            </a:p>
            <a:p>
              <a:pPr algn="ctr">
                <a:lnSpc>
                  <a:spcPct val="80000"/>
                </a:lnSpc>
              </a:pPr>
              <a:r>
                <a:rPr lang="en-US" sz="2000" dirty="0" smtClean="0"/>
                <a:t>30 minutes</a:t>
              </a:r>
              <a:endParaRPr lang="en-US" sz="2000" dirty="0"/>
            </a:p>
          </p:txBody>
        </p:sp>
        <p:sp>
          <p:nvSpPr>
            <p:cNvPr id="18" name="Rectangle 17"/>
            <p:cNvSpPr/>
            <p:nvPr/>
          </p:nvSpPr>
          <p:spPr>
            <a:xfrm>
              <a:off x="244119" y="4690575"/>
              <a:ext cx="11703747" cy="461979"/>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MAP Case Study: Developing an RFQ </a:t>
              </a:r>
              <a:endParaRPr lang="en-US" sz="2000" dirty="0"/>
            </a:p>
            <a:p>
              <a:pPr algn="ctr">
                <a:lnSpc>
                  <a:spcPct val="80000"/>
                </a:lnSpc>
              </a:pPr>
              <a:r>
                <a:rPr lang="en-US" sz="2000" dirty="0" smtClean="0"/>
                <a:t>1 hour</a:t>
              </a:r>
              <a:endParaRPr lang="en-US" sz="2000" dirty="0"/>
            </a:p>
          </p:txBody>
        </p:sp>
        <p:sp>
          <p:nvSpPr>
            <p:cNvPr id="19" name="Rectangle 18"/>
            <p:cNvSpPr/>
            <p:nvPr/>
          </p:nvSpPr>
          <p:spPr>
            <a:xfrm>
              <a:off x="244118" y="518721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Online Learning: Compliance &amp; Other Legal </a:t>
              </a:r>
              <a:r>
                <a:rPr lang="en-US" sz="2000" b="1" dirty="0" smtClean="0"/>
                <a:t>Issues</a:t>
              </a:r>
              <a:endParaRPr lang="en-US" sz="2000" dirty="0"/>
            </a:p>
            <a:p>
              <a:pPr algn="ctr">
                <a:lnSpc>
                  <a:spcPct val="80000"/>
                </a:lnSpc>
              </a:pPr>
              <a:r>
                <a:rPr lang="en-US" sz="2000" dirty="0"/>
                <a:t>1</a:t>
              </a:r>
              <a:r>
                <a:rPr lang="en-US" sz="2000" dirty="0" smtClean="0"/>
                <a:t> hour</a:t>
              </a:r>
              <a:endParaRPr lang="en-US" sz="2000" dirty="0"/>
            </a:p>
          </p:txBody>
        </p:sp>
        <p:sp>
          <p:nvSpPr>
            <p:cNvPr id="17" name="Rectangle 16"/>
            <p:cNvSpPr/>
            <p:nvPr/>
          </p:nvSpPr>
          <p:spPr>
            <a:xfrm>
              <a:off x="244118" y="567152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Activity: Top Evaluation </a:t>
              </a:r>
              <a:r>
                <a:rPr lang="en-US" sz="2000" b="1" dirty="0" smtClean="0"/>
                <a:t>Criteria</a:t>
              </a:r>
            </a:p>
            <a:p>
              <a:pPr algn="ctr">
                <a:lnSpc>
                  <a:spcPct val="80000"/>
                </a:lnSpc>
              </a:pPr>
              <a:r>
                <a:rPr lang="en-US" sz="2000" dirty="0" smtClean="0"/>
                <a:t>1 hour</a:t>
              </a:r>
              <a:endParaRPr lang="en-US" sz="2000" dirty="0"/>
            </a:p>
          </p:txBody>
        </p:sp>
      </p:grpSp>
      <p:sp>
        <p:nvSpPr>
          <p:cNvPr id="20" name="Rectangle 19"/>
          <p:cNvSpPr/>
          <p:nvPr/>
        </p:nvSpPr>
        <p:spPr>
          <a:xfrm>
            <a:off x="2590801" y="3062832"/>
            <a:ext cx="9357064"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Release 3 Classroom Session</a:t>
            </a:r>
          </a:p>
          <a:p>
            <a:pPr algn="ctr">
              <a:lnSpc>
                <a:spcPct val="80000"/>
              </a:lnSpc>
            </a:pPr>
            <a:r>
              <a:rPr lang="en-US" sz="2000" dirty="0" smtClean="0">
                <a:solidFill>
                  <a:schemeClr val="bg1"/>
                </a:solidFill>
              </a:rPr>
              <a:t>8:00 – 4:00 pm ET</a:t>
            </a:r>
          </a:p>
        </p:txBody>
      </p:sp>
      <p:sp>
        <p:nvSpPr>
          <p:cNvPr id="21" name="Rectangle 20"/>
          <p:cNvSpPr/>
          <p:nvPr/>
        </p:nvSpPr>
        <p:spPr>
          <a:xfrm>
            <a:off x="259302" y="3062832"/>
            <a:ext cx="2331148" cy="658277"/>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b="1" dirty="0" smtClean="0">
                <a:solidFill>
                  <a:schemeClr val="bg1"/>
                </a:solidFill>
              </a:rPr>
              <a:t>Release 3 Classroom Session (Optional Day 1)</a:t>
            </a:r>
          </a:p>
          <a:p>
            <a:pPr algn="ctr">
              <a:lnSpc>
                <a:spcPct val="80000"/>
              </a:lnSpc>
            </a:pPr>
            <a:r>
              <a:rPr lang="en-US" dirty="0" smtClean="0">
                <a:solidFill>
                  <a:schemeClr val="bg1"/>
                </a:solidFill>
              </a:rPr>
              <a:t>8:00 – 4:00 pm ET</a:t>
            </a:r>
          </a:p>
        </p:txBody>
      </p:sp>
    </p:spTree>
    <p:extLst>
      <p:ext uri="{BB962C8B-B14F-4D97-AF65-F5344CB8AC3E}">
        <p14:creationId xmlns:p14="http://schemas.microsoft.com/office/powerpoint/2010/main" val="1626931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3.B Timeline and Silver Activities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468488076"/>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Nov. 7</a:t>
                      </a:r>
                      <a:endParaRPr lang="en-US" sz="2400" b="1" dirty="0"/>
                    </a:p>
                  </a:txBody>
                  <a:tcPr/>
                </a:tc>
                <a:tc>
                  <a:txBody>
                    <a:bodyPr/>
                    <a:lstStyle/>
                    <a:p>
                      <a:pPr algn="r"/>
                      <a:r>
                        <a:rPr lang="en-US" sz="2400" b="1" dirty="0" smtClean="0"/>
                        <a:t>8</a:t>
                      </a:r>
                      <a:endParaRPr lang="en-US" sz="2400" b="1" dirty="0"/>
                    </a:p>
                  </a:txBody>
                  <a:tcPr/>
                </a:tc>
                <a:tc>
                  <a:txBody>
                    <a:bodyPr/>
                    <a:lstStyle/>
                    <a:p>
                      <a:pPr algn="r"/>
                      <a:r>
                        <a:rPr lang="en-US" sz="2400" b="1" dirty="0" smtClean="0"/>
                        <a:t>9</a:t>
                      </a:r>
                      <a:endParaRPr lang="en-US" sz="2400" b="1" dirty="0"/>
                    </a:p>
                  </a:txBody>
                  <a:tcPr>
                    <a:solidFill>
                      <a:schemeClr val="bg1"/>
                    </a:solidFill>
                  </a:tcPr>
                </a:tc>
                <a:tc>
                  <a:txBody>
                    <a:bodyPr/>
                    <a:lstStyle/>
                    <a:p>
                      <a:pPr algn="r"/>
                      <a:r>
                        <a:rPr lang="en-US" sz="2400" b="1" dirty="0" smtClean="0"/>
                        <a:t>10</a:t>
                      </a:r>
                      <a:endParaRPr lang="en-US" sz="2400" b="1" dirty="0"/>
                    </a:p>
                  </a:txBody>
                  <a:tcPr/>
                </a:tc>
                <a:tc>
                  <a:txBody>
                    <a:bodyPr/>
                    <a:lstStyle/>
                    <a:p>
                      <a:pPr algn="r"/>
                      <a:r>
                        <a:rPr lang="en-US" sz="2400" b="1" dirty="0" smtClean="0"/>
                        <a:t>11</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96062056"/>
              </p:ext>
            </p:extLst>
          </p:nvPr>
        </p:nvGraphicFramePr>
        <p:xfrm>
          <a:off x="259655" y="2721329"/>
          <a:ext cx="11703745" cy="1012471"/>
        </p:xfrm>
        <a:graphic>
          <a:graphicData uri="http://schemas.openxmlformats.org/drawingml/2006/table">
            <a:tbl>
              <a:tblPr>
                <a:tableStyleId>{5940675A-B579-460E-94D1-54222C63F5DA}</a:tableStyleId>
              </a:tblPr>
              <a:tblGrid>
                <a:gridCol w="2340749"/>
                <a:gridCol w="2340749"/>
                <a:gridCol w="2340749"/>
                <a:gridCol w="2340749"/>
                <a:gridCol w="2340749"/>
              </a:tblGrid>
              <a:tr h="1012471">
                <a:tc>
                  <a:txBody>
                    <a:bodyPr/>
                    <a:lstStyle/>
                    <a:p>
                      <a:pPr algn="r"/>
                      <a:r>
                        <a:rPr lang="en-US" sz="2400" b="1" dirty="0" smtClean="0"/>
                        <a:t>14</a:t>
                      </a:r>
                      <a:endParaRPr lang="en-US" sz="2400" b="1" dirty="0"/>
                    </a:p>
                  </a:txBody>
                  <a:tcPr/>
                </a:tc>
                <a:tc>
                  <a:txBody>
                    <a:bodyPr/>
                    <a:lstStyle/>
                    <a:p>
                      <a:pPr algn="r"/>
                      <a:r>
                        <a:rPr lang="en-US" sz="2400" b="1" dirty="0" smtClean="0"/>
                        <a:t>15</a:t>
                      </a:r>
                      <a:endParaRPr lang="en-US" sz="2400" b="1" dirty="0"/>
                    </a:p>
                  </a:txBody>
                  <a:tcPr/>
                </a:tc>
                <a:tc>
                  <a:txBody>
                    <a:bodyPr/>
                    <a:lstStyle/>
                    <a:p>
                      <a:pPr algn="r"/>
                      <a:r>
                        <a:rPr lang="en-US" sz="2400" b="1" dirty="0" smtClean="0"/>
                        <a:t>16</a:t>
                      </a:r>
                      <a:endParaRPr lang="en-US" sz="2400" b="1" dirty="0"/>
                    </a:p>
                  </a:txBody>
                  <a:tcPr/>
                </a:tc>
                <a:tc>
                  <a:txBody>
                    <a:bodyPr/>
                    <a:lstStyle/>
                    <a:p>
                      <a:pPr algn="r"/>
                      <a:r>
                        <a:rPr lang="en-US" sz="2400" b="1" dirty="0" smtClean="0"/>
                        <a:t>17</a:t>
                      </a:r>
                      <a:endParaRPr lang="en-US" sz="2400" b="1" dirty="0"/>
                    </a:p>
                  </a:txBody>
                  <a:tcPr/>
                </a:tc>
                <a:tc>
                  <a:txBody>
                    <a:bodyPr/>
                    <a:lstStyle/>
                    <a:p>
                      <a:pPr algn="r"/>
                      <a:r>
                        <a:rPr lang="en-US" sz="2400" b="1" dirty="0" smtClean="0"/>
                        <a:t>18</a:t>
                      </a:r>
                      <a:endParaRPr lang="en-US" sz="2400" b="1" dirty="0"/>
                    </a:p>
                  </a:txBody>
                  <a:tcPr/>
                </a:tc>
              </a:tr>
            </a:tbl>
          </a:graphicData>
        </a:graphic>
      </p:graphicFrame>
      <p:grpSp>
        <p:nvGrpSpPr>
          <p:cNvPr id="4" name="Group 3"/>
          <p:cNvGrpSpPr/>
          <p:nvPr/>
        </p:nvGrpSpPr>
        <p:grpSpPr>
          <a:xfrm>
            <a:off x="244118" y="1390649"/>
            <a:ext cx="11719282" cy="4253766"/>
            <a:chOff x="244118" y="1390649"/>
            <a:chExt cx="11719282" cy="4253766"/>
          </a:xfrm>
        </p:grpSpPr>
        <p:sp>
          <p:nvSpPr>
            <p:cNvPr id="6" name="Rectangle 5"/>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3.B - November</a:t>
              </a:r>
              <a:endParaRPr lang="en-US" sz="2400" b="1" dirty="0"/>
            </a:p>
          </p:txBody>
        </p:sp>
        <p:sp>
          <p:nvSpPr>
            <p:cNvPr id="11" name="Rectangle 10"/>
            <p:cNvSpPr/>
            <p:nvPr/>
          </p:nvSpPr>
          <p:spPr>
            <a:xfrm>
              <a:off x="254484" y="2024025"/>
              <a:ext cx="2348319" cy="73192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Iteration Planning Meeting</a:t>
              </a:r>
            </a:p>
            <a:p>
              <a:pPr algn="ctr">
                <a:lnSpc>
                  <a:spcPct val="80000"/>
                </a:lnSpc>
              </a:pPr>
              <a:r>
                <a:rPr lang="en-US" sz="2000" dirty="0" smtClean="0">
                  <a:solidFill>
                    <a:schemeClr val="bg1"/>
                  </a:solidFill>
                </a:rPr>
                <a:t>11:00 – 11:30 am ET</a:t>
              </a:r>
              <a:endParaRPr lang="en-US" sz="2000" dirty="0">
                <a:solidFill>
                  <a:schemeClr val="bg1"/>
                </a:solidFill>
              </a:endParaRPr>
            </a:p>
          </p:txBody>
        </p:sp>
        <p:sp>
          <p:nvSpPr>
            <p:cNvPr id="13" name="Rectangle 12"/>
            <p:cNvSpPr/>
            <p:nvPr/>
          </p:nvSpPr>
          <p:spPr>
            <a:xfrm>
              <a:off x="244122" y="373023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solidFill>
                    <a:schemeClr val="bg1"/>
                  </a:solidFill>
                </a:rPr>
                <a:t>Activity: </a:t>
              </a:r>
              <a:r>
                <a:rPr lang="en-US" sz="2000" b="1" dirty="0" err="1" smtClean="0">
                  <a:solidFill>
                    <a:schemeClr val="bg1"/>
                  </a:solidFill>
                </a:rPr>
                <a:t>FedRAMP</a:t>
              </a:r>
              <a:r>
                <a:rPr lang="en-US" sz="2000" b="1" dirty="0" smtClean="0">
                  <a:solidFill>
                    <a:schemeClr val="bg1"/>
                  </a:solidFill>
                </a:rPr>
                <a:t> and Digital Services (S)</a:t>
              </a:r>
              <a:endParaRPr lang="en-US" sz="2000" b="1" dirty="0">
                <a:solidFill>
                  <a:schemeClr val="bg1"/>
                </a:solidFill>
              </a:endParaRPr>
            </a:p>
            <a:p>
              <a:pPr algn="ctr">
                <a:lnSpc>
                  <a:spcPct val="80000"/>
                </a:lnSpc>
              </a:pPr>
              <a:r>
                <a:rPr lang="en-US" sz="2000" dirty="0" smtClean="0"/>
                <a:t>30 minutes</a:t>
              </a:r>
              <a:endParaRPr lang="en-US" sz="2000" dirty="0"/>
            </a:p>
          </p:txBody>
        </p:sp>
        <p:sp>
          <p:nvSpPr>
            <p:cNvPr id="14" name="Rectangle 13"/>
            <p:cNvSpPr/>
            <p:nvPr/>
          </p:nvSpPr>
          <p:spPr>
            <a:xfrm>
              <a:off x="244120" y="421040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Activity: Acquisition Package </a:t>
              </a:r>
              <a:r>
                <a:rPr lang="en-US" sz="2000" b="1" dirty="0" smtClean="0"/>
                <a:t>Analysis (S)</a:t>
              </a:r>
              <a:endParaRPr lang="en-US" sz="2000" dirty="0"/>
            </a:p>
            <a:p>
              <a:pPr algn="ctr">
                <a:lnSpc>
                  <a:spcPct val="80000"/>
                </a:lnSpc>
              </a:pPr>
              <a:r>
                <a:rPr lang="en-US" sz="2000" dirty="0" smtClean="0"/>
                <a:t>30 minutes</a:t>
              </a:r>
              <a:endParaRPr lang="en-US" sz="2000" dirty="0"/>
            </a:p>
          </p:txBody>
        </p:sp>
        <p:sp>
          <p:nvSpPr>
            <p:cNvPr id="15" name="Rectangle 14"/>
            <p:cNvSpPr/>
            <p:nvPr/>
          </p:nvSpPr>
          <p:spPr>
            <a:xfrm>
              <a:off x="7277100" y="2061805"/>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Webinar: Digital Services Security</a:t>
              </a:r>
            </a:p>
            <a:p>
              <a:pPr algn="ctr">
                <a:lnSpc>
                  <a:spcPct val="80000"/>
                </a:lnSpc>
              </a:pPr>
              <a:r>
                <a:rPr lang="en-US" sz="2000" dirty="0" smtClean="0">
                  <a:solidFill>
                    <a:schemeClr val="bg1"/>
                  </a:solidFill>
                </a:rPr>
                <a:t>11:00 – 12:00 pm ET</a:t>
              </a:r>
            </a:p>
          </p:txBody>
        </p:sp>
        <p:sp>
          <p:nvSpPr>
            <p:cNvPr id="18" name="Rectangle 17"/>
            <p:cNvSpPr/>
            <p:nvPr/>
          </p:nvSpPr>
          <p:spPr>
            <a:xfrm>
              <a:off x="244119" y="4690575"/>
              <a:ext cx="11703747" cy="461979"/>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Activity: Further Practice with Evaluation Criteria (S) </a:t>
              </a:r>
            </a:p>
            <a:p>
              <a:pPr algn="ctr">
                <a:lnSpc>
                  <a:spcPct val="80000"/>
                </a:lnSpc>
              </a:pPr>
              <a:r>
                <a:rPr lang="en-US" sz="2000" dirty="0" smtClean="0"/>
                <a:t>30 minutes</a:t>
              </a:r>
              <a:endParaRPr lang="en-US" sz="2000" dirty="0"/>
            </a:p>
          </p:txBody>
        </p:sp>
        <p:sp>
          <p:nvSpPr>
            <p:cNvPr id="19" name="Rectangle 18"/>
            <p:cNvSpPr/>
            <p:nvPr/>
          </p:nvSpPr>
          <p:spPr>
            <a:xfrm>
              <a:off x="244118" y="518721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Activity: Evaluation Criteria Research (S)</a:t>
              </a:r>
              <a:endParaRPr lang="en-US" sz="2000" b="1" dirty="0"/>
            </a:p>
            <a:p>
              <a:pPr algn="ctr">
                <a:lnSpc>
                  <a:spcPct val="80000"/>
                </a:lnSpc>
              </a:pPr>
              <a:r>
                <a:rPr lang="en-US" sz="2000" dirty="0" smtClean="0"/>
                <a:t>30 minutes</a:t>
              </a:r>
              <a:endParaRPr lang="en-US" sz="2000" dirty="0"/>
            </a:p>
          </p:txBody>
        </p:sp>
      </p:grpSp>
      <p:sp>
        <p:nvSpPr>
          <p:cNvPr id="20" name="Rectangle 19"/>
          <p:cNvSpPr/>
          <p:nvPr/>
        </p:nvSpPr>
        <p:spPr>
          <a:xfrm>
            <a:off x="2590801" y="3062832"/>
            <a:ext cx="9357064"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Release 3 Classroom Session</a:t>
            </a:r>
          </a:p>
          <a:p>
            <a:pPr algn="ctr">
              <a:lnSpc>
                <a:spcPct val="80000"/>
              </a:lnSpc>
            </a:pPr>
            <a:r>
              <a:rPr lang="en-US" sz="2000" dirty="0" smtClean="0">
                <a:solidFill>
                  <a:schemeClr val="bg1"/>
                </a:solidFill>
              </a:rPr>
              <a:t>8:00 – 4:00 pm ET</a:t>
            </a:r>
          </a:p>
        </p:txBody>
      </p:sp>
      <p:sp>
        <p:nvSpPr>
          <p:cNvPr id="21" name="Rectangle 20"/>
          <p:cNvSpPr/>
          <p:nvPr/>
        </p:nvSpPr>
        <p:spPr>
          <a:xfrm>
            <a:off x="259302" y="3062832"/>
            <a:ext cx="2331148" cy="658277"/>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b="1" dirty="0" smtClean="0">
                <a:solidFill>
                  <a:schemeClr val="bg1"/>
                </a:solidFill>
              </a:rPr>
              <a:t>Release 3 Classroom Session (Optional Day 1)</a:t>
            </a:r>
          </a:p>
          <a:p>
            <a:pPr algn="ctr">
              <a:lnSpc>
                <a:spcPct val="80000"/>
              </a:lnSpc>
            </a:pPr>
            <a:r>
              <a:rPr lang="en-US" dirty="0" smtClean="0">
                <a:solidFill>
                  <a:schemeClr val="bg1"/>
                </a:solidFill>
              </a:rPr>
              <a:t>8:00 – 4:00 pm ET</a:t>
            </a:r>
          </a:p>
        </p:txBody>
      </p:sp>
    </p:spTree>
    <p:extLst>
      <p:ext uri="{BB962C8B-B14F-4D97-AF65-F5344CB8AC3E}">
        <p14:creationId xmlns:p14="http://schemas.microsoft.com/office/powerpoint/2010/main" val="973184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3.B Web Conference</a:t>
            </a:r>
            <a:endParaRPr lang="en-US" b="1" dirty="0"/>
          </a:p>
        </p:txBody>
      </p:sp>
      <p:sp>
        <p:nvSpPr>
          <p:cNvPr id="7" name="Content Placeholder 6"/>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60-minute Webinar</a:t>
            </a:r>
          </a:p>
          <a:p>
            <a:r>
              <a:rPr lang="en-US" dirty="0" smtClean="0"/>
              <a:t>Evan </a:t>
            </a:r>
            <a:r>
              <a:rPr lang="en-US" dirty="0"/>
              <a:t>Cooke, Senior Policy Advisor at OSTP and former CTO at </a:t>
            </a:r>
            <a:r>
              <a:rPr lang="en-US" dirty="0" err="1" smtClean="0"/>
              <a:t>Twilio</a:t>
            </a:r>
            <a:r>
              <a:rPr lang="en-US" dirty="0" smtClean="0"/>
              <a:t> </a:t>
            </a:r>
          </a:p>
          <a:p>
            <a:r>
              <a:rPr lang="en-US" dirty="0"/>
              <a:t>Leveraging the cloud -- how the cloud works, securely connecting to the cloud, mobile devices and the cloud, and compliance and the ATO process.</a:t>
            </a:r>
          </a:p>
        </p:txBody>
      </p:sp>
      <p:graphicFrame>
        <p:nvGraphicFramePr>
          <p:cNvPr id="3" name="Table 2"/>
          <p:cNvGraphicFramePr>
            <a:graphicFrameLocks noGrp="1"/>
          </p:cNvGraphicFramePr>
          <p:nvPr>
            <p:extLst>
              <p:ext uri="{D42A27DB-BD31-4B8C-83A1-F6EECF244321}">
                <p14:modId xmlns:p14="http://schemas.microsoft.com/office/powerpoint/2010/main" val="3468488076"/>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Nov. 7</a:t>
                      </a:r>
                      <a:endParaRPr lang="en-US" sz="2400" b="1" dirty="0"/>
                    </a:p>
                  </a:txBody>
                  <a:tcPr/>
                </a:tc>
                <a:tc>
                  <a:txBody>
                    <a:bodyPr/>
                    <a:lstStyle/>
                    <a:p>
                      <a:pPr algn="r"/>
                      <a:r>
                        <a:rPr lang="en-US" sz="2400" b="1" dirty="0" smtClean="0"/>
                        <a:t>8</a:t>
                      </a:r>
                      <a:endParaRPr lang="en-US" sz="2400" b="1" dirty="0"/>
                    </a:p>
                  </a:txBody>
                  <a:tcPr/>
                </a:tc>
                <a:tc>
                  <a:txBody>
                    <a:bodyPr/>
                    <a:lstStyle/>
                    <a:p>
                      <a:pPr algn="r"/>
                      <a:r>
                        <a:rPr lang="en-US" sz="2400" b="1" dirty="0" smtClean="0"/>
                        <a:t>9</a:t>
                      </a:r>
                      <a:endParaRPr lang="en-US" sz="2400" b="1" dirty="0"/>
                    </a:p>
                  </a:txBody>
                  <a:tcPr>
                    <a:solidFill>
                      <a:schemeClr val="bg1"/>
                    </a:solidFill>
                  </a:tcPr>
                </a:tc>
                <a:tc>
                  <a:txBody>
                    <a:bodyPr/>
                    <a:lstStyle/>
                    <a:p>
                      <a:pPr algn="r"/>
                      <a:r>
                        <a:rPr lang="en-US" sz="2400" b="1" dirty="0" smtClean="0"/>
                        <a:t>10</a:t>
                      </a:r>
                      <a:endParaRPr lang="en-US" sz="2400" b="1" dirty="0"/>
                    </a:p>
                  </a:txBody>
                  <a:tcPr/>
                </a:tc>
                <a:tc>
                  <a:txBody>
                    <a:bodyPr/>
                    <a:lstStyle/>
                    <a:p>
                      <a:pPr algn="r"/>
                      <a:r>
                        <a:rPr lang="en-US" sz="2400" b="1" dirty="0" smtClean="0"/>
                        <a:t>11</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96062056"/>
              </p:ext>
            </p:extLst>
          </p:nvPr>
        </p:nvGraphicFramePr>
        <p:xfrm>
          <a:off x="259655" y="2721329"/>
          <a:ext cx="11703745" cy="1012471"/>
        </p:xfrm>
        <a:graphic>
          <a:graphicData uri="http://schemas.openxmlformats.org/drawingml/2006/table">
            <a:tbl>
              <a:tblPr>
                <a:tableStyleId>{5940675A-B579-460E-94D1-54222C63F5DA}</a:tableStyleId>
              </a:tblPr>
              <a:tblGrid>
                <a:gridCol w="2340749"/>
                <a:gridCol w="2340749"/>
                <a:gridCol w="2340749"/>
                <a:gridCol w="2340749"/>
                <a:gridCol w="2340749"/>
              </a:tblGrid>
              <a:tr h="1012471">
                <a:tc>
                  <a:txBody>
                    <a:bodyPr/>
                    <a:lstStyle/>
                    <a:p>
                      <a:pPr algn="r"/>
                      <a:r>
                        <a:rPr lang="en-US" sz="2400" b="1" dirty="0" smtClean="0"/>
                        <a:t>14</a:t>
                      </a:r>
                      <a:endParaRPr lang="en-US" sz="2400" b="1" dirty="0"/>
                    </a:p>
                  </a:txBody>
                  <a:tcPr/>
                </a:tc>
                <a:tc>
                  <a:txBody>
                    <a:bodyPr/>
                    <a:lstStyle/>
                    <a:p>
                      <a:pPr algn="r"/>
                      <a:r>
                        <a:rPr lang="en-US" sz="2400" b="1" dirty="0" smtClean="0"/>
                        <a:t>15</a:t>
                      </a:r>
                      <a:endParaRPr lang="en-US" sz="2400" b="1" dirty="0"/>
                    </a:p>
                  </a:txBody>
                  <a:tcPr/>
                </a:tc>
                <a:tc>
                  <a:txBody>
                    <a:bodyPr/>
                    <a:lstStyle/>
                    <a:p>
                      <a:pPr algn="r"/>
                      <a:r>
                        <a:rPr lang="en-US" sz="2400" b="1" dirty="0" smtClean="0"/>
                        <a:t>16</a:t>
                      </a:r>
                      <a:endParaRPr lang="en-US" sz="2400" b="1" dirty="0"/>
                    </a:p>
                  </a:txBody>
                  <a:tcPr/>
                </a:tc>
                <a:tc>
                  <a:txBody>
                    <a:bodyPr/>
                    <a:lstStyle/>
                    <a:p>
                      <a:pPr algn="r"/>
                      <a:r>
                        <a:rPr lang="en-US" sz="2400" b="1" dirty="0" smtClean="0"/>
                        <a:t>17</a:t>
                      </a:r>
                      <a:endParaRPr lang="en-US" sz="2400" b="1" dirty="0"/>
                    </a:p>
                  </a:txBody>
                  <a:tcPr/>
                </a:tc>
                <a:tc>
                  <a:txBody>
                    <a:bodyPr/>
                    <a:lstStyle/>
                    <a:p>
                      <a:pPr algn="r"/>
                      <a:r>
                        <a:rPr lang="en-US" sz="2400" b="1" dirty="0" smtClean="0"/>
                        <a:t>18</a:t>
                      </a:r>
                      <a:endParaRPr lang="en-US" sz="2400" b="1" dirty="0"/>
                    </a:p>
                  </a:txBody>
                  <a:tcPr/>
                </a:tc>
              </a:tr>
            </a:tbl>
          </a:graphicData>
        </a:graphic>
      </p:graphicFrame>
      <p:grpSp>
        <p:nvGrpSpPr>
          <p:cNvPr id="4" name="Group 3"/>
          <p:cNvGrpSpPr/>
          <p:nvPr/>
        </p:nvGrpSpPr>
        <p:grpSpPr>
          <a:xfrm>
            <a:off x="259653" y="1390649"/>
            <a:ext cx="11703747" cy="1330680"/>
            <a:chOff x="259653" y="1390649"/>
            <a:chExt cx="11703747" cy="1330680"/>
          </a:xfrm>
        </p:grpSpPr>
        <p:sp>
          <p:nvSpPr>
            <p:cNvPr id="6" name="Rectangle 5"/>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3.B – November</a:t>
              </a:r>
              <a:endParaRPr lang="en-US" sz="2400" b="1" dirty="0"/>
            </a:p>
          </p:txBody>
        </p:sp>
        <p:sp>
          <p:nvSpPr>
            <p:cNvPr id="11" name="Rectangle 10"/>
            <p:cNvSpPr/>
            <p:nvPr/>
          </p:nvSpPr>
          <p:spPr>
            <a:xfrm>
              <a:off x="2590801" y="1989401"/>
              <a:ext cx="2331148" cy="73192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Iteration Planning Meeting</a:t>
              </a:r>
            </a:p>
            <a:p>
              <a:pPr algn="ctr">
                <a:lnSpc>
                  <a:spcPct val="80000"/>
                </a:lnSpc>
              </a:pPr>
              <a:r>
                <a:rPr lang="en-US" sz="2000" dirty="0" smtClean="0">
                  <a:solidFill>
                    <a:schemeClr val="bg1"/>
                  </a:solidFill>
                </a:rPr>
                <a:t>11:00 – 11:30 am ET</a:t>
              </a:r>
              <a:endParaRPr lang="en-US" sz="2000" dirty="0">
                <a:solidFill>
                  <a:schemeClr val="bg1"/>
                </a:solidFill>
              </a:endParaRPr>
            </a:p>
          </p:txBody>
        </p:sp>
        <p:sp>
          <p:nvSpPr>
            <p:cNvPr id="15" name="Rectangle 14"/>
            <p:cNvSpPr/>
            <p:nvPr/>
          </p:nvSpPr>
          <p:spPr>
            <a:xfrm>
              <a:off x="7277100" y="2061805"/>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Webinar: Digital Security</a:t>
              </a:r>
            </a:p>
            <a:p>
              <a:pPr algn="ctr">
                <a:lnSpc>
                  <a:spcPct val="80000"/>
                </a:lnSpc>
              </a:pPr>
              <a:r>
                <a:rPr lang="en-US" sz="2000" dirty="0" smtClean="0">
                  <a:solidFill>
                    <a:schemeClr val="bg1"/>
                  </a:solidFill>
                </a:rPr>
                <a:t>11:00 – 12:00 pm ET</a:t>
              </a:r>
            </a:p>
          </p:txBody>
        </p:sp>
      </p:grpSp>
      <p:sp>
        <p:nvSpPr>
          <p:cNvPr id="20" name="Rectangle 19"/>
          <p:cNvSpPr/>
          <p:nvPr/>
        </p:nvSpPr>
        <p:spPr>
          <a:xfrm>
            <a:off x="2590450" y="3232903"/>
            <a:ext cx="9357064"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Release 3 Classroom Session</a:t>
            </a:r>
          </a:p>
          <a:p>
            <a:pPr algn="ctr">
              <a:lnSpc>
                <a:spcPct val="80000"/>
              </a:lnSpc>
            </a:pPr>
            <a:r>
              <a:rPr lang="en-US" sz="2000" dirty="0" smtClean="0">
                <a:solidFill>
                  <a:schemeClr val="bg1"/>
                </a:solidFill>
              </a:rPr>
              <a:t>8:00 – 4:00 pm ET</a:t>
            </a:r>
          </a:p>
        </p:txBody>
      </p:sp>
      <p:sp>
        <p:nvSpPr>
          <p:cNvPr id="21" name="Rectangle 20"/>
          <p:cNvSpPr/>
          <p:nvPr/>
        </p:nvSpPr>
        <p:spPr>
          <a:xfrm>
            <a:off x="259302" y="3232903"/>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b="1" dirty="0" smtClean="0">
                <a:solidFill>
                  <a:schemeClr val="bg1"/>
                </a:solidFill>
              </a:rPr>
              <a:t>Release 3 Classroom Session (Optional Day 1)</a:t>
            </a:r>
          </a:p>
          <a:p>
            <a:pPr algn="ctr">
              <a:lnSpc>
                <a:spcPct val="80000"/>
              </a:lnSpc>
            </a:pPr>
            <a:r>
              <a:rPr lang="en-US" dirty="0" smtClean="0">
                <a:solidFill>
                  <a:schemeClr val="bg1"/>
                </a:solidFill>
              </a:rPr>
              <a:t>8:00 – 4:00 pm ET</a:t>
            </a:r>
          </a:p>
        </p:txBody>
      </p:sp>
      <p:sp>
        <p:nvSpPr>
          <p:cNvPr id="22" name="Rectangle 21"/>
          <p:cNvSpPr/>
          <p:nvPr/>
        </p:nvSpPr>
        <p:spPr>
          <a:xfrm>
            <a:off x="7289101" y="1821043"/>
            <a:ext cx="2331148" cy="115578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644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Web Conference</a:t>
            </a:r>
            <a:endParaRPr lang="en-US" b="1" dirty="0"/>
          </a:p>
        </p:txBody>
      </p:sp>
      <p:sp>
        <p:nvSpPr>
          <p:cNvPr id="3" name="Content Placeholder 2"/>
          <p:cNvSpPr>
            <a:spLocks noGrp="1"/>
          </p:cNvSpPr>
          <p:nvPr>
            <p:ph idx="1"/>
          </p:nvPr>
        </p:nvSpPr>
        <p:spPr>
          <a:xfrm>
            <a:off x="419100" y="4098398"/>
            <a:ext cx="11353800" cy="2222392"/>
          </a:xfrm>
        </p:spPr>
        <p:txBody>
          <a:bodyPr>
            <a:normAutofit/>
          </a:bodyPr>
          <a:lstStyle/>
          <a:p>
            <a:r>
              <a:rPr lang="en-US" dirty="0"/>
              <a:t>1655 North Fort Myer Drive </a:t>
            </a:r>
            <a:r>
              <a:rPr lang="en-US" dirty="0" smtClean="0"/>
              <a:t>Suite 1000, Arlington</a:t>
            </a:r>
            <a:r>
              <a:rPr lang="en-US" dirty="0"/>
              <a:t>, VA 22209</a:t>
            </a:r>
          </a:p>
          <a:p>
            <a:r>
              <a:rPr lang="en-US" dirty="0" smtClean="0"/>
              <a:t>8am </a:t>
            </a:r>
            <a:r>
              <a:rPr lang="en-US" dirty="0"/>
              <a:t>to 4pm each day. </a:t>
            </a:r>
          </a:p>
          <a:p>
            <a:r>
              <a:rPr lang="en-US" dirty="0" smtClean="0"/>
              <a:t>Day </a:t>
            </a:r>
            <a:r>
              <a:rPr lang="en-US" dirty="0"/>
              <a:t>1: Optional LDA group session</a:t>
            </a:r>
          </a:p>
          <a:p>
            <a:r>
              <a:rPr lang="en-US" dirty="0"/>
              <a:t>Days 2-5: Classroom training </a:t>
            </a:r>
            <a:r>
              <a:rPr lang="en-US" dirty="0" smtClean="0"/>
              <a:t>sessions </a:t>
            </a:r>
          </a:p>
        </p:txBody>
      </p:sp>
      <p:graphicFrame>
        <p:nvGraphicFramePr>
          <p:cNvPr id="5" name="Table 4"/>
          <p:cNvGraphicFramePr>
            <a:graphicFrameLocks noGrp="1"/>
          </p:cNvGraphicFramePr>
          <p:nvPr>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Oct. 10</a:t>
                      </a:r>
                      <a:endParaRPr lang="en-US" sz="2400" b="1" dirty="0"/>
                    </a:p>
                  </a:txBody>
                  <a:tcPr/>
                </a:tc>
                <a:tc>
                  <a:txBody>
                    <a:bodyPr/>
                    <a:lstStyle/>
                    <a:p>
                      <a:pPr algn="r"/>
                      <a:r>
                        <a:rPr lang="en-US" sz="2400" b="1" dirty="0" smtClean="0"/>
                        <a:t>11</a:t>
                      </a:r>
                      <a:endParaRPr lang="en-US" sz="2400" b="1" dirty="0"/>
                    </a:p>
                  </a:txBody>
                  <a:tcPr/>
                </a:tc>
                <a:tc>
                  <a:txBody>
                    <a:bodyPr/>
                    <a:lstStyle/>
                    <a:p>
                      <a:pPr algn="r"/>
                      <a:r>
                        <a:rPr lang="en-US" sz="2400" b="1" dirty="0" smtClean="0"/>
                        <a:t>12</a:t>
                      </a:r>
                      <a:endParaRPr lang="en-US" sz="2400" b="1" dirty="0"/>
                    </a:p>
                  </a:txBody>
                  <a:tcPr>
                    <a:solidFill>
                      <a:schemeClr val="bg1"/>
                    </a:solidFill>
                  </a:tcPr>
                </a:tc>
                <a:tc>
                  <a:txBody>
                    <a:bodyPr/>
                    <a:lstStyle/>
                    <a:p>
                      <a:pPr algn="r"/>
                      <a:r>
                        <a:rPr lang="en-US" sz="2400" b="1" dirty="0" smtClean="0"/>
                        <a:t>13</a:t>
                      </a:r>
                      <a:endParaRPr lang="en-US" sz="2400" b="1" dirty="0"/>
                    </a:p>
                  </a:txBody>
                  <a:tcPr/>
                </a:tc>
                <a:tc>
                  <a:txBody>
                    <a:bodyPr/>
                    <a:lstStyle/>
                    <a:p>
                      <a:pPr algn="r"/>
                      <a:r>
                        <a:rPr lang="en-US" sz="2400" b="1" dirty="0" smtClean="0"/>
                        <a:t>14</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6" name="Table 5"/>
          <p:cNvGraphicFramePr>
            <a:graphicFrameLocks noGrp="1"/>
          </p:cNvGraphicFramePr>
          <p:nvPr>
            <p:extLst/>
          </p:nvPr>
        </p:nvGraphicFramePr>
        <p:xfrm>
          <a:off x="259655" y="2721329"/>
          <a:ext cx="11703745" cy="1031521"/>
        </p:xfrm>
        <a:graphic>
          <a:graphicData uri="http://schemas.openxmlformats.org/drawingml/2006/table">
            <a:tbl>
              <a:tblPr>
                <a:tableStyleId>{5940675A-B579-460E-94D1-54222C63F5DA}</a:tableStyleId>
              </a:tblPr>
              <a:tblGrid>
                <a:gridCol w="2340749"/>
                <a:gridCol w="2340749"/>
                <a:gridCol w="2340749"/>
                <a:gridCol w="2340749"/>
                <a:gridCol w="2340749"/>
              </a:tblGrid>
              <a:tr h="1031521">
                <a:tc>
                  <a:txBody>
                    <a:bodyPr/>
                    <a:lstStyle/>
                    <a:p>
                      <a:pPr algn="r"/>
                      <a:r>
                        <a:rPr lang="en-US" sz="2400" b="1" dirty="0" smtClean="0"/>
                        <a:t>Oct. 17</a:t>
                      </a:r>
                      <a:endParaRPr lang="en-US" sz="2400" b="1" dirty="0"/>
                    </a:p>
                  </a:txBody>
                  <a:tcPr/>
                </a:tc>
                <a:tc>
                  <a:txBody>
                    <a:bodyPr/>
                    <a:lstStyle/>
                    <a:p>
                      <a:pPr algn="r"/>
                      <a:r>
                        <a:rPr lang="en-US" sz="2400" b="1" dirty="0" smtClean="0"/>
                        <a:t>18</a:t>
                      </a:r>
                      <a:endParaRPr lang="en-US" sz="2400" b="1" dirty="0"/>
                    </a:p>
                  </a:txBody>
                  <a:tcPr/>
                </a:tc>
                <a:tc>
                  <a:txBody>
                    <a:bodyPr/>
                    <a:lstStyle/>
                    <a:p>
                      <a:pPr algn="r"/>
                      <a:r>
                        <a:rPr lang="en-US" sz="2400" b="1" dirty="0" smtClean="0"/>
                        <a:t>19</a:t>
                      </a:r>
                      <a:endParaRPr lang="en-US" sz="2400" b="1" dirty="0"/>
                    </a:p>
                  </a:txBody>
                  <a:tcPr/>
                </a:tc>
                <a:tc>
                  <a:txBody>
                    <a:bodyPr/>
                    <a:lstStyle/>
                    <a:p>
                      <a:pPr algn="r"/>
                      <a:r>
                        <a:rPr lang="en-US" sz="2400" b="1" dirty="0" smtClean="0"/>
                        <a:t>20</a:t>
                      </a:r>
                      <a:endParaRPr lang="en-US" sz="2400" b="1" dirty="0"/>
                    </a:p>
                  </a:txBody>
                  <a:tcPr/>
                </a:tc>
                <a:tc>
                  <a:txBody>
                    <a:bodyPr/>
                    <a:lstStyle/>
                    <a:p>
                      <a:pPr algn="r"/>
                      <a:r>
                        <a:rPr lang="en-US" sz="2400" b="1" dirty="0" smtClean="0"/>
                        <a:t>21</a:t>
                      </a:r>
                      <a:endParaRPr lang="en-US" sz="2400" b="1" dirty="0"/>
                    </a:p>
                  </a:txBody>
                  <a:tcPr/>
                </a:tc>
              </a:tr>
            </a:tbl>
          </a:graphicData>
        </a:graphic>
      </p:graphicFrame>
      <p:grpSp>
        <p:nvGrpSpPr>
          <p:cNvPr id="8" name="Group 7"/>
          <p:cNvGrpSpPr/>
          <p:nvPr/>
        </p:nvGrpSpPr>
        <p:grpSpPr>
          <a:xfrm>
            <a:off x="259653" y="1390649"/>
            <a:ext cx="11703747" cy="1317981"/>
            <a:chOff x="259653" y="1390649"/>
            <a:chExt cx="11703747" cy="1317981"/>
          </a:xfrm>
        </p:grpSpPr>
        <p:sp>
          <p:nvSpPr>
            <p:cNvPr id="4" name="Rectangle 3"/>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3.B – November</a:t>
              </a:r>
              <a:endParaRPr lang="en-US" sz="2400" b="1" dirty="0"/>
            </a:p>
          </p:txBody>
        </p:sp>
        <p:sp>
          <p:nvSpPr>
            <p:cNvPr id="7" name="Rectangle 6"/>
            <p:cNvSpPr/>
            <p:nvPr/>
          </p:nvSpPr>
          <p:spPr>
            <a:xfrm>
              <a:off x="2590800" y="1982610"/>
              <a:ext cx="2331148" cy="72602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t>Iteration Planning Meeting</a:t>
              </a:r>
            </a:p>
            <a:p>
              <a:pPr algn="ctr">
                <a:lnSpc>
                  <a:spcPct val="80000"/>
                </a:lnSpc>
              </a:pPr>
              <a:r>
                <a:rPr lang="en-US" sz="2000" dirty="0" smtClean="0"/>
                <a:t>11:00 – 11:30 am ET</a:t>
              </a:r>
              <a:endParaRPr lang="en-US" sz="2000" dirty="0"/>
            </a:p>
          </p:txBody>
        </p:sp>
      </p:grpSp>
      <p:sp>
        <p:nvSpPr>
          <p:cNvPr id="11" name="Rectangle 10"/>
          <p:cNvSpPr/>
          <p:nvPr/>
        </p:nvSpPr>
        <p:spPr>
          <a:xfrm>
            <a:off x="259651" y="3100284"/>
            <a:ext cx="2331148" cy="639867"/>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b="1" dirty="0" smtClean="0">
                <a:solidFill>
                  <a:schemeClr val="bg1"/>
                </a:solidFill>
              </a:rPr>
              <a:t>Release </a:t>
            </a:r>
            <a:r>
              <a:rPr lang="en-US" sz="1600" b="1" dirty="0" smtClean="0">
                <a:solidFill>
                  <a:schemeClr val="bg1"/>
                </a:solidFill>
              </a:rPr>
              <a:t>3 </a:t>
            </a:r>
            <a:r>
              <a:rPr lang="en-US" sz="1600" b="1" dirty="0" smtClean="0">
                <a:solidFill>
                  <a:schemeClr val="bg1"/>
                </a:solidFill>
              </a:rPr>
              <a:t>Classroom Session (Optional Day 1)</a:t>
            </a:r>
          </a:p>
          <a:p>
            <a:pPr algn="ctr">
              <a:lnSpc>
                <a:spcPct val="80000"/>
              </a:lnSpc>
            </a:pPr>
            <a:r>
              <a:rPr lang="en-US" dirty="0" smtClean="0">
                <a:solidFill>
                  <a:schemeClr val="bg1"/>
                </a:solidFill>
              </a:rPr>
              <a:t>8:00 – 4:00 pm ET</a:t>
            </a:r>
          </a:p>
        </p:txBody>
      </p:sp>
      <p:sp>
        <p:nvSpPr>
          <p:cNvPr id="12" name="Rectangle 11"/>
          <p:cNvSpPr/>
          <p:nvPr/>
        </p:nvSpPr>
        <p:spPr>
          <a:xfrm>
            <a:off x="2590096" y="3069648"/>
            <a:ext cx="2331148" cy="6705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smtClean="0">
                <a:solidFill>
                  <a:schemeClr val="bg1"/>
                </a:solidFill>
              </a:rPr>
              <a:t>Release </a:t>
            </a:r>
            <a:r>
              <a:rPr lang="en-US" b="1" dirty="0" smtClean="0">
                <a:solidFill>
                  <a:schemeClr val="bg1"/>
                </a:solidFill>
              </a:rPr>
              <a:t>3 </a:t>
            </a:r>
            <a:r>
              <a:rPr lang="en-US" b="1" dirty="0" smtClean="0">
                <a:solidFill>
                  <a:schemeClr val="bg1"/>
                </a:solidFill>
              </a:rPr>
              <a:t>Classroom Session Day 2</a:t>
            </a:r>
          </a:p>
          <a:p>
            <a:pPr algn="ctr">
              <a:lnSpc>
                <a:spcPct val="80000"/>
              </a:lnSpc>
            </a:pPr>
            <a:r>
              <a:rPr lang="en-US" dirty="0" smtClean="0">
                <a:solidFill>
                  <a:schemeClr val="bg1"/>
                </a:solidFill>
              </a:rPr>
              <a:t>8:00 – 4:00 pm ET</a:t>
            </a:r>
          </a:p>
        </p:txBody>
      </p:sp>
      <p:sp>
        <p:nvSpPr>
          <p:cNvPr id="13" name="Rectangle 12"/>
          <p:cNvSpPr/>
          <p:nvPr/>
        </p:nvSpPr>
        <p:spPr>
          <a:xfrm>
            <a:off x="4937481" y="3054596"/>
            <a:ext cx="2331148" cy="698254"/>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a:solidFill>
                  <a:schemeClr val="bg1"/>
                </a:solidFill>
              </a:rPr>
              <a:t>Release </a:t>
            </a:r>
            <a:r>
              <a:rPr lang="en-US" b="1" dirty="0" smtClean="0">
                <a:solidFill>
                  <a:schemeClr val="bg1"/>
                </a:solidFill>
              </a:rPr>
              <a:t>3 </a:t>
            </a:r>
            <a:r>
              <a:rPr lang="en-US" b="1" dirty="0">
                <a:solidFill>
                  <a:schemeClr val="bg1"/>
                </a:solidFill>
              </a:rPr>
              <a:t>Classroom Session Day </a:t>
            </a:r>
            <a:r>
              <a:rPr lang="en-US" b="1" dirty="0" smtClean="0">
                <a:solidFill>
                  <a:schemeClr val="bg1"/>
                </a:solidFill>
              </a:rPr>
              <a:t>3</a:t>
            </a:r>
            <a:endParaRPr lang="en-US" b="1" dirty="0">
              <a:solidFill>
                <a:schemeClr val="bg1"/>
              </a:solidFill>
            </a:endParaRPr>
          </a:p>
          <a:p>
            <a:pPr algn="ctr">
              <a:lnSpc>
                <a:spcPct val="80000"/>
              </a:lnSpc>
            </a:pPr>
            <a:r>
              <a:rPr lang="en-US" dirty="0" smtClean="0">
                <a:solidFill>
                  <a:schemeClr val="bg1"/>
                </a:solidFill>
              </a:rPr>
              <a:t>8:00 – </a:t>
            </a:r>
            <a:r>
              <a:rPr lang="en-US" dirty="0">
                <a:solidFill>
                  <a:schemeClr val="bg1"/>
                </a:solidFill>
              </a:rPr>
              <a:t>4</a:t>
            </a:r>
            <a:r>
              <a:rPr lang="en-US" dirty="0" smtClean="0">
                <a:solidFill>
                  <a:schemeClr val="bg1"/>
                </a:solidFill>
              </a:rPr>
              <a:t>:00 pm ET</a:t>
            </a:r>
          </a:p>
        </p:txBody>
      </p:sp>
      <p:sp>
        <p:nvSpPr>
          <p:cNvPr id="14" name="Rectangle 13"/>
          <p:cNvSpPr/>
          <p:nvPr/>
        </p:nvSpPr>
        <p:spPr>
          <a:xfrm>
            <a:off x="7284866" y="3054596"/>
            <a:ext cx="2331148" cy="69825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a:solidFill>
                  <a:schemeClr val="bg1"/>
                </a:solidFill>
              </a:rPr>
              <a:t>Release </a:t>
            </a:r>
            <a:r>
              <a:rPr lang="en-US" b="1" dirty="0" smtClean="0">
                <a:solidFill>
                  <a:schemeClr val="bg1"/>
                </a:solidFill>
              </a:rPr>
              <a:t>3 </a:t>
            </a:r>
            <a:r>
              <a:rPr lang="en-US" b="1" dirty="0">
                <a:solidFill>
                  <a:schemeClr val="bg1"/>
                </a:solidFill>
              </a:rPr>
              <a:t>Classroom Session Day </a:t>
            </a:r>
            <a:r>
              <a:rPr lang="en-US" b="1" dirty="0" smtClean="0">
                <a:solidFill>
                  <a:schemeClr val="bg1"/>
                </a:solidFill>
              </a:rPr>
              <a:t>4</a:t>
            </a:r>
            <a:endParaRPr lang="en-US" b="1" dirty="0">
              <a:solidFill>
                <a:schemeClr val="bg1"/>
              </a:solidFill>
            </a:endParaRPr>
          </a:p>
          <a:p>
            <a:pPr algn="ctr">
              <a:lnSpc>
                <a:spcPct val="80000"/>
              </a:lnSpc>
            </a:pPr>
            <a:r>
              <a:rPr lang="en-US" dirty="0" smtClean="0">
                <a:solidFill>
                  <a:schemeClr val="bg1"/>
                </a:solidFill>
              </a:rPr>
              <a:t>8:00 – 4:00 pm ET</a:t>
            </a:r>
          </a:p>
        </p:txBody>
      </p:sp>
      <p:sp>
        <p:nvSpPr>
          <p:cNvPr id="15" name="Rectangle 14"/>
          <p:cNvSpPr/>
          <p:nvPr/>
        </p:nvSpPr>
        <p:spPr>
          <a:xfrm>
            <a:off x="9624132" y="3054597"/>
            <a:ext cx="2331148" cy="69825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a:solidFill>
                  <a:schemeClr val="bg1"/>
                </a:solidFill>
              </a:rPr>
              <a:t>Release </a:t>
            </a:r>
            <a:r>
              <a:rPr lang="en-US" b="1" dirty="0" smtClean="0">
                <a:solidFill>
                  <a:schemeClr val="bg1"/>
                </a:solidFill>
              </a:rPr>
              <a:t>3 </a:t>
            </a:r>
            <a:r>
              <a:rPr lang="en-US" b="1" dirty="0">
                <a:solidFill>
                  <a:schemeClr val="bg1"/>
                </a:solidFill>
              </a:rPr>
              <a:t>Classroom Session Day </a:t>
            </a:r>
            <a:r>
              <a:rPr lang="en-US" b="1" dirty="0" smtClean="0">
                <a:solidFill>
                  <a:schemeClr val="bg1"/>
                </a:solidFill>
              </a:rPr>
              <a:t>5</a:t>
            </a:r>
            <a:endParaRPr lang="en-US" b="1" dirty="0">
              <a:solidFill>
                <a:schemeClr val="bg1"/>
              </a:solidFill>
            </a:endParaRPr>
          </a:p>
          <a:p>
            <a:pPr algn="ctr">
              <a:lnSpc>
                <a:spcPct val="80000"/>
              </a:lnSpc>
            </a:pPr>
            <a:r>
              <a:rPr lang="en-US" dirty="0">
                <a:solidFill>
                  <a:schemeClr val="bg1"/>
                </a:solidFill>
              </a:rPr>
              <a:t>8</a:t>
            </a:r>
            <a:r>
              <a:rPr lang="en-US" dirty="0" smtClean="0">
                <a:solidFill>
                  <a:schemeClr val="bg1"/>
                </a:solidFill>
              </a:rPr>
              <a:t>:00 – 4:00 pm ET</a:t>
            </a:r>
          </a:p>
        </p:txBody>
      </p:sp>
      <p:sp>
        <p:nvSpPr>
          <p:cNvPr id="16" name="Rectangle 15"/>
          <p:cNvSpPr/>
          <p:nvPr/>
        </p:nvSpPr>
        <p:spPr>
          <a:xfrm>
            <a:off x="163213" y="3054595"/>
            <a:ext cx="11896626" cy="825959"/>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1083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20972&quot;&gt;&lt;/object&gt;&lt;object type=&quot;2&quot; unique_id=&quot;20973&quot;&gt;&lt;object type=&quot;3&quot; unique_id=&quot;20974&quot;&gt;&lt;property id=&quot;20148&quot; value=&quot;5&quot;/&gt;&lt;property id=&quot;20300&quot; value=&quot;Slide 1 - &amp;quot;Digital Acquisition Pilot  Iteration 3.B Planning Meeting&amp;quot;&quot;/&gt;&lt;property id=&quot;20307&quot; value=&quot;256&quot;/&gt;&lt;/object&gt;&lt;object type=&quot;3&quot; unique_id=&quot;20976&quot;&gt;&lt;property id=&quot;20148&quot; value=&quot;5&quot;/&gt;&lt;property id=&quot;20300&quot; value=&quot;Slide 5 - &amp;quot;Iteration 3.B – What It’s All About&amp;quot;&quot;/&gt;&lt;property id=&quot;20307&quot; value=&quot;287&quot;/&gt;&lt;/object&gt;&lt;object type=&quot;3&quot; unique_id=&quot;20977&quot;&gt;&lt;property id=&quot;20148&quot; value=&quot;5&quot;/&gt;&lt;property id=&quot;20300&quot; value=&quot;Slide 2 - &amp;quot;Agenda&amp;quot;&quot;/&gt;&lt;property id=&quot;20307&quot; value=&quot;288&quot;/&gt;&lt;/object&gt;&lt;object type=&quot;3&quot; unique_id=&quot;21008&quot;&gt;&lt;property id=&quot;20148&quot; value=&quot;5&quot;/&gt;&lt;property id=&quot;20300&quot; value=&quot;Slide 6 - &amp;quot;Iteration 3.B Timeline and Bronze Activities&amp;quot;&quot;/&gt;&lt;property id=&quot;20307&quot; value=&quot;303&quot;/&gt;&lt;/object&gt;&lt;object type=&quot;3&quot; unique_id=&quot;21012&quot;&gt;&lt;property id=&quot;20148&quot; value=&quot;5&quot;/&gt;&lt;property id=&quot;20300&quot; value=&quot;Slide 13 - &amp;quot;Online Learning: Compliance and Other Legal Issues&amp;quot;&quot;/&gt;&lt;property id=&quot;20307&quot; value=&quot;306&quot;/&gt;&lt;/object&gt;&lt;object type=&quot;3&quot; unique_id=&quot;21014&quot;&gt;&lt;property id=&quot;20148&quot; value=&quot;5&quot;/&gt;&lt;property id=&quot;20300&quot; value=&quot;Slide 11 - &amp;quot;Activity: FedRAMP and Digital Services&amp;quot;&quot;/&gt;&lt;property id=&quot;20307&quot; value=&quot;308&quot;/&gt;&lt;/object&gt;&lt;object type=&quot;3&quot; unique_id=&quot;21016&quot;&gt;&lt;property id=&quot;20148&quot; value=&quot;5&quot;/&gt;&lt;property id=&quot;20300&quot; value=&quot;Slide 21 - &amp;quot;What’s Next&amp;quot;&quot;/&gt;&lt;property id=&quot;20307&quot; value=&quot;299&quot;/&gt;&lt;/object&gt;&lt;object type=&quot;3&quot; unique_id=&quot;1103146&quot;&gt;&lt;property id=&quot;20148&quot; value=&quot;5&quot;/&gt;&lt;property id=&quot;20300&quot; value=&quot;Slide 14 - &amp;quot;Activity: Acquisition Package Analysis &amp;quot;&quot;/&gt;&lt;property id=&quot;20307&quot; value=&quot;314&quot;/&gt;&lt;/object&gt;&lt;object type=&quot;3&quot; unique_id=&quot;1103411&quot;&gt;&lt;property id=&quot;20148&quot; value=&quot;5&quot;/&gt;&lt;property id=&quot;20300&quot; value=&quot;Slide 12 - &amp;quot;MAP Case Study: Developing the RFQ - Part I&amp;quot;&quot;/&gt;&lt;property id=&quot;20307&quot; value=&quot;315&quot;/&gt;&lt;/object&gt;&lt;object type=&quot;3&quot; unique_id=&quot;1103520&quot;&gt;&lt;property id=&quot;20148&quot; value=&quot;5&quot;/&gt;&lt;property id=&quot;20300&quot; value=&quot;Slide 23 - &amp;quot;Release 3 Classroom Session&amp;amp;#x09;&amp;quot;&quot;/&gt;&lt;property id=&quot;20307&quot; value=&quot;317&quot;/&gt;&lt;/object&gt;&lt;object type=&quot;3&quot; unique_id=&quot;1103671&quot;&gt;&lt;property id=&quot;20148&quot; value=&quot;5&quot;/&gt;&lt;property id=&quot;20300&quot; value=&quot;Slide 10 - &amp;quot;Iteration 3.B Pre-Assessment&amp;quot;&quot;/&gt;&lt;property id=&quot;20307&quot; value=&quot;319&quot;/&gt;&lt;/object&gt;&lt;object type=&quot;3&quot; unique_id=&quot;1103732&quot;&gt;&lt;property id=&quot;20148&quot; value=&quot;5&quot;/&gt;&lt;property id=&quot;20300&quot; value=&quot;Slide 4 - &amp;quot;Notes and Updates&amp;quot;&quot;/&gt;&lt;property id=&quot;20307&quot; value=&quot;320&quot;/&gt;&lt;/object&gt;&lt;object type=&quot;3&quot; unique_id=&quot;1113895&quot;&gt;&lt;property id=&quot;20148&quot; value=&quot;5&quot;/&gt;&lt;property id=&quot;20300&quot; value=&quot;Slide 8 - &amp;quot;Iteration 3.B Web Conference&amp;quot;&quot;/&gt;&lt;property id=&quot;20307&quot; value=&quot;322&quot;/&gt;&lt;/object&gt;&lt;object type=&quot;3&quot; unique_id=&quot;1113896&quot;&gt;&lt;property id=&quot;20148&quot; value=&quot;5&quot;/&gt;&lt;property id=&quot;20300&quot; value=&quot;Slide 9 - &amp;quot;Iteration Web Conference&amp;quot;&quot;/&gt;&lt;property id=&quot;20307&quot; value=&quot;321&quot;/&gt;&lt;/object&gt;&lt;object type=&quot;3&quot; unique_id=&quot;1114018&quot;&gt;&lt;property id=&quot;20148&quot; value=&quot;5&quot;/&gt;&lt;property id=&quot;20300&quot; value=&quot;Slide 3 - &amp;quot;New Badging Framework&amp;quot;&quot;/&gt;&lt;property id=&quot;20307&quot; value=&quot;323&quot;/&gt;&lt;/object&gt;&lt;object type=&quot;3&quot; unique_id=&quot;1114217&quot;&gt;&lt;property id=&quot;20148&quot; value=&quot;5&quot;/&gt;&lt;property id=&quot;20300&quot; value=&quot;Slide 7 - &amp;quot;Iteration 3.B Timeline and Silver Activities&amp;quot;&quot;/&gt;&lt;property id=&quot;20307&quot; value=&quot;327&quot;/&gt;&lt;/object&gt;&lt;object type=&quot;3&quot; unique_id=&quot;1114218&quot;&gt;&lt;property id=&quot;20148&quot; value=&quot;5&quot;/&gt;&lt;property id=&quot;20300&quot; value=&quot;Slide 16 - &amp;quot;Welcome to the Class Wiki!&amp;quot;&quot;/&gt;&lt;property id=&quot;20307&quot; value=&quot;324&quot;/&gt;&lt;/object&gt;&lt;object type=&quot;3&quot; unique_id=&quot;1114219&quot;&gt;&lt;property id=&quot;20148&quot; value=&quot;5&quot;/&gt;&lt;property id=&quot;20300&quot; value=&quot;Slide 17 - &amp;quot;Markdown 101&amp;quot;&quot;/&gt;&lt;property id=&quot;20307&quot; value=&quot;325&quot;/&gt;&lt;/object&gt;&lt;object type=&quot;3&quot; unique_id=&quot;1114220&quot;&gt;&lt;property id=&quot;20148&quot; value=&quot;5&quot;/&gt;&lt;property id=&quot;20300&quot; value=&quot;Slide 18 - &amp;quot;Markdown 101&amp;quot;&quot;/&gt;&lt;property id=&quot;20307&quot; value=&quot;326&quot;/&gt;&lt;/object&gt;&lt;object type=&quot;3&quot; unique_id=&quot;1114515&quot;&gt;&lt;property id=&quot;20148&quot; value=&quot;5&quot;/&gt;&lt;property id=&quot;20300&quot; value=&quot;Slide 15 - &amp;quot;Activity: Top Evaluation Criteria&amp;quot;&quot;/&gt;&lt;property id=&quot;20307&quot; value=&quot;328&quot;/&gt;&lt;/object&gt;&lt;object type=&quot;3&quot; unique_id=&quot;1114516&quot;&gt;&lt;property id=&quot;20148&quot; value=&quot;5&quot;/&gt;&lt;property id=&quot;20300&quot; value=&quot;Slide 19 - &amp;quot;Activity: Further Practice with Evaluation Criteria&amp;quot;&quot;/&gt;&lt;property id=&quot;20307&quot; value=&quot;329&quot;/&gt;&lt;/object&gt;&lt;object type=&quot;3&quot; unique_id=&quot;1114593&quot;&gt;&lt;property id=&quot;20148&quot; value=&quot;5&quot;/&gt;&lt;property id=&quot;20300&quot; value=&quot;Slide 22 - &amp;quot;Iteration 3.B Post-Assessment&amp;quot;&quot;/&gt;&lt;property id=&quot;20307&quot; value=&quot;330&quot;/&gt;&lt;/object&gt;&lt;object type=&quot;3&quot; unique_id=&quot;1114762&quot;&gt;&lt;property id=&quot;20148&quot; value=&quot;5&quot;/&gt;&lt;property id=&quot;20300&quot; value=&quot;Slide 20 - &amp;quot;Activity: Evaluation Criteria Research&amp;quot;&quot;/&gt;&lt;property id=&quot;20307&quot; value=&quot;331&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E87F79-2376-408D-98B8-0ABA78859D23}">
  <ds:schemaRefs>
    <ds:schemaRef ds:uri="http://purl.org/dc/dcmitype/"/>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39E724C-8E3E-403D-8446-6C5A2E16D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2967932-3018-458C-961D-57A850AC9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13048</TotalTime>
  <Words>3004</Words>
  <Application>Microsoft Office PowerPoint</Application>
  <PresentationFormat>Widescreen</PresentationFormat>
  <Paragraphs>404</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Open Sans</vt:lpstr>
      <vt:lpstr>Office Theme</vt:lpstr>
      <vt:lpstr>Digital Acquisition Pilot  Iteration 3.B Planning Meeting</vt:lpstr>
      <vt:lpstr>Agenda</vt:lpstr>
      <vt:lpstr>New Badging Framework</vt:lpstr>
      <vt:lpstr>Notes and Updates</vt:lpstr>
      <vt:lpstr>Iteration 3.B – What It’s All About</vt:lpstr>
      <vt:lpstr>Iteration 3.B Timeline and Bronze Activities</vt:lpstr>
      <vt:lpstr>Iteration 3.B Timeline and Silver Activities</vt:lpstr>
      <vt:lpstr>Iteration 3.B Web Conference</vt:lpstr>
      <vt:lpstr>Iteration Web Conference</vt:lpstr>
      <vt:lpstr>Iteration 3.B Pre-Assessment</vt:lpstr>
      <vt:lpstr>Activity: FedRAMP and Digital Services</vt:lpstr>
      <vt:lpstr>MAP Case Study: Developing the RFQ - Part I</vt:lpstr>
      <vt:lpstr>Online Learning: Compliance and Other Legal Issues</vt:lpstr>
      <vt:lpstr>Activity: Acquisition Package Analysis </vt:lpstr>
      <vt:lpstr>Activity: Top Evaluation Criteria</vt:lpstr>
      <vt:lpstr>Welcome to the Class Wiki!</vt:lpstr>
      <vt:lpstr>Markdown 101</vt:lpstr>
      <vt:lpstr>Markdown 101</vt:lpstr>
      <vt:lpstr>Activity: Further Practice with Evaluation Criteria</vt:lpstr>
      <vt:lpstr>Activity: Evaluation Criteria Research</vt:lpstr>
      <vt:lpstr>What’s Next</vt:lpstr>
      <vt:lpstr>Iteration 3.B Post-Assessment</vt:lpstr>
      <vt:lpstr>Release 3 Classroom Session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Iteration2APlanningMeeting</dc:title>
  <dc:subject>Iteration Planning Meeting slides for Iteration 2.A</dc:subject>
  <dc:creator>ICF International</dc:creator>
  <cp:lastModifiedBy>Wolf, Brock</cp:lastModifiedBy>
  <cp:revision>391</cp:revision>
  <cp:lastPrinted>2015-11-02T18:51:01Z</cp:lastPrinted>
  <dcterms:created xsi:type="dcterms:W3CDTF">2015-09-18T18:18:02Z</dcterms:created>
  <dcterms:modified xsi:type="dcterms:W3CDTF">2016-11-07T12:22:20Z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