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341" r:id="rId5"/>
    <p:sldId id="354" r:id="rId6"/>
    <p:sldId id="391" r:id="rId7"/>
    <p:sldId id="358" r:id="rId8"/>
    <p:sldId id="364" r:id="rId9"/>
    <p:sldId id="365" r:id="rId10"/>
    <p:sldId id="293" r:id="rId11"/>
    <p:sldId id="355" r:id="rId12"/>
    <p:sldId id="392" r:id="rId13"/>
    <p:sldId id="367" r:id="rId14"/>
    <p:sldId id="368" r:id="rId15"/>
    <p:sldId id="369" r:id="rId16"/>
    <p:sldId id="370" r:id="rId17"/>
    <p:sldId id="371" r:id="rId18"/>
    <p:sldId id="372" r:id="rId19"/>
    <p:sldId id="373" r:id="rId20"/>
    <p:sldId id="374" r:id="rId21"/>
    <p:sldId id="375" r:id="rId22"/>
    <p:sldId id="394" r:id="rId23"/>
    <p:sldId id="377" r:id="rId24"/>
    <p:sldId id="378" r:id="rId25"/>
    <p:sldId id="379" r:id="rId26"/>
    <p:sldId id="380" r:id="rId27"/>
    <p:sldId id="381" r:id="rId28"/>
    <p:sldId id="393" r:id="rId29"/>
    <p:sldId id="382" r:id="rId30"/>
    <p:sldId id="383" r:id="rId31"/>
    <p:sldId id="384" r:id="rId32"/>
    <p:sldId id="385" r:id="rId33"/>
    <p:sldId id="386" r:id="rId34"/>
    <p:sldId id="387" r:id="rId35"/>
    <p:sldId id="388" r:id="rId36"/>
    <p:sldId id="389" r:id="rId37"/>
    <p:sldId id="390" r:id="rId38"/>
    <p:sldId id="366" r:id="rId39"/>
    <p:sldId id="357" r:id="rId40"/>
    <p:sldId id="283" r:id="rId41"/>
    <p:sldId id="284" r:id="rId42"/>
  </p:sldIdLst>
  <p:sldSz cx="12192000" cy="6858000"/>
  <p:notesSz cx="7010400" cy="92964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1F0"/>
    <a:srgbClr val="BE5A11"/>
    <a:srgbClr val="00437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155" autoAdjust="0"/>
  </p:normalViewPr>
  <p:slideViewPr>
    <p:cSldViewPr snapToGrid="0">
      <p:cViewPr varScale="1">
        <p:scale>
          <a:sx n="73" d="100"/>
          <a:sy n="73" d="100"/>
        </p:scale>
        <p:origin x="1660" y="56"/>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pieChart>
        <c:varyColors val="1"/>
        <c:ser>
          <c:idx val="0"/>
          <c:order val="0"/>
          <c:tx>
            <c:strRef>
              <c:f>Sheet1!$B$1</c:f>
              <c:strCache>
                <c:ptCount val="1"/>
                <c:pt idx="0">
                  <c:v>Column1</c:v>
                </c:pt>
              </c:strCache>
            </c:strRef>
          </c:tx>
          <c:dPt>
            <c:idx val="0"/>
            <c:bubble3D val="0"/>
            <c:spPr>
              <a:solidFill>
                <a:srgbClr val="EA3430"/>
              </a:solidFill>
            </c:spPr>
          </c:dPt>
          <c:dPt>
            <c:idx val="1"/>
            <c:bubble3D val="0"/>
            <c:spPr>
              <a:solidFill>
                <a:srgbClr val="4D9750"/>
              </a:solidFill>
            </c:spPr>
          </c:dPt>
          <c:dPt>
            <c:idx val="2"/>
            <c:bubble3D val="0"/>
            <c:spPr>
              <a:solidFill>
                <a:schemeClr val="accent2"/>
              </a:solidFill>
            </c:spPr>
          </c:dPt>
          <c:dPt>
            <c:idx val="3"/>
            <c:bubble3D val="0"/>
            <c:spPr>
              <a:solidFill>
                <a:srgbClr val="3E6BA3"/>
              </a:solidFill>
            </c:spPr>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0.27217</cdr:x>
      <cdr:y>0.23699</cdr:y>
    </cdr:from>
    <cdr:to>
      <cdr:x>0.52217</cdr:x>
      <cdr:y>0.5</cdr:y>
    </cdr:to>
    <cdr:sp macro="" textlink="">
      <cdr:nvSpPr>
        <cdr:cNvPr id="2" name="TextBox 8"/>
        <cdr:cNvSpPr txBox="1"/>
      </cdr:nvSpPr>
      <cdr:spPr>
        <a:xfrm xmlns:a="http://schemas.openxmlformats.org/drawingml/2006/main">
          <a:off x="1106079" y="776526"/>
          <a:ext cx="1016000" cy="8617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5000" b="1" dirty="0" smtClean="0">
              <a:solidFill>
                <a:schemeClr val="bg1"/>
              </a:solidFill>
            </a:rPr>
            <a:t>D</a:t>
          </a:r>
          <a:endParaRPr lang="en-US" sz="5000" b="1" dirty="0">
            <a:solidFill>
              <a:schemeClr val="bg1"/>
            </a:solidFill>
          </a:endParaRPr>
        </a:p>
      </cdr:txBody>
    </cdr:sp>
  </cdr:relSizeAnchor>
  <cdr:relSizeAnchor xmlns:cdr="http://schemas.openxmlformats.org/drawingml/2006/chartDrawing">
    <cdr:from>
      <cdr:x>0.60619</cdr:x>
      <cdr:y>0.23699</cdr:y>
    </cdr:from>
    <cdr:to>
      <cdr:x>0.85619</cdr:x>
      <cdr:y>0.5</cdr:y>
    </cdr:to>
    <cdr:sp macro="" textlink="">
      <cdr:nvSpPr>
        <cdr:cNvPr id="3" name="TextBox 9"/>
        <cdr:cNvSpPr txBox="1"/>
      </cdr:nvSpPr>
      <cdr:spPr>
        <a:xfrm xmlns:a="http://schemas.openxmlformats.org/drawingml/2006/main">
          <a:off x="2463538" y="776526"/>
          <a:ext cx="1016000" cy="8617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5000" b="1" dirty="0" smtClean="0">
              <a:solidFill>
                <a:schemeClr val="bg1"/>
              </a:solidFill>
            </a:rPr>
            <a:t>i</a:t>
          </a:r>
          <a:endParaRPr lang="en-US" sz="5000" b="1" dirty="0">
            <a:solidFill>
              <a:schemeClr val="bg1"/>
            </a:solidFill>
          </a:endParaRPr>
        </a:p>
      </cdr:txBody>
    </cdr:sp>
  </cdr:relSizeAnchor>
  <cdr:relSizeAnchor xmlns:cdr="http://schemas.openxmlformats.org/drawingml/2006/chartDrawing">
    <cdr:from>
      <cdr:x>0.29304</cdr:x>
      <cdr:y>0.5</cdr:y>
    </cdr:from>
    <cdr:to>
      <cdr:x>0.54304</cdr:x>
      <cdr:y>0.76301</cdr:y>
    </cdr:to>
    <cdr:sp macro="" textlink="">
      <cdr:nvSpPr>
        <cdr:cNvPr id="4" name="TextBox 10"/>
        <cdr:cNvSpPr txBox="1"/>
      </cdr:nvSpPr>
      <cdr:spPr>
        <a:xfrm xmlns:a="http://schemas.openxmlformats.org/drawingml/2006/main">
          <a:off x="1190919" y="1638300"/>
          <a:ext cx="1016000" cy="8617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5000" b="1" dirty="0">
              <a:solidFill>
                <a:schemeClr val="bg1"/>
              </a:solidFill>
            </a:rPr>
            <a:t>S</a:t>
          </a:r>
        </a:p>
      </cdr:txBody>
    </cdr:sp>
  </cdr:relSizeAnchor>
  <cdr:relSizeAnchor xmlns:cdr="http://schemas.openxmlformats.org/drawingml/2006/chartDrawing">
    <cdr:from>
      <cdr:x>0.58181</cdr:x>
      <cdr:y>0.5</cdr:y>
    </cdr:from>
    <cdr:to>
      <cdr:x>0.83181</cdr:x>
      <cdr:y>0.76301</cdr:y>
    </cdr:to>
    <cdr:sp macro="" textlink="">
      <cdr:nvSpPr>
        <cdr:cNvPr id="5" name="TextBox 11"/>
        <cdr:cNvSpPr txBox="1"/>
      </cdr:nvSpPr>
      <cdr:spPr>
        <a:xfrm xmlns:a="http://schemas.openxmlformats.org/drawingml/2006/main">
          <a:off x="2364491" y="1638300"/>
          <a:ext cx="1016000" cy="8617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5000" b="1" dirty="0" smtClean="0">
              <a:solidFill>
                <a:schemeClr val="bg1"/>
              </a:solidFill>
            </a:rPr>
            <a:t>C</a:t>
          </a:r>
          <a:endParaRPr lang="en-US" sz="5000" b="1" dirty="0">
            <a:solidFill>
              <a:schemeClr val="bg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5/29/2017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5/29/2017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3 minutes</a:t>
            </a:r>
          </a:p>
          <a:p>
            <a:r>
              <a:rPr lang="en-US" b="1" dirty="0" smtClean="0"/>
              <a:t>Timing</a:t>
            </a:r>
            <a:r>
              <a:rPr lang="en-US" b="0" baseline="0" dirty="0" smtClean="0"/>
              <a:t>: 9:30-9:33</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In</a:t>
            </a:r>
            <a:r>
              <a:rPr lang="en-US" baseline="0" dirty="0" smtClean="0"/>
              <a:t> Day 2, we discussed the importance of engaging stakeholders and introduced the prospect of having an influence conversation. Leading up to an influence conversation, proper preparation is essential. </a:t>
            </a:r>
          </a:p>
          <a:p>
            <a:pPr marL="171450" indent="-171450">
              <a:buFont typeface="Arial" panose="020B0604020202020204" pitchFamily="34" charset="0"/>
              <a:buChar char="•"/>
            </a:pPr>
            <a:r>
              <a:rPr lang="en-US" baseline="0" dirty="0" smtClean="0"/>
              <a:t>Preparing for an influence conversation helps you to:</a:t>
            </a:r>
          </a:p>
          <a:p>
            <a:pPr marL="628650" lvl="1" indent="-171450">
              <a:buFont typeface="Arial" panose="020B0604020202020204" pitchFamily="34" charset="0"/>
              <a:buChar char="•"/>
            </a:pPr>
            <a:r>
              <a:rPr lang="en-US" baseline="0" dirty="0" smtClean="0"/>
              <a:t>Build confidence</a:t>
            </a:r>
          </a:p>
          <a:p>
            <a:pPr marL="628650" lvl="1" indent="-171450">
              <a:buFont typeface="Arial" panose="020B0604020202020204" pitchFamily="34" charset="0"/>
              <a:buChar char="•"/>
            </a:pPr>
            <a:r>
              <a:rPr lang="en-US" baseline="0" dirty="0" smtClean="0"/>
              <a:t>Ensure you can move the conversation to a desired outcome</a:t>
            </a:r>
          </a:p>
          <a:p>
            <a:pPr marL="628650" lvl="1" indent="-171450">
              <a:buFont typeface="Arial" panose="020B0604020202020204" pitchFamily="34" charset="0"/>
              <a:buChar char="•"/>
            </a:pPr>
            <a:r>
              <a:rPr lang="en-US" baseline="0" dirty="0" smtClean="0"/>
              <a:t>And maximize time for both parties.</a:t>
            </a:r>
          </a:p>
          <a:p>
            <a:pPr marL="171450" lvl="0" indent="-171450">
              <a:buFont typeface="Arial" panose="020B0604020202020204" pitchFamily="34" charset="0"/>
              <a:buChar char="•"/>
            </a:pPr>
            <a:r>
              <a:rPr lang="en-US" baseline="0" dirty="0" smtClean="0"/>
              <a:t>As you may recall from day 2, there are four steps you can take to help you prepare for an influence conversation.</a:t>
            </a:r>
          </a:p>
          <a:p>
            <a:pPr marL="628650" lvl="1" indent="-171450">
              <a:buFont typeface="Arial" panose="020B0604020202020204" pitchFamily="34" charset="0"/>
              <a:buChar char="•"/>
            </a:pPr>
            <a:r>
              <a:rPr lang="en-US" baseline="0" dirty="0" smtClean="0"/>
              <a:t>Identify the need or problem</a:t>
            </a:r>
          </a:p>
          <a:p>
            <a:pPr marL="628650" lvl="1" indent="-171450">
              <a:buFont typeface="Arial" panose="020B0604020202020204" pitchFamily="34" charset="0"/>
              <a:buChar char="•"/>
            </a:pPr>
            <a:r>
              <a:rPr lang="en-US" dirty="0" smtClean="0"/>
              <a:t>Target the range of influencers who can satisfy the</a:t>
            </a:r>
            <a:r>
              <a:rPr lang="en-US" baseline="0" dirty="0" smtClean="0"/>
              <a:t> need or help solve the problem</a:t>
            </a:r>
          </a:p>
          <a:p>
            <a:pPr marL="628650" lvl="1" indent="-171450">
              <a:buFont typeface="Arial" panose="020B0604020202020204" pitchFamily="34" charset="0"/>
              <a:buChar char="•"/>
            </a:pPr>
            <a:r>
              <a:rPr lang="en-US" baseline="0" dirty="0" smtClean="0"/>
              <a:t>Select those with the greatest leverage</a:t>
            </a:r>
          </a:p>
          <a:p>
            <a:pPr marL="628650" lvl="1" indent="-171450">
              <a:buFont typeface="Arial" panose="020B0604020202020204" pitchFamily="34" charset="0"/>
              <a:buChar char="•"/>
            </a:pPr>
            <a:r>
              <a:rPr lang="en-US" baseline="0" dirty="0" smtClean="0"/>
              <a:t>Prepare for the conversation with the Ladder of Inference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2222326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 minute</a:t>
            </a:r>
          </a:p>
          <a:p>
            <a:r>
              <a:rPr lang="en-US" b="1" dirty="0" smtClean="0"/>
              <a:t>Timing</a:t>
            </a:r>
            <a:r>
              <a:rPr lang="en-US" b="0" baseline="0" dirty="0" smtClean="0"/>
              <a:t>: 9:33-9:34</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So what</a:t>
            </a:r>
            <a:r>
              <a:rPr lang="en-US" baseline="0" dirty="0" smtClean="0"/>
              <a:t> we’ve reviewed today are considerations for preparing for an influence conversation, but now we’ll take the time and practice some influence conversations.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943035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 minute</a:t>
            </a:r>
          </a:p>
          <a:p>
            <a:r>
              <a:rPr lang="en-US" b="1" dirty="0" smtClean="0"/>
              <a:t>Timing</a:t>
            </a:r>
            <a:r>
              <a:rPr lang="en-US" b="0" baseline="0" dirty="0" smtClean="0"/>
              <a:t>: 9:34-9:35</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In the following slides, we will walk through</a:t>
            </a:r>
            <a:r>
              <a:rPr lang="en-US" b="0" baseline="0" dirty="0" smtClean="0"/>
              <a:t> the activity’s instructions, and answer any questions that you may have leading up to the activity.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167996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2 minutes</a:t>
            </a:r>
          </a:p>
          <a:p>
            <a:r>
              <a:rPr lang="en-US" b="1" dirty="0" smtClean="0"/>
              <a:t>Timing</a:t>
            </a:r>
            <a:r>
              <a:rPr lang="en-US" b="0" baseline="0" dirty="0" smtClean="0"/>
              <a:t>: 9:35-8:37</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This activity</a:t>
            </a:r>
            <a:r>
              <a:rPr lang="en-US" baseline="0" dirty="0" smtClean="0"/>
              <a:t> will help you shift into the role of a business advisor. The goal is for you to be able to integrate yourself into the process and to help you strategically think about how to approach digital service acquisition needs. These role plays should expand your vision of the acquisition process through engagement with different types of stakeholders. </a:t>
            </a:r>
          </a:p>
          <a:p>
            <a:pPr marL="171450" indent="-171450">
              <a:buFont typeface="Arial" panose="020B0604020202020204" pitchFamily="34" charset="0"/>
              <a:buChar char="•"/>
            </a:pPr>
            <a:r>
              <a:rPr lang="en-US" baseline="0" dirty="0" smtClean="0"/>
              <a:t>We have created 6 scenarios that you may encounter with your agency. </a:t>
            </a:r>
          </a:p>
          <a:p>
            <a:pPr marL="628650" lvl="1" indent="-171450">
              <a:buFont typeface="Arial" panose="020B0604020202020204" pitchFamily="34" charset="0"/>
              <a:buChar char="•"/>
            </a:pPr>
            <a:r>
              <a:rPr lang="en-US" baseline="0" dirty="0" smtClean="0"/>
              <a:t>You’ll get to practice these conversations in a safe environment. You can build your approach out and refine your delivery habits.</a:t>
            </a:r>
          </a:p>
          <a:p>
            <a:pPr marL="628650" lvl="1" indent="-171450">
              <a:buFont typeface="Arial" panose="020B0604020202020204" pitchFamily="34" charset="0"/>
              <a:buChar char="•"/>
            </a:pPr>
            <a:r>
              <a:rPr lang="en-US" baseline="0" dirty="0" smtClean="0"/>
              <a:t>We also hope that you will learn some new strategies for handling these conversations. </a:t>
            </a:r>
          </a:p>
          <a:p>
            <a:pPr marL="628650" lvl="1" indent="-171450">
              <a:buFont typeface="Arial" panose="020B0604020202020204" pitchFamily="34" charset="0"/>
              <a:buChar char="•"/>
            </a:pPr>
            <a:r>
              <a:rPr lang="en-US" baseline="0" dirty="0" smtClean="0"/>
              <a:t>When you’re going through these scenarios, try to envision the individuals from your agency who will be interacting with. </a:t>
            </a:r>
          </a:p>
          <a:p>
            <a:pPr marL="628650" lvl="1" indent="-171450">
              <a:buFont typeface="Arial" panose="020B0604020202020204" pitchFamily="34" charset="0"/>
              <a:buChar char="•"/>
            </a:pPr>
            <a:r>
              <a:rPr lang="en-US" baseline="0" dirty="0" smtClean="0"/>
              <a:t>Finally, ask the experts. We brought in these experts with the idea that they should be able to help guide you and provide effective feedback.</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215043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3 minutes</a:t>
            </a:r>
          </a:p>
          <a:p>
            <a:r>
              <a:rPr lang="en-US" b="1" dirty="0" smtClean="0"/>
              <a:t>Timing</a:t>
            </a:r>
            <a:r>
              <a:rPr lang="en-US" b="0" baseline="0" dirty="0" smtClean="0"/>
              <a:t>: 9:37-9:40</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r>
              <a:rPr lang="en-US" dirty="0" smtClean="0"/>
              <a:t>In this activity, you will be playing one of three</a:t>
            </a:r>
            <a:r>
              <a:rPr lang="en-US" baseline="0" dirty="0" smtClean="0"/>
              <a:t> roles – participant, guest, or observer. </a:t>
            </a:r>
          </a:p>
          <a:p>
            <a:pPr marL="171450" indent="-171450">
              <a:buFont typeface="Arial" panose="020B0604020202020204" pitchFamily="34" charset="0"/>
              <a:buChar char="•"/>
            </a:pPr>
            <a:r>
              <a:rPr lang="en-US" baseline="0" dirty="0" smtClean="0"/>
              <a:t>The </a:t>
            </a:r>
            <a:r>
              <a:rPr lang="en-US" b="1" baseline="0" dirty="0" smtClean="0"/>
              <a:t>participant</a:t>
            </a:r>
            <a:r>
              <a:rPr lang="en-US" baseline="0" dirty="0" smtClean="0"/>
              <a:t> will receive a scenario with a specific goal to influence the guest (who will be playing a stakeholder), The participant will also walk through the preparation steps they are taking to prepare for the conversation. </a:t>
            </a:r>
          </a:p>
          <a:p>
            <a:pPr marL="171450" indent="-171450">
              <a:buFont typeface="Arial" panose="020B0604020202020204" pitchFamily="34" charset="0"/>
              <a:buChar char="•"/>
            </a:pPr>
            <a:r>
              <a:rPr lang="en-US" b="1" baseline="0" dirty="0" smtClean="0"/>
              <a:t>Observers</a:t>
            </a:r>
            <a:r>
              <a:rPr lang="en-US" baseline="0" dirty="0" smtClean="0"/>
              <a:t> will use the Observer Handout to provide feedback on the role play. Feedback should be constructive and insightful. </a:t>
            </a:r>
          </a:p>
          <a:p>
            <a:pPr marL="171450" indent="-171450">
              <a:buFont typeface="Arial" panose="020B0604020202020204" pitchFamily="34" charset="0"/>
              <a:buChar char="•"/>
            </a:pPr>
            <a:r>
              <a:rPr lang="en-US" baseline="0" dirty="0" smtClean="0"/>
              <a:t>The </a:t>
            </a:r>
            <a:r>
              <a:rPr lang="en-US" b="1" baseline="0" dirty="0" smtClean="0"/>
              <a:t>guests</a:t>
            </a:r>
            <a:r>
              <a:rPr lang="en-US" baseline="0" dirty="0" smtClean="0"/>
              <a:t> we have brought in will play a stakeholder role specific to the scenario, and they will be responding directly to the participant. Our guests will provide you with feedback on what aspects of the conversation were effective or ineffective.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21810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0" dirty="0" smtClean="0"/>
              <a:t> 3 minutes</a:t>
            </a:r>
          </a:p>
          <a:p>
            <a:r>
              <a:rPr lang="en-US" b="1" dirty="0" smtClean="0"/>
              <a:t>Timing</a:t>
            </a:r>
            <a:r>
              <a:rPr lang="en-US" b="0" baseline="0" dirty="0" smtClean="0"/>
              <a:t>: 9:40-9:43</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Let’s go over the instructions</a:t>
            </a:r>
            <a:r>
              <a:rPr lang="en-US" baseline="0" dirty="0" smtClean="0"/>
              <a:t> for this activity. </a:t>
            </a:r>
          </a:p>
          <a:p>
            <a:pPr marL="171450" indent="-171450">
              <a:buFont typeface="Arial" panose="020B0604020202020204" pitchFamily="34" charset="0"/>
              <a:buChar char="•"/>
            </a:pPr>
            <a:r>
              <a:rPr lang="en-US" baseline="0" dirty="0" smtClean="0"/>
              <a:t>We have 7 scenarios total, so we will have enough for everybody to participate at least once. </a:t>
            </a:r>
          </a:p>
          <a:p>
            <a:pPr marL="171450" indent="-171450">
              <a:buFont typeface="Arial" panose="020B0604020202020204" pitchFamily="34" charset="0"/>
              <a:buChar char="•"/>
            </a:pPr>
            <a:r>
              <a:rPr lang="en-US" baseline="0" dirty="0" smtClean="0"/>
              <a:t>The rotations will be about 15 minutes each, with time broken up as follows:</a:t>
            </a:r>
          </a:p>
          <a:p>
            <a:pPr marL="171450" indent="-171450">
              <a:buFont typeface="Arial" panose="020B0604020202020204" pitchFamily="34" charset="0"/>
              <a:buChar char="•"/>
            </a:pPr>
            <a:r>
              <a:rPr lang="en-US" baseline="0" dirty="0" smtClean="0"/>
              <a:t>5 minutes for preparation</a:t>
            </a:r>
          </a:p>
          <a:p>
            <a:pPr marL="628650" lvl="1" indent="-171450">
              <a:buFont typeface="Arial" panose="020B0604020202020204" pitchFamily="34" charset="0"/>
              <a:buChar char="•"/>
            </a:pPr>
            <a:r>
              <a:rPr lang="en-US" baseline="0" dirty="0" smtClean="0"/>
              <a:t>This time will be spent reviewing the scenario and preparing for the conversation using the questions provided. Everyone should complete this for all of the scenarios, not just the person conducting the influence conversation. This will give you a chance to practice your preparation skills.</a:t>
            </a:r>
          </a:p>
          <a:p>
            <a:pPr marL="171450" indent="-171450">
              <a:buFont typeface="Arial" panose="020B0604020202020204" pitchFamily="34" charset="0"/>
              <a:buChar char="•"/>
            </a:pPr>
            <a:r>
              <a:rPr lang="en-US" baseline="0" dirty="0" smtClean="0"/>
              <a:t>5 minutes for the role play</a:t>
            </a:r>
          </a:p>
          <a:p>
            <a:pPr marL="171450" indent="-171450">
              <a:buFont typeface="Arial" panose="020B0604020202020204" pitchFamily="34" charset="0"/>
              <a:buChar char="•"/>
            </a:pPr>
            <a:r>
              <a:rPr lang="en-US" baseline="0" dirty="0" smtClean="0"/>
              <a:t>For the next 5 minutes, the participant and the guest will actually have the influence conversation. While this is going on, observers should respond to questions on the handout. </a:t>
            </a:r>
          </a:p>
          <a:p>
            <a:pPr marL="171450" indent="-171450">
              <a:buFont typeface="Arial" panose="020B0604020202020204" pitchFamily="34" charset="0"/>
              <a:buChar char="•"/>
            </a:pPr>
            <a:r>
              <a:rPr lang="en-US" baseline="0" dirty="0" smtClean="0"/>
              <a:t>The last 5 minutes will be used for the debrief. </a:t>
            </a:r>
          </a:p>
          <a:p>
            <a:pPr marL="628650" lvl="1" indent="-171450">
              <a:buFont typeface="Arial" panose="020B0604020202020204" pitchFamily="34" charset="0"/>
              <a:buChar char="•"/>
            </a:pPr>
            <a:r>
              <a:rPr lang="en-US" baseline="0" dirty="0" smtClean="0"/>
              <a:t>During this time, observers will lead the debrief using the guiding questions on the handout. The participant will receive feedback from the guest and from each of their observers. </a:t>
            </a:r>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2009366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2 minutes</a:t>
            </a:r>
          </a:p>
          <a:p>
            <a:r>
              <a:rPr lang="en-US" b="1" dirty="0" smtClean="0"/>
              <a:t>Timing</a:t>
            </a:r>
            <a:r>
              <a:rPr lang="en-US" b="0" baseline="0" dirty="0" smtClean="0"/>
              <a:t>: 9:43-9:45 am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Please remember to provide</a:t>
            </a:r>
            <a:r>
              <a:rPr lang="en-US" baseline="0" dirty="0" smtClean="0"/>
              <a:t> constructive and supportive feedback. We want you to be able to take some of the concepts that you’ve learned from this activity back to your agency, and to get the most from this activity you should be providing constructive feedback.</a:t>
            </a:r>
          </a:p>
          <a:p>
            <a:pPr marL="171450" indent="-171450">
              <a:buFont typeface="Arial" panose="020B0604020202020204" pitchFamily="34" charset="0"/>
              <a:buChar char="•"/>
            </a:pPr>
            <a:r>
              <a:rPr lang="en-US" baseline="0" dirty="0" smtClean="0"/>
              <a:t>Make sure that your feedback is meaningful and specific</a:t>
            </a:r>
          </a:p>
          <a:p>
            <a:pPr marL="628650" lvl="1" indent="-171450">
              <a:buFont typeface="Arial" panose="020B0604020202020204" pitchFamily="34" charset="0"/>
              <a:buChar char="•"/>
            </a:pPr>
            <a:r>
              <a:rPr lang="en-US" baseline="0" dirty="0" smtClean="0"/>
              <a:t>Don’t provide vague comments like, “great job!” An example of good feedback would be to say something like, “I thought it was great how you helped your partner to visualize a technical concept using such a detailed example”</a:t>
            </a:r>
          </a:p>
          <a:p>
            <a:pPr marL="171450" indent="-171450">
              <a:buFont typeface="Arial" panose="020B0604020202020204" pitchFamily="34" charset="0"/>
              <a:buChar char="•"/>
            </a:pPr>
            <a:r>
              <a:rPr lang="en-US" baseline="0" dirty="0" smtClean="0"/>
              <a:t>Provide </a:t>
            </a:r>
            <a:r>
              <a:rPr lang="en-US" i="1" baseline="0" dirty="0" smtClean="0"/>
              <a:t>actionable </a:t>
            </a:r>
            <a:r>
              <a:rPr lang="en-US" i="0" baseline="0" dirty="0" smtClean="0"/>
              <a:t>feedback. You want to provide feedback that your group members can take action on to improve their ability. </a:t>
            </a:r>
          </a:p>
          <a:p>
            <a:pPr marL="628650" lvl="1" indent="-171450">
              <a:buFont typeface="Arial" panose="020B0604020202020204" pitchFamily="34" charset="0"/>
              <a:buChar char="•"/>
            </a:pPr>
            <a:r>
              <a:rPr lang="en-US" i="0" baseline="0" dirty="0" smtClean="0"/>
              <a:t>On the slide there’s the example, “You seemed hesitant to address the team’s poor performance. I recommend being more direct so they understand the behavior that was unacceptable to you.”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3196613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10 minutes</a:t>
            </a:r>
          </a:p>
          <a:p>
            <a:r>
              <a:rPr lang="en-US" b="1" dirty="0" smtClean="0"/>
              <a:t>Timing</a:t>
            </a:r>
            <a:r>
              <a:rPr lang="en-US" b="0" baseline="0" dirty="0" smtClean="0"/>
              <a:t>: 9:45-9:55 am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So</a:t>
            </a:r>
            <a:r>
              <a:rPr lang="en-US" b="0" baseline="0" dirty="0" smtClean="0"/>
              <a:t> now each of our guests will introduce themselves. Guests, if you could, please share your name, organization, your job in 1-2 sentences, and your favorite tech read.</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324122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5</a:t>
            </a:r>
            <a:r>
              <a:rPr lang="en-US" b="0" dirty="0" smtClean="0"/>
              <a:t> minutes</a:t>
            </a:r>
          </a:p>
          <a:p>
            <a:r>
              <a:rPr lang="en-US" b="1" dirty="0" smtClean="0"/>
              <a:t>Timing</a:t>
            </a:r>
            <a:r>
              <a:rPr lang="en-US" b="0" baseline="0" dirty="0" smtClean="0"/>
              <a:t>: 9:55- 10:00 am</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In the spirit of having you work with some new folks this week, we’ve changed groups up a bit. Please</a:t>
            </a:r>
            <a:r>
              <a:rPr lang="en-US" b="0" baseline="0" dirty="0" smtClean="0"/>
              <a:t> take a few minutes to find and sit with your groups. </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2987698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15 minutes</a:t>
            </a:r>
          </a:p>
          <a:p>
            <a:r>
              <a:rPr lang="en-US" b="1" dirty="0" smtClean="0"/>
              <a:t>Timing</a:t>
            </a:r>
            <a:r>
              <a:rPr lang="en-US" b="0" baseline="0" dirty="0" smtClean="0"/>
              <a:t>: 10:00-10:15 minute</a:t>
            </a:r>
          </a:p>
          <a:p>
            <a:r>
              <a:rPr lang="en-US" b="1" baseline="0" dirty="0" smtClean="0"/>
              <a:t>Presented by</a:t>
            </a:r>
            <a:r>
              <a:rPr lang="en-US" b="0" baseline="0" dirty="0" smtClean="0"/>
              <a:t>: Heather</a:t>
            </a:r>
          </a:p>
          <a:p>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Now</a:t>
            </a:r>
            <a:r>
              <a:rPr lang="en-US" b="0" baseline="0" dirty="0" smtClean="0"/>
              <a:t> that everyone’s settled, we will begin the roleplays. In your participant packet, make sure that you have the preparation and observer sheets ready.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32451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8:00-8:10 am</a:t>
            </a:r>
          </a:p>
          <a:p>
            <a:r>
              <a:rPr lang="en-US" b="1" baseline="0" dirty="0" smtClean="0"/>
              <a:t>Facilitator: </a:t>
            </a:r>
            <a:r>
              <a:rPr lang="en-US" b="0" baseline="0" dirty="0" smtClean="0"/>
              <a:t>Glen</a:t>
            </a:r>
            <a:endParaRPr lang="en-US" b="0"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Begin with telling the cohort that today we will finish up our conversation around Market Research and start preparing to talk Acquisition Strategy.  </a:t>
            </a:r>
          </a:p>
          <a:p>
            <a:pPr marL="171450" indent="-171450">
              <a:buFont typeface="Arial" panose="020B0604020202020204" pitchFamily="34" charset="0"/>
              <a:buChar char="•"/>
            </a:pPr>
            <a:r>
              <a:rPr lang="en-US" b="0" baseline="0" dirty="0" smtClean="0"/>
              <a:t>Then we will look at a case study with Salesforce and the SBA, which Traci will facilitate.</a:t>
            </a:r>
          </a:p>
          <a:p>
            <a:pPr marL="171450" indent="-171450">
              <a:buFont typeface="Arial" panose="020B0604020202020204" pitchFamily="34" charset="0"/>
              <a:buChar char="•"/>
            </a:pPr>
            <a:r>
              <a:rPr lang="en-US" b="0" baseline="0" dirty="0" smtClean="0"/>
              <a:t>After lunch, we will be joined by guest speakers who will talk with us about a recent VA Challenge, and lessons learned in the process. Note that this guest panel will be held at the GSA auditorium, which is located at [INSERT ADDRESS/DIRECTIONS ON GETTING TO AUDITORIUM FROM FHWA LOCATION]. Please use your lunch time to travel to the auditorium; we’ve given you an extra 30 mins to allow for that.</a:t>
            </a:r>
          </a:p>
          <a:p>
            <a:pPr marL="171450" indent="-171450">
              <a:buFont typeface="Arial" panose="020B0604020202020204" pitchFamily="34" charset="0"/>
              <a:buChar char="•"/>
            </a:pPr>
            <a:r>
              <a:rPr lang="en-US" b="0" baseline="0" dirty="0" smtClean="0"/>
              <a:t>This will be followed by a networking hour, where we encourage all of you to visit with the previous cohort members and ask them to share their lessons learned and experience in acquiring digital services in the recent year.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3642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1 </a:t>
            </a:r>
            <a:r>
              <a:rPr lang="en-US" b="0" baseline="0" dirty="0" smtClean="0"/>
              <a:t>minute</a:t>
            </a:r>
          </a:p>
          <a:p>
            <a:r>
              <a:rPr lang="en-US" b="1" dirty="0" smtClean="0"/>
              <a:t>Timing</a:t>
            </a:r>
            <a:r>
              <a:rPr lang="en-US" b="0" baseline="0" dirty="0" smtClean="0"/>
              <a:t>: 10:15 – 10:16</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Now</a:t>
            </a:r>
            <a:r>
              <a:rPr lang="en-US" b="0" baseline="0" dirty="0" smtClean="0"/>
              <a:t> that you’ve had a chance to practice or observe a roleplay, let’s debrief as a group. Here are three additional strategies you can use in influence conversations: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Open the conversation to ensure you understand the other party’s goal for the conversation. Do not assume intent.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Don’t jump to suggesting solutions, instead use open-ended questions to fully understand the need and generate solutions. </a:t>
            </a: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Try to get a commitment from the other party.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If you can get them to explicitly state what they will do, it will improve the chances that they actually do it.</a:t>
            </a:r>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324807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dirty="0" smtClean="0"/>
              <a:t>1 minute</a:t>
            </a:r>
            <a:endParaRPr lang="en-US" b="1" dirty="0" smtClean="0"/>
          </a:p>
          <a:p>
            <a:r>
              <a:rPr lang="en-US" b="1" dirty="0" smtClean="0"/>
              <a:t>Timing</a:t>
            </a:r>
            <a:r>
              <a:rPr lang="en-US" b="0" baseline="0" dirty="0" smtClean="0"/>
              <a:t>: 10:16 – 10:17</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pPr marL="171450" indent="-171450">
              <a:buFont typeface="Arial" panose="020B0604020202020204" pitchFamily="34" charset="0"/>
              <a:buChar char="•"/>
            </a:pPr>
            <a:r>
              <a:rPr lang="en-US" dirty="0" smtClean="0"/>
              <a:t>There</a:t>
            </a:r>
            <a:r>
              <a:rPr lang="en-US" baseline="0" dirty="0" smtClean="0"/>
              <a:t> are several risks you take on when making assumptions. Think about the following questions regarding assumptions. </a:t>
            </a:r>
          </a:p>
          <a:p>
            <a:pPr marL="171450" indent="-171450">
              <a:buFont typeface="Arial" panose="020B0604020202020204" pitchFamily="34" charset="0"/>
              <a:buChar char="•"/>
            </a:pPr>
            <a:r>
              <a:rPr lang="en-US" baseline="0" dirty="0" smtClean="0"/>
              <a:t>If you assume someone doesn’t have your best interest in mind, how would you approach the conversation?</a:t>
            </a:r>
          </a:p>
          <a:p>
            <a:pPr marL="171450" indent="-171450">
              <a:buFont typeface="Arial" panose="020B0604020202020204" pitchFamily="34" charset="0"/>
              <a:buChar char="•"/>
            </a:pPr>
            <a:r>
              <a:rPr lang="en-US" baseline="0" dirty="0" smtClean="0"/>
              <a:t>What if you assume someone wants to talk about a particular topic during a meeting? </a:t>
            </a:r>
          </a:p>
          <a:p>
            <a:pPr marL="628650" lvl="1" indent="-171450">
              <a:buFont typeface="Arial" panose="020B0604020202020204" pitchFamily="34" charset="0"/>
              <a:buChar char="•"/>
            </a:pPr>
            <a:r>
              <a:rPr lang="en-US" baseline="0" dirty="0" smtClean="0"/>
              <a:t>This might result in you making it a focus, when in reality they may not have wanted to talk about it at all. </a:t>
            </a:r>
          </a:p>
          <a:p>
            <a:pPr marL="171450" indent="-171450">
              <a:buFont typeface="Arial" panose="020B0604020202020204" pitchFamily="34" charset="0"/>
              <a:buChar char="•"/>
            </a:pPr>
            <a:r>
              <a:rPr lang="en-US" baseline="0" dirty="0" smtClean="0"/>
              <a:t>What if you assume something about how someone will react to information based on what you know about them?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preparation for your conversation, you should set a goal for the conversation and clarify any assumptions you have.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2594732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baseline="0" dirty="0" smtClean="0">
                <a:solidFill>
                  <a:schemeClr val="tx1"/>
                </a:solidFill>
              </a:rPr>
              <a:t>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10</a:t>
            </a:r>
            <a:r>
              <a:rPr lang="en-US" b="0" dirty="0" smtClean="0">
                <a:solidFill>
                  <a:schemeClr val="tx1"/>
                </a:solidFill>
              </a:rPr>
              <a:t>:17-10:20</a:t>
            </a:r>
            <a:endParaRPr lang="en-US" b="1" dirty="0" smtClean="0">
              <a:solidFill>
                <a:schemeClr val="tx1"/>
              </a:solidFill>
            </a:endParaRP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smtClean="0">
              <a:solidFill>
                <a:schemeClr val="tx1"/>
              </a:solidFill>
            </a:endParaRPr>
          </a:p>
          <a:p>
            <a:pPr marL="171450" indent="-171450">
              <a:buFont typeface="Arial" panose="020B0604020202020204" pitchFamily="34" charset="0"/>
              <a:buChar char="•"/>
            </a:pPr>
            <a:r>
              <a:rPr lang="en-US" dirty="0" smtClean="0">
                <a:solidFill>
                  <a:schemeClr val="tx1"/>
                </a:solidFill>
              </a:rPr>
              <a:t>Another important aspect of having an influence conversation is to ask open-ended</a:t>
            </a:r>
            <a:r>
              <a:rPr lang="en-US" baseline="0" dirty="0" smtClean="0">
                <a:solidFill>
                  <a:schemeClr val="tx1"/>
                </a:solidFill>
              </a:rPr>
              <a:t> questions. </a:t>
            </a:r>
          </a:p>
          <a:p>
            <a:pPr marL="171450" indent="-171450">
              <a:buFont typeface="Arial" panose="020B0604020202020204" pitchFamily="34" charset="0"/>
              <a:buChar char="•"/>
            </a:pPr>
            <a:r>
              <a:rPr lang="en-US" baseline="0" dirty="0" smtClean="0">
                <a:solidFill>
                  <a:schemeClr val="tx1"/>
                </a:solidFill>
              </a:rPr>
              <a:t>Inquiry opens a conversation to new awareness, ideas, and possibilities. </a:t>
            </a:r>
          </a:p>
          <a:p>
            <a:pPr marL="171450" indent="-171450">
              <a:buFont typeface="Arial" panose="020B0604020202020204" pitchFamily="34" charset="0"/>
              <a:buChar char="•"/>
            </a:pPr>
            <a:r>
              <a:rPr lang="en-US" baseline="0" dirty="0" smtClean="0">
                <a:solidFill>
                  <a:schemeClr val="tx1"/>
                </a:solidFill>
              </a:rPr>
              <a:t>Use questions with the word “think” in them to help you uncover the other party’s perspective or ideas. Some examples of these questions are in your Participant packets. </a:t>
            </a:r>
          </a:p>
          <a:p>
            <a:pPr marL="0" indent="0">
              <a:buFont typeface="Arial" panose="020B0604020202020204" pitchFamily="34" charset="0"/>
              <a:buNone/>
            </a:pPr>
            <a:endParaRPr lang="en-US" baseline="0" dirty="0" smtClean="0">
              <a:solidFill>
                <a:schemeClr val="tx1"/>
              </a:solidFill>
            </a:endParaRPr>
          </a:p>
          <a:p>
            <a:pPr marL="0" indent="0">
              <a:buFont typeface="Arial" panose="020B0604020202020204" pitchFamily="34" charset="0"/>
              <a:buNone/>
            </a:pPr>
            <a:r>
              <a:rPr lang="en-US" b="1" baseline="0" dirty="0" smtClean="0">
                <a:solidFill>
                  <a:schemeClr val="tx1"/>
                </a:solidFill>
              </a:rPr>
              <a:t>Clarification</a:t>
            </a:r>
          </a:p>
          <a:p>
            <a:pPr marL="171450" indent="-171450">
              <a:buFont typeface="Arial" panose="020B0604020202020204" pitchFamily="34" charset="0"/>
              <a:buChar char="•"/>
            </a:pPr>
            <a:r>
              <a:rPr lang="en-US" baseline="0" dirty="0" smtClean="0">
                <a:solidFill>
                  <a:schemeClr val="tx1"/>
                </a:solidFill>
              </a:rPr>
              <a:t>For clarification, asking, “What do you think is the most critical element of this challenge for us to discuss?” may be helpful. </a:t>
            </a:r>
          </a:p>
          <a:p>
            <a:pPr marL="0" indent="0">
              <a:buFont typeface="Arial" panose="020B0604020202020204" pitchFamily="34" charset="0"/>
              <a:buNone/>
            </a:pPr>
            <a:r>
              <a:rPr lang="en-US" b="1" baseline="0" dirty="0" smtClean="0">
                <a:solidFill>
                  <a:schemeClr val="tx1"/>
                </a:solidFill>
              </a:rPr>
              <a:t>Assumptions</a:t>
            </a:r>
          </a:p>
          <a:p>
            <a:pPr marL="171450" indent="-171450">
              <a:buFont typeface="Arial" panose="020B0604020202020204" pitchFamily="34" charset="0"/>
              <a:buChar char="•"/>
            </a:pPr>
            <a:r>
              <a:rPr lang="en-US" baseline="0" dirty="0" smtClean="0">
                <a:solidFill>
                  <a:schemeClr val="tx1"/>
                </a:solidFill>
              </a:rPr>
              <a:t>To clear up any of your assumptions try asking, “Why do you think this is true?”</a:t>
            </a:r>
          </a:p>
          <a:p>
            <a:pPr marL="0" indent="0">
              <a:buFont typeface="Arial" panose="020B0604020202020204" pitchFamily="34" charset="0"/>
              <a:buNone/>
            </a:pPr>
            <a:r>
              <a:rPr lang="en-US" b="1" baseline="0" dirty="0" smtClean="0">
                <a:solidFill>
                  <a:schemeClr val="tx1"/>
                </a:solidFill>
              </a:rPr>
              <a:t>Implications</a:t>
            </a:r>
          </a:p>
          <a:p>
            <a:pPr marL="171450" indent="-171450">
              <a:buFont typeface="Arial" panose="020B0604020202020204" pitchFamily="34" charset="0"/>
              <a:buChar char="•"/>
            </a:pPr>
            <a:r>
              <a:rPr lang="en-US" baseline="0" dirty="0" smtClean="0">
                <a:solidFill>
                  <a:schemeClr val="tx1"/>
                </a:solidFill>
              </a:rPr>
              <a:t>Why do you think this is important?</a:t>
            </a:r>
          </a:p>
          <a:p>
            <a:pPr marL="171450" indent="-171450">
              <a:buFont typeface="Arial" panose="020B0604020202020204" pitchFamily="34" charset="0"/>
              <a:buChar char="•"/>
            </a:pPr>
            <a:r>
              <a:rPr lang="en-US" baseline="0" dirty="0" smtClean="0">
                <a:solidFill>
                  <a:schemeClr val="tx1"/>
                </a:solidFill>
              </a:rPr>
              <a:t>What do you think will happen if the situation is not dealt with</a:t>
            </a:r>
            <a:r>
              <a:rPr lang="en-US" baseline="0" dirty="0" smtClean="0"/>
              <a:t>?</a:t>
            </a:r>
          </a:p>
          <a:p>
            <a:pPr marL="0" indent="0">
              <a:buFont typeface="Arial" panose="020B0604020202020204" pitchFamily="34" charset="0"/>
              <a:buNone/>
            </a:pPr>
            <a:r>
              <a:rPr lang="en-US" b="1" dirty="0" smtClean="0"/>
              <a:t>Solutions</a:t>
            </a:r>
          </a:p>
          <a:p>
            <a:pPr marL="171450" indent="-171450">
              <a:buFont typeface="Arial" panose="020B0604020202020204" pitchFamily="34" charset="0"/>
              <a:buChar char="•"/>
            </a:pPr>
            <a:r>
              <a:rPr lang="en-US" dirty="0" smtClean="0">
                <a:solidFill>
                  <a:schemeClr val="tx1"/>
                </a:solidFill>
              </a:rPr>
              <a:t>What do you think we should commit to?</a:t>
            </a:r>
          </a:p>
          <a:p>
            <a:pPr marL="171450" indent="-171450">
              <a:buFont typeface="Arial" panose="020B0604020202020204" pitchFamily="34" charset="0"/>
              <a:buChar char="•"/>
            </a:pPr>
            <a:r>
              <a:rPr lang="en-US" dirty="0" smtClean="0">
                <a:solidFill>
                  <a:schemeClr val="tx1"/>
                </a:solidFill>
              </a:rPr>
              <a:t>What factors should we consider?</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2717779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dirty="0" smtClean="0">
                <a:solidFill>
                  <a:schemeClr val="tx1"/>
                </a:solidFill>
              </a:rPr>
              <a:t>30</a:t>
            </a:r>
            <a:r>
              <a:rPr lang="en-US" b="0" baseline="0" dirty="0" smtClean="0">
                <a:solidFill>
                  <a:schemeClr val="tx1"/>
                </a:solidFill>
              </a:rPr>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10</a:t>
            </a:r>
            <a:r>
              <a:rPr lang="en-US" b="0" dirty="0" smtClean="0">
                <a:solidFill>
                  <a:schemeClr val="tx1"/>
                </a:solidFill>
              </a:rPr>
              <a:t>:20-10:50</a:t>
            </a:r>
            <a:endParaRPr lang="en-US" b="1" dirty="0" smtClean="0">
              <a:solidFill>
                <a:schemeClr val="tx1"/>
              </a:solidFill>
            </a:endParaRP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smtClean="0">
              <a:solidFill>
                <a:schemeClr val="tx1"/>
              </a:solidFill>
            </a:endParaRPr>
          </a:p>
          <a:p>
            <a:r>
              <a:rPr lang="en-US" b="0" dirty="0" smtClean="0"/>
              <a:t>Now that we’ve gone over</a:t>
            </a:r>
            <a:r>
              <a:rPr lang="en-US" b="0" baseline="0" dirty="0" smtClean="0"/>
              <a:t> some of that additional information, let’s see how you can incorporate that guidance into your role plays.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20672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dirty="0" smtClean="0">
                <a:solidFill>
                  <a:schemeClr val="tx1"/>
                </a:solidFill>
              </a:rPr>
              <a:t>2</a:t>
            </a:r>
            <a:r>
              <a:rPr lang="en-US" b="0" baseline="0" dirty="0" smtClean="0">
                <a:solidFill>
                  <a:schemeClr val="tx1"/>
                </a:solidFill>
              </a:rPr>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10</a:t>
            </a:r>
            <a:r>
              <a:rPr lang="en-US" b="0" dirty="0" smtClean="0">
                <a:solidFill>
                  <a:schemeClr val="tx1"/>
                </a:solidFill>
              </a:rPr>
              <a:t>:50-10:52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smtClean="0">
              <a:solidFill>
                <a:schemeClr val="tx1"/>
              </a:solidFill>
            </a:endParaRPr>
          </a:p>
          <a:p>
            <a:endParaRPr lang="en-US" b="0" dirty="0" smtClean="0"/>
          </a:p>
          <a:p>
            <a:r>
              <a:rPr lang="en-US" b="0" dirty="0" smtClean="0"/>
              <a:t>Have participants recall their </a:t>
            </a:r>
            <a:r>
              <a:rPr lang="en-US" b="0" dirty="0" err="1" smtClean="0"/>
              <a:t>DiSC</a:t>
            </a:r>
            <a:r>
              <a:rPr lang="en-US" b="0" dirty="0" smtClean="0"/>
              <a:t> assessment results, and remind them what the D, </a:t>
            </a:r>
            <a:r>
              <a:rPr lang="en-US" b="0" dirty="0" err="1" smtClean="0"/>
              <a:t>i</a:t>
            </a:r>
            <a:r>
              <a:rPr lang="en-US" b="0" dirty="0" smtClean="0"/>
              <a:t> S, and C stand for:</a:t>
            </a:r>
          </a:p>
          <a:p>
            <a:pPr marL="171450" indent="-171450">
              <a:buFont typeface="Arial" panose="020B0604020202020204" pitchFamily="34" charset="0"/>
              <a:buChar char="•"/>
            </a:pPr>
            <a:r>
              <a:rPr lang="en-US" b="0" dirty="0" smtClean="0"/>
              <a:t>Your response to problems and challenges – the D</a:t>
            </a:r>
          </a:p>
          <a:p>
            <a:pPr marL="171450" indent="-171450">
              <a:buFont typeface="Arial" panose="020B0604020202020204" pitchFamily="34" charset="0"/>
              <a:buChar char="•"/>
            </a:pPr>
            <a:r>
              <a:rPr lang="en-US" b="0" dirty="0" smtClean="0"/>
              <a:t>How you influence others to your point of view – the </a:t>
            </a:r>
            <a:r>
              <a:rPr lang="en-US" b="0" dirty="0" err="1" smtClean="0"/>
              <a:t>i</a:t>
            </a:r>
            <a:endParaRPr lang="en-US" b="0" dirty="0" smtClean="0"/>
          </a:p>
          <a:p>
            <a:pPr marL="171450" indent="-171450">
              <a:buFont typeface="Arial" panose="020B0604020202020204" pitchFamily="34" charset="0"/>
              <a:buChar char="•"/>
            </a:pPr>
            <a:r>
              <a:rPr lang="en-US" b="0" dirty="0" smtClean="0"/>
              <a:t>Your response to the pace of the environment – the S</a:t>
            </a:r>
          </a:p>
          <a:p>
            <a:pPr marL="171450" indent="-171450">
              <a:buFont typeface="Arial" panose="020B0604020202020204" pitchFamily="34" charset="0"/>
              <a:buChar char="•"/>
            </a:pPr>
            <a:r>
              <a:rPr lang="en-US" b="0" dirty="0" smtClean="0"/>
              <a:t>Your reaction to rules and procedures- the C</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Ask</a:t>
            </a:r>
            <a:r>
              <a:rPr lang="en-US" b="0" baseline="0" dirty="0" smtClean="0"/>
              <a:t> participants how their assessment results tied into the scenarios. </a:t>
            </a:r>
          </a:p>
          <a:p>
            <a:pPr marL="171450" indent="-171450">
              <a:buFont typeface="Arial" panose="020B0604020202020204" pitchFamily="34" charset="0"/>
              <a:buChar char="•"/>
            </a:pPr>
            <a:r>
              <a:rPr lang="en-US" b="0" baseline="0" dirty="0" smtClean="0"/>
              <a:t>How can your </a:t>
            </a:r>
            <a:r>
              <a:rPr lang="en-US" b="0" baseline="0" dirty="0" err="1" smtClean="0"/>
              <a:t>DiSC</a:t>
            </a:r>
            <a:r>
              <a:rPr lang="en-US" b="0" baseline="0" dirty="0" smtClean="0"/>
              <a:t> personality type be leveraged in an influence conversation? </a:t>
            </a:r>
            <a:endParaRPr lang="en-US" b="0" dirty="0" smtClean="0"/>
          </a:p>
          <a:p>
            <a:r>
              <a:rPr lang="en-US" b="0" dirty="0" smtClean="0"/>
              <a:t>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3722362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baseline="0" dirty="0" smtClean="0">
                <a:solidFill>
                  <a:schemeClr val="tx1"/>
                </a:solidFill>
              </a:rPr>
              <a:t>1 minute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10:2</a:t>
            </a:r>
            <a:r>
              <a:rPr lang="en-US" b="0" dirty="0" smtClean="0">
                <a:solidFill>
                  <a:schemeClr val="tx1"/>
                </a:solidFill>
              </a:rPr>
              <a:t>5-10:53</a:t>
            </a:r>
            <a:endParaRPr lang="en-US" b="1" dirty="0" smtClean="0">
              <a:solidFill>
                <a:schemeClr val="tx1"/>
              </a:solidFill>
            </a:endParaRP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solidFill>
                  <a:schemeClr val="tx1"/>
                </a:solidFill>
              </a:rPr>
              <a:t>After</a:t>
            </a:r>
            <a:r>
              <a:rPr lang="en-US" b="0" baseline="0" dirty="0" smtClean="0">
                <a:solidFill>
                  <a:schemeClr val="tx1"/>
                </a:solidFill>
              </a:rPr>
              <a:t> completing several more role plays, lets continue our group debrief and talk about tone.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solidFill>
                  <a:schemeClr val="tx1"/>
                </a:solidFill>
              </a:rPr>
              <a:t>What are some tones that you take in these types of conversations?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solidFill>
                  <a:schemeClr val="tx1"/>
                </a:solidFill>
              </a:rPr>
              <a:t>Tone is very important in influence conversations. It affects the other party’s perception of you, and can either help or harm this perception in an influence conversation.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solidFill>
                  <a:schemeClr val="tx1"/>
                </a:solidFill>
              </a:rPr>
              <a:t>What are some other tones that you might use? </a:t>
            </a:r>
            <a:endParaRPr lang="en-US" b="0" dirty="0" smtClean="0">
              <a:solidFill>
                <a:schemeClr val="tx1"/>
              </a:solidFill>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187243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baseline="0" dirty="0" smtClean="0">
                <a:solidFill>
                  <a:schemeClr val="tx1"/>
                </a:solidFill>
              </a:rPr>
              <a:t>1 minute</a:t>
            </a:r>
          </a:p>
          <a:p>
            <a:r>
              <a:rPr lang="en-US" b="1" dirty="0" smtClean="0">
                <a:solidFill>
                  <a:schemeClr val="tx1"/>
                </a:solidFill>
              </a:rPr>
              <a:t>Timing</a:t>
            </a:r>
            <a:r>
              <a:rPr lang="en-US" b="0" baseline="0" dirty="0" smtClean="0">
                <a:solidFill>
                  <a:schemeClr val="tx1"/>
                </a:solidFill>
              </a:rPr>
              <a:t>: 10:53-10:54</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smtClean="0">
              <a:solidFill>
                <a:schemeClr val="tx1"/>
              </a:solidFill>
            </a:endParaRPr>
          </a:p>
          <a:p>
            <a:pPr marL="171450" indent="-171450">
              <a:buFont typeface="Arial" panose="020B0604020202020204" pitchFamily="34" charset="0"/>
              <a:buChar char="•"/>
            </a:pPr>
            <a:r>
              <a:rPr lang="en-US" b="0" dirty="0" smtClean="0"/>
              <a:t>Word choice is another factor in</a:t>
            </a:r>
            <a:r>
              <a:rPr lang="en-US" b="0" baseline="0" dirty="0" smtClean="0"/>
              <a:t> influence conversations that can be just as important as tone. </a:t>
            </a:r>
          </a:p>
          <a:p>
            <a:pPr marL="628650" lvl="1" indent="-171450">
              <a:buFont typeface="Arial" panose="020B0604020202020204" pitchFamily="34" charset="0"/>
              <a:buChar char="•"/>
            </a:pPr>
            <a:r>
              <a:rPr lang="en-US" b="0" baseline="0" dirty="0" smtClean="0"/>
              <a:t>Think about these two sentences: </a:t>
            </a:r>
          </a:p>
          <a:p>
            <a:pPr marL="628650" lvl="1" indent="-171450">
              <a:buFont typeface="Arial" panose="020B0604020202020204" pitchFamily="34" charset="0"/>
              <a:buChar char="•"/>
            </a:pPr>
            <a:r>
              <a:rPr lang="en-US" b="0" dirty="0" smtClean="0"/>
              <a:t>I was hoping that you could take on this task in the next week or so. </a:t>
            </a:r>
          </a:p>
          <a:p>
            <a:pPr marL="628650" lvl="1" indent="-171450">
              <a:buFont typeface="Arial" panose="020B0604020202020204" pitchFamily="34" charset="0"/>
              <a:buChar char="•"/>
            </a:pPr>
            <a:r>
              <a:rPr lang="en-US" b="0" dirty="0" smtClean="0"/>
              <a:t>Please complete this task by Friday, February 19. </a:t>
            </a:r>
          </a:p>
          <a:p>
            <a:pPr marL="171450" indent="-171450">
              <a:buFont typeface="Arial" panose="020B0604020202020204" pitchFamily="34" charset="0"/>
              <a:buChar char="•"/>
            </a:pPr>
            <a:r>
              <a:rPr lang="en-US" b="0" dirty="0" smtClean="0"/>
              <a:t>While</a:t>
            </a:r>
            <a:r>
              <a:rPr lang="en-US" b="0" baseline="0" dirty="0" smtClean="0"/>
              <a:t> you may mean the same thing with both of these statements, they may yield very different results. </a:t>
            </a:r>
          </a:p>
          <a:p>
            <a:pPr marL="171450" indent="-171450">
              <a:buFont typeface="Arial" panose="020B0604020202020204" pitchFamily="34" charset="0"/>
              <a:buChar char="•"/>
            </a:pPr>
            <a:r>
              <a:rPr lang="en-US" b="0" baseline="0" dirty="0" smtClean="0"/>
              <a:t>The first statement is an example of </a:t>
            </a:r>
            <a:r>
              <a:rPr lang="en-US" b="1" baseline="0" dirty="0" smtClean="0"/>
              <a:t>indirect communication</a:t>
            </a:r>
          </a:p>
          <a:p>
            <a:pPr marL="628650" lvl="1" indent="-171450">
              <a:buFont typeface="Arial" panose="020B0604020202020204" pitchFamily="34" charset="0"/>
              <a:buChar char="•"/>
            </a:pPr>
            <a:r>
              <a:rPr lang="en-US" b="0" baseline="0" dirty="0" smtClean="0"/>
              <a:t>By not giving a deadline, your need is not explicitly known. </a:t>
            </a:r>
          </a:p>
          <a:p>
            <a:pPr marL="628650" lvl="1" indent="-171450">
              <a:buFont typeface="Arial" panose="020B0604020202020204" pitchFamily="34" charset="0"/>
              <a:buChar char="•"/>
            </a:pPr>
            <a:r>
              <a:rPr lang="en-US" b="0" baseline="0" dirty="0" smtClean="0"/>
              <a:t>The key message or desired outcome may get lost or may feel wishy-washy to the other party.</a:t>
            </a:r>
          </a:p>
          <a:p>
            <a:pPr marL="171450" indent="-171450">
              <a:buFont typeface="Arial" panose="020B0604020202020204" pitchFamily="34" charset="0"/>
              <a:buChar char="•"/>
            </a:pPr>
            <a:r>
              <a:rPr lang="en-US" b="0" baseline="0" dirty="0" smtClean="0"/>
              <a:t>On the other hand, </a:t>
            </a:r>
            <a:r>
              <a:rPr lang="en-US" b="1" baseline="0" dirty="0" smtClean="0"/>
              <a:t>direct communication: </a:t>
            </a:r>
            <a:endParaRPr lang="en-US" b="0" baseline="0" dirty="0" smtClean="0"/>
          </a:p>
          <a:p>
            <a:pPr marL="628650" lvl="1" indent="-171450">
              <a:buFont typeface="Arial" panose="020B0604020202020204" pitchFamily="34" charset="0"/>
              <a:buChar char="•"/>
            </a:pPr>
            <a:r>
              <a:rPr lang="en-US" b="0" baseline="0" dirty="0" smtClean="0"/>
              <a:t>Explicitly makes your need known. When you say you need a task done by a specific date, that will be clear to the other party. </a:t>
            </a:r>
          </a:p>
          <a:p>
            <a:pPr marL="628650" lvl="1" indent="-171450">
              <a:buFont typeface="Arial" panose="020B0604020202020204" pitchFamily="34" charset="0"/>
              <a:buChar char="•"/>
            </a:pPr>
            <a:r>
              <a:rPr lang="en-US" b="0" baseline="0" dirty="0" smtClean="0"/>
              <a:t>However, you should be careful because direct communication may offend or come across as too demanding to the other party. Always remember to be as courteous as possible when using direct communication.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121302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baseline="0" dirty="0" smtClean="0">
                <a:solidFill>
                  <a:schemeClr val="tx1"/>
                </a:solidFill>
              </a:rPr>
              <a:t>1 minute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10</a:t>
            </a:r>
            <a:r>
              <a:rPr lang="en-US" b="0" dirty="0" smtClean="0">
                <a:solidFill>
                  <a:schemeClr val="tx1"/>
                </a:solidFill>
              </a:rPr>
              <a:t>:54-10:55</a:t>
            </a:r>
            <a:endParaRPr lang="en-US" b="1" dirty="0" smtClean="0">
              <a:solidFill>
                <a:schemeClr val="tx1"/>
              </a:solidFill>
            </a:endParaRP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endParaRPr lang="en-US" b="0" dirty="0" smtClean="0">
              <a:solidFill>
                <a:schemeClr val="tx1"/>
              </a:solidFill>
            </a:endParaRPr>
          </a:p>
          <a:p>
            <a:pPr marL="171450" indent="-171450">
              <a:buFont typeface="Arial" panose="020B0604020202020204" pitchFamily="34" charset="0"/>
              <a:buChar char="•"/>
            </a:pPr>
            <a:r>
              <a:rPr lang="en-US" b="0" dirty="0" smtClean="0"/>
              <a:t>Research</a:t>
            </a:r>
            <a:r>
              <a:rPr lang="en-US" b="0" baseline="0" dirty="0" smtClean="0"/>
              <a:t> shows that the human brain responds to social rewards and threats the same way it does to physical reward or pain. </a:t>
            </a:r>
          </a:p>
          <a:p>
            <a:pPr marL="171450" indent="-171450">
              <a:buFont typeface="Arial" panose="020B0604020202020204" pitchFamily="34" charset="0"/>
              <a:buChar char="•"/>
            </a:pPr>
            <a:r>
              <a:rPr lang="en-US" b="0" baseline="0" dirty="0" smtClean="0"/>
              <a:t>When we perceive a threat, our brains do everything they can to deflect them. Threats inhibit our brain from reaching full performance. </a:t>
            </a:r>
          </a:p>
          <a:p>
            <a:pPr marL="171450" indent="-171450">
              <a:buFont typeface="Arial" panose="020B0604020202020204" pitchFamily="34" charset="0"/>
              <a:buChar char="•"/>
            </a:pPr>
            <a:r>
              <a:rPr lang="en-US" b="0" baseline="0" dirty="0" smtClean="0"/>
              <a:t>If emotions do enter the conversation, there are a few things you can do to diffuse the situation:</a:t>
            </a:r>
          </a:p>
          <a:p>
            <a:pPr marL="628650" lvl="1" indent="-171450">
              <a:buFont typeface="Arial" panose="020B0604020202020204" pitchFamily="34" charset="0"/>
              <a:buChar char="•"/>
            </a:pPr>
            <a:r>
              <a:rPr lang="en-US" b="0" baseline="0" dirty="0" smtClean="0"/>
              <a:t>Move the participant from describing the emotions to how they can respond to the situation. </a:t>
            </a:r>
          </a:p>
          <a:p>
            <a:pPr marL="628650" lvl="1" indent="-171450">
              <a:buFont typeface="Arial" panose="020B0604020202020204" pitchFamily="34" charset="0"/>
              <a:buChar char="•"/>
            </a:pPr>
            <a:r>
              <a:rPr lang="en-US" b="0" baseline="0" dirty="0" smtClean="0"/>
              <a:t>If the emotions are preventing progress, consider pausing the conversation and picking back up at a later time. It’s better to stop and take a break before there are negative outcomes.</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3400502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Duration:</a:t>
            </a:r>
            <a:r>
              <a:rPr lang="en-US" b="1" baseline="0" dirty="0" smtClean="0">
                <a:solidFill>
                  <a:schemeClr val="tx1"/>
                </a:solidFill>
              </a:rPr>
              <a:t> </a:t>
            </a:r>
            <a:r>
              <a:rPr lang="en-US" b="0" baseline="0" dirty="0" smtClean="0">
                <a:solidFill>
                  <a:schemeClr val="tx1"/>
                </a:solidFill>
              </a:rPr>
              <a:t>50 minutes</a:t>
            </a:r>
            <a:endParaRPr lang="en-US" b="1" dirty="0" smtClean="0">
              <a:solidFill>
                <a:schemeClr val="tx1"/>
              </a:solidFill>
            </a:endParaRPr>
          </a:p>
          <a:p>
            <a:r>
              <a:rPr lang="en-US" b="1" dirty="0" smtClean="0">
                <a:solidFill>
                  <a:schemeClr val="tx1"/>
                </a:solidFill>
              </a:rPr>
              <a:t>Timing</a:t>
            </a:r>
            <a:r>
              <a:rPr lang="en-US" b="0" baseline="0" dirty="0" smtClean="0">
                <a:solidFill>
                  <a:schemeClr val="tx1"/>
                </a:solidFill>
              </a:rPr>
              <a:t>: 10:55-11:45</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Considering</a:t>
            </a:r>
            <a:r>
              <a:rPr lang="en-US" b="0" baseline="0" dirty="0" smtClean="0">
                <a:solidFill>
                  <a:schemeClr val="tx1"/>
                </a:solidFill>
              </a:rPr>
              <a:t> what we’ve discussed regarding tone, word choice, and emotions, let’s wrap up the influence conversations role plays. </a:t>
            </a:r>
            <a:endParaRPr lang="en-US" b="0" dirty="0" smtClean="0">
              <a:solidFill>
                <a:schemeClr val="tx1"/>
              </a:solidFill>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1188665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Duration: </a:t>
            </a:r>
            <a:r>
              <a:rPr lang="en-US" b="0" dirty="0" smtClean="0">
                <a:solidFill>
                  <a:schemeClr val="tx1"/>
                </a:solidFill>
              </a:rPr>
              <a:t>15 minutes</a:t>
            </a:r>
            <a:endParaRPr lang="en-US" b="1" dirty="0" smtClean="0">
              <a:solidFill>
                <a:schemeClr val="tx1"/>
              </a:solidFill>
            </a:endParaRPr>
          </a:p>
          <a:p>
            <a:r>
              <a:rPr lang="en-US" b="1" dirty="0" smtClean="0">
                <a:solidFill>
                  <a:schemeClr val="tx1"/>
                </a:solidFill>
              </a:rPr>
              <a:t>Timing</a:t>
            </a:r>
            <a:r>
              <a:rPr lang="en-US" b="0" baseline="0" dirty="0" smtClean="0">
                <a:solidFill>
                  <a:schemeClr val="tx1"/>
                </a:solidFill>
              </a:rPr>
              <a:t>: 11:45-11:50</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To begin</a:t>
            </a:r>
            <a:r>
              <a:rPr lang="en-US" sz="1200" baseline="0" dirty="0" smtClean="0">
                <a:solidFill>
                  <a:schemeClr val="tx1"/>
                </a:solidFill>
              </a:rPr>
              <a:t> the final debrief, spend about 10 minutes talking through the feedback—what were some things that they saw that really stood out. What are some areas for improvement? </a:t>
            </a:r>
            <a:endParaRPr lang="en-US"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Based on the time remaining, guide</a:t>
            </a:r>
            <a:r>
              <a:rPr lang="en-US" b="0" baseline="0" dirty="0" smtClean="0">
                <a:solidFill>
                  <a:schemeClr val="tx1"/>
                </a:solidFill>
              </a:rPr>
              <a:t> a discussion with the following questions: </a:t>
            </a:r>
            <a:endParaRPr lang="en-US" b="0" dirty="0" smtClean="0">
              <a:solidFill>
                <a:schemeClr val="tx1"/>
              </a:solidFill>
            </a:endParaRPr>
          </a:p>
          <a:p>
            <a:pPr marL="171450" indent="-171450">
              <a:buFont typeface="Arial" panose="020B0604020202020204" pitchFamily="34" charset="0"/>
              <a:buChar char="•"/>
            </a:pPr>
            <a:r>
              <a:rPr lang="en-US" sz="1200" dirty="0" smtClean="0">
                <a:solidFill>
                  <a:schemeClr val="tx1"/>
                </a:solidFill>
              </a:rPr>
              <a:t>Did you feel more comfortable with the conversations as you progressed? </a:t>
            </a:r>
          </a:p>
          <a:p>
            <a:pPr marL="628650" lvl="1" indent="-171450">
              <a:buFont typeface="Arial" panose="020B0604020202020204" pitchFamily="34" charset="0"/>
              <a:buChar char="•"/>
            </a:pPr>
            <a:r>
              <a:rPr lang="en-US" sz="1200" dirty="0" smtClean="0">
                <a:solidFill>
                  <a:schemeClr val="tx1"/>
                </a:solidFill>
              </a:rPr>
              <a:t>Participants, which conversations did you find most challenging? Why?</a:t>
            </a:r>
          </a:p>
          <a:p>
            <a:pPr marL="628650" lvl="1" indent="-171450">
              <a:buFont typeface="Arial" panose="020B0604020202020204" pitchFamily="34" charset="0"/>
              <a:buChar char="•"/>
            </a:pPr>
            <a:r>
              <a:rPr lang="en-US" sz="1200" dirty="0" smtClean="0">
                <a:solidFill>
                  <a:schemeClr val="tx1"/>
                </a:solidFill>
              </a:rPr>
              <a:t>Observers, do you agree?</a:t>
            </a:r>
          </a:p>
          <a:p>
            <a:pPr marL="628650" lvl="1" indent="-171450">
              <a:buFont typeface="Arial" panose="020B0604020202020204" pitchFamily="34" charset="0"/>
              <a:buChar char="•"/>
            </a:pPr>
            <a:r>
              <a:rPr lang="en-US" sz="1200" dirty="0" smtClean="0">
                <a:solidFill>
                  <a:schemeClr val="tx1"/>
                </a:solidFill>
              </a:rPr>
              <a:t>In what conversations did your group have the biggest differences in how the role player approached the conversation vs. how the other group members did? What were some of those differences?</a:t>
            </a:r>
          </a:p>
          <a:p>
            <a:pPr marL="171450" indent="-171450">
              <a:buFont typeface="Arial" panose="020B0604020202020204" pitchFamily="34" charset="0"/>
              <a:buChar char="•"/>
            </a:pPr>
            <a:r>
              <a:rPr lang="en-US" sz="1200" dirty="0" smtClean="0">
                <a:solidFill>
                  <a:schemeClr val="tx1"/>
                </a:solidFill>
              </a:rPr>
              <a:t>What were some of the strategies your group members came up with to handle different types of influence conversations that were particularly effective?</a:t>
            </a:r>
          </a:p>
          <a:p>
            <a:pPr marL="171450" indent="-171450">
              <a:buFont typeface="Arial" panose="020B0604020202020204" pitchFamily="34" charset="0"/>
              <a:buChar char="•"/>
            </a:pPr>
            <a:endParaRPr lang="en-US" sz="1200" dirty="0" smtClean="0">
              <a:solidFill>
                <a:schemeClr val="tx1"/>
              </a:solidFill>
            </a:endParaRPr>
          </a:p>
          <a:p>
            <a:pPr marL="0" indent="0">
              <a:buFont typeface="Arial" panose="020B0604020202020204" pitchFamily="34" charset="0"/>
              <a:buNone/>
            </a:pPr>
            <a:endParaRPr lang="en-US" sz="1200" dirty="0" smtClean="0">
              <a:solidFill>
                <a:schemeClr val="tx1"/>
              </a:solidFill>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276174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22168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The following slides are placeholders, and will be used if there is</a:t>
            </a:r>
            <a:r>
              <a:rPr lang="en-US" b="1" baseline="0" dirty="0" smtClean="0">
                <a:solidFill>
                  <a:schemeClr val="tx1"/>
                </a:solidFill>
              </a:rPr>
              <a:t> time after the influence conversations activity discussion</a:t>
            </a:r>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Duration: </a:t>
            </a:r>
            <a:r>
              <a:rPr lang="en-US" b="0" dirty="0" smtClean="0">
                <a:solidFill>
                  <a:schemeClr val="tx1"/>
                </a:solidFill>
              </a:rPr>
              <a:t>3 minutes</a:t>
            </a:r>
            <a:endParaRPr lang="en-US" b="1" dirty="0" smtClean="0">
              <a:solidFill>
                <a:schemeClr val="tx1"/>
              </a:solidFill>
            </a:endParaRPr>
          </a:p>
          <a:p>
            <a:r>
              <a:rPr lang="en-US" b="1" dirty="0" smtClean="0">
                <a:solidFill>
                  <a:schemeClr val="tx1"/>
                </a:solidFill>
              </a:rPr>
              <a:t>Timing</a:t>
            </a:r>
            <a:r>
              <a:rPr lang="en-US" b="0" baseline="0" dirty="0" smtClean="0">
                <a:solidFill>
                  <a:schemeClr val="tx1"/>
                </a:solidFill>
              </a:rPr>
              <a:t>: 11:50-11:53</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 closing, let’s go over a few more influence conversation strategies you can use.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explaining a technical concept</a:t>
            </a:r>
            <a:r>
              <a:rPr lang="en-US" sz="1200" kern="1200" baseline="0" dirty="0" smtClean="0">
                <a:solidFill>
                  <a:schemeClr val="tx1"/>
                </a:solidFill>
                <a:effectLst/>
                <a:latin typeface="+mn-lt"/>
                <a:ea typeface="+mn-ea"/>
                <a:cs typeface="+mn-cs"/>
              </a:rPr>
              <a:t>, you should: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Use examples outside of your scope of work to explain a concept </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Think outside the box by creating or sharing pictures, stories, and even demonstrations to explain the concept</a:t>
            </a:r>
          </a:p>
          <a:p>
            <a:pPr marL="171450" lvl="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baseline="0" dirty="0" smtClean="0">
                <a:solidFill>
                  <a:schemeClr val="tx1"/>
                </a:solidFill>
                <a:effectLst/>
                <a:latin typeface="+mn-lt"/>
                <a:ea typeface="+mn-ea"/>
                <a:cs typeface="+mn-cs"/>
              </a:rPr>
              <a:t>When trying to </a:t>
            </a:r>
            <a:r>
              <a:rPr lang="en-US" sz="1200" b="1" kern="1200" baseline="0" dirty="0" smtClean="0">
                <a:solidFill>
                  <a:schemeClr val="tx1"/>
                </a:solidFill>
                <a:effectLst/>
                <a:latin typeface="+mn-lt"/>
                <a:ea typeface="+mn-ea"/>
                <a:cs typeface="+mn-cs"/>
              </a:rPr>
              <a:t>convince the other party to try something new it is important to: </a:t>
            </a:r>
          </a:p>
          <a:p>
            <a:pPr marL="628650" lvl="1"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Create win-win situations by reducing the scope or scale of your effort (e.g., could you start with a pilot?).</a:t>
            </a:r>
            <a:r>
              <a:rPr lang="en-US" sz="1200" baseline="0" dirty="0" smtClean="0">
                <a:solidFill>
                  <a:srgbClr val="004370"/>
                </a:solidFill>
                <a:latin typeface="Arial" panose="020B0604020202020204" pitchFamily="34" charset="0"/>
                <a:cs typeface="Arial" panose="020B0604020202020204" pitchFamily="34" charset="0"/>
              </a:rPr>
              <a:t> It is always easier to convince someone to take an action when they are clearly benefitting as well. </a:t>
            </a:r>
            <a:endParaRPr lang="en-US" sz="1200" dirty="0" smtClean="0">
              <a:solidFill>
                <a:srgbClr val="004370"/>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Position your effort as an opportunity for incremental change or experimentation</a:t>
            </a:r>
          </a:p>
          <a:p>
            <a:pPr marL="0" lv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31</a:t>
            </a:fld>
            <a:endParaRPr lang="en-US"/>
          </a:p>
        </p:txBody>
      </p:sp>
    </p:spTree>
    <p:extLst>
      <p:ext uri="{BB962C8B-B14F-4D97-AF65-F5344CB8AC3E}">
        <p14:creationId xmlns:p14="http://schemas.microsoft.com/office/powerpoint/2010/main" val="2534234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Duration: </a:t>
            </a:r>
            <a:r>
              <a:rPr lang="en-US" b="0" baseline="0" dirty="0" smtClean="0">
                <a:solidFill>
                  <a:schemeClr val="tx1"/>
                </a:solidFill>
              </a:rPr>
              <a:t>2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Timing</a:t>
            </a:r>
            <a:r>
              <a:rPr lang="en-US" b="0" baseline="0" dirty="0" smtClean="0">
                <a:solidFill>
                  <a:schemeClr val="tx1"/>
                </a:solidFill>
              </a:rPr>
              <a:t>: </a:t>
            </a:r>
            <a:r>
              <a:rPr lang="en-US" b="0" dirty="0" smtClean="0">
                <a:solidFill>
                  <a:schemeClr val="tx1"/>
                </a:solidFill>
              </a:rPr>
              <a:t>11:53-11:55</a:t>
            </a:r>
            <a:endParaRPr lang="en-US" b="1" dirty="0" smtClean="0">
              <a:solidFill>
                <a:schemeClr val="tx1"/>
              </a:solidFill>
            </a:endParaRP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you are talking to</a:t>
            </a:r>
            <a:r>
              <a:rPr lang="en-US" sz="1200" kern="1200" baseline="0" dirty="0" smtClean="0">
                <a:solidFill>
                  <a:schemeClr val="tx1"/>
                </a:solidFill>
                <a:effectLst/>
                <a:latin typeface="+mn-lt"/>
                <a:ea typeface="+mn-ea"/>
                <a:cs typeface="+mn-cs"/>
              </a:rPr>
              <a:t> a negotiator who is very “no” happy, you should:</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Try to have the other party explain how they would handle a given situation “in a perfect world.” This allows you and the other party to envision the situation without roadblocks. </a:t>
            </a:r>
          </a:p>
          <a:p>
            <a:pPr marL="171450" lvl="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a:t>
            </a:r>
            <a:r>
              <a:rPr lang="en-US" sz="1200" kern="1200" baseline="0" dirty="0" smtClean="0">
                <a:solidFill>
                  <a:schemeClr val="tx1"/>
                </a:solidFill>
                <a:effectLst/>
                <a:latin typeface="+mn-lt"/>
                <a:ea typeface="+mn-ea"/>
                <a:cs typeface="+mn-cs"/>
              </a:rPr>
              <a:t> are talking to someone who is unsure what can be done to affect change, assess what’s within you scope of influence and your control to change.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462940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Duration:</a:t>
            </a:r>
            <a:r>
              <a:rPr lang="en-US" b="1" baseline="0" dirty="0" smtClean="0">
                <a:solidFill>
                  <a:schemeClr val="tx1"/>
                </a:solidFill>
              </a:rPr>
              <a:t> </a:t>
            </a:r>
            <a:r>
              <a:rPr lang="en-US" b="0" baseline="0" dirty="0" smtClean="0">
                <a:solidFill>
                  <a:schemeClr val="tx1"/>
                </a:solidFill>
              </a:rPr>
              <a:t>3 minutes</a:t>
            </a:r>
            <a:endParaRPr lang="en-US" b="1" dirty="0" smtClean="0">
              <a:solidFill>
                <a:schemeClr val="tx1"/>
              </a:solidFill>
            </a:endParaRPr>
          </a:p>
          <a:p>
            <a:r>
              <a:rPr lang="en-US" b="1" dirty="0" smtClean="0">
                <a:solidFill>
                  <a:schemeClr val="tx1"/>
                </a:solidFill>
              </a:rPr>
              <a:t>Timing</a:t>
            </a:r>
            <a:r>
              <a:rPr lang="en-US" b="0" baseline="0" dirty="0" smtClean="0">
                <a:solidFill>
                  <a:schemeClr val="tx1"/>
                </a:solidFill>
              </a:rPr>
              <a:t>: 11:55-11:58</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171450" indent="-171450">
              <a:buFont typeface="Arial" panose="020B0604020202020204" pitchFamily="34" charset="0"/>
              <a:buChar char="•"/>
            </a:pPr>
            <a:r>
              <a:rPr lang="en-US" b="0" dirty="0" smtClean="0"/>
              <a:t>Additionally,</a:t>
            </a:r>
            <a:r>
              <a:rPr lang="en-US" b="0" baseline="0" dirty="0" smtClean="0"/>
              <a:t> when partnering with a direct negotiator it will be important for you to: </a:t>
            </a:r>
          </a:p>
          <a:p>
            <a:pPr marL="628650" lvl="1" indent="-171450">
              <a:buFont typeface="Arial" panose="020B0604020202020204" pitchFamily="34" charset="0"/>
              <a:buChar char="•"/>
            </a:pPr>
            <a:r>
              <a:rPr lang="en-US" b="0" baseline="0" dirty="0" smtClean="0"/>
              <a:t>Adjust your style to be more direct. This will help you ensure that you have a voice in the conversation. </a:t>
            </a:r>
          </a:p>
          <a:p>
            <a:pPr marL="628650" lvl="1" indent="-171450">
              <a:buFont typeface="Arial" panose="020B0604020202020204" pitchFamily="34" charset="0"/>
              <a:buChar char="•"/>
            </a:pPr>
            <a:r>
              <a:rPr lang="en-US" b="0" baseline="0" dirty="0" smtClean="0"/>
              <a:t>Using a direct communication style may be beneficial as well– saying things like “I will” instead of, “I might,” for example. </a:t>
            </a:r>
          </a:p>
          <a:p>
            <a:pPr marL="628650" lvl="1"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dirty="0" smtClean="0"/>
              <a:t>If you find that the other party has deliberate intent not to share information, try applying</a:t>
            </a:r>
            <a:r>
              <a:rPr lang="en-US" b="0" baseline="0" dirty="0" smtClean="0"/>
              <a:t> your expertise in an area or any authoritative power you may have to the situation.</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33</a:t>
            </a:fld>
            <a:endParaRPr lang="en-US"/>
          </a:p>
        </p:txBody>
      </p:sp>
    </p:spTree>
    <p:extLst>
      <p:ext uri="{BB962C8B-B14F-4D97-AF65-F5344CB8AC3E}">
        <p14:creationId xmlns:p14="http://schemas.microsoft.com/office/powerpoint/2010/main" val="2126459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Duration: </a:t>
            </a:r>
            <a:r>
              <a:rPr lang="en-US" b="0" dirty="0" smtClean="0">
                <a:solidFill>
                  <a:schemeClr val="tx1"/>
                </a:solidFill>
              </a:rPr>
              <a:t>2 minutes</a:t>
            </a:r>
          </a:p>
          <a:p>
            <a:r>
              <a:rPr lang="en-US" b="1" dirty="0" smtClean="0">
                <a:solidFill>
                  <a:schemeClr val="tx1"/>
                </a:solidFill>
              </a:rPr>
              <a:t>Timing</a:t>
            </a:r>
            <a:r>
              <a:rPr lang="en-US" b="0" baseline="0" dirty="0" smtClean="0">
                <a:solidFill>
                  <a:schemeClr val="tx1"/>
                </a:solidFill>
              </a:rPr>
              <a:t>: 11:58-12:00</a:t>
            </a:r>
          </a:p>
          <a:p>
            <a:r>
              <a:rPr lang="en-US" b="1" baseline="0" dirty="0" smtClean="0">
                <a:solidFill>
                  <a:schemeClr val="tx1"/>
                </a:solidFill>
              </a:rPr>
              <a:t>Presented by</a:t>
            </a:r>
            <a:r>
              <a:rPr lang="en-US" b="0" baseline="0" dirty="0" smtClean="0">
                <a:solidFill>
                  <a:schemeClr val="tx1"/>
                </a:solidFill>
              </a:rPr>
              <a:t>: Heather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Facilitator Notes: </a:t>
            </a:r>
          </a:p>
          <a:p>
            <a:pPr marL="171450" indent="-171450">
              <a:buFont typeface="Arial" panose="020B0604020202020204" pitchFamily="34" charset="0"/>
              <a:buChar char="•"/>
            </a:pPr>
            <a:r>
              <a:rPr lang="en-US" b="0" dirty="0" smtClean="0"/>
              <a:t>Finally, remember to encourage</a:t>
            </a:r>
            <a:r>
              <a:rPr lang="en-US" b="0" baseline="0" dirty="0" smtClean="0"/>
              <a:t> ownership and responsibility. </a:t>
            </a:r>
          </a:p>
          <a:p>
            <a:pPr marL="628650" lvl="1" indent="-171450">
              <a:buFont typeface="Arial" panose="020B0604020202020204" pitchFamily="34" charset="0"/>
              <a:buChar char="•"/>
            </a:pPr>
            <a:r>
              <a:rPr lang="en-US" b="0" baseline="0" dirty="0" smtClean="0"/>
              <a:t>You should step up and take on responsibilities that will affect change. </a:t>
            </a:r>
          </a:p>
          <a:p>
            <a:pPr marL="628650" lvl="1" indent="-171450">
              <a:buFont typeface="Arial" panose="020B0604020202020204" pitchFamily="34" charset="0"/>
              <a:buChar char="•"/>
            </a:pPr>
            <a:r>
              <a:rPr lang="en-US" b="0" baseline="0" dirty="0" smtClean="0"/>
              <a:t>Don’t forget to try to get a commitment from others to take action before the meeting concludes.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34</a:t>
            </a:fld>
            <a:endParaRPr lang="en-US"/>
          </a:p>
        </p:txBody>
      </p:sp>
    </p:spTree>
    <p:extLst>
      <p:ext uri="{BB962C8B-B14F-4D97-AF65-F5344CB8AC3E}">
        <p14:creationId xmlns:p14="http://schemas.microsoft.com/office/powerpoint/2010/main" val="2691851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From 1:30-4:00</a:t>
            </a:r>
          </a:p>
          <a:p>
            <a:pPr lvl="0"/>
            <a:r>
              <a:rPr lang="en-US" sz="1200" kern="1200" dirty="0" smtClean="0">
                <a:solidFill>
                  <a:schemeClr val="tx1"/>
                </a:solidFill>
                <a:effectLst/>
                <a:latin typeface="+mn-lt"/>
                <a:ea typeface="+mn-ea"/>
                <a:cs typeface="+mn-cs"/>
              </a:rPr>
              <a:t>VA recently completed a coding challenge, complete with coding reviews (led by Mark </a:t>
            </a:r>
            <a:r>
              <a:rPr lang="en-US" sz="1200" kern="1200" dirty="0" err="1" smtClean="0">
                <a:solidFill>
                  <a:schemeClr val="tx1"/>
                </a:solidFill>
                <a:effectLst/>
                <a:latin typeface="+mn-lt"/>
                <a:ea typeface="+mn-ea"/>
                <a:cs typeface="+mn-cs"/>
              </a:rPr>
              <a:t>Junda</a:t>
            </a:r>
            <a:r>
              <a:rPr lang="en-US" sz="1200" kern="1200" dirty="0" smtClean="0">
                <a:solidFill>
                  <a:schemeClr val="tx1"/>
                </a:solidFill>
                <a:effectLst/>
                <a:latin typeface="+mn-lt"/>
                <a:ea typeface="+mn-ea"/>
                <a:cs typeface="+mn-cs"/>
              </a:rPr>
              <a:t>, former cohort member). The members of this panel will talk to the cohort about their experience planning for and conducting this acquisition from a market research and acquisition strategy perspective. They will also be invited to talk about the role of stakeholder analysis and influence conversations on the process of running a “non-traditional” acquisition.</a:t>
            </a:r>
          </a:p>
          <a:p>
            <a:pPr lvl="0"/>
            <a:r>
              <a:rPr lang="en-US" sz="1200" kern="1200" dirty="0" smtClean="0">
                <a:solidFill>
                  <a:schemeClr val="tx1"/>
                </a:solidFill>
                <a:effectLst/>
                <a:latin typeface="+mn-lt"/>
                <a:ea typeface="+mn-ea"/>
                <a:cs typeface="+mn-cs"/>
              </a:rPr>
              <a:t>Members of the previous cohort will be invited to attend this panel and circulate with the existing cohort to continue to build the community/connectedness among digital acquisition professionals.  </a:t>
            </a:r>
          </a:p>
          <a:p>
            <a:r>
              <a:rPr lang="en-US" sz="1200" kern="1200" dirty="0" smtClean="0">
                <a:solidFill>
                  <a:schemeClr val="tx1"/>
                </a:solidFill>
                <a:effectLst/>
                <a:latin typeface="+mn-lt"/>
                <a:ea typeface="+mn-ea"/>
                <a:cs typeface="+mn-cs"/>
              </a:rPr>
              <a:t>This will be a great time to take a moment to ask both the previous and current cohorts what ways they prefer to keep the community/alumni connections meaningful and useful.</a:t>
            </a:r>
          </a:p>
          <a:p>
            <a:endParaRPr lang="en-US" dirty="0" smtClean="0"/>
          </a:p>
          <a:p>
            <a:r>
              <a:rPr lang="en-US" dirty="0" smtClean="0"/>
              <a:t>[</a:t>
            </a:r>
            <a:r>
              <a:rPr lang="en-US" b="1" dirty="0" smtClean="0"/>
              <a:t>The following slides are placeholders, and will</a:t>
            </a:r>
            <a:r>
              <a:rPr lang="en-US" b="1" baseline="0" dirty="0" smtClean="0"/>
              <a:t> only be used if the guest panel has information that they would like to present to the cohort]</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36</a:t>
            </a:fld>
            <a:endParaRPr lang="en-US"/>
          </a:p>
        </p:txBody>
      </p:sp>
    </p:spTree>
    <p:extLst>
      <p:ext uri="{BB962C8B-B14F-4D97-AF65-F5344CB8AC3E}">
        <p14:creationId xmlns:p14="http://schemas.microsoft.com/office/powerpoint/2010/main" val="3520131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a:t>
            </a:r>
          </a:p>
        </p:txBody>
      </p:sp>
      <p:sp>
        <p:nvSpPr>
          <p:cNvPr id="4" name="Slide Number Placeholder 3"/>
          <p:cNvSpPr>
            <a:spLocks noGrp="1"/>
          </p:cNvSpPr>
          <p:nvPr>
            <p:ph type="sldNum" sz="quarter" idx="10"/>
          </p:nvPr>
        </p:nvSpPr>
        <p:spPr/>
        <p:txBody>
          <a:bodyPr/>
          <a:lstStyle/>
          <a:p>
            <a:fld id="{3AFC8854-003F-465D-BEBB-FBCAECCCEBB9}" type="slidenum">
              <a:rPr lang="en-US" smtClean="0"/>
              <a:t>37</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5:00-5:05 pm</a:t>
            </a:r>
          </a:p>
          <a:p>
            <a:r>
              <a:rPr lang="en-US" b="1" baseline="0" dirty="0" smtClean="0"/>
              <a:t>Facilitator: </a:t>
            </a:r>
            <a:r>
              <a:rPr lang="en-US" b="0" baseline="0" dirty="0" smtClean="0"/>
              <a:t>Heather</a:t>
            </a:r>
          </a:p>
          <a:p>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a:t>
            </a:r>
            <a:r>
              <a:rPr lang="en-U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endParaRPr lang="en-US" b="0" baseline="0" dirty="0" smtClean="0"/>
          </a:p>
          <a:p>
            <a:endParaRPr lang="en-US" b="0" baseline="0"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38</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8:10-8:20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Glen</a:t>
            </a:r>
            <a:endParaRPr lang="en-US" b="1" dirty="0" smtClean="0"/>
          </a:p>
          <a:p>
            <a:endParaRPr lang="en-US" b="1" dirty="0" smtClean="0"/>
          </a:p>
          <a:p>
            <a:r>
              <a:rPr lang="en-US" b="1" dirty="0" smtClean="0"/>
              <a:t>Facilitator Notes</a:t>
            </a:r>
            <a:r>
              <a:rPr lang="en-US" b="1" baseline="0" dirty="0" smtClean="0"/>
              <a:t>: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7915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30 minutes</a:t>
            </a:r>
          </a:p>
          <a:p>
            <a:r>
              <a:rPr lang="en-US" b="1" baseline="0" dirty="0" smtClean="0"/>
              <a:t>Timing: </a:t>
            </a:r>
            <a:r>
              <a:rPr lang="en-US" b="0" baseline="0" dirty="0" smtClean="0"/>
              <a:t>8:20-8:50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Glen</a:t>
            </a:r>
            <a:endParaRPr lang="en-US" b="1" dirty="0" smtClean="0"/>
          </a:p>
          <a:p>
            <a:endParaRPr lang="en-US" b="1" dirty="0" smtClean="0"/>
          </a:p>
          <a:p>
            <a:r>
              <a:rPr lang="en-US" b="1" dirty="0" smtClean="0"/>
              <a:t>Facilitator Notes</a:t>
            </a:r>
            <a:r>
              <a:rPr lang="en-US" b="1" baseline="0" dirty="0" smtClean="0"/>
              <a:t> : </a:t>
            </a:r>
          </a:p>
          <a:p>
            <a:pPr marL="0" indent="0">
              <a:spcBef>
                <a:spcPts val="0"/>
              </a:spcBef>
              <a:spcAft>
                <a:spcPts val="1800"/>
              </a:spcAft>
              <a:buFont typeface="Arial" pitchFamily="34" charset="0"/>
              <a:buNone/>
              <a:defRPr/>
            </a:pPr>
            <a:r>
              <a:rPr lang="en-US" sz="1200" dirty="0" smtClean="0">
                <a:latin typeface="Arial" pitchFamily="34" charset="0"/>
                <a:cs typeface="Arial" pitchFamily="34" charset="0"/>
              </a:rPr>
              <a:t>Helps </a:t>
            </a:r>
            <a:r>
              <a:rPr lang="en-US" sz="1200" b="1" u="sng" dirty="0" smtClean="0">
                <a:latin typeface="Arial" pitchFamily="34" charset="0"/>
                <a:cs typeface="Arial" pitchFamily="34" charset="0"/>
              </a:rPr>
              <a:t>define and develop </a:t>
            </a:r>
            <a:r>
              <a:rPr lang="en-US" sz="1200" dirty="0" smtClean="0">
                <a:latin typeface="Arial" pitchFamily="34" charset="0"/>
                <a:cs typeface="Arial" pitchFamily="34" charset="0"/>
              </a:rPr>
              <a:t>the acquisition strategy, and to flesh out the AP:</a:t>
            </a:r>
          </a:p>
          <a:p>
            <a:pPr marL="566738" indent="-231775">
              <a:spcBef>
                <a:spcPts val="0"/>
              </a:spcBef>
              <a:spcAft>
                <a:spcPts val="1800"/>
              </a:spcAft>
              <a:defRPr/>
            </a:pPr>
            <a:r>
              <a:rPr lang="en-US" sz="1200" dirty="0" smtClean="0">
                <a:latin typeface="Arial" pitchFamily="34" charset="0"/>
                <a:cs typeface="Arial" pitchFamily="34" charset="0"/>
              </a:rPr>
              <a:t>IPT will understand industry standards and practices, challenges, and appropriate contract type</a:t>
            </a:r>
          </a:p>
          <a:p>
            <a:pPr marL="566738" indent="-231775">
              <a:spcBef>
                <a:spcPts val="0"/>
              </a:spcBef>
              <a:spcAft>
                <a:spcPts val="1800"/>
              </a:spcAft>
              <a:defRPr/>
            </a:pPr>
            <a:r>
              <a:rPr lang="en-US" sz="1200" dirty="0" smtClean="0">
                <a:latin typeface="Arial" pitchFamily="34" charset="0"/>
                <a:cs typeface="Arial" pitchFamily="34" charset="0"/>
              </a:rPr>
              <a:t>Learn whether goods/services are “commercially available” (streamlined acquisition, FAR Part 12)</a:t>
            </a:r>
          </a:p>
          <a:p>
            <a:pPr marL="566738" indent="-231775">
              <a:spcBef>
                <a:spcPts val="0"/>
              </a:spcBef>
              <a:spcAft>
                <a:spcPts val="1800"/>
              </a:spcAft>
              <a:defRPr/>
            </a:pPr>
            <a:r>
              <a:rPr lang="en-US" sz="1200" dirty="0" smtClean="0">
                <a:latin typeface="Arial" pitchFamily="34" charset="0"/>
                <a:cs typeface="Arial" pitchFamily="34" charset="0"/>
              </a:rPr>
              <a:t>Type and extent of competition</a:t>
            </a:r>
          </a:p>
          <a:p>
            <a:pPr marL="566738" indent="-231775">
              <a:spcBef>
                <a:spcPts val="0"/>
              </a:spcBef>
              <a:spcAft>
                <a:spcPts val="1800"/>
              </a:spcAft>
              <a:defRPr/>
            </a:pPr>
            <a:r>
              <a:rPr lang="en-US" sz="1200" dirty="0" smtClean="0">
                <a:latin typeface="Arial" pitchFamily="34" charset="0"/>
                <a:cs typeface="Arial" pitchFamily="34" charset="0"/>
              </a:rPr>
              <a:t>Estimated cost/price (IGCE)</a:t>
            </a:r>
          </a:p>
          <a:p>
            <a:pPr marL="566738" indent="-231775">
              <a:spcBef>
                <a:spcPts val="0"/>
              </a:spcBef>
              <a:spcAft>
                <a:spcPts val="1800"/>
              </a:spcAft>
              <a:defRPr/>
            </a:pPr>
            <a:r>
              <a:rPr lang="en-US" sz="1200" dirty="0" smtClean="0">
                <a:latin typeface="Arial" pitchFamily="34" charset="0"/>
                <a:cs typeface="Arial" pitchFamily="34" charset="0"/>
              </a:rPr>
              <a:t>Availability of Section 508 compliant products (see www.section508.gov)</a:t>
            </a:r>
          </a:p>
          <a:p>
            <a:endParaRPr lang="en-US" dirty="0" smtClean="0"/>
          </a:p>
          <a:p>
            <a:pPr marL="231775" indent="-231775">
              <a:spcBef>
                <a:spcPct val="0"/>
              </a:spcBef>
              <a:spcAft>
                <a:spcPts val="2400"/>
              </a:spcAft>
            </a:pPr>
            <a:r>
              <a:rPr lang="en-US" sz="1200" dirty="0" smtClean="0">
                <a:latin typeface="Arial" pitchFamily="34" charset="0"/>
                <a:cs typeface="Arial" pitchFamily="34" charset="0"/>
              </a:rPr>
              <a:t>Provides insight into major </a:t>
            </a:r>
            <a:r>
              <a:rPr lang="en-US" sz="1200" b="1" dirty="0" smtClean="0">
                <a:latin typeface="Arial" pitchFamily="34" charset="0"/>
                <a:cs typeface="Arial" pitchFamily="34" charset="0"/>
              </a:rPr>
              <a:t>success factors </a:t>
            </a:r>
            <a:r>
              <a:rPr lang="en-US" sz="1200" dirty="0" smtClean="0">
                <a:latin typeface="Arial" pitchFamily="34" charset="0"/>
                <a:cs typeface="Arial" pitchFamily="34" charset="0"/>
              </a:rPr>
              <a:t>and </a:t>
            </a:r>
            <a:r>
              <a:rPr lang="en-US" sz="1200" b="1" dirty="0" smtClean="0">
                <a:latin typeface="Arial" pitchFamily="34" charset="0"/>
                <a:cs typeface="Arial" pitchFamily="34" charset="0"/>
              </a:rPr>
              <a:t>risk areas </a:t>
            </a:r>
            <a:r>
              <a:rPr lang="en-US" sz="1200" dirty="0" smtClean="0">
                <a:latin typeface="Arial" pitchFamily="34" charset="0"/>
                <a:cs typeface="Arial" pitchFamily="34" charset="0"/>
              </a:rPr>
              <a:t>of the project (ask what worked and what didn’t)</a:t>
            </a:r>
          </a:p>
          <a:p>
            <a:pPr marL="231775" indent="-231775">
              <a:spcBef>
                <a:spcPct val="0"/>
              </a:spcBef>
              <a:spcAft>
                <a:spcPts val="2400"/>
              </a:spcAft>
            </a:pPr>
            <a:r>
              <a:rPr lang="en-US" sz="1200" dirty="0" smtClean="0">
                <a:latin typeface="Arial" pitchFamily="34" charset="0"/>
                <a:cs typeface="Arial" pitchFamily="34" charset="0"/>
              </a:rPr>
              <a:t>During the tactical phase, provides valuable feedback on contract structure, pricing arrangements, incentives (motivators), terms and conditions, evaluation criteria, etc...</a:t>
            </a:r>
          </a:p>
          <a:p>
            <a:pPr marL="231775" indent="-231775">
              <a:spcBef>
                <a:spcPct val="0"/>
              </a:spcBef>
              <a:spcAft>
                <a:spcPts val="2400"/>
              </a:spcAft>
            </a:pPr>
            <a:r>
              <a:rPr lang="en-US" sz="1200" dirty="0" smtClean="0">
                <a:latin typeface="Arial" pitchFamily="34" charset="0"/>
                <a:cs typeface="Arial" pitchFamily="34" charset="0"/>
              </a:rPr>
              <a:t>Allows the IPT to optimize the budget and resources (ask vendors what they think you should try to do with available funds)</a:t>
            </a:r>
          </a:p>
          <a:p>
            <a:endParaRPr lang="en-US" dirty="0" smtClean="0"/>
          </a:p>
          <a:p>
            <a:pPr marL="0" indent="0">
              <a:buFontTx/>
              <a:buNone/>
            </a:pPr>
            <a:r>
              <a:rPr lang="en-US" b="0" baseline="0" dirty="0" smtClean="0"/>
              <a:t>Discuss examples of market research informing your paying decisions in your personal life (like buying that first wide-screen TV)</a:t>
            </a:r>
          </a:p>
          <a:p>
            <a:pPr marL="171450" indent="-171450">
              <a:buFontTx/>
              <a:buChar char="-"/>
            </a:pPr>
            <a:endParaRPr lang="en-US" b="0" baseline="0" dirty="0" smtClean="0"/>
          </a:p>
          <a:p>
            <a:r>
              <a:rPr lang="en-US" dirty="0" smtClean="0"/>
              <a:t>What are some of the acquisition strategy decisions that are informed by your market research? </a:t>
            </a:r>
          </a:p>
          <a:p>
            <a:pPr lvl="1"/>
            <a:r>
              <a:rPr lang="en-US" dirty="0" smtClean="0"/>
              <a:t>-</a:t>
            </a:r>
            <a:r>
              <a:rPr lang="en-US" baseline="0" dirty="0" smtClean="0"/>
              <a:t> </a:t>
            </a:r>
            <a:r>
              <a:rPr lang="en-US" dirty="0" smtClean="0"/>
              <a:t>Who are the viable sources of the service or capability? Are they</a:t>
            </a:r>
            <a:r>
              <a:rPr lang="en-US" baseline="0" dirty="0" smtClean="0"/>
              <a:t> large or small businesses (which categories)? Are there sufficient sources to support adequate competition? If not, what constraints are keeping other viable firms from being interested?</a:t>
            </a:r>
            <a:endParaRPr lang="en-US" dirty="0" smtClean="0"/>
          </a:p>
          <a:p>
            <a:pPr marL="628650" lvl="1" indent="-171450">
              <a:buFontTx/>
              <a:buChar char="-"/>
            </a:pPr>
            <a:r>
              <a:rPr lang="en-US" dirty="0" smtClean="0"/>
              <a:t>Is the capability we are seeking commercially available, or will we need a custom solution?  Lets us know</a:t>
            </a:r>
            <a:r>
              <a:rPr lang="en-US" baseline="0" dirty="0" smtClean="0"/>
              <a:t> if we can use FAR 12</a:t>
            </a:r>
          </a:p>
          <a:p>
            <a:pPr marL="628650" lvl="1" indent="-171450">
              <a:buFontTx/>
              <a:buChar char="-"/>
            </a:pPr>
            <a:r>
              <a:rPr lang="en-US" dirty="0" smtClean="0"/>
              <a:t>Who (within the viable sources) are considered within their market space to be the highest performers, and more importantly, what is it about them that warrants this recognition? If we know</a:t>
            </a:r>
            <a:r>
              <a:rPr lang="en-US" baseline="0" dirty="0" smtClean="0"/>
              <a:t> what makes them stand above the rest, we can try to either motivate that behavior, or we can use this behavior as part of our evaluation criteria.</a:t>
            </a:r>
            <a:endParaRPr lang="en-US" dirty="0" smtClean="0"/>
          </a:p>
          <a:p>
            <a:pPr lvl="1"/>
            <a:r>
              <a:rPr lang="en-US" dirty="0" smtClean="0"/>
              <a:t>- How is this service or capability typically acquired? Commercially and by the Government? Is</a:t>
            </a:r>
            <a:r>
              <a:rPr lang="en-US" baseline="0" dirty="0" smtClean="0"/>
              <a:t> there a difference between how other companies buy this service and how the government buys it.  Why is there a difference?  Would there be an advantage for us to model the way industry buys the capability?</a:t>
            </a:r>
            <a:endParaRPr lang="en-US" dirty="0" smtClean="0"/>
          </a:p>
          <a:p>
            <a:pPr marL="171450" indent="-171450">
              <a:buFontTx/>
              <a:buChar char="-"/>
            </a:pPr>
            <a:endParaRPr lang="en-US" b="0" baseline="0" dirty="0" smtClean="0"/>
          </a:p>
          <a:p>
            <a:pPr marL="171450" indent="-171450">
              <a:buFontTx/>
              <a:buChar char="-"/>
            </a:pPr>
            <a:endParaRPr lang="en-US" b="0" baseline="0" dirty="0" smtClean="0"/>
          </a:p>
          <a:p>
            <a:pPr marL="171450" indent="-171450">
              <a:buFontTx/>
              <a:buChar char="-"/>
            </a:pPr>
            <a:endParaRPr lang="en-US" b="0" baseline="0" dirty="0" smtClean="0"/>
          </a:p>
          <a:p>
            <a:pPr marL="171450" indent="-171450">
              <a:buFontTx/>
              <a:buChar char="-"/>
            </a:pP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469296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8:50-8:55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Glen</a:t>
            </a:r>
            <a:endParaRPr lang="en-US" b="1" dirty="0" smtClean="0"/>
          </a:p>
          <a:p>
            <a:endParaRPr lang="en-US" b="1" dirty="0" smtClean="0"/>
          </a:p>
          <a:p>
            <a:r>
              <a:rPr lang="en-US" b="1" dirty="0" smtClean="0"/>
              <a:t>Facilitator Notes</a:t>
            </a:r>
            <a:r>
              <a:rPr lang="en-US" b="1" baseline="0" dirty="0" smtClean="0"/>
              <a:t>: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088629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8:55-9:00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Traci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r>
              <a:rPr lang="en-US" sz="1200" kern="1200" dirty="0" smtClean="0">
                <a:solidFill>
                  <a:schemeClr val="tx1"/>
                </a:solidFill>
                <a:effectLst/>
                <a:latin typeface="+mn-lt"/>
                <a:ea typeface="+mn-ea"/>
                <a:cs typeface="+mn-cs"/>
              </a:rPr>
              <a:t>Have participants review the Salesforce Market Research Study (have it printed for them).  Give them a few minutes to</a:t>
            </a:r>
            <a:r>
              <a:rPr lang="en-US" sz="1200" kern="1200" baseline="0" dirty="0" smtClean="0">
                <a:solidFill>
                  <a:schemeClr val="tx1"/>
                </a:solidFill>
                <a:effectLst/>
                <a:latin typeface="+mn-lt"/>
                <a:ea typeface="+mn-ea"/>
                <a:cs typeface="+mn-cs"/>
              </a:rPr>
              <a:t> reads over it.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83666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15 minutes</a:t>
            </a:r>
          </a:p>
          <a:p>
            <a:r>
              <a:rPr lang="en-US" b="1" baseline="0" dirty="0" smtClean="0"/>
              <a:t>Timing: </a:t>
            </a:r>
            <a:r>
              <a:rPr lang="en-US" b="0" baseline="0" dirty="0" smtClean="0"/>
              <a:t>9:00-9:15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Traci</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Compare the Salesforce and SBA acquisitions and how market research was used in each. SBA with NOT picking the technology solution prior to the work kicking off; in contrast, the market research done for Salesforce drove technology decisions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48567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 </a:t>
            </a:r>
            <a:r>
              <a:rPr lang="en-US" dirty="0" smtClean="0"/>
              <a:t>9:15-9:30</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1251523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5/29/2017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5/29/2017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56520"/>
            <a:ext cx="9144000" cy="829854"/>
          </a:xfrm>
        </p:spPr>
        <p:txBody>
          <a:bodyPr>
            <a:normAutofit/>
          </a:bodyPr>
          <a:lstStyle/>
          <a:p>
            <a:r>
              <a:rPr lang="en-US" dirty="0" smtClean="0"/>
              <a:t>Release 2 Classroom Session – Day 4</a:t>
            </a:r>
            <a:endParaRPr lang="en-US" sz="51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948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Influence and Difficult Conversations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212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Prepare for an Influence Conversation</a:t>
            </a:r>
            <a:endParaRPr lang="en-US" dirty="0"/>
          </a:p>
        </p:txBody>
      </p:sp>
      <p:sp>
        <p:nvSpPr>
          <p:cNvPr id="3" name="Content Placeholder 2"/>
          <p:cNvSpPr>
            <a:spLocks noGrp="1"/>
          </p:cNvSpPr>
          <p:nvPr>
            <p:ph idx="1"/>
          </p:nvPr>
        </p:nvSpPr>
        <p:spPr>
          <a:xfrm>
            <a:off x="419100" y="1825624"/>
            <a:ext cx="5272253" cy="4470163"/>
          </a:xfrm>
        </p:spPr>
        <p:txBody>
          <a:bodyPr>
            <a:normAutofit/>
          </a:bodyPr>
          <a:lstStyle/>
          <a:p>
            <a:r>
              <a:rPr lang="en-US" dirty="0" smtClean="0"/>
              <a:t>Preparation is important in influence conversations to:</a:t>
            </a:r>
          </a:p>
          <a:p>
            <a:pPr lvl="1"/>
            <a:r>
              <a:rPr lang="en-US" dirty="0" smtClean="0"/>
              <a:t>Build confidence</a:t>
            </a:r>
          </a:p>
          <a:p>
            <a:pPr lvl="1"/>
            <a:r>
              <a:rPr lang="en-US" dirty="0" smtClean="0"/>
              <a:t>Ensure you can move the conversation to an outcome/ achieve your goals</a:t>
            </a:r>
          </a:p>
          <a:p>
            <a:pPr lvl="1"/>
            <a:r>
              <a:rPr lang="en-US" dirty="0" smtClean="0"/>
              <a:t>Maximize the other party’s (and your) time</a:t>
            </a:r>
          </a:p>
          <a:p>
            <a:endParaRPr lang="en-US" dirty="0" smtClean="0"/>
          </a:p>
          <a:p>
            <a:r>
              <a:rPr lang="en-US" dirty="0" smtClean="0"/>
              <a:t>Four steps discussed in Day 2 can help you prep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353" y="1594827"/>
            <a:ext cx="6500648" cy="4700961"/>
          </a:xfrm>
          <a:prstGeom prst="rect">
            <a:avLst/>
          </a:prstGeom>
        </p:spPr>
      </p:pic>
    </p:spTree>
    <p:extLst>
      <p:ext uri="{BB962C8B-B14F-4D97-AF65-F5344CB8AC3E}">
        <p14:creationId xmlns:p14="http://schemas.microsoft.com/office/powerpoint/2010/main" val="190207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 on Preparing to Influence</a:t>
            </a:r>
            <a:endParaRPr lang="en-US" dirty="0"/>
          </a:p>
        </p:txBody>
      </p:sp>
      <p:sp>
        <p:nvSpPr>
          <p:cNvPr id="3" name="Content Placeholder 2"/>
          <p:cNvSpPr>
            <a:spLocks noGrp="1"/>
          </p:cNvSpPr>
          <p:nvPr>
            <p:ph idx="1"/>
          </p:nvPr>
        </p:nvSpPr>
        <p:spPr/>
        <p:txBody>
          <a:bodyPr/>
          <a:lstStyle/>
          <a:p>
            <a:r>
              <a:rPr lang="en-US" dirty="0" smtClean="0"/>
              <a:t>These are the types of things you should consider when preparing for an influence conversation, but today…..</a:t>
            </a:r>
          </a:p>
          <a:p>
            <a:pPr marL="0" indent="0">
              <a:buNone/>
            </a:pPr>
            <a:endParaRPr lang="en-US" dirty="0" smtClean="0"/>
          </a:p>
          <a:p>
            <a:r>
              <a:rPr lang="en-US" dirty="0" smtClean="0"/>
              <a:t>We’ll focus on how to actually have the influence conversation. Many of these elements will already be set up for you in the scenarios…</a:t>
            </a:r>
            <a:endParaRPr lang="en-US" dirty="0"/>
          </a:p>
        </p:txBody>
      </p:sp>
    </p:spTree>
    <p:extLst>
      <p:ext uri="{BB962C8B-B14F-4D97-AF65-F5344CB8AC3E}">
        <p14:creationId xmlns:p14="http://schemas.microsoft.com/office/powerpoint/2010/main" val="32687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Activity: Influence and Difficult Conversation Practice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971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9867900" cy="1325563"/>
          </a:xfrm>
        </p:spPr>
        <p:txBody>
          <a:bodyPr/>
          <a:lstStyle/>
          <a:p>
            <a:r>
              <a:rPr lang="en-US" dirty="0" smtClean="0"/>
              <a:t>Why This Activity Is Important</a:t>
            </a:r>
            <a:endParaRPr lang="en-US" dirty="0"/>
          </a:p>
        </p:txBody>
      </p:sp>
      <p:sp>
        <p:nvSpPr>
          <p:cNvPr id="3" name="Content Placeholder 2"/>
          <p:cNvSpPr>
            <a:spLocks noGrp="1"/>
          </p:cNvSpPr>
          <p:nvPr>
            <p:ph idx="1"/>
          </p:nvPr>
        </p:nvSpPr>
        <p:spPr/>
        <p:txBody>
          <a:bodyPr>
            <a:normAutofit/>
          </a:bodyPr>
          <a:lstStyle/>
          <a:p>
            <a:r>
              <a:rPr lang="en-US" dirty="0" smtClean="0"/>
              <a:t>Shifting into the role of a business advisor</a:t>
            </a:r>
          </a:p>
          <a:p>
            <a:pPr lvl="1"/>
            <a:r>
              <a:rPr lang="en-US" dirty="0" smtClean="0"/>
              <a:t>“Order taker” to a strategic partner</a:t>
            </a:r>
          </a:p>
          <a:p>
            <a:pPr lvl="1"/>
            <a:r>
              <a:rPr lang="en-US" dirty="0" smtClean="0"/>
              <a:t>How do you plug yourself into the process?</a:t>
            </a:r>
          </a:p>
          <a:p>
            <a:r>
              <a:rPr lang="en-US" dirty="0" smtClean="0"/>
              <a:t>We created a total of 6 scenarios </a:t>
            </a:r>
            <a:r>
              <a:rPr lang="en-US" dirty="0"/>
              <a:t> </a:t>
            </a:r>
            <a:r>
              <a:rPr lang="en-US" dirty="0" smtClean="0"/>
              <a:t>you are likely to encounter</a:t>
            </a:r>
          </a:p>
          <a:p>
            <a:pPr lvl="1">
              <a:tabLst>
                <a:tab pos="9715500" algn="l"/>
              </a:tabLst>
            </a:pPr>
            <a:r>
              <a:rPr lang="en-US" dirty="0" smtClean="0"/>
              <a:t>Practice these conversations in a safe environment to build approach/delivery habits</a:t>
            </a:r>
          </a:p>
          <a:p>
            <a:pPr lvl="1"/>
            <a:r>
              <a:rPr lang="en-US" dirty="0" smtClean="0"/>
              <a:t>Get feedback on your approach, tone, and delivery</a:t>
            </a:r>
          </a:p>
          <a:p>
            <a:pPr lvl="1"/>
            <a:r>
              <a:rPr lang="en-US" dirty="0" smtClean="0"/>
              <a:t>Learn some new strategies for how to handle these conversations</a:t>
            </a:r>
          </a:p>
          <a:p>
            <a:pPr lvl="1"/>
            <a:r>
              <a:rPr lang="en-US" dirty="0" smtClean="0"/>
              <a:t>Envision who you’re really encountering back on the job, and practice these role plays as if it was those individuals</a:t>
            </a:r>
          </a:p>
          <a:p>
            <a:pPr lvl="1"/>
            <a:r>
              <a:rPr lang="en-US" dirty="0" smtClean="0"/>
              <a:t>Ask the experts – the people we’ve brought in have a lot of experience</a:t>
            </a:r>
          </a:p>
          <a:p>
            <a:pPr lvl="1"/>
            <a:endParaRPr lang="en-US" dirty="0" smtClean="0"/>
          </a:p>
        </p:txBody>
      </p:sp>
    </p:spTree>
    <p:extLst>
      <p:ext uri="{BB962C8B-B14F-4D97-AF65-F5344CB8AC3E}">
        <p14:creationId xmlns:p14="http://schemas.microsoft.com/office/powerpoint/2010/main" val="380171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Within Each Rotation</a:t>
            </a:r>
            <a:endParaRPr lang="en-US" dirty="0"/>
          </a:p>
        </p:txBody>
      </p:sp>
      <p:sp>
        <p:nvSpPr>
          <p:cNvPr id="26" name="Rectangle 25"/>
          <p:cNvSpPr/>
          <p:nvPr/>
        </p:nvSpPr>
        <p:spPr>
          <a:xfrm>
            <a:off x="419071" y="1633536"/>
            <a:ext cx="11325733" cy="1255140"/>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Receives a scenario with a specific goal to influence the guest on</a:t>
            </a:r>
          </a:p>
          <a:p>
            <a:pPr marL="1714500" lvl="3"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Prepares for and role plays the conversation</a:t>
            </a:r>
            <a:endParaRPr lang="en-US" sz="2400"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451" y="1633537"/>
            <a:ext cx="996949" cy="100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419071" y="3033395"/>
            <a:ext cx="11325733" cy="1574512"/>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3"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Plays the role outlined in the scenario and responds to the participant</a:t>
            </a:r>
          </a:p>
          <a:p>
            <a:pPr marL="1714500" lvl="3"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Provides feedback on what was done effectively/ineffectively in the conversation</a:t>
            </a:r>
            <a:endParaRPr lang="en-US" sz="2400" dirty="0">
              <a:solidFill>
                <a:schemeClr val="tx1"/>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02" y="3033395"/>
            <a:ext cx="755648" cy="121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p:nvPr/>
        </p:nvSpPr>
        <p:spPr>
          <a:xfrm>
            <a:off x="419071" y="4762497"/>
            <a:ext cx="11325733" cy="1428753"/>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28900" lvl="5"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Use the observer handout to provide feedback on the role play</a:t>
            </a:r>
            <a:endParaRPr lang="en-US" sz="2400" dirty="0">
              <a:solidFill>
                <a:schemeClr val="tx1"/>
              </a:solidFill>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639" y="4806194"/>
            <a:ext cx="682625" cy="109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9851" y="4806194"/>
            <a:ext cx="682625" cy="109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8778" y="4806194"/>
            <a:ext cx="682625" cy="109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67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Play Instructions</a:t>
            </a:r>
            <a:endParaRPr lang="en-US" dirty="0"/>
          </a:p>
        </p:txBody>
      </p:sp>
      <p:sp>
        <p:nvSpPr>
          <p:cNvPr id="3" name="Content Placeholder 2"/>
          <p:cNvSpPr>
            <a:spLocks noGrp="1"/>
          </p:cNvSpPr>
          <p:nvPr>
            <p:ph idx="1"/>
          </p:nvPr>
        </p:nvSpPr>
        <p:spPr/>
        <p:txBody>
          <a:bodyPr>
            <a:normAutofit/>
          </a:bodyPr>
          <a:lstStyle/>
          <a:p>
            <a:r>
              <a:rPr lang="en-US" dirty="0" smtClean="0"/>
              <a:t>Engage in up to 6 rotations – each participant should have the opportunity to “influence” or role play at least once</a:t>
            </a:r>
          </a:p>
          <a:p>
            <a:r>
              <a:rPr lang="en-US" dirty="0" smtClean="0"/>
              <a:t>Each rotation is 15 minutes: </a:t>
            </a:r>
          </a:p>
          <a:p>
            <a:pPr lvl="1"/>
            <a:r>
              <a:rPr lang="en-US" b="1" dirty="0" smtClean="0"/>
              <a:t>PREPARE  - 5 minutes</a:t>
            </a:r>
          </a:p>
          <a:p>
            <a:pPr lvl="2"/>
            <a:r>
              <a:rPr lang="en-US" dirty="0" smtClean="0"/>
              <a:t>Review the scenario and prepare for the conversation using the questions provided – </a:t>
            </a:r>
            <a:r>
              <a:rPr lang="en-US" b="1" i="1" dirty="0" smtClean="0"/>
              <a:t>this is an individual activity</a:t>
            </a:r>
            <a:endParaRPr lang="en-US" b="1" dirty="0" smtClean="0"/>
          </a:p>
          <a:p>
            <a:pPr lvl="1"/>
            <a:r>
              <a:rPr lang="en-US" b="1" dirty="0" smtClean="0"/>
              <a:t>ROLE PLAY – 5 minutes</a:t>
            </a:r>
          </a:p>
          <a:p>
            <a:pPr lvl="2"/>
            <a:r>
              <a:rPr lang="en-US" dirty="0" smtClean="0"/>
              <a:t>Take 5 minutes to have the conversation with the guest</a:t>
            </a:r>
          </a:p>
          <a:p>
            <a:pPr lvl="2"/>
            <a:r>
              <a:rPr lang="en-US" dirty="0" smtClean="0"/>
              <a:t>Observers respond to the questions on the handout during the conversation</a:t>
            </a:r>
          </a:p>
          <a:p>
            <a:pPr lvl="1"/>
            <a:r>
              <a:rPr lang="en-US" b="1" dirty="0" smtClean="0"/>
              <a:t>DEBRIEF – 5 minutes</a:t>
            </a:r>
          </a:p>
          <a:p>
            <a:pPr lvl="2"/>
            <a:r>
              <a:rPr lang="en-US" dirty="0" smtClean="0"/>
              <a:t>Observer leads the debrief using the guiding questions on the handout</a:t>
            </a:r>
            <a:endParaRPr lang="en-US" dirty="0"/>
          </a:p>
        </p:txBody>
      </p:sp>
    </p:spTree>
    <p:extLst>
      <p:ext uri="{BB962C8B-B14F-4D97-AF65-F5344CB8AC3E}">
        <p14:creationId xmlns:p14="http://schemas.microsoft.com/office/powerpoint/2010/main" val="184807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Valuable Feedback</a:t>
            </a:r>
            <a:endParaRPr lang="en-US" dirty="0"/>
          </a:p>
        </p:txBody>
      </p:sp>
      <p:sp>
        <p:nvSpPr>
          <p:cNvPr id="3" name="Content Placeholder 2"/>
          <p:cNvSpPr>
            <a:spLocks noGrp="1"/>
          </p:cNvSpPr>
          <p:nvPr>
            <p:ph idx="1"/>
          </p:nvPr>
        </p:nvSpPr>
        <p:spPr/>
        <p:txBody>
          <a:bodyPr/>
          <a:lstStyle/>
          <a:p>
            <a:r>
              <a:rPr lang="en-US" dirty="0" smtClean="0"/>
              <a:t>Offer constructive and supportive feedback – be professionally courteous!</a:t>
            </a:r>
          </a:p>
          <a:p>
            <a:r>
              <a:rPr lang="en-US" dirty="0" smtClean="0"/>
              <a:t>Provide meaningful and specific feedback</a:t>
            </a:r>
          </a:p>
          <a:p>
            <a:pPr lvl="1"/>
            <a:r>
              <a:rPr lang="en-US" dirty="0" smtClean="0"/>
              <a:t>Shift from – “Great job!” </a:t>
            </a:r>
          </a:p>
          <a:p>
            <a:pPr lvl="1"/>
            <a:r>
              <a:rPr lang="en-US" dirty="0" smtClean="0"/>
              <a:t>To – “I thought it was great how you helped your partner to visualize a technical concept using such a detailed example”</a:t>
            </a:r>
          </a:p>
          <a:p>
            <a:r>
              <a:rPr lang="en-US" dirty="0" smtClean="0"/>
              <a:t>Provide actionable feedback</a:t>
            </a:r>
          </a:p>
          <a:p>
            <a:pPr lvl="1"/>
            <a:r>
              <a:rPr lang="en-US" dirty="0" smtClean="0"/>
              <a:t>Example – “You seemed hesitant to address the team’s poor performance. I recommend being more direct so they understand the behavior that was unacceptable to you.” </a:t>
            </a:r>
          </a:p>
          <a:p>
            <a:endParaRPr lang="en-US" dirty="0"/>
          </a:p>
        </p:txBody>
      </p:sp>
    </p:spTree>
    <p:extLst>
      <p:ext uri="{BB962C8B-B14F-4D97-AF65-F5344CB8AC3E}">
        <p14:creationId xmlns:p14="http://schemas.microsoft.com/office/powerpoint/2010/main" val="2377063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Guests! </a:t>
            </a:r>
            <a:endParaRPr lang="en-US" dirty="0"/>
          </a:p>
        </p:txBody>
      </p:sp>
      <p:sp>
        <p:nvSpPr>
          <p:cNvPr id="5" name="Content Placeholder 4"/>
          <p:cNvSpPr>
            <a:spLocks noGrp="1"/>
          </p:cNvSpPr>
          <p:nvPr>
            <p:ph idx="1"/>
          </p:nvPr>
        </p:nvSpPr>
        <p:spPr/>
        <p:txBody>
          <a:bodyPr/>
          <a:lstStyle/>
          <a:p>
            <a:r>
              <a:rPr lang="en-US" dirty="0" smtClean="0"/>
              <a:t>Name</a:t>
            </a:r>
          </a:p>
          <a:p>
            <a:r>
              <a:rPr lang="en-US" dirty="0" smtClean="0"/>
              <a:t>Organization</a:t>
            </a:r>
          </a:p>
          <a:p>
            <a:r>
              <a:rPr lang="en-US" dirty="0" smtClean="0"/>
              <a:t>Your Job in 1-2 Sentences</a:t>
            </a:r>
          </a:p>
          <a:p>
            <a:r>
              <a:rPr lang="en-US" dirty="0" smtClean="0"/>
              <a:t>Favorite Tech Read – Blogs count too!</a:t>
            </a:r>
            <a:endParaRPr lang="en-US" dirty="0"/>
          </a:p>
        </p:txBody>
      </p:sp>
    </p:spTree>
    <p:extLst>
      <p:ext uri="{BB962C8B-B14F-4D97-AF65-F5344CB8AC3E}">
        <p14:creationId xmlns:p14="http://schemas.microsoft.com/office/powerpoint/2010/main" val="98595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464" y="1688142"/>
            <a:ext cx="3658088"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8" name="Rectangle 7"/>
          <p:cNvSpPr/>
          <p:nvPr/>
        </p:nvSpPr>
        <p:spPr>
          <a:xfrm>
            <a:off x="4206276" y="1688145"/>
            <a:ext cx="3658089"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9" name="Rectangle 8"/>
          <p:cNvSpPr/>
          <p:nvPr/>
        </p:nvSpPr>
        <p:spPr>
          <a:xfrm>
            <a:off x="8264338" y="1587914"/>
            <a:ext cx="3658089" cy="22151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15" name="Title 14"/>
          <p:cNvSpPr>
            <a:spLocks noGrp="1"/>
          </p:cNvSpPr>
          <p:nvPr>
            <p:ph type="title"/>
          </p:nvPr>
        </p:nvSpPr>
        <p:spPr/>
        <p:txBody>
          <a:bodyPr/>
          <a:lstStyle/>
          <a:p>
            <a:r>
              <a:rPr lang="en-US" dirty="0" smtClean="0"/>
              <a:t>Your Roleplay Group</a:t>
            </a:r>
            <a:endParaRPr lang="en-US" dirty="0"/>
          </a:p>
        </p:txBody>
      </p:sp>
      <p:sp>
        <p:nvSpPr>
          <p:cNvPr id="17" name="Rectangle 16"/>
          <p:cNvSpPr/>
          <p:nvPr/>
        </p:nvSpPr>
        <p:spPr>
          <a:xfrm>
            <a:off x="124464" y="1271487"/>
            <a:ext cx="3658088" cy="4166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1</a:t>
            </a:r>
            <a:endParaRPr lang="en-US" sz="2400" b="1" dirty="0">
              <a:latin typeface="Arial" panose="020B0604020202020204" pitchFamily="34" charset="0"/>
              <a:cs typeface="Arial" panose="020B0604020202020204" pitchFamily="34" charset="0"/>
            </a:endParaRPr>
          </a:p>
        </p:txBody>
      </p:sp>
      <p:sp>
        <p:nvSpPr>
          <p:cNvPr id="18" name="Rectangle 17"/>
          <p:cNvSpPr/>
          <p:nvPr/>
        </p:nvSpPr>
        <p:spPr>
          <a:xfrm>
            <a:off x="4206277" y="1271489"/>
            <a:ext cx="3658088" cy="416655"/>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2</a:t>
            </a:r>
            <a:endParaRPr lang="en-US" sz="2400" b="1" dirty="0">
              <a:latin typeface="Arial" panose="020B0604020202020204" pitchFamily="34" charset="0"/>
              <a:cs typeface="Arial" panose="020B0604020202020204" pitchFamily="34" charset="0"/>
            </a:endParaRPr>
          </a:p>
        </p:txBody>
      </p:sp>
      <p:sp>
        <p:nvSpPr>
          <p:cNvPr id="19" name="Rectangle 18"/>
          <p:cNvSpPr/>
          <p:nvPr/>
        </p:nvSpPr>
        <p:spPr>
          <a:xfrm>
            <a:off x="8264339" y="1271485"/>
            <a:ext cx="3658088" cy="4166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3</a:t>
            </a:r>
            <a:endParaRPr lang="en-US" sz="2400" b="1" dirty="0">
              <a:latin typeface="Arial" panose="020B0604020202020204" pitchFamily="34" charset="0"/>
              <a:cs typeface="Arial" panose="020B0604020202020204" pitchFamily="34" charset="0"/>
            </a:endParaRPr>
          </a:p>
        </p:txBody>
      </p:sp>
      <p:sp>
        <p:nvSpPr>
          <p:cNvPr id="21" name="Rectangle 20"/>
          <p:cNvSpPr/>
          <p:nvPr/>
        </p:nvSpPr>
        <p:spPr>
          <a:xfrm>
            <a:off x="124464" y="4253853"/>
            <a:ext cx="3658088"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22" name="Rectangle 21"/>
          <p:cNvSpPr/>
          <p:nvPr/>
        </p:nvSpPr>
        <p:spPr>
          <a:xfrm>
            <a:off x="4206276" y="4253856"/>
            <a:ext cx="3658089"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23" name="Rectangle 22"/>
          <p:cNvSpPr/>
          <p:nvPr/>
        </p:nvSpPr>
        <p:spPr>
          <a:xfrm>
            <a:off x="8264338" y="4153625"/>
            <a:ext cx="3602079" cy="22151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24" name="Rectangle 23"/>
          <p:cNvSpPr/>
          <p:nvPr/>
        </p:nvSpPr>
        <p:spPr>
          <a:xfrm>
            <a:off x="124464" y="3837198"/>
            <a:ext cx="3658088" cy="4166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4</a:t>
            </a:r>
            <a:endParaRPr lang="en-US" sz="2400" b="1" dirty="0">
              <a:latin typeface="Arial" panose="020B0604020202020204" pitchFamily="34" charset="0"/>
              <a:cs typeface="Arial" panose="020B0604020202020204" pitchFamily="34" charset="0"/>
            </a:endParaRPr>
          </a:p>
        </p:txBody>
      </p:sp>
      <p:sp>
        <p:nvSpPr>
          <p:cNvPr id="25" name="Rectangle 24"/>
          <p:cNvSpPr/>
          <p:nvPr/>
        </p:nvSpPr>
        <p:spPr>
          <a:xfrm>
            <a:off x="4206277" y="3837200"/>
            <a:ext cx="3658088" cy="416655"/>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5</a:t>
            </a:r>
            <a:endParaRPr lang="en-US" sz="2400" b="1" dirty="0">
              <a:latin typeface="Arial" panose="020B0604020202020204" pitchFamily="34" charset="0"/>
              <a:cs typeface="Arial" panose="020B0604020202020204" pitchFamily="34" charset="0"/>
            </a:endParaRPr>
          </a:p>
        </p:txBody>
      </p:sp>
      <p:sp>
        <p:nvSpPr>
          <p:cNvPr id="26" name="Rectangle 25"/>
          <p:cNvSpPr/>
          <p:nvPr/>
        </p:nvSpPr>
        <p:spPr>
          <a:xfrm>
            <a:off x="8264339" y="3837196"/>
            <a:ext cx="3658088" cy="4166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6</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300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Agenda</a:t>
            </a:r>
            <a:endParaRPr lang="en-US" dirty="0"/>
          </a:p>
        </p:txBody>
      </p:sp>
      <p:sp>
        <p:nvSpPr>
          <p:cNvPr id="7" name="Rectangle 6"/>
          <p:cNvSpPr/>
          <p:nvPr/>
        </p:nvSpPr>
        <p:spPr>
          <a:xfrm>
            <a:off x="1695450" y="1595440"/>
            <a:ext cx="8801100" cy="461344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4 –Influencing Conversations</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2493761487"/>
              </p:ext>
            </p:extLst>
          </p:nvPr>
        </p:nvGraphicFramePr>
        <p:xfrm>
          <a:off x="1838326" y="2057401"/>
          <a:ext cx="8515350" cy="4023221"/>
        </p:xfrm>
        <a:graphic>
          <a:graphicData uri="http://schemas.openxmlformats.org/drawingml/2006/table">
            <a:tbl>
              <a:tblPr bandRow="1">
                <a:tableStyleId>{5C22544A-7EE6-4342-B048-85BDC9FD1C3A}</a:tableStyleId>
              </a:tblPr>
              <a:tblGrid>
                <a:gridCol w="1616074"/>
                <a:gridCol w="6899276"/>
              </a:tblGrid>
              <a:tr h="1684158">
                <a:tc>
                  <a:txBody>
                    <a:bodyPr/>
                    <a:lstStyle/>
                    <a:p>
                      <a:r>
                        <a:rPr lang="en-US" sz="2400" b="1" dirty="0" smtClean="0">
                          <a:solidFill>
                            <a:schemeClr val="bg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Wrap up discussion of market research </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solidFill>
                            <a:schemeClr val="tx1"/>
                          </a:solidFill>
                        </a:rPr>
                        <a:t>Review of the Salesforce Market Research Study relative to SBA digital services modernization</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solidFill>
                            <a:schemeClr val="tx1"/>
                          </a:solidFill>
                        </a:rPr>
                        <a:t>Influencing conversations</a:t>
                      </a:r>
                    </a:p>
                    <a:p>
                      <a:pPr marL="182880" indent="-182880">
                        <a:buFont typeface="Arial" panose="020B0604020202020204" pitchFamily="34" charset="0"/>
                        <a:buChar char="•"/>
                      </a:pPr>
                      <a:endParaRPr lang="en-US" sz="2400" baseline="0" dirty="0" smtClean="0">
                        <a:solidFill>
                          <a:schemeClr val="tx1"/>
                        </a:solidFill>
                      </a:endParaRPr>
                    </a:p>
                  </a:txBody>
                  <a:tcPr marL="68580" marR="68580" marT="34290" marB="34290" anchor="ctr">
                    <a:solidFill>
                      <a:schemeClr val="accent1">
                        <a:lumMod val="20000"/>
                        <a:lumOff val="80000"/>
                      </a:schemeClr>
                    </a:solidFill>
                  </a:tcPr>
                </a:tc>
              </a:tr>
              <a:tr h="569421">
                <a:tc gridSpan="2">
                  <a:txBody>
                    <a:bodyPr/>
                    <a:lstStyle/>
                    <a:p>
                      <a:pPr marL="91440" indent="-91440" algn="ctr"/>
                      <a:r>
                        <a:rPr lang="en-US" sz="2400" b="1" dirty="0" smtClean="0"/>
                        <a:t>Lunch</a:t>
                      </a:r>
                      <a:r>
                        <a:rPr lang="en-US" sz="2400" b="1" baseline="0" dirty="0" smtClean="0"/>
                        <a:t>: </a:t>
                      </a:r>
                      <a:r>
                        <a:rPr lang="en-US" sz="2400" b="1" dirty="0" smtClean="0"/>
                        <a:t>12:00-1:30</a:t>
                      </a:r>
                      <a:r>
                        <a:rPr lang="en-US" sz="2400" b="1" baseline="0" dirty="0" smtClean="0"/>
                        <a:t> pm</a:t>
                      </a:r>
                      <a:endParaRPr lang="en-US" sz="2400" b="1" dirty="0"/>
                    </a:p>
                  </a:txBody>
                  <a:tcPr marL="68580" marR="68580" marT="34290" marB="34290" anchor="ctr">
                    <a:solidFill>
                      <a:schemeClr val="bg1"/>
                    </a:solidFill>
                  </a:tcPr>
                </a:tc>
                <a:tc hMerge="1">
                  <a:txBody>
                    <a:bodyPr/>
                    <a:lstStyle/>
                    <a:p>
                      <a:endParaRPr lang="en-US"/>
                    </a:p>
                  </a:txBody>
                  <a:tcPr/>
                </a:tc>
              </a:tr>
              <a:tr h="1556420">
                <a:tc>
                  <a:txBody>
                    <a:bodyPr/>
                    <a:lstStyle/>
                    <a:p>
                      <a:r>
                        <a:rPr lang="en-US" sz="2400" b="1" kern="1200" dirty="0" smtClean="0">
                          <a:solidFill>
                            <a:schemeClr val="bg1"/>
                          </a:solidFill>
                          <a:latin typeface="+mn-lt"/>
                          <a:ea typeface="+mn-ea"/>
                          <a:cs typeface="+mn-cs"/>
                        </a:rPr>
                        <a:t>Afternoon</a:t>
                      </a:r>
                      <a:endParaRPr lang="en-US" sz="3200" b="1" kern="1200" dirty="0">
                        <a:solidFill>
                          <a:schemeClr val="bg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VA Guest Panel (GSA Auditorium)</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694554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Practice Your First Role Play!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397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75"/>
            <a:ext cx="9857014" cy="1325563"/>
          </a:xfrm>
        </p:spPr>
        <p:txBody>
          <a:bodyPr/>
          <a:lstStyle/>
          <a:p>
            <a:r>
              <a:rPr lang="en-US" dirty="0" smtClean="0"/>
              <a:t>Let’s Debrief – Three Strategies for Influence Conversations</a:t>
            </a:r>
            <a:endParaRPr lang="en-US" dirty="0"/>
          </a:p>
        </p:txBody>
      </p:sp>
      <p:sp>
        <p:nvSpPr>
          <p:cNvPr id="4" name="Content Placeholder 3"/>
          <p:cNvSpPr>
            <a:spLocks noGrp="1"/>
          </p:cNvSpPr>
          <p:nvPr>
            <p:ph idx="1"/>
          </p:nvPr>
        </p:nvSpPr>
        <p:spPr/>
        <p:txBody>
          <a:bodyPr/>
          <a:lstStyle/>
          <a:p>
            <a:endParaRPr lang="en-US"/>
          </a:p>
        </p:txBody>
      </p:sp>
      <p:graphicFrame>
        <p:nvGraphicFramePr>
          <p:cNvPr id="5" name="Content Placeholder 7"/>
          <p:cNvGraphicFramePr>
            <a:graphicFrameLocks/>
          </p:cNvGraphicFramePr>
          <p:nvPr>
            <p:extLst/>
          </p:nvPr>
        </p:nvGraphicFramePr>
        <p:xfrm>
          <a:off x="361950" y="1638300"/>
          <a:ext cx="11468100" cy="4526646"/>
        </p:xfrm>
        <a:graphic>
          <a:graphicData uri="http://schemas.openxmlformats.org/drawingml/2006/table">
            <a:tbl>
              <a:tblPr bandRow="1">
                <a:tableStyleId>{5C22544A-7EE6-4342-B048-85BDC9FD1C3A}</a:tableStyleId>
              </a:tblPr>
              <a:tblGrid>
                <a:gridCol w="3181350"/>
                <a:gridCol w="8286750"/>
              </a:tblGrid>
              <a:tr h="0">
                <a:tc>
                  <a:txBody>
                    <a:bodyPr/>
                    <a:lstStyle/>
                    <a:p>
                      <a:r>
                        <a:rPr lang="en-US" sz="2400" b="1" dirty="0" smtClean="0">
                          <a:solidFill>
                            <a:schemeClr val="bg1"/>
                          </a:solidFill>
                          <a:latin typeface="Arial" panose="020B0604020202020204" pitchFamily="34" charset="0"/>
                          <a:cs typeface="Arial" panose="020B0604020202020204" pitchFamily="34" charset="0"/>
                        </a:rPr>
                        <a:t>Open the conversation</a:t>
                      </a:r>
                    </a:p>
                  </a:txBody>
                  <a:tcPr anchor="ctr">
                    <a:solidFill>
                      <a:srgbClr val="4291F0"/>
                    </a:solidFill>
                  </a:tcPr>
                </a:tc>
                <a:tc>
                  <a:txBody>
                    <a:bodyPr/>
                    <a:lstStyle/>
                    <a:p>
                      <a:pPr marL="342900" indent="-342900">
                        <a:buFont typeface="Arial" panose="020B0604020202020204" pitchFamily="34" charset="0"/>
                        <a:buChar char="•"/>
                      </a:pPr>
                      <a:r>
                        <a:rPr lang="en-US" sz="2400" baseline="0" dirty="0" smtClean="0">
                          <a:solidFill>
                            <a:schemeClr val="tx1"/>
                          </a:solidFill>
                          <a:latin typeface="Arial" panose="020B0604020202020204" pitchFamily="34" charset="0"/>
                          <a:cs typeface="Arial" panose="020B0604020202020204" pitchFamily="34" charset="0"/>
                        </a:rPr>
                        <a:t>Ensure you understand the other party’s goal for the conversation</a:t>
                      </a:r>
                    </a:p>
                    <a:p>
                      <a:pPr marL="342900" indent="-342900">
                        <a:buFont typeface="Arial" panose="020B0604020202020204" pitchFamily="34" charset="0"/>
                        <a:buChar char="•"/>
                      </a:pPr>
                      <a:r>
                        <a:rPr lang="en-US" sz="2400" baseline="0" dirty="0" smtClean="0">
                          <a:solidFill>
                            <a:schemeClr val="tx1"/>
                          </a:solidFill>
                          <a:latin typeface="Arial" panose="020B0604020202020204" pitchFamily="34" charset="0"/>
                          <a:cs typeface="Arial" panose="020B0604020202020204" pitchFamily="34" charset="0"/>
                        </a:rPr>
                        <a:t>Don’t assume intent </a:t>
                      </a:r>
                    </a:p>
                  </a:txBody>
                  <a:tcPr anchor="ctr">
                    <a:solidFill>
                      <a:schemeClr val="accent1">
                        <a:lumMod val="20000"/>
                        <a:lumOff val="80000"/>
                      </a:schemeClr>
                    </a:solidFill>
                  </a:tcPr>
                </a:tc>
              </a:tr>
              <a:tr h="0">
                <a:tc gridSpan="2">
                  <a:txBody>
                    <a:bodyPr/>
                    <a:lstStyle/>
                    <a:p>
                      <a:pPr marL="91440" indent="-91440" algn="ctr"/>
                      <a:endParaRPr lang="en-US" sz="1000" b="1" dirty="0">
                        <a:latin typeface="Arial" panose="020B0604020202020204" pitchFamily="34" charset="0"/>
                        <a:cs typeface="Arial" panose="020B0604020202020204" pitchFamily="34" charset="0"/>
                      </a:endParaRPr>
                    </a:p>
                  </a:txBody>
                  <a:tcPr anchor="ctr">
                    <a:solidFill>
                      <a:schemeClr val="bg1"/>
                    </a:solidFill>
                  </a:tcPr>
                </a:tc>
                <a:tc hMerge="1">
                  <a:txBody>
                    <a:bodyPr/>
                    <a:lstStyle/>
                    <a:p>
                      <a:endParaRPr lang="en-US"/>
                    </a:p>
                  </a:txBody>
                  <a:tcPr/>
                </a:tc>
              </a:tr>
              <a:tr h="1425123">
                <a:tc>
                  <a:txBody>
                    <a:bodyPr/>
                    <a:lstStyle/>
                    <a:p>
                      <a:r>
                        <a:rPr lang="en-US" sz="2400" b="1" kern="1200" dirty="0" smtClean="0">
                          <a:solidFill>
                            <a:schemeClr val="bg1"/>
                          </a:solidFill>
                          <a:latin typeface="Arial" panose="020B0604020202020204" pitchFamily="34" charset="0"/>
                          <a:ea typeface="+mn-ea"/>
                          <a:cs typeface="Arial" panose="020B0604020202020204" pitchFamily="34" charset="0"/>
                        </a:rPr>
                        <a:t>Don’t jump to suggesting solutions</a:t>
                      </a:r>
                    </a:p>
                  </a:txBody>
                  <a:tcPr anchor="ctr">
                    <a:solidFill>
                      <a:srgbClr val="4291F0"/>
                    </a:solidFill>
                  </a:tcPr>
                </a:tc>
                <a:tc>
                  <a:txBody>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Use</a:t>
                      </a:r>
                      <a:r>
                        <a:rPr lang="en-US" sz="2400" baseline="0" dirty="0" smtClean="0">
                          <a:latin typeface="Arial" panose="020B0604020202020204" pitchFamily="34" charset="0"/>
                          <a:cs typeface="Arial" panose="020B0604020202020204" pitchFamily="34" charset="0"/>
                        </a:rPr>
                        <a:t> open-ended questions to fully understand the need AND generate solutions</a:t>
                      </a:r>
                    </a:p>
                  </a:txBody>
                  <a:tcPr anchor="ctr">
                    <a:solidFill>
                      <a:schemeClr val="accent1">
                        <a:lumMod val="20000"/>
                        <a:lumOff val="80000"/>
                      </a:schemeClr>
                    </a:solidFill>
                  </a:tcPr>
                </a:tc>
              </a:tr>
              <a:tr h="0">
                <a:tc gridSpan="2">
                  <a:txBody>
                    <a:bodyPr/>
                    <a:lstStyle/>
                    <a:p>
                      <a:pPr marL="91440" indent="-91440" algn="ctr"/>
                      <a:endParaRPr lang="en-US" sz="1000" b="1" dirty="0">
                        <a:latin typeface="Arial" panose="020B0604020202020204" pitchFamily="34" charset="0"/>
                        <a:cs typeface="Arial" panose="020B0604020202020204" pitchFamily="34" charset="0"/>
                      </a:endParaRPr>
                    </a:p>
                  </a:txBody>
                  <a:tcPr anchor="ctr">
                    <a:solidFill>
                      <a:schemeClr val="bg1"/>
                    </a:solidFill>
                  </a:tcPr>
                </a:tc>
                <a:tc hMerge="1">
                  <a:txBody>
                    <a:bodyPr/>
                    <a:lstStyle/>
                    <a:p>
                      <a:endParaRPr lang="en-US"/>
                    </a:p>
                  </a:txBody>
                  <a:tcPr/>
                </a:tc>
              </a:tr>
              <a:tr h="1425123">
                <a:tc>
                  <a:txBody>
                    <a:bodyPr/>
                    <a:lstStyle/>
                    <a:p>
                      <a:r>
                        <a:rPr lang="en-US" sz="2400" b="1" kern="1200" dirty="0" smtClean="0">
                          <a:solidFill>
                            <a:schemeClr val="bg1"/>
                          </a:solidFill>
                          <a:latin typeface="Arial" panose="020B0604020202020204" pitchFamily="34" charset="0"/>
                          <a:ea typeface="+mn-ea"/>
                          <a:cs typeface="Arial" panose="020B0604020202020204" pitchFamily="34" charset="0"/>
                        </a:rPr>
                        <a:t>Get</a:t>
                      </a:r>
                      <a:r>
                        <a:rPr lang="en-US" sz="2400" b="1" kern="1200" baseline="0" dirty="0" smtClean="0">
                          <a:solidFill>
                            <a:schemeClr val="bg1"/>
                          </a:solidFill>
                          <a:latin typeface="Arial" panose="020B0604020202020204" pitchFamily="34" charset="0"/>
                          <a:ea typeface="+mn-ea"/>
                          <a:cs typeface="Arial" panose="020B0604020202020204" pitchFamily="34" charset="0"/>
                        </a:rPr>
                        <a:t> a commitment from the other party</a:t>
                      </a:r>
                      <a:endParaRPr lang="en-US" sz="2400" b="1" kern="1200" dirty="0" smtClean="0">
                        <a:solidFill>
                          <a:schemeClr val="bg1"/>
                        </a:solidFill>
                        <a:latin typeface="Arial" panose="020B0604020202020204" pitchFamily="34" charset="0"/>
                        <a:ea typeface="+mn-ea"/>
                        <a:cs typeface="Arial" panose="020B0604020202020204" pitchFamily="34" charset="0"/>
                      </a:endParaRPr>
                    </a:p>
                  </a:txBody>
                  <a:tcPr anchor="ctr">
                    <a:solidFill>
                      <a:srgbClr val="4291F0"/>
                    </a:solidFill>
                  </a:tcPr>
                </a:tc>
                <a:tc>
                  <a:txBody>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Have the other party state what they will do – this improves the chances they’ll actually do it!</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78473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Risks of Assumptions</a:t>
            </a:r>
            <a:endParaRPr lang="en-US" dirty="0"/>
          </a:p>
        </p:txBody>
      </p:sp>
      <p:sp>
        <p:nvSpPr>
          <p:cNvPr id="3" name="Content Placeholder 2"/>
          <p:cNvSpPr>
            <a:spLocks noGrp="1"/>
          </p:cNvSpPr>
          <p:nvPr>
            <p:ph idx="1"/>
          </p:nvPr>
        </p:nvSpPr>
        <p:spPr/>
        <p:txBody>
          <a:bodyPr/>
          <a:lstStyle/>
          <a:p>
            <a:r>
              <a:rPr lang="en-US" dirty="0" smtClean="0"/>
              <a:t>What if you assume someone doesn’t have your best interest in mind – how will  you approach the conversation? </a:t>
            </a:r>
          </a:p>
          <a:p>
            <a:r>
              <a:rPr lang="en-US" dirty="0" smtClean="0"/>
              <a:t>What if you assume someone wants to talk about a particular topic at a meeting? And therefore address at length…</a:t>
            </a:r>
          </a:p>
          <a:p>
            <a:r>
              <a:rPr lang="en-US" dirty="0" smtClean="0"/>
              <a:t>What if you assume something about how someone will act/react to a piece of information based on what you know about them? </a:t>
            </a:r>
          </a:p>
          <a:p>
            <a:pPr marL="0" indent="0">
              <a:buNone/>
            </a:pPr>
            <a:endParaRPr lang="en-US" dirty="0"/>
          </a:p>
        </p:txBody>
      </p:sp>
      <p:sp>
        <p:nvSpPr>
          <p:cNvPr id="4" name="Rectangle 3"/>
          <p:cNvSpPr/>
          <p:nvPr/>
        </p:nvSpPr>
        <p:spPr>
          <a:xfrm>
            <a:off x="783771" y="4717142"/>
            <a:ext cx="10399823" cy="1393371"/>
          </a:xfrm>
          <a:prstGeom prst="rect">
            <a:avLst/>
          </a:prstGeom>
          <a:solidFill>
            <a:srgbClr val="4291F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Setting a goal for the conversation and clarifying any assumptions you have is key!</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22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Open-Ended Questions and Inquiry</a:t>
            </a:r>
            <a:endParaRPr lang="en-US" dirty="0"/>
          </a:p>
        </p:txBody>
      </p:sp>
      <p:sp>
        <p:nvSpPr>
          <p:cNvPr id="3" name="Content Placeholder 2"/>
          <p:cNvSpPr>
            <a:spLocks noGrp="1"/>
          </p:cNvSpPr>
          <p:nvPr>
            <p:ph idx="1"/>
          </p:nvPr>
        </p:nvSpPr>
        <p:spPr>
          <a:xfrm>
            <a:off x="419100" y="1825625"/>
            <a:ext cx="11353800" cy="1962606"/>
          </a:xfrm>
        </p:spPr>
        <p:txBody>
          <a:bodyPr>
            <a:normAutofit/>
          </a:bodyPr>
          <a:lstStyle/>
          <a:p>
            <a:r>
              <a:rPr lang="en-US" dirty="0" smtClean="0"/>
              <a:t>Inquiry opens a conversation to new awareness, ideas, and possibilities</a:t>
            </a:r>
          </a:p>
          <a:p>
            <a:r>
              <a:rPr lang="en-US" dirty="0" smtClean="0"/>
              <a:t>Use questions with the word “think” in them to uncover the other party’s perspective and ideas – we included some in your Participant Packet</a:t>
            </a:r>
          </a:p>
          <a:p>
            <a:r>
              <a:rPr lang="en-US" dirty="0" smtClean="0"/>
              <a:t>Examples of types of questions: </a:t>
            </a:r>
          </a:p>
          <a:p>
            <a:pPr lvl="1"/>
            <a:endParaRPr lang="en-US" dirty="0"/>
          </a:p>
        </p:txBody>
      </p:sp>
      <p:sp>
        <p:nvSpPr>
          <p:cNvPr id="4" name="Rectangle 3"/>
          <p:cNvSpPr/>
          <p:nvPr/>
        </p:nvSpPr>
        <p:spPr>
          <a:xfrm>
            <a:off x="182534" y="3788231"/>
            <a:ext cx="2843710"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Clarification</a:t>
            </a:r>
            <a:endParaRPr lang="en-US" sz="2400" b="1" dirty="0">
              <a:latin typeface="Arial" panose="020B0604020202020204" pitchFamily="34" charset="0"/>
              <a:cs typeface="Arial" panose="020B0604020202020204" pitchFamily="34" charset="0"/>
            </a:endParaRPr>
          </a:p>
        </p:txBody>
      </p:sp>
      <p:sp>
        <p:nvSpPr>
          <p:cNvPr id="5" name="Rectangle 4"/>
          <p:cNvSpPr/>
          <p:nvPr/>
        </p:nvSpPr>
        <p:spPr>
          <a:xfrm>
            <a:off x="182534" y="4374243"/>
            <a:ext cx="2843710"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What do you think is the most critical element of this challenge for us to discuss?</a:t>
            </a:r>
            <a:endParaRPr lang="en-US" sz="2000" dirty="0">
              <a:solidFill>
                <a:srgbClr val="004370"/>
              </a:solidFill>
              <a:latin typeface="Arial" panose="020B0604020202020204" pitchFamily="34" charset="0"/>
              <a:cs typeface="Arial" panose="020B0604020202020204" pitchFamily="34" charset="0"/>
            </a:endParaRPr>
          </a:p>
        </p:txBody>
      </p:sp>
      <p:sp>
        <p:nvSpPr>
          <p:cNvPr id="6" name="Rectangle 5"/>
          <p:cNvSpPr/>
          <p:nvPr/>
        </p:nvSpPr>
        <p:spPr>
          <a:xfrm>
            <a:off x="3178644" y="3788231"/>
            <a:ext cx="2843710"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Assumptions</a:t>
            </a:r>
            <a:endParaRPr lang="en-US" sz="2400" b="1" dirty="0">
              <a:latin typeface="Arial" panose="020B0604020202020204" pitchFamily="34" charset="0"/>
              <a:cs typeface="Arial" panose="020B0604020202020204" pitchFamily="34" charset="0"/>
            </a:endParaRPr>
          </a:p>
        </p:txBody>
      </p:sp>
      <p:sp>
        <p:nvSpPr>
          <p:cNvPr id="7" name="Rectangle 6"/>
          <p:cNvSpPr/>
          <p:nvPr/>
        </p:nvSpPr>
        <p:spPr>
          <a:xfrm>
            <a:off x="3178644" y="4374243"/>
            <a:ext cx="2843710"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Why do you think this is true?</a:t>
            </a:r>
          </a:p>
        </p:txBody>
      </p:sp>
      <p:sp>
        <p:nvSpPr>
          <p:cNvPr id="8" name="Rectangle 7"/>
          <p:cNvSpPr/>
          <p:nvPr/>
        </p:nvSpPr>
        <p:spPr>
          <a:xfrm>
            <a:off x="6155162" y="3788231"/>
            <a:ext cx="2843710"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Implications</a:t>
            </a:r>
            <a:endParaRPr lang="en-US" sz="2400" b="1" dirty="0">
              <a:latin typeface="Arial" panose="020B0604020202020204" pitchFamily="34" charset="0"/>
              <a:cs typeface="Arial" panose="020B0604020202020204" pitchFamily="34" charset="0"/>
            </a:endParaRPr>
          </a:p>
        </p:txBody>
      </p:sp>
      <p:sp>
        <p:nvSpPr>
          <p:cNvPr id="9" name="Rectangle 8"/>
          <p:cNvSpPr/>
          <p:nvPr/>
        </p:nvSpPr>
        <p:spPr>
          <a:xfrm>
            <a:off x="6155162" y="4374243"/>
            <a:ext cx="2843710"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Why do you think this is important?</a:t>
            </a:r>
          </a:p>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What do you think will happen if the situation is not dealt with?</a:t>
            </a:r>
            <a:endParaRPr lang="en-US" sz="2000" dirty="0">
              <a:solidFill>
                <a:srgbClr val="004370"/>
              </a:solidFill>
              <a:latin typeface="Arial" panose="020B0604020202020204" pitchFamily="34" charset="0"/>
              <a:cs typeface="Arial" panose="020B0604020202020204" pitchFamily="34" charset="0"/>
            </a:endParaRPr>
          </a:p>
        </p:txBody>
      </p:sp>
      <p:sp>
        <p:nvSpPr>
          <p:cNvPr id="10" name="Rectangle 9"/>
          <p:cNvSpPr/>
          <p:nvPr/>
        </p:nvSpPr>
        <p:spPr>
          <a:xfrm>
            <a:off x="9122244" y="3788231"/>
            <a:ext cx="2843710"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Solutions</a:t>
            </a:r>
            <a:endParaRPr lang="en-US" sz="2400" b="1" dirty="0">
              <a:latin typeface="Arial" panose="020B0604020202020204" pitchFamily="34" charset="0"/>
              <a:cs typeface="Arial" panose="020B0604020202020204" pitchFamily="34" charset="0"/>
            </a:endParaRPr>
          </a:p>
        </p:txBody>
      </p:sp>
      <p:sp>
        <p:nvSpPr>
          <p:cNvPr id="11" name="Rectangle 10"/>
          <p:cNvSpPr/>
          <p:nvPr/>
        </p:nvSpPr>
        <p:spPr>
          <a:xfrm>
            <a:off x="9122244" y="4374243"/>
            <a:ext cx="2843710"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What do you think we should commit to?</a:t>
            </a:r>
          </a:p>
          <a:p>
            <a:pPr marL="342900" indent="-342900">
              <a:buFont typeface="Arial" panose="020B0604020202020204" pitchFamily="34" charset="0"/>
              <a:buChar char="•"/>
            </a:pPr>
            <a:r>
              <a:rPr lang="en-US" sz="2000" dirty="0" smtClean="0">
                <a:solidFill>
                  <a:srgbClr val="004370"/>
                </a:solidFill>
                <a:latin typeface="Arial" panose="020B0604020202020204" pitchFamily="34" charset="0"/>
                <a:cs typeface="Arial" panose="020B0604020202020204" pitchFamily="34" charset="0"/>
              </a:rPr>
              <a:t>What factors should we consider?</a:t>
            </a:r>
            <a:endParaRPr lang="en-US" sz="2000" dirty="0">
              <a:solidFill>
                <a:srgbClr val="00437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35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Let’s Practice a Few More Role Plays!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98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a:t>
            </a:r>
            <a:r>
              <a:rPr lang="en-US" dirty="0" smtClean="0"/>
              <a:t> Assessment Placeholder Slide</a:t>
            </a:r>
            <a:endParaRPr lang="en-US" dirty="0"/>
          </a:p>
        </p:txBody>
      </p:sp>
      <p:sp>
        <p:nvSpPr>
          <p:cNvPr id="3" name="Content Placeholder 2"/>
          <p:cNvSpPr>
            <a:spLocks noGrp="1"/>
          </p:cNvSpPr>
          <p:nvPr>
            <p:ph idx="1"/>
          </p:nvPr>
        </p:nvSpPr>
        <p:spPr>
          <a:xfrm>
            <a:off x="419100" y="1825625"/>
            <a:ext cx="9186813" cy="4351338"/>
          </a:xfrm>
        </p:spPr>
        <p:txBody>
          <a:bodyPr/>
          <a:lstStyle/>
          <a:p>
            <a:r>
              <a:rPr lang="en-US" dirty="0" smtClean="0">
                <a:latin typeface="Open Sans" panose="020B0606030504020204"/>
                <a:cs typeface="Arial" panose="020B0604020202020204" pitchFamily="34" charset="0"/>
              </a:rPr>
              <a:t>Think back to your </a:t>
            </a:r>
            <a:r>
              <a:rPr lang="en-US" dirty="0" err="1" smtClean="0">
                <a:latin typeface="Open Sans" panose="020B0606030504020204"/>
                <a:cs typeface="Arial" panose="020B0604020202020204" pitchFamily="34" charset="0"/>
              </a:rPr>
              <a:t>DiSC</a:t>
            </a:r>
            <a:r>
              <a:rPr lang="en-US" dirty="0" smtClean="0">
                <a:latin typeface="Open Sans" panose="020B0606030504020204"/>
                <a:cs typeface="Arial" panose="020B0604020202020204" pitchFamily="34" charset="0"/>
              </a:rPr>
              <a:t> Assessment Results</a:t>
            </a:r>
          </a:p>
          <a:p>
            <a:pPr lvl="1"/>
            <a:r>
              <a:rPr lang="en-US" dirty="0" smtClean="0">
                <a:latin typeface="Open Sans" panose="020B0606030504020204"/>
                <a:cs typeface="Arial" panose="020B0604020202020204" pitchFamily="34" charset="0"/>
              </a:rPr>
              <a:t>Your </a:t>
            </a:r>
            <a:r>
              <a:rPr lang="en-US" dirty="0">
                <a:latin typeface="Open Sans" panose="020B0606030504020204"/>
                <a:cs typeface="Arial" panose="020B0604020202020204" pitchFamily="34" charset="0"/>
              </a:rPr>
              <a:t>response to problems and challenges – the D</a:t>
            </a:r>
          </a:p>
          <a:p>
            <a:pPr lvl="1"/>
            <a:r>
              <a:rPr lang="en-US" dirty="0">
                <a:latin typeface="Open Sans" panose="020B0606030504020204"/>
                <a:cs typeface="Arial" panose="020B0604020202020204" pitchFamily="34" charset="0"/>
              </a:rPr>
              <a:t>How you influence others to your point of view – the </a:t>
            </a:r>
            <a:r>
              <a:rPr lang="en-US" dirty="0" err="1">
                <a:latin typeface="Open Sans" panose="020B0606030504020204"/>
                <a:cs typeface="Arial" panose="020B0604020202020204" pitchFamily="34" charset="0"/>
              </a:rPr>
              <a:t>i</a:t>
            </a:r>
            <a:endParaRPr lang="en-US" dirty="0">
              <a:latin typeface="Open Sans" panose="020B0606030504020204"/>
              <a:cs typeface="Arial" panose="020B0604020202020204" pitchFamily="34" charset="0"/>
            </a:endParaRPr>
          </a:p>
          <a:p>
            <a:pPr lvl="1"/>
            <a:r>
              <a:rPr lang="en-US" dirty="0">
                <a:latin typeface="Open Sans" panose="020B0606030504020204"/>
                <a:cs typeface="Arial" panose="020B0604020202020204" pitchFamily="34" charset="0"/>
              </a:rPr>
              <a:t>Your response to the pace of the environment – the S</a:t>
            </a:r>
          </a:p>
          <a:p>
            <a:pPr lvl="1"/>
            <a:r>
              <a:rPr lang="en-US" dirty="0">
                <a:latin typeface="Open Sans" panose="020B0606030504020204"/>
                <a:cs typeface="Arial" panose="020B0604020202020204" pitchFamily="34" charset="0"/>
              </a:rPr>
              <a:t>Your reaction to rules and procedures- the C</a:t>
            </a:r>
          </a:p>
          <a:p>
            <a:r>
              <a:rPr lang="en-US" dirty="0" smtClean="0">
                <a:latin typeface="Open Sans" panose="020B0606030504020204"/>
              </a:rPr>
              <a:t>How did your assessment results play out in these scenarios?</a:t>
            </a:r>
          </a:p>
          <a:p>
            <a:pPr lvl="1"/>
            <a:r>
              <a:rPr lang="en-US" dirty="0" smtClean="0">
                <a:latin typeface="Open Sans" panose="020B0606030504020204"/>
              </a:rPr>
              <a:t>How can you leverage your </a:t>
            </a:r>
            <a:r>
              <a:rPr lang="en-US" dirty="0" err="1" smtClean="0">
                <a:latin typeface="Open Sans" panose="020B0606030504020204"/>
              </a:rPr>
              <a:t>DiSC</a:t>
            </a:r>
            <a:r>
              <a:rPr lang="en-US" dirty="0" smtClean="0">
                <a:latin typeface="Open Sans" panose="020B0606030504020204"/>
              </a:rPr>
              <a:t> personality type in an influence conversation moving forward? </a:t>
            </a:r>
            <a:endParaRPr lang="en-US" dirty="0">
              <a:latin typeface="Open Sans" panose="020B0606030504020204"/>
            </a:endParaRPr>
          </a:p>
        </p:txBody>
      </p:sp>
      <p:graphicFrame>
        <p:nvGraphicFramePr>
          <p:cNvPr id="4" name="Content Placeholder 8"/>
          <p:cNvGraphicFramePr>
            <a:graphicFrameLocks/>
          </p:cNvGraphicFramePr>
          <p:nvPr>
            <p:extLst>
              <p:ext uri="{D42A27DB-BD31-4B8C-83A1-F6EECF244321}">
                <p14:modId xmlns:p14="http://schemas.microsoft.com/office/powerpoint/2010/main" val="716693754"/>
              </p:ext>
            </p:extLst>
          </p:nvPr>
        </p:nvGraphicFramePr>
        <p:xfrm>
          <a:off x="8128000" y="1825625"/>
          <a:ext cx="4064000"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5024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75"/>
            <a:ext cx="9857014" cy="1325563"/>
          </a:xfrm>
        </p:spPr>
        <p:txBody>
          <a:bodyPr/>
          <a:lstStyle/>
          <a:p>
            <a:r>
              <a:rPr lang="en-US" dirty="0" smtClean="0"/>
              <a:t>Let’s Debrief! - Tone in Conversation</a:t>
            </a:r>
            <a:endParaRPr lang="en-US" dirty="0"/>
          </a:p>
        </p:txBody>
      </p:sp>
      <p:sp>
        <p:nvSpPr>
          <p:cNvPr id="6" name="Rectangle 5"/>
          <p:cNvSpPr/>
          <p:nvPr/>
        </p:nvSpPr>
        <p:spPr>
          <a:xfrm>
            <a:off x="203199" y="1451428"/>
            <a:ext cx="11698515" cy="1045029"/>
          </a:xfrm>
          <a:prstGeom prst="rect">
            <a:avLst/>
          </a:prstGeom>
          <a:solidFill>
            <a:srgbClr val="4291F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What are some tones you take in your conversations? What are some other tones for conversations that you might use?</a:t>
            </a:r>
            <a:endParaRPr lang="en-US" sz="2400" b="1" dirty="0">
              <a:latin typeface="Arial" panose="020B0604020202020204" pitchFamily="34" charset="0"/>
              <a:cs typeface="Arial" panose="020B0604020202020204" pitchFamily="34" charset="0"/>
            </a:endParaRPr>
          </a:p>
        </p:txBody>
      </p:sp>
      <p:sp>
        <p:nvSpPr>
          <p:cNvPr id="7" name="Cloud 6"/>
          <p:cNvSpPr/>
          <p:nvPr/>
        </p:nvSpPr>
        <p:spPr>
          <a:xfrm rot="20689002">
            <a:off x="362856" y="2815772"/>
            <a:ext cx="2902857" cy="161108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ACCUSATORY</a:t>
            </a:r>
            <a:endParaRPr lang="en-US" sz="2400" b="1" dirty="0">
              <a:solidFill>
                <a:schemeClr val="tx1"/>
              </a:solidFill>
            </a:endParaRPr>
          </a:p>
        </p:txBody>
      </p:sp>
      <p:sp>
        <p:nvSpPr>
          <p:cNvPr id="8" name="Cloud 7"/>
          <p:cNvSpPr/>
          <p:nvPr/>
        </p:nvSpPr>
        <p:spPr>
          <a:xfrm>
            <a:off x="4495798" y="2699657"/>
            <a:ext cx="3113315" cy="161108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EXPLORATORY</a:t>
            </a:r>
            <a:endParaRPr lang="en-US" sz="2400" b="1" dirty="0">
              <a:solidFill>
                <a:schemeClr val="tx1"/>
              </a:solidFill>
            </a:endParaRPr>
          </a:p>
        </p:txBody>
      </p:sp>
      <p:sp>
        <p:nvSpPr>
          <p:cNvPr id="9" name="Cloud 8"/>
          <p:cNvSpPr/>
          <p:nvPr/>
        </p:nvSpPr>
        <p:spPr>
          <a:xfrm>
            <a:off x="2090056" y="4463143"/>
            <a:ext cx="2946401" cy="161108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VALIDATING or CONFIRMING</a:t>
            </a:r>
            <a:endParaRPr lang="en-US" sz="2400" b="1" dirty="0">
              <a:solidFill>
                <a:schemeClr val="tx1"/>
              </a:solidFill>
            </a:endParaRPr>
          </a:p>
        </p:txBody>
      </p:sp>
      <p:sp>
        <p:nvSpPr>
          <p:cNvPr id="10" name="Cloud 9"/>
          <p:cNvSpPr/>
          <p:nvPr/>
        </p:nvSpPr>
        <p:spPr>
          <a:xfrm rot="786978">
            <a:off x="8534398" y="2835560"/>
            <a:ext cx="3113315" cy="161108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PERSUASIVE</a:t>
            </a:r>
            <a:endParaRPr lang="en-US" sz="2400" b="1" dirty="0">
              <a:solidFill>
                <a:schemeClr val="tx1"/>
              </a:solidFill>
            </a:endParaRPr>
          </a:p>
        </p:txBody>
      </p:sp>
      <p:sp>
        <p:nvSpPr>
          <p:cNvPr id="11" name="Cloud 10"/>
          <p:cNvSpPr/>
          <p:nvPr/>
        </p:nvSpPr>
        <p:spPr>
          <a:xfrm>
            <a:off x="6204855" y="4318000"/>
            <a:ext cx="3113315" cy="161108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DIRECTIVE</a:t>
            </a:r>
            <a:endParaRPr lang="en-US" sz="2400" b="1" dirty="0">
              <a:solidFill>
                <a:schemeClr val="tx1"/>
              </a:solidFill>
            </a:endParaRPr>
          </a:p>
        </p:txBody>
      </p:sp>
    </p:spTree>
    <p:extLst>
      <p:ext uri="{BB962C8B-B14F-4D97-AF65-F5344CB8AC3E}">
        <p14:creationId xmlns:p14="http://schemas.microsoft.com/office/powerpoint/2010/main" val="2363178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Debrief! – Word Choice</a:t>
            </a:r>
            <a:endParaRPr lang="en-US" dirty="0"/>
          </a:p>
        </p:txBody>
      </p:sp>
      <p:sp>
        <p:nvSpPr>
          <p:cNvPr id="3" name="Content Placeholder 2"/>
          <p:cNvSpPr>
            <a:spLocks noGrp="1"/>
          </p:cNvSpPr>
          <p:nvPr>
            <p:ph idx="1"/>
          </p:nvPr>
        </p:nvSpPr>
        <p:spPr/>
        <p:txBody>
          <a:bodyPr/>
          <a:lstStyle/>
          <a:p>
            <a:r>
              <a:rPr lang="en-US" dirty="0" smtClean="0"/>
              <a:t>I was hoping that you could take on this task in the next week or so. </a:t>
            </a:r>
          </a:p>
          <a:p>
            <a:r>
              <a:rPr lang="en-US" dirty="0" smtClean="0"/>
              <a:t>Please complete this task by Friday, October 28. </a:t>
            </a:r>
            <a:endParaRPr lang="en-US" dirty="0"/>
          </a:p>
        </p:txBody>
      </p:sp>
      <p:sp>
        <p:nvSpPr>
          <p:cNvPr id="4" name="Rectangle 3"/>
          <p:cNvSpPr/>
          <p:nvPr/>
        </p:nvSpPr>
        <p:spPr>
          <a:xfrm>
            <a:off x="2191657" y="3018968"/>
            <a:ext cx="7141029" cy="754746"/>
          </a:xfrm>
          <a:prstGeom prst="rect">
            <a:avLst/>
          </a:prstGeom>
          <a:solidFill>
            <a:srgbClr val="4291F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What’s the difference? </a:t>
            </a:r>
            <a:endParaRPr lang="en-US" sz="2400" b="1" dirty="0">
              <a:latin typeface="Arial" panose="020B0604020202020204" pitchFamily="34" charset="0"/>
              <a:cs typeface="Arial" panose="020B0604020202020204" pitchFamily="34" charset="0"/>
            </a:endParaRPr>
          </a:p>
        </p:txBody>
      </p:sp>
      <p:sp>
        <p:nvSpPr>
          <p:cNvPr id="5" name="Rectangle 4"/>
          <p:cNvSpPr/>
          <p:nvPr/>
        </p:nvSpPr>
        <p:spPr>
          <a:xfrm>
            <a:off x="541754" y="3895270"/>
            <a:ext cx="5373907"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Indirect Communication</a:t>
            </a:r>
            <a:endParaRPr lang="en-US" sz="2400" b="1" dirty="0">
              <a:latin typeface="Arial" panose="020B0604020202020204" pitchFamily="34" charset="0"/>
              <a:cs typeface="Arial" panose="020B0604020202020204" pitchFamily="34" charset="0"/>
            </a:endParaRPr>
          </a:p>
        </p:txBody>
      </p:sp>
      <p:sp>
        <p:nvSpPr>
          <p:cNvPr id="6" name="Rectangle 5"/>
          <p:cNvSpPr/>
          <p:nvPr/>
        </p:nvSpPr>
        <p:spPr>
          <a:xfrm>
            <a:off x="541754" y="4481282"/>
            <a:ext cx="5373907"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Does not explicitly make your need known</a:t>
            </a: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Key message or desired outcome may get lost – may feel “</a:t>
            </a:r>
            <a:r>
              <a:rPr lang="en-US" sz="2400" dirty="0" err="1" smtClean="0">
                <a:solidFill>
                  <a:srgbClr val="004370"/>
                </a:solidFill>
                <a:latin typeface="Arial" panose="020B0604020202020204" pitchFamily="34" charset="0"/>
                <a:cs typeface="Arial" panose="020B0604020202020204" pitchFamily="34" charset="0"/>
              </a:rPr>
              <a:t>wishy</a:t>
            </a:r>
            <a:r>
              <a:rPr lang="en-US" sz="2400" dirty="0" smtClean="0">
                <a:solidFill>
                  <a:srgbClr val="004370"/>
                </a:solidFill>
                <a:latin typeface="Arial" panose="020B0604020202020204" pitchFamily="34" charset="0"/>
                <a:cs typeface="Arial" panose="020B0604020202020204" pitchFamily="34" charset="0"/>
              </a:rPr>
              <a:t> washy”</a:t>
            </a:r>
            <a:endParaRPr lang="en-US" sz="2400" dirty="0">
              <a:solidFill>
                <a:srgbClr val="004370"/>
              </a:solidFill>
              <a:latin typeface="Arial" panose="020B0604020202020204" pitchFamily="34" charset="0"/>
              <a:cs typeface="Arial" panose="020B0604020202020204" pitchFamily="34" charset="0"/>
            </a:endParaRPr>
          </a:p>
        </p:txBody>
      </p:sp>
      <p:sp>
        <p:nvSpPr>
          <p:cNvPr id="7" name="Rectangle 6"/>
          <p:cNvSpPr/>
          <p:nvPr/>
        </p:nvSpPr>
        <p:spPr>
          <a:xfrm>
            <a:off x="6299200" y="3895269"/>
            <a:ext cx="5373907" cy="586012"/>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Direct Communication</a:t>
            </a:r>
            <a:endParaRPr lang="en-US" sz="2400" b="1" dirty="0">
              <a:latin typeface="Arial" panose="020B0604020202020204" pitchFamily="34" charset="0"/>
              <a:cs typeface="Arial" panose="020B0604020202020204" pitchFamily="34" charset="0"/>
            </a:endParaRPr>
          </a:p>
        </p:txBody>
      </p:sp>
      <p:sp>
        <p:nvSpPr>
          <p:cNvPr id="8" name="Rectangle 7"/>
          <p:cNvSpPr/>
          <p:nvPr/>
        </p:nvSpPr>
        <p:spPr>
          <a:xfrm>
            <a:off x="6299200" y="4481281"/>
            <a:ext cx="5373907" cy="17852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Explicitly makes your need known</a:t>
            </a: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May offend or feel too demanding to the other party</a:t>
            </a:r>
          </a:p>
        </p:txBody>
      </p:sp>
    </p:spTree>
    <p:extLst>
      <p:ext uri="{BB962C8B-B14F-4D97-AF65-F5344CB8AC3E}">
        <p14:creationId xmlns:p14="http://schemas.microsoft.com/office/powerpoint/2010/main" val="260316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Debrief! - Emotions</a:t>
            </a:r>
            <a:endParaRPr lang="en-US" dirty="0"/>
          </a:p>
        </p:txBody>
      </p:sp>
      <p:sp>
        <p:nvSpPr>
          <p:cNvPr id="3" name="Content Placeholder 2"/>
          <p:cNvSpPr>
            <a:spLocks noGrp="1"/>
          </p:cNvSpPr>
          <p:nvPr>
            <p:ph idx="1"/>
          </p:nvPr>
        </p:nvSpPr>
        <p:spPr/>
        <p:txBody>
          <a:bodyPr>
            <a:normAutofit/>
          </a:bodyPr>
          <a:lstStyle/>
          <a:p>
            <a:r>
              <a:rPr lang="en-US" dirty="0" err="1" smtClean="0"/>
              <a:t>Neuroleadership</a:t>
            </a:r>
            <a:r>
              <a:rPr lang="en-US" dirty="0" smtClean="0"/>
              <a:t> research shows that the human brain responds to social rewards and threats in the same way it does to physical reward or pain</a:t>
            </a:r>
          </a:p>
          <a:p>
            <a:r>
              <a:rPr lang="en-US" dirty="0" smtClean="0"/>
              <a:t>When we perceive threats, our brains are hardwired to deflect them – threats literally shutdown our brain from its full performance</a:t>
            </a:r>
          </a:p>
          <a:p>
            <a:r>
              <a:rPr lang="en-US" dirty="0" smtClean="0"/>
              <a:t>Here are a couple of strategies when emotions enter the conversation:</a:t>
            </a:r>
          </a:p>
          <a:p>
            <a:pPr lvl="1"/>
            <a:r>
              <a:rPr lang="en-US" dirty="0" smtClean="0"/>
              <a:t>Move the participant from describing the emotions (venting) to how he/she can respond to the situation</a:t>
            </a:r>
          </a:p>
          <a:p>
            <a:pPr lvl="1"/>
            <a:r>
              <a:rPr lang="en-US" dirty="0" smtClean="0"/>
              <a:t>If the emotions are inhibiting progress, pause the conversation and resume later</a:t>
            </a:r>
          </a:p>
          <a:p>
            <a:pPr lvl="1"/>
            <a:endParaRPr lang="en-US" dirty="0" smtClean="0"/>
          </a:p>
          <a:p>
            <a:pPr lvl="1"/>
            <a:endParaRPr lang="en-US" dirty="0"/>
          </a:p>
        </p:txBody>
      </p:sp>
    </p:spTree>
    <p:extLst>
      <p:ext uri="{BB962C8B-B14F-4D97-AF65-F5344CB8AC3E}">
        <p14:creationId xmlns:p14="http://schemas.microsoft.com/office/powerpoint/2010/main" val="105581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Let’s Practice the Final Role Plays!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468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56520"/>
            <a:ext cx="9144000" cy="829854"/>
          </a:xfrm>
        </p:spPr>
        <p:txBody>
          <a:bodyPr>
            <a:normAutofit/>
          </a:bodyPr>
          <a:lstStyle/>
          <a:p>
            <a:r>
              <a:rPr lang="en-US" dirty="0" smtClean="0"/>
              <a:t>Market Research Review</a:t>
            </a:r>
            <a:endParaRPr lang="en-US" sz="51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663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Debrief!</a:t>
            </a:r>
            <a:endParaRPr lang="en-US" dirty="0"/>
          </a:p>
        </p:txBody>
      </p:sp>
      <p:sp>
        <p:nvSpPr>
          <p:cNvPr id="3" name="Content Placeholder 2"/>
          <p:cNvSpPr>
            <a:spLocks noGrp="1"/>
          </p:cNvSpPr>
          <p:nvPr>
            <p:ph idx="1"/>
          </p:nvPr>
        </p:nvSpPr>
        <p:spPr/>
        <p:txBody>
          <a:bodyPr/>
          <a:lstStyle/>
          <a:p>
            <a:r>
              <a:rPr lang="en-US" dirty="0"/>
              <a:t>Feedback from </a:t>
            </a:r>
            <a:r>
              <a:rPr lang="en-US" dirty="0" smtClean="0"/>
              <a:t>guests.</a:t>
            </a:r>
            <a:endParaRPr lang="en-US" dirty="0"/>
          </a:p>
          <a:p>
            <a:r>
              <a:rPr lang="en-US" dirty="0" smtClean="0"/>
              <a:t>Did you feel more comfortable with the conversations as you progressed? </a:t>
            </a:r>
          </a:p>
          <a:p>
            <a:pPr lvl="1"/>
            <a:r>
              <a:rPr lang="en-US" dirty="0" smtClean="0"/>
              <a:t>Participants, which conversations did you find most challenging? Why?</a:t>
            </a:r>
          </a:p>
          <a:p>
            <a:pPr lvl="1"/>
            <a:r>
              <a:rPr lang="en-US" dirty="0" smtClean="0"/>
              <a:t>Observers, do you agree?</a:t>
            </a:r>
          </a:p>
          <a:p>
            <a:pPr lvl="1"/>
            <a:r>
              <a:rPr lang="en-US" dirty="0" smtClean="0"/>
              <a:t>In what conversations did your group have the biggest differences in how the role player approached the conversation vs. how the other group members did? What were some of those differences?</a:t>
            </a:r>
          </a:p>
          <a:p>
            <a:r>
              <a:rPr lang="en-US" dirty="0" smtClean="0"/>
              <a:t>What were some of the strategies your group members came up with to handle different types of influence conversations that were particularly effective?</a:t>
            </a:r>
          </a:p>
        </p:txBody>
      </p:sp>
    </p:spTree>
    <p:extLst>
      <p:ext uri="{BB962C8B-B14F-4D97-AF65-F5344CB8AC3E}">
        <p14:creationId xmlns:p14="http://schemas.microsoft.com/office/powerpoint/2010/main" val="15980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Influence Conversation Strategies</a:t>
            </a:r>
            <a:endParaRPr lang="en-US" dirty="0"/>
          </a:p>
        </p:txBody>
      </p:sp>
      <p:sp>
        <p:nvSpPr>
          <p:cNvPr id="5" name="Rectangle 4"/>
          <p:cNvSpPr/>
          <p:nvPr/>
        </p:nvSpPr>
        <p:spPr>
          <a:xfrm>
            <a:off x="541754" y="244365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Use examples outside of your scope of work to explain a concept </a:t>
            </a:r>
          </a:p>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Think outside the box by creating or sharing pictures, stories, and even demonstrations to explain the concept</a:t>
            </a:r>
            <a:endParaRPr lang="en-US" sz="2400" dirty="0">
              <a:solidFill>
                <a:srgbClr val="004370"/>
              </a:solidFill>
              <a:latin typeface="Arial" panose="020B0604020202020204" pitchFamily="34" charset="0"/>
              <a:cs typeface="Arial" panose="020B0604020202020204" pitchFamily="34" charset="0"/>
            </a:endParaRPr>
          </a:p>
        </p:txBody>
      </p:sp>
      <p:sp>
        <p:nvSpPr>
          <p:cNvPr id="6" name="Oval 5"/>
          <p:cNvSpPr/>
          <p:nvPr/>
        </p:nvSpPr>
        <p:spPr>
          <a:xfrm rot="21356896">
            <a:off x="204398" y="153723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Explaining a Technical Concept</a:t>
            </a:r>
            <a:endParaRPr lang="en-US" sz="2800" b="1" dirty="0">
              <a:latin typeface="Arial" panose="020B0604020202020204" pitchFamily="34" charset="0"/>
              <a:cs typeface="Arial" panose="020B0604020202020204" pitchFamily="34" charset="0"/>
            </a:endParaRPr>
          </a:p>
        </p:txBody>
      </p:sp>
      <p:sp>
        <p:nvSpPr>
          <p:cNvPr id="7" name="Rectangle 6"/>
          <p:cNvSpPr/>
          <p:nvPr/>
        </p:nvSpPr>
        <p:spPr>
          <a:xfrm>
            <a:off x="6513200" y="238068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Create win-win situations by reducing the scope or scale of your effort (e.g., could you start with a pilot?)</a:t>
            </a: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Position your effort as an opportunity for incremental change or experimentation</a:t>
            </a:r>
            <a:endParaRPr lang="en-US" sz="2400" dirty="0">
              <a:solidFill>
                <a:srgbClr val="004370"/>
              </a:solidFill>
              <a:latin typeface="Arial" panose="020B0604020202020204" pitchFamily="34" charset="0"/>
              <a:cs typeface="Arial" panose="020B0604020202020204" pitchFamily="34" charset="0"/>
            </a:endParaRPr>
          </a:p>
        </p:txBody>
      </p:sp>
      <p:sp>
        <p:nvSpPr>
          <p:cNvPr id="8" name="Oval 7"/>
          <p:cNvSpPr/>
          <p:nvPr/>
        </p:nvSpPr>
        <p:spPr>
          <a:xfrm rot="21356896">
            <a:off x="6175844" y="147426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Convincing Someone to “Try Something New”</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322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Influence Conversation Strategies</a:t>
            </a:r>
            <a:endParaRPr lang="en-US" dirty="0"/>
          </a:p>
        </p:txBody>
      </p:sp>
      <p:sp>
        <p:nvSpPr>
          <p:cNvPr id="5" name="Rectangle 4"/>
          <p:cNvSpPr/>
          <p:nvPr/>
        </p:nvSpPr>
        <p:spPr>
          <a:xfrm>
            <a:off x="541754" y="244365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Have the other party explain how they would handle this situation “in a perfect world” </a:t>
            </a:r>
            <a:endParaRPr lang="en-US" sz="2400" dirty="0">
              <a:solidFill>
                <a:srgbClr val="004370"/>
              </a:solidFill>
              <a:latin typeface="Arial" panose="020B0604020202020204" pitchFamily="34" charset="0"/>
              <a:cs typeface="Arial" panose="020B0604020202020204" pitchFamily="34" charset="0"/>
            </a:endParaRPr>
          </a:p>
        </p:txBody>
      </p:sp>
      <p:sp>
        <p:nvSpPr>
          <p:cNvPr id="6" name="Oval 5"/>
          <p:cNvSpPr/>
          <p:nvPr/>
        </p:nvSpPr>
        <p:spPr>
          <a:xfrm rot="21356896">
            <a:off x="204398" y="153723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A Negotiator Who Has All the “No’s”</a:t>
            </a:r>
            <a:endParaRPr lang="en-US" sz="2800" b="1" dirty="0">
              <a:latin typeface="Arial" panose="020B0604020202020204" pitchFamily="34" charset="0"/>
              <a:cs typeface="Arial" panose="020B0604020202020204" pitchFamily="34" charset="0"/>
            </a:endParaRPr>
          </a:p>
        </p:txBody>
      </p:sp>
      <p:sp>
        <p:nvSpPr>
          <p:cNvPr id="7" name="Rectangle 6"/>
          <p:cNvSpPr/>
          <p:nvPr/>
        </p:nvSpPr>
        <p:spPr>
          <a:xfrm>
            <a:off x="6513200" y="238068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Assess what’s within your scope of influence and control to change</a:t>
            </a:r>
            <a:endParaRPr lang="en-US" sz="2400" dirty="0">
              <a:solidFill>
                <a:srgbClr val="004370"/>
              </a:solidFill>
              <a:latin typeface="Arial" panose="020B0604020202020204" pitchFamily="34" charset="0"/>
              <a:cs typeface="Arial" panose="020B0604020202020204" pitchFamily="34" charset="0"/>
            </a:endParaRPr>
          </a:p>
        </p:txBody>
      </p:sp>
      <p:sp>
        <p:nvSpPr>
          <p:cNvPr id="8" name="Oval 7"/>
          <p:cNvSpPr/>
          <p:nvPr/>
        </p:nvSpPr>
        <p:spPr>
          <a:xfrm rot="21356896">
            <a:off x="6175844" y="147426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Someone Who Is Unsure What to Do to Affect Change</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043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Influence Conversation Strategies</a:t>
            </a:r>
            <a:endParaRPr lang="en-US" dirty="0"/>
          </a:p>
        </p:txBody>
      </p:sp>
      <p:sp>
        <p:nvSpPr>
          <p:cNvPr id="5" name="Rectangle 4"/>
          <p:cNvSpPr/>
          <p:nvPr/>
        </p:nvSpPr>
        <p:spPr>
          <a:xfrm>
            <a:off x="541754" y="244365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Flex your style to be more direct to ensure you have a voice in the conversation</a:t>
            </a: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Use a direct communication style (e.g., I will vs. I might)</a:t>
            </a:r>
          </a:p>
        </p:txBody>
      </p:sp>
      <p:sp>
        <p:nvSpPr>
          <p:cNvPr id="6" name="Oval 5"/>
          <p:cNvSpPr/>
          <p:nvPr/>
        </p:nvSpPr>
        <p:spPr>
          <a:xfrm rot="21356896">
            <a:off x="204398" y="153723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Partnering With a Direct Negotiator</a:t>
            </a:r>
            <a:endParaRPr lang="en-US" sz="2800" b="1" dirty="0">
              <a:latin typeface="Arial" panose="020B0604020202020204" pitchFamily="34" charset="0"/>
              <a:cs typeface="Arial" panose="020B0604020202020204" pitchFamily="34" charset="0"/>
            </a:endParaRPr>
          </a:p>
        </p:txBody>
      </p:sp>
      <p:sp>
        <p:nvSpPr>
          <p:cNvPr id="7" name="Rectangle 6"/>
          <p:cNvSpPr/>
          <p:nvPr/>
        </p:nvSpPr>
        <p:spPr>
          <a:xfrm>
            <a:off x="6513200" y="238068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Try to apply expertise or authoritative power</a:t>
            </a:r>
            <a:endParaRPr lang="en-US" sz="2400" dirty="0">
              <a:solidFill>
                <a:srgbClr val="004370"/>
              </a:solidFill>
              <a:latin typeface="Arial" panose="020B0604020202020204" pitchFamily="34" charset="0"/>
              <a:cs typeface="Arial" panose="020B0604020202020204" pitchFamily="34" charset="0"/>
            </a:endParaRPr>
          </a:p>
        </p:txBody>
      </p:sp>
      <p:sp>
        <p:nvSpPr>
          <p:cNvPr id="8" name="Oval 7"/>
          <p:cNvSpPr/>
          <p:nvPr/>
        </p:nvSpPr>
        <p:spPr>
          <a:xfrm rot="21356896">
            <a:off x="6175844" y="147426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Uncovering Deliberate Intent to Not Share</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7637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Influence Conversation Strategies</a:t>
            </a:r>
            <a:endParaRPr lang="en-US" dirty="0"/>
          </a:p>
        </p:txBody>
      </p:sp>
      <p:sp>
        <p:nvSpPr>
          <p:cNvPr id="5" name="Rectangle 4"/>
          <p:cNvSpPr/>
          <p:nvPr/>
        </p:nvSpPr>
        <p:spPr>
          <a:xfrm>
            <a:off x="541754" y="2443656"/>
            <a:ext cx="5373907" cy="3822884"/>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Step up and take on responsibilities to affect change</a:t>
            </a:r>
          </a:p>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Encourage a commitment from others leaving a meeting</a:t>
            </a:r>
          </a:p>
        </p:txBody>
      </p:sp>
      <p:sp>
        <p:nvSpPr>
          <p:cNvPr id="6" name="Oval 5"/>
          <p:cNvSpPr/>
          <p:nvPr/>
        </p:nvSpPr>
        <p:spPr>
          <a:xfrm rot="21356896">
            <a:off x="204398" y="1537231"/>
            <a:ext cx="5866916" cy="1686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Encourage Ownership and Responsibility</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213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r>
              <a:rPr lang="en-US" dirty="0" smtClean="0"/>
              <a:t>12:00-1:30 pm </a:t>
            </a:r>
            <a:r>
              <a:rPr lang="en-US" dirty="0" smtClean="0">
                <a:sym typeface="Wingdings" panose="05000000000000000000" pitchFamily="2" charset="2"/>
              </a:rPr>
              <a:t> see you in the GSA Auditorium!</a:t>
            </a:r>
            <a:endParaRPr lang="en-US" dirty="0"/>
          </a:p>
        </p:txBody>
      </p:sp>
    </p:spTree>
    <p:extLst>
      <p:ext uri="{BB962C8B-B14F-4D97-AF65-F5344CB8AC3E}">
        <p14:creationId xmlns:p14="http://schemas.microsoft.com/office/powerpoint/2010/main" val="1801904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 Guest </a:t>
            </a:r>
            <a:r>
              <a:rPr lang="en-US" dirty="0" smtClean="0"/>
              <a:t>Panel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920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70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5 Agenda</a:t>
            </a:r>
            <a:endParaRPr lang="en-US" dirty="0"/>
          </a:p>
        </p:txBody>
      </p:sp>
      <p:sp>
        <p:nvSpPr>
          <p:cNvPr id="6" name="Content Placeholder 5"/>
          <p:cNvSpPr>
            <a:spLocks noGrp="1"/>
          </p:cNvSpPr>
          <p:nvPr>
            <p:ph idx="1"/>
          </p:nvPr>
        </p:nvSpPr>
        <p:spPr>
          <a:xfrm>
            <a:off x="419100" y="4860572"/>
            <a:ext cx="11353800" cy="1393473"/>
          </a:xfrm>
        </p:spPr>
        <p:txBody>
          <a:bodyPr>
            <a:normAutofit fontScale="92500" lnSpcReduction="10000"/>
          </a:bodyPr>
          <a:lstStyle/>
          <a:p>
            <a:pPr marL="0" indent="0">
              <a:buNone/>
            </a:pPr>
            <a:r>
              <a:rPr lang="en-US" dirty="0">
                <a:latin typeface="+mn-lt"/>
              </a:rPr>
              <a:t>Expectations</a:t>
            </a:r>
          </a:p>
          <a:p>
            <a:pPr lvl="1"/>
            <a:r>
              <a:rPr lang="en-US" dirty="0">
                <a:latin typeface="+mn-lt"/>
              </a:rPr>
              <a:t>Deliver your 10-minute presentation from 1-3 p.m. – make sure to send any materials that you will be presenting to the program email address (DigitalAcquisitionMVP@icfi.com). </a:t>
            </a:r>
          </a:p>
          <a:p>
            <a:pPr lvl="1"/>
            <a:r>
              <a:rPr lang="en-US" dirty="0">
                <a:latin typeface="+mn-lt"/>
              </a:rPr>
              <a:t>Consider bringing a copy of your presentations in on a Flash drive just in case! </a:t>
            </a:r>
          </a:p>
        </p:txBody>
      </p:sp>
      <p:sp>
        <p:nvSpPr>
          <p:cNvPr id="8" name="Rectangle 7"/>
          <p:cNvSpPr/>
          <p:nvPr/>
        </p:nvSpPr>
        <p:spPr>
          <a:xfrm>
            <a:off x="486137" y="1595441"/>
            <a:ext cx="11331615" cy="3186108"/>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5 </a:t>
            </a:r>
            <a:r>
              <a:rPr lang="en-US" sz="2000" b="1" dirty="0"/>
              <a:t>– </a:t>
            </a:r>
            <a:r>
              <a:rPr lang="en-US" sz="2000" b="1" dirty="0" smtClean="0"/>
              <a:t>Preview of Release 3 and Demo Day</a:t>
            </a:r>
            <a:endParaRPr lang="en-US" sz="2000" b="1" dirty="0"/>
          </a:p>
        </p:txBody>
      </p:sp>
      <p:graphicFrame>
        <p:nvGraphicFramePr>
          <p:cNvPr id="10" name="Content Placeholder 7"/>
          <p:cNvGraphicFramePr>
            <a:graphicFrameLocks/>
          </p:cNvGraphicFramePr>
          <p:nvPr>
            <p:extLst>
              <p:ext uri="{D42A27DB-BD31-4B8C-83A1-F6EECF244321}">
                <p14:modId xmlns:p14="http://schemas.microsoft.com/office/powerpoint/2010/main" val="1828013270"/>
              </p:ext>
            </p:extLst>
          </p:nvPr>
        </p:nvGraphicFramePr>
        <p:xfrm>
          <a:off x="668276" y="2057401"/>
          <a:ext cx="10963706" cy="2608302"/>
        </p:xfrm>
        <a:graphic>
          <a:graphicData uri="http://schemas.openxmlformats.org/drawingml/2006/table">
            <a:tbl>
              <a:tblPr bandRow="1">
                <a:tableStyleId>{5C22544A-7EE6-4342-B048-85BDC9FD1C3A}</a:tableStyleId>
              </a:tblPr>
              <a:tblGrid>
                <a:gridCol w="2080732"/>
                <a:gridCol w="8882974"/>
              </a:tblGrid>
              <a:tr h="1110194">
                <a:tc>
                  <a:txBody>
                    <a:bodyPr/>
                    <a:lstStyle/>
                    <a:p>
                      <a:r>
                        <a:rPr lang="en-US" sz="2400" b="1" dirty="0" smtClean="0">
                          <a:solidFill>
                            <a:schemeClr val="bg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Release 3 Introduction </a:t>
                      </a:r>
                    </a:p>
                    <a:p>
                      <a:pPr marL="182880" indent="-182880">
                        <a:buFont typeface="Arial" panose="020B0604020202020204" pitchFamily="34" charset="0"/>
                        <a:buChar char="•"/>
                      </a:pPr>
                      <a:r>
                        <a:rPr lang="en-US" sz="2400" dirty="0" smtClean="0">
                          <a:solidFill>
                            <a:schemeClr val="tx1"/>
                          </a:solidFill>
                        </a:rPr>
                        <a:t>Introduction</a:t>
                      </a:r>
                      <a:r>
                        <a:rPr lang="en-US" sz="2400" baseline="0" dirty="0" smtClean="0">
                          <a:solidFill>
                            <a:schemeClr val="tx1"/>
                          </a:solidFill>
                        </a:rPr>
                        <a:t> to the Lean Canvas</a:t>
                      </a:r>
                      <a:r>
                        <a:rPr lang="en-US" sz="2400" dirty="0" smtClean="0">
                          <a:solidFill>
                            <a:schemeClr val="tx1"/>
                          </a:solidFill>
                        </a:rPr>
                        <a:t> </a:t>
                      </a:r>
                      <a:endParaRPr lang="en-US" sz="2400" baseline="0" dirty="0" smtClean="0">
                        <a:solidFill>
                          <a:schemeClr val="tx1"/>
                        </a:solidFill>
                      </a:endParaRPr>
                    </a:p>
                  </a:txBody>
                  <a:tcPr marL="68580" marR="68580" marT="34290" marB="34290" anchor="ctr">
                    <a:solidFill>
                      <a:schemeClr val="accent1">
                        <a:lumMod val="20000"/>
                        <a:lumOff val="80000"/>
                      </a:schemeClr>
                    </a:solidFill>
                  </a:tcPr>
                </a:tc>
              </a:tr>
              <a:tr h="375361">
                <a:tc gridSpan="2">
                  <a:txBody>
                    <a:bodyPr/>
                    <a:lstStyle/>
                    <a:p>
                      <a:pPr marL="91440" indent="-91440" algn="ctr"/>
                      <a:r>
                        <a:rPr lang="en-US" sz="2400" b="1" dirty="0" smtClean="0"/>
                        <a:t>Lunch</a:t>
                      </a:r>
                      <a:r>
                        <a:rPr lang="en-US" sz="2400" b="1" baseline="0" dirty="0" smtClean="0"/>
                        <a:t> </a:t>
                      </a:r>
                      <a:r>
                        <a:rPr lang="en-US" sz="2400" b="1" dirty="0" smtClean="0"/>
                        <a:t>(12:00-1:00</a:t>
                      </a:r>
                      <a:r>
                        <a:rPr lang="en-US" sz="2400" b="1" baseline="0" dirty="0" smtClean="0"/>
                        <a:t> pm)</a:t>
                      </a:r>
                      <a:endParaRPr lang="en-US" sz="2400" b="1" dirty="0"/>
                    </a:p>
                  </a:txBody>
                  <a:tcPr marL="68580" marR="68580" marT="34290" marB="34290" anchor="ctr">
                    <a:solidFill>
                      <a:schemeClr val="bg1"/>
                    </a:solidFill>
                  </a:tcPr>
                </a:tc>
                <a:tc hMerge="1">
                  <a:txBody>
                    <a:bodyPr/>
                    <a:lstStyle/>
                    <a:p>
                      <a:endParaRPr lang="en-US"/>
                    </a:p>
                  </a:txBody>
                  <a:tcPr/>
                </a:tc>
              </a:tr>
              <a:tr h="1063768">
                <a:tc>
                  <a:txBody>
                    <a:bodyPr/>
                    <a:lstStyle/>
                    <a:p>
                      <a:r>
                        <a:rPr lang="en-US" sz="2400" b="1" kern="1200" dirty="0" smtClean="0">
                          <a:solidFill>
                            <a:schemeClr val="bg1"/>
                          </a:solidFill>
                          <a:latin typeface="+mn-lt"/>
                          <a:ea typeface="+mn-ea"/>
                          <a:cs typeface="+mn-cs"/>
                        </a:rPr>
                        <a:t>Afternoon</a:t>
                      </a:r>
                      <a:endParaRPr lang="en-US" sz="3200" b="1" kern="1200" dirty="0">
                        <a:solidFill>
                          <a:schemeClr val="bg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Live Digital Assignment Product Vision Presentations</a:t>
                      </a:r>
                    </a:p>
                    <a:p>
                      <a:pPr marL="182880" indent="-182880">
                        <a:buFont typeface="Arial" panose="020B0604020202020204" pitchFamily="34" charset="0"/>
                        <a:buChar char="•"/>
                      </a:pPr>
                      <a:r>
                        <a:rPr lang="en-US" sz="2400" baseline="0" dirty="0" smtClean="0">
                          <a:solidFill>
                            <a:schemeClr val="tx1"/>
                          </a:solidFill>
                        </a:rPr>
                        <a:t>Classroom session summary and feedback</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82532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Yesterday’s Guest Speakers</a:t>
            </a:r>
            <a:endParaRPr lang="en-US" dirty="0"/>
          </a:p>
        </p:txBody>
      </p:sp>
      <p:sp>
        <p:nvSpPr>
          <p:cNvPr id="3" name="Content Placeholder 2"/>
          <p:cNvSpPr>
            <a:spLocks noGrp="1"/>
          </p:cNvSpPr>
          <p:nvPr>
            <p:ph idx="1"/>
          </p:nvPr>
        </p:nvSpPr>
        <p:spPr>
          <a:xfrm>
            <a:off x="419100" y="1825625"/>
            <a:ext cx="7150100" cy="4351338"/>
          </a:xfrm>
        </p:spPr>
        <p:txBody>
          <a:bodyPr/>
          <a:lstStyle/>
          <a:p>
            <a:r>
              <a:rPr lang="en-US" dirty="0" smtClean="0"/>
              <a:t>What did you think about the non-traditional vendor talk?</a:t>
            </a:r>
          </a:p>
          <a:p>
            <a:r>
              <a:rPr lang="en-US" dirty="0" smtClean="0"/>
              <a:t>What did you learn?</a:t>
            </a:r>
          </a:p>
          <a:p>
            <a:r>
              <a:rPr lang="en-US" dirty="0" smtClean="0"/>
              <a:t>How will their input influence the way you plan to conduct market research in the future?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9628" y="1879600"/>
            <a:ext cx="3117476" cy="2080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723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 and the Acquisition Strategy</a:t>
            </a:r>
            <a:endParaRPr lang="en-US" dirty="0"/>
          </a:p>
        </p:txBody>
      </p:sp>
      <p:sp>
        <p:nvSpPr>
          <p:cNvPr id="3" name="Content Placeholder 2"/>
          <p:cNvSpPr>
            <a:spLocks noGrp="1"/>
          </p:cNvSpPr>
          <p:nvPr>
            <p:ph idx="1"/>
          </p:nvPr>
        </p:nvSpPr>
        <p:spPr/>
        <p:txBody>
          <a:bodyPr/>
          <a:lstStyle/>
          <a:p>
            <a:r>
              <a:rPr lang="en-US" dirty="0" smtClean="0"/>
              <a:t>Market Research allows us to become “informed buyers” and as such helps frame the approach we’ll take in acquiring the capabilities needed to satisfy our product vision.</a:t>
            </a:r>
          </a:p>
          <a:p>
            <a:r>
              <a:rPr lang="en-US" dirty="0" smtClean="0"/>
              <a:t>What are some of the acquisition strategy decisions that are informed by your market research? </a:t>
            </a:r>
          </a:p>
          <a:p>
            <a:pPr lvl="1"/>
            <a:r>
              <a:rPr lang="en-US" dirty="0" smtClean="0"/>
              <a:t>Who are the viable sources of the service or capability?</a:t>
            </a:r>
          </a:p>
          <a:p>
            <a:pPr lvl="1"/>
            <a:r>
              <a:rPr lang="en-US" dirty="0" smtClean="0"/>
              <a:t>Is the capability we are seeking commercially available, or will we need a custom solution?</a:t>
            </a:r>
          </a:p>
          <a:p>
            <a:pPr lvl="1"/>
            <a:r>
              <a:rPr lang="en-US" dirty="0" smtClean="0"/>
              <a:t>Who (within the viable sources) are considered within their market space to be the highest performers, and more importantly, what is it about them that warrants this recognition? </a:t>
            </a:r>
          </a:p>
          <a:p>
            <a:pPr lvl="1"/>
            <a:r>
              <a:rPr lang="en-US" dirty="0" smtClean="0"/>
              <a:t>How is this service or capability typically acquired? Commercially and by the Government? </a:t>
            </a:r>
            <a:endParaRPr lang="en-US" dirty="0"/>
          </a:p>
        </p:txBody>
      </p:sp>
    </p:spTree>
    <p:extLst>
      <p:ext uri="{BB962C8B-B14F-4D97-AF65-F5344CB8AC3E}">
        <p14:creationId xmlns:p14="http://schemas.microsoft.com/office/powerpoint/2010/main" val="3288998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Goes in the Acquisition Strategy?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Specific content is agency specific but typically include the following key elements</a:t>
            </a:r>
          </a:p>
          <a:p>
            <a:pPr lvl="1"/>
            <a:r>
              <a:rPr lang="en-US" dirty="0" smtClean="0"/>
              <a:t>Contract considerations:</a:t>
            </a:r>
          </a:p>
          <a:p>
            <a:pPr lvl="2"/>
            <a:r>
              <a:rPr lang="en-US" dirty="0" smtClean="0"/>
              <a:t>Competition; full and open, limited, sole source, set aside</a:t>
            </a:r>
          </a:p>
          <a:p>
            <a:pPr lvl="2"/>
            <a:r>
              <a:rPr lang="en-US" dirty="0" smtClean="0"/>
              <a:t>New contract vs GWAC vs Agency strategy vehicle</a:t>
            </a:r>
          </a:p>
          <a:p>
            <a:pPr lvl="2"/>
            <a:r>
              <a:rPr lang="en-US" dirty="0" smtClean="0"/>
              <a:t>Contract Type</a:t>
            </a:r>
          </a:p>
          <a:p>
            <a:pPr lvl="2"/>
            <a:r>
              <a:rPr lang="en-US" dirty="0" smtClean="0"/>
              <a:t>Contract Approach – Performance Based</a:t>
            </a:r>
          </a:p>
          <a:p>
            <a:pPr lvl="2"/>
            <a:r>
              <a:rPr lang="en-US" dirty="0" smtClean="0"/>
              <a:t>Incentives/Award Fees</a:t>
            </a:r>
          </a:p>
          <a:p>
            <a:pPr lvl="1"/>
            <a:r>
              <a:rPr lang="en-US" dirty="0" smtClean="0"/>
              <a:t>Product Vision / Articulating the requirements / Establish the scope of work</a:t>
            </a:r>
          </a:p>
          <a:p>
            <a:pPr lvl="2"/>
            <a:r>
              <a:rPr lang="en-US" dirty="0" smtClean="0"/>
              <a:t>PWS/SOO</a:t>
            </a:r>
          </a:p>
          <a:p>
            <a:pPr lvl="2"/>
            <a:r>
              <a:rPr lang="en-US" dirty="0" smtClean="0"/>
              <a:t>Performance Metrics (QASP)</a:t>
            </a:r>
          </a:p>
          <a:p>
            <a:pPr lvl="2"/>
            <a:r>
              <a:rPr lang="en-US" dirty="0" smtClean="0"/>
              <a:t>Cost Estimates (IGCE)</a:t>
            </a:r>
          </a:p>
          <a:p>
            <a:pPr lvl="1"/>
            <a:r>
              <a:rPr lang="en-US" dirty="0" smtClean="0"/>
              <a:t>Source Selection considerations:</a:t>
            </a:r>
          </a:p>
          <a:p>
            <a:pPr lvl="2"/>
            <a:r>
              <a:rPr lang="en-US" dirty="0" smtClean="0"/>
              <a:t>Best Value Trade-off</a:t>
            </a:r>
          </a:p>
          <a:p>
            <a:pPr lvl="2"/>
            <a:r>
              <a:rPr lang="en-US" dirty="0" smtClean="0"/>
              <a:t>Evaluation criteria and weighting</a:t>
            </a:r>
            <a:endParaRPr lang="en-US" dirty="0"/>
          </a:p>
        </p:txBody>
      </p:sp>
    </p:spTree>
    <p:extLst>
      <p:ext uri="{BB962C8B-B14F-4D97-AF65-F5344CB8AC3E}">
        <p14:creationId xmlns:p14="http://schemas.microsoft.com/office/powerpoint/2010/main" val="3556872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3633" y="1663579"/>
            <a:ext cx="9144000" cy="829854"/>
          </a:xfrm>
        </p:spPr>
        <p:txBody>
          <a:bodyPr>
            <a:normAutofit fontScale="90000"/>
          </a:bodyPr>
          <a:lstStyle/>
          <a:p>
            <a:r>
              <a:rPr lang="en-US" dirty="0"/>
              <a:t>Review of the </a:t>
            </a:r>
            <a:r>
              <a:rPr lang="en-US"/>
              <a:t>Salesforce </a:t>
            </a:r>
            <a:r>
              <a:rPr lang="en-US" smtClean="0"/>
              <a:t>Acquisition/Market </a:t>
            </a:r>
            <a:r>
              <a:rPr lang="en-US" dirty="0" smtClean="0"/>
              <a:t>Research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710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Review of the Market Research Report</a:t>
            </a:r>
            <a:endParaRPr lang="en-US" dirty="0"/>
          </a:p>
        </p:txBody>
      </p:sp>
      <p:sp>
        <p:nvSpPr>
          <p:cNvPr id="3" name="Content Placeholder 2"/>
          <p:cNvSpPr>
            <a:spLocks noGrp="1"/>
          </p:cNvSpPr>
          <p:nvPr>
            <p:ph idx="1"/>
          </p:nvPr>
        </p:nvSpPr>
        <p:spPr/>
        <p:txBody>
          <a:bodyPr/>
          <a:lstStyle/>
          <a:p>
            <a:r>
              <a:rPr lang="en-US" dirty="0" smtClean="0"/>
              <a:t>What was the overall challenge the government was facing?</a:t>
            </a:r>
          </a:p>
          <a:p>
            <a:r>
              <a:rPr lang="en-US" dirty="0" smtClean="0"/>
              <a:t>How did that translate into a Product Vision?</a:t>
            </a:r>
          </a:p>
          <a:p>
            <a:r>
              <a:rPr lang="en-US" dirty="0" smtClean="0"/>
              <a:t>What market research techniques stood out and why?</a:t>
            </a:r>
          </a:p>
          <a:p>
            <a:r>
              <a:rPr lang="en-US" dirty="0" smtClean="0"/>
              <a:t>How did the market research influence the acquisition strategy?</a:t>
            </a:r>
          </a:p>
          <a:p>
            <a:endParaRPr lang="en-US" dirty="0" smtClean="0"/>
          </a:p>
          <a:p>
            <a:endParaRPr lang="en-US" dirty="0"/>
          </a:p>
        </p:txBody>
      </p:sp>
      <p:sp>
        <p:nvSpPr>
          <p:cNvPr id="4" name="TextBox 3"/>
          <p:cNvSpPr txBox="1"/>
          <p:nvPr/>
        </p:nvSpPr>
        <p:spPr>
          <a:xfrm>
            <a:off x="5978735" y="709749"/>
            <a:ext cx="6213265" cy="1754326"/>
          </a:xfrm>
          <a:prstGeom prst="rect">
            <a:avLst/>
          </a:prstGeom>
          <a:solidFill>
            <a:srgbClr val="FFFF00"/>
          </a:solidFill>
        </p:spPr>
        <p:txBody>
          <a:bodyPr wrap="square" rtlCol="0">
            <a:spAutoFit/>
          </a:bodyPr>
          <a:lstStyle/>
          <a:p>
            <a:r>
              <a:rPr lang="en-US" dirty="0" smtClean="0"/>
              <a:t>Traci, I think a walk through of the MKT Report would be great.  I have some main discussion areas to spark </a:t>
            </a:r>
            <a:r>
              <a:rPr lang="en-US" dirty="0" err="1" smtClean="0"/>
              <a:t>convo</a:t>
            </a:r>
            <a:r>
              <a:rPr lang="en-US" dirty="0" smtClean="0"/>
              <a:t>, but please adjust to what you feel you want to highlight in reviewing this document as a case study in market research.  Also, you could move into the influence market research had on the Acquisition strategy, </a:t>
            </a:r>
            <a:r>
              <a:rPr lang="en-US" dirty="0" err="1" smtClean="0"/>
              <a:t>eval</a:t>
            </a:r>
            <a:r>
              <a:rPr lang="en-US" dirty="0" smtClean="0"/>
              <a:t> criteria, etc.  </a:t>
            </a:r>
            <a:endParaRPr lang="en-US" b="1" dirty="0"/>
          </a:p>
        </p:txBody>
      </p:sp>
    </p:spTree>
    <p:extLst>
      <p:ext uri="{BB962C8B-B14F-4D97-AF65-F5344CB8AC3E}">
        <p14:creationId xmlns:p14="http://schemas.microsoft.com/office/powerpoint/2010/main" val="26290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0862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1006&quot;&gt;&lt;property id=&quot;20148&quot; value=&quot;5&quot;/&gt;&lt;property id=&quot;20300&quot; value=&quot;Slide 37 - &amp;quot;Preview of Tomorrow&amp;quot;&quot;/&gt;&lt;property id=&quot;20307&quot; value=&quot;283&quot;/&gt;&lt;/object&gt;&lt;object type=&quot;3&quot; unique_id=&quot;21007&quot;&gt;&lt;property id=&quot;20148&quot; value=&quot;5&quot;/&gt;&lt;property id=&quot;20300&quot; value=&quot;Slide 38 - &amp;quot;Day 5 Agenda&amp;quot;&quot;/&gt;&lt;property id=&quot;20307&quot; value=&quot;284&quot;/&gt;&lt;/object&gt;&lt;object type=&quot;3&quot; unique_id=&quot;21008&quot;&gt;&lt;property id=&quot;20148&quot; value=&quot;5&quot;/&gt;&lt;property id=&quot;20300&quot; value=&quot;Slide 1 - &amp;quot;Release 2 Classroom Session – Day 4&amp;quot;&quot;/&gt;&lt;property id=&quot;20307&quot; value=&quot;341&quot;/&gt;&lt;/object&gt;&lt;object type=&quot;3&quot; unique_id=&quot;21009&quot;&gt;&lt;property id=&quot;20148&quot; value=&quot;5&quot;/&gt;&lt;property id=&quot;20300&quot; value=&quot;Slide 2 - &amp;quot;Day 4 Agenda&amp;quot;&quot;/&gt;&lt;property id=&quot;20307&quot; value=&quot;354&quot;/&gt;&lt;/object&gt;&lt;object type=&quot;3&quot; unique_id=&quot;21010&quot;&gt;&lt;property id=&quot;20148&quot; value=&quot;5&quot;/&gt;&lt;property id=&quot;20300&quot; value=&quot;Slide 4 - &amp;quot;Yesterday’s Guest Speakers&amp;quot;&quot;/&gt;&lt;property id=&quot;20307&quot; value=&quot;358&quot;/&gt;&lt;/object&gt;&lt;object type=&quot;3&quot; unique_id=&quot;21011&quot;&gt;&lt;property id=&quot;20148&quot; value=&quot;5&quot;/&gt;&lt;property id=&quot;20300&quot; value=&quot;Slide 5 - &amp;quot;Market Research and the Acquisition Strategy&amp;quot;&quot;/&gt;&lt;property id=&quot;20307&quot; value=&quot;364&quot;/&gt;&lt;/object&gt;&lt;object type=&quot;3&quot; unique_id=&quot;21012&quot;&gt;&lt;property id=&quot;20148&quot; value=&quot;5&quot;/&gt;&lt;property id=&quot;20300&quot; value=&quot;Slide 6 - &amp;quot;What Goes in the Acquisition Strategy?&amp;quot;&quot;/&gt;&lt;property id=&quot;20307&quot; value=&quot;365&quot;/&gt;&lt;/object&gt;&lt;object type=&quot;3&quot; unique_id=&quot;21013&quot;&gt;&lt;property id=&quot;20148&quot; value=&quot;5&quot;/&gt;&lt;property id=&quot;20300&quot; value=&quot;Slide 7 - &amp;quot;Review of the Salesforce Acquisition/Market Research&amp;quot;&quot;/&gt;&lt;property id=&quot;20307&quot; value=&quot;293&quot;/&gt;&lt;/object&gt;&lt;object type=&quot;3&quot; unique_id=&quot;21016&quot;&gt;&lt;property id=&quot;20148&quot; value=&quot;5&quot;/&gt;&lt;property id=&quot;20300&quot; value=&quot;Slide 8 - &amp;quot;A Review of the Market Research Report&amp;quot;&quot;/&gt;&lt;property id=&quot;20307&quot; value=&quot;355&quot;/&gt;&lt;/object&gt;&lt;object type=&quot;3&quot; unique_id=&quot;21018&quot;&gt;&lt;property id=&quot;20148&quot; value=&quot;5&quot;/&gt;&lt;property id=&quot;20300&quot; value=&quot;Slide 36 - &amp;quot;VA Guest Panel&amp;quot;&quot;/&gt;&lt;property id=&quot;20307&quot; value=&quot;357&quot;/&gt;&lt;/object&gt;&lt;object type=&quot;3&quot; unique_id=&quot;21107&quot;&gt;&lt;property id=&quot;20148&quot; value=&quot;5&quot;/&gt;&lt;property id=&quot;20300&quot; value=&quot;Slide 35 - &amp;quot;Lunch&amp;quot;&quot;/&gt;&lt;property id=&quot;20307&quot; value=&quot;366&quot;/&gt;&lt;/object&gt;&lt;object type=&quot;3&quot; unique_id=&quot;1110466&quot;&gt;&lt;property id=&quot;20148&quot; value=&quot;5&quot;/&gt;&lt;property id=&quot;20300&quot; value=&quot;Slide 10 - &amp;quot;Influence and Difficult Conversations&amp;quot;&quot;/&gt;&lt;property id=&quot;20307&quot; value=&quot;367&quot;/&gt;&lt;/object&gt;&lt;object type=&quot;3&quot; unique_id=&quot;1110467&quot;&gt;&lt;property id=&quot;20148&quot; value=&quot;5&quot;/&gt;&lt;property id=&quot;20300&quot; value=&quot;Slide 11 - &amp;quot;How to Prepare for an Influence Conversation&amp;quot;&quot;/&gt;&lt;property id=&quot;20307&quot; value=&quot;368&quot;/&gt;&lt;/object&gt;&lt;object type=&quot;3&quot; unique_id=&quot;1110468&quot;&gt;&lt;property id=&quot;20148&quot; value=&quot;5&quot;/&gt;&lt;property id=&quot;20300&quot; value=&quot;Slide 12 - &amp;quot;Wrap Up on Preparing to Influence&amp;quot;&quot;/&gt;&lt;property id=&quot;20307&quot; value=&quot;369&quot;/&gt;&lt;/object&gt;&lt;object type=&quot;3&quot; unique_id=&quot;1110469&quot;&gt;&lt;property id=&quot;20148&quot; value=&quot;5&quot;/&gt;&lt;property id=&quot;20300&quot; value=&quot;Slide 13 - &amp;quot;Activity: Influence and Difficult Conversation Practice &amp;quot;&quot;/&gt;&lt;property id=&quot;20307&quot; value=&quot;370&quot;/&gt;&lt;/object&gt;&lt;object type=&quot;3&quot; unique_id=&quot;1110470&quot;&gt;&lt;property id=&quot;20148&quot; value=&quot;5&quot;/&gt;&lt;property id=&quot;20300&quot; value=&quot;Slide 14 - &amp;quot;Why This Activity Is Important&amp;quot;&quot;/&gt;&lt;property id=&quot;20307&quot; value=&quot;371&quot;/&gt;&lt;/object&gt;&lt;object type=&quot;3&quot; unique_id=&quot;1110471&quot;&gt;&lt;property id=&quot;20148&quot; value=&quot;5&quot;/&gt;&lt;property id=&quot;20300&quot; value=&quot;Slide 15 - &amp;quot;Roles Within Each Rotation&amp;quot;&quot;/&gt;&lt;property id=&quot;20307&quot; value=&quot;372&quot;/&gt;&lt;/object&gt;&lt;object type=&quot;3&quot; unique_id=&quot;1110472&quot;&gt;&lt;property id=&quot;20148&quot; value=&quot;5&quot;/&gt;&lt;property id=&quot;20300&quot; value=&quot;Slide 16 - &amp;quot;Role Play Instructions&amp;quot;&quot;/&gt;&lt;property id=&quot;20307&quot; value=&quot;373&quot;/&gt;&lt;/object&gt;&lt;object type=&quot;3&quot; unique_id=&quot;1110473&quot;&gt;&lt;property id=&quot;20148&quot; value=&quot;5&quot;/&gt;&lt;property id=&quot;20300&quot; value=&quot;Slide 17 - &amp;quot;Providing Valuable Feedback&amp;quot;&quot;/&gt;&lt;property id=&quot;20307&quot; value=&quot;374&quot;/&gt;&lt;/object&gt;&lt;object type=&quot;3&quot; unique_id=&quot;1110474&quot;&gt;&lt;property id=&quot;20148&quot; value=&quot;5&quot;/&gt;&lt;property id=&quot;20300&quot; value=&quot;Slide 18 - &amp;quot;Introducing Our Guests! &amp;quot;&quot;/&gt;&lt;property id=&quot;20307&quot; value=&quot;375&quot;/&gt;&lt;/object&gt;&lt;object type=&quot;3&quot; unique_id=&quot;1110476&quot;&gt;&lt;property id=&quot;20148&quot; value=&quot;5&quot;/&gt;&lt;property id=&quot;20300&quot; value=&quot;Slide 20 - &amp;quot;Practice Your First Role Play!&amp;quot;&quot;/&gt;&lt;property id=&quot;20307&quot; value=&quot;377&quot;/&gt;&lt;/object&gt;&lt;object type=&quot;3&quot; unique_id=&quot;1110477&quot;&gt;&lt;property id=&quot;20148&quot; value=&quot;5&quot;/&gt;&lt;property id=&quot;20300&quot; value=&quot;Slide 21 - &amp;quot;Let’s Debrief – Three Strategies for Influence Conversations&amp;quot;&quot;/&gt;&lt;property id=&quot;20307&quot; value=&quot;378&quot;/&gt;&lt;/object&gt;&lt;object type=&quot;3&quot; unique_id=&quot;1110478&quot;&gt;&lt;property id=&quot;20148&quot; value=&quot;5&quot;/&gt;&lt;property id=&quot;20300&quot; value=&quot;Slide 22 - &amp;quot;The Risks of Assumptions&amp;quot;&quot;/&gt;&lt;property id=&quot;20307&quot; value=&quot;379&quot;/&gt;&lt;/object&gt;&lt;object type=&quot;3&quot; unique_id=&quot;1110479&quot;&gt;&lt;property id=&quot;20148&quot; value=&quot;5&quot;/&gt;&lt;property id=&quot;20300&quot; value=&quot;Slide 23 - &amp;quot;Asking Open-Ended Questions and Inquiry&amp;quot;&quot;/&gt;&lt;property id=&quot;20307&quot; value=&quot;380&quot;/&gt;&lt;/object&gt;&lt;object type=&quot;3&quot; unique_id=&quot;1110480&quot;&gt;&lt;property id=&quot;20148&quot; value=&quot;5&quot;/&gt;&lt;property id=&quot;20300&quot; value=&quot;Slide 24 - &amp;quot;Let’s Practice a Few More Role Plays!&amp;quot;&quot;/&gt;&lt;property id=&quot;20307&quot; value=&quot;381&quot;/&gt;&lt;/object&gt;&lt;object type=&quot;3&quot; unique_id=&quot;1110481&quot;&gt;&lt;property id=&quot;20148&quot; value=&quot;5&quot;/&gt;&lt;property id=&quot;20300&quot; value=&quot;Slide 26 - &amp;quot;Let’s Debrief! - Tone in Conversation&amp;quot;&quot;/&gt;&lt;property id=&quot;20307&quot; value=&quot;382&quot;/&gt;&lt;/object&gt;&lt;object type=&quot;3&quot; unique_id=&quot;1110482&quot;&gt;&lt;property id=&quot;20148&quot; value=&quot;5&quot;/&gt;&lt;property id=&quot;20300&quot; value=&quot;Slide 27 - &amp;quot;Let’s Debrief! – Word Choice&amp;quot;&quot;/&gt;&lt;property id=&quot;20307&quot; value=&quot;383&quot;/&gt;&lt;/object&gt;&lt;object type=&quot;3&quot; unique_id=&quot;1110483&quot;&gt;&lt;property id=&quot;20148&quot; value=&quot;5&quot;/&gt;&lt;property id=&quot;20300&quot; value=&quot;Slide 28 - &amp;quot;Let’s Debrief! - Emotions&amp;quot;&quot;/&gt;&lt;property id=&quot;20307&quot; value=&quot;384&quot;/&gt;&lt;/object&gt;&lt;object type=&quot;3&quot; unique_id=&quot;1110484&quot;&gt;&lt;property id=&quot;20148&quot; value=&quot;5&quot;/&gt;&lt;property id=&quot;20300&quot; value=&quot;Slide 29 - &amp;quot;Let’s Practice the Final Role Plays!&amp;quot;&quot;/&gt;&lt;property id=&quot;20307&quot; value=&quot;385&quot;/&gt;&lt;/object&gt;&lt;object type=&quot;3&quot; unique_id=&quot;1110485&quot;&gt;&lt;property id=&quot;20148&quot; value=&quot;5&quot;/&gt;&lt;property id=&quot;20300&quot; value=&quot;Slide 30 - &amp;quot;Final Debrief!&amp;quot;&quot;/&gt;&lt;property id=&quot;20307&quot; value=&quot;386&quot;/&gt;&lt;/object&gt;&lt;object type=&quot;3&quot; unique_id=&quot;1110486&quot;&gt;&lt;property id=&quot;20148&quot; value=&quot;5&quot;/&gt;&lt;property id=&quot;20300&quot; value=&quot;Slide 31 - &amp;quot;Other Influence Conversation Strategies&amp;quot;&quot;/&gt;&lt;property id=&quot;20307&quot; value=&quot;387&quot;/&gt;&lt;/object&gt;&lt;object type=&quot;3&quot; unique_id=&quot;1110487&quot;&gt;&lt;property id=&quot;20148&quot; value=&quot;5&quot;/&gt;&lt;property id=&quot;20300&quot; value=&quot;Slide 32 - &amp;quot;Other Influence Conversation Strategies&amp;quot;&quot;/&gt;&lt;property id=&quot;20307&quot; value=&quot;388&quot;/&gt;&lt;/object&gt;&lt;object type=&quot;3&quot; unique_id=&quot;1110488&quot;&gt;&lt;property id=&quot;20148&quot; value=&quot;5&quot;/&gt;&lt;property id=&quot;20300&quot; value=&quot;Slide 33 - &amp;quot;Other Influence Conversation Strategies&amp;quot;&quot;/&gt;&lt;property id=&quot;20307&quot; value=&quot;389&quot;/&gt;&lt;/object&gt;&lt;object type=&quot;3&quot; unique_id=&quot;1110489&quot;&gt;&lt;property id=&quot;20148&quot; value=&quot;5&quot;/&gt;&lt;property id=&quot;20300&quot; value=&quot;Slide 34 - &amp;quot;Other Influence Conversation Strategies&amp;quot;&quot;/&gt;&lt;property id=&quot;20307&quot; value=&quot;390&quot;/&gt;&lt;/object&gt;&lt;object type=&quot;3&quot; unique_id=&quot;1110611&quot;&gt;&lt;property id=&quot;20148&quot; value=&quot;5&quot;/&gt;&lt;property id=&quot;20300&quot; value=&quot;Slide 3 - &amp;quot;Market Research Review&amp;quot;&quot;/&gt;&lt;property id=&quot;20307&quot; value=&quot;391&quot;/&gt;&lt;/object&gt;&lt;object type=&quot;3&quot; unique_id=&quot;1111929&quot;&gt;&lt;property id=&quot;20148&quot; value=&quot;5&quot;/&gt;&lt;property id=&quot;20300&quot; value=&quot;Slide 9 - &amp;quot;Morning Break&amp;quot;&quot;/&gt;&lt;property id=&quot;20307&quot; value=&quot;392&quot;/&gt;&lt;/object&gt;&lt;object type=&quot;3&quot; unique_id=&quot;1112272&quot;&gt;&lt;property id=&quot;20148&quot; value=&quot;5&quot;/&gt;&lt;property id=&quot;20300&quot; value=&quot;Slide 25 - &amp;quot;DiSC Assessment Placeholder Slide&amp;quot;&quot;/&gt;&lt;property id=&quot;20307&quot; value=&quot;393&quot;/&gt;&lt;/object&gt;&lt;object type=&quot;3&quot; unique_id=&quot;1112884&quot;&gt;&lt;property id=&quot;20148&quot; value=&quot;5&quot;/&gt;&lt;property id=&quot;20300&quot; value=&quot;Slide 19 - &amp;quot;Your Roleplay Group&amp;quot;&quot;/&gt;&lt;property id=&quot;20307&quot; value=&quot;39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01A845-FDAA-4E5D-A0D2-FA99ABF96922}">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FEF13684-440A-4266-8887-879A403A8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F8FE182-F756-48BD-8604-FB39DCE874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11332</TotalTime>
  <Words>5317</Words>
  <Application>Microsoft Office PowerPoint</Application>
  <PresentationFormat>Widescreen</PresentationFormat>
  <Paragraphs>569</Paragraphs>
  <Slides>38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Open Sans</vt:lpstr>
      <vt:lpstr>Wingdings</vt:lpstr>
      <vt:lpstr>Office Theme</vt:lpstr>
      <vt:lpstr>Release 2 Classroom Session – Day 4</vt:lpstr>
      <vt:lpstr>Day 4 Agenda</vt:lpstr>
      <vt:lpstr>Market Research Review</vt:lpstr>
      <vt:lpstr>Yesterday’s Guest Speakers</vt:lpstr>
      <vt:lpstr>Market Research and the Acquisition Strategy</vt:lpstr>
      <vt:lpstr>What Goes in the Acquisition Strategy?</vt:lpstr>
      <vt:lpstr>Review of the Salesforce Acquisition/Market Research</vt:lpstr>
      <vt:lpstr>A Review of the Market Research Report</vt:lpstr>
      <vt:lpstr>Morning Break</vt:lpstr>
      <vt:lpstr>Influence and Difficult Conversations</vt:lpstr>
      <vt:lpstr>How to Prepare for an Influence Conversation</vt:lpstr>
      <vt:lpstr>Wrap Up on Preparing to Influence</vt:lpstr>
      <vt:lpstr>Activity: Influence and Difficult Conversation Practice </vt:lpstr>
      <vt:lpstr>Why This Activity Is Important</vt:lpstr>
      <vt:lpstr>Roles Within Each Rotation</vt:lpstr>
      <vt:lpstr>Role Play Instructions</vt:lpstr>
      <vt:lpstr>Providing Valuable Feedback</vt:lpstr>
      <vt:lpstr>Introducing Our Guests! </vt:lpstr>
      <vt:lpstr>Your Roleplay Group</vt:lpstr>
      <vt:lpstr>Practice Your First Role Play!</vt:lpstr>
      <vt:lpstr>Let’s Debrief – Three Strategies for Influence Conversations</vt:lpstr>
      <vt:lpstr>The Risks of Assumptions</vt:lpstr>
      <vt:lpstr>Asking Open-Ended Questions and Inquiry</vt:lpstr>
      <vt:lpstr>Let’s Practice a Few More Role Plays!</vt:lpstr>
      <vt:lpstr>DiSC Assessment Placeholder Slide</vt:lpstr>
      <vt:lpstr>Let’s Debrief! - Tone in Conversation</vt:lpstr>
      <vt:lpstr>Let’s Debrief! – Word Choice</vt:lpstr>
      <vt:lpstr>Let’s Debrief! - Emotions</vt:lpstr>
      <vt:lpstr>Let’s Practice the Final Role Plays!</vt:lpstr>
      <vt:lpstr>Final Debrief!</vt:lpstr>
      <vt:lpstr>Other Influence Conversation Strategies</vt:lpstr>
      <vt:lpstr>Other Influence Conversation Strategies</vt:lpstr>
      <vt:lpstr>Other Influence Conversation Strategies</vt:lpstr>
      <vt:lpstr>Other Influence Conversation Strategies</vt:lpstr>
      <vt:lpstr>Lunch</vt:lpstr>
      <vt:lpstr>VA Guest Panel</vt:lpstr>
      <vt:lpstr>Preview of Tomorrow</vt:lpstr>
      <vt:lpstr>Day 5 Agenda</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Maravilla, Brent A. EOP/OMB</cp:lastModifiedBy>
  <cp:revision>359</cp:revision>
  <cp:lastPrinted>2015-12-09T17:02:39Z</cp:lastPrinted>
  <dcterms:created xsi:type="dcterms:W3CDTF">2015-09-18T18:18:02Z</dcterms:created>
  <dcterms:modified xsi:type="dcterms:W3CDTF">2017-05-30T01:54:30Z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