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477" r:id="rId5"/>
    <p:sldId id="478" r:id="rId6"/>
    <p:sldId id="427" r:id="rId7"/>
    <p:sldId id="499" r:id="rId8"/>
    <p:sldId id="500" r:id="rId9"/>
    <p:sldId id="501" r:id="rId10"/>
    <p:sldId id="495" r:id="rId11"/>
    <p:sldId id="496" r:id="rId12"/>
    <p:sldId id="497" r:id="rId13"/>
    <p:sldId id="498" r:id="rId14"/>
    <p:sldId id="488" r:id="rId15"/>
    <p:sldId id="490" r:id="rId16"/>
    <p:sldId id="489" r:id="rId17"/>
    <p:sldId id="491" r:id="rId18"/>
    <p:sldId id="456" r:id="rId19"/>
    <p:sldId id="481" r:id="rId20"/>
    <p:sldId id="360" r:id="rId21"/>
    <p:sldId id="486" r:id="rId22"/>
    <p:sldId id="435" r:id="rId23"/>
  </p:sldIdLst>
  <p:sldSz cx="12192000" cy="6858000"/>
  <p:notesSz cx="7010400" cy="92964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n" initials="EF" lastIdx="107" clrIdx="0">
    <p:extLst/>
  </p:cmAuthor>
  <p:cmAuthor id="2" name="Lauren E. Tindall" initials="LET" lastIdx="14" clrIdx="1">
    <p:extLst/>
  </p:cmAuthor>
  <p:cmAuthor id="3" name="Wolf, Brock" initials="WB" lastIdx="1" clrIdx="2">
    <p:extLst/>
  </p:cmAuthor>
  <p:cmAuthor id="4" name="Martin, Melissa" initials="MM" lastIdx="1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63C"/>
    <a:srgbClr val="5A2781"/>
    <a:srgbClr val="008A3E"/>
    <a:srgbClr val="002060"/>
    <a:srgbClr val="DAC2EC"/>
    <a:srgbClr val="CBA9E5"/>
    <a:srgbClr val="DEC8EE"/>
    <a:srgbClr val="FFFFFF"/>
    <a:srgbClr val="9FD8FF"/>
    <a:srgbClr val="CECE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7" autoAdjust="0"/>
    <p:restoredTop sz="73851" autoAdjust="0"/>
  </p:normalViewPr>
  <p:slideViewPr>
    <p:cSldViewPr snapToGrid="0">
      <p:cViewPr varScale="1">
        <p:scale>
          <a:sx n="79" d="100"/>
          <a:sy n="79" d="100"/>
        </p:scale>
        <p:origin x="1656" y="96"/>
      </p:cViewPr>
      <p:guideLst>
        <p:guide orient="horz" pos="2160"/>
        <p:guide pos="3840"/>
      </p:guideLst>
    </p:cSldViewPr>
  </p:slideViewPr>
  <p:notesTextViewPr>
    <p:cViewPr>
      <p:scale>
        <a:sx n="80" d="100"/>
        <a:sy n="80" d="100"/>
      </p:scale>
      <p:origin x="0" y="0"/>
    </p:cViewPr>
  </p:notesTextViewPr>
  <p:sorterViewPr>
    <p:cViewPr>
      <p:scale>
        <a:sx n="100" d="100"/>
        <a:sy n="100" d="100"/>
      </p:scale>
      <p:origin x="0" y="9456"/>
    </p:cViewPr>
  </p:sorterViewPr>
  <p:notesViewPr>
    <p:cSldViewPr snapToGrid="0">
      <p:cViewPr>
        <p:scale>
          <a:sx n="85" d="100"/>
          <a:sy n="85" d="100"/>
        </p:scale>
        <p:origin x="-444"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dirty="0" smtClean="0"/>
              <a:t>Release Assessment Mean Scores</a:t>
            </a:r>
            <a:endParaRPr lang="en-US" sz="2400" b="1" dirty="0"/>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Release 4</c:v>
                </c:pt>
                <c:pt idx="1">
                  <c:v>Release 3</c:v>
                </c:pt>
                <c:pt idx="2">
                  <c:v>Release 2</c:v>
                </c:pt>
                <c:pt idx="3">
                  <c:v>Release 1</c:v>
                </c:pt>
              </c:strCache>
            </c:strRef>
          </c:cat>
          <c:val>
            <c:numRef>
              <c:f>Sheet1!$B$2:$B$5</c:f>
              <c:numCache>
                <c:formatCode>General</c:formatCode>
                <c:ptCount val="4"/>
                <c:pt idx="0">
                  <c:v>87</c:v>
                </c:pt>
                <c:pt idx="1">
                  <c:v>79</c:v>
                </c:pt>
                <c:pt idx="2">
                  <c:v>64</c:v>
                </c:pt>
                <c:pt idx="3">
                  <c:v>60</c:v>
                </c:pt>
              </c:numCache>
            </c:numRef>
          </c:val>
        </c:ser>
        <c:dLbls>
          <c:showLegendKey val="0"/>
          <c:showVal val="0"/>
          <c:showCatName val="0"/>
          <c:showSerName val="0"/>
          <c:showPercent val="0"/>
          <c:showBubbleSize val="0"/>
        </c:dLbls>
        <c:gapWidth val="116"/>
        <c:axId val="321509544"/>
        <c:axId val="321506408"/>
      </c:barChart>
      <c:catAx>
        <c:axId val="3215095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21506408"/>
        <c:crosses val="autoZero"/>
        <c:auto val="1"/>
        <c:lblAlgn val="ctr"/>
        <c:lblOffset val="100"/>
        <c:noMultiLvlLbl val="0"/>
      </c:catAx>
      <c:valAx>
        <c:axId val="32150640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1509544"/>
        <c:crosses val="autoZero"/>
        <c:crossBetween val="between"/>
      </c:valAx>
      <c:spPr>
        <a:noFill/>
        <a:ln>
          <a:noFill/>
        </a:ln>
        <a:effectLst/>
      </c:spPr>
    </c:plotArea>
    <c:plotVisOnly val="1"/>
    <c:dispBlanksAs val="gap"/>
    <c:showDLblsOverMax val="0"/>
  </c:chart>
  <c:spPr>
    <a:noFill/>
    <a:ln>
      <a:solidFill>
        <a:schemeClr val="bg1">
          <a:lumMod val="75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2000" b="1" dirty="0" smtClean="0"/>
              <a:t>Capstone</a:t>
            </a:r>
            <a:r>
              <a:rPr lang="en-US" sz="2000" b="1" baseline="0" dirty="0" smtClean="0"/>
              <a:t> </a:t>
            </a:r>
            <a:r>
              <a:rPr lang="en-US" sz="2000" b="1" dirty="0" smtClean="0"/>
              <a:t>Scores by Release</a:t>
            </a:r>
            <a:endParaRPr lang="en-US" sz="2000"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5010098084638421"/>
          <c:y val="0.17023012203794227"/>
          <c:w val="0.70831931669017123"/>
          <c:h val="0.66731199475521652"/>
        </c:manualLayout>
      </c:layout>
      <c:barChart>
        <c:barDir val="bar"/>
        <c:grouping val="clustered"/>
        <c:varyColors val="0"/>
        <c:ser>
          <c:idx val="0"/>
          <c:order val="0"/>
          <c:tx>
            <c:strRef>
              <c:f>Sheet1!$B$1</c:f>
              <c:strCache>
                <c:ptCount val="1"/>
                <c:pt idx="0">
                  <c:v>Series 1</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Release 4</c:v>
                </c:pt>
                <c:pt idx="1">
                  <c:v>Release 3</c:v>
                </c:pt>
                <c:pt idx="2">
                  <c:v>Release 2</c:v>
                </c:pt>
                <c:pt idx="3">
                  <c:v>Release 1</c:v>
                </c:pt>
              </c:strCache>
            </c:strRef>
          </c:cat>
          <c:val>
            <c:numRef>
              <c:f>Sheet1!$B$2:$B$5</c:f>
              <c:numCache>
                <c:formatCode>General</c:formatCode>
                <c:ptCount val="4"/>
                <c:pt idx="0">
                  <c:v>76</c:v>
                </c:pt>
                <c:pt idx="1">
                  <c:v>74</c:v>
                </c:pt>
                <c:pt idx="2">
                  <c:v>80</c:v>
                </c:pt>
                <c:pt idx="3">
                  <c:v>67</c:v>
                </c:pt>
              </c:numCache>
            </c:numRef>
          </c:val>
        </c:ser>
        <c:dLbls>
          <c:showLegendKey val="0"/>
          <c:showVal val="0"/>
          <c:showCatName val="0"/>
          <c:showSerName val="0"/>
          <c:showPercent val="0"/>
          <c:showBubbleSize val="0"/>
        </c:dLbls>
        <c:gapWidth val="42"/>
        <c:axId val="321507976"/>
        <c:axId val="321502880"/>
      </c:barChart>
      <c:catAx>
        <c:axId val="32150797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900" b="0" i="0" u="none" strike="noStrike" kern="1200" baseline="0">
                <a:solidFill>
                  <a:schemeClr val="tx1">
                    <a:lumMod val="65000"/>
                    <a:lumOff val="35000"/>
                  </a:schemeClr>
                </a:solidFill>
                <a:latin typeface="+mn-lt"/>
                <a:ea typeface="+mn-ea"/>
                <a:cs typeface="+mn-cs"/>
              </a:defRPr>
            </a:pPr>
            <a:endParaRPr lang="en-US"/>
          </a:p>
        </c:txPr>
        <c:crossAx val="321502880"/>
        <c:crosses val="autoZero"/>
        <c:auto val="1"/>
        <c:lblAlgn val="ctr"/>
        <c:lblOffset val="100"/>
        <c:noMultiLvlLbl val="0"/>
      </c:catAx>
      <c:valAx>
        <c:axId val="321502880"/>
        <c:scaling>
          <c:orientation val="minMax"/>
          <c:min val="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215079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6B48701F-A889-4B94-A380-68791E188376}" type="datetimeFigureOut">
              <a:rPr lang="en-US" smtClean="0"/>
              <a:t>5/30/2017</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655AD792-D0E5-463E-BAD3-EF54C503734E}" type="slidenum">
              <a:rPr lang="en-US" smtClean="0"/>
              <a:t>‹#›</a:t>
            </a:fld>
            <a:endParaRPr lang="en-US"/>
          </a:p>
        </p:txBody>
      </p:sp>
    </p:spTree>
    <p:extLst>
      <p:ext uri="{BB962C8B-B14F-4D97-AF65-F5344CB8AC3E}">
        <p14:creationId xmlns:p14="http://schemas.microsoft.com/office/powerpoint/2010/main" val="19274943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E6BDC796-006F-442D-A66B-1415D11D2B2A}" type="datetimeFigureOut">
              <a:rPr lang="en-US" smtClean="0"/>
              <a:t>5/30/2017</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3AFC8854-003F-465D-BEBB-FBCAECCCEBB9}" type="slidenum">
              <a:rPr lang="en-US" smtClean="0"/>
              <a:t>‹#›</a:t>
            </a:fld>
            <a:endParaRPr lang="en-US"/>
          </a:p>
        </p:txBody>
      </p:sp>
    </p:spTree>
    <p:extLst>
      <p:ext uri="{BB962C8B-B14F-4D97-AF65-F5344CB8AC3E}">
        <p14:creationId xmlns:p14="http://schemas.microsoft.com/office/powerpoint/2010/main" val="12281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a:t>
            </a:fld>
            <a:endParaRPr lang="en-US"/>
          </a:p>
        </p:txBody>
      </p:sp>
    </p:spTree>
    <p:extLst>
      <p:ext uri="{BB962C8B-B14F-4D97-AF65-F5344CB8AC3E}">
        <p14:creationId xmlns:p14="http://schemas.microsoft.com/office/powerpoint/2010/main" val="3214107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to everyone who has earned an</a:t>
            </a:r>
            <a:r>
              <a:rPr lang="en-US" baseline="0" dirty="0" smtClean="0"/>
              <a:t> applied skills badge! </a:t>
            </a:r>
            <a:r>
              <a:rPr lang="en-US" baseline="0" dirty="0" smtClean="0"/>
              <a:t>(name removed) </a:t>
            </a:r>
            <a:r>
              <a:rPr lang="en-US" baseline="0" dirty="0" smtClean="0"/>
              <a:t>is our overall leader– after conducting 12 Stakeholder Interviews for her Stakeholder analysis, she has reached the Level III Developing Your Network badge! </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10</a:t>
            </a:fld>
            <a:endParaRPr lang="en-US"/>
          </a:p>
        </p:txBody>
      </p:sp>
    </p:spTree>
    <p:extLst>
      <p:ext uri="{BB962C8B-B14F-4D97-AF65-F5344CB8AC3E}">
        <p14:creationId xmlns:p14="http://schemas.microsoft.com/office/powerpoint/2010/main" val="3775151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1 hour, 10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8:50– 10:00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Presented by</a:t>
            </a:r>
            <a:r>
              <a:rPr lang="en-US" b="0" baseline="0" dirty="0" smtClean="0"/>
              <a:t>: </a:t>
            </a:r>
            <a:r>
              <a:rPr lang="en-US" b="0" dirty="0" smtClean="0"/>
              <a:t>ICF/Peter Bonner, ASI Will Randolph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p>
          <a:p>
            <a:pPr marL="171450" indent="-171450">
              <a:buFont typeface="Arial" panose="020B0604020202020204" pitchFamily="34" charset="0"/>
              <a:buChar char="•"/>
            </a:pPr>
            <a:endParaRPr lang="en-US" b="0" baseline="0" dirty="0" smtClean="0"/>
          </a:p>
          <a:p>
            <a:pPr marL="171450" indent="-171450">
              <a:buFont typeface="Arial" panose="020B0604020202020204" pitchFamily="34" charset="0"/>
              <a:buChar char="•"/>
            </a:pPr>
            <a:r>
              <a:rPr lang="en-US" b="0" baseline="0" dirty="0" smtClean="0"/>
              <a:t>Now that you’ve had time to see all of the presentations, we wanted to come back together to debrief on the past three days and gather your feedback on your classroom experience. This will be similar to the orientation session, we’ll be closing with the “liked, learned, and longed for” post it activity. </a:t>
            </a:r>
          </a:p>
        </p:txBody>
      </p:sp>
      <p:sp>
        <p:nvSpPr>
          <p:cNvPr id="4" name="Slide Number Placeholder 3"/>
          <p:cNvSpPr>
            <a:spLocks noGrp="1"/>
          </p:cNvSpPr>
          <p:nvPr>
            <p:ph type="sldNum" sz="quarter" idx="10"/>
          </p:nvPr>
        </p:nvSpPr>
        <p:spPr/>
        <p:txBody>
          <a:bodyPr/>
          <a:lstStyle/>
          <a:p>
            <a:fld id="{3AFC8854-003F-465D-BEBB-FBCAECCCEBB9}" type="slidenum">
              <a:rPr lang="en-US" smtClean="0"/>
              <a:t>11</a:t>
            </a:fld>
            <a:endParaRPr lang="en-US"/>
          </a:p>
        </p:txBody>
      </p:sp>
    </p:spTree>
    <p:extLst>
      <p:ext uri="{BB962C8B-B14F-4D97-AF65-F5344CB8AC3E}">
        <p14:creationId xmlns:p14="http://schemas.microsoft.com/office/powerpoint/2010/main" val="424252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20</a:t>
            </a:r>
            <a:r>
              <a:rPr lang="en-US" b="0" baseline="0" dirty="0" smtClean="0"/>
              <a:t>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8:50– 9:10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Presented by</a:t>
            </a:r>
            <a:r>
              <a:rPr lang="en-US" b="0" baseline="0" dirty="0" smtClean="0"/>
              <a:t>: </a:t>
            </a:r>
            <a:r>
              <a:rPr lang="en-US" b="0" dirty="0" smtClean="0"/>
              <a:t>ICF/Peter Bonner, ASI Will Randolph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p>
          <a:p>
            <a:r>
              <a:rPr lang="en-US" b="0" baseline="0" dirty="0" smtClean="0"/>
              <a:t>Conduct this as a large group discussion to generally gather participants’ feedback on the Live Digital Assignment. Walk through each of the categories on the slide and ask participants how helpful the LDA has been in them applying their new skills to various activities. Record participant responses on the whiteboard. (We will also have a note taker in the room to capture notes.) </a:t>
            </a:r>
          </a:p>
          <a:p>
            <a:endParaRPr lang="en-US" b="0" baseline="0" dirty="0" smtClean="0"/>
          </a:p>
          <a:p>
            <a:r>
              <a:rPr lang="en-US" b="0" baseline="0" dirty="0" smtClean="0"/>
              <a:t>Ask them:</a:t>
            </a:r>
          </a:p>
          <a:p>
            <a:pPr fontAlgn="base"/>
            <a:r>
              <a:rPr lang="en-US" b="1" i="1" dirty="0" smtClean="0">
                <a:latin typeface="Arial" panose="020B0604020202020204" pitchFamily="34" charset="0"/>
                <a:cs typeface="Arial" panose="020B0604020202020204" pitchFamily="34" charset="0"/>
              </a:rPr>
              <a:t>Liked </a:t>
            </a:r>
            <a:r>
              <a:rPr lang="en-US" i="1" dirty="0" smtClean="0">
                <a:latin typeface="Arial" panose="020B0604020202020204" pitchFamily="34" charset="0"/>
                <a:cs typeface="Arial" panose="020B0604020202020204" pitchFamily="34" charset="0"/>
              </a:rPr>
              <a:t>– things you really liked</a:t>
            </a:r>
          </a:p>
          <a:p>
            <a:pPr fontAlgn="base"/>
            <a:r>
              <a:rPr lang="en-US" b="1" i="1" dirty="0" smtClean="0">
                <a:latin typeface="Arial" panose="020B0604020202020204" pitchFamily="34" charset="0"/>
                <a:cs typeface="Arial" panose="020B0604020202020204" pitchFamily="34" charset="0"/>
              </a:rPr>
              <a:t>Learned </a:t>
            </a:r>
            <a:r>
              <a:rPr lang="en-US" i="1" dirty="0" smtClean="0">
                <a:latin typeface="Arial" panose="020B0604020202020204" pitchFamily="34" charset="0"/>
                <a:cs typeface="Arial" panose="020B0604020202020204" pitchFamily="34" charset="0"/>
              </a:rPr>
              <a:t>– things you have learned</a:t>
            </a:r>
          </a:p>
          <a:p>
            <a:pPr fontAlgn="base"/>
            <a:r>
              <a:rPr lang="en-US" b="1" i="1" dirty="0" smtClean="0">
                <a:latin typeface="Arial" panose="020B0604020202020204" pitchFamily="34" charset="0"/>
                <a:cs typeface="Arial" panose="020B0604020202020204" pitchFamily="34" charset="0"/>
              </a:rPr>
              <a:t>Lacked </a:t>
            </a:r>
            <a:r>
              <a:rPr lang="en-US" i="1" dirty="0" smtClean="0">
                <a:latin typeface="Arial" panose="020B0604020202020204" pitchFamily="34" charset="0"/>
                <a:cs typeface="Arial" panose="020B0604020202020204" pitchFamily="34" charset="0"/>
              </a:rPr>
              <a:t>– things you have seen the team doing, but consider that could be done better.</a:t>
            </a:r>
          </a:p>
          <a:p>
            <a:pPr fontAlgn="base"/>
            <a:r>
              <a:rPr lang="en-US" b="1" i="1" dirty="0" smtClean="0">
                <a:latin typeface="Arial" panose="020B0604020202020204" pitchFamily="34" charset="0"/>
                <a:cs typeface="Arial" panose="020B0604020202020204" pitchFamily="34" charset="0"/>
              </a:rPr>
              <a:t>Longed for – </a:t>
            </a:r>
            <a:r>
              <a:rPr lang="en-US" i="1" dirty="0" smtClean="0">
                <a:latin typeface="Arial" panose="020B0604020202020204" pitchFamily="34" charset="0"/>
                <a:cs typeface="Arial" panose="020B0604020202020204" pitchFamily="34" charset="0"/>
              </a:rPr>
              <a:t>something you desired or wished for</a:t>
            </a:r>
          </a:p>
          <a:p>
            <a:endParaRPr lang="en-US" b="0" baseline="0" dirty="0" smtClean="0"/>
          </a:p>
          <a:p>
            <a:pPr marL="0" indent="0">
              <a:buFont typeface="Arial" panose="020B0604020202020204" pitchFamily="34" charset="0"/>
              <a:buNone/>
            </a:pP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12</a:t>
            </a:fld>
            <a:endParaRPr lang="en-US"/>
          </a:p>
        </p:txBody>
      </p:sp>
    </p:spTree>
    <p:extLst>
      <p:ext uri="{BB962C8B-B14F-4D97-AF65-F5344CB8AC3E}">
        <p14:creationId xmlns:p14="http://schemas.microsoft.com/office/powerpoint/2010/main" val="121858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15</a:t>
            </a:r>
            <a:r>
              <a:rPr lang="en-US" b="0" baseline="0" dirty="0" smtClean="0"/>
              <a:t>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9:10– 9:25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Presented by</a:t>
            </a:r>
            <a:r>
              <a:rPr lang="en-US" b="0" baseline="0" dirty="0" smtClean="0"/>
              <a:t>: </a:t>
            </a:r>
            <a:r>
              <a:rPr lang="en-US" b="0" dirty="0" smtClean="0"/>
              <a:t>ICF/Peter Bonner, ASI Will Randolph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p>
          <a:p>
            <a:r>
              <a:rPr lang="en-US" b="0" baseline="0" dirty="0" smtClean="0"/>
              <a:t>Prior to this activity, create a space on the wall for participants to place their sticky notes within each category for the Release 4/Capstone Classroom Session.</a:t>
            </a:r>
          </a:p>
          <a:p>
            <a:endParaRPr lang="en-US" b="0" baseline="0" dirty="0" smtClean="0"/>
          </a:p>
          <a:p>
            <a:r>
              <a:rPr lang="en-US" b="0" baseline="0" dirty="0" smtClean="0"/>
              <a:t>We’re going to take a little time now and think back through everything we did in this classroom session. As we do so, we’d like you to use the sticky notes in front of you to write down:</a:t>
            </a:r>
          </a:p>
          <a:p>
            <a:pPr marL="171450" indent="-171450">
              <a:buFontTx/>
              <a:buChar char="-"/>
            </a:pPr>
            <a:r>
              <a:rPr lang="en-US" b="0" baseline="0" dirty="0" smtClean="0"/>
              <a:t>Things that you really liked about an activity</a:t>
            </a:r>
          </a:p>
          <a:p>
            <a:pPr marL="171450" indent="-171450">
              <a:buFontTx/>
              <a:buChar char="-"/>
            </a:pPr>
            <a:r>
              <a:rPr lang="en-US" b="0" baseline="0" dirty="0" smtClean="0"/>
              <a:t>What activity might have taught you something really meaningful and what that is</a:t>
            </a:r>
          </a:p>
          <a:p>
            <a:pPr marL="171450" indent="-171450">
              <a:buFontTx/>
              <a:buChar char="-"/>
            </a:pPr>
            <a:r>
              <a:rPr lang="en-US" b="0" baseline="0" dirty="0" smtClean="0"/>
              <a:t>If there were any activities that could have been done better</a:t>
            </a:r>
          </a:p>
          <a:p>
            <a:pPr marL="171450" indent="-171450">
              <a:buFontTx/>
              <a:buChar char="-"/>
            </a:pPr>
            <a:r>
              <a:rPr lang="en-US" b="0" baseline="0" dirty="0" smtClean="0"/>
              <a:t>If there was some activity that you feel should have been done.</a:t>
            </a:r>
          </a:p>
          <a:p>
            <a:pPr marL="0" indent="0">
              <a:buFontTx/>
              <a:buNone/>
            </a:pPr>
            <a:endParaRPr lang="en-US" b="0" baseline="0" dirty="0" smtClean="0"/>
          </a:p>
          <a:p>
            <a:pPr marL="0" indent="0">
              <a:buFontTx/>
              <a:buNone/>
            </a:pPr>
            <a:r>
              <a:rPr lang="en-US" b="0" baseline="0" dirty="0" smtClean="0"/>
              <a:t>You do not have to write a sticky note for each activity in this classroom session, but the ones that stood out. Take 5 minutes to write down your feedback, then place your sticky notes on the wall in the appropriate categories, as we’ve done in past classroom training sessions. </a:t>
            </a:r>
          </a:p>
          <a:p>
            <a:pPr marL="0" indent="0">
              <a:buFontTx/>
              <a:buNone/>
            </a:pPr>
            <a:endParaRPr lang="en-US" b="0" baseline="0" dirty="0" smtClean="0"/>
          </a:p>
          <a:p>
            <a:pPr marL="0" indent="0">
              <a:buFontTx/>
              <a:buNone/>
            </a:pPr>
            <a:r>
              <a:rPr lang="en-US" b="0" baseline="0" dirty="0" smtClean="0"/>
              <a:t>Your feedback will be helpful for the next classroom session and future trainings, as well as a reminder to yourself of what you have learned and experienced this week.</a:t>
            </a:r>
          </a:p>
          <a:p>
            <a:pPr marL="0" indent="0">
              <a:buFontTx/>
              <a:buNone/>
            </a:pPr>
            <a:endParaRPr lang="en-US" b="0" baseline="0" dirty="0" smtClean="0"/>
          </a:p>
          <a:p>
            <a:pPr marL="0" indent="0">
              <a:buFontTx/>
              <a:buNone/>
            </a:pPr>
            <a:r>
              <a:rPr lang="en-US" b="0" baseline="0" dirty="0" smtClean="0"/>
              <a:t>After 5 minutes have passed, bring the participants back together and ask for volunteers to highlight feedback they added to each category. Spend 10 minutes discussing this feedback before moving on.</a:t>
            </a:r>
          </a:p>
        </p:txBody>
      </p:sp>
      <p:sp>
        <p:nvSpPr>
          <p:cNvPr id="4" name="Slide Number Placeholder 3"/>
          <p:cNvSpPr>
            <a:spLocks noGrp="1"/>
          </p:cNvSpPr>
          <p:nvPr>
            <p:ph type="sldNum" sz="quarter" idx="10"/>
          </p:nvPr>
        </p:nvSpPr>
        <p:spPr/>
        <p:txBody>
          <a:bodyPr/>
          <a:lstStyle/>
          <a:p>
            <a:fld id="{3AFC8854-003F-465D-BEBB-FBCAECCCEBB9}" type="slidenum">
              <a:rPr lang="en-US" smtClean="0"/>
              <a:t>13</a:t>
            </a:fld>
            <a:endParaRPr lang="en-US"/>
          </a:p>
        </p:txBody>
      </p:sp>
    </p:spTree>
    <p:extLst>
      <p:ext uri="{BB962C8B-B14F-4D97-AF65-F5344CB8AC3E}">
        <p14:creationId xmlns:p14="http://schemas.microsoft.com/office/powerpoint/2010/main" val="15791717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dirty="0" smtClean="0"/>
              <a:t>35</a:t>
            </a:r>
            <a:r>
              <a:rPr lang="en-US" b="0" baseline="0" dirty="0" smtClean="0"/>
              <a:t> minutes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9:25– 10:00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Presented by</a:t>
            </a:r>
            <a:r>
              <a:rPr lang="en-US" b="0" baseline="0" dirty="0" smtClean="0"/>
              <a:t>: </a:t>
            </a:r>
            <a:r>
              <a:rPr lang="en-US" b="0" dirty="0" smtClean="0"/>
              <a:t>ICF/Peter Bonner, ASI Will Randolph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a:t>
            </a:r>
            <a:r>
              <a:rPr lang="en-US" b="1" baseline="0" dirty="0" smtClean="0"/>
              <a:t>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Now we’re going to zoom out even further and reflect on the Digital Acquisition Program as a whole. You’ve provided feedback during the program at each classroom session and in the assessments; thank you for that. Now is your opportunity to provide any overall and final feedback to help us better document how the program should be refined for future cohorts. We’ve listed the releases on the slide for your reference.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This is going to be the jar/hat game.  Have two jars, one labeled “My Favorite Part of the Program” and one labeled “What I Did not like”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Pass the jars around and have them jot done their responses on slips of paper and place in the jar.  This is non attribution, so no names.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Take 10 minutes to document your feedback &amp; then we’ll come back together to debrief as a class.</a:t>
            </a:r>
          </a:p>
          <a:p>
            <a:pPr fontAlgn="base"/>
            <a:endParaRPr lang="en-US" b="1" i="1" dirty="0" smtClean="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14</a:t>
            </a:fld>
            <a:endParaRPr lang="en-US"/>
          </a:p>
        </p:txBody>
      </p:sp>
    </p:spTree>
    <p:extLst>
      <p:ext uri="{BB962C8B-B14F-4D97-AF65-F5344CB8AC3E}">
        <p14:creationId xmlns:p14="http://schemas.microsoft.com/office/powerpoint/2010/main" val="3918775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15 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10:00-10:15</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ICF</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endParaRPr lang="en-US" b="0" dirty="0" smtClean="0"/>
          </a:p>
          <a:p>
            <a:r>
              <a:rPr lang="en-US" b="0" dirty="0" smtClean="0"/>
              <a:t>Instruct participants</a:t>
            </a:r>
            <a:r>
              <a:rPr lang="en-US" b="0" baseline="0" dirty="0" smtClean="0"/>
              <a:t> to take a 15 minute break.</a:t>
            </a:r>
          </a:p>
          <a:p>
            <a:endParaRPr lang="en-US" b="0" baseline="0" dirty="0" smtClean="0"/>
          </a:p>
          <a:p>
            <a:r>
              <a:rPr lang="en-US" b="0" baseline="0" dirty="0" smtClean="0"/>
              <a:t>Direct to restrooms and water cooler.</a:t>
            </a:r>
            <a:endParaRPr lang="en-US" b="1"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15</a:t>
            </a:fld>
            <a:endParaRPr lang="en-US"/>
          </a:p>
        </p:txBody>
      </p:sp>
    </p:spTree>
    <p:extLst>
      <p:ext uri="{BB962C8B-B14F-4D97-AF65-F5344CB8AC3E}">
        <p14:creationId xmlns:p14="http://schemas.microsoft.com/office/powerpoint/2010/main" val="2337079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 hour 45 minutes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10:15-12:00</a:t>
            </a:r>
            <a:endParaRPr lang="en-US" b="1" dirty="0" smtClean="0"/>
          </a:p>
          <a:p>
            <a:r>
              <a:rPr lang="en-US" b="1" dirty="0" smtClean="0"/>
              <a:t>Presented by:</a:t>
            </a:r>
            <a:r>
              <a:rPr lang="en-US" b="0" dirty="0" smtClean="0"/>
              <a:t> ICF/Peter Bonner &amp; FLASH Team Panel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smtClean="0"/>
              <a:t>Introduce the DHS FLASH team panel. Explain that the DHS team recently awarded spots on its agency-wide agile software acquisition vehicle, which is called the </a:t>
            </a:r>
            <a:r>
              <a:rPr lang="en-US" sz="1200" b="0" i="0" kern="1200" dirty="0" smtClean="0">
                <a:solidFill>
                  <a:schemeClr val="tx1"/>
                </a:solidFill>
                <a:effectLst/>
                <a:latin typeface="+mn-lt"/>
                <a:ea typeface="+mn-ea"/>
                <a:cs typeface="+mn-cs"/>
              </a:rPr>
              <a:t>Flexible Agile Support for the Homeland (or</a:t>
            </a:r>
            <a:r>
              <a:rPr lang="en-US" sz="1200" b="0" i="0" kern="1200" baseline="0" dirty="0" smtClean="0">
                <a:solidFill>
                  <a:schemeClr val="tx1"/>
                </a:solidFill>
                <a:effectLst/>
                <a:latin typeface="+mn-lt"/>
                <a:ea typeface="+mn-ea"/>
                <a:cs typeface="+mn-cs"/>
              </a:rPr>
              <a:t> </a:t>
            </a:r>
            <a:r>
              <a:rPr lang="en-US" b="0" baseline="0" dirty="0" smtClean="0"/>
              <a:t>FLASH) vehicle. They’re here to talk more about the innovative procurement methods they used on this acquisition and some of their lessons learned along the way. </a:t>
            </a:r>
            <a:endParaRPr lang="en-US" b="0"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16</a:t>
            </a:fld>
            <a:endParaRPr lang="en-US"/>
          </a:p>
        </p:txBody>
      </p:sp>
    </p:spTree>
    <p:extLst>
      <p:ext uri="{BB962C8B-B14F-4D97-AF65-F5344CB8AC3E}">
        <p14:creationId xmlns:p14="http://schemas.microsoft.com/office/powerpoint/2010/main" val="1638265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The</a:t>
            </a:r>
            <a:r>
              <a:rPr lang="en-US" b="0" baseline="0" dirty="0" smtClean="0"/>
              <a:t> lunch break will run from 12:00-1:00pm. </a:t>
            </a:r>
            <a:endParaRPr lang="en-US" b="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17</a:t>
            </a:fld>
            <a:endParaRPr lang="en-US"/>
          </a:p>
        </p:txBody>
      </p:sp>
    </p:spTree>
    <p:extLst>
      <p:ext uri="{BB962C8B-B14F-4D97-AF65-F5344CB8AC3E}">
        <p14:creationId xmlns:p14="http://schemas.microsoft.com/office/powerpoint/2010/main" val="979032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1 hour </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1:00-2:00</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Haley/Matt </a:t>
            </a:r>
            <a:r>
              <a:rPr lang="en-US" b="0" dirty="0" err="1" smtClean="0"/>
              <a:t>Cutts</a:t>
            </a:r>
            <a:r>
              <a:rPr lang="en-US" b="0" dirty="0" smtClean="0"/>
              <a:t>/Todd “big picture” Discussion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endParaRPr lang="en-US" b="0"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18</a:t>
            </a:fld>
            <a:endParaRPr lang="en-US"/>
          </a:p>
        </p:txBody>
      </p:sp>
    </p:spTree>
    <p:extLst>
      <p:ext uri="{BB962C8B-B14F-4D97-AF65-F5344CB8AC3E}">
        <p14:creationId xmlns:p14="http://schemas.microsoft.com/office/powerpoint/2010/main" val="16382656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a:t>
            </a:r>
            <a:r>
              <a:rPr lang="en-US" b="1" baseline="0" dirty="0" smtClean="0"/>
              <a:t> </a:t>
            </a:r>
            <a:r>
              <a:rPr lang="en-US" b="0" baseline="0" dirty="0" smtClean="0"/>
              <a:t>2.5 hours</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 </a:t>
            </a:r>
            <a:r>
              <a:rPr lang="en-US" b="0" dirty="0" smtClean="0"/>
              <a:t>2:30-3:00</a:t>
            </a:r>
            <a:r>
              <a:rPr lang="en-US" b="0" baseline="0" dirty="0" smtClean="0"/>
              <a:t> (travel); 3:00-5:00 (ceremony + reception)</a:t>
            </a: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Presented by:</a:t>
            </a:r>
            <a:r>
              <a:rPr lang="en-US" b="0" dirty="0" smtClean="0"/>
              <a:t> ICF/Peter Bonner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Facilitator Notes: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smtClean="0"/>
              <a:t>Tell participants that they’ll have from 2:30-3:00 pm to travel over to the </a:t>
            </a:r>
            <a:r>
              <a:rPr lang="en-US" sz="1200" b="0" kern="1200" dirty="0" smtClean="0">
                <a:solidFill>
                  <a:schemeClr val="tx1"/>
                </a:solidFill>
                <a:effectLst/>
                <a:latin typeface="+mn-lt"/>
                <a:ea typeface="+mn-ea"/>
                <a:cs typeface="+mn-cs"/>
              </a:rPr>
              <a:t>Indian Treaty Room in the East Wing of the Eisenhower Executive Office Building.</a:t>
            </a:r>
            <a:r>
              <a:rPr lang="en-US" sz="1200" b="0" kern="1200" baseline="0" dirty="0" smtClean="0">
                <a:solidFill>
                  <a:schemeClr val="tx1"/>
                </a:solidFill>
                <a:effectLst/>
                <a:latin typeface="+mn-lt"/>
                <a:ea typeface="+mn-ea"/>
                <a:cs typeface="+mn-cs"/>
              </a:rPr>
              <a:t> We’re building in extra time to get through security. We’ll start the graduation ceremony at 3:00 pm. See everyone there!</a:t>
            </a:r>
            <a:endParaRPr lang="en-US" b="0" dirty="0" smtClean="0"/>
          </a:p>
          <a:p>
            <a:pPr marL="0" lvl="0" indent="0">
              <a:buFont typeface="Arial" panose="020B0604020202020204" pitchFamily="34" charset="0"/>
              <a:buNone/>
            </a:pP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endParaRPr lang="en-US"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dirty="0" smtClean="0">
                <a:solidFill>
                  <a:schemeClr val="tx1"/>
                </a:solidFill>
                <a:effectLst/>
                <a:latin typeface="+mn-lt"/>
                <a:ea typeface="+mn-ea"/>
                <a:cs typeface="+mn-cs"/>
              </a:rPr>
              <a:t>Winning team gives pitch</a:t>
            </a:r>
            <a:endParaRPr lang="en-US" sz="1100" i="1"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dirty="0" smtClean="0">
                <a:solidFill>
                  <a:schemeClr val="tx1"/>
                </a:solidFill>
                <a:effectLst/>
                <a:latin typeface="+mn-lt"/>
                <a:ea typeface="+mn-ea"/>
                <a:cs typeface="+mn-cs"/>
              </a:rPr>
              <a:t>Read names – provides names to Traci of graduating folks as well as badging winners – slide that lists out these folks – e.g., top 5</a:t>
            </a:r>
            <a:endParaRPr lang="en-US" sz="1100" i="1" kern="1200" dirty="0" smtClean="0">
              <a:solidFill>
                <a:schemeClr val="tx1"/>
              </a:solidFill>
              <a:effectLst/>
              <a:latin typeface="+mn-lt"/>
              <a:ea typeface="+mn-ea"/>
              <a:cs typeface="+mn-cs"/>
            </a:endParaRPr>
          </a:p>
          <a:p>
            <a:pPr marL="628650" lvl="1" indent="-171450">
              <a:buFont typeface="Arial" panose="020B0604020202020204" pitchFamily="34" charset="0"/>
              <a:buChar char="•"/>
            </a:pPr>
            <a:r>
              <a:rPr lang="en-US" sz="1200" i="1" kern="1200" dirty="0" smtClean="0">
                <a:solidFill>
                  <a:schemeClr val="tx1"/>
                </a:solidFill>
                <a:effectLst/>
                <a:latin typeface="+mn-lt"/>
                <a:ea typeface="+mn-ea"/>
                <a:cs typeface="+mn-cs"/>
              </a:rPr>
              <a:t>Provide data from pre-program and post-program survey results – include on a slide (similar to what we did for pilot graduation ceremony)</a:t>
            </a:r>
            <a:endParaRPr lang="en-US" sz="1100" i="1"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US" sz="1200" i="1" kern="1200" dirty="0" smtClean="0">
                <a:solidFill>
                  <a:schemeClr val="tx1"/>
                </a:solidFill>
                <a:effectLst/>
                <a:latin typeface="+mn-lt"/>
                <a:ea typeface="+mn-ea"/>
                <a:cs typeface="+mn-cs"/>
              </a:rPr>
              <a:t>Reception</a:t>
            </a:r>
            <a:endParaRPr lang="en-US" sz="1100" i="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FC8854-003F-465D-BEBB-FBCAECCCEBB9}" type="slidenum">
              <a:rPr lang="en-US" smtClean="0"/>
              <a:t>19</a:t>
            </a:fld>
            <a:endParaRPr lang="en-US"/>
          </a:p>
        </p:txBody>
      </p:sp>
    </p:spTree>
    <p:extLst>
      <p:ext uri="{BB962C8B-B14F-4D97-AF65-F5344CB8AC3E}">
        <p14:creationId xmlns:p14="http://schemas.microsoft.com/office/powerpoint/2010/main" val="4206444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Duration: </a:t>
            </a:r>
            <a:r>
              <a:rPr lang="en-US" b="0" baseline="0" dirty="0" smtClean="0"/>
              <a:t>5 minutes</a:t>
            </a:r>
          </a:p>
          <a:p>
            <a:r>
              <a:rPr lang="en-US" b="1" dirty="0" smtClean="0"/>
              <a:t>Timing: </a:t>
            </a:r>
            <a:r>
              <a:rPr lang="en-US" b="0" dirty="0" smtClean="0"/>
              <a:t>8:00-8:05</a:t>
            </a:r>
            <a:r>
              <a:rPr lang="en-US" b="0" baseline="0" dirty="0" smtClean="0"/>
              <a:t> am</a:t>
            </a:r>
            <a:endParaRPr lang="en-US" b="1" dirty="0" smtClean="0"/>
          </a:p>
          <a:p>
            <a:r>
              <a:rPr lang="en-US" b="1" dirty="0" smtClean="0"/>
              <a:t>Presenter</a:t>
            </a:r>
            <a:r>
              <a:rPr lang="en-US" b="0" dirty="0" smtClean="0"/>
              <a:t>: ICF/Peter Bonner</a:t>
            </a:r>
          </a:p>
          <a:p>
            <a:endParaRPr lang="en-US" b="0" baseline="0" dirty="0" smtClean="0"/>
          </a:p>
          <a:p>
            <a:r>
              <a:rPr lang="en-US" b="1" dirty="0" smtClean="0"/>
              <a:t>Facilitator Notes</a:t>
            </a:r>
            <a:r>
              <a:rPr lang="en-US" b="1" baseline="0" dirty="0" smtClean="0"/>
              <a:t>: </a:t>
            </a:r>
            <a:r>
              <a:rPr lang="en-US" b="0" baseline="0" dirty="0" smtClean="0"/>
              <a:t>Review the agenda shown on the slide.</a:t>
            </a:r>
            <a:endParaRPr lang="en-US" b="1"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2</a:t>
            </a:fld>
            <a:endParaRPr lang="en-US"/>
          </a:p>
        </p:txBody>
      </p:sp>
    </p:spTree>
    <p:extLst>
      <p:ext uri="{BB962C8B-B14F-4D97-AF65-F5344CB8AC3E}">
        <p14:creationId xmlns:p14="http://schemas.microsoft.com/office/powerpoint/2010/main" val="11931674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Duration: </a:t>
            </a:r>
            <a:r>
              <a:rPr lang="en-US" b="0" baseline="0" dirty="0" smtClean="0"/>
              <a:t>1.5 hours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Timing</a:t>
            </a:r>
            <a:r>
              <a:rPr lang="en-US" b="0" baseline="0" dirty="0" smtClean="0"/>
              <a:t>: 8:05 – 9:30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baseline="0" dirty="0" smtClean="0"/>
              <a:t>Presented by</a:t>
            </a:r>
            <a:r>
              <a:rPr lang="en-US" b="0" baseline="0" dirty="0" smtClean="0"/>
              <a:t>: </a:t>
            </a:r>
            <a:r>
              <a:rPr lang="en-US" b="0" dirty="0" smtClean="0"/>
              <a:t>ICF/Peter Bonner, ASI Will Randolph</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3</a:t>
            </a:fld>
            <a:endParaRPr lang="en-US"/>
          </a:p>
        </p:txBody>
      </p:sp>
    </p:spTree>
    <p:extLst>
      <p:ext uri="{BB962C8B-B14F-4D97-AF65-F5344CB8AC3E}">
        <p14:creationId xmlns:p14="http://schemas.microsoft.com/office/powerpoint/2010/main" val="1064479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Release assessments were administered both before (pre-) and after (post-)</a:t>
            </a:r>
            <a:r>
              <a:rPr lang="en-US" baseline="0" dirty="0" smtClean="0"/>
              <a:t> learners interacted with the content – classroom sessions and assigned activities.</a:t>
            </a:r>
          </a:p>
          <a:p>
            <a:endParaRPr lang="en-US" baseline="0" dirty="0" smtClean="0"/>
          </a:p>
          <a:p>
            <a:r>
              <a:rPr lang="en-US" dirty="0" smtClean="0"/>
              <a:t>Data on the slide focuses on post-</a:t>
            </a:r>
            <a:r>
              <a:rPr lang="en-US" baseline="0" dirty="0" smtClean="0"/>
              <a:t> scores, so those levels attained after learners experienced the content.</a:t>
            </a:r>
            <a:r>
              <a:rPr lang="en-US" baseline="0" dirty="0"/>
              <a:t> </a:t>
            </a:r>
            <a:r>
              <a:rPr lang="en-US" baseline="0" dirty="0" smtClean="0"/>
              <a:t>(Pre-scores were designed to be informational both for learners and content team.)</a:t>
            </a:r>
          </a:p>
          <a:p>
            <a:endParaRPr lang="en-US" baseline="0" dirty="0" smtClean="0"/>
          </a:p>
          <a:p>
            <a:r>
              <a:rPr lang="en-US" b="1" baseline="0" dirty="0" smtClean="0"/>
              <a:t>Best/Worst Performance Objectives (Cohort-wide) for reference:</a:t>
            </a:r>
          </a:p>
          <a:p>
            <a:r>
              <a:rPr lang="en-US" sz="1200" kern="1200" dirty="0" smtClean="0">
                <a:solidFill>
                  <a:schemeClr val="tx1"/>
                </a:solidFill>
                <a:effectLst/>
                <a:latin typeface="+mn-lt"/>
                <a:ea typeface="+mn-ea"/>
                <a:cs typeface="+mn-cs"/>
              </a:rPr>
              <a:t>Release 1</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Participants performed</a:t>
            </a:r>
            <a:r>
              <a:rPr lang="en-US" sz="1200" b="1" kern="1200" dirty="0" smtClean="0">
                <a:solidFill>
                  <a:schemeClr val="tx1"/>
                </a:solidFill>
                <a:effectLst/>
                <a:latin typeface="+mn-lt"/>
                <a:ea typeface="+mn-ea"/>
                <a:cs typeface="+mn-cs"/>
              </a:rPr>
              <a:t> best </a:t>
            </a:r>
            <a:r>
              <a:rPr lang="en-US" sz="1200" kern="1200" dirty="0" smtClean="0">
                <a:solidFill>
                  <a:schemeClr val="tx1"/>
                </a:solidFill>
                <a:effectLst/>
                <a:latin typeface="+mn-lt"/>
                <a:ea typeface="+mn-ea"/>
                <a:cs typeface="+mn-cs"/>
              </a:rPr>
              <a:t>on Performance</a:t>
            </a:r>
            <a:r>
              <a:rPr lang="en-US" sz="1200" kern="1200" baseline="0" dirty="0" smtClean="0">
                <a:solidFill>
                  <a:schemeClr val="tx1"/>
                </a:solidFill>
                <a:effectLst/>
                <a:latin typeface="+mn-lt"/>
                <a:ea typeface="+mn-ea"/>
                <a:cs typeface="+mn-cs"/>
              </a:rPr>
              <a:t> Objective </a:t>
            </a:r>
            <a:r>
              <a:rPr lang="en-US" dirty="0" smtClean="0"/>
              <a:t>1.4: Identify “who’s who” in the digital services arena</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Participants performed </a:t>
            </a:r>
            <a:r>
              <a:rPr lang="en-US" sz="1200" b="1" kern="1200" dirty="0" smtClean="0">
                <a:solidFill>
                  <a:schemeClr val="tx1"/>
                </a:solidFill>
                <a:effectLst/>
                <a:latin typeface="+mn-lt"/>
                <a:ea typeface="+mn-ea"/>
                <a:cs typeface="+mn-cs"/>
              </a:rPr>
              <a:t>poorest </a:t>
            </a:r>
            <a:r>
              <a:rPr lang="en-US" sz="1200" kern="1200" dirty="0" smtClean="0">
                <a:solidFill>
                  <a:schemeClr val="tx1"/>
                </a:solidFill>
                <a:effectLst/>
                <a:latin typeface="+mn-lt"/>
                <a:ea typeface="+mn-ea"/>
                <a:cs typeface="+mn-cs"/>
              </a:rPr>
              <a:t>on Performance</a:t>
            </a:r>
            <a:r>
              <a:rPr lang="en-US" sz="1200" kern="1200" baseline="0" dirty="0" smtClean="0">
                <a:solidFill>
                  <a:schemeClr val="tx1"/>
                </a:solidFill>
                <a:effectLst/>
                <a:latin typeface="+mn-lt"/>
                <a:ea typeface="+mn-ea"/>
                <a:cs typeface="+mn-cs"/>
              </a:rPr>
              <a:t> Objective </a:t>
            </a:r>
            <a:r>
              <a:rPr lang="en-US" dirty="0" smtClean="0"/>
              <a:t>1.7: Identify the high-level principles of agile development and </a:t>
            </a:r>
            <a:r>
              <a:rPr lang="en-US" sz="1200" kern="1200" dirty="0" smtClean="0">
                <a:solidFill>
                  <a:schemeClr val="tx1"/>
                </a:solidFill>
                <a:effectLst/>
                <a:latin typeface="+mn-lt"/>
                <a:ea typeface="+mn-ea"/>
                <a:cs typeface="+mn-cs"/>
              </a:rPr>
              <a:t>Performance</a:t>
            </a:r>
            <a:r>
              <a:rPr lang="en-US" sz="1200" kern="1200" baseline="0" dirty="0" smtClean="0">
                <a:solidFill>
                  <a:schemeClr val="tx1"/>
                </a:solidFill>
                <a:effectLst/>
                <a:latin typeface="+mn-lt"/>
                <a:ea typeface="+mn-ea"/>
                <a:cs typeface="+mn-cs"/>
              </a:rPr>
              <a:t> Objective </a:t>
            </a:r>
            <a:r>
              <a:rPr lang="en-US" dirty="0" smtClean="0"/>
              <a:t>1.8: Describe what sets agile methods apart</a:t>
            </a:r>
          </a:p>
          <a:p>
            <a:r>
              <a:rPr lang="en-US" sz="1200" kern="1200" dirty="0" smtClean="0">
                <a:solidFill>
                  <a:schemeClr val="tx1"/>
                </a:solidFill>
                <a:effectLst/>
                <a:latin typeface="+mn-lt"/>
                <a:ea typeface="+mn-ea"/>
                <a:cs typeface="+mn-cs"/>
              </a:rPr>
              <a:t>Release 2</a:t>
            </a:r>
          </a:p>
          <a:p>
            <a:r>
              <a:rPr lang="en-US" sz="1200" kern="1200" dirty="0" smtClean="0">
                <a:solidFill>
                  <a:schemeClr val="tx1"/>
                </a:solidFill>
                <a:effectLst/>
                <a:latin typeface="+mn-lt"/>
                <a:ea typeface="+mn-ea"/>
                <a:cs typeface="+mn-cs"/>
              </a:rPr>
              <a:t>Participants performed</a:t>
            </a:r>
            <a:r>
              <a:rPr lang="en-US" sz="1200" b="1" kern="1200" dirty="0" smtClean="0">
                <a:solidFill>
                  <a:schemeClr val="tx1"/>
                </a:solidFill>
                <a:effectLst/>
                <a:latin typeface="+mn-lt"/>
                <a:ea typeface="+mn-ea"/>
                <a:cs typeface="+mn-cs"/>
              </a:rPr>
              <a:t> best </a:t>
            </a:r>
            <a:r>
              <a:rPr lang="en-US" sz="1200" kern="1200" dirty="0" smtClean="0">
                <a:solidFill>
                  <a:schemeClr val="tx1"/>
                </a:solidFill>
                <a:effectLst/>
                <a:latin typeface="+mn-lt"/>
                <a:ea typeface="+mn-ea"/>
                <a:cs typeface="+mn-cs"/>
              </a:rPr>
              <a:t>on Performance Objectiv</a:t>
            </a:r>
            <a:r>
              <a:rPr lang="en-US" sz="1200" b="0" kern="1200" dirty="0" smtClean="0">
                <a:solidFill>
                  <a:schemeClr val="tx1"/>
                </a:solidFill>
                <a:effectLst/>
                <a:latin typeface="+mn-lt"/>
                <a:ea typeface="+mn-ea"/>
                <a:cs typeface="+mn-cs"/>
              </a:rPr>
              <a:t>e 2.5 – Identify why communicating openly and responsibly with potential vendors is critical to digital services acquisition success and how to do it, followed by Performance Objective 2.2 – Assess your agency’s readiness for change and innovation.</a:t>
            </a:r>
            <a:r>
              <a:rPr lang="en-US" sz="1200" b="1" kern="1200" dirty="0" smtClean="0">
                <a:solidFill>
                  <a:schemeClr val="tx1"/>
                </a:solidFill>
                <a:effectLst/>
                <a:latin typeface="+mn-lt"/>
                <a:ea typeface="+mn-ea"/>
                <a:cs typeface="+mn-cs"/>
              </a:rPr>
              <a:t>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Participants performed </a:t>
            </a:r>
            <a:r>
              <a:rPr lang="en-US" sz="1200" b="1" kern="1200" dirty="0" smtClean="0">
                <a:solidFill>
                  <a:schemeClr val="tx1"/>
                </a:solidFill>
                <a:effectLst/>
                <a:latin typeface="+mn-lt"/>
                <a:ea typeface="+mn-ea"/>
                <a:cs typeface="+mn-cs"/>
              </a:rPr>
              <a:t>poorest </a:t>
            </a:r>
            <a:r>
              <a:rPr lang="en-US" sz="1200" kern="1200" dirty="0" smtClean="0">
                <a:solidFill>
                  <a:schemeClr val="tx1"/>
                </a:solidFill>
                <a:effectLst/>
                <a:latin typeface="+mn-lt"/>
                <a:ea typeface="+mn-ea"/>
                <a:cs typeface="+mn-cs"/>
              </a:rPr>
              <a:t>on Performance Object</a:t>
            </a:r>
            <a:r>
              <a:rPr lang="en-US" sz="1200" b="0" kern="1200" dirty="0" smtClean="0">
                <a:solidFill>
                  <a:schemeClr val="tx1"/>
                </a:solidFill>
                <a:effectLst/>
                <a:latin typeface="+mn-lt"/>
                <a:ea typeface="+mn-ea"/>
                <a:cs typeface="+mn-cs"/>
              </a:rPr>
              <a:t>ive 2.7 – Conduct effective market research for digital services, followed by Performance Objective 1 – Analyze stakeholders in your sphere of influence that will impact digital services acquisition.</a:t>
            </a:r>
          </a:p>
          <a:p>
            <a:r>
              <a:rPr lang="en-US" sz="1400" kern="1200" dirty="0" smtClean="0">
                <a:solidFill>
                  <a:schemeClr val="tx1"/>
                </a:solidFill>
                <a:effectLst/>
                <a:latin typeface="+mn-lt"/>
                <a:ea typeface="+mn-ea"/>
                <a:cs typeface="+mn-cs"/>
              </a:rPr>
              <a:t>Release</a:t>
            </a:r>
            <a:r>
              <a:rPr lang="en-US" sz="1400" kern="1200" baseline="0" dirty="0" smtClean="0">
                <a:solidFill>
                  <a:schemeClr val="tx1"/>
                </a:solidFill>
                <a:effectLst/>
                <a:latin typeface="+mn-lt"/>
                <a:ea typeface="+mn-ea"/>
                <a:cs typeface="+mn-cs"/>
              </a:rPr>
              <a:t> 3</a:t>
            </a:r>
          </a:p>
          <a:p>
            <a:r>
              <a:rPr lang="en-US" sz="1200" kern="1200" dirty="0" smtClean="0">
                <a:solidFill>
                  <a:schemeClr val="tx1"/>
                </a:solidFill>
                <a:effectLst/>
                <a:latin typeface="+mn-lt"/>
                <a:ea typeface="+mn-ea"/>
                <a:cs typeface="+mn-cs"/>
              </a:rPr>
              <a:t>Participants performed</a:t>
            </a:r>
            <a:r>
              <a:rPr lang="en-US" sz="1200" b="1" kern="1200" dirty="0" smtClean="0">
                <a:solidFill>
                  <a:schemeClr val="tx1"/>
                </a:solidFill>
                <a:effectLst/>
                <a:latin typeface="+mn-lt"/>
                <a:ea typeface="+mn-ea"/>
                <a:cs typeface="+mn-cs"/>
              </a:rPr>
              <a:t> best </a:t>
            </a:r>
            <a:r>
              <a:rPr lang="en-US" sz="1200" kern="1200" dirty="0" smtClean="0">
                <a:solidFill>
                  <a:schemeClr val="tx1"/>
                </a:solidFill>
                <a:effectLst/>
                <a:latin typeface="+mn-lt"/>
                <a:ea typeface="+mn-ea"/>
                <a:cs typeface="+mn-cs"/>
              </a:rPr>
              <a:t>on Perfor</a:t>
            </a:r>
            <a:r>
              <a:rPr lang="en-US" sz="1200" b="0" kern="1200" dirty="0" smtClean="0">
                <a:solidFill>
                  <a:schemeClr val="tx1"/>
                </a:solidFill>
                <a:effectLst/>
                <a:latin typeface="+mn-lt"/>
                <a:ea typeface="+mn-ea"/>
                <a:cs typeface="+mn-cs"/>
              </a:rPr>
              <a:t>mance Objective 3.3 – Identify the effective characteristics of a change agent and strategies to apply at different phases of the change lifecycle as you return to your agency. </a:t>
            </a:r>
          </a:p>
          <a:p>
            <a:r>
              <a:rPr lang="en-US" sz="1200" kern="1200" dirty="0" smtClean="0">
                <a:solidFill>
                  <a:schemeClr val="tx1"/>
                </a:solidFill>
                <a:effectLst/>
                <a:latin typeface="+mn-lt"/>
                <a:ea typeface="+mn-ea"/>
                <a:cs typeface="+mn-cs"/>
              </a:rPr>
              <a:t>Participants performed </a:t>
            </a:r>
            <a:r>
              <a:rPr lang="en-US" sz="1200" b="1" kern="1200" dirty="0" smtClean="0">
                <a:solidFill>
                  <a:schemeClr val="tx1"/>
                </a:solidFill>
                <a:effectLst/>
                <a:latin typeface="+mn-lt"/>
                <a:ea typeface="+mn-ea"/>
                <a:cs typeface="+mn-cs"/>
              </a:rPr>
              <a:t>poorest </a:t>
            </a:r>
            <a:r>
              <a:rPr lang="en-US" sz="1200" kern="1200" dirty="0" smtClean="0">
                <a:solidFill>
                  <a:schemeClr val="tx1"/>
                </a:solidFill>
                <a:effectLst/>
                <a:latin typeface="+mn-lt"/>
                <a:ea typeface="+mn-ea"/>
                <a:cs typeface="+mn-cs"/>
              </a:rPr>
              <a:t>on Per</a:t>
            </a:r>
            <a:r>
              <a:rPr lang="en-US" sz="1200" b="0" kern="1200" dirty="0" smtClean="0">
                <a:solidFill>
                  <a:schemeClr val="tx1"/>
                </a:solidFill>
                <a:effectLst/>
                <a:latin typeface="+mn-lt"/>
                <a:ea typeface="+mn-ea"/>
                <a:cs typeface="+mn-cs"/>
              </a:rPr>
              <a:t>formance Objective 3.7 – Define evaluation criteria, given evaluation strategy discussed in your acquisition strategy.</a:t>
            </a:r>
          </a:p>
          <a:p>
            <a:r>
              <a:rPr lang="en-US" b="0" baseline="0" dirty="0" smtClean="0"/>
              <a:t>Release 4</a:t>
            </a:r>
          </a:p>
          <a:p>
            <a:r>
              <a:rPr lang="en-US" sz="1200" kern="1200" dirty="0" smtClean="0">
                <a:solidFill>
                  <a:schemeClr val="tx1"/>
                </a:solidFill>
                <a:effectLst/>
                <a:latin typeface="+mn-lt"/>
                <a:ea typeface="+mn-ea"/>
                <a:cs typeface="+mn-cs"/>
              </a:rPr>
              <a:t>Participants performed</a:t>
            </a:r>
            <a:r>
              <a:rPr lang="en-US" sz="1200" b="1" kern="1200" dirty="0" smtClean="0">
                <a:solidFill>
                  <a:schemeClr val="tx1"/>
                </a:solidFill>
                <a:effectLst/>
                <a:latin typeface="+mn-lt"/>
                <a:ea typeface="+mn-ea"/>
                <a:cs typeface="+mn-cs"/>
              </a:rPr>
              <a:t> best </a:t>
            </a:r>
            <a:r>
              <a:rPr lang="en-US" sz="1200" kern="1200" dirty="0" smtClean="0">
                <a:solidFill>
                  <a:schemeClr val="tx1"/>
                </a:solidFill>
                <a:effectLst/>
                <a:latin typeface="+mn-lt"/>
                <a:ea typeface="+mn-ea"/>
                <a:cs typeface="+mn-cs"/>
              </a:rPr>
              <a:t>on Perfor</a:t>
            </a:r>
            <a:r>
              <a:rPr lang="en-US" sz="1200" b="0" kern="1200" dirty="0" smtClean="0">
                <a:solidFill>
                  <a:schemeClr val="tx1"/>
                </a:solidFill>
                <a:effectLst/>
                <a:latin typeface="+mn-lt"/>
                <a:ea typeface="+mn-ea"/>
                <a:cs typeface="+mn-cs"/>
              </a:rPr>
              <a:t>mance Objective 4.9 – Determine how to execute an exit strategy and course correct.</a:t>
            </a:r>
          </a:p>
          <a:p>
            <a:r>
              <a:rPr lang="en-US" sz="1200" kern="1200" dirty="0" smtClean="0">
                <a:solidFill>
                  <a:schemeClr val="tx1"/>
                </a:solidFill>
                <a:effectLst/>
                <a:latin typeface="+mn-lt"/>
                <a:ea typeface="+mn-ea"/>
                <a:cs typeface="+mn-cs"/>
              </a:rPr>
              <a:t>Participants performed </a:t>
            </a:r>
            <a:r>
              <a:rPr lang="en-US" sz="1200" b="1" kern="1200" dirty="0" smtClean="0">
                <a:solidFill>
                  <a:schemeClr val="tx1"/>
                </a:solidFill>
                <a:effectLst/>
                <a:latin typeface="+mn-lt"/>
                <a:ea typeface="+mn-ea"/>
                <a:cs typeface="+mn-cs"/>
              </a:rPr>
              <a:t>poorest </a:t>
            </a:r>
            <a:r>
              <a:rPr lang="en-US" sz="1200" kern="1200" dirty="0" smtClean="0">
                <a:solidFill>
                  <a:schemeClr val="tx1"/>
                </a:solidFill>
                <a:effectLst/>
                <a:latin typeface="+mn-lt"/>
                <a:ea typeface="+mn-ea"/>
                <a:cs typeface="+mn-cs"/>
              </a:rPr>
              <a:t>on Perform</a:t>
            </a:r>
            <a:r>
              <a:rPr lang="en-US" sz="1200" b="0" kern="1200" dirty="0" smtClean="0">
                <a:solidFill>
                  <a:schemeClr val="tx1"/>
                </a:solidFill>
                <a:effectLst/>
                <a:latin typeface="+mn-lt"/>
                <a:ea typeface="+mn-ea"/>
                <a:cs typeface="+mn-cs"/>
              </a:rPr>
              <a:t>ance Objective 4.7 – Identify software engineering practices for high-quality digital services like version control, continuous integration, and continuous delivery.</a:t>
            </a:r>
          </a:p>
          <a:p>
            <a:endParaRPr lang="en-US" baseline="0" dirty="0" smtClean="0"/>
          </a:p>
        </p:txBody>
      </p:sp>
      <p:sp>
        <p:nvSpPr>
          <p:cNvPr id="4" name="Slide Number Placeholder 3"/>
          <p:cNvSpPr>
            <a:spLocks noGrp="1"/>
          </p:cNvSpPr>
          <p:nvPr>
            <p:ph type="sldNum" sz="quarter" idx="10"/>
          </p:nvPr>
        </p:nvSpPr>
        <p:spPr/>
        <p:txBody>
          <a:bodyPr/>
          <a:lstStyle/>
          <a:p>
            <a:fld id="{3AFC8854-003F-465D-BEBB-FBCAECCCEBB9}" type="slidenum">
              <a:rPr lang="en-US" smtClean="0"/>
              <a:t>4</a:t>
            </a:fld>
            <a:endParaRPr lang="en-US"/>
          </a:p>
        </p:txBody>
      </p:sp>
    </p:spTree>
    <p:extLst>
      <p:ext uri="{BB962C8B-B14F-4D97-AF65-F5344CB8AC3E}">
        <p14:creationId xmlns:p14="http://schemas.microsoft.com/office/powerpoint/2010/main" val="1493818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Scores on the Capston</a:t>
            </a:r>
            <a:r>
              <a:rPr lang="en-US" baseline="0" dirty="0" smtClean="0"/>
              <a:t>e Skills Test ranged from 53% to 93%, with an average score of 79%.  </a:t>
            </a:r>
          </a:p>
          <a:p>
            <a:endParaRPr lang="en-US" baseline="0" dirty="0" smtClean="0"/>
          </a:p>
          <a:p>
            <a:r>
              <a:rPr lang="en-US" baseline="0" dirty="0" smtClean="0"/>
              <a:t>Score ranges for each of the Releases were as follows:</a:t>
            </a:r>
          </a:p>
          <a:p>
            <a:r>
              <a:rPr lang="en-US" baseline="0" dirty="0" smtClean="0"/>
              <a:t>Release 1: 29% to 100%</a:t>
            </a:r>
          </a:p>
          <a:p>
            <a:r>
              <a:rPr lang="en-US" baseline="0" dirty="0" smtClean="0"/>
              <a:t>Release 2: 40% to 97%</a:t>
            </a:r>
          </a:p>
          <a:p>
            <a:r>
              <a:rPr lang="en-US" baseline="0" dirty="0" smtClean="0"/>
              <a:t>Release 3: 41% to 100%</a:t>
            </a:r>
          </a:p>
          <a:p>
            <a:r>
              <a:rPr lang="en-US" baseline="0" dirty="0" smtClean="0"/>
              <a:t>Release 4: 38% to 100%</a:t>
            </a:r>
          </a:p>
          <a:p>
            <a:endParaRPr lang="en-US" baseline="0" dirty="0" smtClean="0"/>
          </a:p>
          <a:p>
            <a:r>
              <a:rPr lang="en-US" baseline="0" dirty="0" smtClean="0"/>
              <a:t>Release 1 is the only Release for which a large number of partipcants saw a decrease in their scores from the Pre-Assessment to the Capstone Skills test.  There could be multiple different reasons for this.  For example, having a different number of items to assess objectives from the Pre-Assessment to the Capstone Skills Test can have a large impact because there are few items to measure each objective.  Alternatively, it is possible that because Release 1 was the furthest removed timewise from the Capstone Test, that participants did not recall information as well or did not retain as much information because they were still learning about how the course was structured in the early days.</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5</a:t>
            </a:fld>
            <a:endParaRPr lang="en-US"/>
          </a:p>
        </p:txBody>
      </p:sp>
    </p:spTree>
    <p:extLst>
      <p:ext uri="{BB962C8B-B14F-4D97-AF65-F5344CB8AC3E}">
        <p14:creationId xmlns:p14="http://schemas.microsoft.com/office/powerpoint/2010/main" val="2664086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Overall</a:t>
            </a:r>
            <a:r>
              <a:rPr lang="en-US" baseline="0" dirty="0" smtClean="0"/>
              <a:t> scores on the LDA ranged from 63% to 100%.  Over half of the cohort partipcants received a score of over 90% on the LDA; 11% received below a 70%.</a:t>
            </a:r>
          </a:p>
          <a:p>
            <a:endParaRPr lang="en-US" baseline="0" dirty="0" smtClean="0"/>
          </a:p>
          <a:p>
            <a:r>
              <a:rPr lang="en-US" baseline="0" dirty="0" smtClean="0"/>
              <a:t>The highest scores were obtained for the Engaged Contribution and Collaborative Action dimensions (self-ratings and peer ratings).  Of the ratings performed by observers, scores for The Pitch Itself were slightly higher than scores for the Investment Buy-In.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6</a:t>
            </a:fld>
            <a:endParaRPr lang="en-US"/>
          </a:p>
        </p:txBody>
      </p:sp>
    </p:spTree>
    <p:extLst>
      <p:ext uri="{BB962C8B-B14F-4D97-AF65-F5344CB8AC3E}">
        <p14:creationId xmlns:p14="http://schemas.microsoft.com/office/powerpoint/2010/main" val="3087749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a:t>
            </a:r>
            <a:r>
              <a:rPr lang="en-US" baseline="0" dirty="0" smtClean="0"/>
              <a:t> to each of our bronze badge winners!</a:t>
            </a:r>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7</a:t>
            </a:fld>
            <a:endParaRPr lang="en-US"/>
          </a:p>
        </p:txBody>
      </p:sp>
    </p:spTree>
    <p:extLst>
      <p:ext uri="{BB962C8B-B14F-4D97-AF65-F5344CB8AC3E}">
        <p14:creationId xmlns:p14="http://schemas.microsoft.com/office/powerpoint/2010/main" val="3491989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Congratulations</a:t>
            </a:r>
            <a:r>
              <a:rPr lang="en-US" baseline="0" dirty="0" smtClean="0"/>
              <a:t> to both of our silver badge winners!</a:t>
            </a:r>
            <a:endParaRPr lang="en-US" dirty="0" smtClean="0"/>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8</a:t>
            </a:fld>
            <a:endParaRPr lang="en-US"/>
          </a:p>
        </p:txBody>
      </p:sp>
    </p:spTree>
    <p:extLst>
      <p:ext uri="{BB962C8B-B14F-4D97-AF65-F5344CB8AC3E}">
        <p14:creationId xmlns:p14="http://schemas.microsoft.com/office/powerpoint/2010/main" val="87103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Congratulations to each of our gold badge winners!</a:t>
            </a:r>
          </a:p>
          <a:p>
            <a:endParaRPr lang="en-US" dirty="0"/>
          </a:p>
        </p:txBody>
      </p:sp>
      <p:sp>
        <p:nvSpPr>
          <p:cNvPr id="4" name="Slide Number Placeholder 3"/>
          <p:cNvSpPr>
            <a:spLocks noGrp="1"/>
          </p:cNvSpPr>
          <p:nvPr>
            <p:ph type="sldNum" sz="quarter" idx="10"/>
          </p:nvPr>
        </p:nvSpPr>
        <p:spPr/>
        <p:txBody>
          <a:bodyPr/>
          <a:lstStyle/>
          <a:p>
            <a:fld id="{3AFC8854-003F-465D-BEBB-FBCAECCCEBB9}" type="slidenum">
              <a:rPr lang="en-US" smtClean="0"/>
              <a:t>9</a:t>
            </a:fld>
            <a:endParaRPr lang="en-US"/>
          </a:p>
        </p:txBody>
      </p:sp>
    </p:spTree>
    <p:extLst>
      <p:ext uri="{BB962C8B-B14F-4D97-AF65-F5344CB8AC3E}">
        <p14:creationId xmlns:p14="http://schemas.microsoft.com/office/powerpoint/2010/main" val="10245030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pic>
        <p:nvPicPr>
          <p:cNvPr id="1026" name="Picture 2" descr="http://icf-edx-pilot.cloudapp.net/static/themes/ionisx/images/sunrise.98dd28f2df8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1114425"/>
            <a:ext cx="12198969" cy="3494496"/>
          </a:xfrm>
          <a:prstGeom prst="rect">
            <a:avLst/>
          </a:prstGeom>
          <a:noFill/>
          <a:effectLst>
            <a:outerShdw blurRad="50800" dist="25400" dir="5400000" algn="t"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Date Placeholder 3"/>
          <p:cNvSpPr>
            <a:spLocks noGrp="1"/>
          </p:cNvSpPr>
          <p:nvPr>
            <p:ph type="dt" sz="half" idx="10"/>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5/30/2017</a:t>
            </a:fld>
            <a:endParaRPr lang="en-US"/>
          </a:p>
        </p:txBody>
      </p:sp>
      <p:sp>
        <p:nvSpPr>
          <p:cNvPr id="5" name="Footer Placeholder 4"/>
          <p:cNvSpPr>
            <a:spLocks noGrp="1"/>
          </p:cNvSpPr>
          <p:nvPr>
            <p:ph type="ftr" sz="quarter" idx="11"/>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dirty="0"/>
          </a:p>
        </p:txBody>
      </p:sp>
      <p:sp>
        <p:nvSpPr>
          <p:cNvPr id="8" name="Rectangle 7"/>
          <p:cNvSpPr/>
          <p:nvPr userDrawn="1"/>
        </p:nvSpPr>
        <p:spPr>
          <a:xfrm>
            <a:off x="266700" y="1256121"/>
            <a:ext cx="8924925" cy="1515654"/>
          </a:xfrm>
          <a:prstGeom prst="rect">
            <a:avLst/>
          </a:prstGeom>
          <a:solidFill>
            <a:srgbClr val="FFFFFF">
              <a:alpha val="50196"/>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66700" y="1341846"/>
            <a:ext cx="9144000" cy="829854"/>
          </a:xfrm>
        </p:spPr>
        <p:txBody>
          <a:bodyPr anchor="b">
            <a:normAutofit/>
          </a:bodyPr>
          <a:lstStyle>
            <a:lvl1pPr algn="l">
              <a:defRPr sz="3600">
                <a:solidFill>
                  <a:schemeClr val="bg2">
                    <a:lumMod val="50000"/>
                  </a:schemeClr>
                </a:solidFill>
                <a:latin typeface="Open Sans" panose="020B0606030504020204" pitchFamily="34" charset="0"/>
                <a:ea typeface="Open Sans" panose="020B0606030504020204" pitchFamily="34" charset="0"/>
                <a:cs typeface="Open Sans" panose="020B0606030504020204" pitchFamily="34" charset="0"/>
              </a:defRPr>
            </a:lvl1pPr>
          </a:lstStyle>
          <a:p>
            <a:r>
              <a:rPr lang="en-US" dirty="0" smtClean="0"/>
              <a:t>Click to edit Master title style</a:t>
            </a:r>
            <a:endParaRPr lang="en-US" dirty="0"/>
          </a:p>
        </p:txBody>
      </p:sp>
      <p:sp>
        <p:nvSpPr>
          <p:cNvPr id="10" name="Rectangle 9"/>
          <p:cNvSpPr/>
          <p:nvPr userDrawn="1"/>
        </p:nvSpPr>
        <p:spPr>
          <a:xfrm>
            <a:off x="266700" y="2771775"/>
            <a:ext cx="8924544" cy="866775"/>
          </a:xfrm>
          <a:prstGeom prst="rect">
            <a:avLst/>
          </a:prstGeom>
          <a:solidFill>
            <a:srgbClr val="4291F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 name="Subtitle 2"/>
          <p:cNvSpPr>
            <a:spLocks noGrp="1"/>
          </p:cNvSpPr>
          <p:nvPr>
            <p:ph type="subTitle" idx="1"/>
          </p:nvPr>
        </p:nvSpPr>
        <p:spPr>
          <a:xfrm>
            <a:off x="400050" y="2953159"/>
            <a:ext cx="9144000" cy="1655762"/>
          </a:xfrm>
        </p:spPr>
        <p:txBody>
          <a:bodyPr/>
          <a:lstStyle>
            <a:lvl1pPr marL="0" indent="0" algn="l">
              <a:buNone/>
              <a:defRPr sz="24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extLst>
      <p:ext uri="{BB962C8B-B14F-4D97-AF65-F5344CB8AC3E}">
        <p14:creationId xmlns:p14="http://schemas.microsoft.com/office/powerpoint/2010/main" val="194434747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4629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FA5455E-396F-4CC6-B1CB-7A7B8FB4B650}"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786065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1"/>
          <p:cNvSpPr>
            <a:spLocks noGrp="1"/>
          </p:cNvSpPr>
          <p:nvPr>
            <p:ph type="title"/>
          </p:nvPr>
        </p:nvSpPr>
        <p:spPr>
          <a:xfrm>
            <a:off x="419100" y="269876"/>
            <a:ext cx="11353800" cy="946450"/>
          </a:xfrm>
        </p:spPr>
        <p:txBody>
          <a:bodyPr>
            <a:normAutofit/>
          </a:bodyPr>
          <a:lstStyle>
            <a:lvl1pPr>
              <a:defRPr lang="en-US" sz="3600" dirty="0">
                <a:solidFill>
                  <a:schemeClr val="bg1"/>
                </a:solidFill>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19100" y="1825625"/>
            <a:ext cx="113538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DFA5455E-396F-4CC6-B1CB-7A7B8FB4B650}" type="datetimeFigureOut">
              <a:rPr lang="en-US" smtClean="0"/>
              <a:pPr/>
              <a:t>5/30/2017</a:t>
            </a:fld>
            <a:endParaRPr lang="en-US"/>
          </a:p>
        </p:txBody>
      </p:sp>
      <p:sp>
        <p:nvSpPr>
          <p:cNvPr id="5" name="Footer Placeholder 4"/>
          <p:cNvSpPr>
            <a:spLocks noGrp="1"/>
          </p:cNvSpPr>
          <p:nvPr>
            <p:ph type="ftr" sz="quarter" idx="11"/>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Open Sans" panose="020B0606030504020204" pitchFamily="34" charset="0"/>
                <a:ea typeface="Open Sans" panose="020B0606030504020204" pitchFamily="34" charset="0"/>
                <a:cs typeface="Open Sans" panose="020B0606030504020204" pitchFamily="34" charset="0"/>
              </a:defRPr>
            </a:lvl1pPr>
          </a:lstStyle>
          <a:p>
            <a:fld id="{40880CF9-F3C5-4D12-BC1E-00E909D0208D}" type="slidenum">
              <a:rPr lang="en-US" smtClean="0"/>
              <a:pPr/>
              <a:t>‹#›</a:t>
            </a:fld>
            <a:endParaRPr lang="en-US"/>
          </a:p>
        </p:txBody>
      </p:sp>
      <p:pic>
        <p:nvPicPr>
          <p:cNvPr id="10" name="Picture 2" descr="http://icf-edx-pilot.cloudapp.net/static/themes/ionisx/images/sunrise.98dd28f2df8a.jpg"/>
          <p:cNvPicPr>
            <a:picLocks noChangeAspect="1" noChangeArrowheads="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1" name="TextBox 10"/>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381020095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A5455E-396F-4CC6-B1CB-7A7B8FB4B650}" type="datetimeFigureOut">
              <a:rPr lang="en-US" smtClean="0"/>
              <a:t>5/30/2017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80983089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FA5455E-396F-4CC6-B1CB-7A7B8FB4B650}"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
        <p:nvSpPr>
          <p:cNvPr id="8" name="TextBox 7"/>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15127106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FA5455E-396F-4CC6-B1CB-7A7B8FB4B650}" type="datetimeFigureOut">
              <a:rPr lang="en-US" smtClean="0"/>
              <a:t>5/30/2017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157708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A5455E-396F-4CC6-B1CB-7A7B8FB4B650}" type="datetimeFigureOut">
              <a:rPr lang="en-US" smtClean="0"/>
              <a:t>5/30/2017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32169696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A5455E-396F-4CC6-B1CB-7A7B8FB4B650}" type="datetimeFigureOut">
              <a:rPr lang="en-US" smtClean="0"/>
              <a:t>5/30/2017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3650121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25725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A5455E-396F-4CC6-B1CB-7A7B8FB4B650}" type="datetimeFigureOut">
              <a:rPr lang="en-US" smtClean="0"/>
              <a:t>5/30/2017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880CF9-F3C5-4D12-BC1E-00E909D0208D}" type="slidenum">
              <a:rPr lang="en-US" smtClean="0"/>
              <a:t>‹#›</a:t>
            </a:fld>
            <a:endParaRPr lang="en-US"/>
          </a:p>
        </p:txBody>
      </p:sp>
    </p:spTree>
    <p:extLst>
      <p:ext uri="{BB962C8B-B14F-4D97-AF65-F5344CB8AC3E}">
        <p14:creationId xmlns:p14="http://schemas.microsoft.com/office/powerpoint/2010/main" val="3152775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6356350"/>
            <a:ext cx="12192000" cy="501650"/>
          </a:xfrm>
          <a:prstGeom prst="rect">
            <a:avLst/>
          </a:prstGeom>
          <a:solidFill>
            <a:srgbClr val="4291F0"/>
          </a:solidFill>
          <a:ln>
            <a:noFill/>
          </a:ln>
          <a:effectLst>
            <a:outerShdw blurRad="50800" dist="127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8" name="Rectangle 7"/>
          <p:cNvSpPr/>
          <p:nvPr userDrawn="1"/>
        </p:nvSpPr>
        <p:spPr>
          <a:xfrm>
            <a:off x="0" y="0"/>
            <a:ext cx="12192000" cy="1295400"/>
          </a:xfrm>
          <a:prstGeom prst="rect">
            <a:avLst/>
          </a:prstGeom>
          <a:solidFill>
            <a:srgbClr val="4291F0"/>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u="none">
              <a:latin typeface="Open Sans" panose="020B0606030504020204" pitchFamily="34" charset="0"/>
              <a:ea typeface="Open Sans" panose="020B0606030504020204" pitchFamily="34" charset="0"/>
              <a:cs typeface="Open Sans" panose="020B0606030504020204" pitchFamily="34" charset="0"/>
            </a:endParaRPr>
          </a:p>
        </p:txBody>
      </p:sp>
      <p:sp>
        <p:nvSpPr>
          <p:cNvPr id="2" name="Title Placeholder 1"/>
          <p:cNvSpPr>
            <a:spLocks noGrp="1"/>
          </p:cNvSpPr>
          <p:nvPr>
            <p:ph type="title"/>
          </p:nvPr>
        </p:nvSpPr>
        <p:spPr>
          <a:xfrm>
            <a:off x="438150" y="155575"/>
            <a:ext cx="1091565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A5455E-396F-4CC6-B1CB-7A7B8FB4B650}" type="datetimeFigureOut">
              <a:rPr lang="en-US" smtClean="0"/>
              <a:t>5/30/2017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880CF9-F3C5-4D12-BC1E-00E909D0208D}" type="slidenum">
              <a:rPr lang="en-US" smtClean="0"/>
              <a:t>‹#›</a:t>
            </a:fld>
            <a:endParaRPr lang="en-US"/>
          </a:p>
        </p:txBody>
      </p:sp>
      <p:pic>
        <p:nvPicPr>
          <p:cNvPr id="9" name="Picture 2" descr="http://icf-edx-pilot.cloudapp.net/static/themes/ionisx/images/sunrise.98dd28f2df8a.jpg"/>
          <p:cNvPicPr>
            <a:picLocks noChangeAspect="1" noChangeArrowheads="1"/>
          </p:cNvPicPr>
          <p:nvPr userDrawn="1"/>
        </p:nvPicPr>
        <p:blipFill rotWithShape="1">
          <a:blip r:embed="rId13" cstate="print">
            <a:duotone>
              <a:schemeClr val="accent1">
                <a:shade val="45000"/>
                <a:satMod val="135000"/>
              </a:schemeClr>
              <a:prstClr val="white"/>
            </a:duotone>
            <a:extLst>
              <a:ext uri="{28A0092B-C50C-407E-A947-70E740481C1C}">
                <a14:useLocalDpi xmlns:a14="http://schemas.microsoft.com/office/drawing/2010/main" val="0"/>
              </a:ext>
            </a:extLst>
          </a:blip>
          <a:srcRect l="58613"/>
          <a:stretch/>
        </p:blipFill>
        <p:spPr bwMode="auto">
          <a:xfrm>
            <a:off x="10315574" y="0"/>
            <a:ext cx="1876425" cy="1298773"/>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TextBox 9"/>
          <p:cNvSpPr txBox="1"/>
          <p:nvPr userDrawn="1"/>
        </p:nvSpPr>
        <p:spPr>
          <a:xfrm>
            <a:off x="10953750" y="6356350"/>
            <a:ext cx="895350" cy="369332"/>
          </a:xfrm>
          <a:prstGeom prst="rect">
            <a:avLst/>
          </a:prstGeom>
          <a:noFill/>
        </p:spPr>
        <p:txBody>
          <a:bodyPr wrap="square" rtlCol="0">
            <a:spAutoFit/>
          </a:bodyPr>
          <a:lstStyle/>
          <a:p>
            <a:r>
              <a:rPr lang="en-US" b="1" dirty="0" smtClean="0">
                <a:solidFill>
                  <a:schemeClr val="bg1"/>
                </a:solidFill>
              </a:rPr>
              <a:t>-</a:t>
            </a:r>
            <a:fld id="{7349C8A6-941C-40D5-9CC0-DF2FB5E3BA89}" type="slidenum">
              <a:rPr lang="en-US" b="1" smtClean="0">
                <a:solidFill>
                  <a:schemeClr val="bg1"/>
                </a:solidFill>
              </a:rPr>
              <a:t>‹#›</a:t>
            </a:fld>
            <a:r>
              <a:rPr lang="en-US" b="1" dirty="0" smtClean="0">
                <a:solidFill>
                  <a:schemeClr val="bg1"/>
                </a:solidFill>
              </a:rPr>
              <a:t>-</a:t>
            </a:r>
            <a:endParaRPr lang="en-US" b="1" dirty="0">
              <a:solidFill>
                <a:schemeClr val="bg1"/>
              </a:solidFill>
            </a:endParaRPr>
          </a:p>
        </p:txBody>
      </p:sp>
    </p:spTree>
    <p:extLst>
      <p:ext uri="{BB962C8B-B14F-4D97-AF65-F5344CB8AC3E}">
        <p14:creationId xmlns:p14="http://schemas.microsoft.com/office/powerpoint/2010/main" val="25894056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i="0" u="none"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u="none"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175" y="1656520"/>
            <a:ext cx="9144000" cy="829854"/>
          </a:xfrm>
        </p:spPr>
        <p:txBody>
          <a:bodyPr>
            <a:normAutofit fontScale="90000"/>
          </a:bodyPr>
          <a:lstStyle/>
          <a:p>
            <a:r>
              <a:rPr lang="en-US" sz="2400" dirty="0"/>
              <a:t>Digital Services Contracting Professional Development MVP Program</a:t>
            </a:r>
            <a:br>
              <a:rPr lang="en-US" sz="2400" dirty="0"/>
            </a:br>
            <a:r>
              <a:rPr lang="en-US" sz="1000" dirty="0"/>
              <a:t> </a:t>
            </a:r>
            <a:r>
              <a:rPr lang="en-US" sz="1100" dirty="0"/>
              <a:t> </a:t>
            </a:r>
            <a:r>
              <a:rPr lang="en-US" sz="2000" dirty="0"/>
              <a:t/>
            </a:r>
            <a:br>
              <a:rPr lang="en-US" sz="2000" dirty="0"/>
            </a:br>
            <a:r>
              <a:rPr lang="en-US" sz="5100" dirty="0"/>
              <a:t>Release 4 Classroom </a:t>
            </a:r>
            <a:r>
              <a:rPr lang="en-US" sz="5100" dirty="0" smtClean="0"/>
              <a:t>Session – Day 3</a:t>
            </a:r>
            <a:endParaRPr lang="en-US" sz="5100" dirty="0"/>
          </a:p>
        </p:txBody>
      </p:sp>
      <p:sp>
        <p:nvSpPr>
          <p:cNvPr id="3" name="Subtitle 2"/>
          <p:cNvSpPr>
            <a:spLocks noGrp="1"/>
          </p:cNvSpPr>
          <p:nvPr>
            <p:ph type="subTitle" idx="1"/>
          </p:nvPr>
        </p:nvSpPr>
        <p:spPr/>
        <p:txBody>
          <a:bodyPr/>
          <a:lstStyle/>
          <a:p>
            <a:r>
              <a:rPr lang="en-US" smtClean="0"/>
              <a:t>January 2017</a:t>
            </a:r>
            <a:endParaRPr lang="en-US" dirty="0"/>
          </a:p>
        </p:txBody>
      </p:sp>
    </p:spTree>
    <p:extLst>
      <p:ext uri="{BB962C8B-B14F-4D97-AF65-F5344CB8AC3E}">
        <p14:creationId xmlns:p14="http://schemas.microsoft.com/office/powerpoint/2010/main" val="22016837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Applied Skills Badges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39582329"/>
              </p:ext>
            </p:extLst>
          </p:nvPr>
        </p:nvGraphicFramePr>
        <p:xfrm>
          <a:off x="977900" y="1447804"/>
          <a:ext cx="9753600" cy="4892034"/>
        </p:xfrm>
        <a:graphic>
          <a:graphicData uri="http://schemas.openxmlformats.org/drawingml/2006/table">
            <a:tbl>
              <a:tblPr firstRow="1" firstCol="1" bandRow="1">
                <a:tableStyleId>{5C22544A-7EE6-4342-B048-85BDC9FD1C3A}</a:tableStyleId>
              </a:tblPr>
              <a:tblGrid>
                <a:gridCol w="4876800"/>
                <a:gridCol w="4876800"/>
              </a:tblGrid>
              <a:tr h="349431">
                <a:tc gridSpan="2">
                  <a:txBody>
                    <a:bodyPr/>
                    <a:lstStyle/>
                    <a:p>
                      <a:pPr marL="0" marR="0" algn="ctr">
                        <a:spcBef>
                          <a:spcPts val="0"/>
                        </a:spcBef>
                        <a:spcAft>
                          <a:spcPts val="0"/>
                        </a:spcAft>
                      </a:pPr>
                      <a:r>
                        <a:rPr lang="en-US" sz="2200" dirty="0" smtClean="0">
                          <a:effectLst/>
                          <a:latin typeface="Calibri" panose="020F0502020204030204" pitchFamily="34" charset="0"/>
                          <a:ea typeface="Calibri" panose="020F0502020204030204" pitchFamily="34" charset="0"/>
                          <a:cs typeface="Times New Roman" panose="02020603050405020304" pitchFamily="18" charset="0"/>
                        </a:rPr>
                        <a:t>Applied Skills Badge Leaderboard</a:t>
                      </a:r>
                    </a:p>
                  </a:txBody>
                  <a:tcPr marL="68580" marR="68580" marT="0" marB="0"/>
                </a:tc>
                <a:tc hMerge="1">
                  <a:txBody>
                    <a:bodyPr/>
                    <a:lstStyle/>
                    <a:p>
                      <a:pPr marL="0" marR="0">
                        <a:spcBef>
                          <a:spcPts val="0"/>
                        </a:spcBef>
                        <a:spcAft>
                          <a:spcPts val="0"/>
                        </a:spcAft>
                      </a:pP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9431">
                <a:tc>
                  <a:txBody>
                    <a:bodyPr/>
                    <a:lstStyle/>
                    <a:p>
                      <a:pPr marL="0" marR="0" algn="ctr">
                        <a:spcBef>
                          <a:spcPts val="0"/>
                        </a:spcBef>
                        <a:spcAft>
                          <a:spcPts val="0"/>
                        </a:spcAft>
                      </a:pPr>
                      <a:r>
                        <a:rPr lang="en-US" sz="1600" b="1" dirty="0" smtClean="0">
                          <a:effectLst/>
                          <a:latin typeface="Calibri" panose="020F0502020204030204" pitchFamily="34" charset="0"/>
                          <a:ea typeface="Calibri" panose="020F0502020204030204" pitchFamily="34" charset="0"/>
                          <a:cs typeface="Times New Roman" panose="02020603050405020304" pitchFamily="18" charset="0"/>
                        </a:rPr>
                        <a:t>Name</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2">
                        <a:lumMod val="60000"/>
                        <a:lumOff val="40000"/>
                      </a:schemeClr>
                    </a:solidFill>
                  </a:tcPr>
                </a:tc>
                <a:tc>
                  <a:txBody>
                    <a:bodyPr/>
                    <a:lstStyle/>
                    <a:p>
                      <a:pPr marL="0" marR="0" algn="ctr">
                        <a:spcBef>
                          <a:spcPts val="0"/>
                        </a:spcBef>
                        <a:spcAft>
                          <a:spcPts val="0"/>
                        </a:spcAft>
                      </a:pPr>
                      <a:r>
                        <a:rPr lang="en-US" sz="1600" b="1" dirty="0" smtClean="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Applied Skill Badge</a:t>
                      </a:r>
                      <a:endParaRPr lang="en-US" sz="16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tx2">
                        <a:lumMod val="60000"/>
                        <a:lumOff val="40000"/>
                      </a:schemeClr>
                    </a:solidFill>
                  </a:tcPr>
                </a:tc>
              </a:tr>
              <a:tr h="349431">
                <a:tc>
                  <a: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800" dirty="0">
                          <a:effectLst/>
                        </a:rPr>
                        <a:t>Developing Your Network (Level III)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9431">
                <a:tc>
                  <a: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800" dirty="0">
                          <a:effectLst/>
                        </a:rPr>
                        <a:t>Study, Learning, and Exploration (Level II)</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9431">
                <a:tc>
                  <a: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800" dirty="0">
                          <a:effectLst/>
                        </a:rPr>
                        <a:t>Getting Your Name on the Map (x2)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9431">
                <a:tc>
                  <a: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800" dirty="0">
                          <a:effectLst/>
                        </a:rPr>
                        <a:t>Study, Learning, and Exploration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9431">
                <a:tc>
                  <a: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800" dirty="0">
                          <a:effectLst/>
                        </a:rPr>
                        <a:t>Getting Your Name on the Map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9431">
                <a:tc>
                  <a: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800" dirty="0">
                          <a:effectLst/>
                        </a:rPr>
                        <a:t>Study, Learning, and Exploration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9431">
                <a:tc>
                  <a: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800" dirty="0">
                          <a:effectLst/>
                        </a:rPr>
                        <a:t>Study, Learning, and Exploration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9431">
                <a:tc>
                  <a: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800" dirty="0">
                          <a:effectLst/>
                        </a:rPr>
                        <a:t>Getting Your Name on the Map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9431">
                <a:tc>
                  <a: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Study,</a:t>
                      </a:r>
                      <a:r>
                        <a:rPr lang="en-US" sz="1800" baseline="0" dirty="0" smtClean="0">
                          <a:effectLst/>
                          <a:latin typeface="Calibri" panose="020F0502020204030204" pitchFamily="34" charset="0"/>
                          <a:ea typeface="Calibri" panose="020F0502020204030204" pitchFamily="34" charset="0"/>
                          <a:cs typeface="Times New Roman" panose="02020603050405020304" pitchFamily="18" charset="0"/>
                        </a:rPr>
                        <a:t> Learning, and Exploration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9431">
                <a:tc>
                  <a: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800" dirty="0" smtClean="0">
                          <a:effectLst/>
                          <a:latin typeface="Calibri" panose="020F0502020204030204" pitchFamily="34" charset="0"/>
                          <a:ea typeface="Calibri" panose="020F0502020204030204" pitchFamily="34" charset="0"/>
                          <a:cs typeface="Times New Roman" panose="02020603050405020304" pitchFamily="18" charset="0"/>
                        </a:rPr>
                        <a:t>Study,</a:t>
                      </a:r>
                      <a:r>
                        <a:rPr lang="en-US" sz="1800" baseline="0" dirty="0" smtClean="0">
                          <a:effectLst/>
                          <a:latin typeface="Calibri" panose="020F0502020204030204" pitchFamily="34" charset="0"/>
                          <a:ea typeface="Calibri" panose="020F0502020204030204" pitchFamily="34" charset="0"/>
                          <a:cs typeface="Times New Roman" panose="02020603050405020304" pitchFamily="18" charset="0"/>
                        </a:rPr>
                        <a:t> Learning and Exploration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9431">
                <a:tc>
                  <a:txBody>
                    <a:bodyPr/>
                    <a:lstStyle/>
                    <a:p>
                      <a:pPr marL="0" marR="0">
                        <a:spcBef>
                          <a:spcPts val="0"/>
                        </a:spcBef>
                        <a:spcAft>
                          <a:spcPts val="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800" dirty="0" smtClean="0">
                          <a:effectLst/>
                        </a:rPr>
                        <a:t>Study</a:t>
                      </a:r>
                      <a:r>
                        <a:rPr lang="en-US" sz="1800" dirty="0">
                          <a:effectLst/>
                        </a:rPr>
                        <a:t>, Learning, and Exploration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349431">
                <a:tc>
                  <a:txBody>
                    <a:bodyPr/>
                    <a:lstStyle/>
                    <a:p>
                      <a:pPr marL="0" marR="0">
                        <a:spcBef>
                          <a:spcPts val="0"/>
                        </a:spcBef>
                        <a:spcAft>
                          <a:spcPts val="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spcBef>
                          <a:spcPts val="0"/>
                        </a:spcBef>
                        <a:spcAft>
                          <a:spcPts val="0"/>
                        </a:spcAft>
                      </a:pPr>
                      <a:r>
                        <a:rPr lang="en-US" sz="1800" dirty="0">
                          <a:effectLst/>
                        </a:rPr>
                        <a:t>Getting Your Name on the Map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Tree>
    <p:extLst>
      <p:ext uri="{BB962C8B-B14F-4D97-AF65-F5344CB8AC3E}">
        <p14:creationId xmlns:p14="http://schemas.microsoft.com/office/powerpoint/2010/main" val="588368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Wrap Up &amp; Classroom Session Feedback</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87716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Live Digital Assignment</a:t>
            </a:r>
            <a:endParaRPr lang="en-US" dirty="0"/>
          </a:p>
        </p:txBody>
      </p:sp>
      <p:sp>
        <p:nvSpPr>
          <p:cNvPr id="5" name="Content Placeholder 4"/>
          <p:cNvSpPr>
            <a:spLocks noGrp="1"/>
          </p:cNvSpPr>
          <p:nvPr>
            <p:ph idx="1"/>
          </p:nvPr>
        </p:nvSpPr>
        <p:spPr>
          <a:xfrm>
            <a:off x="5914103" y="1825625"/>
            <a:ext cx="5858797" cy="4351338"/>
          </a:xfrm>
        </p:spPr>
        <p:txBody>
          <a:bodyPr/>
          <a:lstStyle/>
          <a:p>
            <a:pPr marL="0" indent="0">
              <a:buNone/>
            </a:pPr>
            <a:r>
              <a:rPr lang="en-US" dirty="0"/>
              <a:t>Liked – things you really liked</a:t>
            </a:r>
          </a:p>
          <a:p>
            <a:pPr marL="0" indent="0">
              <a:buNone/>
            </a:pPr>
            <a:r>
              <a:rPr lang="en-US" dirty="0"/>
              <a:t>Learned – things you have learned</a:t>
            </a:r>
          </a:p>
          <a:p>
            <a:pPr marL="0" indent="0">
              <a:buNone/>
            </a:pPr>
            <a:r>
              <a:rPr lang="en-US" dirty="0"/>
              <a:t>Lacked – things you have seen the team doing, but consider that could be done better.</a:t>
            </a:r>
          </a:p>
          <a:p>
            <a:pPr marL="0" indent="0">
              <a:buNone/>
            </a:pPr>
            <a:r>
              <a:rPr lang="en-US" dirty="0"/>
              <a:t>Longed for – something you desired or wished for</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710" y="1779842"/>
            <a:ext cx="5237251" cy="3458293"/>
          </a:xfrm>
          <a:prstGeom prst="rect">
            <a:avLst/>
          </a:prstGeom>
        </p:spPr>
      </p:pic>
    </p:spTree>
    <p:extLst>
      <p:ext uri="{BB962C8B-B14F-4D97-AF65-F5344CB8AC3E}">
        <p14:creationId xmlns:p14="http://schemas.microsoft.com/office/powerpoint/2010/main" val="21359038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9927921" cy="1325563"/>
          </a:xfrm>
        </p:spPr>
        <p:txBody>
          <a:bodyPr/>
          <a:lstStyle/>
          <a:p>
            <a:r>
              <a:rPr lang="en-US" dirty="0" smtClean="0"/>
              <a:t>Release 4/Capstone Classroom Session</a:t>
            </a:r>
            <a:endParaRPr lang="en-US" dirty="0"/>
          </a:p>
        </p:txBody>
      </p:sp>
      <p:pic>
        <p:nvPicPr>
          <p:cNvPr id="3" name="Picture 2"/>
          <p:cNvPicPr>
            <a:picLocks noChangeAspect="1"/>
          </p:cNvPicPr>
          <p:nvPr/>
        </p:nvPicPr>
        <p:blipFill>
          <a:blip r:embed="rId3"/>
          <a:stretch>
            <a:fillRect/>
          </a:stretch>
        </p:blipFill>
        <p:spPr>
          <a:xfrm>
            <a:off x="8220206" y="1596652"/>
            <a:ext cx="3403947" cy="4580311"/>
          </a:xfrm>
          <a:prstGeom prst="rect">
            <a:avLst/>
          </a:prstGeom>
        </p:spPr>
      </p:pic>
      <p:sp>
        <p:nvSpPr>
          <p:cNvPr id="14" name="Content Placeholder 4"/>
          <p:cNvSpPr>
            <a:spLocks noGrp="1"/>
          </p:cNvSpPr>
          <p:nvPr>
            <p:ph idx="1"/>
          </p:nvPr>
        </p:nvSpPr>
        <p:spPr>
          <a:xfrm>
            <a:off x="419100" y="1825625"/>
            <a:ext cx="7259355" cy="4351338"/>
          </a:xfrm>
        </p:spPr>
        <p:txBody>
          <a:bodyPr/>
          <a:lstStyle/>
          <a:p>
            <a:pPr fontAlgn="base"/>
            <a:r>
              <a:rPr lang="en-US" b="1" i="1" dirty="0">
                <a:latin typeface="Arial" panose="020B0604020202020204" pitchFamily="34" charset="0"/>
                <a:cs typeface="Arial" panose="020B0604020202020204" pitchFamily="34" charset="0"/>
              </a:rPr>
              <a:t>Liked </a:t>
            </a:r>
            <a:r>
              <a:rPr lang="en-US" i="1" dirty="0">
                <a:latin typeface="Arial" panose="020B0604020202020204" pitchFamily="34" charset="0"/>
                <a:cs typeface="Arial" panose="020B0604020202020204" pitchFamily="34" charset="0"/>
              </a:rPr>
              <a:t>– things you really liked</a:t>
            </a:r>
          </a:p>
          <a:p>
            <a:pPr fontAlgn="base"/>
            <a:r>
              <a:rPr lang="en-US" b="1" i="1" dirty="0">
                <a:latin typeface="Arial" panose="020B0604020202020204" pitchFamily="34" charset="0"/>
                <a:cs typeface="Arial" panose="020B0604020202020204" pitchFamily="34" charset="0"/>
              </a:rPr>
              <a:t>Learned </a:t>
            </a:r>
            <a:r>
              <a:rPr lang="en-US" i="1" dirty="0">
                <a:latin typeface="Arial" panose="020B0604020202020204" pitchFamily="34" charset="0"/>
                <a:cs typeface="Arial" panose="020B0604020202020204" pitchFamily="34" charset="0"/>
              </a:rPr>
              <a:t>– things you have learned</a:t>
            </a:r>
          </a:p>
          <a:p>
            <a:pPr fontAlgn="base"/>
            <a:r>
              <a:rPr lang="en-US" b="1" i="1" dirty="0">
                <a:latin typeface="Arial" panose="020B0604020202020204" pitchFamily="34" charset="0"/>
                <a:cs typeface="Arial" panose="020B0604020202020204" pitchFamily="34" charset="0"/>
              </a:rPr>
              <a:t>Lacked </a:t>
            </a:r>
            <a:r>
              <a:rPr lang="en-US" i="1" dirty="0">
                <a:latin typeface="Arial" panose="020B0604020202020204" pitchFamily="34" charset="0"/>
                <a:cs typeface="Arial" panose="020B0604020202020204" pitchFamily="34" charset="0"/>
              </a:rPr>
              <a:t>– things you have seen the team doing, but consider that could be done better.</a:t>
            </a:r>
          </a:p>
          <a:p>
            <a:pPr fontAlgn="base"/>
            <a:r>
              <a:rPr lang="en-US" b="1" i="1" dirty="0">
                <a:latin typeface="Arial" panose="020B0604020202020204" pitchFamily="34" charset="0"/>
                <a:cs typeface="Arial" panose="020B0604020202020204" pitchFamily="34" charset="0"/>
              </a:rPr>
              <a:t>Longed for – </a:t>
            </a:r>
            <a:r>
              <a:rPr lang="en-US" i="1" dirty="0">
                <a:latin typeface="Arial" panose="020B0604020202020204" pitchFamily="34" charset="0"/>
                <a:cs typeface="Arial" panose="020B0604020202020204" pitchFamily="34" charset="0"/>
              </a:rPr>
              <a:t>something you desired or wished for</a:t>
            </a:r>
          </a:p>
          <a:p>
            <a:endParaRPr lang="en-US" dirty="0"/>
          </a:p>
        </p:txBody>
      </p:sp>
    </p:spTree>
    <p:extLst>
      <p:ext uri="{BB962C8B-B14F-4D97-AF65-F5344CB8AC3E}">
        <p14:creationId xmlns:p14="http://schemas.microsoft.com/office/powerpoint/2010/main" val="21973349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Retrospective of Each Release &amp; the Program</a:t>
            </a:r>
            <a:endParaRPr lang="en-US" dirty="0"/>
          </a:p>
        </p:txBody>
      </p:sp>
      <p:sp>
        <p:nvSpPr>
          <p:cNvPr id="4" name="Rectangle 3"/>
          <p:cNvSpPr/>
          <p:nvPr/>
        </p:nvSpPr>
        <p:spPr>
          <a:xfrm>
            <a:off x="2524125" y="1129129"/>
            <a:ext cx="9324975" cy="1241014"/>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smtClean="0">
                <a:solidFill>
                  <a:schemeClr val="tx1"/>
                </a:solidFill>
              </a:rPr>
              <a:t>Understanding what digital services are, how digital services are designed and delivered, and the current role of a government digital services professional </a:t>
            </a:r>
          </a:p>
          <a:p>
            <a:pPr marL="285750" indent="-285750">
              <a:buFont typeface="Arial" panose="020B0604020202020204" pitchFamily="34" charset="0"/>
              <a:buChar char="•"/>
            </a:pPr>
            <a:r>
              <a:rPr lang="en-US" sz="2000" dirty="0" smtClean="0">
                <a:solidFill>
                  <a:schemeClr val="tx1"/>
                </a:solidFill>
              </a:rPr>
              <a:t>A scan of the digital services market – potential sources of supply and how to communicate with them pre-solicitation</a:t>
            </a:r>
            <a:endParaRPr lang="en-US" sz="2000" dirty="0">
              <a:solidFill>
                <a:schemeClr val="tx1"/>
              </a:solidFill>
            </a:endParaRPr>
          </a:p>
        </p:txBody>
      </p:sp>
      <p:sp>
        <p:nvSpPr>
          <p:cNvPr id="5" name="Rectangle 4"/>
          <p:cNvSpPr/>
          <p:nvPr/>
        </p:nvSpPr>
        <p:spPr>
          <a:xfrm>
            <a:off x="419099" y="1129128"/>
            <a:ext cx="2105025" cy="1241015"/>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Release 1 – Digital Services in 21</a:t>
            </a:r>
            <a:r>
              <a:rPr lang="en-US" sz="2000" b="1" baseline="30000" dirty="0" smtClean="0"/>
              <a:t>st</a:t>
            </a:r>
            <a:r>
              <a:rPr lang="en-US" sz="2000" b="1" dirty="0" smtClean="0"/>
              <a:t> Century Government</a:t>
            </a:r>
            <a:endParaRPr lang="en-US" sz="2000" b="1" dirty="0"/>
          </a:p>
        </p:txBody>
      </p:sp>
      <p:sp>
        <p:nvSpPr>
          <p:cNvPr id="7" name="Rectangle 6"/>
          <p:cNvSpPr/>
          <p:nvPr/>
        </p:nvSpPr>
        <p:spPr>
          <a:xfrm>
            <a:off x="2524125" y="2478829"/>
            <a:ext cx="9324975" cy="1206425"/>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chemeClr val="tx1"/>
                </a:solidFill>
              </a:rPr>
              <a:t>Exploring the need or outcome you’re trying to achieve with what you’re buying</a:t>
            </a:r>
          </a:p>
          <a:p>
            <a:pPr marL="342900" indent="-342900">
              <a:buFont typeface="Arial" panose="020B0604020202020204" pitchFamily="34" charset="0"/>
              <a:buChar char="•"/>
            </a:pPr>
            <a:r>
              <a:rPr lang="en-US" sz="2000" dirty="0" smtClean="0">
                <a:solidFill>
                  <a:schemeClr val="tx1"/>
                </a:solidFill>
              </a:rPr>
              <a:t>Identifying and partnering with key stakeholders who will impact your acquisition</a:t>
            </a:r>
          </a:p>
          <a:p>
            <a:pPr marL="342900" indent="-342900">
              <a:buFont typeface="Arial" panose="020B0604020202020204" pitchFamily="34" charset="0"/>
              <a:buChar char="•"/>
            </a:pPr>
            <a:r>
              <a:rPr lang="en-US" sz="2000" dirty="0" smtClean="0">
                <a:solidFill>
                  <a:schemeClr val="tx1"/>
                </a:solidFill>
              </a:rPr>
              <a:t>Conducting market research and preparing to develop your acquisition strategy</a:t>
            </a:r>
            <a:endParaRPr lang="en-US" sz="2000" dirty="0">
              <a:solidFill>
                <a:schemeClr val="tx1"/>
              </a:solidFill>
            </a:endParaRPr>
          </a:p>
        </p:txBody>
      </p:sp>
      <p:sp>
        <p:nvSpPr>
          <p:cNvPr id="8" name="Rectangle 7"/>
          <p:cNvSpPr/>
          <p:nvPr/>
        </p:nvSpPr>
        <p:spPr>
          <a:xfrm>
            <a:off x="419099" y="2478829"/>
            <a:ext cx="2105025" cy="1206426"/>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Release 2 – Understanding What You’re Buying</a:t>
            </a:r>
            <a:endParaRPr lang="en-US" sz="2000" b="1" dirty="0"/>
          </a:p>
        </p:txBody>
      </p:sp>
      <p:sp>
        <p:nvSpPr>
          <p:cNvPr id="9" name="Rectangle 8"/>
          <p:cNvSpPr/>
          <p:nvPr/>
        </p:nvSpPr>
        <p:spPr>
          <a:xfrm>
            <a:off x="2524125" y="3803358"/>
            <a:ext cx="9324975" cy="1247416"/>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chemeClr val="tx1"/>
                </a:solidFill>
              </a:rPr>
              <a:t>Utilizing techniques such as the lean canvas for acquisition planning</a:t>
            </a:r>
          </a:p>
          <a:p>
            <a:pPr marL="342900" indent="-342900">
              <a:buFont typeface="Arial" panose="020B0604020202020204" pitchFamily="34" charset="0"/>
              <a:buChar char="•"/>
            </a:pPr>
            <a:r>
              <a:rPr lang="en-US" sz="2000" dirty="0" smtClean="0">
                <a:solidFill>
                  <a:schemeClr val="tx1"/>
                </a:solidFill>
              </a:rPr>
              <a:t>Analyzing evaluation criteria and the various elements of a procurement package </a:t>
            </a:r>
          </a:p>
          <a:p>
            <a:pPr marL="342900" indent="-342900">
              <a:buFont typeface="Arial" panose="020B0604020202020204" pitchFamily="34" charset="0"/>
              <a:buChar char="•"/>
            </a:pPr>
            <a:r>
              <a:rPr lang="en-US" sz="2000" dirty="0" smtClean="0">
                <a:solidFill>
                  <a:schemeClr val="tx1"/>
                </a:solidFill>
              </a:rPr>
              <a:t>Identifying your organization’s readiness for agile and the role that plays in your acquisition strategy</a:t>
            </a:r>
            <a:endParaRPr lang="en-US" sz="2000" dirty="0">
              <a:solidFill>
                <a:schemeClr val="tx1"/>
              </a:solidFill>
            </a:endParaRPr>
          </a:p>
        </p:txBody>
      </p:sp>
      <p:sp>
        <p:nvSpPr>
          <p:cNvPr id="10" name="Rectangle 9"/>
          <p:cNvSpPr/>
          <p:nvPr/>
        </p:nvSpPr>
        <p:spPr>
          <a:xfrm>
            <a:off x="419099" y="3807672"/>
            <a:ext cx="2105025" cy="1243102"/>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Release 3 – </a:t>
            </a:r>
            <a:r>
              <a:rPr lang="en-US" sz="2000" b="1" dirty="0"/>
              <a:t>How Do You Buy?</a:t>
            </a:r>
          </a:p>
        </p:txBody>
      </p:sp>
      <p:sp>
        <p:nvSpPr>
          <p:cNvPr id="11" name="Rectangle 10"/>
          <p:cNvSpPr/>
          <p:nvPr/>
        </p:nvSpPr>
        <p:spPr>
          <a:xfrm>
            <a:off x="2524125" y="5170288"/>
            <a:ext cx="9324975" cy="1547003"/>
          </a:xfrm>
          <a:prstGeom prst="rect">
            <a:avLst/>
          </a:prstGeom>
          <a:solidFill>
            <a:srgbClr val="DCEAF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sz="2000" dirty="0" smtClean="0">
                <a:solidFill>
                  <a:schemeClr val="tx1"/>
                </a:solidFill>
              </a:rPr>
              <a:t>Awarding digital </a:t>
            </a:r>
            <a:r>
              <a:rPr lang="en-US" sz="2000" dirty="0">
                <a:solidFill>
                  <a:schemeClr val="tx1"/>
                </a:solidFill>
              </a:rPr>
              <a:t>service contracts by assessing the readiness of the technical evaluation </a:t>
            </a:r>
            <a:r>
              <a:rPr lang="en-US" sz="2000" dirty="0" smtClean="0">
                <a:solidFill>
                  <a:schemeClr val="tx1"/>
                </a:solidFill>
              </a:rPr>
              <a:t>team and </a:t>
            </a:r>
            <a:r>
              <a:rPr lang="en-US" sz="2000" dirty="0">
                <a:solidFill>
                  <a:schemeClr val="tx1"/>
                </a:solidFill>
              </a:rPr>
              <a:t>implementing evaluation </a:t>
            </a:r>
            <a:r>
              <a:rPr lang="en-US" sz="2000" dirty="0" smtClean="0">
                <a:solidFill>
                  <a:schemeClr val="tx1"/>
                </a:solidFill>
              </a:rPr>
              <a:t>methods </a:t>
            </a:r>
            <a:r>
              <a:rPr lang="en-US" sz="2000" dirty="0">
                <a:solidFill>
                  <a:schemeClr val="tx1"/>
                </a:solidFill>
              </a:rPr>
              <a:t>and criteria to evaluate vendor </a:t>
            </a:r>
            <a:r>
              <a:rPr lang="en-US" sz="2000" dirty="0" smtClean="0">
                <a:solidFill>
                  <a:schemeClr val="tx1"/>
                </a:solidFill>
              </a:rPr>
              <a:t>maturity</a:t>
            </a:r>
            <a:endParaRPr lang="en-US" sz="2000" dirty="0">
              <a:solidFill>
                <a:schemeClr val="tx1"/>
              </a:solidFill>
            </a:endParaRPr>
          </a:p>
          <a:p>
            <a:pPr marL="342900" indent="-342900">
              <a:buFont typeface="Arial" panose="020B0604020202020204" pitchFamily="34" charset="0"/>
              <a:buChar char="•"/>
            </a:pPr>
            <a:r>
              <a:rPr lang="en-US" sz="2000" dirty="0" smtClean="0">
                <a:solidFill>
                  <a:schemeClr val="tx1"/>
                </a:solidFill>
              </a:rPr>
              <a:t>Managing digital services delivery</a:t>
            </a:r>
          </a:p>
          <a:p>
            <a:pPr marL="342900" indent="-342900">
              <a:buFont typeface="Arial" panose="020B0604020202020204" pitchFamily="34" charset="0"/>
              <a:buChar char="•"/>
            </a:pPr>
            <a:r>
              <a:rPr lang="en-US" sz="2000" dirty="0" smtClean="0">
                <a:solidFill>
                  <a:schemeClr val="tx1"/>
                </a:solidFill>
              </a:rPr>
              <a:t>Identifying when failure occurs and what to do when it does</a:t>
            </a:r>
            <a:endParaRPr lang="en-US" sz="2000" dirty="0">
              <a:solidFill>
                <a:schemeClr val="tx1"/>
              </a:solidFill>
            </a:endParaRPr>
          </a:p>
        </p:txBody>
      </p:sp>
      <p:sp>
        <p:nvSpPr>
          <p:cNvPr id="12" name="Rectangle 11"/>
          <p:cNvSpPr/>
          <p:nvPr/>
        </p:nvSpPr>
        <p:spPr>
          <a:xfrm>
            <a:off x="419099" y="5170288"/>
            <a:ext cx="2105025" cy="1547003"/>
          </a:xfrm>
          <a:prstGeom prst="rect">
            <a:avLst/>
          </a:prstGeom>
          <a:solidFill>
            <a:srgbClr val="00437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Release 4 – </a:t>
            </a:r>
            <a:r>
              <a:rPr lang="en-US" sz="2000" b="1" dirty="0"/>
              <a:t>Awarding &amp; Administering Digital Service Contracts</a:t>
            </a:r>
          </a:p>
        </p:txBody>
      </p:sp>
    </p:spTree>
    <p:extLst>
      <p:ext uri="{BB962C8B-B14F-4D97-AF65-F5344CB8AC3E}">
        <p14:creationId xmlns:p14="http://schemas.microsoft.com/office/powerpoint/2010/main" val="42674343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Morning Break</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9727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Guest Speaker – DHS </a:t>
            </a:r>
            <a:r>
              <a:rPr lang="en-US" dirty="0"/>
              <a:t>FLASH Team Panel </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8242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Lunch</a:t>
            </a:r>
            <a:endParaRPr lang="en-US"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00369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Guest Speakers - USDS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8416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Graduation!</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677105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100" y="-15875"/>
            <a:ext cx="11353800" cy="1325563"/>
          </a:xfrm>
        </p:spPr>
        <p:txBody>
          <a:bodyPr/>
          <a:lstStyle/>
          <a:p>
            <a:r>
              <a:rPr lang="en-US" dirty="0" smtClean="0"/>
              <a:t>Day 3 Agenda</a:t>
            </a:r>
            <a:endParaRPr lang="en-US" dirty="0"/>
          </a:p>
        </p:txBody>
      </p:sp>
      <p:sp>
        <p:nvSpPr>
          <p:cNvPr id="7" name="Rectangle 6"/>
          <p:cNvSpPr/>
          <p:nvPr/>
        </p:nvSpPr>
        <p:spPr>
          <a:xfrm>
            <a:off x="228600" y="1767839"/>
            <a:ext cx="11734800" cy="4221481"/>
          </a:xfrm>
          <a:prstGeom prst="rect">
            <a:avLst/>
          </a:prstGeom>
          <a:solidFill>
            <a:srgbClr val="4291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b="1" dirty="0"/>
          </a:p>
        </p:txBody>
      </p:sp>
      <p:graphicFrame>
        <p:nvGraphicFramePr>
          <p:cNvPr id="9" name="Content Placeholder 7"/>
          <p:cNvGraphicFramePr>
            <a:graphicFrameLocks/>
          </p:cNvGraphicFramePr>
          <p:nvPr>
            <p:extLst>
              <p:ext uri="{D42A27DB-BD31-4B8C-83A1-F6EECF244321}">
                <p14:modId xmlns:p14="http://schemas.microsoft.com/office/powerpoint/2010/main" val="1451319630"/>
              </p:ext>
            </p:extLst>
          </p:nvPr>
        </p:nvGraphicFramePr>
        <p:xfrm>
          <a:off x="1543050" y="2278967"/>
          <a:ext cx="9315450" cy="3390314"/>
        </p:xfrm>
        <a:graphic>
          <a:graphicData uri="http://schemas.openxmlformats.org/drawingml/2006/table">
            <a:tbl>
              <a:tblPr bandRow="1">
                <a:tableStyleId>{5C22544A-7EE6-4342-B048-85BDC9FD1C3A}</a:tableStyleId>
              </a:tblPr>
              <a:tblGrid>
                <a:gridCol w="2229600">
                  <a:extLst>
                    <a:ext uri="{9D8B030D-6E8A-4147-A177-3AD203B41FA5}">
                      <a16:colId xmlns="" xmlns:a16="http://schemas.microsoft.com/office/drawing/2014/main" val="20000"/>
                    </a:ext>
                  </a:extLst>
                </a:gridCol>
                <a:gridCol w="7085850">
                  <a:extLst>
                    <a:ext uri="{9D8B030D-6E8A-4147-A177-3AD203B41FA5}">
                      <a16:colId xmlns="" xmlns:a16="http://schemas.microsoft.com/office/drawing/2014/main" val="20001"/>
                    </a:ext>
                  </a:extLst>
                </a:gridCol>
              </a:tblGrid>
              <a:tr h="1399671">
                <a:tc>
                  <a:txBody>
                    <a:bodyPr/>
                    <a:lstStyle/>
                    <a:p>
                      <a:r>
                        <a:rPr lang="en-US" sz="2800" b="1" dirty="0" smtClean="0">
                          <a:solidFill>
                            <a:schemeClr val="bg1"/>
                          </a:solidFill>
                        </a:rPr>
                        <a:t>Morning</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800" baseline="0" dirty="0" smtClean="0">
                          <a:solidFill>
                            <a:schemeClr val="tx1"/>
                          </a:solidFill>
                        </a:rPr>
                        <a:t>Course Assessment</a:t>
                      </a:r>
                    </a:p>
                    <a:p>
                      <a:pPr marL="182880" indent="-182880">
                        <a:buFont typeface="Arial" panose="020B0604020202020204" pitchFamily="34" charset="0"/>
                        <a:buChar char="•"/>
                      </a:pPr>
                      <a:r>
                        <a:rPr lang="en-US" sz="2800" baseline="0" dirty="0" smtClean="0">
                          <a:solidFill>
                            <a:schemeClr val="tx1"/>
                          </a:solidFill>
                        </a:rPr>
                        <a:t>Program Feedback</a:t>
                      </a:r>
                    </a:p>
                    <a:p>
                      <a:pPr marL="182880" indent="-182880">
                        <a:buFont typeface="Arial" panose="020B0604020202020204" pitchFamily="34" charset="0"/>
                        <a:buChar char="•"/>
                      </a:pPr>
                      <a:r>
                        <a:rPr lang="en-US" sz="2800" baseline="0" dirty="0" smtClean="0">
                          <a:solidFill>
                            <a:schemeClr val="tx1"/>
                          </a:solidFill>
                        </a:rPr>
                        <a:t>DHS FLASH Team Panel</a:t>
                      </a:r>
                    </a:p>
                  </a:txBody>
                  <a:tcPr anchor="ctr">
                    <a:solidFill>
                      <a:schemeClr val="accent1">
                        <a:lumMod val="20000"/>
                        <a:lumOff val="80000"/>
                      </a:schemeClr>
                    </a:solidFill>
                  </a:tcPr>
                </a:tc>
                <a:extLst>
                  <a:ext uri="{0D108BD9-81ED-4DB2-BD59-A6C34878D82A}">
                    <a16:rowId xmlns="" xmlns:a16="http://schemas.microsoft.com/office/drawing/2014/main" val="10000"/>
                  </a:ext>
                </a:extLst>
              </a:tr>
              <a:tr h="590972">
                <a:tc gridSpan="2">
                  <a:txBody>
                    <a:bodyPr/>
                    <a:lstStyle/>
                    <a:p>
                      <a:pPr marL="91440" indent="-91440" algn="ctr"/>
                      <a:r>
                        <a:rPr lang="en-US" sz="3200" b="1" dirty="0" smtClean="0"/>
                        <a:t>LUNCH</a:t>
                      </a:r>
                    </a:p>
                  </a:txBody>
                  <a:tcPr anchor="ctr">
                    <a:solidFill>
                      <a:schemeClr val="bg1"/>
                    </a:solidFill>
                  </a:tcPr>
                </a:tc>
                <a:tc hMerge="1">
                  <a:txBody>
                    <a:bodyPr/>
                    <a:lstStyle/>
                    <a:p>
                      <a:endParaRPr lang="en-US"/>
                    </a:p>
                  </a:txBody>
                  <a:tcPr/>
                </a:tc>
                <a:extLst>
                  <a:ext uri="{0D108BD9-81ED-4DB2-BD59-A6C34878D82A}">
                    <a16:rowId xmlns="" xmlns:a16="http://schemas.microsoft.com/office/drawing/2014/main" val="10001"/>
                  </a:ext>
                </a:extLst>
              </a:tr>
              <a:tr h="1399671">
                <a:tc>
                  <a:txBody>
                    <a:bodyPr/>
                    <a:lstStyle/>
                    <a:p>
                      <a:r>
                        <a:rPr lang="en-US" sz="2800" b="1" kern="1200" dirty="0" smtClean="0">
                          <a:solidFill>
                            <a:schemeClr val="bg1"/>
                          </a:solidFill>
                          <a:latin typeface="+mn-lt"/>
                          <a:ea typeface="+mn-ea"/>
                          <a:cs typeface="+mn-cs"/>
                        </a:rPr>
                        <a:t>Afternoon</a:t>
                      </a:r>
                    </a:p>
                  </a:txBody>
                  <a:tcPr anchor="ctr">
                    <a:solidFill>
                      <a:schemeClr val="accent1">
                        <a:lumMod val="60000"/>
                        <a:lumOff val="40000"/>
                      </a:schemeClr>
                    </a:solidFill>
                  </a:tcPr>
                </a:tc>
                <a:tc>
                  <a:txBody>
                    <a:bodyPr/>
                    <a:lstStyle/>
                    <a:p>
                      <a:pPr marL="182880" indent="-182880">
                        <a:buFont typeface="Arial" panose="020B0604020202020204" pitchFamily="34" charset="0"/>
                        <a:buChar char="•"/>
                      </a:pPr>
                      <a:r>
                        <a:rPr lang="en-US" sz="2800" baseline="0" dirty="0" smtClean="0">
                          <a:solidFill>
                            <a:schemeClr val="tx1"/>
                          </a:solidFill>
                        </a:rPr>
                        <a:t>USDS Guest Speakers</a:t>
                      </a:r>
                    </a:p>
                    <a:p>
                      <a:pPr marL="182880" indent="-182880">
                        <a:buFont typeface="Arial" panose="020B0604020202020204" pitchFamily="34" charset="0"/>
                        <a:buChar char="•"/>
                      </a:pPr>
                      <a:r>
                        <a:rPr lang="en-US" sz="2800" baseline="0" dirty="0" smtClean="0">
                          <a:solidFill>
                            <a:schemeClr val="tx1"/>
                          </a:solidFill>
                        </a:rPr>
                        <a:t>GRADUATION!</a:t>
                      </a:r>
                    </a:p>
                    <a:p>
                      <a:pPr marL="182880" indent="-182880">
                        <a:buFont typeface="Arial" panose="020B0604020202020204" pitchFamily="34" charset="0"/>
                        <a:buChar char="•"/>
                      </a:pPr>
                      <a:r>
                        <a:rPr lang="en-US" sz="2800" baseline="0" dirty="0" smtClean="0">
                          <a:solidFill>
                            <a:schemeClr val="tx1"/>
                          </a:solidFill>
                        </a:rPr>
                        <a:t>Happy hour @ USDS (Jackson Place)</a:t>
                      </a:r>
                    </a:p>
                  </a:txBody>
                  <a:tcPr anchor="ctr">
                    <a:solidFill>
                      <a:schemeClr val="accent1">
                        <a:lumMod val="20000"/>
                        <a:lumOff val="80000"/>
                      </a:schemeClr>
                    </a:solidFill>
                  </a:tcPr>
                </a:tc>
                <a:extLst>
                  <a:ext uri="{0D108BD9-81ED-4DB2-BD59-A6C34878D82A}">
                    <a16:rowId xmlns="" xmlns:a16="http://schemas.microsoft.com/office/drawing/2014/main" val="10002"/>
                  </a:ext>
                </a:extLst>
              </a:tr>
            </a:tbl>
          </a:graphicData>
        </a:graphic>
      </p:graphicFrame>
    </p:spTree>
    <p:extLst>
      <p:ext uri="{BB962C8B-B14F-4D97-AF65-F5344CB8AC3E}">
        <p14:creationId xmlns:p14="http://schemas.microsoft.com/office/powerpoint/2010/main" val="1296758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Course Assessment</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0865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Release Assessment Results</a:t>
            </a:r>
            <a:endParaRPr lang="en-US" dirty="0"/>
          </a:p>
        </p:txBody>
      </p:sp>
      <p:sp>
        <p:nvSpPr>
          <p:cNvPr id="3" name="Content Placeholder 2"/>
          <p:cNvSpPr>
            <a:spLocks noGrp="1"/>
          </p:cNvSpPr>
          <p:nvPr>
            <p:ph idx="1"/>
          </p:nvPr>
        </p:nvSpPr>
        <p:spPr>
          <a:xfrm>
            <a:off x="419100" y="1452282"/>
            <a:ext cx="6028765" cy="4876799"/>
          </a:xfrm>
        </p:spPr>
        <p:txBody>
          <a:bodyPr>
            <a:normAutofit lnSpcReduction="10000"/>
          </a:bodyPr>
          <a:lstStyle/>
          <a:p>
            <a:r>
              <a:rPr lang="en-US" dirty="0" smtClean="0"/>
              <a:t>Cohort scores on the assessments improved with each Release</a:t>
            </a:r>
          </a:p>
          <a:p>
            <a:pPr lvl="1"/>
            <a:r>
              <a:rPr lang="en-US" dirty="0" smtClean="0"/>
              <a:t>Highest post- score overall was achieved for Release 4</a:t>
            </a:r>
          </a:p>
          <a:p>
            <a:pPr lvl="2"/>
            <a:r>
              <a:rPr lang="en-US" i="1" dirty="0" smtClean="0"/>
              <a:t>Note that this only included Release 4A</a:t>
            </a:r>
          </a:p>
          <a:p>
            <a:r>
              <a:rPr lang="en-US" dirty="0" smtClean="0"/>
              <a:t>Overall, highest scores were received on the following objectives:</a:t>
            </a:r>
          </a:p>
          <a:p>
            <a:pPr lvl="1"/>
            <a:r>
              <a:rPr lang="en-US" sz="1900" b="1" dirty="0" smtClean="0"/>
              <a:t>Objective 3.3</a:t>
            </a:r>
            <a:r>
              <a:rPr lang="en-US" sz="1900" dirty="0" smtClean="0"/>
              <a:t>: Identify </a:t>
            </a:r>
            <a:r>
              <a:rPr lang="en-US" sz="1900" dirty="0"/>
              <a:t>the effective characteristics of a change agent and strategies to apply at different phases of the change lifecycle as you return to your agency.</a:t>
            </a:r>
            <a:endParaRPr lang="en-US" sz="1900" dirty="0" smtClean="0"/>
          </a:p>
          <a:p>
            <a:pPr lvl="1"/>
            <a:r>
              <a:rPr lang="en-US" sz="1900" b="1" dirty="0" smtClean="0"/>
              <a:t>Objective 4.2: </a:t>
            </a:r>
            <a:r>
              <a:rPr lang="en-US" sz="1900" dirty="0"/>
              <a:t>Implement evaluation methods and criteria to evaluate vendor maturity and ability to deliver a product that solves a given need.</a:t>
            </a:r>
            <a:endParaRPr lang="en-US" sz="1900" dirty="0" smtClean="0"/>
          </a:p>
          <a:p>
            <a:pPr lvl="1"/>
            <a:endParaRPr lang="en-US" dirty="0" smtClean="0"/>
          </a:p>
          <a:p>
            <a:pPr marL="457200" lvl="1" indent="0">
              <a:buNone/>
            </a:pPr>
            <a:endParaRPr lang="en-US" dirty="0"/>
          </a:p>
        </p:txBody>
      </p:sp>
      <p:graphicFrame>
        <p:nvGraphicFramePr>
          <p:cNvPr id="7" name="Chart 6"/>
          <p:cNvGraphicFramePr/>
          <p:nvPr>
            <p:extLst/>
          </p:nvPr>
        </p:nvGraphicFramePr>
        <p:xfrm>
          <a:off x="6447865" y="1846728"/>
          <a:ext cx="5522259" cy="394447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38904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Capstone Skills Test Results</a:t>
            </a:r>
          </a:p>
        </p:txBody>
      </p:sp>
      <p:sp>
        <p:nvSpPr>
          <p:cNvPr id="3" name="Content Placeholder 2"/>
          <p:cNvSpPr>
            <a:spLocks noGrp="1"/>
          </p:cNvSpPr>
          <p:nvPr>
            <p:ph idx="1"/>
          </p:nvPr>
        </p:nvSpPr>
        <p:spPr>
          <a:xfrm>
            <a:off x="419099" y="1510832"/>
            <a:ext cx="11213268" cy="4666131"/>
          </a:xfrm>
        </p:spPr>
        <p:txBody>
          <a:bodyPr>
            <a:normAutofit/>
          </a:bodyPr>
          <a:lstStyle/>
          <a:p>
            <a:r>
              <a:rPr lang="en-US" dirty="0" smtClean="0"/>
              <a:t>Overall, partipcants did well on the </a:t>
            </a:r>
            <a:br>
              <a:rPr lang="en-US" dirty="0" smtClean="0"/>
            </a:br>
            <a:r>
              <a:rPr lang="en-US" dirty="0" smtClean="0"/>
              <a:t>Capstone Skills Test</a:t>
            </a:r>
          </a:p>
          <a:p>
            <a:pPr lvl="1"/>
            <a:r>
              <a:rPr lang="en-US" dirty="0" smtClean="0"/>
              <a:t>Average scores for 21 of the 29 </a:t>
            </a:r>
            <a:br>
              <a:rPr lang="en-US" dirty="0" smtClean="0"/>
            </a:br>
            <a:r>
              <a:rPr lang="en-US" dirty="0" smtClean="0"/>
              <a:t>performance objectives was 70% or higher</a:t>
            </a:r>
          </a:p>
          <a:p>
            <a:pPr lvl="1"/>
            <a:r>
              <a:rPr lang="en-US" dirty="0" smtClean="0"/>
              <a:t>Performance was highest for Release 2 </a:t>
            </a:r>
            <a:br>
              <a:rPr lang="en-US" dirty="0" smtClean="0"/>
            </a:br>
            <a:r>
              <a:rPr lang="en-US" dirty="0" smtClean="0"/>
              <a:t>content and lowest for Release 1</a:t>
            </a:r>
          </a:p>
          <a:p>
            <a:pPr lvl="1"/>
            <a:endParaRPr lang="en-US" dirty="0"/>
          </a:p>
          <a:p>
            <a:r>
              <a:rPr lang="en-US" dirty="0" smtClean="0"/>
              <a:t>Most participants showed increased scores for Releases 2, 3, and 4 from the Pre-Assessment</a:t>
            </a:r>
            <a:endParaRPr lang="en-US" dirty="0"/>
          </a:p>
        </p:txBody>
      </p:sp>
      <p:graphicFrame>
        <p:nvGraphicFramePr>
          <p:cNvPr id="7" name="Chart 6"/>
          <p:cNvGraphicFramePr/>
          <p:nvPr>
            <p:extLst/>
          </p:nvPr>
        </p:nvGraphicFramePr>
        <p:xfrm>
          <a:off x="7105340" y="1390910"/>
          <a:ext cx="4916774" cy="279134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Table 7"/>
          <p:cNvGraphicFramePr>
            <a:graphicFrameLocks noGrp="1"/>
          </p:cNvGraphicFramePr>
          <p:nvPr>
            <p:extLst/>
          </p:nvPr>
        </p:nvGraphicFramePr>
        <p:xfrm>
          <a:off x="4976735" y="4796779"/>
          <a:ext cx="6655632" cy="1188720"/>
        </p:xfrm>
        <a:graphic>
          <a:graphicData uri="http://schemas.openxmlformats.org/drawingml/2006/table">
            <a:tbl>
              <a:tblPr firstRow="1" bandRow="1">
                <a:tableStyleId>{21E4AEA4-8DFA-4A89-87EB-49C32662AFE0}</a:tableStyleId>
              </a:tblPr>
              <a:tblGrid>
                <a:gridCol w="1771171"/>
                <a:gridCol w="1241851"/>
                <a:gridCol w="1199213"/>
                <a:gridCol w="1184223"/>
                <a:gridCol w="1259174"/>
              </a:tblGrid>
              <a:tr h="0">
                <a:tc>
                  <a:txBody>
                    <a:bodyPr/>
                    <a:lstStyle/>
                    <a:p>
                      <a:endParaRPr lang="en-US" sz="2000" dirty="0"/>
                    </a:p>
                  </a:txBody>
                  <a:tcPr/>
                </a:tc>
                <a:tc>
                  <a:txBody>
                    <a:bodyPr/>
                    <a:lstStyle/>
                    <a:p>
                      <a:r>
                        <a:rPr lang="en-US" sz="2000" dirty="0" smtClean="0"/>
                        <a:t>Release 1</a:t>
                      </a:r>
                      <a:endParaRPr lang="en-US" sz="2000" dirty="0"/>
                    </a:p>
                  </a:txBody>
                  <a:tcPr/>
                </a:tc>
                <a:tc>
                  <a:txBody>
                    <a:bodyPr/>
                    <a:lstStyle/>
                    <a:p>
                      <a:r>
                        <a:rPr lang="en-US" sz="2000" dirty="0" smtClean="0"/>
                        <a:t>Release 2</a:t>
                      </a:r>
                      <a:endParaRPr lang="en-US" sz="2000" dirty="0"/>
                    </a:p>
                  </a:txBody>
                  <a:tcPr/>
                </a:tc>
                <a:tc>
                  <a:txBody>
                    <a:bodyPr/>
                    <a:lstStyle/>
                    <a:p>
                      <a:r>
                        <a:rPr lang="en-US" sz="2000" dirty="0" smtClean="0"/>
                        <a:t>Release 3</a:t>
                      </a:r>
                      <a:endParaRPr lang="en-US" sz="2000" dirty="0"/>
                    </a:p>
                  </a:txBody>
                  <a:tcPr/>
                </a:tc>
                <a:tc>
                  <a:txBody>
                    <a:bodyPr/>
                    <a:lstStyle/>
                    <a:p>
                      <a:r>
                        <a:rPr lang="en-US" sz="2000" dirty="0" smtClean="0"/>
                        <a:t>Release 4</a:t>
                      </a:r>
                      <a:endParaRPr lang="en-US" sz="2000" dirty="0"/>
                    </a:p>
                  </a:txBody>
                  <a:tcPr/>
                </a:tc>
              </a:tr>
              <a:tr h="370840">
                <a:tc>
                  <a:txBody>
                    <a:bodyPr/>
                    <a:lstStyle/>
                    <a:p>
                      <a:r>
                        <a:rPr lang="en-US" sz="2000" dirty="0" smtClean="0"/>
                        <a:t>Score Increase</a:t>
                      </a:r>
                    </a:p>
                  </a:txBody>
                  <a:tcPr/>
                </a:tc>
                <a:tc>
                  <a:txBody>
                    <a:bodyPr/>
                    <a:lstStyle/>
                    <a:p>
                      <a:pPr algn="ctr" fontAlgn="b"/>
                      <a:r>
                        <a:rPr lang="en-US" sz="20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81%</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65%</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77%</a:t>
                      </a:r>
                    </a:p>
                  </a:txBody>
                  <a:tcPr marL="7620" marR="7620" marT="7620" marB="0" anchor="ctr"/>
                </a:tc>
              </a:tr>
              <a:tr h="370840">
                <a:tc>
                  <a:txBody>
                    <a:bodyPr/>
                    <a:lstStyle/>
                    <a:p>
                      <a:r>
                        <a:rPr lang="en-US" sz="2000" dirty="0" smtClean="0"/>
                        <a:t>Score Decrease</a:t>
                      </a:r>
                      <a:endParaRPr lang="en-US" sz="2000" dirty="0"/>
                    </a:p>
                  </a:txBody>
                  <a:tcPr/>
                </a:tc>
                <a:tc>
                  <a:txBody>
                    <a:bodyPr/>
                    <a:lstStyle/>
                    <a:p>
                      <a:pPr algn="ctr" fontAlgn="b"/>
                      <a:r>
                        <a:rPr lang="en-US" sz="2000" b="0" i="0" u="none" strike="noStrike">
                          <a:solidFill>
                            <a:srgbClr val="000000"/>
                          </a:solidFill>
                          <a:effectLst/>
                          <a:latin typeface="Calibri" panose="020F0502020204030204" pitchFamily="34" charset="0"/>
                        </a:rPr>
                        <a:t>65%</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19%</a:t>
                      </a:r>
                    </a:p>
                  </a:txBody>
                  <a:tcPr marL="7620" marR="7620" marT="7620" marB="0" anchor="ctr"/>
                </a:tc>
                <a:tc>
                  <a:txBody>
                    <a:bodyPr/>
                    <a:lstStyle/>
                    <a:p>
                      <a:pPr algn="ctr" fontAlgn="b"/>
                      <a:r>
                        <a:rPr lang="en-US" sz="2000" b="0" i="0" u="none" strike="noStrike">
                          <a:solidFill>
                            <a:srgbClr val="000000"/>
                          </a:solidFill>
                          <a:effectLst/>
                          <a:latin typeface="Calibri" panose="020F0502020204030204" pitchFamily="34" charset="0"/>
                        </a:rPr>
                        <a:t>35%</a:t>
                      </a:r>
                    </a:p>
                  </a:txBody>
                  <a:tcPr marL="7620" marR="7620" marT="7620" marB="0" anchor="ctr"/>
                </a:tc>
                <a:tc>
                  <a:txBody>
                    <a:bodyPr/>
                    <a:lstStyle/>
                    <a:p>
                      <a:pPr algn="ctr" fontAlgn="b"/>
                      <a:r>
                        <a:rPr lang="en-US" sz="2000" b="0" i="0" u="none" strike="noStrike" dirty="0">
                          <a:solidFill>
                            <a:srgbClr val="000000"/>
                          </a:solidFill>
                          <a:effectLst/>
                          <a:latin typeface="Calibri" panose="020F0502020204030204" pitchFamily="34" charset="0"/>
                        </a:rPr>
                        <a:t>23%</a:t>
                      </a:r>
                    </a:p>
                  </a:txBody>
                  <a:tcPr marL="7620" marR="7620" marT="7620" marB="0" anchor="ctr"/>
                </a:tc>
              </a:tr>
            </a:tbl>
          </a:graphicData>
        </a:graphic>
      </p:graphicFrame>
    </p:spTree>
    <p:extLst>
      <p:ext uri="{BB962C8B-B14F-4D97-AF65-F5344CB8AC3E}">
        <p14:creationId xmlns:p14="http://schemas.microsoft.com/office/powerpoint/2010/main" val="4100909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Digital Assignment (LDA) Cohort Results</a:t>
            </a:r>
            <a:endParaRPr lang="en-US" dirty="0"/>
          </a:p>
        </p:txBody>
      </p:sp>
      <p:sp>
        <p:nvSpPr>
          <p:cNvPr id="4" name="Rounded Rectangle 3"/>
          <p:cNvSpPr/>
          <p:nvPr/>
        </p:nvSpPr>
        <p:spPr>
          <a:xfrm>
            <a:off x="8199622" y="1633928"/>
            <a:ext cx="3582650" cy="2578308"/>
          </a:xfrm>
          <a:prstGeom prst="round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tx1"/>
                </a:solidFill>
              </a:rPr>
              <a:t>Teams That Earned Buy-In from All “Investors”</a:t>
            </a:r>
          </a:p>
          <a:p>
            <a:pPr algn="ctr"/>
            <a:endParaRPr lang="en-US" sz="900" dirty="0">
              <a:solidFill>
                <a:schemeClr val="tx1"/>
              </a:solidFill>
            </a:endParaRPr>
          </a:p>
          <a:p>
            <a:pPr algn="ctr"/>
            <a:r>
              <a:rPr lang="en-US" sz="2000" dirty="0">
                <a:solidFill>
                  <a:schemeClr val="tx1"/>
                </a:solidFill>
              </a:rPr>
              <a:t>Fragile Development</a:t>
            </a:r>
          </a:p>
          <a:p>
            <a:pPr algn="ctr"/>
            <a:r>
              <a:rPr lang="en-US" sz="2000" dirty="0">
                <a:solidFill>
                  <a:schemeClr val="tx1"/>
                </a:solidFill>
              </a:rPr>
              <a:t>Scrums-n-Roses</a:t>
            </a:r>
          </a:p>
          <a:p>
            <a:pPr algn="ctr"/>
            <a:r>
              <a:rPr lang="en-US" sz="2000" dirty="0" err="1" smtClean="0">
                <a:solidFill>
                  <a:schemeClr val="tx1"/>
                </a:solidFill>
              </a:rPr>
              <a:t>WebExers</a:t>
            </a:r>
            <a:endParaRPr lang="en-US" sz="2000" dirty="0" smtClean="0">
              <a:solidFill>
                <a:schemeClr val="tx1"/>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990946" y="3802640"/>
            <a:ext cx="1652131" cy="2224023"/>
          </a:xfrm>
        </p:spPr>
      </p:pic>
      <p:sp>
        <p:nvSpPr>
          <p:cNvPr id="6" name="TextBox 5"/>
          <p:cNvSpPr txBox="1"/>
          <p:nvPr/>
        </p:nvSpPr>
        <p:spPr>
          <a:xfrm>
            <a:off x="9016513" y="1633928"/>
            <a:ext cx="1948867" cy="523220"/>
          </a:xfrm>
          <a:prstGeom prst="rect">
            <a:avLst/>
          </a:prstGeom>
          <a:noFill/>
        </p:spPr>
        <p:txBody>
          <a:bodyPr wrap="none" rtlCol="0">
            <a:spAutoFit/>
          </a:bodyPr>
          <a:lstStyle/>
          <a:p>
            <a:r>
              <a:rPr lang="en-US" sz="2800" b="1" dirty="0" smtClean="0">
                <a:solidFill>
                  <a:schemeClr val="accent6"/>
                </a:solidFill>
                <a:latin typeface="Arial Narrow" panose="020B0606020202030204" pitchFamily="34" charset="0"/>
              </a:rPr>
              <a:t>CONGRATS!</a:t>
            </a:r>
            <a:endParaRPr lang="en-US" sz="2800" b="1" dirty="0">
              <a:solidFill>
                <a:schemeClr val="accent6"/>
              </a:solidFill>
              <a:latin typeface="Arial Narrow" panose="020B0606020202030204" pitchFamily="34" charset="0"/>
            </a:endParaRPr>
          </a:p>
        </p:txBody>
      </p:sp>
      <p:grpSp>
        <p:nvGrpSpPr>
          <p:cNvPr id="14" name="Group 13"/>
          <p:cNvGrpSpPr/>
          <p:nvPr/>
        </p:nvGrpSpPr>
        <p:grpSpPr>
          <a:xfrm>
            <a:off x="166256" y="1822181"/>
            <a:ext cx="7894172" cy="1708160"/>
            <a:chOff x="166256" y="1822181"/>
            <a:chExt cx="7894172" cy="1708160"/>
          </a:xfrm>
        </p:grpSpPr>
        <p:sp>
          <p:nvSpPr>
            <p:cNvPr id="9" name="TextBox 8"/>
            <p:cNvSpPr txBox="1"/>
            <p:nvPr/>
          </p:nvSpPr>
          <p:spPr>
            <a:xfrm>
              <a:off x="166256" y="1822181"/>
              <a:ext cx="7894172" cy="1446550"/>
            </a:xfrm>
            <a:prstGeom prst="rect">
              <a:avLst/>
            </a:prstGeom>
            <a:noFill/>
          </p:spPr>
          <p:txBody>
            <a:bodyPr wrap="square" rtlCol="0">
              <a:spAutoFit/>
            </a:bodyPr>
            <a:lstStyle/>
            <a:p>
              <a:r>
                <a:rPr lang="en-US" sz="2400" b="1" dirty="0" smtClean="0">
                  <a:latin typeface="Arial  "/>
                </a:rPr>
                <a:t>Great Job on the LDA! </a:t>
              </a:r>
              <a:r>
                <a:rPr lang="en-US" sz="2400" dirty="0" smtClean="0">
                  <a:latin typeface="Arial  "/>
                </a:rPr>
                <a:t>The average score was </a:t>
              </a:r>
              <a:r>
                <a:rPr lang="en-US" sz="2400" b="1" dirty="0" smtClean="0">
                  <a:solidFill>
                    <a:schemeClr val="accent5"/>
                  </a:solidFill>
                  <a:latin typeface="Arial  "/>
                </a:rPr>
                <a:t>88%. </a:t>
              </a:r>
              <a:r>
                <a:rPr lang="en-US" sz="2400" dirty="0" smtClean="0">
                  <a:latin typeface="Arial  "/>
                </a:rPr>
                <a:t>The score is an equally weighted combination of ratings:</a:t>
              </a:r>
            </a:p>
            <a:p>
              <a:pPr marL="914400" indent="-342900">
                <a:buFont typeface="Arial" panose="020B0604020202020204" pitchFamily="34" charset="0"/>
                <a:buChar char="•"/>
              </a:pPr>
              <a:r>
                <a:rPr lang="en-US" sz="2000" dirty="0" smtClean="0">
                  <a:latin typeface="Arial  "/>
                </a:rPr>
                <a:t>Engaged Contribution</a:t>
              </a:r>
            </a:p>
            <a:p>
              <a:pPr marL="914400" indent="-342900">
                <a:buFont typeface="Arial" panose="020B0604020202020204" pitchFamily="34" charset="0"/>
                <a:buChar char="•"/>
              </a:pPr>
              <a:r>
                <a:rPr lang="en-US" sz="2000" dirty="0" smtClean="0">
                  <a:latin typeface="Arial  "/>
                </a:rPr>
                <a:t>Collaborative Action</a:t>
              </a:r>
            </a:p>
          </p:txBody>
        </p:sp>
        <p:sp>
          <p:nvSpPr>
            <p:cNvPr id="10" name="TextBox 9"/>
            <p:cNvSpPr txBox="1"/>
            <p:nvPr/>
          </p:nvSpPr>
          <p:spPr>
            <a:xfrm>
              <a:off x="3777521" y="2545456"/>
              <a:ext cx="2816797" cy="984885"/>
            </a:xfrm>
            <a:prstGeom prst="rect">
              <a:avLst/>
            </a:prstGeom>
            <a:noFill/>
          </p:spPr>
          <p:txBody>
            <a:bodyPr wrap="none" rtlCol="0">
              <a:spAutoFit/>
            </a:bodyPr>
            <a:lstStyle/>
            <a:p>
              <a:pPr marL="914400" indent="-342900">
                <a:buFont typeface="Arial" panose="020B0604020202020204" pitchFamily="34" charset="0"/>
                <a:buChar char="•"/>
              </a:pPr>
              <a:r>
                <a:rPr lang="en-US" sz="2000" dirty="0" smtClean="0">
                  <a:latin typeface="Arial  "/>
                </a:rPr>
                <a:t>Investor Buy-in</a:t>
              </a:r>
            </a:p>
            <a:p>
              <a:pPr marL="914400" indent="-342900">
                <a:buFont typeface="Arial" panose="020B0604020202020204" pitchFamily="34" charset="0"/>
                <a:buChar char="•"/>
              </a:pPr>
              <a:r>
                <a:rPr lang="en-US" sz="2000" dirty="0" smtClean="0">
                  <a:latin typeface="Arial  "/>
                </a:rPr>
                <a:t>The Pitch </a:t>
              </a:r>
            </a:p>
            <a:p>
              <a:endParaRPr lang="en-US" dirty="0"/>
            </a:p>
          </p:txBody>
        </p:sp>
      </p:grpSp>
      <p:sp>
        <p:nvSpPr>
          <p:cNvPr id="11" name="TextBox 10"/>
          <p:cNvSpPr txBox="1"/>
          <p:nvPr/>
        </p:nvSpPr>
        <p:spPr>
          <a:xfrm>
            <a:off x="554637" y="3754666"/>
            <a:ext cx="2248523" cy="2062103"/>
          </a:xfrm>
          <a:prstGeom prst="rect">
            <a:avLst/>
          </a:prstGeom>
          <a:noFill/>
          <a:ln w="12700">
            <a:solidFill>
              <a:schemeClr val="accent2"/>
            </a:solidFill>
          </a:ln>
        </p:spPr>
        <p:txBody>
          <a:bodyPr wrap="square" rtlCol="0">
            <a:spAutoFit/>
          </a:bodyPr>
          <a:lstStyle/>
          <a:p>
            <a:pPr algn="ctr"/>
            <a:r>
              <a:rPr lang="en-US" sz="2400" b="1" dirty="0" smtClean="0">
                <a:solidFill>
                  <a:schemeClr val="accent2"/>
                </a:solidFill>
                <a:latin typeface="Arial  "/>
              </a:rPr>
              <a:t>Engaged </a:t>
            </a:r>
            <a:r>
              <a:rPr lang="en-US" sz="2400" b="1" u="sng" dirty="0" smtClean="0">
                <a:solidFill>
                  <a:schemeClr val="accent2"/>
                </a:solidFill>
                <a:latin typeface="Arial  "/>
              </a:rPr>
              <a:t>Contribution</a:t>
            </a:r>
          </a:p>
          <a:p>
            <a:pPr algn="ctr"/>
            <a:r>
              <a:rPr lang="en-US" sz="2000" dirty="0" smtClean="0">
                <a:latin typeface="Arial  "/>
              </a:rPr>
              <a:t>22 people received all “High” marks from team members</a:t>
            </a:r>
            <a:endParaRPr lang="en-US" sz="2000" dirty="0">
              <a:latin typeface="Arial  "/>
            </a:endParaRPr>
          </a:p>
        </p:txBody>
      </p:sp>
      <p:sp>
        <p:nvSpPr>
          <p:cNvPr id="12" name="TextBox 11"/>
          <p:cNvSpPr txBox="1"/>
          <p:nvPr/>
        </p:nvSpPr>
        <p:spPr>
          <a:xfrm>
            <a:off x="3138565" y="3754664"/>
            <a:ext cx="2248523" cy="2062103"/>
          </a:xfrm>
          <a:prstGeom prst="rect">
            <a:avLst/>
          </a:prstGeom>
          <a:noFill/>
          <a:ln w="19050">
            <a:solidFill>
              <a:schemeClr val="accent1"/>
            </a:solidFill>
          </a:ln>
        </p:spPr>
        <p:txBody>
          <a:bodyPr wrap="square" rtlCol="0">
            <a:spAutoFit/>
          </a:bodyPr>
          <a:lstStyle/>
          <a:p>
            <a:pPr algn="ctr"/>
            <a:r>
              <a:rPr lang="en-US" sz="2400" b="1" dirty="0" smtClean="0">
                <a:solidFill>
                  <a:schemeClr val="accent1"/>
                </a:solidFill>
                <a:latin typeface="Arial  "/>
              </a:rPr>
              <a:t>Collaborative </a:t>
            </a:r>
            <a:r>
              <a:rPr lang="en-US" sz="2400" b="1" u="sng" dirty="0" smtClean="0">
                <a:solidFill>
                  <a:schemeClr val="accent1"/>
                </a:solidFill>
                <a:latin typeface="Arial  "/>
              </a:rPr>
              <a:t>Action</a:t>
            </a:r>
          </a:p>
          <a:p>
            <a:pPr algn="ctr"/>
            <a:r>
              <a:rPr lang="en-US" sz="2000" dirty="0" smtClean="0">
                <a:latin typeface="Arial  "/>
              </a:rPr>
              <a:t>23 people received all “High” marks from team members</a:t>
            </a:r>
            <a:endParaRPr lang="en-US" sz="2000" dirty="0">
              <a:latin typeface="Arial  "/>
            </a:endParaRPr>
          </a:p>
        </p:txBody>
      </p:sp>
      <p:sp>
        <p:nvSpPr>
          <p:cNvPr id="13" name="TextBox 12"/>
          <p:cNvSpPr txBox="1"/>
          <p:nvPr/>
        </p:nvSpPr>
        <p:spPr>
          <a:xfrm>
            <a:off x="5722494" y="3754664"/>
            <a:ext cx="2248523" cy="2062103"/>
          </a:xfrm>
          <a:prstGeom prst="rect">
            <a:avLst/>
          </a:prstGeom>
          <a:noFill/>
          <a:ln w="19050">
            <a:solidFill>
              <a:schemeClr val="accent4"/>
            </a:solidFill>
          </a:ln>
        </p:spPr>
        <p:txBody>
          <a:bodyPr wrap="square" rtlCol="0">
            <a:spAutoFit/>
          </a:bodyPr>
          <a:lstStyle/>
          <a:p>
            <a:pPr algn="ctr"/>
            <a:r>
              <a:rPr lang="en-US" sz="2400" b="1" dirty="0" smtClean="0">
                <a:solidFill>
                  <a:schemeClr val="accent4"/>
                </a:solidFill>
                <a:latin typeface="Arial  "/>
              </a:rPr>
              <a:t>The </a:t>
            </a:r>
          </a:p>
          <a:p>
            <a:pPr algn="ctr"/>
            <a:r>
              <a:rPr lang="en-US" sz="2400" b="1" u="sng" dirty="0" smtClean="0">
                <a:solidFill>
                  <a:schemeClr val="accent4"/>
                </a:solidFill>
                <a:latin typeface="Arial  "/>
              </a:rPr>
              <a:t>Pitch</a:t>
            </a:r>
          </a:p>
          <a:p>
            <a:pPr algn="ctr"/>
            <a:r>
              <a:rPr lang="en-US" sz="2000" dirty="0" smtClean="0">
                <a:latin typeface="Arial  "/>
              </a:rPr>
              <a:t>24 people were rated by at least 1 investor as having a “great” pitch</a:t>
            </a:r>
            <a:endParaRPr lang="en-US" sz="2000" dirty="0">
              <a:latin typeface="Arial  "/>
            </a:endParaRPr>
          </a:p>
        </p:txBody>
      </p:sp>
    </p:spTree>
    <p:extLst>
      <p:ext uri="{BB962C8B-B14F-4D97-AF65-F5344CB8AC3E}">
        <p14:creationId xmlns:p14="http://schemas.microsoft.com/office/powerpoint/2010/main" val="193413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Bronze Badges</a:t>
            </a:r>
            <a:endParaRPr lang="en-US" dirty="0"/>
          </a:p>
        </p:txBody>
      </p:sp>
      <p:grpSp>
        <p:nvGrpSpPr>
          <p:cNvPr id="15" name="Group 14"/>
          <p:cNvGrpSpPr/>
          <p:nvPr/>
        </p:nvGrpSpPr>
        <p:grpSpPr>
          <a:xfrm>
            <a:off x="419100" y="1405006"/>
            <a:ext cx="11353801" cy="4765476"/>
            <a:chOff x="419099" y="1368430"/>
            <a:chExt cx="11353801" cy="4765476"/>
          </a:xfrm>
        </p:grpSpPr>
        <p:sp>
          <p:nvSpPr>
            <p:cNvPr id="4" name="Rounded Rectangle 3"/>
            <p:cNvSpPr/>
            <p:nvPr/>
          </p:nvSpPr>
          <p:spPr>
            <a:xfrm>
              <a:off x="419100" y="1368430"/>
              <a:ext cx="11353800" cy="1218570"/>
            </a:xfrm>
            <a:prstGeom prst="roundRect">
              <a:avLst>
                <a:gd name="adj" fmla="val 10000"/>
              </a:avLst>
            </a:prstGeom>
            <a:solidFill>
              <a:schemeClr val="accent2">
                <a:lumMod val="50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1" name="Group 10"/>
            <p:cNvGrpSpPr/>
            <p:nvPr/>
          </p:nvGrpSpPr>
          <p:grpSpPr>
            <a:xfrm>
              <a:off x="419099" y="2735618"/>
              <a:ext cx="11353799" cy="3398288"/>
              <a:chOff x="330465" y="1478378"/>
              <a:chExt cx="3331921" cy="3398288"/>
            </a:xfrm>
          </p:grpSpPr>
          <p:sp>
            <p:nvSpPr>
              <p:cNvPr id="12" name="Round Same Side Corner Rectangle 11"/>
              <p:cNvSpPr/>
              <p:nvPr/>
            </p:nvSpPr>
            <p:spPr>
              <a:xfrm rot="10800000">
                <a:off x="330465" y="1478378"/>
                <a:ext cx="3331921" cy="3398288"/>
              </a:xfrm>
              <a:prstGeom prst="round2SameRect">
                <a:avLst>
                  <a:gd name="adj1" fmla="val 10500"/>
                  <a:gd name="adj2" fmla="val 0"/>
                </a:avLst>
              </a:pr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 Same Side Corner Rectangle 4"/>
              <p:cNvSpPr/>
              <p:nvPr/>
            </p:nvSpPr>
            <p:spPr>
              <a:xfrm>
                <a:off x="330465" y="1669488"/>
                <a:ext cx="3331921" cy="310470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156464" rIns="156464" bIns="156464" numCol="3" spcCol="1270" anchor="t" anchorCtr="0">
                <a:noAutofit/>
              </a:bodyPr>
              <a:lstStyle/>
              <a:p>
                <a:pPr lvl="0" algn="ctr" defTabSz="977900">
                  <a:lnSpc>
                    <a:spcPct val="90000"/>
                  </a:lnSpc>
                  <a:spcBef>
                    <a:spcPct val="0"/>
                  </a:spcBef>
                  <a:spcAft>
                    <a:spcPct val="35000"/>
                  </a:spcAft>
                </a:pPr>
                <a:endParaRPr lang="en-US" sz="2000" kern="1200" dirty="0" smtClean="0">
                  <a:latin typeface="Arial" panose="020B0604020202020204" pitchFamily="34" charset="0"/>
                  <a:cs typeface="Arial" panose="020B0604020202020204" pitchFamily="34" charset="0"/>
                </a:endParaRPr>
              </a:p>
            </p:txBody>
          </p:sp>
        </p:gr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6140" y="1216326"/>
            <a:ext cx="2299717" cy="2299717"/>
          </a:xfrm>
          <a:prstGeom prst="rect">
            <a:avLst/>
          </a:prstGeom>
        </p:spPr>
      </p:pic>
    </p:spTree>
    <p:extLst>
      <p:ext uri="{BB962C8B-B14F-4D97-AF65-F5344CB8AC3E}">
        <p14:creationId xmlns:p14="http://schemas.microsoft.com/office/powerpoint/2010/main" val="3480797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Silver Badges</a:t>
            </a:r>
            <a:endParaRPr lang="en-US" dirty="0"/>
          </a:p>
        </p:txBody>
      </p:sp>
      <p:grpSp>
        <p:nvGrpSpPr>
          <p:cNvPr id="11" name="Group 10"/>
          <p:cNvGrpSpPr/>
          <p:nvPr/>
        </p:nvGrpSpPr>
        <p:grpSpPr>
          <a:xfrm>
            <a:off x="419099" y="2739103"/>
            <a:ext cx="11353799" cy="3398288"/>
            <a:chOff x="330465" y="1478378"/>
            <a:chExt cx="3331921" cy="3398288"/>
          </a:xfrm>
        </p:grpSpPr>
        <p:sp>
          <p:nvSpPr>
            <p:cNvPr id="12" name="Round Same Side Corner Rectangle 11"/>
            <p:cNvSpPr/>
            <p:nvPr/>
          </p:nvSpPr>
          <p:spPr>
            <a:xfrm rot="10800000">
              <a:off x="330465" y="1478378"/>
              <a:ext cx="3331921" cy="3398288"/>
            </a:xfrm>
            <a:prstGeom prst="round2SameRect">
              <a:avLst>
                <a:gd name="adj1" fmla="val 10500"/>
                <a:gd name="adj2" fmla="val 0"/>
              </a:avLst>
            </a:pr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 Same Side Corner Rectangle 4"/>
            <p:cNvSpPr/>
            <p:nvPr/>
          </p:nvSpPr>
          <p:spPr>
            <a:xfrm>
              <a:off x="330465" y="1478378"/>
              <a:ext cx="3331921" cy="32958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156464" rIns="156464" bIns="156464" numCol="1" spcCol="1270" anchor="t" anchorCtr="0">
              <a:noAutofit/>
            </a:bodyPr>
            <a:lstStyle/>
            <a:p>
              <a:pPr lvl="0" algn="ctr" defTabSz="977900">
                <a:lnSpc>
                  <a:spcPct val="90000"/>
                </a:lnSpc>
                <a:spcBef>
                  <a:spcPct val="0"/>
                </a:spcBef>
                <a:spcAft>
                  <a:spcPct val="35000"/>
                </a:spcAft>
              </a:pPr>
              <a:endParaRPr lang="en-US" sz="2200" kern="1200" dirty="0" smtClean="0">
                <a:latin typeface="Arial" panose="020B0604020202020204" pitchFamily="34" charset="0"/>
                <a:cs typeface="Arial" panose="020B0604020202020204" pitchFamily="34" charset="0"/>
              </a:endParaRPr>
            </a:p>
            <a:p>
              <a:pPr lvl="0" algn="ctr" defTabSz="977900">
                <a:lnSpc>
                  <a:spcPct val="90000"/>
                </a:lnSpc>
                <a:spcBef>
                  <a:spcPct val="0"/>
                </a:spcBef>
                <a:spcAft>
                  <a:spcPct val="35000"/>
                </a:spcAft>
              </a:pPr>
              <a:endParaRPr lang="en-US" sz="2200" dirty="0">
                <a:latin typeface="Arial" panose="020B0604020202020204" pitchFamily="34" charset="0"/>
                <a:cs typeface="Arial" panose="020B0604020202020204" pitchFamily="34" charset="0"/>
              </a:endParaRPr>
            </a:p>
          </p:txBody>
        </p:sp>
      </p:grpSp>
      <p:sp>
        <p:nvSpPr>
          <p:cNvPr id="8" name="Rounded Rectangle 7"/>
          <p:cNvSpPr/>
          <p:nvPr/>
        </p:nvSpPr>
        <p:spPr>
          <a:xfrm>
            <a:off x="419100" y="1365750"/>
            <a:ext cx="11353799" cy="1223929"/>
          </a:xfrm>
          <a:prstGeom prst="roundRect">
            <a:avLst>
              <a:gd name="adj" fmla="val 10000"/>
            </a:avLst>
          </a:prstGeom>
          <a:solidFill>
            <a:schemeClr val="bg1">
              <a:lumMod val="65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4" name="Picture 3"/>
          <p:cNvPicPr>
            <a:picLocks noChangeAspect="1"/>
          </p:cNvPicPr>
          <p:nvPr/>
        </p:nvPicPr>
        <p:blipFill>
          <a:blip r:embed="rId3"/>
          <a:stretch>
            <a:fillRect/>
          </a:stretch>
        </p:blipFill>
        <p:spPr>
          <a:xfrm>
            <a:off x="4914844" y="1216326"/>
            <a:ext cx="2363779" cy="2363779"/>
          </a:xfrm>
          <a:prstGeom prst="rect">
            <a:avLst/>
          </a:prstGeom>
        </p:spPr>
      </p:pic>
    </p:spTree>
    <p:extLst>
      <p:ext uri="{BB962C8B-B14F-4D97-AF65-F5344CB8AC3E}">
        <p14:creationId xmlns:p14="http://schemas.microsoft.com/office/powerpoint/2010/main" val="289673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Gold Badges</a:t>
            </a:r>
            <a:endParaRPr lang="en-US" dirty="0"/>
          </a:p>
        </p:txBody>
      </p:sp>
      <p:grpSp>
        <p:nvGrpSpPr>
          <p:cNvPr id="11" name="Group 10"/>
          <p:cNvGrpSpPr/>
          <p:nvPr/>
        </p:nvGrpSpPr>
        <p:grpSpPr>
          <a:xfrm>
            <a:off x="419100" y="2739104"/>
            <a:ext cx="11353799" cy="3398288"/>
            <a:chOff x="330465" y="1478378"/>
            <a:chExt cx="3331921" cy="3398288"/>
          </a:xfrm>
        </p:grpSpPr>
        <p:sp>
          <p:nvSpPr>
            <p:cNvPr id="12" name="Round Same Side Corner Rectangle 11"/>
            <p:cNvSpPr/>
            <p:nvPr/>
          </p:nvSpPr>
          <p:spPr>
            <a:xfrm rot="10800000">
              <a:off x="330465" y="1478378"/>
              <a:ext cx="3331921" cy="3398288"/>
            </a:xfrm>
            <a:prstGeom prst="round2SameRect">
              <a:avLst>
                <a:gd name="adj1" fmla="val 10500"/>
                <a:gd name="adj2" fmla="val 0"/>
              </a:avLst>
            </a:prstGeom>
            <a:solidFill>
              <a:schemeClr val="accent5">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 Same Side Corner Rectangle 4"/>
            <p:cNvSpPr/>
            <p:nvPr/>
          </p:nvSpPr>
          <p:spPr>
            <a:xfrm>
              <a:off x="330465" y="1478378"/>
              <a:ext cx="3331921" cy="329582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56464" tIns="156464" rIns="156464" bIns="156464" numCol="1" spcCol="1270" anchor="t" anchorCtr="0">
              <a:noAutofit/>
            </a:bodyPr>
            <a:lstStyle/>
            <a:p>
              <a:pPr lvl="0" algn="ctr" defTabSz="977900">
                <a:lnSpc>
                  <a:spcPct val="90000"/>
                </a:lnSpc>
                <a:spcBef>
                  <a:spcPct val="0"/>
                </a:spcBef>
                <a:spcAft>
                  <a:spcPct val="35000"/>
                </a:spcAft>
              </a:pPr>
              <a:endParaRPr lang="en-US" sz="2200" kern="1200" dirty="0" smtClean="0">
                <a:latin typeface="Arial" panose="020B0604020202020204" pitchFamily="34" charset="0"/>
                <a:cs typeface="Arial" panose="020B0604020202020204" pitchFamily="34" charset="0"/>
              </a:endParaRPr>
            </a:p>
            <a:p>
              <a:pPr lvl="0" algn="ctr" defTabSz="977900">
                <a:lnSpc>
                  <a:spcPct val="90000"/>
                </a:lnSpc>
                <a:spcBef>
                  <a:spcPct val="0"/>
                </a:spcBef>
                <a:spcAft>
                  <a:spcPct val="35000"/>
                </a:spcAft>
              </a:pPr>
              <a:endParaRPr lang="en-US" sz="2000" kern="1200" dirty="0" smtClean="0">
                <a:latin typeface="Arial" panose="020B0604020202020204" pitchFamily="34" charset="0"/>
                <a:cs typeface="Arial" panose="020B0604020202020204" pitchFamily="34" charset="0"/>
              </a:endParaRPr>
            </a:p>
          </p:txBody>
        </p:sp>
      </p:grpSp>
      <p:sp>
        <p:nvSpPr>
          <p:cNvPr id="7" name="Rounded Rectangle 6"/>
          <p:cNvSpPr/>
          <p:nvPr/>
        </p:nvSpPr>
        <p:spPr>
          <a:xfrm>
            <a:off x="419100" y="1368109"/>
            <a:ext cx="11353799" cy="1219212"/>
          </a:xfrm>
          <a:prstGeom prst="roundRect">
            <a:avLst>
              <a:gd name="adj" fmla="val 10000"/>
            </a:avLst>
          </a:prstGeom>
          <a:solidFill>
            <a:schemeClr val="accent4">
              <a:lumMod val="75000"/>
            </a:schemeClr>
          </a:solidFill>
        </p:spPr>
        <p:style>
          <a:lnRef idx="2">
            <a:schemeClr val="lt1">
              <a:hueOff val="0"/>
              <a:satOff val="0"/>
              <a:lumOff val="0"/>
              <a:alphaOff val="0"/>
            </a:schemeClr>
          </a:lnRef>
          <a:fillRef idx="1">
            <a:scrgbClr r="0" g="0" b="0"/>
          </a:fillRef>
          <a:effectRef idx="0">
            <a:schemeClr val="accent1">
              <a:tint val="50000"/>
              <a:hueOff val="0"/>
              <a:satOff val="0"/>
              <a:lumOff val="0"/>
              <a:alphaOff val="0"/>
            </a:schemeClr>
          </a:effectRef>
          <a:fontRef idx="minor">
            <a:schemeClr val="lt1">
              <a:hueOff val="0"/>
              <a:satOff val="0"/>
              <a:lumOff val="0"/>
              <a:alphaOff val="0"/>
            </a:schemeClr>
          </a:fontRef>
        </p:style>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7753" y="1216326"/>
            <a:ext cx="2399159" cy="2399159"/>
          </a:xfrm>
          <a:prstGeom prst="rect">
            <a:avLst/>
          </a:prstGeom>
        </p:spPr>
      </p:pic>
    </p:spTree>
    <p:extLst>
      <p:ext uri="{BB962C8B-B14F-4D97-AF65-F5344CB8AC3E}">
        <p14:creationId xmlns:p14="http://schemas.microsoft.com/office/powerpoint/2010/main" val="32824235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property id=&quot;20141&quot; value=&quot;Section 8: Equal Employment Opportunity&quot;/&gt;&lt;property id=&quot;20144&quot; value=&quot;1&quot;/&gt;&lt;property id=&quot;20146&quot; value=&quot;0&quot;/&gt;&lt;property id=&quot;20147&quot; value=&quot;0&quot;/&gt;&lt;property id=&quot;20148&quot; value=&quot;5&quot;/&gt;&lt;property id=&quot;20180&quot; value=&quot;0&quot;/&gt;&lt;property id=&quot;20181&quot; value=&quot;1&quot;/&gt;&lt;property id=&quot;20183&quot; value=&quot;1&quot;/&gt;&lt;property id=&quot;20184&quot; value=&quot;7&quot;/&gt;&lt;property id=&quot;20193&quot; value=&quot;-1&quot;/&gt;&lt;property id=&quot;20221&quot; value=&quot;Y:\HUD Learn\Standards and Templates\&quot;/&gt;&lt;property id=&quot;20224&quot; value=&quot;C:\Users\19636\Documents\My Adobe Presentations\Section 8_Equal Employment Opportunity&quot;/&gt;&lt;property id=&quot;20225&quot; value=&quot;C:\Users\31323\Desktop\HUD Final Publishing\Section 8\&quot;/&gt;&lt;property id=&quot;20226&quot; value=&quot;C:\Users\35125\Documents\OMB Digital Services Course\Release 3\Release 3 Classroom\Release 3_Classroom Session_Day2_draft_EF edits.pptx&quot;/&gt;&lt;property id=&quot;20250&quot; value=&quot;0&quot;/&gt;&lt;property id=&quot;20251&quot; value=&quot;0&quot;/&gt;&lt;property id=&quot;20259&quot; value=&quot;0&quot;/&gt;&lt;property id=&quot;20600&quot; value=&quot;0&quot;/&gt;&lt;property id=&quot;20700&quot; value=&quot;0&quot;/&gt;&lt;object type=&quot;2&quot; unique_id=&quot;158526&quot;&gt;&lt;object type=&quot;3&quot; unique_id=&quot;1092663&quot;&gt;&lt;property id=&quot;20148&quot; value=&quot;5&quot;/&gt;&lt;property id=&quot;20300&quot; value=&quot;Slide 17 - &amp;quot;Lunch&amp;quot;&quot;/&gt;&lt;property id=&quot;20307&quot; value=&quot;360&quot;/&gt;&lt;/object&gt;&lt;object type=&quot;3&quot; unique_id=&quot;1110207&quot;&gt;&lt;property id=&quot;20148&quot; value=&quot;5&quot;/&gt;&lt;property id=&quot;20300&quot; value=&quot;Slide 3 - &amp;quot;Course Assessment&amp;quot;&quot;/&gt;&lt;property id=&quot;20307&quot; value=&quot;427&quot;/&gt;&lt;/object&gt;&lt;object type=&quot;3&quot; unique_id=&quot;1110488&quot;&gt;&lt;property id=&quot;20148&quot; value=&quot;5&quot;/&gt;&lt;property id=&quot;20300&quot; value=&quot;Slide 19 - &amp;quot;Graduation!&amp;quot;&quot;/&gt;&lt;property id=&quot;20307&quot; value=&quot;435&quot;/&gt;&lt;/object&gt;&lt;object type=&quot;3&quot; unique_id=&quot;1117553&quot;&gt;&lt;property id=&quot;20148&quot; value=&quot;5&quot;/&gt;&lt;property id=&quot;20300&quot; value=&quot;Slide 1 - &amp;quot;Digital Services Contracting Professional Development MVP Program    Release 4 Classroom Session – Day 3&amp;quot;&quot;/&gt;&lt;property id=&quot;20307&quot; value=&quot;477&quot;/&gt;&lt;/object&gt;&lt;object type=&quot;3&quot; unique_id=&quot;1117554&quot;&gt;&lt;property id=&quot;20148&quot; value=&quot;5&quot;/&gt;&lt;property id=&quot;20300&quot; value=&quot;Slide 2 - &amp;quot;Day 3 Agenda&amp;quot;&quot;/&gt;&lt;property id=&quot;20307&quot; value=&quot;478&quot;/&gt;&lt;/object&gt;&lt;object type=&quot;3&quot; unique_id=&quot;1117558&quot;&gt;&lt;property id=&quot;20148&quot; value=&quot;5&quot;/&gt;&lt;property id=&quot;20300&quot; value=&quot;Slide 15 - &amp;quot;Morning Break&amp;quot;&quot;/&gt;&lt;property id=&quot;20307&quot; value=&quot;456&quot;/&gt;&lt;/object&gt;&lt;object type=&quot;3&quot; unique_id=&quot;1117559&quot;&gt;&lt;property id=&quot;20148&quot; value=&quot;5&quot;/&gt;&lt;property id=&quot;20300&quot; value=&quot;Slide 16 - &amp;quot;Guest Speaker – DHS FLASH Team Panel &amp;quot;&quot;/&gt;&lt;property id=&quot;20307&quot; value=&quot;481&quot;/&gt;&lt;/object&gt;&lt;object type=&quot;3&quot; unique_id=&quot;1117561&quot;&gt;&lt;property id=&quot;20148&quot; value=&quot;5&quot;/&gt;&lt;property id=&quot;20300&quot; value=&quot;Slide 18 - &amp;quot;Guest Speakers - USDS&amp;quot;&quot;/&gt;&lt;property id=&quot;20307&quot; value=&quot;486&quot;/&gt;&lt;/object&gt;&lt;object type=&quot;3&quot; unique_id=&quot;1117569&quot;&gt;&lt;property id=&quot;20148&quot; value=&quot;5&quot;/&gt;&lt;property id=&quot;20300&quot; value=&quot;Slide 11 - &amp;quot;Wrap Up &amp;amp; Classroom Session Feedback&amp;quot;&quot;/&gt;&lt;property id=&quot;20307&quot; value=&quot;488&quot;/&gt;&lt;/object&gt;&lt;object type=&quot;3&quot; unique_id=&quot;1117570&quot;&gt;&lt;property id=&quot;20148&quot; value=&quot;5&quot;/&gt;&lt;property id=&quot;20300&quot; value=&quot;Slide 12 - &amp;quot;The Live Digital Assignment&amp;quot;&quot;/&gt;&lt;property id=&quot;20307&quot; value=&quot;490&quot;/&gt;&lt;/object&gt;&lt;object type=&quot;3&quot; unique_id=&quot;1117571&quot;&gt;&lt;property id=&quot;20148&quot; value=&quot;5&quot;/&gt;&lt;property id=&quot;20300&quot; value=&quot;Slide 14 - &amp;quot;A Retrospective of Each Release &amp;amp; the Program&amp;quot;&quot;/&gt;&lt;property id=&quot;20307&quot; value=&quot;491&quot;/&gt;&lt;/object&gt;&lt;object type=&quot;3&quot; unique_id=&quot;1117572&quot;&gt;&lt;property id=&quot;20148&quot; value=&quot;5&quot;/&gt;&lt;property id=&quot;20300&quot; value=&quot;Slide 13 - &amp;quot;Release 4/Capstone Classroom Session&amp;quot;&quot;/&gt;&lt;property id=&quot;20307&quot; value=&quot;489&quot;/&gt;&lt;/object&gt;&lt;object type=&quot;3&quot; unique_id=&quot;1117582&quot;&gt;&lt;property id=&quot;20148&quot; value=&quot;5&quot;/&gt;&lt;property id=&quot;20300&quot; value=&quot;Slide 7 - &amp;quot;Bronze Badges&amp;quot;&quot;/&gt;&lt;property id=&quot;20307&quot; value=&quot;495&quot;/&gt;&lt;/object&gt;&lt;object type=&quot;3&quot; unique_id=&quot;1117583&quot;&gt;&lt;property id=&quot;20148&quot; value=&quot;5&quot;/&gt;&lt;property id=&quot;20300&quot; value=&quot;Slide 8 - &amp;quot;Silver Badges&amp;quot;&quot;/&gt;&lt;property id=&quot;20307&quot; value=&quot;496&quot;/&gt;&lt;/object&gt;&lt;object type=&quot;3&quot; unique_id=&quot;1117584&quot;&gt;&lt;property id=&quot;20148&quot; value=&quot;5&quot;/&gt;&lt;property id=&quot;20300&quot; value=&quot;Slide 9 - &amp;quot;Gold Badges&amp;quot;&quot;/&gt;&lt;property id=&quot;20307&quot; value=&quot;497&quot;/&gt;&lt;/object&gt;&lt;object type=&quot;3&quot; unique_id=&quot;1117585&quot;&gt;&lt;property id=&quot;20148&quot; value=&quot;5&quot;/&gt;&lt;property id=&quot;20300&quot; value=&quot;Slide 10 - &amp;quot;Applied Skills Badges &amp;quot;&quot;/&gt;&lt;property id=&quot;20307&quot; value=&quot;498&quot;/&gt;&lt;/object&gt;&lt;object type=&quot;3&quot; unique_id=&quot;1117892&quot;&gt;&lt;property id=&quot;20148&quot; value=&quot;5&quot;/&gt;&lt;property id=&quot;20300&quot; value=&quot;Slide 4 - &amp;quot;Release Assessment Results&amp;quot;&quot;/&gt;&lt;property id=&quot;20307&quot; value=&quot;499&quot;/&gt;&lt;/object&gt;&lt;object type=&quot;3&quot; unique_id=&quot;1117893&quot;&gt;&lt;property id=&quot;20148&quot; value=&quot;5&quot;/&gt;&lt;property id=&quot;20300&quot; value=&quot;Slide 5 - &amp;quot;Capstone Skills Test Results&amp;quot;&quot;/&gt;&lt;property id=&quot;20307&quot; value=&quot;500&quot;/&gt;&lt;/object&gt;&lt;object type=&quot;3&quot; unique_id=&quot;1117894&quot;&gt;&lt;property id=&quot;20148&quot; value=&quot;5&quot;/&gt;&lt;property id=&quot;20300&quot; value=&quot;Slide 6 - &amp;quot;Live Digital Assignment (LDA) Cohort Results&amp;quot;&quot;/&gt;&lt;property id=&quot;20307&quot; value=&quot;501&quot;/&gt;&lt;/object&gt;&lt;/object&gt;&lt;object type=&quot;8&quot; unique_id=&quot;158544&quot;&gt;&lt;/object&gt;&lt;object type=&quot;4&quot; unique_id=&quot;158643&quot;&gt;&lt;object type=&quot;5&quot; unique_id=&quot;158695&quot;&gt;&lt;property id=&quot;20149&quot; value=&quot;HUD LEARN&quot;/&gt;&lt;/object&gt;&lt;/object&gt;&lt;object type=&quot;10&quot; unique_id=&quot;158644&quot;&gt;&lt;object type=&quot;11&quot; unique_id=&quot;158645&quot;&gt;&lt;property id=&quot;20180&quot; value=&quot;0&quot;/&gt;&lt;property id=&quot;20181&quot; value=&quot;1&quot;/&gt;&lt;property id=&quot;20183&quot; value=&quot;1&quot;/&gt;&lt;/object&gt;&lt;object type=&quot;12&quot; unique_id=&quot;158646&quot;&gt;&lt;/objec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F5AFEA0F5F1A4CB0E7ABC4C9340C83" ma:contentTypeVersion="" ma:contentTypeDescription="Create a new document." ma:contentTypeScope="" ma:versionID="4308a6a2672614e48e8ae340f944ee60">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3A68F1-1F00-4832-9102-E82E92DAE5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E51C4BD-313F-4392-A134-2ECE35F86BDF}">
  <ds:schemaRef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6A97F37-F081-4D2F-A66A-6B654F02F91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14987</TotalTime>
  <Words>2172</Words>
  <Application>Microsoft Office PowerPoint</Application>
  <PresentationFormat>Widescreen</PresentationFormat>
  <Paragraphs>248</Paragraphs>
  <Slides>19</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vt:lpstr>
      <vt:lpstr>Arial Narrow</vt:lpstr>
      <vt:lpstr>Calibri</vt:lpstr>
      <vt:lpstr>Calibri Light</vt:lpstr>
      <vt:lpstr>Open Sans</vt:lpstr>
      <vt:lpstr>Times New Roman</vt:lpstr>
      <vt:lpstr>Office Theme</vt:lpstr>
      <vt:lpstr>Digital Services Contracting Professional Development MVP Program    Release 4 Classroom Session – Day 3</vt:lpstr>
      <vt:lpstr>Day 3 Agenda</vt:lpstr>
      <vt:lpstr>Course Assessment</vt:lpstr>
      <vt:lpstr>Release Assessment Results</vt:lpstr>
      <vt:lpstr>Capstone Skills Test Results</vt:lpstr>
      <vt:lpstr>Live Digital Assignment (LDA) Cohort Results</vt:lpstr>
      <vt:lpstr>Bronze Badges</vt:lpstr>
      <vt:lpstr>Silver Badges</vt:lpstr>
      <vt:lpstr>Gold Badges</vt:lpstr>
      <vt:lpstr>Applied Skills Badges </vt:lpstr>
      <vt:lpstr>Wrap Up &amp; Classroom Session Feedback</vt:lpstr>
      <vt:lpstr>The Live Digital Assignment</vt:lpstr>
      <vt:lpstr>Release 4/Capstone Classroom Session</vt:lpstr>
      <vt:lpstr>A Retrospective of Each Release &amp; the Program</vt:lpstr>
      <vt:lpstr>Morning Break</vt:lpstr>
      <vt:lpstr>Guest Speaker – DHS FLASH Team Panel </vt:lpstr>
      <vt:lpstr>Lunch</vt:lpstr>
      <vt:lpstr>Guest Speakers - USDS</vt:lpstr>
      <vt:lpstr>Graduation!</vt:lpstr>
    </vt:vector>
  </TitlesOfParts>
  <Company>Windows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Liska, Damian</dc:creator>
  <cp:lastModifiedBy>Maravilla, Brent A. EOP/OMB</cp:lastModifiedBy>
  <cp:revision>662</cp:revision>
  <cp:lastPrinted>2016-11-15T12:49:44Z</cp:lastPrinted>
  <dcterms:created xsi:type="dcterms:W3CDTF">2015-09-18T18:18:02Z</dcterms:created>
  <dcterms:modified xsi:type="dcterms:W3CDTF">2017-05-30T12:22:34Z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0x01010086F5AFEA0F5F1A4CB0E7ABC4C9340C83</vt:lpwstr>
  </property>
</Properties>
</file>