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1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Lst>
  <p:sldSz cx="9144000" cy="5143500" type="screen16x9"/>
  <p:notesSz cx="6858000" cy="9144000"/>
  <p:embeddedFontLst>
    <p:embeddedFont>
      <p:font typeface="Barlow" panose="00000500000000000000" pitchFamily="2" charset="0"/>
      <p:regular r:id="rId124"/>
      <p:bold r:id="rId125"/>
      <p:italic r:id="rId126"/>
      <p:boldItalic r:id="rId127"/>
    </p:embeddedFont>
    <p:embeddedFont>
      <p:font typeface="Barlow ExtraLight" panose="00000300000000000000" pitchFamily="2" charset="0"/>
      <p:regular r:id="rId128"/>
      <p:bold r:id="rId129"/>
      <p:italic r:id="rId130"/>
      <p:boldItalic r:id="rId131"/>
    </p:embeddedFont>
    <p:embeddedFont>
      <p:font typeface="Barlow Light" panose="00000400000000000000" pitchFamily="2" charset="0"/>
      <p:regular r:id="rId132"/>
      <p:bold r:id="rId133"/>
      <p:italic r:id="rId134"/>
      <p:boldItalic r:id="rId135"/>
    </p:embeddedFont>
    <p:embeddedFont>
      <p:font typeface="Barlow Medium" panose="00000600000000000000" pitchFamily="2" charset="0"/>
      <p:regular r:id="rId136"/>
      <p:bold r:id="rId137"/>
      <p:italic r:id="rId138"/>
      <p:boldItalic r:id="rId139"/>
    </p:embeddedFont>
    <p:embeddedFont>
      <p:font typeface="Hepta Slab" panose="020B0604020202020204" charset="0"/>
      <p:regular r:id="rId140"/>
      <p:bold r:id="rId141"/>
    </p:embeddedFont>
    <p:embeddedFont>
      <p:font typeface="Hepta Slab Light" panose="020B0604020202020204" charset="0"/>
      <p:regular r:id="rId142"/>
      <p:bold r:id="rId143"/>
    </p:embeddedFont>
    <p:embeddedFont>
      <p:font typeface="Hepta Slab Medium" panose="020B0604020202020204" charset="0"/>
      <p:regular r:id="rId144"/>
      <p:bold r:id="rId145"/>
    </p:embeddedFont>
    <p:embeddedFont>
      <p:font typeface="Inter" panose="020B0604020202020204" charset="0"/>
      <p:regular r:id="rId146"/>
      <p:bold r:id="rId147"/>
      <p:italic r:id="rId148"/>
      <p:boldItalic r:id="rId149"/>
    </p:embeddedFont>
    <p:embeddedFont>
      <p:font typeface="Nunito" pitchFamily="2" charset="0"/>
      <p:regular r:id="rId150"/>
      <p:bold r:id="rId151"/>
      <p:italic r:id="rId152"/>
      <p:boldItalic r:id="rId153"/>
    </p:embeddedFont>
    <p:embeddedFont>
      <p:font typeface="Open Sans" panose="020B0606030504020204" pitchFamily="34" charset="0"/>
      <p:regular r:id="rId154"/>
      <p:bold r:id="rId155"/>
      <p:italic r:id="rId156"/>
      <p:boldItalic r:id="rId157"/>
    </p:embeddedFont>
    <p:embeddedFont>
      <p:font typeface="Roboto" panose="02000000000000000000" pitchFamily="2" charset="0"/>
      <p:regular r:id="rId158"/>
      <p:bold r:id="rId159"/>
      <p:italic r:id="rId160"/>
      <p:boldItalic r:id="rId1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0054E3-A6CE-472D-9C1F-D20C88AB18E7}">
  <a:tblStyle styleId="{410054E3-A6CE-472D-9C1F-D20C88AB18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73" y="26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font" Target="fonts/font15.fntdata"/><Relationship Id="rId159" Type="http://schemas.openxmlformats.org/officeDocument/2006/relationships/font" Target="fonts/font36.fntdata"/><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font" Target="fonts/font5.fntdata"/><Relationship Id="rId149" Type="http://schemas.openxmlformats.org/officeDocument/2006/relationships/font" Target="fonts/font26.fntdata"/><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font" Target="fonts/font37.fntdata"/><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font" Target="fonts/font16.fntdata"/><Relationship Id="rId85" Type="http://schemas.openxmlformats.org/officeDocument/2006/relationships/slide" Target="slides/slide82.xml"/><Relationship Id="rId150" Type="http://schemas.openxmlformats.org/officeDocument/2006/relationships/font" Target="fonts/font27.fntdata"/><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font" Target="fonts/font1.fntdata"/><Relationship Id="rId129" Type="http://schemas.openxmlformats.org/officeDocument/2006/relationships/font" Target="fonts/font6.fntdata"/><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font" Target="fonts/font17.fntdata"/><Relationship Id="rId145" Type="http://schemas.openxmlformats.org/officeDocument/2006/relationships/font" Target="fonts/font22.fntdata"/><Relationship Id="rId161" Type="http://schemas.openxmlformats.org/officeDocument/2006/relationships/font" Target="fonts/font38.fntdata"/><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font" Target="fonts/font7.fntdata"/><Relationship Id="rId135" Type="http://schemas.openxmlformats.org/officeDocument/2006/relationships/font" Target="fonts/font12.fntdata"/><Relationship Id="rId151" Type="http://schemas.openxmlformats.org/officeDocument/2006/relationships/font" Target="fonts/font28.fntdata"/><Relationship Id="rId156" Type="http://schemas.openxmlformats.org/officeDocument/2006/relationships/font" Target="fonts/font33.fntdata"/><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font" Target="fonts/font2.fntdata"/><Relationship Id="rId141" Type="http://schemas.openxmlformats.org/officeDocument/2006/relationships/font" Target="fonts/font18.fntdata"/><Relationship Id="rId146" Type="http://schemas.openxmlformats.org/officeDocument/2006/relationships/font" Target="fonts/font23.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font" Target="fonts/font8.fntdata"/><Relationship Id="rId136" Type="http://schemas.openxmlformats.org/officeDocument/2006/relationships/font" Target="fonts/font13.fntdata"/><Relationship Id="rId157" Type="http://schemas.openxmlformats.org/officeDocument/2006/relationships/font" Target="fonts/font34.fntdata"/><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font" Target="fonts/font29.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font" Target="fonts/font3.fntdata"/><Relationship Id="rId147" Type="http://schemas.openxmlformats.org/officeDocument/2006/relationships/font" Target="fonts/font24.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font" Target="fonts/font19.fntdata"/><Relationship Id="rId163"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font" Target="fonts/font14.fntdata"/><Relationship Id="rId158" Type="http://schemas.openxmlformats.org/officeDocument/2006/relationships/font" Target="fonts/font35.fntdata"/><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font" Target="fonts/font9.fntdata"/><Relationship Id="rId153" Type="http://schemas.openxmlformats.org/officeDocument/2006/relationships/font" Target="fonts/font30.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font" Target="fonts/font4.fntdata"/><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font" Target="fonts/font20.fntdata"/><Relationship Id="rId148" Type="http://schemas.openxmlformats.org/officeDocument/2006/relationships/font" Target="fonts/font25.fntdata"/><Relationship Id="rId16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font" Target="fonts/font10.fntdata"/><Relationship Id="rId154" Type="http://schemas.openxmlformats.org/officeDocument/2006/relationships/font" Target="fonts/font31.fntdata"/><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notesMaster" Target="notesMasters/notesMaster1.xml"/><Relationship Id="rId144" Type="http://schemas.openxmlformats.org/officeDocument/2006/relationships/font" Target="fonts/font21.fntdata"/><Relationship Id="rId90" Type="http://schemas.openxmlformats.org/officeDocument/2006/relationships/slide" Target="slides/slide87.xml"/><Relationship Id="rId165" Type="http://schemas.openxmlformats.org/officeDocument/2006/relationships/tableStyles" Target="tableStyles.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font" Target="fonts/font11.fntdata"/><Relationship Id="rId80" Type="http://schemas.openxmlformats.org/officeDocument/2006/relationships/slide" Target="slides/slide77.xml"/><Relationship Id="rId155" Type="http://schemas.openxmlformats.org/officeDocument/2006/relationships/font" Target="fonts/font3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8" Type="http://schemas.openxmlformats.org/officeDocument/2006/relationships/hyperlink" Target="https://www.evaluation.gov/evaluation-toolkit/" TargetMode="External"/><Relationship Id="rId13" Type="http://schemas.openxmlformats.org/officeDocument/2006/relationships/hyperlink" Target="https://www.digital.gov.au/policy/digital-experience/digital-service-standard" TargetMode="External"/><Relationship Id="rId3" Type="http://schemas.openxmlformats.org/officeDocument/2006/relationships/hyperlink" Target="https://techfarhub.usds.gov/resources/learning-center/field-guides/tech-challenge-playbook/" TargetMode="External"/><Relationship Id="rId7" Type="http://schemas.openxmlformats.org/officeDocument/2006/relationships/hyperlink" Target="https://digital.gov/guides/hcd/" TargetMode="External"/><Relationship Id="rId12" Type="http://schemas.openxmlformats.org/officeDocument/2006/relationships/hyperlink" Target="https://info.microsoft.com/rs/157-GQE-382/images/IDCMicrosoftCitizenExperienceWorkbook2022222202224158.pdf?utm_source=chatgpt.com" TargetMode="External"/><Relationship Id="rId2" Type="http://schemas.openxmlformats.org/officeDocument/2006/relationships/slide" Target="../slides/slide84.xml"/><Relationship Id="rId1" Type="http://schemas.openxmlformats.org/officeDocument/2006/relationships/notesMaster" Target="../notesMasters/notesMaster1.xml"/><Relationship Id="rId6" Type="http://schemas.openxmlformats.org/officeDocument/2006/relationships/hyperlink" Target="http://digital.gov" TargetMode="External"/><Relationship Id="rId11" Type="http://schemas.openxmlformats.org/officeDocument/2006/relationships/hyperlink" Target="https://www.cdc.gov/nceh/clearwriting/docs/clear-writing-guide-508.pdf" TargetMode="External"/><Relationship Id="rId5" Type="http://schemas.openxmlformats.org/officeDocument/2006/relationships/hyperlink" Target="https://techfarhub.usds.gov/resources/learning-center/field-guides/" TargetMode="External"/><Relationship Id="rId10" Type="http://schemas.openxmlformats.org/officeDocument/2006/relationships/hyperlink" Target="https://www.gov.uk/guidance/open-policy-making-toolkit" TargetMode="External"/><Relationship Id="rId4" Type="http://schemas.openxmlformats.org/officeDocument/2006/relationships/hyperlink" Target="https://playbook.usds.gov/" TargetMode="External"/><Relationship Id="rId9" Type="http://schemas.openxmlformats.org/officeDocument/2006/relationships/hyperlink" Target="http://gov.uk"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www.kotterinc.com/methodology/8-steps/" TargetMode="External"/><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6e40378250_0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g36e40378250_0_3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Once you’ve identified the problem, map out who has influence over it. These might be formal leaders like your HCA, or informal influencers with deep organizational knowledge. Think about their roles, authority, and proximity to the issue. Who has the power to help—or to block progress?</a:t>
            </a:r>
            <a:endParaRPr/>
          </a:p>
        </p:txBody>
      </p:sp>
      <p:sp>
        <p:nvSpPr>
          <p:cNvPr id="544" name="Google Shape;544;g36e40378250_0_3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362f7b8080f_0_63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1" name="Google Shape;1261;g362f7b8080f_0_63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Think about your own work. Who touches your acquisition process? Is everyone clear on their role? Have you talked through expectations? Missing this step leads to friction down the road. Some team members will emerge as natural leaders—give them space to guide. Others might be resistant—work to bring them into the fold early. Having these conversations early and often helps ensure that the change effort is sustainable.</a:t>
            </a:r>
            <a:endParaRPr>
              <a:solidFill>
                <a:schemeClr val="dk1"/>
              </a:solidFill>
            </a:endParaRPr>
          </a:p>
          <a:p>
            <a:pPr marL="0" lvl="0" indent="0" algn="l" rtl="0">
              <a:spcBef>
                <a:spcPts val="1200"/>
              </a:spcBef>
              <a:spcAft>
                <a:spcPts val="0"/>
              </a:spcAft>
              <a:buNone/>
            </a:pPr>
            <a:endParaRPr/>
          </a:p>
        </p:txBody>
      </p:sp>
      <p:sp>
        <p:nvSpPr>
          <p:cNvPr id="1262" name="Google Shape;1262;g362f7b8080f_0_63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100</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362f7b8080f_0_64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9" name="Google Shape;1269;g362f7b8080f_0_64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Now that you’ve built your coalition, it’s time to give them something to rally around—a clear, compelling vision. A good vision describes the world you’re trying to create, why it matters, and how it connects to broader agency goals. It also helps people stay focused when things get tough. Think about how your vision can speak both to logic and emotion—what the change will achieve and why it’s worth the effort.</a:t>
            </a:r>
            <a:endParaRPr>
              <a:solidFill>
                <a:schemeClr val="dk1"/>
              </a:solidFill>
            </a:endParaRPr>
          </a:p>
          <a:p>
            <a:pPr marL="0" lvl="0" indent="0" algn="l" rtl="0">
              <a:spcBef>
                <a:spcPts val="1200"/>
              </a:spcBef>
              <a:spcAft>
                <a:spcPts val="0"/>
              </a:spcAft>
              <a:buNone/>
            </a:pPr>
            <a:endParaRPr/>
          </a:p>
        </p:txBody>
      </p:sp>
      <p:sp>
        <p:nvSpPr>
          <p:cNvPr id="1270" name="Google Shape;1270;g362f7b8080f_0_64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101</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362f7b8080f_0_64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7" name="Google Shape;1277;g362f7b8080f_0_64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 Take a moment to jot down your vision. Ask yourself: what change do I want to see? Who will it serve? And what makes this effort worth supporting? Think beyond deliverables—what does success look like for your team, your users, and your agency? A well-crafted vision helps make the case for change and keeps people aligned over time.</a:t>
            </a:r>
            <a:endParaRPr/>
          </a:p>
        </p:txBody>
      </p:sp>
      <p:sp>
        <p:nvSpPr>
          <p:cNvPr id="1278" name="Google Shape;1278;g362f7b8080f_0_64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102</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362f7b8080f_0_65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5" name="Google Shape;1285;g362f7b8080f_0_65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1200"/>
              </a:spcAft>
              <a:buSzPts val="1100"/>
              <a:buNone/>
            </a:pPr>
            <a:r>
              <a:rPr lang="en">
                <a:solidFill>
                  <a:schemeClr val="dk1"/>
                </a:solidFill>
              </a:rPr>
              <a:t>Now that you’ve crafted a vision, it’s time to communicate it clearly and consistently. A great vision doesn’t just live in a PowerPoint or policy memo—it becomes something people see themselves in.</a:t>
            </a:r>
            <a:br>
              <a:rPr lang="en">
                <a:solidFill>
                  <a:schemeClr val="dk1"/>
                </a:solidFill>
              </a:rPr>
            </a:br>
            <a:r>
              <a:rPr lang="en">
                <a:solidFill>
                  <a:schemeClr val="dk1"/>
                </a:solidFill>
              </a:rPr>
              <a:t> You’re not just asking others to support the change—you’re showing them where they fit and how their actions contribute. Use stories, examples, and emotional appeals to paint a picture they want to be a part of. </a:t>
            </a:r>
            <a:endParaRPr/>
          </a:p>
        </p:txBody>
      </p:sp>
      <p:sp>
        <p:nvSpPr>
          <p:cNvPr id="1286" name="Google Shape;1286;g362f7b8080f_0_65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103</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362f7b8080f_0_69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3" name="Google Shape;1293;g362f7b8080f_0_69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Once people are on board, don’t let them get bogged down in process or red tape. Your job is to be a force-multiplier—remove the friction so others can move forward.</a:t>
            </a:r>
            <a:br>
              <a:rPr lang="en">
                <a:solidFill>
                  <a:schemeClr val="dk1"/>
                </a:solidFill>
              </a:rPr>
            </a:br>
            <a:r>
              <a:rPr lang="en">
                <a:solidFill>
                  <a:schemeClr val="dk1"/>
                </a:solidFill>
              </a:rPr>
              <a:t> Sometimes that means connecting someone with the right person. Other times it means advocating for a policy exemption or updating outdated templates. Empower your team by removing what’s in their way—but avoid micromanaging.</a:t>
            </a:r>
            <a:br>
              <a:rPr lang="en">
                <a:solidFill>
                  <a:schemeClr val="dk1"/>
                </a:solidFill>
              </a:rPr>
            </a:br>
            <a:r>
              <a:rPr lang="en">
                <a:solidFill>
                  <a:schemeClr val="dk1"/>
                </a:solidFill>
              </a:rPr>
              <a:t> Trust builds momentum. When people have tools, space, and support, they’ll keep pushing the change forward.</a:t>
            </a:r>
            <a:endParaRPr>
              <a:solidFill>
                <a:schemeClr val="dk1"/>
              </a:solidFill>
            </a:endParaRPr>
          </a:p>
          <a:p>
            <a:pPr marL="0" lvl="0" indent="0" algn="l" rtl="0">
              <a:spcBef>
                <a:spcPts val="1200"/>
              </a:spcBef>
              <a:spcAft>
                <a:spcPts val="0"/>
              </a:spcAft>
              <a:buNone/>
            </a:pPr>
            <a:endParaRPr/>
          </a:p>
        </p:txBody>
      </p:sp>
      <p:sp>
        <p:nvSpPr>
          <p:cNvPr id="1294" name="Google Shape;1294;g362f7b8080f_0_69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104</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362f7b8080f_0_70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1" name="Google Shape;1301;g362f7b8080f_0_70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Think about the best manager or leader you’ve worked with—someone who made your work easier, not harder. What did they do? They probably removed blockers, offered support without hovering, and gave you the confidence to act.</a:t>
            </a:r>
            <a:br>
              <a:rPr lang="en">
                <a:solidFill>
                  <a:schemeClr val="dk1"/>
                </a:solidFill>
              </a:rPr>
            </a:br>
            <a:r>
              <a:rPr lang="en">
                <a:solidFill>
                  <a:schemeClr val="dk1"/>
                </a:solidFill>
              </a:rPr>
              <a:t> You can do the same. Start by listening for what's getting in the way. Use your network—cohort peers, internal allies, and tools from this program—to help clear the path. Then get out of the way and let your people do great work.</a:t>
            </a:r>
            <a:endParaRPr>
              <a:solidFill>
                <a:schemeClr val="dk1"/>
              </a:solidFill>
            </a:endParaRPr>
          </a:p>
          <a:p>
            <a:pPr marL="0" lvl="0" indent="0" algn="l" rtl="0">
              <a:spcBef>
                <a:spcPts val="1200"/>
              </a:spcBef>
              <a:spcAft>
                <a:spcPts val="0"/>
              </a:spcAft>
              <a:buNone/>
            </a:pPr>
            <a:endParaRPr/>
          </a:p>
        </p:txBody>
      </p:sp>
      <p:sp>
        <p:nvSpPr>
          <p:cNvPr id="1302" name="Google Shape;1302;g362f7b8080f_0_70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105</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362f7b8080f_0_69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9" name="Google Shape;1309;g362f7b8080f_0_69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Before you move into the next phase of change, take a moment to reflect. Think about where your team might stall out. Is it a lack of clarity? Approval delays? Access to tools or templates?</a:t>
            </a:r>
            <a:br>
              <a:rPr lang="en">
                <a:solidFill>
                  <a:schemeClr val="dk1"/>
                </a:solidFill>
              </a:rPr>
            </a:br>
            <a:r>
              <a:rPr lang="en">
                <a:solidFill>
                  <a:schemeClr val="dk1"/>
                </a:solidFill>
              </a:rPr>
              <a:t> Start small. Pick one thing to unblock today. As you build momentum, you’ll show that change is possible—and worth the effort.</a:t>
            </a:r>
            <a:endParaRPr>
              <a:solidFill>
                <a:schemeClr val="dk1"/>
              </a:solidFill>
            </a:endParaRPr>
          </a:p>
          <a:p>
            <a:pPr marL="0" lvl="0" indent="0" algn="l" rtl="0">
              <a:spcBef>
                <a:spcPts val="1200"/>
              </a:spcBef>
              <a:spcAft>
                <a:spcPts val="0"/>
              </a:spcAft>
              <a:buNone/>
            </a:pPr>
            <a:endParaRPr/>
          </a:p>
        </p:txBody>
      </p:sp>
      <p:sp>
        <p:nvSpPr>
          <p:cNvPr id="1310" name="Google Shape;1310;g362f7b8080f_0_69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106</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362f7b8080f_0_66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7" name="Google Shape;1317;g362f7b8080f_0_66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Short-term wins are fuel for long-term change. They keep energy up, show progress, and can turn skeptics into supporters.</a:t>
            </a:r>
            <a:br>
              <a:rPr lang="en">
                <a:solidFill>
                  <a:schemeClr val="dk1"/>
                </a:solidFill>
              </a:rPr>
            </a:br>
            <a:r>
              <a:rPr lang="en">
                <a:solidFill>
                  <a:schemeClr val="dk1"/>
                </a:solidFill>
              </a:rPr>
              <a:t> Don’t wait for perfection—celebrate progress.</a:t>
            </a:r>
            <a:br>
              <a:rPr lang="en">
                <a:solidFill>
                  <a:schemeClr val="dk1"/>
                </a:solidFill>
              </a:rPr>
            </a:br>
            <a:r>
              <a:rPr lang="en">
                <a:solidFill>
                  <a:schemeClr val="dk1"/>
                </a:solidFill>
              </a:rPr>
              <a:t> Catch people in the act of doing something well. Be specific and meaningful with your praise.</a:t>
            </a:r>
            <a:br>
              <a:rPr lang="en">
                <a:solidFill>
                  <a:schemeClr val="dk1"/>
                </a:solidFill>
              </a:rPr>
            </a:br>
            <a:r>
              <a:rPr lang="en">
                <a:solidFill>
                  <a:schemeClr val="dk1"/>
                </a:solidFill>
              </a:rPr>
              <a:t> And make sure the win is connected to the broader vision—people need to see how each success is building toward the bigger goal.</a:t>
            </a:r>
            <a:br>
              <a:rPr lang="en">
                <a:solidFill>
                  <a:schemeClr val="dk1"/>
                </a:solidFill>
              </a:rPr>
            </a:br>
            <a:r>
              <a:rPr lang="en">
                <a:solidFill>
                  <a:schemeClr val="dk1"/>
                </a:solidFill>
              </a:rPr>
              <a:t> Authenticity matters. Recognition isn’t about checking a box—it’s about inspiring your team to keep going.</a:t>
            </a:r>
            <a:endParaRPr>
              <a:solidFill>
                <a:schemeClr val="dk1"/>
              </a:solidFill>
            </a:endParaRPr>
          </a:p>
          <a:p>
            <a:pPr marL="0" lvl="0" indent="0" algn="l" rtl="0">
              <a:spcBef>
                <a:spcPts val="1200"/>
              </a:spcBef>
              <a:spcAft>
                <a:spcPts val="0"/>
              </a:spcAft>
              <a:buNone/>
            </a:pPr>
            <a:endParaRPr/>
          </a:p>
        </p:txBody>
      </p:sp>
      <p:sp>
        <p:nvSpPr>
          <p:cNvPr id="1318" name="Google Shape;1318;g362f7b8080f_0_66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107</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362f7b8080f_0_71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5" name="Google Shape;1325;g362f7b8080f_0_71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After the first wave of excitement, energy can fade. That’s where many change efforts lose steam.</a:t>
            </a:r>
            <a:br>
              <a:rPr lang="en">
                <a:solidFill>
                  <a:schemeClr val="dk1"/>
                </a:solidFill>
              </a:rPr>
            </a:br>
            <a:r>
              <a:rPr lang="en">
                <a:solidFill>
                  <a:schemeClr val="dk1"/>
                </a:solidFill>
              </a:rPr>
              <a:t> To keep things moving, you need to continually revisit the “why,” and look for ways to adjust and improve.</a:t>
            </a:r>
            <a:br>
              <a:rPr lang="en">
                <a:solidFill>
                  <a:schemeClr val="dk1"/>
                </a:solidFill>
              </a:rPr>
            </a:br>
            <a:r>
              <a:rPr lang="en">
                <a:solidFill>
                  <a:schemeClr val="dk1"/>
                </a:solidFill>
              </a:rPr>
              <a:t> Help your team overcome fatigue by setting new short-term goals and keeping communication flowing.</a:t>
            </a:r>
            <a:br>
              <a:rPr lang="en">
                <a:solidFill>
                  <a:schemeClr val="dk1"/>
                </a:solidFill>
              </a:rPr>
            </a:br>
            <a:r>
              <a:rPr lang="en">
                <a:solidFill>
                  <a:schemeClr val="dk1"/>
                </a:solidFill>
              </a:rPr>
              <a:t> You’re not starting from scratch—build on the wins, adapt as needed, and stay focused on finishing strong.</a:t>
            </a:r>
            <a:endParaRPr>
              <a:solidFill>
                <a:schemeClr val="dk1"/>
              </a:solidFill>
            </a:endParaRPr>
          </a:p>
          <a:p>
            <a:pPr marL="0" lvl="0" indent="0" algn="l" rtl="0">
              <a:spcBef>
                <a:spcPts val="1200"/>
              </a:spcBef>
              <a:spcAft>
                <a:spcPts val="0"/>
              </a:spcAft>
              <a:buNone/>
            </a:pPr>
            <a:endParaRPr/>
          </a:p>
        </p:txBody>
      </p:sp>
      <p:sp>
        <p:nvSpPr>
          <p:cNvPr id="1326" name="Google Shape;1326;g362f7b8080f_0_71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108</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362f7b8080f_0_72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3" name="Google Shape;1333;g362f7b8080f_0_72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Your role is to keep the momentum alive—not by pushing harder, but by pointing toward what’s next and helping the team move with clarity and confidence.</a:t>
            </a:r>
            <a:br>
              <a:rPr lang="en">
                <a:solidFill>
                  <a:schemeClr val="dk1"/>
                </a:solidFill>
              </a:rPr>
            </a:br>
            <a:r>
              <a:rPr lang="en">
                <a:solidFill>
                  <a:schemeClr val="dk1"/>
                </a:solidFill>
              </a:rPr>
              <a:t> Check in regularly on progress. Set micro-goals that continue to show movement.</a:t>
            </a:r>
            <a:br>
              <a:rPr lang="en">
                <a:solidFill>
                  <a:schemeClr val="dk1"/>
                </a:solidFill>
              </a:rPr>
            </a:br>
            <a:r>
              <a:rPr lang="en">
                <a:solidFill>
                  <a:schemeClr val="dk1"/>
                </a:solidFill>
              </a:rPr>
              <a:t> And keep your eye out for innovation opportunities—just because it’s working doesn’t mean it can’t work better.</a:t>
            </a:r>
            <a:endParaRPr>
              <a:solidFill>
                <a:schemeClr val="dk1"/>
              </a:solidFill>
            </a:endParaRPr>
          </a:p>
          <a:p>
            <a:pPr marL="0" lvl="0" indent="0" algn="l" rtl="0">
              <a:spcBef>
                <a:spcPts val="1200"/>
              </a:spcBef>
              <a:spcAft>
                <a:spcPts val="0"/>
              </a:spcAft>
              <a:buNone/>
            </a:pPr>
            <a:endParaRPr/>
          </a:p>
        </p:txBody>
      </p:sp>
      <p:sp>
        <p:nvSpPr>
          <p:cNvPr id="1334" name="Google Shape;1334;g362f7b8080f_0_72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6e40378250_0_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g36e40378250_0_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won’t be able to influence everyone at once. Focus on the individuals with the greatest leverage. Consider their power, their goals, and how close you are to them—or to those who influence them. Targeting the right person first can shift the momentum in your favor.</a:t>
            </a:r>
            <a:endParaRPr/>
          </a:p>
        </p:txBody>
      </p:sp>
      <p:sp>
        <p:nvSpPr>
          <p:cNvPr id="552" name="Google Shape;552;g36e40378250_0_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362f7b8080f_0_7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1" name="Google Shape;1341;g362f7b8080f_0_7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Institutionalizing change means making it part of the way things are done—not just a temporary project.</a:t>
            </a:r>
            <a:br>
              <a:rPr lang="en">
                <a:solidFill>
                  <a:schemeClr val="dk1"/>
                </a:solidFill>
              </a:rPr>
            </a:br>
            <a:r>
              <a:rPr lang="en">
                <a:solidFill>
                  <a:schemeClr val="dk1"/>
                </a:solidFill>
              </a:rPr>
              <a:t> You do this by aligning processes, policies, and recognition with the new behaviors.</a:t>
            </a:r>
            <a:br>
              <a:rPr lang="en">
                <a:solidFill>
                  <a:schemeClr val="dk1"/>
                </a:solidFill>
              </a:rPr>
            </a:br>
            <a:r>
              <a:rPr lang="en">
                <a:solidFill>
                  <a:schemeClr val="dk1"/>
                </a:solidFill>
              </a:rPr>
              <a:t> Think about what systems or rituals will keep this going even after your direct involvement ends.</a:t>
            </a:r>
            <a:br>
              <a:rPr lang="en">
                <a:solidFill>
                  <a:schemeClr val="dk1"/>
                </a:solidFill>
              </a:rPr>
            </a:br>
            <a:r>
              <a:rPr lang="en">
                <a:solidFill>
                  <a:schemeClr val="dk1"/>
                </a:solidFill>
              </a:rPr>
              <a:t> Change sticks when it’s reinforced over time—and when it’s modeled by more than just the leader.</a:t>
            </a:r>
            <a:endParaRPr>
              <a:solidFill>
                <a:schemeClr val="dk1"/>
              </a:solidFill>
            </a:endParaRPr>
          </a:p>
          <a:p>
            <a:pPr marL="0" lvl="0" indent="0" algn="l" rtl="0">
              <a:spcBef>
                <a:spcPts val="1200"/>
              </a:spcBef>
              <a:spcAft>
                <a:spcPts val="0"/>
              </a:spcAft>
              <a:buNone/>
            </a:pPr>
            <a:endParaRPr/>
          </a:p>
        </p:txBody>
      </p:sp>
      <p:sp>
        <p:nvSpPr>
          <p:cNvPr id="1342" name="Google Shape;1342;g362f7b8080f_0_7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110</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362f7b8080f_0_73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9" name="Google Shape;1349;g362f7b8080f_0_73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Take a moment to think about your current or upcoming change efforts.</a:t>
            </a:r>
            <a:br>
              <a:rPr lang="en">
                <a:solidFill>
                  <a:schemeClr val="dk1"/>
                </a:solidFill>
              </a:rPr>
            </a:br>
            <a:r>
              <a:rPr lang="en">
                <a:solidFill>
                  <a:schemeClr val="dk1"/>
                </a:solidFill>
              </a:rPr>
              <a:t> What’s working? What could be celebrated?</a:t>
            </a:r>
            <a:br>
              <a:rPr lang="en">
                <a:solidFill>
                  <a:schemeClr val="dk1"/>
                </a:solidFill>
              </a:rPr>
            </a:br>
            <a:r>
              <a:rPr lang="en">
                <a:solidFill>
                  <a:schemeClr val="dk1"/>
                </a:solidFill>
              </a:rPr>
              <a:t> How can you keep the energy going—and eventually make that change part of the fabric of your organization?</a:t>
            </a:r>
            <a:br>
              <a:rPr lang="en">
                <a:solidFill>
                  <a:schemeClr val="dk1"/>
                </a:solidFill>
              </a:rPr>
            </a:br>
            <a:r>
              <a:rPr lang="en">
                <a:solidFill>
                  <a:schemeClr val="dk1"/>
                </a:solidFill>
              </a:rPr>
              <a:t> These aren’t just steps to follow—they’re tools to help you lead lasting, meaningful transformation.</a:t>
            </a:r>
            <a:endParaRPr>
              <a:solidFill>
                <a:schemeClr val="dk1"/>
              </a:solidFill>
            </a:endParaRPr>
          </a:p>
          <a:p>
            <a:pPr marL="0" lvl="0" indent="0" algn="l" rtl="0">
              <a:spcBef>
                <a:spcPts val="1200"/>
              </a:spcBef>
              <a:spcAft>
                <a:spcPts val="0"/>
              </a:spcAft>
              <a:buNone/>
            </a:pPr>
            <a:endParaRPr/>
          </a:p>
        </p:txBody>
      </p:sp>
      <p:sp>
        <p:nvSpPr>
          <p:cNvPr id="1350" name="Google Shape;1350;g362f7b8080f_0_73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111</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362f7b8080f_0_3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7" name="Google Shape;1357;g362f7b8080f_0_3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 </a:t>
            </a:r>
            <a:r>
              <a:rPr lang="en">
                <a:solidFill>
                  <a:schemeClr val="dk1"/>
                </a:solidFill>
              </a:rPr>
              <a:t>Let’s talk about how you naturally show up as a change agent.  Think back to how you responded to our previous prompts or activities—whether it was reflection, discussion, or decision-making.</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Connector</a:t>
            </a:r>
            <a:r>
              <a:rPr lang="en">
                <a:solidFill>
                  <a:schemeClr val="dk1"/>
                </a:solidFill>
              </a:rPr>
              <a:t>. You drive change by building strong relationships and bringing people together. You thrive in collaboration and might be great at starting a working group or connecting teams that don’t usually talk to each other.</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Implementer</a:t>
            </a:r>
            <a:r>
              <a:rPr lang="en">
                <a:solidFill>
                  <a:schemeClr val="dk1"/>
                </a:solidFill>
              </a:rPr>
              <a:t>. You’re the one who makes change real—bringing focus, structure, and accountability. You’re great at testing tools, launching pilots, and following through on ideas.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Strategist</a:t>
            </a:r>
            <a:r>
              <a:rPr lang="en">
                <a:solidFill>
                  <a:schemeClr val="dk1"/>
                </a:solidFill>
              </a:rPr>
              <a:t>. You love the systems view—figuring out how to align efforts across processes or policies. You’re probably drawn to guidance development or helping shape repeatable, long-term improvements.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Challenger</a:t>
            </a:r>
            <a:r>
              <a:rPr lang="en">
                <a:solidFill>
                  <a:schemeClr val="dk1"/>
                </a:solidFill>
              </a:rPr>
              <a:t>. You help others question the status quo. Even when it’s uncomfortable, you’re willing to surface risk or push bold ideas that can lead to significant shifts.</a:t>
            </a:r>
            <a:br>
              <a:rPr lang="en">
                <a:solidFill>
                  <a:schemeClr val="dk1"/>
                </a:solidFill>
              </a:rPr>
            </a:br>
            <a:endParaRPr>
              <a:solidFill>
                <a:schemeClr val="dk1"/>
              </a:solidFill>
            </a:endParaRPr>
          </a:p>
          <a:p>
            <a:pPr marL="0" lvl="0" indent="0" algn="l" rtl="0">
              <a:lnSpc>
                <a:spcPct val="115000"/>
              </a:lnSpc>
              <a:spcBef>
                <a:spcPts val="1200"/>
              </a:spcBef>
              <a:spcAft>
                <a:spcPts val="0"/>
              </a:spcAft>
              <a:buNone/>
            </a:pPr>
            <a:r>
              <a:rPr lang="en" b="1">
                <a:solidFill>
                  <a:schemeClr val="dk1"/>
                </a:solidFill>
              </a:rPr>
              <a:t>Discussion Prompt:</a:t>
            </a:r>
            <a:endParaRPr b="1">
              <a:solidFill>
                <a:schemeClr val="dk1"/>
              </a:solidFill>
            </a:endParaRPr>
          </a:p>
          <a:p>
            <a:pPr marL="0" lvl="0" indent="0" algn="l" rtl="0">
              <a:lnSpc>
                <a:spcPct val="115000"/>
              </a:lnSpc>
              <a:spcBef>
                <a:spcPts val="1200"/>
              </a:spcBef>
              <a:spcAft>
                <a:spcPts val="0"/>
              </a:spcAft>
              <a:buNone/>
            </a:pPr>
            <a:r>
              <a:rPr lang="en">
                <a:solidFill>
                  <a:schemeClr val="dk1"/>
                </a:solidFill>
              </a:rPr>
              <a:t>Which style do you most identify with—and where have you seen that show up in your work?</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No one style is better than another. In fact, great teams benefit from a mix of all four. Knowing your primary style can help you be more intentional about how you contribute to change—and recognize the strengths others bring.</a:t>
            </a:r>
            <a:endParaRPr>
              <a:solidFill>
                <a:schemeClr val="dk1"/>
              </a:solidFill>
            </a:endParaRPr>
          </a:p>
          <a:p>
            <a:pPr marL="0" lvl="0" indent="0" algn="l" rtl="0">
              <a:spcBef>
                <a:spcPts val="1200"/>
              </a:spcBef>
              <a:spcAft>
                <a:spcPts val="0"/>
              </a:spcAft>
              <a:buNone/>
            </a:pPr>
            <a:endParaRPr/>
          </a:p>
        </p:txBody>
      </p:sp>
      <p:sp>
        <p:nvSpPr>
          <p:cNvPr id="1358" name="Google Shape;1358;g362f7b8080f_0_3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112</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362f7b8080f_0_3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5" name="Google Shape;1365;g362f7b8080f_0_3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Now that you know your primary change style—Connector, Implementer, Strategist, or Challenger—it’s time to turn that self-awareness into meaningful action. Continuous improvement happens when we make small, intentional choices. This next activity will help you create a simple plan that aligns your strengths with specific contributions you can make in your agency—starting now.</a:t>
            </a:r>
            <a:endParaRPr/>
          </a:p>
        </p:txBody>
      </p:sp>
      <p:sp>
        <p:nvSpPr>
          <p:cNvPr id="1366" name="Google Shape;1366;g362f7b8080f_0_3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113</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362f7b8080f_0_35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3" name="Google Shape;1373;g362f7b8080f_0_35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b="1">
                <a:solidFill>
                  <a:schemeClr val="dk1"/>
                </a:solidFill>
              </a:rPr>
              <a:t>Example:</a:t>
            </a:r>
            <a:endParaRPr b="1">
              <a:solidFill>
                <a:schemeClr val="dk1"/>
              </a:solidFill>
            </a:endParaRPr>
          </a:p>
          <a:p>
            <a:pPr marL="0" lvl="0" indent="0" algn="l" rtl="0">
              <a:spcBef>
                <a:spcPts val="0"/>
              </a:spcBef>
              <a:spcAft>
                <a:spcPts val="0"/>
              </a:spcAft>
              <a:buSzPts val="1100"/>
              <a:buNone/>
            </a:pPr>
            <a:r>
              <a:rPr lang="en">
                <a:solidFill>
                  <a:schemeClr val="dk1"/>
                </a:solidFill>
              </a:rPr>
              <a:t>“I’ll subscribe to the FAI newsletter and follow two gov tech leaders on LinkedIn.”</a:t>
            </a:r>
            <a:endParaRPr>
              <a:solidFill>
                <a:schemeClr val="dk1"/>
              </a:solidFill>
            </a:endParaRPr>
          </a:p>
          <a:p>
            <a:pPr marL="0" lvl="0" indent="0" algn="l" rtl="0">
              <a:spcBef>
                <a:spcPts val="0"/>
              </a:spcBef>
              <a:spcAft>
                <a:spcPts val="0"/>
              </a:spcAft>
              <a:buSzPts val="1100"/>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start with staying current. You don’t have to know everything about every new technology—but you </a:t>
            </a:r>
            <a:r>
              <a:rPr lang="en" i="1">
                <a:solidFill>
                  <a:schemeClr val="dk1"/>
                </a:solidFill>
              </a:rPr>
              <a:t>do</a:t>
            </a:r>
            <a:r>
              <a:rPr lang="en">
                <a:solidFill>
                  <a:schemeClr val="dk1"/>
                </a:solidFill>
              </a:rPr>
              <a:t> need to keep your eyes open to shifts that affect your agency’s work. What’s one manageable habit you can adopt to stay informed? It could be reading one article a month, joining a virtual briefing, or following industry leaders online.</a:t>
            </a:r>
            <a:endParaRPr/>
          </a:p>
        </p:txBody>
      </p:sp>
      <p:sp>
        <p:nvSpPr>
          <p:cNvPr id="1374" name="Google Shape;1374;g362f7b8080f_0_35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114</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362f7b8080f_0_35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2" name="Google Shape;1382;g362f7b8080f_0_35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Example:</a:t>
            </a:r>
            <a:br>
              <a:rPr lang="en" b="1">
                <a:solidFill>
                  <a:schemeClr val="dk1"/>
                </a:solidFill>
              </a:rPr>
            </a:br>
            <a:r>
              <a:rPr lang="en">
                <a:solidFill>
                  <a:schemeClr val="dk1"/>
                </a:solidFill>
              </a:rPr>
              <a:t> “As a Connector, I’ll start a quarterly knowledge-sharing session.”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Next, think about one specific change you can lead or support. This doesn’t have to be large-scale—small, visible efforts matter. Maybe it’s launching a new collaboration space or helping streamline a recurring procurement process. Try to tie this back to your change style for a more natural fit.</a:t>
            </a:r>
            <a:endParaRPr>
              <a:solidFill>
                <a:schemeClr val="dk1"/>
              </a:solidFill>
            </a:endParaRPr>
          </a:p>
          <a:p>
            <a:pPr marL="0" lvl="0" indent="0" algn="l" rtl="0">
              <a:spcBef>
                <a:spcPts val="1200"/>
              </a:spcBef>
              <a:spcAft>
                <a:spcPts val="0"/>
              </a:spcAft>
              <a:buNone/>
            </a:pPr>
            <a:endParaRPr/>
          </a:p>
        </p:txBody>
      </p:sp>
      <p:sp>
        <p:nvSpPr>
          <p:cNvPr id="1383" name="Google Shape;1383;g362f7b8080f_0_35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115</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362f7b8080f_0_3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1" name="Google Shape;1391;g362f7b8080f_0_3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Example:</a:t>
            </a:r>
            <a:br>
              <a:rPr lang="en" b="1">
                <a:solidFill>
                  <a:schemeClr val="dk1"/>
                </a:solidFill>
              </a:rPr>
            </a:br>
            <a:r>
              <a:rPr lang="en">
                <a:solidFill>
                  <a:schemeClr val="dk1"/>
                </a:solidFill>
              </a:rPr>
              <a:t> “I’ll set aside 1 hour/month to read a new article or case study.”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The best professionals are always learning. What’s one habit you can build to reinforce that growth mindset? Carve out a small amount of time each month—or even each quarter—to explore something new. Keep it low-pressure but consistent. These micro-habits add up over time.</a:t>
            </a:r>
            <a:endParaRPr>
              <a:solidFill>
                <a:schemeClr val="dk1"/>
              </a:solidFill>
            </a:endParaRPr>
          </a:p>
          <a:p>
            <a:pPr marL="0" lvl="0" indent="0" algn="l" rtl="0">
              <a:spcBef>
                <a:spcPts val="1200"/>
              </a:spcBef>
              <a:spcAft>
                <a:spcPts val="0"/>
              </a:spcAft>
              <a:buNone/>
            </a:pPr>
            <a:endParaRPr/>
          </a:p>
        </p:txBody>
      </p:sp>
      <p:sp>
        <p:nvSpPr>
          <p:cNvPr id="1392" name="Google Shape;1392;g362f7b8080f_0_3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116</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362f7b8080f_0_3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0" name="Google Shape;1400;g362f7b8080f_0_3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Finally, consider sharing your plan with someone else. It could be a colleague, a mentor, or your supervisor. This not only helps keep you accountable but might inspire others to take similar steps. Remember: change doesn’t have to come from the top. When people like you lead by example, the culture shifts.</a:t>
            </a:r>
            <a:endParaRPr/>
          </a:p>
        </p:txBody>
      </p:sp>
      <p:sp>
        <p:nvSpPr>
          <p:cNvPr id="1401" name="Google Shape;1401;g362f7b8080f_0_3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117</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362f7b8080f_0_90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8" name="Google Shape;1408;g362f7b8080f_0_90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9" name="Google Shape;1409;g362f7b8080f_0_90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118</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362f7b8080f_0_91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5" name="Google Shape;1415;g362f7b8080f_0_91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6" name="Google Shape;1416;g362f7b8080f_0_91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119</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6e40378250_0_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0" name="Google Shape;560;g36e40378250_0_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Now that you’ve identified your influencer, it’s time to prepare for the conversation. The Ladder of Inference helps you understand how people form beliefs and take action—often based on assumptions. Use this tool to anticipate their perspective and challenge your own. Meet them where they are, and guide them toward a shared solution.</a:t>
            </a:r>
            <a:endParaRPr/>
          </a:p>
        </p:txBody>
      </p:sp>
      <p:sp>
        <p:nvSpPr>
          <p:cNvPr id="561" name="Google Shape;561;g36e40378250_0_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6e40378250_0_8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9" name="Google Shape;569;g36e40378250_0_8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If you expect resistance, be ready with practical strategies. Share examples. Offer modified solutions. Use data to make your case. And remember—you’re not alone. Invite them to co-create a solution. By doing so, you position yourself not just as a leader, but as a trusted partner in change.</a:t>
            </a:r>
            <a:endParaRPr/>
          </a:p>
        </p:txBody>
      </p:sp>
      <p:sp>
        <p:nvSpPr>
          <p:cNvPr id="570" name="Google Shape;570;g36e40378250_0_8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36e40378250_0_96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g36e40378250_0_96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36e40378250_0_96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6e40378250_0_87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g36e40378250_0_87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Welcome to this module on difficult conversations. You’ve already practiced preparing for influence conversations, but what happens when things don’t go as planned? Whether it’s delivering tough news or persuading a peer, these moments require skill. Our goal today is to equip you with tools and strategies to approach hard conversations with clarity, compassion, and effectiveness.</a:t>
            </a:r>
            <a:endParaRPr/>
          </a:p>
        </p:txBody>
      </p:sp>
      <p:sp>
        <p:nvSpPr>
          <p:cNvPr id="584" name="Google Shape;584;g36e40378250_0_87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6e40378250_0_88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1" name="Google Shape;591;g36e40378250_0_88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Conversations often become difficult when there's a clash of perspectives, assumptions, or expectations. Sometimes, it’s not even about the issue—it’s about identity, emotion, or fear of being blamed. When we feel our competence or values are under threat, we tend to react strongly. Understanding these dynamics helps us respond thoughtfully instead of defensively.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Discussion Prompt:</a:t>
            </a:r>
            <a:r>
              <a:rPr lang="en">
                <a:solidFill>
                  <a:schemeClr val="dk1"/>
                </a:solidFill>
              </a:rPr>
              <a:t> What causes YOU the most stress in tough conversations—fear of conflict, fear of being wrong, or fear of being misunderstood?</a:t>
            </a:r>
            <a:endParaRPr>
              <a:solidFill>
                <a:schemeClr val="dk1"/>
              </a:solidFill>
            </a:endParaRPr>
          </a:p>
          <a:p>
            <a:pPr marL="0" lvl="0" indent="0" algn="l" rtl="0">
              <a:spcBef>
                <a:spcPts val="1200"/>
              </a:spcBef>
              <a:spcAft>
                <a:spcPts val="0"/>
              </a:spcAft>
              <a:buNone/>
            </a:pPr>
            <a:endParaRPr/>
          </a:p>
        </p:txBody>
      </p:sp>
      <p:sp>
        <p:nvSpPr>
          <p:cNvPr id="592" name="Google Shape;592;g36e40378250_0_88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36e40378250_0_89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g36e40378250_0_89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explore four strategies to help you prepare. First, reframe the interaction as an opportunity to collaborate, not clash. Next, take a moment to prepare—don’t dive in mid-frustration. During the conversation, listen deeply without assuming intent. And when delivering tough news, keep it honest and kind—but also direct.</a:t>
            </a:r>
            <a:endParaRPr/>
          </a:p>
        </p:txBody>
      </p:sp>
      <p:sp>
        <p:nvSpPr>
          <p:cNvPr id="600" name="Google Shape;600;g36e40378250_0_89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36e40378250_0_90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g36e40378250_0_90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Sometimes, tactics make all the difference. Start by clarifying the problem in your own mind. Know what success looks like. During the conversation, ask open questions, listen without interrupting, and focus on shared outcomes. Resist the urge to "win"—instead, try to find understanding.</a:t>
            </a:r>
            <a:endParaRPr/>
          </a:p>
        </p:txBody>
      </p:sp>
      <p:sp>
        <p:nvSpPr>
          <p:cNvPr id="608" name="Google Shape;608;g36e40378250_0_90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6e40378250_0_90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g36e40378250_0_90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r>
              <a:rPr lang="en"/>
              <a:t>: In digital acquisition, conflict often stems from deeply ingrained habits and assumptions. Some colleagues may not understand Agile methods. Others may resist change out of habit or fear. Oversight and compliance roles may feel threatened by new practices. Awareness of these pressure points helps you prepare and respond with empathy and clarity.</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Discussion Prompt:</a:t>
            </a:r>
            <a:r>
              <a:rPr lang="en">
                <a:solidFill>
                  <a:schemeClr val="dk1"/>
                </a:solidFill>
              </a:rPr>
              <a:t> Which of these has come up in your agency? How did it play out?</a:t>
            </a:r>
            <a:endParaRPr/>
          </a:p>
        </p:txBody>
      </p:sp>
      <p:sp>
        <p:nvSpPr>
          <p:cNvPr id="616" name="Google Shape;616;g36e40378250_0_90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6e40378250_0_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36e40378250_0_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36e40378250_0_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6e40378250_0_100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g36e40378250_0_100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Organizational culture is one of the most difficult but crucial elements to navigate when implementing Agile. Many government acquisition environments are entrenched in waterfall approaches. This isn’t just about process—it’s about beliefs, training, and institutional comfort. To shift this, PMOs and leadership must receive training and support to understand and embrace the Agile mindset. Conversations around this topic can be hard because they challenge deeply held norms and practices.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Suggested Activity:</a:t>
            </a:r>
            <a:r>
              <a:rPr lang="en">
                <a:solidFill>
                  <a:schemeClr val="dk1"/>
                </a:solidFill>
              </a:rPr>
              <a:t> Facilitated group reflection: Ask participants to identify aspects of their agency's culture that align with or resist Agile. Have them brainstorm strategies for shifting culture gradually.</a:t>
            </a:r>
            <a:endParaRPr>
              <a:solidFill>
                <a:schemeClr val="dk1"/>
              </a:solidFill>
            </a:endParaRPr>
          </a:p>
          <a:p>
            <a:pPr marL="0" lvl="0" indent="0" algn="l" rtl="0">
              <a:spcBef>
                <a:spcPts val="1200"/>
              </a:spcBef>
              <a:spcAft>
                <a:spcPts val="0"/>
              </a:spcAft>
              <a:buNone/>
            </a:pPr>
            <a:endParaRPr/>
          </a:p>
        </p:txBody>
      </p:sp>
      <p:sp>
        <p:nvSpPr>
          <p:cNvPr id="624" name="Google Shape;624;g36e40378250_0_100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36e40378250_0_98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1" name="Google Shape;631;g36e40378250_0_98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Oversight is often seen as control through plans, documentation, and predefined milestones. Agile flips this. It empowers teams to own and track their progress through working code and regular feedback. PMOs can feel uneasy without traditional visibility. The key is introducing them to Agile metrics that provide just as much insight but in different forms—velocity, burn-down charts, working demos, etc. The difficult conversation here is about redefining "control" and "progress."</a:t>
            </a:r>
            <a:endParaRPr>
              <a:solidFill>
                <a:schemeClr val="dk1"/>
              </a:solidFill>
            </a:endParaRPr>
          </a:p>
          <a:p>
            <a:pPr marL="0" lvl="0" indent="0" algn="l" rtl="0">
              <a:spcBef>
                <a:spcPts val="1200"/>
              </a:spcBef>
              <a:spcAft>
                <a:spcPts val="0"/>
              </a:spcAft>
              <a:buNone/>
            </a:pPr>
            <a:endParaRPr/>
          </a:p>
        </p:txBody>
      </p:sp>
      <p:sp>
        <p:nvSpPr>
          <p:cNvPr id="632" name="Google Shape;632;g36e40378250_0_98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6e40378250_0_99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g36e40378250_0_99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Agile depends on user feedback. But in many federal environments, end users are operationally focused and not co-located with acquisition teams. Plus, users may be spread across functions, making alignment difficult. A single voice for the user is crucial. Steering committees, rotating involvement, or embedded product owners can help. This conversation may be difficult because it asks leaders to shift resource priorities and rethink roles.</a:t>
            </a:r>
            <a:endParaRPr>
              <a:solidFill>
                <a:schemeClr val="dk1"/>
              </a:solidFill>
            </a:endParaRPr>
          </a:p>
          <a:p>
            <a:pPr marL="0" lvl="0" indent="0" algn="l" rtl="0">
              <a:spcBef>
                <a:spcPts val="1200"/>
              </a:spcBef>
              <a:spcAft>
                <a:spcPts val="0"/>
              </a:spcAft>
              <a:buNone/>
            </a:pPr>
            <a:endParaRPr/>
          </a:p>
        </p:txBody>
      </p:sp>
      <p:sp>
        <p:nvSpPr>
          <p:cNvPr id="640" name="Google Shape;640;g36e40378250_0_99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6e40378250_0_9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g36e40378250_0_9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Testing and integration in Agile isn’t a final phase—it happens every sprint. This approach exposes issues sooner but requires constant readiness and coordination. Government testers may be used to validating full systems only at the end. And development teams need infrastructure and access early. These are hard conversations because they affect timelines, budgets, and even staffing models. But they’re necessary to realize Agile’s benefits.</a:t>
            </a:r>
            <a:endParaRPr>
              <a:solidFill>
                <a:schemeClr val="dk1"/>
              </a:solidFill>
            </a:endParaRPr>
          </a:p>
          <a:p>
            <a:pPr marL="0" lvl="0" indent="0" algn="l" rtl="0">
              <a:spcBef>
                <a:spcPts val="1200"/>
              </a:spcBef>
              <a:spcAft>
                <a:spcPts val="0"/>
              </a:spcAft>
              <a:buNone/>
            </a:pPr>
            <a:endParaRPr/>
          </a:p>
        </p:txBody>
      </p:sp>
      <p:sp>
        <p:nvSpPr>
          <p:cNvPr id="648" name="Google Shape;648;g36e40378250_0_9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6e40378250_0_9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5" name="Google Shape;655;g36e40378250_0_9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Agile development doesn’t happen in a vacuum. For large programs, decisions about data standards, architecture, and logging need to be made early. These can feel contradictory to Agile’s preference for emergent design. The key is thoughtful, up-front planning that leaves room for iteration. This can be a difficult conversation when IT infrastructure or enterprise architects resist Agile change or don’t understand its needs.</a:t>
            </a:r>
            <a:endParaRPr>
              <a:solidFill>
                <a:schemeClr val="dk1"/>
              </a:solidFill>
            </a:endParaRPr>
          </a:p>
          <a:p>
            <a:pPr marL="0" lvl="0" indent="0" algn="l" rtl="0">
              <a:spcBef>
                <a:spcPts val="1200"/>
              </a:spcBef>
              <a:spcAft>
                <a:spcPts val="0"/>
              </a:spcAft>
              <a:buNone/>
            </a:pPr>
            <a:endParaRPr/>
          </a:p>
        </p:txBody>
      </p:sp>
      <p:sp>
        <p:nvSpPr>
          <p:cNvPr id="656" name="Google Shape;656;g36e40378250_0_9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36e40378250_0_10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g36e40378250_0_10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a:solidFill>
                  <a:schemeClr val="dk1"/>
                </a:solidFill>
              </a:rPr>
              <a:t>Speaker notes: This section is on building your resilience—a key leadership trait for digital service acquisition. </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Whether you’re leading Agile procurements or shifting policy norms, you’ll face pushback. This module helps you understand how to prepare yourself—and your team—to weather setbacks, stay grounded, and keep moving forward.</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We’ll cover practical wellness habits, growth mindset principles, and how to analyze and reframe feedback. You’ll also learn how to tell when it’s time to keep pushing—or when a pivot makes more sense.</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Resilience isn’t just about bouncing back—it’s about adapting forward. </a:t>
            </a:r>
            <a:endParaRPr/>
          </a:p>
        </p:txBody>
      </p:sp>
      <p:sp>
        <p:nvSpPr>
          <p:cNvPr id="664" name="Google Shape;664;g36e40378250_0_10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36e40378250_0_9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9" name="Google Shape;669;g36e40378250_0_9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Dr. Carol Dweck’s research shows how our mindset influences how we handle challenges and setbacks. In digital services work, we need to be willing to try, fail, and learn quickly. This slide breaks down the differences and encourages learners to start recognizing their own thinking patterns.</a:t>
            </a:r>
            <a:endParaRPr/>
          </a:p>
        </p:txBody>
      </p:sp>
      <p:sp>
        <p:nvSpPr>
          <p:cNvPr id="670" name="Google Shape;670;g36e40378250_0_9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36e40378250_0_10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8" name="Google Shape;678;g36e40378250_0_10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g36e40378250_0_10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36e40378250_0_10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5" name="Google Shape;685;g36e40378250_0_10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Digital acquisition is inherently about change—whether you’re advocating for modular contracting, user-centered design, or agile practices. These are new approaches for many agencies, and you’ll face skepticism. Shifting your own mindset—and encouraging others to do the same—is what will help you lead change from within.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t>Examples:</a:t>
            </a:r>
            <a:endParaRPr/>
          </a:p>
          <a:p>
            <a:pPr marL="0" lvl="0" indent="0" algn="l" rtl="0">
              <a:spcBef>
                <a:spcPts val="0"/>
              </a:spcBef>
              <a:spcAft>
                <a:spcPts val="0"/>
              </a:spcAft>
              <a:buNone/>
            </a:pPr>
            <a:r>
              <a:rPr lang="en"/>
              <a:t>NASA applauded failed launches as part of risk-taking culture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Pixar reframed failure as a step toward better storytelling</a:t>
            </a:r>
            <a:endParaRPr/>
          </a:p>
          <a:p>
            <a:pPr marL="0" lvl="0" indent="0" algn="l" rtl="0">
              <a:spcBef>
                <a:spcPts val="0"/>
              </a:spcBef>
              <a:spcAft>
                <a:spcPts val="0"/>
              </a:spcAft>
              <a:buNone/>
            </a:pPr>
            <a:endParaRPr/>
          </a:p>
        </p:txBody>
      </p:sp>
      <p:sp>
        <p:nvSpPr>
          <p:cNvPr id="686" name="Google Shape;686;g36e40378250_0_10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6e40378250_0_10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g36e40378250_0_10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all experience setbacks—especially when we’re leading change or trying something new. And if you're not failing once in a while, you might not be taking enough risk. Just like elite athletes, high-performing professionals must care for their whole selves—not just their minds.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Jim Loehr and Tony Schwartz’s research calls this the “High Performance Pyramid,” emphasizing balance across physical, emotional, mental, and spiritual well-being. “Spiritual,” in this case, means feeling connected to purpose—whether that's family, nature, or a mission you care about.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What helps most are </a:t>
            </a:r>
            <a:r>
              <a:rPr lang="en" b="1">
                <a:solidFill>
                  <a:schemeClr val="dk1"/>
                </a:solidFill>
              </a:rPr>
              <a:t>small rituals</a:t>
            </a:r>
            <a:r>
              <a:rPr lang="en">
                <a:solidFill>
                  <a:schemeClr val="dk1"/>
                </a:solidFill>
              </a:rPr>
              <a:t>—like daily walks, gratitude journaling, weekly check-ins with a mentor, or time set aside for creative thinking. These low-effort actions, done consistently, build resilience.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So what can you do starting this week? Try adding one ritual for each area—start small, make it doable, and turn it into a habit. That way, when things get hard, you already have the practices in place to help you bounce back stronger.</a:t>
            </a:r>
            <a:endParaRPr>
              <a:solidFill>
                <a:schemeClr val="dk1"/>
              </a:solidFill>
            </a:endParaRPr>
          </a:p>
          <a:p>
            <a:pPr marL="0" lvl="0" indent="0" algn="l" rtl="0">
              <a:spcBef>
                <a:spcPts val="1200"/>
              </a:spcBef>
              <a:spcAft>
                <a:spcPts val="0"/>
              </a:spcAft>
              <a:buNone/>
            </a:pPr>
            <a:endParaRPr/>
          </a:p>
        </p:txBody>
      </p:sp>
      <p:sp>
        <p:nvSpPr>
          <p:cNvPr id="694" name="Google Shape;694;g36e40378250_0_10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4221800990_4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34221800990_4_1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34221800990_4_1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36e40378250_0_10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1" name="Google Shape;701;g36e40378250_0_10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Getting a “no” can sting—but it’s not the end of the road. What matters next is how you respond. This is where your growth mindset and wellness habits come in—they help you stay grounded and clear-headed.</a:t>
            </a:r>
            <a:endParaRPr/>
          </a:p>
          <a:p>
            <a:pPr marL="0" lvl="0" indent="0" algn="l" rtl="0">
              <a:spcBef>
                <a:spcPts val="0"/>
              </a:spcBef>
              <a:spcAft>
                <a:spcPts val="0"/>
              </a:spcAft>
              <a:buNone/>
            </a:pPr>
            <a:endParaRPr/>
          </a:p>
          <a:p>
            <a:pPr marL="0" lvl="0" indent="0" algn="l" rtl="0">
              <a:spcBef>
                <a:spcPts val="0"/>
              </a:spcBef>
              <a:spcAft>
                <a:spcPts val="0"/>
              </a:spcAft>
              <a:buNone/>
            </a:pPr>
            <a:r>
              <a:rPr lang="en"/>
              <a:t>When we’re told no, we often fall into cognitive traps. For example, we might start assuming what the other person was thinking—mindreading. Or we may overgeneralize—“This always happens to me”—which reinforces a fixed mindset.</a:t>
            </a:r>
            <a:endParaRPr/>
          </a:p>
          <a:p>
            <a:pPr marL="0" lvl="0" indent="0" algn="l" rtl="0">
              <a:spcBef>
                <a:spcPts val="0"/>
              </a:spcBef>
              <a:spcAft>
                <a:spcPts val="0"/>
              </a:spcAft>
              <a:buNone/>
            </a:pPr>
            <a:endParaRPr/>
          </a:p>
          <a:p>
            <a:pPr marL="0" lvl="0" indent="0" algn="l" rtl="0">
              <a:spcBef>
                <a:spcPts val="0"/>
              </a:spcBef>
              <a:spcAft>
                <a:spcPts val="0"/>
              </a:spcAft>
              <a:buNone/>
            </a:pPr>
            <a:r>
              <a:rPr lang="en"/>
              <a:t>Pause and reflect. Think about what information the other person was working from. Did you both see the same facts? Did they interpret them differently? The Ladder of Inference is a great tool to unpack how both sides formed their beliefs and decisions. Maybe the “no” wasn’t about your idea—but about a deeper concern you didn’t yet uncover.</a:t>
            </a:r>
            <a:endParaRPr/>
          </a:p>
          <a:p>
            <a:pPr marL="0" lvl="0" indent="0" algn="l" rtl="0">
              <a:spcBef>
                <a:spcPts val="0"/>
              </a:spcBef>
              <a:spcAft>
                <a:spcPts val="0"/>
              </a:spcAft>
              <a:buNone/>
            </a:pPr>
            <a:endParaRPr/>
          </a:p>
          <a:p>
            <a:pPr marL="0" lvl="0" indent="0" algn="l" rtl="0">
              <a:spcBef>
                <a:spcPts val="0"/>
              </a:spcBef>
              <a:spcAft>
                <a:spcPts val="0"/>
              </a:spcAft>
              <a:buNone/>
            </a:pPr>
            <a:r>
              <a:rPr lang="en"/>
              <a:t>Your job now is to stay curious, not defensive—and use what you’ve learned to adapt your next approach.</a:t>
            </a:r>
            <a:endParaRPr/>
          </a:p>
        </p:txBody>
      </p:sp>
      <p:sp>
        <p:nvSpPr>
          <p:cNvPr id="702" name="Google Shape;702;g36e40378250_0_10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36e40378250_0_105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9" name="Google Shape;709;g36e40378250_0_105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Now that you've analyzed the “no,” it's time to decide—should you push forward, or adapt your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Ask yourself: Is this issue mission-critical? Would ignoring it put your agency at risk?</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Also consider timing. Could pushing now damage relationships or your standing? Sometimes it's smarter to wait or pivot.</a:t>
            </a:r>
            <a:endParaRPr>
              <a:solidFill>
                <a:schemeClr val="dk1"/>
              </a:solidFill>
            </a:endParaRPr>
          </a:p>
          <a:p>
            <a:pPr marL="0" lvl="0" indent="0" algn="l" rtl="0">
              <a:spcBef>
                <a:spcPts val="0"/>
              </a:spcBef>
              <a:spcAft>
                <a:spcPts val="0"/>
              </a:spcAft>
              <a:buNone/>
            </a:pPr>
            <a:r>
              <a:rPr lang="en">
                <a:solidFill>
                  <a:schemeClr val="dk1"/>
                </a:solidFill>
              </a:rPr>
              <a:t>Don’t forget your role as a networked leader—maintain your connections and move the needle </a:t>
            </a:r>
            <a:r>
              <a:rPr lang="en" b="1">
                <a:solidFill>
                  <a:schemeClr val="dk1"/>
                </a:solidFill>
              </a:rPr>
              <a:t>bit by bit</a:t>
            </a:r>
            <a:r>
              <a:rPr lang="en">
                <a:solidFill>
                  <a:schemeClr val="dk1"/>
                </a:solidFill>
              </a:rPr>
              <a:t>. Big change often starts with small wins.</a:t>
            </a:r>
            <a:endParaRPr/>
          </a:p>
        </p:txBody>
      </p:sp>
      <p:sp>
        <p:nvSpPr>
          <p:cNvPr id="710" name="Google Shape;710;g36e40378250_0_105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6e40378250_0_105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7" name="Google Shape;717;g36e40378250_0_105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Picture this: You’re asked to support a team that’s spent months on a 100-page RFQ that isn’t truly Agile.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Your instinct may be to start over—but that could damage morale and working relationships.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Instead, adapt what exists. Insert safeguards. Keep the team’s energy up while steering in the right direction.</a:t>
            </a:r>
            <a:endParaRPr>
              <a:solidFill>
                <a:schemeClr val="dk1"/>
              </a:solidFill>
            </a:endParaRPr>
          </a:p>
          <a:p>
            <a:pPr marL="0" lvl="0" indent="0" algn="l" rtl="0">
              <a:spcBef>
                <a:spcPts val="0"/>
              </a:spcBef>
              <a:spcAft>
                <a:spcPts val="0"/>
              </a:spcAft>
              <a:buNone/>
            </a:pPr>
            <a:r>
              <a:rPr lang="en">
                <a:solidFill>
                  <a:schemeClr val="dk1"/>
                </a:solidFill>
              </a:rPr>
              <a:t>This is a great example of incremental change that protects the mission and honors the team’s efforts.</a:t>
            </a:r>
            <a:endParaRPr/>
          </a:p>
        </p:txBody>
      </p:sp>
      <p:sp>
        <p:nvSpPr>
          <p:cNvPr id="718" name="Google Shape;718;g36e40378250_0_105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36e40378250_0_10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6" name="Google Shape;726;g36e40378250_0_10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Sometimes the battle is worth it—but it needs a different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Act like a consultant: reframe the message, tailor it to the audience, and focus on small, doable wins.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Use your Change Readiness Survey to judge how much your agency can absorb.</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If Agile is brand-new, maybe a small task order is a better start than a sweeping rollout.</a:t>
            </a:r>
            <a:endParaRPr>
              <a:solidFill>
                <a:schemeClr val="dk1"/>
              </a:solidFill>
            </a:endParaRPr>
          </a:p>
          <a:p>
            <a:pPr marL="0" lvl="0" indent="0" algn="l" rtl="0">
              <a:spcBef>
                <a:spcPts val="0"/>
              </a:spcBef>
              <a:spcAft>
                <a:spcPts val="0"/>
              </a:spcAft>
              <a:buNone/>
            </a:pPr>
            <a:r>
              <a:rPr lang="en">
                <a:solidFill>
                  <a:schemeClr val="dk1"/>
                </a:solidFill>
              </a:rPr>
              <a:t>Incremental change keeps you strategic—and makes long-term success possible.</a:t>
            </a:r>
            <a:endParaRPr/>
          </a:p>
        </p:txBody>
      </p:sp>
      <p:sp>
        <p:nvSpPr>
          <p:cNvPr id="727" name="Google Shape;727;g36e40378250_0_10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6e40378250_0_113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Google Shape;734;g36e40378250_0_113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Now let’s take a few minutes to reflect on this in the context of your own agency. Think about a time when you had a clear vision for change—maybe it was introducing a new digital procurement strategy or shifting to Agile—and it didn’t align with what your team or leadership was used to.</a:t>
            </a:r>
            <a:endParaRPr/>
          </a:p>
          <a:p>
            <a:pPr marL="0" lvl="0" indent="0" algn="l" rtl="0">
              <a:spcBef>
                <a:spcPts val="0"/>
              </a:spcBef>
              <a:spcAft>
                <a:spcPts val="0"/>
              </a:spcAft>
              <a:buNone/>
            </a:pPr>
            <a:endParaRPr/>
          </a:p>
          <a:p>
            <a:pPr marL="0" lvl="0" indent="0" algn="l" rtl="0">
              <a:spcBef>
                <a:spcPts val="0"/>
              </a:spcBef>
              <a:spcAft>
                <a:spcPts val="0"/>
              </a:spcAft>
              <a:buNone/>
            </a:pPr>
            <a:r>
              <a:rPr lang="en"/>
              <a:t>Instead of focusing on what didn’t go as planned, focus on what you might have done—or still could do—to make your approach more effective.</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Could you have adjusted your timing?</a:t>
            </a:r>
            <a:endParaRPr/>
          </a:p>
          <a:p>
            <a:pPr marL="457200" lvl="0" indent="-298450" algn="l" rtl="0">
              <a:spcBef>
                <a:spcPts val="0"/>
              </a:spcBef>
              <a:spcAft>
                <a:spcPts val="0"/>
              </a:spcAft>
              <a:buSzPts val="1100"/>
              <a:buChar char="●"/>
            </a:pPr>
            <a:r>
              <a:rPr lang="en"/>
              <a:t>Could you have involved a different stakeholder earlier in the process?</a:t>
            </a:r>
            <a:endParaRPr/>
          </a:p>
          <a:p>
            <a:pPr marL="457200" lvl="0" indent="-298450" algn="l" rtl="0">
              <a:spcBef>
                <a:spcPts val="0"/>
              </a:spcBef>
              <a:spcAft>
                <a:spcPts val="0"/>
              </a:spcAft>
              <a:buSzPts val="1100"/>
              <a:buChar char="●"/>
            </a:pPr>
            <a:r>
              <a:rPr lang="en"/>
              <a:t>Could you have reframed your ask to align better with their priorities?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Let’s aim to share both the challenge and one idea for a more ‘winnable’ path forward—small steps you could take that respect the status quo while still nudging it forward.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35" name="Google Shape;735;g36e40378250_0_113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36e40378250_0_11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3" name="Google Shape;743;g36e40378250_0_11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solidFill>
                  <a:schemeClr val="dk1"/>
                </a:solidFill>
              </a:rPr>
              <a:t>Speaker Notes:</a:t>
            </a:r>
            <a:endParaRPr>
              <a:solidFill>
                <a:schemeClr val="dk1"/>
              </a:solidFill>
            </a:endParaRPr>
          </a:p>
          <a:p>
            <a:pPr marL="0" lvl="0" indent="0" algn="l" rtl="0">
              <a:spcBef>
                <a:spcPts val="0"/>
              </a:spcBef>
              <a:spcAft>
                <a:spcPts val="0"/>
              </a:spcAft>
              <a:buNone/>
            </a:pPr>
            <a:r>
              <a:rPr lang="en">
                <a:solidFill>
                  <a:schemeClr val="dk1"/>
                </a:solidFill>
              </a:rPr>
              <a:t>Welcome to this module where we explore how to navigate situations where your ideas or proposals are met with resistance. We'll walk through a scenario and apply the framework we just learned to analyze the "no" and adjust our approach.</a:t>
            </a:r>
            <a:endParaRPr>
              <a:solidFill>
                <a:schemeClr val="dk1"/>
              </a:solidFill>
            </a:endParaRPr>
          </a:p>
        </p:txBody>
      </p:sp>
      <p:sp>
        <p:nvSpPr>
          <p:cNvPr id="744" name="Google Shape;744;g36e40378250_0_11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36e40378250_0_9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36e40378250_0_9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Let’s ground this in a real-world scenario. The technical team is nervous. You walk in with enthusiasm and a solid solution, but it falls flat. What happened? We’re going to dissect this using what you now know about influence, mindset, and human behavior.</a:t>
            </a:r>
            <a:endParaRPr>
              <a:solidFill>
                <a:schemeClr val="dk1"/>
              </a:solidFill>
            </a:endParaRPr>
          </a:p>
          <a:p>
            <a:pPr marL="0" lvl="0" indent="0" algn="l" rtl="0">
              <a:spcBef>
                <a:spcPts val="1200"/>
              </a:spcBef>
              <a:spcAft>
                <a:spcPts val="0"/>
              </a:spcAft>
              <a:buNone/>
            </a:pPr>
            <a:endParaRPr/>
          </a:p>
        </p:txBody>
      </p:sp>
      <p:sp>
        <p:nvSpPr>
          <p:cNvPr id="750" name="Google Shape;750;g36e40378250_0_9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36e40378250_0_110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7" name="Google Shape;757;g36e40378250_0_110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You likely triggered psychological resistance. By making the current way sound wrong and offering a big solution too quickly, they shut down. Availability bias made them think of recent failures. Representativeness bias made your approach seem too far removed from what they know.</a:t>
            </a:r>
            <a:endParaRPr>
              <a:solidFill>
                <a:schemeClr val="dk1"/>
              </a:solidFill>
            </a:endParaRPr>
          </a:p>
          <a:p>
            <a:pPr marL="0" lvl="0" indent="0" algn="l" rtl="0">
              <a:spcBef>
                <a:spcPts val="1200"/>
              </a:spcBef>
              <a:spcAft>
                <a:spcPts val="0"/>
              </a:spcAft>
              <a:buNone/>
            </a:pPr>
            <a:endParaRPr/>
          </a:p>
        </p:txBody>
      </p:sp>
      <p:sp>
        <p:nvSpPr>
          <p:cNvPr id="758" name="Google Shape;758;g36e40378250_0_110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36e40378250_0_110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Google Shape;765;g36e40378250_0_110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g36e40378250_0_110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362f7b8080f_0_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4" name="Google Shape;774;g362f7b8080f_0_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The correct answers show how internal fears and psychological dynamics play a role. It’s not just about data or the "rightness" of your idea. Understanding their mindset is crucial.</a:t>
            </a:r>
            <a:endParaRPr>
              <a:solidFill>
                <a:schemeClr val="dk1"/>
              </a:solidFill>
            </a:endParaRPr>
          </a:p>
          <a:p>
            <a:pPr marL="0" lvl="0" indent="0" algn="l" rtl="0">
              <a:spcBef>
                <a:spcPts val="1200"/>
              </a:spcBef>
              <a:spcAft>
                <a:spcPts val="0"/>
              </a:spcAft>
              <a:buNone/>
            </a:pPr>
            <a:endParaRPr/>
          </a:p>
        </p:txBody>
      </p:sp>
      <p:sp>
        <p:nvSpPr>
          <p:cNvPr id="775" name="Google Shape;775;g362f7b8080f_0_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214c1f2a9_0_3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214c1f2a9_0_3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36e40378250_0_111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g36e40378250_0_111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Rather than going big, go incremental. Find one small, non-threatening part of the solicitation to test the agile method. Collaborate with someone they trust. This reduces perceived risk and builds buy-in gradually.</a:t>
            </a:r>
            <a:endParaRPr>
              <a:solidFill>
                <a:schemeClr val="dk1"/>
              </a:solidFill>
            </a:endParaRPr>
          </a:p>
          <a:p>
            <a:pPr marL="0" lvl="0" indent="0" algn="l" rtl="0">
              <a:spcBef>
                <a:spcPts val="1200"/>
              </a:spcBef>
              <a:spcAft>
                <a:spcPts val="0"/>
              </a:spcAft>
              <a:buNone/>
            </a:pPr>
            <a:endParaRPr/>
          </a:p>
        </p:txBody>
      </p:sp>
      <p:sp>
        <p:nvSpPr>
          <p:cNvPr id="784" name="Google Shape;784;g36e40378250_0_111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6e40378250_0_11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g36e40378250_0_11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g36e40378250_0_11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62f7b8080f_0_10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9" name="Google Shape;799;g362f7b8080f_0_10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The best way forward is to meet them where they are. Show them a tangible, low-risk way to engage. Co-own the idea with someone they already respect.</a:t>
            </a:r>
            <a:endParaRPr>
              <a:solidFill>
                <a:schemeClr val="dk1"/>
              </a:solidFill>
            </a:endParaRPr>
          </a:p>
          <a:p>
            <a:pPr marL="0" lvl="0" indent="0" algn="l" rtl="0">
              <a:spcBef>
                <a:spcPts val="1200"/>
              </a:spcBef>
              <a:spcAft>
                <a:spcPts val="0"/>
              </a:spcAft>
              <a:buNone/>
            </a:pPr>
            <a:endParaRPr/>
          </a:p>
        </p:txBody>
      </p:sp>
      <p:sp>
        <p:nvSpPr>
          <p:cNvPr id="800" name="Google Shape;800;g362f7b8080f_0_10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362f7b8080f_0_2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7" name="Google Shape;807;g362f7b8080f_0_2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endParaRPr b="1"/>
          </a:p>
          <a:p>
            <a:pPr marL="0" lvl="0" indent="0" algn="l" rtl="0">
              <a:spcBef>
                <a:spcPts val="0"/>
              </a:spcBef>
              <a:spcAft>
                <a:spcPts val="0"/>
              </a:spcAft>
              <a:buNone/>
            </a:pPr>
            <a:r>
              <a:rPr lang="en"/>
              <a:t>When you hit resistance, don’t shut down. Step back, analyze the why, and adjust your approach. Influence is an art. Small, strategic moves can lead to big change over time.</a:t>
            </a:r>
            <a:endParaRPr/>
          </a:p>
        </p:txBody>
      </p:sp>
      <p:sp>
        <p:nvSpPr>
          <p:cNvPr id="808" name="Google Shape;808;g362f7b8080f_0_2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362f7b8080f_0_11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5" name="Google Shape;815;g362f7b8080f_0_11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solidFill>
                  <a:schemeClr val="dk1"/>
                </a:solidFill>
              </a:rPr>
              <a:t>Speaker Notes:</a:t>
            </a:r>
            <a:endParaRPr>
              <a:solidFill>
                <a:schemeClr val="dk1"/>
              </a:solidFill>
            </a:endParaRPr>
          </a:p>
          <a:p>
            <a:pPr marL="0" lvl="0" indent="0" algn="l" rtl="0">
              <a:spcBef>
                <a:spcPts val="0"/>
              </a:spcBef>
              <a:spcAft>
                <a:spcPts val="0"/>
              </a:spcAft>
              <a:buNone/>
            </a:pPr>
            <a:r>
              <a:rPr lang="en">
                <a:solidFill>
                  <a:schemeClr val="dk1"/>
                </a:solidFill>
              </a:rPr>
              <a:t>Digital service procurement is always evolving. What works now may not work later. That’s why sharing your experience—even the missteps—is valuable. It helps others learn, innovate faster, and feel supported. You don’t need to be a great writer; you just need to be honest, clear, and reflective.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As a DITAP graduate, your real-world lessons are gold for other acquisition professionals. Stories bring nuance to technical or policy-heavy work. They provide context and emotion that others remember. Sharing your story is a way to give back and push the field forward.</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816" name="Google Shape;816;g362f7b8080f_0_11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362f7b8080f_0_2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1" name="Google Shape;821;g362f7b8080f_0_2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Every project teaches something—through curveballs, deadlines, and relationships. Capture those moments to help the whole ecosystem grow stronger.</a:t>
            </a:r>
            <a:endParaRPr/>
          </a:p>
          <a:p>
            <a:pPr marL="0" lvl="0" indent="0" algn="l" rtl="0">
              <a:spcBef>
                <a:spcPts val="0"/>
              </a:spcBef>
              <a:spcAft>
                <a:spcPts val="0"/>
              </a:spcAft>
              <a:buNone/>
            </a:pPr>
            <a:endParaRPr/>
          </a:p>
          <a:p>
            <a:pPr marL="0" lvl="0" indent="0" algn="l" rtl="0">
              <a:spcBef>
                <a:spcPts val="0"/>
              </a:spcBef>
              <a:spcAft>
                <a:spcPts val="0"/>
              </a:spcAft>
              <a:buNone/>
            </a:pPr>
            <a:r>
              <a:rPr lang="en"/>
              <a:t>When we explain how decisions were made—not just what was done—we help others understand the path, tradeoffs, and thinking involved.</a:t>
            </a:r>
            <a:endParaRPr/>
          </a:p>
        </p:txBody>
      </p:sp>
      <p:sp>
        <p:nvSpPr>
          <p:cNvPr id="822" name="Google Shape;822;g362f7b8080f_0_2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362f7b8080f_0_3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g362f7b8080f_0_3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Tacit knowledge is the gold. That conversation you had, the workaround you used, the way you got buy-in—that’s what others need.</a:t>
            </a:r>
            <a:endParaRPr/>
          </a:p>
        </p:txBody>
      </p:sp>
      <p:sp>
        <p:nvSpPr>
          <p:cNvPr id="830" name="Google Shape;830;g362f7b8080f_0_3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362f7b8080f_0_4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7" name="Google Shape;837;g362f7b8080f_0_4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Creating a sharing culture starts with leadership—but also with each of us. Making space for honest reflection is key.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Reflection Prompt:</a:t>
            </a:r>
            <a:br>
              <a:rPr lang="en" b="1">
                <a:solidFill>
                  <a:schemeClr val="dk1"/>
                </a:solidFill>
              </a:rPr>
            </a:br>
            <a:r>
              <a:rPr lang="en">
                <a:solidFill>
                  <a:schemeClr val="dk1"/>
                </a:solidFill>
              </a:rPr>
              <a:t> What would it take to build a sharing culture in your agency?</a:t>
            </a:r>
            <a:endParaRPr>
              <a:solidFill>
                <a:schemeClr val="dk1"/>
              </a:solidFill>
            </a:endParaRPr>
          </a:p>
          <a:p>
            <a:pPr marL="0" lvl="0" indent="0" algn="l" rtl="0">
              <a:spcBef>
                <a:spcPts val="1200"/>
              </a:spcBef>
              <a:spcAft>
                <a:spcPts val="0"/>
              </a:spcAft>
              <a:buNone/>
            </a:pPr>
            <a:endParaRPr/>
          </a:p>
        </p:txBody>
      </p:sp>
      <p:sp>
        <p:nvSpPr>
          <p:cNvPr id="838" name="Google Shape;838;g362f7b8080f_0_4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362f7b8080f_0_4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5" name="Google Shape;845;g362f7b8080f_0_4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Blogging doesn’t have to be polished—just helpful and real. Treat it like explaining something to a peer who missed the meeting.</a:t>
            </a:r>
            <a:endParaRPr/>
          </a:p>
        </p:txBody>
      </p:sp>
      <p:sp>
        <p:nvSpPr>
          <p:cNvPr id="846" name="Google Shape;846;g362f7b8080f_0_4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362f7b8080f_0_5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g362f7b8080f_0_5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Blogging is just another form of user-centered design. The audience is your colleagues—and you’re helping them work better.</a:t>
            </a:r>
            <a:endParaRPr/>
          </a:p>
        </p:txBody>
      </p:sp>
      <p:sp>
        <p:nvSpPr>
          <p:cNvPr id="854" name="Google Shape;854;g362f7b8080f_0_5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4221800990_4_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g34221800990_4_24: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g34221800990_4_24: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362f7b8080f_0_6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g362f7b8080f_0_6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This structure makes it easy to write and easy to read. The goal is clarity, not perfection.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Activity Suggestion:</a:t>
            </a:r>
            <a:br>
              <a:rPr lang="en" b="1">
                <a:solidFill>
                  <a:schemeClr val="dk1"/>
                </a:solidFill>
              </a:rPr>
            </a:br>
            <a:r>
              <a:rPr lang="en">
                <a:solidFill>
                  <a:schemeClr val="dk1"/>
                </a:solidFill>
              </a:rPr>
              <a:t> Sketch an outline for a short blog post about something you’ve learned.</a:t>
            </a:r>
            <a:endParaRPr>
              <a:solidFill>
                <a:schemeClr val="dk1"/>
              </a:solidFill>
            </a:endParaRPr>
          </a:p>
          <a:p>
            <a:pPr marL="0" lvl="0" indent="0" algn="l" rtl="0">
              <a:spcBef>
                <a:spcPts val="1200"/>
              </a:spcBef>
              <a:spcAft>
                <a:spcPts val="0"/>
              </a:spcAft>
              <a:buNone/>
            </a:pPr>
            <a:endParaRPr/>
          </a:p>
        </p:txBody>
      </p:sp>
      <p:sp>
        <p:nvSpPr>
          <p:cNvPr id="862" name="Google Shape;862;g362f7b8080f_0_6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62f7b8080f_0_7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9" name="Google Shape;869;g362f7b8080f_0_7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Case studies are deeper than blog posts. They walk readers through a full journey—obstacles, pivots, results, and takeaways.</a:t>
            </a:r>
            <a:endParaRPr/>
          </a:p>
        </p:txBody>
      </p:sp>
      <p:sp>
        <p:nvSpPr>
          <p:cNvPr id="870" name="Google Shape;870;g362f7b8080f_0_7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62f7b8080f_0_6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g362f7b8080f_0_6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Structure helps readers follow your thinking. Show what worked—but don’t shy away from what didn’t. That’s where real learning happens.</a:t>
            </a:r>
            <a:endParaRPr>
              <a:solidFill>
                <a:schemeClr val="dk1"/>
              </a:solidFill>
            </a:endParaRPr>
          </a:p>
          <a:p>
            <a:pPr marL="0" lvl="0" indent="0" algn="l" rtl="0">
              <a:spcBef>
                <a:spcPts val="1200"/>
              </a:spcBef>
              <a:spcAft>
                <a:spcPts val="0"/>
              </a:spcAft>
              <a:buNone/>
            </a:pPr>
            <a:endParaRPr/>
          </a:p>
        </p:txBody>
      </p:sp>
      <p:sp>
        <p:nvSpPr>
          <p:cNvPr id="878" name="Google Shape;878;g362f7b8080f_0_6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362f7b8080f_0_8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g362f7b8080f_0_8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You’re not writing a report. You’re telling a story someone can learn from. Aim for usefulness, not polish.</a:t>
            </a:r>
            <a:endParaRPr/>
          </a:p>
        </p:txBody>
      </p:sp>
      <p:sp>
        <p:nvSpPr>
          <p:cNvPr id="886" name="Google Shape;886;g362f7b8080f_0_8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362f7b8080f_0_1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62f7b8080f_0_1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Transparency is powerful, but balance it with care. You can still share great stories without revealing protected info.</a:t>
            </a:r>
            <a:endParaRPr/>
          </a:p>
        </p:txBody>
      </p:sp>
      <p:sp>
        <p:nvSpPr>
          <p:cNvPr id="894" name="Google Shape;894;g362f7b8080f_0_1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362f7b8080f_0_13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1" name="Google Shape;901;g362f7b8080f_0_13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Good recordkeeping supports accountability—and makes writing case studies or blogs way easier.</a:t>
            </a:r>
            <a:endParaRPr/>
          </a:p>
        </p:txBody>
      </p:sp>
      <p:sp>
        <p:nvSpPr>
          <p:cNvPr id="902" name="Google Shape;902;g362f7b8080f_0_13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362f7b8080f_0_13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g362f7b8080f_0_13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Publishing takes time, but it’s doable. Frame it as professional development and mission advancement—not PR.</a:t>
            </a:r>
            <a:endParaRPr/>
          </a:p>
        </p:txBody>
      </p:sp>
      <p:sp>
        <p:nvSpPr>
          <p:cNvPr id="910" name="Google Shape;910;g362f7b8080f_0_13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362f7b8080f_0_14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7" name="Google Shape;917;g362f7b8080f_0_14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don’t need to be perfect—just willing to share. The more we open up about what we’re learning, the better we all get.</a:t>
            </a:r>
            <a:endParaRPr/>
          </a:p>
        </p:txBody>
      </p:sp>
      <p:sp>
        <p:nvSpPr>
          <p:cNvPr id="918" name="Google Shape;918;g362f7b8080f_0_14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62f7b8080f_0_15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Google Shape;925;g362f7b8080f_0_15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6" name="Google Shape;926;g362f7b8080f_0_15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362f7b8080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362f7b8080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34221800990_4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g34221800990_4_36: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In this module, we’re revisiting influence conversations—how to prepare and engage stakeholders to support innovation in digital procurement. As you know, procurement isn’t just about process—it’s about people. Success depends on relationships and your ability to influence across boundaries, especially when introducing new ways of working.</a:t>
            </a:r>
            <a:endParaRPr/>
          </a:p>
        </p:txBody>
      </p:sp>
      <p:sp>
        <p:nvSpPr>
          <p:cNvPr id="500" name="Google Shape;500;g34221800990_4_36: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362f7b8080f_0_20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g362f7b8080f_0_20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In this module, we’ll explore what it means to continuously improve in federal acquisition. You’ll reflect on how to stay current with new tools, policies, and practices—and how your growth contributes to real change in your agency.</a:t>
            </a:r>
            <a:endParaRPr>
              <a:solidFill>
                <a:schemeClr val="dk1"/>
              </a:solidFill>
            </a:endParaRPr>
          </a:p>
        </p:txBody>
      </p:sp>
      <p:sp>
        <p:nvSpPr>
          <p:cNvPr id="941" name="Google Shape;941;g362f7b8080f_0_20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362f7b8080f_0_15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6" name="Google Shape;946;g362f7b8080f_0_15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We’re in an era of rapid evolution. AI, cybersecurity, and agile tools are changing how we work. Acquisition professionals must move from reactive to proactive to help their agencies lead in this new environment.</a:t>
            </a:r>
            <a:endParaRPr/>
          </a:p>
        </p:txBody>
      </p:sp>
      <p:sp>
        <p:nvSpPr>
          <p:cNvPr id="947" name="Google Shape;947;g362f7b8080f_0_15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362f7b8080f_0_16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4" name="Google Shape;954;g362f7b8080f_0_16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Being current means staying engaged. Read. Reflect. Learn from every experience. This mindset will help you remain effective and resilient even when things shift around you—which they will.</a:t>
            </a:r>
            <a:endParaRPr/>
          </a:p>
        </p:txBody>
      </p:sp>
      <p:sp>
        <p:nvSpPr>
          <p:cNvPr id="955" name="Google Shape;955;g362f7b8080f_0_16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362f7b8080f_0_17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2" name="Google Shape;962;g362f7b8080f_0_17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When you learn, you don’t just grow—you create momentum. Trying something new or sharing a resource might inspire others. Your own growth can move the system forward, one project or conversation at a time.</a:t>
            </a:r>
            <a:endParaRPr/>
          </a:p>
        </p:txBody>
      </p:sp>
      <p:sp>
        <p:nvSpPr>
          <p:cNvPr id="963" name="Google Shape;963;g362f7b8080f_0_17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62f7b8080f_0_1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0" name="Google Shape;970;g362f7b8080f_0_1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Use these prompts to reflect or kick off group conversation. Building a habit of sharing helps normalize continuous learning across your agency.</a:t>
            </a:r>
            <a:endParaRPr/>
          </a:p>
        </p:txBody>
      </p:sp>
      <p:sp>
        <p:nvSpPr>
          <p:cNvPr id="971" name="Google Shape;971;g362f7b8080f_0_1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362f7b8080f_0_18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9" name="Google Shape;979;g362f7b8080f_0_18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Technology is no longer just an IT concern—acquisition professionals are at the center of adopting and enabling innovation in government. In this module, we’ll explore why staying current matters and how to build habits that help you keep up.</a:t>
            </a:r>
            <a:endParaRPr/>
          </a:p>
        </p:txBody>
      </p:sp>
      <p:sp>
        <p:nvSpPr>
          <p:cNvPr id="980" name="Google Shape;980;g362f7b8080f_0_18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362f7b8080f_0_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7" name="Google Shape;987;g362f7b8080f_0_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Being tech-aware helps you do your job better—even if you’re not a technologist. It gives you the context to draft smarter solicitations, ask the right questions, and match acquisition strategies to what’s possible.</a:t>
            </a:r>
            <a:endParaRPr/>
          </a:p>
        </p:txBody>
      </p:sp>
      <p:sp>
        <p:nvSpPr>
          <p:cNvPr id="988" name="Google Shape;988;g362f7b8080f_0_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62f7b8080f_0_9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5" name="Google Shape;995;g362f7b8080f_0_9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Let’s zoom in on how generative AI is being applied in real-world federal procurement. One example comes from the </a:t>
            </a:r>
            <a:r>
              <a:rPr lang="en" b="1">
                <a:solidFill>
                  <a:schemeClr val="dk1"/>
                </a:solidFill>
              </a:rPr>
              <a:t>Department of the Air Force</a:t>
            </a:r>
            <a:r>
              <a:rPr lang="en">
                <a:solidFill>
                  <a:schemeClr val="dk1"/>
                </a:solidFill>
              </a:rPr>
              <a:t>, which used AI-assisted tools to help draft parts of a cloud services solicitation. Instead of writing PWS sections from scratch, the team used AI to create initial drafts based on past solicitations and best practices. This cut down drafting time and created more consistent language across documents.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Generative AI is also being used to analyze vendor data faster and even propose evaluation rubrics aligned with acquisition goals. While human oversight is still essential, AI helps with the heavy lifting of initial drafts—especially in repetitive or data-heavy tasks.</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996" name="Google Shape;996;g362f7b8080f_0_9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62f7b8080f_0_2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4" name="Google Shape;1004;g362f7b8080f_0_2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don’t need to be in tech to learn from it. These resources offer practical, relevant insights for acquisition professionals navigating innovation.</a:t>
            </a:r>
            <a:endParaRPr/>
          </a:p>
        </p:txBody>
      </p:sp>
      <p:sp>
        <p:nvSpPr>
          <p:cNvPr id="1005" name="Google Shape;1005;g362f7b8080f_0_2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362f7b8080f_0_2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2" name="Google Shape;1012;g362f7b8080f_0_2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These influencers and organizations can serve as your filter—bringing you relevant updates and smart conversations without information overload.</a:t>
            </a:r>
            <a:endParaRPr/>
          </a:p>
        </p:txBody>
      </p:sp>
      <p:sp>
        <p:nvSpPr>
          <p:cNvPr id="1013" name="Google Shape;1013;g362f7b8080f_0_2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36e40378250_0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36e40378250_0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 In this module, you'll revisit how to prepare for an influence conversation by taking a second look at the following steps: </a:t>
            </a:r>
            <a:endParaRPr/>
          </a:p>
          <a:p>
            <a:pPr marL="0" lvl="0" indent="0" algn="l" rtl="0">
              <a:spcBef>
                <a:spcPts val="0"/>
              </a:spcBef>
              <a:spcAft>
                <a:spcPts val="0"/>
              </a:spcAft>
              <a:buNone/>
            </a:pPr>
            <a:endParaRPr/>
          </a:p>
        </p:txBody>
      </p:sp>
      <p:sp>
        <p:nvSpPr>
          <p:cNvPr id="508" name="Google Shape;508;g36e40378250_0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362f7b8080f_0_2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0" name="Google Shape;1020;g362f7b8080f_0_2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The key is to build a small, consistent habit. You don’t need to become a futurist overnight—just carve out time to stay aware and absorb what’s happening.</a:t>
            </a:r>
            <a:endParaRPr/>
          </a:p>
        </p:txBody>
      </p:sp>
      <p:sp>
        <p:nvSpPr>
          <p:cNvPr id="1021" name="Google Shape;1021;g362f7b8080f_0_2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362f7b8080f_0_2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8" name="Google Shape;1028;g362f7b8080f_0_2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Your value doesn’t come from coding or deep tech expertise—it comes from applying tech-aware thinking to your procurement work. That mindset is what future-ready acquisition looks like.</a:t>
            </a:r>
            <a:endParaRPr/>
          </a:p>
        </p:txBody>
      </p:sp>
      <p:sp>
        <p:nvSpPr>
          <p:cNvPr id="1029" name="Google Shape;1029;g362f7b8080f_0_2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362f7b8080f_0_25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6" name="Google Shape;1036;g362f7b8080f_0_25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wrap up with some reflection/discussion. Continuous improvement starts with awareness—and that starts with asking yourself honest questions.</a:t>
            </a:r>
            <a:endParaRPr/>
          </a:p>
        </p:txBody>
      </p:sp>
      <p:sp>
        <p:nvSpPr>
          <p:cNvPr id="1037" name="Google Shape;1037;g362f7b8080f_0_25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362f7b8080f_0_25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362f7b8080f_0_25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Next, we’ll talk about how to bring a mindset of continuous improvement into your everyday procurement work. You don’t need a big initiative to drive better outcomes—just a habit of reflection, collaboration, and adaptation.</a:t>
            </a:r>
            <a:endParaRPr/>
          </a:p>
          <a:p>
            <a:pPr marL="0" lvl="0" indent="0" algn="l" rtl="0">
              <a:spcBef>
                <a:spcPts val="0"/>
              </a:spcBef>
              <a:spcAft>
                <a:spcPts val="0"/>
              </a:spcAft>
              <a:buNone/>
            </a:pPr>
            <a:endParaRPr/>
          </a:p>
          <a:p>
            <a:pPr marL="0" lvl="0" indent="0" algn="l" rtl="0">
              <a:spcBef>
                <a:spcPts val="0"/>
              </a:spcBef>
              <a:spcAft>
                <a:spcPts val="0"/>
              </a:spcAft>
              <a:buNone/>
            </a:pPr>
            <a:r>
              <a:rPr lang="en"/>
              <a:t>Continuous improvement doesn’t require a full overhaul. In fact, the most meaningful change often comes from the small steps we take—learning after each procurement, refining how we work, and collaborating more intentionally.</a:t>
            </a:r>
            <a:endParaRPr/>
          </a:p>
        </p:txBody>
      </p:sp>
      <p:sp>
        <p:nvSpPr>
          <p:cNvPr id="1046" name="Google Shape;1046;g362f7b8080f_0_25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362f7b8080f_0_2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3" name="Google Shape;1053;g362f7b8080f_0_2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After each procurement, set aside even just half an hour to reflect. These mini lessons learned don’t need to be formal—but they can reveal valuable insights that improve your next acquisition.</a:t>
            </a:r>
            <a:endParaRPr/>
          </a:p>
        </p:txBody>
      </p:sp>
      <p:sp>
        <p:nvSpPr>
          <p:cNvPr id="1054" name="Google Shape;1054;g362f7b8080f_0_2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362f7b8080f_0_2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1" name="Google Shape;1061;g362f7b8080f_0_2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Borrow this idea from Agile teams: a retrospective is short and structured. It promotes open, honest feedback and identifies actionable ways to improve—something every procurement team can benefit from.</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062" name="Google Shape;1062;g362f7b8080f_0_2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362f7b8080f_0_27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9" name="Google Shape;1069;g362f7b8080f_0_27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A retrospective only works if people feel safe being honest. Keep the tone constructive, and always link feedback to action. Archiving these sessions builds institutional memory.</a:t>
            </a:r>
            <a:endParaRPr/>
          </a:p>
        </p:txBody>
      </p:sp>
      <p:sp>
        <p:nvSpPr>
          <p:cNvPr id="1070" name="Google Shape;1070;g362f7b8080f_0_27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362f7b8080f_0_28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7" name="Google Shape;1077;g362f7b8080f_0_28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What worked well once might not work next time—so iterate. Whether it's a form or a milestone plan, evolve your tools based on lived experience.</a:t>
            </a:r>
            <a:endParaRPr/>
          </a:p>
        </p:txBody>
      </p:sp>
      <p:sp>
        <p:nvSpPr>
          <p:cNvPr id="1078" name="Google Shape;1078;g362f7b8080f_0_28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362f7b8080f_0_29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Google Shape;1085;g362f7b8080f_0_29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Improvement starts with partnership. The earlier you collaborate with the program team, the more aligned—and effective—your acquisition process will be.</a:t>
            </a:r>
            <a:endParaRPr>
              <a:solidFill>
                <a:schemeClr val="dk1"/>
              </a:solidFill>
            </a:endParaRPr>
          </a:p>
          <a:p>
            <a:pPr marL="0" lvl="0" indent="0" algn="l" rtl="0">
              <a:spcBef>
                <a:spcPts val="1200"/>
              </a:spcBef>
              <a:spcAft>
                <a:spcPts val="0"/>
              </a:spcAft>
              <a:buNone/>
            </a:pPr>
            <a:endParaRPr/>
          </a:p>
        </p:txBody>
      </p:sp>
      <p:sp>
        <p:nvSpPr>
          <p:cNvPr id="1086" name="Google Shape;1086;g362f7b8080f_0_29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362f7b8080f_0_3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3" name="Google Shape;1093;g362f7b8080f_0_3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Don't let your insights stay siloed. Sharing even brief reflections can raise the entire team's learning curve and promote a culture of openness.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Optional Discussion Prompt:</a:t>
            </a:r>
            <a:br>
              <a:rPr lang="en" b="1">
                <a:solidFill>
                  <a:schemeClr val="dk1"/>
                </a:solidFill>
              </a:rPr>
            </a:br>
            <a:r>
              <a:rPr lang="en">
                <a:solidFill>
                  <a:schemeClr val="dk1"/>
                </a:solidFill>
              </a:rPr>
              <a:t> What’s one small win or hard lesson you’ve learned recently in a procurement? How could you share that with others?</a:t>
            </a:r>
            <a:endParaRPr>
              <a:solidFill>
                <a:schemeClr val="dk1"/>
              </a:solidFill>
            </a:endParaRPr>
          </a:p>
          <a:p>
            <a:pPr marL="0" lvl="0" indent="0" algn="l" rtl="0">
              <a:spcBef>
                <a:spcPts val="1200"/>
              </a:spcBef>
              <a:spcAft>
                <a:spcPts val="0"/>
              </a:spcAft>
              <a:buNone/>
            </a:pPr>
            <a:endParaRPr/>
          </a:p>
        </p:txBody>
      </p:sp>
      <p:sp>
        <p:nvSpPr>
          <p:cNvPr id="1094" name="Google Shape;1094;g362f7b8080f_0_3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6e40378250_0_2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g36e40378250_0_2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To influence change, you need to clearly identify the challenge or need. Think about your own work—are you encountering outdated oversight policies, under-resourced program staff, or rigid funding structures? Pinpointing the exact issue helps you shape your influence strategy and engage the right people.</a:t>
            </a:r>
            <a:endParaRPr/>
          </a:p>
        </p:txBody>
      </p:sp>
      <p:sp>
        <p:nvSpPr>
          <p:cNvPr id="526" name="Google Shape;526;g36e40378250_0_2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362f7b8080f_0_3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1" name="Google Shape;1101;g362f7b8080f_0_3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Continuous improvement is a mindset. You already have what you need to make things better: curiosity, experience, and a willingness to reflect. Start small. Share often. That’s how real change happens.</a:t>
            </a:r>
            <a:endParaRPr/>
          </a:p>
        </p:txBody>
      </p:sp>
      <p:sp>
        <p:nvSpPr>
          <p:cNvPr id="1102" name="Google Shape;1102;g362f7b8080f_0_3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362f7b8080f_0_8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9" name="Google Shape;1109;g362f7b8080f_0_8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In fast-changing environments like government, practical guides anchor teams. They simplify complex tasks and allow us to adapt while maintaining quality. They're not rigid instructions—they capture what works and help others repeat it.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Discussion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What’s a time you wished there had been a clear guide to help you through a process?</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1110" name="Google Shape;1110;g362f7b8080f_0_8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362f7b8080f_0_8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7" name="Google Shape;1117;g362f7b8080f_0_8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Playbooks have evolved. Today, they’re less about control and more about empowerment—offering strategic direction while allowing room for creativity. This shift mirrors how modern organizations operate, especially in complex systems like government.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Activity Idea:</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Think of a process in your team. What would a playbook for it include?</a:t>
            </a:r>
            <a:endParaRPr>
              <a:solidFill>
                <a:schemeClr val="dk1"/>
              </a:solidFill>
            </a:endParaRPr>
          </a:p>
          <a:p>
            <a:pPr marL="0" lvl="0" indent="0" algn="l" rtl="0">
              <a:spcBef>
                <a:spcPts val="1200"/>
              </a:spcBef>
              <a:spcAft>
                <a:spcPts val="0"/>
              </a:spcAft>
              <a:buNone/>
            </a:pPr>
            <a:endParaRPr/>
          </a:p>
        </p:txBody>
      </p:sp>
      <p:sp>
        <p:nvSpPr>
          <p:cNvPr id="1118" name="Google Shape;1118;g362f7b8080f_0_8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362f7b8080f_0_85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5" name="Google Shape;1125;g362f7b8080f_0_85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Tech teams use playbooks to operate smarter and faster. These tools help them reflect, learn, and grow. Imagine if public sector teams had the same intentionality around learning and improvement.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Reflection Question:</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Which of these practices—MVPs, feedback loops, retros—could benefit your procurement team?</a:t>
            </a:r>
            <a:endParaRPr>
              <a:solidFill>
                <a:schemeClr val="dk1"/>
              </a:solidFill>
            </a:endParaRPr>
          </a:p>
          <a:p>
            <a:pPr marL="0" lvl="0" indent="0" algn="l" rtl="0">
              <a:spcBef>
                <a:spcPts val="1200"/>
              </a:spcBef>
              <a:spcAft>
                <a:spcPts val="0"/>
              </a:spcAft>
              <a:buNone/>
            </a:pPr>
            <a:endParaRPr/>
          </a:p>
        </p:txBody>
      </p:sp>
      <p:sp>
        <p:nvSpPr>
          <p:cNvPr id="1126" name="Google Shape;1126;g362f7b8080f_0_85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362f7b8080f_0_86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3" name="Google Shape;1133;g362f7b8080f_0_86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There’s no one-size-fits-all. The most successful teams draw from a range of formats to meet different needs—planning, decision-making, learning, or in-the-moment support.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Activity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Choose a challenge your team faces. What format would best support it?</a:t>
            </a:r>
            <a:endParaRPr>
              <a:solidFill>
                <a:schemeClr val="dk1"/>
              </a:solidFill>
            </a:endParaRPr>
          </a:p>
          <a:p>
            <a:pPr marL="0" lvl="0" indent="0" algn="l" rtl="0">
              <a:lnSpc>
                <a:spcPct val="115000"/>
              </a:lnSpc>
              <a:spcBef>
                <a:spcPts val="1200"/>
              </a:spcBef>
              <a:spcAft>
                <a:spcPts val="0"/>
              </a:spcAft>
              <a:buNone/>
            </a:pPr>
            <a:r>
              <a:rPr lang="en">
                <a:solidFill>
                  <a:schemeClr val="dk1"/>
                </a:solidFill>
              </a:rPr>
              <a:t>Examples:</a:t>
            </a:r>
            <a:br>
              <a:rPr lang="en">
                <a:solidFill>
                  <a:schemeClr val="dk1"/>
                </a:solidFill>
              </a:rPr>
            </a:br>
            <a:r>
              <a:rPr lang="en" sz="1200" b="1">
                <a:solidFill>
                  <a:schemeClr val="dk1"/>
                </a:solidFill>
                <a:latin typeface="Open Sans"/>
                <a:ea typeface="Open Sans"/>
                <a:cs typeface="Open Sans"/>
                <a:sym typeface="Open Sans"/>
              </a:rPr>
              <a:t>Playbooks</a:t>
            </a:r>
            <a:r>
              <a:rPr lang="en" sz="1200">
                <a:solidFill>
                  <a:schemeClr val="dk1"/>
                </a:solidFill>
                <a:latin typeface="Open Sans"/>
                <a:ea typeface="Open Sans"/>
                <a:cs typeface="Open Sans"/>
                <a:sym typeface="Open Sans"/>
              </a:rPr>
              <a:t>: Strategy-focused and flexible. They outline general approaches and common scenarios, often broken down into "plays."</a:t>
            </a:r>
            <a:endParaRPr sz="1200">
              <a:solidFill>
                <a:schemeClr val="dk1"/>
              </a:solidFill>
              <a:latin typeface="Open Sans"/>
              <a:ea typeface="Open Sans"/>
              <a:cs typeface="Open Sans"/>
              <a:sym typeface="Open Sans"/>
            </a:endParaRPr>
          </a:p>
          <a:p>
            <a:pPr marL="914400" lvl="1" indent="-304800" algn="l" rtl="0">
              <a:lnSpc>
                <a:spcPct val="115000"/>
              </a:lnSpc>
              <a:spcBef>
                <a:spcPts val="120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Tech Challenge Playbook</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Digital Services Playbook</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Field Guides</a:t>
            </a:r>
            <a:r>
              <a:rPr lang="en" sz="1200">
                <a:solidFill>
                  <a:schemeClr val="dk1"/>
                </a:solidFill>
                <a:latin typeface="Open Sans"/>
                <a:ea typeface="Open Sans"/>
                <a:cs typeface="Open Sans"/>
                <a:sym typeface="Open Sans"/>
              </a:rPr>
              <a:t>: Tactical and on-the-ground. Often tailored to a specific audience, use case, or project phase.</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TechFAR Hub Field Guides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Digital.gov</a:t>
            </a:r>
            <a:r>
              <a:rPr lang="en" sz="1200">
                <a:solidFill>
                  <a:schemeClr val="dk1"/>
                </a:solidFill>
                <a:latin typeface="Open Sans"/>
                <a:ea typeface="Open Sans"/>
                <a:cs typeface="Open Sans"/>
                <a:sym typeface="Open Sans"/>
              </a:rPr>
              <a:t> </a:t>
            </a:r>
            <a:r>
              <a:rPr lang="en" sz="1200" u="sng">
                <a:solidFill>
                  <a:srgbClr val="1155CC"/>
                </a:solidFill>
                <a:latin typeface="Open Sans"/>
                <a:ea typeface="Open Sans"/>
                <a:cs typeface="Open Sans"/>
                <a:sym typeface="Open Sans"/>
                <a:hlinkClick r:id="rId7">
                  <a:extLst>
                    <a:ext uri="{A12FA001-AC4F-418D-AE19-62706E023703}">
                      <ahyp:hlinkClr xmlns:ahyp="http://schemas.microsoft.com/office/drawing/2018/hyperlinkcolor" val="tx"/>
                    </a:ext>
                  </a:extLst>
                </a:hlinkClick>
              </a:rPr>
              <a:t>Human-Centered Design Guide</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Toolkits</a:t>
            </a:r>
            <a:r>
              <a:rPr lang="en" sz="1200">
                <a:solidFill>
                  <a:schemeClr val="dk1"/>
                </a:solidFill>
                <a:latin typeface="Open Sans"/>
                <a:ea typeface="Open Sans"/>
                <a:cs typeface="Open Sans"/>
                <a:sym typeface="Open Sans"/>
              </a:rPr>
              <a:t>: Resource-rich. Usually include templates, worksheets, and how-tos.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8">
                  <a:extLst>
                    <a:ext uri="{A12FA001-AC4F-418D-AE19-62706E023703}">
                      <ahyp:hlinkClr xmlns:ahyp="http://schemas.microsoft.com/office/drawing/2018/hyperlinkcolor" val="tx"/>
                    </a:ext>
                  </a:extLst>
                </a:hlinkClick>
              </a:rPr>
              <a:t>Federal Evaluation Toolkit</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9">
                  <a:extLst>
                    <a:ext uri="{A12FA001-AC4F-418D-AE19-62706E023703}">
                      <ahyp:hlinkClr xmlns:ahyp="http://schemas.microsoft.com/office/drawing/2018/hyperlinkcolor" val="tx"/>
                    </a:ext>
                  </a:extLst>
                </a:hlinkClick>
              </a:rPr>
              <a:t>Gov.UK</a:t>
            </a:r>
            <a:r>
              <a:rPr lang="en" sz="1200">
                <a:solidFill>
                  <a:schemeClr val="dk1"/>
                </a:solidFill>
                <a:latin typeface="Open Sans"/>
                <a:ea typeface="Open Sans"/>
                <a:cs typeface="Open Sans"/>
                <a:sym typeface="Open Sans"/>
              </a:rPr>
              <a:t>’s </a:t>
            </a:r>
            <a:r>
              <a:rPr lang="en" sz="1200" u="sng">
                <a:solidFill>
                  <a:srgbClr val="1155CC"/>
                </a:solidFill>
                <a:latin typeface="Open Sans"/>
                <a:ea typeface="Open Sans"/>
                <a:cs typeface="Open Sans"/>
                <a:sym typeface="Open Sans"/>
                <a:hlinkClick r:id="rId10">
                  <a:extLst>
                    <a:ext uri="{A12FA001-AC4F-418D-AE19-62706E023703}">
                      <ahyp:hlinkClr xmlns:ahyp="http://schemas.microsoft.com/office/drawing/2018/hyperlinkcolor" val="tx"/>
                    </a:ext>
                  </a:extLst>
                </a:hlinkClick>
              </a:rPr>
              <a:t>Open Policy Making Toolkit</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Cheat Sheets &amp; Tip Sheets</a:t>
            </a:r>
            <a:r>
              <a:rPr lang="en" sz="1200">
                <a:solidFill>
                  <a:schemeClr val="dk1"/>
                </a:solidFill>
                <a:latin typeface="Open Sans"/>
                <a:ea typeface="Open Sans"/>
                <a:cs typeface="Open Sans"/>
                <a:sym typeface="Open Sans"/>
              </a:rPr>
              <a:t>: Lightweight and fast. Designed to be referenced in real time.</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CDC’s </a:t>
            </a:r>
            <a:r>
              <a:rPr lang="en" sz="1200" u="sng">
                <a:solidFill>
                  <a:srgbClr val="1155CC"/>
                </a:solidFill>
                <a:latin typeface="Open Sans"/>
                <a:ea typeface="Open Sans"/>
                <a:cs typeface="Open Sans"/>
                <a:sym typeface="Open Sans"/>
                <a:hlinkClick r:id="rId11">
                  <a:extLst>
                    <a:ext uri="{A12FA001-AC4F-418D-AE19-62706E023703}">
                      <ahyp:hlinkClr xmlns:ahyp="http://schemas.microsoft.com/office/drawing/2018/hyperlinkcolor" val="tx"/>
                    </a:ext>
                  </a:extLst>
                </a:hlinkClick>
              </a:rPr>
              <a:t>Tip Sheet for Clear Writing</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Workbooks</a:t>
            </a:r>
            <a:r>
              <a:rPr lang="en" sz="1200">
                <a:solidFill>
                  <a:schemeClr val="dk1"/>
                </a:solidFill>
                <a:latin typeface="Open Sans"/>
                <a:ea typeface="Open Sans"/>
                <a:cs typeface="Open Sans"/>
                <a:sym typeface="Open Sans"/>
              </a:rPr>
              <a:t>: Interactive and reflection-driven. Useful for trainings and onboarding.</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Microsoft’s </a:t>
            </a:r>
            <a:r>
              <a:rPr lang="en" sz="1200" u="sng">
                <a:solidFill>
                  <a:srgbClr val="1155CC"/>
                </a:solidFill>
                <a:latin typeface="Open Sans"/>
                <a:ea typeface="Open Sans"/>
                <a:cs typeface="Open Sans"/>
                <a:sym typeface="Open Sans"/>
                <a:hlinkClick r:id="rId12">
                  <a:extLst>
                    <a:ext uri="{A12FA001-AC4F-418D-AE19-62706E023703}">
                      <ahyp:hlinkClr xmlns:ahyp="http://schemas.microsoft.com/office/drawing/2018/hyperlinkcolor" val="tx"/>
                    </a:ext>
                  </a:extLst>
                </a:hlinkClick>
              </a:rPr>
              <a:t>Citizen Experience Self-Assessment Workbook</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Blueprints or Frameworks</a:t>
            </a:r>
            <a:r>
              <a:rPr lang="en" sz="1200">
                <a:solidFill>
                  <a:schemeClr val="dk1"/>
                </a:solidFill>
                <a:latin typeface="Open Sans"/>
                <a:ea typeface="Open Sans"/>
                <a:cs typeface="Open Sans"/>
                <a:sym typeface="Open Sans"/>
              </a:rPr>
              <a:t>: High-level guidance with pathways and decision points.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Australia Government’s </a:t>
            </a:r>
            <a:r>
              <a:rPr lang="en" sz="1200" u="sng">
                <a:solidFill>
                  <a:srgbClr val="1155CC"/>
                </a:solidFill>
                <a:latin typeface="Open Sans"/>
                <a:ea typeface="Open Sans"/>
                <a:cs typeface="Open Sans"/>
                <a:sym typeface="Open Sans"/>
                <a:hlinkClick r:id="rId13">
                  <a:extLst>
                    <a:ext uri="{A12FA001-AC4F-418D-AE19-62706E023703}">
                      <ahyp:hlinkClr xmlns:ahyp="http://schemas.microsoft.com/office/drawing/2018/hyperlinkcolor" val="tx"/>
                    </a:ext>
                  </a:extLst>
                </a:hlinkClick>
              </a:rPr>
              <a:t>Digital Service Standard Framework</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a:p>
        </p:txBody>
      </p:sp>
      <p:sp>
        <p:nvSpPr>
          <p:cNvPr id="1134" name="Google Shape;1134;g362f7b8080f_0_86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84</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362f7b8080f_0_87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1" name="Google Shape;1141;g362f7b8080f_0_87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In government, where change is slow and knowledge can be siloed, guides help surface and preserve what works. They prevent knowledge loss when staff leave and accelerate learning for new team members.</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Discussion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critical knowledge in your team isn’t written down but should be?</a:t>
            </a:r>
            <a:endParaRPr>
              <a:solidFill>
                <a:schemeClr val="dk1"/>
              </a:solidFill>
            </a:endParaRPr>
          </a:p>
          <a:p>
            <a:pPr marL="0" lvl="0" indent="0" algn="l" rtl="0">
              <a:spcBef>
                <a:spcPts val="1200"/>
              </a:spcBef>
              <a:spcAft>
                <a:spcPts val="0"/>
              </a:spcAft>
              <a:buNone/>
            </a:pPr>
            <a:endParaRPr/>
          </a:p>
        </p:txBody>
      </p:sp>
      <p:sp>
        <p:nvSpPr>
          <p:cNvPr id="1142" name="Google Shape;1142;g362f7b8080f_0_87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362f7b8080f_0_87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9" name="Google Shape;1149;g362f7b8080f_0_87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The best guides are simple and real. They’re built by people doing the work, not consultants or policy writers. Co-creation is key—it ensures relevance and usability.</a:t>
            </a:r>
            <a:endParaRPr/>
          </a:p>
        </p:txBody>
      </p:sp>
      <p:sp>
        <p:nvSpPr>
          <p:cNvPr id="1150" name="Google Shape;1150;g362f7b8080f_0_87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362f7b8080f_0_88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7" name="Google Shape;1157;g362f7b8080f_0_88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You don’t need to wait for a formal directive. If something’s hard or confusing, that’s often your cue. If you’ve solved something others struggle with—document it!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Activity Idea:</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Have participants list one process that could be improved with a guide.</a:t>
            </a:r>
            <a:endParaRPr>
              <a:solidFill>
                <a:schemeClr val="dk1"/>
              </a:solidFill>
            </a:endParaRPr>
          </a:p>
          <a:p>
            <a:pPr marL="0" lvl="0" indent="0" algn="l" rtl="0">
              <a:spcBef>
                <a:spcPts val="1200"/>
              </a:spcBef>
              <a:spcAft>
                <a:spcPts val="0"/>
              </a:spcAft>
              <a:buNone/>
            </a:pPr>
            <a:endParaRPr/>
          </a:p>
        </p:txBody>
      </p:sp>
      <p:sp>
        <p:nvSpPr>
          <p:cNvPr id="1158" name="Google Shape;1158;g362f7b8080f_0_88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87</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362f7b8080f_0_89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5" name="Google Shape;1165;g362f7b8080f_0_89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Creating guides is a culture move. It signals that clarity, shared learning, and improvement are valued. It also democratizes knowledge—so others don’t have to reinvent the wheel.</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Reflection Question:</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could your team learn faster if someone wrote it down?</a:t>
            </a:r>
            <a:br>
              <a:rPr lang="en">
                <a:solidFill>
                  <a:schemeClr val="dk1"/>
                </a:solidFill>
              </a:rPr>
            </a:br>
            <a:endParaRPr>
              <a:solidFill>
                <a:schemeClr val="dk1"/>
              </a:solidFill>
            </a:endParaRPr>
          </a:p>
          <a:p>
            <a:pPr marL="0" lvl="0" indent="0" algn="l" rtl="0">
              <a:spcBef>
                <a:spcPts val="1200"/>
              </a:spcBef>
              <a:spcAft>
                <a:spcPts val="0"/>
              </a:spcAft>
              <a:buNone/>
            </a:pPr>
            <a:endParaRPr/>
          </a:p>
        </p:txBody>
      </p:sp>
      <p:sp>
        <p:nvSpPr>
          <p:cNvPr id="1166" name="Google Shape;1166;g362f7b8080f_0_89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362f7b8080f_0_89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3" name="Google Shape;1173;g362f7b8080f_0_89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You don’t need to create a 50-page document. A one-pager or tip sheet that helps someone take the next step with clarity can have a huge impact. Start small, build collaboratively, and keep it alive.</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Discussion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What’s one piece of advice or guidance you’ve shared more than once? Could that be your first guide?</a:t>
            </a:r>
            <a:endParaRPr>
              <a:solidFill>
                <a:schemeClr val="dk1"/>
              </a:solidFill>
            </a:endParaRPr>
          </a:p>
          <a:p>
            <a:pPr marL="0" lvl="0" indent="0" algn="l" rtl="0">
              <a:spcBef>
                <a:spcPts val="1200"/>
              </a:spcBef>
              <a:spcAft>
                <a:spcPts val="0"/>
              </a:spcAft>
              <a:buNone/>
            </a:pPr>
            <a:endParaRPr/>
          </a:p>
        </p:txBody>
      </p:sp>
      <p:sp>
        <p:nvSpPr>
          <p:cNvPr id="1174" name="Google Shape;1174;g362f7b8080f_0_89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6e40378250_0_94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g36e40378250_0_94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g36e40378250_0_94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362f7b8080f_0_55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1" name="Google Shape;1181;g362f7b8080f_0_55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Earlier, you explored how to prepare for and have influence conversations. Now, we’re building on that foundation. This module focuses on your role as an ambassador of change—how you can take your influence and apply it to move your agency forward. We’ll introduce a framework to help you understand the phases of change and walk through practical ways to take action in each.</a:t>
            </a:r>
            <a:endParaRPr/>
          </a:p>
        </p:txBody>
      </p:sp>
      <p:sp>
        <p:nvSpPr>
          <p:cNvPr id="1182" name="Google Shape;1182;g362f7b8080f_0_55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362f7b8080f_0_56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9" name="Google Shape;1189;g362f7b8080f_0_56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It’s natural to feel hesitant about initiating change—especially if you’re not the one “in charge.” It’s tempting to play it safe and let others take the lead. But avoiding change can also hold us—and our agencies—back. Remember: small wins are often what build credibility, reduce resistance, and create momentum.</a:t>
            </a:r>
            <a:endParaRPr/>
          </a:p>
        </p:txBody>
      </p:sp>
      <p:sp>
        <p:nvSpPr>
          <p:cNvPr id="1190" name="Google Shape;1190;g362f7b8080f_0_56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91</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362f7b8080f_0_57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7" name="Google Shape;1197;g362f7b8080f_0_57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The most successful change agents don’t start with sweeping overhauls—they start small. Choose something simple, useful, and visible. Demonstrating even minor improvements gives you a track record and helps shift mindsets. This is the same principle behind Agile, MVPs, and modular procurement—small, iterative changes can lead to big transformations.</a:t>
            </a:r>
            <a:endParaRPr/>
          </a:p>
        </p:txBody>
      </p:sp>
      <p:sp>
        <p:nvSpPr>
          <p:cNvPr id="1198" name="Google Shape;1198;g362f7b8080f_0_57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92</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362f7b8080f_0_5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5" name="Google Shape;1205;g362f7b8080f_0_5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 invite you to watch a short TEDx talk that explores how major change can happen through small, repeatable habits. As you watch, think about how this concept applies to digital acquisition in your agency. What’s one tiny change you could lead that might snowball into something bigger?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Activity: Tiny Changes, Big Impact</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Purpose</a:t>
            </a:r>
            <a:r>
              <a:rPr lang="en">
                <a:solidFill>
                  <a:schemeClr val="dk1"/>
                </a:solidFill>
              </a:rPr>
              <a:t>: Help participants connect the TEDx talk’s message to their real-world work in digital acquisition.</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1: Watch the TEDx Talk (17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Before starting the video, frame it with this prompt:</a:t>
            </a:r>
            <a:endParaRPr>
              <a:solidFill>
                <a:schemeClr val="dk1"/>
              </a:solidFill>
            </a:endParaRPr>
          </a:p>
          <a:p>
            <a:pPr marL="0" marR="381000" lvl="0" indent="0" algn="l" rtl="0">
              <a:lnSpc>
                <a:spcPct val="115000"/>
              </a:lnSpc>
              <a:spcBef>
                <a:spcPts val="1200"/>
              </a:spcBef>
              <a:spcAft>
                <a:spcPts val="0"/>
              </a:spcAft>
              <a:buClr>
                <a:schemeClr val="dk1"/>
              </a:buClr>
              <a:buSzPts val="1100"/>
              <a:buFont typeface="Arial"/>
              <a:buNone/>
            </a:pPr>
            <a:r>
              <a:rPr lang="en" i="1">
                <a:solidFill>
                  <a:schemeClr val="dk1"/>
                </a:solidFill>
              </a:rPr>
              <a:t>As you watch, consider how the idea of small, repeatable habits leading to major change might apply to digital acquisition in your agency.</a:t>
            </a:r>
            <a:endParaRPr i="1">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2: Guided Reflection (5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After the video, share these questions (on screen or in chat):</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a:solidFill>
                  <a:schemeClr val="dk1"/>
                </a:solidFill>
              </a:rPr>
              <a:t>What’s one message or idea that stood out to you?</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What’s one small change you could lead that might have a ripple effect in your team or agency?</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What would make that change easier to start or sustain?</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You can have participants jot thoughts down in a shared Google Doc, Jamboard, Padlet, or just privately in their own notes if you're short on tech.</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3: Breakout Discussion (10–15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Put participants into small breakout groups (3–4 people) to share:</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One small change they’re considering</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 barriers they might face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How they might build support or momentum</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Encourage them to listen for overlaps or patterns across their responses.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4: Share-Back &amp; Close (5–10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Invite one person from each group to share a key takeaway with the full group—especially any great "tiny changes" that sparked ideas.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Wrap up with this message:</a:t>
            </a:r>
            <a:endParaRPr>
              <a:solidFill>
                <a:schemeClr val="dk1"/>
              </a:solidFill>
            </a:endParaRPr>
          </a:p>
          <a:p>
            <a:pPr marL="0" marR="381000" lvl="0" indent="0" algn="l" rtl="0">
              <a:lnSpc>
                <a:spcPct val="115000"/>
              </a:lnSpc>
              <a:spcBef>
                <a:spcPts val="1200"/>
              </a:spcBef>
              <a:spcAft>
                <a:spcPts val="0"/>
              </a:spcAft>
              <a:buClr>
                <a:schemeClr val="dk1"/>
              </a:buClr>
              <a:buSzPts val="1100"/>
              <a:buFont typeface="Arial"/>
              <a:buNone/>
            </a:pPr>
            <a:r>
              <a:rPr lang="en" i="1">
                <a:solidFill>
                  <a:schemeClr val="dk1"/>
                </a:solidFill>
              </a:rPr>
              <a:t>Sustainable transformation in government doesn’t always start with a big, top-down initiative. Sometimes, it begins with a small, intentional action—something you can repeat, model, and build momentum around.</a:t>
            </a:r>
            <a:endParaRPr i="1">
              <a:solidFill>
                <a:schemeClr val="dk1"/>
              </a:solidFill>
            </a:endParaRPr>
          </a:p>
          <a:p>
            <a:pPr marL="0" lvl="0" indent="0" algn="l" rtl="0">
              <a:spcBef>
                <a:spcPts val="1200"/>
              </a:spcBef>
              <a:spcAft>
                <a:spcPts val="0"/>
              </a:spcAft>
              <a:buNone/>
            </a:pPr>
            <a:endParaRPr>
              <a:solidFill>
                <a:schemeClr val="dk1"/>
              </a:solidFill>
            </a:endParaRPr>
          </a:p>
        </p:txBody>
      </p:sp>
      <p:sp>
        <p:nvSpPr>
          <p:cNvPr id="1206" name="Google Shape;1206;g362f7b8080f_0_5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362f7b8080f_0_59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5" name="Google Shape;1215;g362f7b8080f_0_59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pause here. Take a moment to jot down one small change you could try out. Maybe it’s simplifying a form, trying a new communication channel, or starting a short feedback session after a buy. Don’t underestimate the impact of these small actions—they’re how change starts.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400"/>
              </a:spcBef>
              <a:spcAft>
                <a:spcPts val="0"/>
              </a:spcAft>
              <a:buSzPts val="1100"/>
              <a:buNone/>
            </a:pPr>
            <a:r>
              <a:rPr lang="en" sz="1300" b="1">
                <a:solidFill>
                  <a:schemeClr val="dk1"/>
                </a:solidFill>
              </a:rPr>
              <a:t>From the slide before:</a:t>
            </a:r>
            <a:endParaRPr sz="1300" b="1">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3: Breakout Discussion (10–15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Put participants into small breakout groups (3–4 people) to share:</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One small change they’re considering</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 barriers they might face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How they might build support or momentum</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Encourage them to listen for overlaps or patterns across their responses.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4: Share-Back &amp; Close (5–10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Invite one person from each group to share a key takeaway with the full group—especially any great "tiny changes" that sparked ideas.</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1216" name="Google Shape;1216;g362f7b8080f_0_59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94</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362f7b8080f_0_5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3" name="Google Shape;1223;g362f7b8080f_0_5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look at a proven roadmap for leading change—the Kotter Model. Dr. Kotter developed this 8-step process after decades of observing how successful leaders transform organizations. Whether you're a senior executive or leading from the middle, these steps offer practical guidance for initiating, communicating, and sustaining meaningful change.</a:t>
            </a:r>
            <a:endParaRPr/>
          </a:p>
        </p:txBody>
      </p:sp>
      <p:sp>
        <p:nvSpPr>
          <p:cNvPr id="1224" name="Google Shape;1224;g362f7b8080f_0_5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95</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36efe4043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36efe4043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r>
              <a:rPr lang="en" u="sng">
                <a:solidFill>
                  <a:schemeClr val="hlink"/>
                </a:solidFill>
                <a:hlinkClick r:id="rId3"/>
              </a:rPr>
              <a:t>https://www.kotterinc.com/methodology/8-steps/</a:t>
            </a:r>
            <a:r>
              <a:rPr lang="en"/>
              <a:t>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362f7b8080f_0_61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7" name="Google Shape;1237;g362f7b8080f_0_61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Step 1 is about creating urgency. Change doesn’t begin without it. Complacency can be dangerous—especially when things seem to be going well. Look at Kodak. They were once dominant in photography but failed to act when digital disrupted their industry. For us in government, the stakes may be different—but the risk of waiting too long is still real. Urgency motivates action and helps you rally support for change—even from the middle of the organization.</a:t>
            </a:r>
            <a:endParaRPr/>
          </a:p>
        </p:txBody>
      </p:sp>
      <p:sp>
        <p:nvSpPr>
          <p:cNvPr id="1238" name="Google Shape;1238;g362f7b8080f_0_61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97</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362f7b8080f_0_6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5" name="Google Shape;1245;g362f7b8080f_0_6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already have tools to build urgency. Go back to your stakeholder mapping. Use what you learned during your influence conversations. Frame your message around your audience’s needs, be clear and relatable, and don’t forget to test your explanation—especially with technical topics. When you bring others into the conversation early, they’re more likely to commit and stay invested.</a:t>
            </a:r>
            <a:endParaRPr/>
          </a:p>
        </p:txBody>
      </p:sp>
      <p:sp>
        <p:nvSpPr>
          <p:cNvPr id="1246" name="Google Shape;1246;g362f7b8080f_0_6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98</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362f7b8080f_0_62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3" name="Google Shape;1253;g362f7b8080f_0_62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Speaker Notes:</a:t>
            </a:r>
            <a:r>
              <a:rPr lang="en" sz="1300" b="1">
                <a:solidFill>
                  <a:schemeClr val="dk1"/>
                </a:solidFill>
              </a:rPr>
              <a:t> </a:t>
            </a:r>
            <a:r>
              <a:rPr lang="en">
                <a:solidFill>
                  <a:schemeClr val="dk1"/>
                </a:solidFill>
              </a:rPr>
              <a:t>In Step 1, you built urgency. Now, Step 2 is about gathering your “team”—your guiding coalition. These are your allies across the organization who will help carry the change forward. Think of this group as your cross-functional support system. They’ll help steer strategy, communicate across silos, and smooth obstacles.</a:t>
            </a:r>
            <a:br>
              <a:rPr lang="en">
                <a:solidFill>
                  <a:schemeClr val="dk1"/>
                </a:solidFill>
              </a:rPr>
            </a:br>
            <a:r>
              <a:rPr lang="en">
                <a:solidFill>
                  <a:schemeClr val="dk1"/>
                </a:solidFill>
              </a:rPr>
              <a:t> Ask yourself: Who has credibility? Who sees the value in this change? Who are your cheerleaders or troubleshooters? Identify them early. Get them involved. The more invested they are, the more they’ll help guide and reinforce the vision with others.</a:t>
            </a:r>
            <a:endParaRPr>
              <a:solidFill>
                <a:schemeClr val="dk1"/>
              </a:solidFill>
            </a:endParaRPr>
          </a:p>
          <a:p>
            <a:pPr marL="0" lvl="0" indent="0" algn="l" rtl="0">
              <a:spcBef>
                <a:spcPts val="400"/>
              </a:spcBef>
              <a:spcAft>
                <a:spcPts val="0"/>
              </a:spcAft>
              <a:buNone/>
            </a:pPr>
            <a:endParaRPr/>
          </a:p>
        </p:txBody>
      </p:sp>
      <p:sp>
        <p:nvSpPr>
          <p:cNvPr id="1254" name="Google Shape;1254;g362f7b8080f_0_62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4"/>
        <p:cNvGrpSpPr/>
        <p:nvPr/>
      </p:nvGrpSpPr>
      <p:grpSpPr>
        <a:xfrm>
          <a:off x="0" y="0"/>
          <a:ext cx="0" cy="0"/>
          <a:chOff x="0" y="0"/>
          <a:chExt cx="0" cy="0"/>
        </a:xfrm>
      </p:grpSpPr>
      <p:sp>
        <p:nvSpPr>
          <p:cNvPr id="145" name="Google Shape;145;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6" name="Google Shape;146;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7" name="Google Shape;14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0" name="Google Shape;15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4" name="Google Shape;15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8" name="Google Shape;158;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9" name="Google Shape;15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6" name="Google Shape;16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9" name="Google Shape;16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0"/>
        <p:cNvGrpSpPr/>
        <p:nvPr/>
      </p:nvGrpSpPr>
      <p:grpSpPr>
        <a:xfrm>
          <a:off x="0" y="0"/>
          <a:ext cx="0" cy="0"/>
          <a:chOff x="0" y="0"/>
          <a:chExt cx="0" cy="0"/>
        </a:xfrm>
      </p:grpSpPr>
      <p:sp>
        <p:nvSpPr>
          <p:cNvPr id="171" name="Google Shape;171;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3" name="Google Shape;173;p2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4" name="Google Shape;174;p2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5" name="Google Shape;17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6"/>
        <p:cNvGrpSpPr/>
        <p:nvPr/>
      </p:nvGrpSpPr>
      <p:grpSpPr>
        <a:xfrm>
          <a:off x="0" y="0"/>
          <a:ext cx="0" cy="0"/>
          <a:chOff x="0" y="0"/>
          <a:chExt cx="0" cy="0"/>
        </a:xfrm>
      </p:grpSpPr>
      <p:sp>
        <p:nvSpPr>
          <p:cNvPr id="177" name="Google Shape;177;p2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78" name="Google Shape;17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79"/>
        <p:cNvGrpSpPr/>
        <p:nvPr/>
      </p:nvGrpSpPr>
      <p:grpSpPr>
        <a:xfrm>
          <a:off x="0" y="0"/>
          <a:ext cx="0" cy="0"/>
          <a:chOff x="0" y="0"/>
          <a:chExt cx="0" cy="0"/>
        </a:xfrm>
      </p:grpSpPr>
      <p:sp>
        <p:nvSpPr>
          <p:cNvPr id="180" name="Google Shape;180;p2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1" name="Google Shape;181;p2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2" name="Google Shape;18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3"/>
        <p:cNvGrpSpPr/>
        <p:nvPr/>
      </p:nvGrpSpPr>
      <p:grpSpPr>
        <a:xfrm>
          <a:off x="0" y="0"/>
          <a:ext cx="0" cy="0"/>
          <a:chOff x="0" y="0"/>
          <a:chExt cx="0" cy="0"/>
        </a:xfrm>
      </p:grpSpPr>
      <p:sp>
        <p:nvSpPr>
          <p:cNvPr id="184" name="Google Shape;18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8" name="Google Shape;188;p28"/>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89" name="Google Shape;189;p28"/>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0" name="Google Shape;190;p28"/>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28"/>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28"/>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28"/>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29"/>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7" name="Google Shape;197;p29"/>
          <p:cNvSpPr>
            <a:spLocks noGrp="1"/>
          </p:cNvSpPr>
          <p:nvPr>
            <p:ph type="pic" idx="2"/>
          </p:nvPr>
        </p:nvSpPr>
        <p:spPr>
          <a:xfrm>
            <a:off x="4992024" y="1152775"/>
            <a:ext cx="3840300" cy="3416400"/>
          </a:xfrm>
          <a:prstGeom prst="rect">
            <a:avLst/>
          </a:prstGeom>
          <a:noFill/>
          <a:ln>
            <a:noFill/>
          </a:ln>
        </p:spPr>
      </p:sp>
      <p:sp>
        <p:nvSpPr>
          <p:cNvPr id="198" name="Google Shape;19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199"/>
        <p:cNvGrpSpPr/>
        <p:nvPr/>
      </p:nvGrpSpPr>
      <p:grpSpPr>
        <a:xfrm>
          <a:off x="0" y="0"/>
          <a:ext cx="0" cy="0"/>
          <a:chOff x="0" y="0"/>
          <a:chExt cx="0" cy="0"/>
        </a:xfrm>
      </p:grpSpPr>
      <p:sp>
        <p:nvSpPr>
          <p:cNvPr id="200" name="Google Shape;20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1" name="Google Shape;201;p30"/>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2" name="Google Shape;202;p30"/>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3" name="Google Shape;203;p30"/>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4" name="Google Shape;204;p30"/>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5" name="Google Shape;205;p30"/>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6"/>
        <p:cNvGrpSpPr/>
        <p:nvPr/>
      </p:nvGrpSpPr>
      <p:grpSpPr>
        <a:xfrm>
          <a:off x="0" y="0"/>
          <a:ext cx="0" cy="0"/>
          <a:chOff x="0" y="0"/>
          <a:chExt cx="0" cy="0"/>
        </a:xfrm>
      </p:grpSpPr>
      <p:sp>
        <p:nvSpPr>
          <p:cNvPr id="207" name="Google Shape;20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8" name="Google Shape;208;p31"/>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9" name="Google Shape;209;p31"/>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0" name="Google Shape;210;p31"/>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1"/>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2" name="Google Shape;212;p31"/>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3" name="Google Shape;213;p31"/>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4" name="Google Shape;214;p31"/>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5"/>
        <p:cNvGrpSpPr/>
        <p:nvPr/>
      </p:nvGrpSpPr>
      <p:grpSpPr>
        <a:xfrm>
          <a:off x="0" y="0"/>
          <a:ext cx="0" cy="0"/>
          <a:chOff x="0" y="0"/>
          <a:chExt cx="0" cy="0"/>
        </a:xfrm>
      </p:grpSpPr>
      <p:sp>
        <p:nvSpPr>
          <p:cNvPr id="216" name="Google Shape;21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7" name="Google Shape;217;p32"/>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8" name="Google Shape;218;p32"/>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9" name="Google Shape;219;p32"/>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2"/>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2"/>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2" name="Google Shape;222;p32"/>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3" name="Google Shape;223;p32"/>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4" name="Google Shape;224;p32"/>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2"/>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9" name="Google Shape;229;p33"/>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0"/>
        <p:cNvGrpSpPr/>
        <p:nvPr/>
      </p:nvGrpSpPr>
      <p:grpSpPr>
        <a:xfrm>
          <a:off x="0" y="0"/>
          <a:ext cx="0" cy="0"/>
          <a:chOff x="0" y="0"/>
          <a:chExt cx="0" cy="0"/>
        </a:xfrm>
      </p:grpSpPr>
      <p:sp>
        <p:nvSpPr>
          <p:cNvPr id="231" name="Google Shape;231;p34"/>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2" name="Google Shape;232;p34"/>
          <p:cNvSpPr>
            <a:spLocks noGrp="1"/>
          </p:cNvSpPr>
          <p:nvPr>
            <p:ph type="pic" idx="2"/>
          </p:nvPr>
        </p:nvSpPr>
        <p:spPr>
          <a:xfrm>
            <a:off x="4804825" y="1133300"/>
            <a:ext cx="4027500" cy="2392800"/>
          </a:xfrm>
          <a:prstGeom prst="rect">
            <a:avLst/>
          </a:prstGeom>
          <a:noFill/>
          <a:ln>
            <a:noFill/>
          </a:ln>
        </p:spPr>
      </p:sp>
      <p:sp>
        <p:nvSpPr>
          <p:cNvPr id="233" name="Google Shape;233;p34"/>
          <p:cNvSpPr>
            <a:spLocks noGrp="1"/>
          </p:cNvSpPr>
          <p:nvPr>
            <p:ph type="pic" idx="3"/>
          </p:nvPr>
        </p:nvSpPr>
        <p:spPr>
          <a:xfrm>
            <a:off x="311725" y="1133300"/>
            <a:ext cx="4027500" cy="2392800"/>
          </a:xfrm>
          <a:prstGeom prst="rect">
            <a:avLst/>
          </a:prstGeom>
          <a:noFill/>
          <a:ln>
            <a:noFill/>
          </a:ln>
        </p:spPr>
      </p:sp>
      <p:sp>
        <p:nvSpPr>
          <p:cNvPr id="234" name="Google Shape;234;p34"/>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5" name="Google Shape;23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6" name="Google Shape;23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4"/>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38" name="Google Shape;238;p34"/>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39"/>
        <p:cNvGrpSpPr/>
        <p:nvPr/>
      </p:nvGrpSpPr>
      <p:grpSpPr>
        <a:xfrm>
          <a:off x="0" y="0"/>
          <a:ext cx="0" cy="0"/>
          <a:chOff x="0" y="0"/>
          <a:chExt cx="0" cy="0"/>
        </a:xfrm>
      </p:grpSpPr>
      <p:sp>
        <p:nvSpPr>
          <p:cNvPr id="240" name="Google Shape;240;p35"/>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1" name="Google Shape;241;p35"/>
          <p:cNvSpPr>
            <a:spLocks noGrp="1"/>
          </p:cNvSpPr>
          <p:nvPr>
            <p:ph type="pic" idx="2"/>
          </p:nvPr>
        </p:nvSpPr>
        <p:spPr>
          <a:xfrm>
            <a:off x="6205225" y="1128325"/>
            <a:ext cx="2627100" cy="2273100"/>
          </a:xfrm>
          <a:prstGeom prst="rect">
            <a:avLst/>
          </a:prstGeom>
          <a:noFill/>
          <a:ln>
            <a:noFill/>
          </a:ln>
        </p:spPr>
      </p:sp>
      <p:sp>
        <p:nvSpPr>
          <p:cNvPr id="242" name="Google Shape;242;p35"/>
          <p:cNvSpPr>
            <a:spLocks noGrp="1"/>
          </p:cNvSpPr>
          <p:nvPr>
            <p:ph type="pic" idx="3"/>
          </p:nvPr>
        </p:nvSpPr>
        <p:spPr>
          <a:xfrm>
            <a:off x="311725" y="1128325"/>
            <a:ext cx="2627100" cy="2273100"/>
          </a:xfrm>
          <a:prstGeom prst="rect">
            <a:avLst/>
          </a:prstGeom>
          <a:noFill/>
          <a:ln>
            <a:noFill/>
          </a:ln>
        </p:spPr>
      </p:sp>
      <p:sp>
        <p:nvSpPr>
          <p:cNvPr id="243" name="Google Shape;243;p35"/>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4" name="Google Shape;244;p35"/>
          <p:cNvSpPr>
            <a:spLocks noGrp="1"/>
          </p:cNvSpPr>
          <p:nvPr>
            <p:ph type="pic" idx="5"/>
          </p:nvPr>
        </p:nvSpPr>
        <p:spPr>
          <a:xfrm>
            <a:off x="3255250" y="1128325"/>
            <a:ext cx="2627100" cy="2273100"/>
          </a:xfrm>
          <a:prstGeom prst="rect">
            <a:avLst/>
          </a:prstGeom>
          <a:noFill/>
          <a:ln>
            <a:noFill/>
          </a:ln>
        </p:spPr>
      </p:sp>
      <p:sp>
        <p:nvSpPr>
          <p:cNvPr id="245" name="Google Shape;245;p35"/>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7" name="Google Shape;24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5"/>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9" name="Google Shape;249;p35"/>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0" name="Google Shape;250;p35"/>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1"/>
        <p:cNvGrpSpPr/>
        <p:nvPr/>
      </p:nvGrpSpPr>
      <p:grpSpPr>
        <a:xfrm>
          <a:off x="0" y="0"/>
          <a:ext cx="0" cy="0"/>
          <a:chOff x="0" y="0"/>
          <a:chExt cx="0" cy="0"/>
        </a:xfrm>
      </p:grpSpPr>
      <p:sp>
        <p:nvSpPr>
          <p:cNvPr id="252" name="Google Shape;252;p36"/>
          <p:cNvSpPr>
            <a:spLocks noGrp="1"/>
          </p:cNvSpPr>
          <p:nvPr>
            <p:ph type="pic" idx="2"/>
          </p:nvPr>
        </p:nvSpPr>
        <p:spPr>
          <a:xfrm>
            <a:off x="311700" y="445025"/>
            <a:ext cx="8520600" cy="4218300"/>
          </a:xfrm>
          <a:prstGeom prst="rect">
            <a:avLst/>
          </a:prstGeom>
          <a:noFill/>
          <a:ln>
            <a:noFill/>
          </a:ln>
        </p:spPr>
      </p:sp>
      <p:sp>
        <p:nvSpPr>
          <p:cNvPr id="253" name="Google Shape;25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4"/>
        <p:cNvGrpSpPr/>
        <p:nvPr/>
      </p:nvGrpSpPr>
      <p:grpSpPr>
        <a:xfrm>
          <a:off x="0" y="0"/>
          <a:ext cx="0" cy="0"/>
          <a:chOff x="0" y="0"/>
          <a:chExt cx="0" cy="0"/>
        </a:xfrm>
      </p:grpSpPr>
      <p:sp>
        <p:nvSpPr>
          <p:cNvPr id="255" name="Google Shape;25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6" name="Google Shape;256;p37"/>
          <p:cNvSpPr>
            <a:spLocks noGrp="1"/>
          </p:cNvSpPr>
          <p:nvPr>
            <p:ph type="pic" idx="2"/>
          </p:nvPr>
        </p:nvSpPr>
        <p:spPr>
          <a:xfrm>
            <a:off x="3389600" y="118913"/>
            <a:ext cx="1643700" cy="1535100"/>
          </a:xfrm>
          <a:prstGeom prst="rect">
            <a:avLst/>
          </a:prstGeom>
          <a:noFill/>
          <a:ln>
            <a:noFill/>
          </a:ln>
        </p:spPr>
      </p:sp>
      <p:sp>
        <p:nvSpPr>
          <p:cNvPr id="257" name="Google Shape;257;p37"/>
          <p:cNvSpPr>
            <a:spLocks noGrp="1"/>
          </p:cNvSpPr>
          <p:nvPr>
            <p:ph type="pic" idx="3"/>
          </p:nvPr>
        </p:nvSpPr>
        <p:spPr>
          <a:xfrm>
            <a:off x="5195935" y="118913"/>
            <a:ext cx="1643700" cy="1535100"/>
          </a:xfrm>
          <a:prstGeom prst="rect">
            <a:avLst/>
          </a:prstGeom>
          <a:noFill/>
          <a:ln>
            <a:noFill/>
          </a:ln>
        </p:spPr>
      </p:sp>
      <p:sp>
        <p:nvSpPr>
          <p:cNvPr id="258" name="Google Shape;258;p37"/>
          <p:cNvSpPr>
            <a:spLocks noGrp="1"/>
          </p:cNvSpPr>
          <p:nvPr>
            <p:ph type="pic" idx="4"/>
          </p:nvPr>
        </p:nvSpPr>
        <p:spPr>
          <a:xfrm>
            <a:off x="7002270" y="118913"/>
            <a:ext cx="1643700" cy="1535100"/>
          </a:xfrm>
          <a:prstGeom prst="rect">
            <a:avLst/>
          </a:prstGeom>
          <a:noFill/>
          <a:ln>
            <a:noFill/>
          </a:ln>
        </p:spPr>
      </p:sp>
      <p:sp>
        <p:nvSpPr>
          <p:cNvPr id="259" name="Google Shape;259;p37"/>
          <p:cNvSpPr>
            <a:spLocks noGrp="1"/>
          </p:cNvSpPr>
          <p:nvPr>
            <p:ph type="pic" idx="5"/>
          </p:nvPr>
        </p:nvSpPr>
        <p:spPr>
          <a:xfrm>
            <a:off x="3389588" y="1804212"/>
            <a:ext cx="1643700" cy="1535100"/>
          </a:xfrm>
          <a:prstGeom prst="rect">
            <a:avLst/>
          </a:prstGeom>
          <a:noFill/>
          <a:ln>
            <a:noFill/>
          </a:ln>
        </p:spPr>
      </p:sp>
      <p:sp>
        <p:nvSpPr>
          <p:cNvPr id="260" name="Google Shape;260;p37"/>
          <p:cNvSpPr>
            <a:spLocks noGrp="1"/>
          </p:cNvSpPr>
          <p:nvPr>
            <p:ph type="pic" idx="6"/>
          </p:nvPr>
        </p:nvSpPr>
        <p:spPr>
          <a:xfrm>
            <a:off x="5195922" y="1804212"/>
            <a:ext cx="1643700" cy="1535100"/>
          </a:xfrm>
          <a:prstGeom prst="rect">
            <a:avLst/>
          </a:prstGeom>
          <a:noFill/>
          <a:ln>
            <a:noFill/>
          </a:ln>
        </p:spPr>
      </p:sp>
      <p:sp>
        <p:nvSpPr>
          <p:cNvPr id="261" name="Google Shape;261;p37"/>
          <p:cNvSpPr>
            <a:spLocks noGrp="1"/>
          </p:cNvSpPr>
          <p:nvPr>
            <p:ph type="pic" idx="7"/>
          </p:nvPr>
        </p:nvSpPr>
        <p:spPr>
          <a:xfrm>
            <a:off x="7002257" y="1804212"/>
            <a:ext cx="1643700" cy="1535100"/>
          </a:xfrm>
          <a:prstGeom prst="rect">
            <a:avLst/>
          </a:prstGeom>
          <a:noFill/>
          <a:ln>
            <a:noFill/>
          </a:ln>
        </p:spPr>
      </p:sp>
      <p:sp>
        <p:nvSpPr>
          <p:cNvPr id="262" name="Google Shape;262;p37"/>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37"/>
          <p:cNvSpPr>
            <a:spLocks noGrp="1"/>
          </p:cNvSpPr>
          <p:nvPr>
            <p:ph type="pic" idx="8"/>
          </p:nvPr>
        </p:nvSpPr>
        <p:spPr>
          <a:xfrm>
            <a:off x="3389588" y="3489487"/>
            <a:ext cx="1643700" cy="1535100"/>
          </a:xfrm>
          <a:prstGeom prst="rect">
            <a:avLst/>
          </a:prstGeom>
          <a:noFill/>
          <a:ln>
            <a:noFill/>
          </a:ln>
        </p:spPr>
      </p:sp>
      <p:sp>
        <p:nvSpPr>
          <p:cNvPr id="264" name="Google Shape;264;p37"/>
          <p:cNvSpPr>
            <a:spLocks noGrp="1"/>
          </p:cNvSpPr>
          <p:nvPr>
            <p:ph type="pic" idx="9"/>
          </p:nvPr>
        </p:nvSpPr>
        <p:spPr>
          <a:xfrm>
            <a:off x="5195922" y="3489487"/>
            <a:ext cx="1643700" cy="1535100"/>
          </a:xfrm>
          <a:prstGeom prst="rect">
            <a:avLst/>
          </a:prstGeom>
          <a:noFill/>
          <a:ln>
            <a:noFill/>
          </a:ln>
        </p:spPr>
      </p:sp>
      <p:sp>
        <p:nvSpPr>
          <p:cNvPr id="265" name="Google Shape;265;p37"/>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68" name="Google Shape;268;p3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69" name="Google Shape;269;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2" name="Google Shape;272;p39"/>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3" name="Google Shape;273;p39"/>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4" name="Google Shape;27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5"/>
        <p:cNvGrpSpPr/>
        <p:nvPr/>
      </p:nvGrpSpPr>
      <p:grpSpPr>
        <a:xfrm>
          <a:off x="0" y="0"/>
          <a:ext cx="0" cy="0"/>
          <a:chOff x="0" y="0"/>
          <a:chExt cx="0" cy="0"/>
        </a:xfrm>
      </p:grpSpPr>
      <p:sp>
        <p:nvSpPr>
          <p:cNvPr id="276" name="Google Shape;276;p40"/>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7" name="Google Shape;277;p40"/>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78" name="Google Shape;278;p40"/>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79" name="Google Shape;279;p40"/>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0" name="Google Shape;280;p40"/>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1" name="Google Shape;281;p40"/>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2" name="Google Shape;282;p40"/>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3" name="Google Shape;283;p40"/>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4" name="Google Shape;284;p40"/>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5" name="Google Shape;285;p40"/>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6" name="Google Shape;286;p40"/>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7" name="Google Shape;287;p40"/>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8" name="Google Shape;288;p40"/>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9" name="Google Shape;289;p40"/>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0" name="Google Shape;290;p40"/>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1" name="Google Shape;291;p40"/>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2" name="Google Shape;292;p40"/>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3" name="Google Shape;293;p40"/>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4" name="Google Shape;294;p40"/>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5" name="Google Shape;295;p4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6"/>
        <p:cNvGrpSpPr/>
        <p:nvPr/>
      </p:nvGrpSpPr>
      <p:grpSpPr>
        <a:xfrm>
          <a:off x="0" y="0"/>
          <a:ext cx="0" cy="0"/>
          <a:chOff x="0" y="0"/>
          <a:chExt cx="0" cy="0"/>
        </a:xfrm>
      </p:grpSpPr>
      <p:sp>
        <p:nvSpPr>
          <p:cNvPr id="297" name="Google Shape;297;p41"/>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299" name="Google Shape;299;p41"/>
          <p:cNvSpPr>
            <a:spLocks noGrp="1"/>
          </p:cNvSpPr>
          <p:nvPr>
            <p:ph type="pic" idx="2"/>
          </p:nvPr>
        </p:nvSpPr>
        <p:spPr>
          <a:xfrm>
            <a:off x="3915225" y="1631250"/>
            <a:ext cx="4441200" cy="3009900"/>
          </a:xfrm>
          <a:prstGeom prst="roundRect">
            <a:avLst>
              <a:gd name="adj" fmla="val 16667"/>
            </a:avLst>
          </a:prstGeom>
          <a:noFill/>
          <a:ln>
            <a:noFill/>
          </a:ln>
        </p:spPr>
      </p:sp>
      <p:sp>
        <p:nvSpPr>
          <p:cNvPr id="300" name="Google Shape;300;p41"/>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1" name="Google Shape;301;p41"/>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2" name="Google Shape;302;p4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3"/>
        <p:cNvGrpSpPr/>
        <p:nvPr/>
      </p:nvGrpSpPr>
      <p:grpSpPr>
        <a:xfrm>
          <a:off x="0" y="0"/>
          <a:ext cx="0" cy="0"/>
          <a:chOff x="0" y="0"/>
          <a:chExt cx="0" cy="0"/>
        </a:xfrm>
      </p:grpSpPr>
      <p:sp>
        <p:nvSpPr>
          <p:cNvPr id="304" name="Google Shape;304;p42"/>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2"/>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6" name="Google Shape;306;p42"/>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7" name="Google Shape;307;p42"/>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8" name="Google Shape;308;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09"/>
        <p:cNvGrpSpPr/>
        <p:nvPr/>
      </p:nvGrpSpPr>
      <p:grpSpPr>
        <a:xfrm>
          <a:off x="0" y="0"/>
          <a:ext cx="0" cy="0"/>
          <a:chOff x="0" y="0"/>
          <a:chExt cx="0" cy="0"/>
        </a:xfrm>
      </p:grpSpPr>
      <p:sp>
        <p:nvSpPr>
          <p:cNvPr id="310" name="Google Shape;310;p43"/>
          <p:cNvSpPr>
            <a:spLocks noGrp="1"/>
          </p:cNvSpPr>
          <p:nvPr>
            <p:ph type="pic" idx="2"/>
          </p:nvPr>
        </p:nvSpPr>
        <p:spPr>
          <a:xfrm>
            <a:off x="791150" y="522900"/>
            <a:ext cx="1294800" cy="1918500"/>
          </a:xfrm>
          <a:prstGeom prst="rect">
            <a:avLst/>
          </a:prstGeom>
          <a:noFill/>
          <a:ln>
            <a:noFill/>
          </a:ln>
        </p:spPr>
      </p:sp>
      <p:sp>
        <p:nvSpPr>
          <p:cNvPr id="311" name="Google Shape;311;p43"/>
          <p:cNvSpPr>
            <a:spLocks noGrp="1"/>
          </p:cNvSpPr>
          <p:nvPr>
            <p:ph type="pic" idx="3"/>
          </p:nvPr>
        </p:nvSpPr>
        <p:spPr>
          <a:xfrm>
            <a:off x="2355375" y="522900"/>
            <a:ext cx="1294800" cy="1918500"/>
          </a:xfrm>
          <a:prstGeom prst="rect">
            <a:avLst/>
          </a:prstGeom>
          <a:noFill/>
          <a:ln>
            <a:noFill/>
          </a:ln>
        </p:spPr>
      </p:sp>
      <p:sp>
        <p:nvSpPr>
          <p:cNvPr id="312" name="Google Shape;312;p43"/>
          <p:cNvSpPr>
            <a:spLocks noGrp="1"/>
          </p:cNvSpPr>
          <p:nvPr>
            <p:ph type="pic" idx="4"/>
          </p:nvPr>
        </p:nvSpPr>
        <p:spPr>
          <a:xfrm>
            <a:off x="3921313" y="522900"/>
            <a:ext cx="1294800" cy="1918500"/>
          </a:xfrm>
          <a:prstGeom prst="rect">
            <a:avLst/>
          </a:prstGeom>
          <a:noFill/>
          <a:ln>
            <a:noFill/>
          </a:ln>
        </p:spPr>
      </p:sp>
      <p:sp>
        <p:nvSpPr>
          <p:cNvPr id="313" name="Google Shape;313;p43"/>
          <p:cNvSpPr>
            <a:spLocks noGrp="1"/>
          </p:cNvSpPr>
          <p:nvPr>
            <p:ph type="pic" idx="5"/>
          </p:nvPr>
        </p:nvSpPr>
        <p:spPr>
          <a:xfrm>
            <a:off x="5491588" y="522900"/>
            <a:ext cx="1294800" cy="1918500"/>
          </a:xfrm>
          <a:prstGeom prst="rect">
            <a:avLst/>
          </a:prstGeom>
          <a:noFill/>
          <a:ln>
            <a:noFill/>
          </a:ln>
        </p:spPr>
      </p:sp>
      <p:sp>
        <p:nvSpPr>
          <p:cNvPr id="314" name="Google Shape;314;p43"/>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5" name="Google Shape;315;p43"/>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6" name="Google Shape;316;p43"/>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7" name="Google Shape;317;p43"/>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8" name="Google Shape;318;p43"/>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3"/>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3"/>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1" name="Google Shape;321;p43"/>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2" name="Google Shape;322;p43"/>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3"/>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5"/>
        <p:cNvGrpSpPr/>
        <p:nvPr/>
      </p:nvGrpSpPr>
      <p:grpSpPr>
        <a:xfrm>
          <a:off x="0" y="0"/>
          <a:ext cx="0" cy="0"/>
          <a:chOff x="0" y="0"/>
          <a:chExt cx="0" cy="0"/>
        </a:xfrm>
      </p:grpSpPr>
      <p:sp>
        <p:nvSpPr>
          <p:cNvPr id="326" name="Google Shape;326;p44"/>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7" name="Google Shape;327;p44"/>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28" name="Google Shape;328;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29"/>
        <p:cNvGrpSpPr/>
        <p:nvPr/>
      </p:nvGrpSpPr>
      <p:grpSpPr>
        <a:xfrm>
          <a:off x="0" y="0"/>
          <a:ext cx="0" cy="0"/>
          <a:chOff x="0" y="0"/>
          <a:chExt cx="0" cy="0"/>
        </a:xfrm>
      </p:grpSpPr>
      <p:sp>
        <p:nvSpPr>
          <p:cNvPr id="330" name="Google Shape;330;p45"/>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1" name="Google Shape;331;p45"/>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2" name="Google Shape;332;p45"/>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3" name="Google Shape;333;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6" name="Google Shape;336;p46"/>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7" name="Google Shape;337;p46"/>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6"/>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6"/>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0" name="Google Shape;340;p46"/>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1" name="Google Shape;341;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2"/>
        <p:cNvGrpSpPr/>
        <p:nvPr/>
      </p:nvGrpSpPr>
      <p:grpSpPr>
        <a:xfrm>
          <a:off x="0" y="0"/>
          <a:ext cx="0" cy="0"/>
          <a:chOff x="0" y="0"/>
          <a:chExt cx="0" cy="0"/>
        </a:xfrm>
      </p:grpSpPr>
      <p:sp>
        <p:nvSpPr>
          <p:cNvPr id="343" name="Google Shape;343;p47"/>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4" name="Google Shape;344;p47"/>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5" name="Google Shape;345;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48" name="Google Shape;348;p4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49" name="Google Shape;349;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0"/>
        <p:cNvGrpSpPr/>
        <p:nvPr/>
      </p:nvGrpSpPr>
      <p:grpSpPr>
        <a:xfrm>
          <a:off x="0" y="0"/>
          <a:ext cx="0" cy="0"/>
          <a:chOff x="0" y="0"/>
          <a:chExt cx="0" cy="0"/>
        </a:xfrm>
      </p:grpSpPr>
      <p:sp>
        <p:nvSpPr>
          <p:cNvPr id="351" name="Google Shape;351;p49"/>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9"/>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3" name="Google Shape;353;p49"/>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4" name="Google Shape;354;p4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5" name="Google Shape;355;p49"/>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9"/>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7"/>
        <p:cNvGrpSpPr/>
        <p:nvPr/>
      </p:nvGrpSpPr>
      <p:grpSpPr>
        <a:xfrm>
          <a:off x="0" y="0"/>
          <a:ext cx="0" cy="0"/>
          <a:chOff x="0" y="0"/>
          <a:chExt cx="0" cy="0"/>
        </a:xfrm>
      </p:grpSpPr>
      <p:sp>
        <p:nvSpPr>
          <p:cNvPr id="358" name="Google Shape;358;p50"/>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59" name="Google Shape;359;p50"/>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0" name="Google Shape;360;p50"/>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1" name="Google Shape;361;p50"/>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2" name="Google Shape;362;p50"/>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3" name="Google Shape;363;p50"/>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4" name="Google Shape;364;p5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7" name="Google Shape;367;p51"/>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68" name="Google Shape;368;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69"/>
        <p:cNvGrpSpPr/>
        <p:nvPr/>
      </p:nvGrpSpPr>
      <p:grpSpPr>
        <a:xfrm>
          <a:off x="0" y="0"/>
          <a:ext cx="0" cy="0"/>
          <a:chOff x="0" y="0"/>
          <a:chExt cx="0" cy="0"/>
        </a:xfrm>
      </p:grpSpPr>
      <p:sp>
        <p:nvSpPr>
          <p:cNvPr id="370" name="Google Shape;370;p52"/>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2"/>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2" name="Google Shape;372;p52"/>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3" name="Google Shape;373;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4"/>
        <p:cNvGrpSpPr/>
        <p:nvPr/>
      </p:nvGrpSpPr>
      <p:grpSpPr>
        <a:xfrm>
          <a:off x="0" y="0"/>
          <a:ext cx="0" cy="0"/>
          <a:chOff x="0" y="0"/>
          <a:chExt cx="0" cy="0"/>
        </a:xfrm>
      </p:grpSpPr>
      <p:sp>
        <p:nvSpPr>
          <p:cNvPr id="375" name="Google Shape;375;p53"/>
          <p:cNvSpPr>
            <a:spLocks noGrp="1"/>
          </p:cNvSpPr>
          <p:nvPr>
            <p:ph type="pic" idx="2"/>
          </p:nvPr>
        </p:nvSpPr>
        <p:spPr>
          <a:xfrm>
            <a:off x="0" y="0"/>
            <a:ext cx="9144000" cy="5143500"/>
          </a:xfrm>
          <a:prstGeom prst="rect">
            <a:avLst/>
          </a:prstGeom>
          <a:noFill/>
          <a:ln>
            <a:noFill/>
          </a:ln>
        </p:spPr>
      </p:sp>
      <p:sp>
        <p:nvSpPr>
          <p:cNvPr id="376" name="Google Shape;376;p53"/>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7" name="Google Shape;377;p53"/>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8" name="Google Shape;378;p53"/>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79" name="Google Shape;379;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0"/>
        <p:cNvGrpSpPr/>
        <p:nvPr/>
      </p:nvGrpSpPr>
      <p:grpSpPr>
        <a:xfrm>
          <a:off x="0" y="0"/>
          <a:ext cx="0" cy="0"/>
          <a:chOff x="0" y="0"/>
          <a:chExt cx="0" cy="0"/>
        </a:xfrm>
      </p:grpSpPr>
      <p:sp>
        <p:nvSpPr>
          <p:cNvPr id="381" name="Google Shape;381;p54"/>
          <p:cNvSpPr>
            <a:spLocks noGrp="1"/>
          </p:cNvSpPr>
          <p:nvPr>
            <p:ph type="pic" idx="2"/>
          </p:nvPr>
        </p:nvSpPr>
        <p:spPr>
          <a:xfrm>
            <a:off x="5485725" y="523025"/>
            <a:ext cx="3135300" cy="4097700"/>
          </a:xfrm>
          <a:prstGeom prst="roundRect">
            <a:avLst>
              <a:gd name="adj" fmla="val 16667"/>
            </a:avLst>
          </a:prstGeom>
          <a:noFill/>
          <a:ln>
            <a:noFill/>
          </a:ln>
        </p:spPr>
      </p:sp>
      <p:sp>
        <p:nvSpPr>
          <p:cNvPr id="382" name="Google Shape;382;p54"/>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3" name="Google Shape;383;p54"/>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4" name="Google Shape;384;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5"/>
        <p:cNvGrpSpPr/>
        <p:nvPr/>
      </p:nvGrpSpPr>
      <p:grpSpPr>
        <a:xfrm>
          <a:off x="0" y="0"/>
          <a:ext cx="0" cy="0"/>
          <a:chOff x="0" y="0"/>
          <a:chExt cx="0" cy="0"/>
        </a:xfrm>
      </p:grpSpPr>
      <p:sp>
        <p:nvSpPr>
          <p:cNvPr id="386" name="Google Shape;386;p55"/>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7" name="Google Shape;387;p55"/>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8" name="Google Shape;388;p55"/>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5"/>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0" name="Google Shape;390;p55"/>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5"/>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2" name="Google Shape;392;p55"/>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3" name="Google Shape;393;p55"/>
          <p:cNvSpPr>
            <a:spLocks noGrp="1"/>
          </p:cNvSpPr>
          <p:nvPr>
            <p:ph type="pic" idx="7"/>
          </p:nvPr>
        </p:nvSpPr>
        <p:spPr>
          <a:xfrm>
            <a:off x="7049625" y="523025"/>
            <a:ext cx="1305900" cy="1918500"/>
          </a:xfrm>
          <a:prstGeom prst="roundRect">
            <a:avLst>
              <a:gd name="adj" fmla="val 16667"/>
            </a:avLst>
          </a:prstGeom>
          <a:noFill/>
          <a:ln>
            <a:noFill/>
          </a:ln>
        </p:spPr>
      </p:sp>
      <p:sp>
        <p:nvSpPr>
          <p:cNvPr id="394" name="Google Shape;394;p55"/>
          <p:cNvSpPr>
            <a:spLocks noGrp="1"/>
          </p:cNvSpPr>
          <p:nvPr>
            <p:ph type="pic" idx="8"/>
          </p:nvPr>
        </p:nvSpPr>
        <p:spPr>
          <a:xfrm>
            <a:off x="784775" y="522100"/>
            <a:ext cx="1305900" cy="1918500"/>
          </a:xfrm>
          <a:prstGeom prst="roundRect">
            <a:avLst>
              <a:gd name="adj" fmla="val 16667"/>
            </a:avLst>
          </a:prstGeom>
          <a:noFill/>
          <a:ln>
            <a:noFill/>
          </a:ln>
        </p:spPr>
      </p:sp>
      <p:sp>
        <p:nvSpPr>
          <p:cNvPr id="395" name="Google Shape;395;p55"/>
          <p:cNvSpPr>
            <a:spLocks noGrp="1"/>
          </p:cNvSpPr>
          <p:nvPr>
            <p:ph type="pic" idx="9"/>
          </p:nvPr>
        </p:nvSpPr>
        <p:spPr>
          <a:xfrm>
            <a:off x="2343950" y="523500"/>
            <a:ext cx="1305900" cy="1918500"/>
          </a:xfrm>
          <a:prstGeom prst="roundRect">
            <a:avLst>
              <a:gd name="adj" fmla="val 16667"/>
            </a:avLst>
          </a:prstGeom>
          <a:noFill/>
          <a:ln>
            <a:noFill/>
          </a:ln>
        </p:spPr>
      </p:sp>
      <p:sp>
        <p:nvSpPr>
          <p:cNvPr id="396" name="Google Shape;396;p55"/>
          <p:cNvSpPr>
            <a:spLocks noGrp="1"/>
          </p:cNvSpPr>
          <p:nvPr>
            <p:ph type="pic" idx="13"/>
          </p:nvPr>
        </p:nvSpPr>
        <p:spPr>
          <a:xfrm>
            <a:off x="3915213" y="523500"/>
            <a:ext cx="1305900" cy="1918500"/>
          </a:xfrm>
          <a:prstGeom prst="roundRect">
            <a:avLst>
              <a:gd name="adj" fmla="val 16667"/>
            </a:avLst>
          </a:prstGeom>
          <a:noFill/>
          <a:ln>
            <a:noFill/>
          </a:ln>
        </p:spPr>
      </p:sp>
      <p:sp>
        <p:nvSpPr>
          <p:cNvPr id="397" name="Google Shape;397;p55"/>
          <p:cNvSpPr>
            <a:spLocks noGrp="1"/>
          </p:cNvSpPr>
          <p:nvPr>
            <p:ph type="pic" idx="14"/>
          </p:nvPr>
        </p:nvSpPr>
        <p:spPr>
          <a:xfrm>
            <a:off x="5490975" y="523500"/>
            <a:ext cx="1305900" cy="1918500"/>
          </a:xfrm>
          <a:prstGeom prst="roundRect">
            <a:avLst>
              <a:gd name="adj" fmla="val 16667"/>
            </a:avLst>
          </a:prstGeom>
          <a:noFill/>
          <a:ln>
            <a:noFill/>
          </a:ln>
        </p:spPr>
      </p:sp>
      <p:sp>
        <p:nvSpPr>
          <p:cNvPr id="398" name="Google Shape;398;p55"/>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99" name="Google Shape;399;p55"/>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0" name="Google Shape;400;p55"/>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1" name="Google Shape;401;p55"/>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2" name="Google Shape;402;p55"/>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5"/>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5"/>
        <p:cNvGrpSpPr/>
        <p:nvPr/>
      </p:nvGrpSpPr>
      <p:grpSpPr>
        <a:xfrm>
          <a:off x="0" y="0"/>
          <a:ext cx="0" cy="0"/>
          <a:chOff x="0" y="0"/>
          <a:chExt cx="0" cy="0"/>
        </a:xfrm>
      </p:grpSpPr>
      <p:sp>
        <p:nvSpPr>
          <p:cNvPr id="406" name="Google Shape;406;p56"/>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7" name="Google Shape;407;p56"/>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08" name="Google Shape;408;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1" name="Google Shape;411;p57"/>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2" name="Google Shape;412;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3"/>
        <p:cNvGrpSpPr/>
        <p:nvPr/>
      </p:nvGrpSpPr>
      <p:grpSpPr>
        <a:xfrm>
          <a:off x="0" y="0"/>
          <a:ext cx="0" cy="0"/>
          <a:chOff x="0" y="0"/>
          <a:chExt cx="0" cy="0"/>
        </a:xfrm>
      </p:grpSpPr>
      <p:sp>
        <p:nvSpPr>
          <p:cNvPr id="414" name="Google Shape;414;p58"/>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5" name="Google Shape;415;p58"/>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6" name="Google Shape;416;p58"/>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7" name="Google Shape;417;p58"/>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58"/>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58"/>
          <p:cNvSpPr>
            <a:spLocks noGrp="1"/>
          </p:cNvSpPr>
          <p:nvPr>
            <p:ph type="pic" idx="5"/>
          </p:nvPr>
        </p:nvSpPr>
        <p:spPr>
          <a:xfrm>
            <a:off x="7049625" y="1588125"/>
            <a:ext cx="1305900" cy="1918500"/>
          </a:xfrm>
          <a:prstGeom prst="roundRect">
            <a:avLst>
              <a:gd name="adj" fmla="val 16667"/>
            </a:avLst>
          </a:prstGeom>
          <a:noFill/>
          <a:ln>
            <a:noFill/>
          </a:ln>
        </p:spPr>
      </p:sp>
      <p:sp>
        <p:nvSpPr>
          <p:cNvPr id="420" name="Google Shape;420;p58"/>
          <p:cNvSpPr>
            <a:spLocks noGrp="1"/>
          </p:cNvSpPr>
          <p:nvPr>
            <p:ph type="pic" idx="6"/>
          </p:nvPr>
        </p:nvSpPr>
        <p:spPr>
          <a:xfrm>
            <a:off x="3915213" y="1588600"/>
            <a:ext cx="1305900" cy="1918500"/>
          </a:xfrm>
          <a:prstGeom prst="roundRect">
            <a:avLst>
              <a:gd name="adj" fmla="val 16667"/>
            </a:avLst>
          </a:prstGeom>
          <a:noFill/>
          <a:ln>
            <a:noFill/>
          </a:ln>
        </p:spPr>
      </p:sp>
      <p:sp>
        <p:nvSpPr>
          <p:cNvPr id="421" name="Google Shape;421;p58"/>
          <p:cNvSpPr>
            <a:spLocks noGrp="1"/>
          </p:cNvSpPr>
          <p:nvPr>
            <p:ph type="pic" idx="7"/>
          </p:nvPr>
        </p:nvSpPr>
        <p:spPr>
          <a:xfrm>
            <a:off x="5490975" y="1588600"/>
            <a:ext cx="1305900" cy="1918500"/>
          </a:xfrm>
          <a:prstGeom prst="roundRect">
            <a:avLst>
              <a:gd name="adj" fmla="val 16667"/>
            </a:avLst>
          </a:prstGeom>
          <a:noFill/>
          <a:ln>
            <a:noFill/>
          </a:ln>
        </p:spPr>
      </p:sp>
      <p:sp>
        <p:nvSpPr>
          <p:cNvPr id="422" name="Google Shape;422;p58"/>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3" name="Google Shape;423;p58"/>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4" name="Google Shape;424;p58"/>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58"/>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6" name="Google Shape;426;p58"/>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7" name="Google Shape;427;p58"/>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8" name="Google Shape;428;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29"/>
        <p:cNvGrpSpPr/>
        <p:nvPr/>
      </p:nvGrpSpPr>
      <p:grpSpPr>
        <a:xfrm>
          <a:off x="0" y="0"/>
          <a:ext cx="0" cy="0"/>
          <a:chOff x="0" y="0"/>
          <a:chExt cx="0" cy="0"/>
        </a:xfrm>
      </p:grpSpPr>
      <p:sp>
        <p:nvSpPr>
          <p:cNvPr id="430" name="Google Shape;430;p59"/>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1" name="Google Shape;431;p59"/>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2" name="Google Shape;432;p59"/>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3" name="Google Shape;433;p59"/>
          <p:cNvSpPr>
            <a:spLocks noGrp="1"/>
          </p:cNvSpPr>
          <p:nvPr>
            <p:ph type="pic" idx="3"/>
          </p:nvPr>
        </p:nvSpPr>
        <p:spPr>
          <a:xfrm>
            <a:off x="7049625" y="523025"/>
            <a:ext cx="1305900" cy="1918500"/>
          </a:xfrm>
          <a:prstGeom prst="roundRect">
            <a:avLst>
              <a:gd name="adj" fmla="val 16667"/>
            </a:avLst>
          </a:prstGeom>
          <a:noFill/>
          <a:ln>
            <a:noFill/>
          </a:ln>
        </p:spPr>
      </p:sp>
      <p:sp>
        <p:nvSpPr>
          <p:cNvPr id="434" name="Google Shape;434;p59"/>
          <p:cNvSpPr>
            <a:spLocks noGrp="1"/>
          </p:cNvSpPr>
          <p:nvPr>
            <p:ph type="pic" idx="4"/>
          </p:nvPr>
        </p:nvSpPr>
        <p:spPr>
          <a:xfrm>
            <a:off x="784775" y="522100"/>
            <a:ext cx="1305900" cy="1918500"/>
          </a:xfrm>
          <a:prstGeom prst="roundRect">
            <a:avLst>
              <a:gd name="adj" fmla="val 16667"/>
            </a:avLst>
          </a:prstGeom>
          <a:noFill/>
          <a:ln>
            <a:noFill/>
          </a:ln>
        </p:spPr>
      </p:sp>
      <p:sp>
        <p:nvSpPr>
          <p:cNvPr id="435" name="Google Shape;435;p59"/>
          <p:cNvSpPr>
            <a:spLocks noGrp="1"/>
          </p:cNvSpPr>
          <p:nvPr>
            <p:ph type="pic" idx="5"/>
          </p:nvPr>
        </p:nvSpPr>
        <p:spPr>
          <a:xfrm>
            <a:off x="2343950" y="523500"/>
            <a:ext cx="1305900" cy="1918500"/>
          </a:xfrm>
          <a:prstGeom prst="roundRect">
            <a:avLst>
              <a:gd name="adj" fmla="val 16667"/>
            </a:avLst>
          </a:prstGeom>
          <a:noFill/>
          <a:ln>
            <a:noFill/>
          </a:ln>
        </p:spPr>
      </p:sp>
      <p:sp>
        <p:nvSpPr>
          <p:cNvPr id="436" name="Google Shape;436;p59"/>
          <p:cNvSpPr>
            <a:spLocks noGrp="1"/>
          </p:cNvSpPr>
          <p:nvPr>
            <p:ph type="pic" idx="6"/>
          </p:nvPr>
        </p:nvSpPr>
        <p:spPr>
          <a:xfrm>
            <a:off x="3915213" y="523500"/>
            <a:ext cx="1305900" cy="1918500"/>
          </a:xfrm>
          <a:prstGeom prst="roundRect">
            <a:avLst>
              <a:gd name="adj" fmla="val 16667"/>
            </a:avLst>
          </a:prstGeom>
          <a:noFill/>
          <a:ln>
            <a:noFill/>
          </a:ln>
        </p:spPr>
      </p:sp>
      <p:sp>
        <p:nvSpPr>
          <p:cNvPr id="437" name="Google Shape;437;p59"/>
          <p:cNvSpPr>
            <a:spLocks noGrp="1"/>
          </p:cNvSpPr>
          <p:nvPr>
            <p:ph type="pic" idx="7"/>
          </p:nvPr>
        </p:nvSpPr>
        <p:spPr>
          <a:xfrm>
            <a:off x="5490975" y="523500"/>
            <a:ext cx="1305900" cy="1918500"/>
          </a:xfrm>
          <a:prstGeom prst="roundRect">
            <a:avLst>
              <a:gd name="adj" fmla="val 16667"/>
            </a:avLst>
          </a:prstGeom>
          <a:noFill/>
          <a:ln>
            <a:noFill/>
          </a:ln>
        </p:spPr>
      </p:sp>
      <p:sp>
        <p:nvSpPr>
          <p:cNvPr id="438" name="Google Shape;438;p59"/>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39" name="Google Shape;439;p59"/>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0" name="Google Shape;440;p59"/>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1" name="Google Shape;441;p59"/>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2" name="Google Shape;442;p59"/>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59"/>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59"/>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59"/>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59"/>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59"/>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5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49"/>
        <p:cNvGrpSpPr/>
        <p:nvPr/>
      </p:nvGrpSpPr>
      <p:grpSpPr>
        <a:xfrm>
          <a:off x="0" y="0"/>
          <a:ext cx="0" cy="0"/>
          <a:chOff x="0" y="0"/>
          <a:chExt cx="0" cy="0"/>
        </a:xfrm>
      </p:grpSpPr>
      <p:sp>
        <p:nvSpPr>
          <p:cNvPr id="450" name="Google Shape;450;p60"/>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1" name="Google Shape;451;p60"/>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2" name="Google Shape;452;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3"/>
        <p:cNvGrpSpPr/>
        <p:nvPr/>
      </p:nvGrpSpPr>
      <p:grpSpPr>
        <a:xfrm>
          <a:off x="0" y="0"/>
          <a:ext cx="0" cy="0"/>
          <a:chOff x="0" y="0"/>
          <a:chExt cx="0" cy="0"/>
        </a:xfrm>
      </p:grpSpPr>
      <p:sp>
        <p:nvSpPr>
          <p:cNvPr id="454" name="Google Shape;454;p61"/>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5" name="Google Shape;455;p61"/>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6" name="Google Shape;456;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4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theme" Target="../theme/theme2.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2" name="Google Shape;142;p16"/>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3" name="Google Shape;143;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5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0.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0.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6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0.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6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0.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6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0.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6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0.xml"/></Relationships>
</file>

<file path=ppt/slides/_rels/slide93.xml.rels><?xml version="1.0" encoding="UTF-8" standalone="yes"?>
<Relationships xmlns="http://schemas.openxmlformats.org/package/2006/relationships"><Relationship Id="rId3" Type="http://schemas.openxmlformats.org/officeDocument/2006/relationships/hyperlink" Target="http://www.youtube.com/watch?v=AdKUJxjn-R8" TargetMode="External"/><Relationship Id="rId2" Type="http://schemas.openxmlformats.org/officeDocument/2006/relationships/notesSlide" Target="../notesSlides/notesSlide93.xml"/><Relationship Id="rId1" Type="http://schemas.openxmlformats.org/officeDocument/2006/relationships/slideLayout" Target="../slideLayouts/slideLayout60.xml"/><Relationship Id="rId4" Type="http://schemas.openxmlformats.org/officeDocument/2006/relationships/image" Target="../media/image6.jp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0.xml"/></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6.xml"/><Relationship Id="rId1" Type="http://schemas.openxmlformats.org/officeDocument/2006/relationships/slideLayout" Target="../slideLayouts/slideLayout6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4" name="Google Shape;464;p64">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4"/>
          <p:cNvSpPr>
            <a:spLocks noGrp="1"/>
          </p:cNvSpPr>
          <p:nvPr>
            <p:ph type="title" idx="4294967295"/>
          </p:nvPr>
        </p:nvSpPr>
        <p:spPr>
          <a:xfrm>
            <a:off x="609600" y="2124075"/>
            <a:ext cx="702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Module 5 - Leading Change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66" name="Google Shape;466;p6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marL="0" lvl="0" indent="0" algn="l" rtl="0">
              <a:spcBef>
                <a:spcPts val="1200"/>
              </a:spcBef>
              <a:spcAft>
                <a:spcPts val="1200"/>
              </a:spcAft>
              <a:buNone/>
            </a:pPr>
            <a:r>
              <a:rPr lang="en" sz="1350" b="1">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5"/>
        <p:cNvGrpSpPr/>
        <p:nvPr/>
      </p:nvGrpSpPr>
      <p:grpSpPr>
        <a:xfrm>
          <a:off x="0" y="0"/>
          <a:ext cx="0" cy="0"/>
          <a:chOff x="0" y="0"/>
          <a:chExt cx="0" cy="0"/>
        </a:xfrm>
      </p:grpSpPr>
      <p:sp>
        <p:nvSpPr>
          <p:cNvPr id="546" name="Google Shape;546;p7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3"/>
          <p:cNvSpPr>
            <a:spLocks noGrp="1"/>
          </p:cNvSpPr>
          <p:nvPr>
            <p:ph type="title" idx="4294967295"/>
          </p:nvPr>
        </p:nvSpPr>
        <p:spPr>
          <a:xfrm>
            <a:off x="609600" y="609600"/>
            <a:ext cx="63162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Target the Range of Influencers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47" name="Google Shape;547;p73"/>
          <p:cNvSpPr/>
          <p:nvPr/>
        </p:nvSpPr>
        <p:spPr>
          <a:xfrm>
            <a:off x="609575" y="1404750"/>
            <a:ext cx="7636500" cy="3084600"/>
          </a:xfrm>
          <a:prstGeom prst="rect">
            <a:avLst/>
          </a:prstGeom>
          <a:noFill/>
          <a:ln>
            <a:noFill/>
          </a:ln>
        </p:spPr>
        <p:txBody>
          <a:bodyPr spcFirstLastPara="1" wrap="square" lIns="91425" tIns="45700" rIns="91425" bIns="45700" anchor="ctr" anchorCtr="0">
            <a:noAutofit/>
          </a:bodyPr>
          <a:lstStyle/>
          <a:p>
            <a:pPr marL="0" lvl="0" indent="0" algn="l" rtl="0">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Who can help (or hinder) your efforts?</a:t>
            </a:r>
            <a:br>
              <a:rPr lang="en" sz="1825">
                <a:latin typeface="Inter"/>
                <a:ea typeface="Inter"/>
                <a:cs typeface="Inter"/>
                <a:sym typeface="Inter"/>
              </a:rPr>
            </a:br>
            <a:endParaRPr sz="1825">
              <a:latin typeface="Inter"/>
              <a:ea typeface="Inter"/>
              <a:cs typeface="Inter"/>
              <a:sym typeface="Inter"/>
            </a:endParaRPr>
          </a:p>
          <a:p>
            <a:pPr marL="0" lvl="0" indent="0" algn="l" rtl="0">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Use your stakeholder analysis to identify:</a:t>
            </a:r>
            <a:endParaRPr sz="1825">
              <a:latin typeface="Inter"/>
              <a:ea typeface="Inter"/>
              <a:cs typeface="Inter"/>
              <a:sym typeface="Inter"/>
            </a:endParaRPr>
          </a:p>
          <a:p>
            <a:pPr marL="457200" lvl="0" indent="-342900" algn="l" rtl="0">
              <a:lnSpc>
                <a:spcPct val="115000"/>
              </a:lnSpc>
              <a:spcBef>
                <a:spcPts val="1200"/>
              </a:spcBef>
              <a:spcAft>
                <a:spcPts val="0"/>
              </a:spcAft>
              <a:buClr>
                <a:schemeClr val="dk1"/>
              </a:buClr>
              <a:buSzPts val="1800"/>
              <a:buChar char="●"/>
            </a:pPr>
            <a:r>
              <a:rPr lang="en" sz="1825">
                <a:latin typeface="Inter"/>
                <a:ea typeface="Inter"/>
                <a:cs typeface="Inter"/>
                <a:sym typeface="Inter"/>
              </a:rPr>
              <a:t>Decision-makers</a:t>
            </a:r>
            <a:endParaRPr sz="1825">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Char char="●"/>
            </a:pPr>
            <a:r>
              <a:rPr lang="en" sz="1825">
                <a:latin typeface="Inter"/>
                <a:ea typeface="Inter"/>
                <a:cs typeface="Inter"/>
                <a:sym typeface="Inter"/>
              </a:rPr>
              <a:t>Budget controllers</a:t>
            </a:r>
            <a:endParaRPr sz="1825">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Char char="●"/>
            </a:pPr>
            <a:r>
              <a:rPr lang="en" sz="1825">
                <a:latin typeface="Inter"/>
                <a:ea typeface="Inter"/>
                <a:cs typeface="Inter"/>
                <a:sym typeface="Inter"/>
              </a:rPr>
              <a:t>Change agents</a:t>
            </a:r>
            <a:endParaRPr sz="1825">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Char char="●"/>
            </a:pPr>
            <a:r>
              <a:rPr lang="en" sz="1825">
                <a:latin typeface="Inter"/>
                <a:ea typeface="Inter"/>
                <a:cs typeface="Inter"/>
                <a:sym typeface="Inter"/>
              </a:rPr>
              <a:t>Gatekeepers</a:t>
            </a:r>
            <a:endParaRPr sz="1825">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825">
              <a:latin typeface="Inter"/>
              <a:ea typeface="Inter"/>
              <a:cs typeface="Inter"/>
              <a:sym typeface="Inte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3"/>
        <p:cNvGrpSpPr/>
        <p:nvPr/>
      </p:nvGrpSpPr>
      <p:grpSpPr>
        <a:xfrm>
          <a:off x="0" y="0"/>
          <a:ext cx="0" cy="0"/>
          <a:chOff x="0" y="0"/>
          <a:chExt cx="0" cy="0"/>
        </a:xfrm>
      </p:grpSpPr>
      <p:sp>
        <p:nvSpPr>
          <p:cNvPr id="1264" name="Google Shape;1264;p16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Your Coalition Strategy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66" name="Google Shape;1266;p163"/>
          <p:cNvSpPr txBox="1"/>
          <p:nvPr/>
        </p:nvSpPr>
        <p:spPr>
          <a:xfrm>
            <a:off x="800250" y="1432500"/>
            <a:ext cx="70743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Building Your Team</a:t>
            </a:r>
            <a:endParaRPr sz="1800"/>
          </a:p>
          <a:p>
            <a:pPr marL="457200" lvl="0" indent="-342900" algn="l" rtl="0">
              <a:spcBef>
                <a:spcPts val="0"/>
              </a:spcBef>
              <a:spcAft>
                <a:spcPts val="0"/>
              </a:spcAft>
              <a:buSzPts val="1800"/>
              <a:buChar char="●"/>
            </a:pPr>
            <a:r>
              <a:rPr lang="en" sz="1800"/>
              <a:t>Who are the key stakeholders?</a:t>
            </a:r>
            <a:endParaRPr sz="1800"/>
          </a:p>
          <a:p>
            <a:pPr marL="457200" lvl="0" indent="-342900" algn="l" rtl="0">
              <a:spcBef>
                <a:spcPts val="0"/>
              </a:spcBef>
              <a:spcAft>
                <a:spcPts val="0"/>
              </a:spcAft>
              <a:buSzPts val="1800"/>
              <a:buChar char="●"/>
            </a:pPr>
            <a:r>
              <a:rPr lang="en" sz="1800"/>
              <a:t>Who can drive or block change?</a:t>
            </a:r>
            <a:endParaRPr sz="1800"/>
          </a:p>
          <a:p>
            <a:pPr marL="457200" lvl="0" indent="-342900" algn="l" rtl="0">
              <a:spcBef>
                <a:spcPts val="0"/>
              </a:spcBef>
              <a:spcAft>
                <a:spcPts val="0"/>
              </a:spcAft>
              <a:buSzPts val="1800"/>
              <a:buChar char="●"/>
            </a:pPr>
            <a:r>
              <a:rPr lang="en" sz="1800"/>
              <a:t>Who’s missing from the table?</a:t>
            </a:r>
            <a:endParaRPr sz="1800"/>
          </a:p>
          <a:p>
            <a:pPr marL="457200" lvl="0" indent="-342900" algn="l" rtl="0">
              <a:spcBef>
                <a:spcPts val="0"/>
              </a:spcBef>
              <a:spcAft>
                <a:spcPts val="0"/>
              </a:spcAft>
              <a:buSzPts val="1800"/>
              <a:buChar char="●"/>
            </a:pPr>
            <a:r>
              <a:rPr lang="en" sz="1800"/>
              <a:t>How will you align roles and expectations?</a:t>
            </a:r>
            <a:endParaRPr sz="1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1"/>
        <p:cNvGrpSpPr/>
        <p:nvPr/>
      </p:nvGrpSpPr>
      <p:grpSpPr>
        <a:xfrm>
          <a:off x="0" y="0"/>
          <a:ext cx="0" cy="0"/>
          <a:chOff x="0" y="0"/>
          <a:chExt cx="0" cy="0"/>
        </a:xfrm>
      </p:grpSpPr>
      <p:sp>
        <p:nvSpPr>
          <p:cNvPr id="1272" name="Google Shape;1272;p16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Step 3 – Develop a Vision and Strategy to Move Forward</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74" name="Google Shape;1274;p164"/>
          <p:cNvSpPr txBox="1"/>
          <p:nvPr/>
        </p:nvSpPr>
        <p:spPr>
          <a:xfrm>
            <a:off x="800250" y="1432500"/>
            <a:ext cx="73554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Why Vision Matters</a:t>
            </a:r>
            <a:endParaRPr sz="1800"/>
          </a:p>
          <a:p>
            <a:pPr marL="457200" lvl="0" indent="-342900" algn="l" rtl="0">
              <a:spcBef>
                <a:spcPts val="0"/>
              </a:spcBef>
              <a:spcAft>
                <a:spcPts val="0"/>
              </a:spcAft>
              <a:buSzPts val="1800"/>
              <a:buChar char="●"/>
            </a:pPr>
            <a:r>
              <a:rPr lang="en" sz="1800"/>
              <a:t>Clarifies direction</a:t>
            </a:r>
            <a:endParaRPr sz="1800"/>
          </a:p>
          <a:p>
            <a:pPr marL="457200" lvl="0" indent="-342900" algn="l" rtl="0">
              <a:spcBef>
                <a:spcPts val="0"/>
              </a:spcBef>
              <a:spcAft>
                <a:spcPts val="0"/>
              </a:spcAft>
              <a:buSzPts val="1800"/>
              <a:buChar char="●"/>
            </a:pPr>
            <a:r>
              <a:rPr lang="en" sz="1800"/>
              <a:t>Inspires commitment</a:t>
            </a:r>
            <a:endParaRPr sz="1800"/>
          </a:p>
          <a:p>
            <a:pPr marL="457200" lvl="0" indent="-342900" algn="l" rtl="0">
              <a:spcBef>
                <a:spcPts val="0"/>
              </a:spcBef>
              <a:spcAft>
                <a:spcPts val="0"/>
              </a:spcAft>
              <a:buSzPts val="1800"/>
              <a:buChar char="●"/>
            </a:pPr>
            <a:r>
              <a:rPr lang="en" sz="1800"/>
              <a:t>Aligns decisions</a:t>
            </a:r>
            <a:endParaRPr sz="1800"/>
          </a:p>
          <a:p>
            <a:pPr marL="457200" lvl="0" indent="-342900" algn="l" rtl="0">
              <a:spcBef>
                <a:spcPts val="0"/>
              </a:spcBef>
              <a:spcAft>
                <a:spcPts val="0"/>
              </a:spcAft>
              <a:buSzPts val="1800"/>
              <a:buChar char="●"/>
            </a:pPr>
            <a:r>
              <a:rPr lang="en" sz="1800"/>
              <a:t>Sustains momentum</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Your Vision Should Be:</a:t>
            </a:r>
            <a:endParaRPr sz="1800"/>
          </a:p>
          <a:p>
            <a:pPr marL="457200" lvl="0" indent="-342900" algn="l" rtl="0">
              <a:spcBef>
                <a:spcPts val="0"/>
              </a:spcBef>
              <a:spcAft>
                <a:spcPts val="0"/>
              </a:spcAft>
              <a:buSzPts val="1800"/>
              <a:buChar char="●"/>
            </a:pPr>
            <a:r>
              <a:rPr lang="en" sz="1800"/>
              <a:t>Clear and future-focused</a:t>
            </a:r>
            <a:endParaRPr sz="1800"/>
          </a:p>
          <a:p>
            <a:pPr marL="457200" lvl="0" indent="-342900" algn="l" rtl="0">
              <a:spcBef>
                <a:spcPts val="0"/>
              </a:spcBef>
              <a:spcAft>
                <a:spcPts val="0"/>
              </a:spcAft>
              <a:buSzPts val="1800"/>
              <a:buChar char="●"/>
            </a:pPr>
            <a:r>
              <a:rPr lang="en" sz="1800"/>
              <a:t>Emotionally compelling</a:t>
            </a:r>
            <a:endParaRPr sz="1800"/>
          </a:p>
          <a:p>
            <a:pPr marL="457200" lvl="0" indent="-342900" algn="l" rtl="0">
              <a:spcBef>
                <a:spcPts val="0"/>
              </a:spcBef>
              <a:spcAft>
                <a:spcPts val="0"/>
              </a:spcAft>
              <a:buSzPts val="1800"/>
              <a:buChar char="●"/>
            </a:pPr>
            <a:r>
              <a:rPr lang="en" sz="1800"/>
              <a:t>Grounded in values and goals</a:t>
            </a:r>
            <a:endParaRPr sz="1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9"/>
        <p:cNvGrpSpPr/>
        <p:nvPr/>
      </p:nvGrpSpPr>
      <p:grpSpPr>
        <a:xfrm>
          <a:off x="0" y="0"/>
          <a:ext cx="0" cy="0"/>
          <a:chOff x="0" y="0"/>
          <a:chExt cx="0" cy="0"/>
        </a:xfrm>
      </p:grpSpPr>
      <p:sp>
        <p:nvSpPr>
          <p:cNvPr id="1280" name="Google Shape;1280;p16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Reflection Activity – Crafting Your Vision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82" name="Google Shape;1282;p165"/>
          <p:cNvSpPr txBox="1"/>
          <p:nvPr/>
        </p:nvSpPr>
        <p:spPr>
          <a:xfrm>
            <a:off x="800250" y="1432500"/>
            <a:ext cx="69519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 future state am I trying to create?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Who benefits from this change—and how?</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What will success look like in 6 months? 1 year?</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How can I connect this to agency values?</a:t>
            </a:r>
            <a:endParaRPr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7"/>
        <p:cNvGrpSpPr/>
        <p:nvPr/>
      </p:nvGrpSpPr>
      <p:grpSpPr>
        <a:xfrm>
          <a:off x="0" y="0"/>
          <a:ext cx="0" cy="0"/>
          <a:chOff x="0" y="0"/>
          <a:chExt cx="0" cy="0"/>
        </a:xfrm>
      </p:grpSpPr>
      <p:sp>
        <p:nvSpPr>
          <p:cNvPr id="1288" name="Google Shape;1288;p16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Step 4 – Communicate the Vision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90" name="Google Shape;1290;p166"/>
          <p:cNvSpPr txBox="1"/>
          <p:nvPr/>
        </p:nvSpPr>
        <p:spPr>
          <a:xfrm>
            <a:off x="800250" y="1432500"/>
            <a:ext cx="69027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Paint a compelling, shared picture of the future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Help people see their role in the new reality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Show how their contributions matter</a:t>
            </a:r>
            <a:endParaRPr sz="1800"/>
          </a:p>
          <a:p>
            <a:pPr marL="457200" lvl="0" indent="-342900" algn="l" rtl="0">
              <a:spcBef>
                <a:spcPts val="0"/>
              </a:spcBef>
              <a:spcAft>
                <a:spcPts val="0"/>
              </a:spcAft>
              <a:buSzPts val="1800"/>
              <a:buChar char="●"/>
            </a:pPr>
            <a:endParaRPr sz="1800"/>
          </a:p>
          <a:p>
            <a:pPr marL="457200" lvl="0" indent="-342900" algn="l" rtl="0">
              <a:spcBef>
                <a:spcPts val="0"/>
              </a:spcBef>
              <a:spcAft>
                <a:spcPts val="0"/>
              </a:spcAft>
              <a:buSzPts val="1800"/>
              <a:buChar char="●"/>
            </a:pPr>
            <a:r>
              <a:rPr lang="en" sz="1800"/>
              <a:t>Use emotion and storytelling to inspire action</a:t>
            </a:r>
            <a:endParaRPr sz="1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5"/>
        <p:cNvGrpSpPr/>
        <p:nvPr/>
      </p:nvGrpSpPr>
      <p:grpSpPr>
        <a:xfrm>
          <a:off x="0" y="0"/>
          <a:ext cx="0" cy="0"/>
          <a:chOff x="0" y="0"/>
          <a:chExt cx="0" cy="0"/>
        </a:xfrm>
      </p:grpSpPr>
      <p:sp>
        <p:nvSpPr>
          <p:cNvPr id="1296" name="Google Shape;1296;p16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Step 5 – Enable Action by Removing Barriers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98" name="Google Shape;1298;p167"/>
          <p:cNvSpPr txBox="1"/>
          <p:nvPr/>
        </p:nvSpPr>
        <p:spPr>
          <a:xfrm>
            <a:off x="800250" y="1432500"/>
            <a:ext cx="66579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Identify obstacles slowing down progress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Equip your team with tools, access, and authority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Clear the way—then step back</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Celebrate and build on early wins</a:t>
            </a:r>
            <a:endParaRPr sz="1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3"/>
        <p:cNvGrpSpPr/>
        <p:nvPr/>
      </p:nvGrpSpPr>
      <p:grpSpPr>
        <a:xfrm>
          <a:off x="0" y="0"/>
          <a:ext cx="0" cy="0"/>
          <a:chOff x="0" y="0"/>
          <a:chExt cx="0" cy="0"/>
        </a:xfrm>
      </p:grpSpPr>
      <p:sp>
        <p:nvSpPr>
          <p:cNvPr id="1304" name="Google Shape;1304;p16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Your Role as a Barrier Buster</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06" name="Google Shape;1306;p168"/>
          <p:cNvSpPr txBox="1"/>
          <p:nvPr/>
        </p:nvSpPr>
        <p:spPr>
          <a:xfrm>
            <a:off x="800250" y="1432500"/>
            <a:ext cx="57882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As a Change Leader:</a:t>
            </a:r>
            <a:endParaRPr sz="1800"/>
          </a:p>
          <a:p>
            <a:pPr marL="457200" lvl="0" indent="-342900" algn="l" rtl="0">
              <a:spcBef>
                <a:spcPts val="0"/>
              </a:spcBef>
              <a:spcAft>
                <a:spcPts val="0"/>
              </a:spcAft>
              <a:buSzPts val="1800"/>
              <a:buChar char="●"/>
            </a:pPr>
            <a:r>
              <a:rPr lang="en" sz="1800"/>
              <a:t>Identify and address friction points</a:t>
            </a:r>
            <a:endParaRPr sz="1800"/>
          </a:p>
          <a:p>
            <a:pPr marL="457200" lvl="0" indent="-342900" algn="l" rtl="0">
              <a:spcBef>
                <a:spcPts val="0"/>
              </a:spcBef>
              <a:spcAft>
                <a:spcPts val="0"/>
              </a:spcAft>
              <a:buSzPts val="1800"/>
              <a:buChar char="●"/>
            </a:pPr>
            <a:r>
              <a:rPr lang="en" sz="1800"/>
              <a:t>Anticipate team needs before they arise</a:t>
            </a:r>
            <a:endParaRPr sz="1800"/>
          </a:p>
          <a:p>
            <a:pPr marL="457200" lvl="0" indent="-342900" algn="l" rtl="0">
              <a:spcBef>
                <a:spcPts val="0"/>
              </a:spcBef>
              <a:spcAft>
                <a:spcPts val="0"/>
              </a:spcAft>
              <a:buSzPts val="1800"/>
              <a:buChar char="●"/>
            </a:pPr>
            <a:r>
              <a:rPr lang="en" sz="1800"/>
              <a:t>Tap your network for solutions</a:t>
            </a:r>
            <a:endParaRPr sz="1800"/>
          </a:p>
          <a:p>
            <a:pPr marL="457200" lvl="0" indent="-342900" algn="l" rtl="0">
              <a:spcBef>
                <a:spcPts val="0"/>
              </a:spcBef>
              <a:spcAft>
                <a:spcPts val="0"/>
              </a:spcAft>
              <a:buSzPts val="1800"/>
              <a:buChar char="●"/>
            </a:pPr>
            <a:r>
              <a:rPr lang="en" sz="1800"/>
              <a:t>Use your influence to open doors</a:t>
            </a:r>
            <a:endParaRPr sz="1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1"/>
        <p:cNvGrpSpPr/>
        <p:nvPr/>
      </p:nvGrpSpPr>
      <p:grpSpPr>
        <a:xfrm>
          <a:off x="0" y="0"/>
          <a:ext cx="0" cy="0"/>
          <a:chOff x="0" y="0"/>
          <a:chExt cx="0" cy="0"/>
        </a:xfrm>
      </p:grpSpPr>
      <p:sp>
        <p:nvSpPr>
          <p:cNvPr id="1312" name="Google Shape;1312;p16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Reflection Prompt – Build Momentum</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14" name="Google Shape;1314;p169"/>
          <p:cNvSpPr txBox="1"/>
          <p:nvPr/>
        </p:nvSpPr>
        <p:spPr>
          <a:xfrm>
            <a:off x="800250" y="1432500"/>
            <a:ext cx="75519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 is one barrier your team is currently facing in a change effort?</a:t>
            </a:r>
            <a:endParaRPr sz="1800"/>
          </a:p>
          <a:p>
            <a:pPr marL="457200" lvl="0" indent="-342900" algn="l" rtl="0">
              <a:spcBef>
                <a:spcPts val="0"/>
              </a:spcBef>
              <a:spcAft>
                <a:spcPts val="0"/>
              </a:spcAft>
              <a:buSzPts val="1800"/>
              <a:buChar char="●"/>
            </a:pPr>
            <a:r>
              <a:rPr lang="en" sz="1800"/>
              <a:t>What tools, access, or support could remove that obstacle?</a:t>
            </a:r>
            <a:endParaRPr sz="1800"/>
          </a:p>
          <a:p>
            <a:pPr marL="457200" lvl="0" indent="-342900" algn="l" rtl="0">
              <a:spcBef>
                <a:spcPts val="0"/>
              </a:spcBef>
              <a:spcAft>
                <a:spcPts val="0"/>
              </a:spcAft>
              <a:buSzPts val="1800"/>
              <a:buChar char="●"/>
            </a:pPr>
            <a:r>
              <a:rPr lang="en" sz="1800"/>
              <a:t>How can you anticipate your team’s needs in the next phase of your project?</a:t>
            </a:r>
            <a:endParaRPr sz="1800"/>
          </a:p>
          <a:p>
            <a:pPr marL="457200" lvl="0" indent="-342900" algn="l" rtl="0">
              <a:spcBef>
                <a:spcPts val="0"/>
              </a:spcBef>
              <a:spcAft>
                <a:spcPts val="0"/>
              </a:spcAft>
              <a:buSzPts val="1800"/>
              <a:buChar char="●"/>
            </a:pPr>
            <a:r>
              <a:rPr lang="en" sz="1800"/>
              <a:t>Who else in your coalition can help remove blockers?</a:t>
            </a:r>
            <a:endParaRPr sz="18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17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Step 6 – Generate Short-Term Wins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22" name="Google Shape;1322;p170"/>
          <p:cNvSpPr txBox="1"/>
          <p:nvPr/>
        </p:nvSpPr>
        <p:spPr>
          <a:xfrm>
            <a:off x="800250" y="1432500"/>
            <a:ext cx="66456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Recognize and celebrate small successes</a:t>
            </a:r>
            <a:br>
              <a:rPr lang="en" sz="1800"/>
            </a:br>
            <a:endParaRPr sz="1800"/>
          </a:p>
          <a:p>
            <a:pPr marL="457200" lvl="0" indent="-342900" algn="l" rtl="0">
              <a:spcBef>
                <a:spcPts val="0"/>
              </a:spcBef>
              <a:spcAft>
                <a:spcPts val="0"/>
              </a:spcAft>
              <a:buSzPts val="1800"/>
              <a:buChar char="●"/>
            </a:pPr>
            <a:r>
              <a:rPr lang="en" sz="1800"/>
              <a:t>Wins build morale and credibility</a:t>
            </a:r>
            <a:br>
              <a:rPr lang="en" sz="1800"/>
            </a:br>
            <a:endParaRPr sz="1800"/>
          </a:p>
          <a:p>
            <a:pPr marL="457200" lvl="0" indent="-342900" algn="l" rtl="0">
              <a:spcBef>
                <a:spcPts val="0"/>
              </a:spcBef>
              <a:spcAft>
                <a:spcPts val="0"/>
              </a:spcAft>
              <a:buSzPts val="1800"/>
              <a:buChar char="●"/>
            </a:pPr>
            <a:r>
              <a:rPr lang="en" sz="1800"/>
              <a:t>Use wins to engage skeptics and sustain momentum</a:t>
            </a:r>
            <a:br>
              <a:rPr lang="en" sz="1800"/>
            </a:br>
            <a:endParaRPr sz="1800"/>
          </a:p>
          <a:p>
            <a:pPr marL="457200" lvl="0" indent="-342900" algn="l" rtl="0">
              <a:spcBef>
                <a:spcPts val="0"/>
              </a:spcBef>
              <a:spcAft>
                <a:spcPts val="0"/>
              </a:spcAft>
              <a:buSzPts val="1800"/>
              <a:buChar char="●"/>
            </a:pPr>
            <a:r>
              <a:rPr lang="en" sz="1800"/>
              <a:t>Track, communicate, and celebrate early and often</a:t>
            </a:r>
            <a:endParaRPr sz="1800"/>
          </a:p>
          <a:p>
            <a:pPr marL="457200" lvl="0" indent="0" algn="l" rtl="0">
              <a:spcBef>
                <a:spcPts val="0"/>
              </a:spcBef>
              <a:spcAft>
                <a:spcPts val="0"/>
              </a:spcAft>
              <a:buNone/>
            </a:pPr>
            <a:endParaRPr sz="1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7"/>
        <p:cNvGrpSpPr/>
        <p:nvPr/>
      </p:nvGrpSpPr>
      <p:grpSpPr>
        <a:xfrm>
          <a:off x="0" y="0"/>
          <a:ext cx="0" cy="0"/>
          <a:chOff x="0" y="0"/>
          <a:chExt cx="0" cy="0"/>
        </a:xfrm>
      </p:grpSpPr>
      <p:sp>
        <p:nvSpPr>
          <p:cNvPr id="1328" name="Google Shape;1328;p17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Step 7 – Sustain Acceleration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30" name="Google Shape;1330;p171"/>
          <p:cNvSpPr txBox="1"/>
          <p:nvPr/>
        </p:nvSpPr>
        <p:spPr>
          <a:xfrm>
            <a:off x="800250" y="1432500"/>
            <a:ext cx="68661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Keep momentum going through adaptation</a:t>
            </a:r>
            <a:br>
              <a:rPr lang="en" sz="1800"/>
            </a:br>
            <a:endParaRPr sz="1800"/>
          </a:p>
          <a:p>
            <a:pPr marL="457200" lvl="0" indent="-342900" algn="l" rtl="0">
              <a:spcBef>
                <a:spcPts val="0"/>
              </a:spcBef>
              <a:spcAft>
                <a:spcPts val="0"/>
              </a:spcAft>
              <a:buSzPts val="1800"/>
              <a:buChar char="●"/>
            </a:pPr>
            <a:r>
              <a:rPr lang="en" sz="1800"/>
              <a:t>Avoid stalling out after early wins</a:t>
            </a:r>
            <a:br>
              <a:rPr lang="en" sz="1800"/>
            </a:br>
            <a:endParaRPr sz="1800"/>
          </a:p>
          <a:p>
            <a:pPr marL="457200" lvl="0" indent="-342900" algn="l" rtl="0">
              <a:spcBef>
                <a:spcPts val="0"/>
              </a:spcBef>
              <a:spcAft>
                <a:spcPts val="0"/>
              </a:spcAft>
              <a:buSzPts val="1800"/>
              <a:buChar char="●"/>
            </a:pPr>
            <a:r>
              <a:rPr lang="en" sz="1800"/>
              <a:t>Revisit the vision and refocus regularly</a:t>
            </a:r>
            <a:br>
              <a:rPr lang="en" sz="1800"/>
            </a:br>
            <a:endParaRPr sz="1800"/>
          </a:p>
          <a:p>
            <a:pPr marL="457200" lvl="0" indent="-342900" algn="l" rtl="0">
              <a:spcBef>
                <a:spcPts val="0"/>
              </a:spcBef>
              <a:spcAft>
                <a:spcPts val="0"/>
              </a:spcAft>
              <a:buSzPts val="1800"/>
              <a:buChar char="●"/>
            </a:pPr>
            <a:r>
              <a:rPr lang="en" sz="1800"/>
              <a:t>Continue empowering your team</a:t>
            </a:r>
            <a:endParaRPr sz="1800"/>
          </a:p>
          <a:p>
            <a:pPr marL="0" lvl="0" indent="0" algn="l" rtl="0">
              <a:spcBef>
                <a:spcPts val="0"/>
              </a:spcBef>
              <a:spcAft>
                <a:spcPts val="0"/>
              </a:spcAft>
              <a:buNone/>
            </a:pP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5"/>
        <p:cNvGrpSpPr/>
        <p:nvPr/>
      </p:nvGrpSpPr>
      <p:grpSpPr>
        <a:xfrm>
          <a:off x="0" y="0"/>
          <a:ext cx="0" cy="0"/>
          <a:chOff x="0" y="0"/>
          <a:chExt cx="0" cy="0"/>
        </a:xfrm>
      </p:grpSpPr>
      <p:sp>
        <p:nvSpPr>
          <p:cNvPr id="1336" name="Google Shape;1336;p1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Leaders Can Do to Maintain Momentum</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38" name="Google Shape;1338;p172"/>
          <p:cNvSpPr txBox="1"/>
          <p:nvPr/>
        </p:nvSpPr>
        <p:spPr>
          <a:xfrm>
            <a:off x="800250" y="1432500"/>
            <a:ext cx="6180300" cy="331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b="1">
                <a:solidFill>
                  <a:schemeClr val="dk1"/>
                </a:solidFill>
              </a:rPr>
              <a:t>As a Change Leader:</a:t>
            </a:r>
            <a:endParaRPr sz="1800" b="1">
              <a:solidFill>
                <a:schemeClr val="dk1"/>
              </a:solidFill>
            </a:endParaRPr>
          </a:p>
          <a:p>
            <a:pPr marL="457200" lvl="0" indent="-342900" algn="l" rtl="0">
              <a:lnSpc>
                <a:spcPct val="115000"/>
              </a:lnSpc>
              <a:spcBef>
                <a:spcPts val="1200"/>
              </a:spcBef>
              <a:spcAft>
                <a:spcPts val="0"/>
              </a:spcAft>
              <a:buClr>
                <a:schemeClr val="dk1"/>
              </a:buClr>
              <a:buSzPts val="1800"/>
              <a:buChar char="●"/>
            </a:pPr>
            <a:r>
              <a:rPr lang="en" sz="1800">
                <a:solidFill>
                  <a:schemeClr val="dk1"/>
                </a:solidFill>
              </a:rPr>
              <a:t>Reinforce purpose in meetings and updates</a:t>
            </a:r>
            <a:br>
              <a:rPr lang="en" sz="1800">
                <a:solidFill>
                  <a:schemeClr val="dk1"/>
                </a:solidFill>
              </a:rPr>
            </a:b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Set new, visible goals after early wins</a:t>
            </a:r>
            <a:br>
              <a:rPr lang="en" sz="1800">
                <a:solidFill>
                  <a:schemeClr val="dk1"/>
                </a:solidFill>
              </a:rPr>
            </a:b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Encourage innovation and iteration</a:t>
            </a:r>
            <a:br>
              <a:rPr lang="en" sz="1800">
                <a:solidFill>
                  <a:schemeClr val="dk1"/>
                </a:solidFill>
              </a:rPr>
            </a:b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Keep recognizing effort and progress</a:t>
            </a:r>
            <a:endParaRPr sz="1800">
              <a:solidFill>
                <a:schemeClr val="dk1"/>
              </a:solidFill>
            </a:endParaRPr>
          </a:p>
          <a:p>
            <a:pPr marL="0" lvl="0" indent="0" algn="l" rtl="0">
              <a:spcBef>
                <a:spcPts val="120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3"/>
        <p:cNvGrpSpPr/>
        <p:nvPr/>
      </p:nvGrpSpPr>
      <p:grpSpPr>
        <a:xfrm>
          <a:off x="0" y="0"/>
          <a:ext cx="0" cy="0"/>
          <a:chOff x="0" y="0"/>
          <a:chExt cx="0" cy="0"/>
        </a:xfrm>
      </p:grpSpPr>
      <p:sp>
        <p:nvSpPr>
          <p:cNvPr id="554" name="Google Shape;554;p7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4"/>
          <p:cNvSpPr>
            <a:spLocks noGrp="1"/>
          </p:cNvSpPr>
          <p:nvPr>
            <p:ph type="title" idx="4294967295"/>
          </p:nvPr>
        </p:nvSpPr>
        <p:spPr>
          <a:xfrm>
            <a:off x="609600" y="609600"/>
            <a:ext cx="6665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Select those with the greatest leverage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5" name="Google Shape;555;p74"/>
          <p:cNvSpPr/>
          <p:nvPr/>
        </p:nvSpPr>
        <p:spPr>
          <a:xfrm>
            <a:off x="609575" y="1404750"/>
            <a:ext cx="7636500" cy="2475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800">
                <a:solidFill>
                  <a:schemeClr val="dk1"/>
                </a:solidFill>
              </a:rPr>
              <a:t>Ask:</a:t>
            </a:r>
            <a:endParaRPr sz="1800">
              <a:solidFill>
                <a:schemeClr val="dk1"/>
              </a:solidFill>
            </a:endParaRPr>
          </a:p>
          <a:p>
            <a:pPr marL="457200" lvl="0" indent="-342900" algn="l" rtl="0">
              <a:lnSpc>
                <a:spcPct val="115000"/>
              </a:lnSpc>
              <a:spcBef>
                <a:spcPts val="1200"/>
              </a:spcBef>
              <a:spcAft>
                <a:spcPts val="0"/>
              </a:spcAft>
              <a:buClr>
                <a:schemeClr val="dk1"/>
              </a:buClr>
              <a:buSzPts val="1800"/>
              <a:buChar char="●"/>
            </a:pPr>
            <a:r>
              <a:rPr lang="en" sz="1800">
                <a:solidFill>
                  <a:schemeClr val="dk1"/>
                </a:solidFill>
              </a:rPr>
              <a:t>Who has the most leverage?</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What motivates them?</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What’s your relationship with them?</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Who influences </a:t>
            </a:r>
            <a:r>
              <a:rPr lang="en" sz="1800" i="1">
                <a:solidFill>
                  <a:schemeClr val="dk1"/>
                </a:solidFill>
              </a:rPr>
              <a:t>them</a:t>
            </a:r>
            <a:r>
              <a:rPr lang="en" sz="1800">
                <a:solidFill>
                  <a:schemeClr val="dk1"/>
                </a:solidFill>
              </a:rPr>
              <a:t>?</a:t>
            </a:r>
            <a:endParaRPr sz="1800">
              <a:solidFill>
                <a:schemeClr val="dk1"/>
              </a:solidFill>
            </a:endParaRPr>
          </a:p>
          <a:p>
            <a:pPr marL="0" marR="0" lvl="0" indent="0" algn="l" rtl="0">
              <a:lnSpc>
                <a:spcPct val="136000"/>
              </a:lnSpc>
              <a:spcBef>
                <a:spcPts val="1200"/>
              </a:spcBef>
              <a:spcAft>
                <a:spcPts val="0"/>
              </a:spcAft>
              <a:buClr>
                <a:srgbClr val="000000"/>
              </a:buClr>
              <a:buSzPts val="1125"/>
              <a:buFont typeface="Inter"/>
              <a:buNone/>
            </a:pPr>
            <a:endParaRPr sz="1125">
              <a:latin typeface="Inter"/>
              <a:ea typeface="Inter"/>
              <a:cs typeface="Inter"/>
              <a:sym typeface="Inter"/>
            </a:endParaRPr>
          </a:p>
        </p:txBody>
      </p:sp>
      <p:pic>
        <p:nvPicPr>
          <p:cNvPr id="557" name="Google Shape;557;p74" descr="A professional woman in a dark shirt gestures towards a complex network of interconnected circular profile pictures of individuals, appearing to touch one of the connections. The network of faces spreads around her, symbolizing connections and influence."/>
          <p:cNvPicPr preferRelativeResize="0"/>
          <p:nvPr/>
        </p:nvPicPr>
        <p:blipFill>
          <a:blip r:embed="rId3">
            <a:alphaModFix/>
          </a:blip>
          <a:stretch>
            <a:fillRect/>
          </a:stretch>
        </p:blipFill>
        <p:spPr>
          <a:xfrm>
            <a:off x="5251850" y="1295400"/>
            <a:ext cx="3488100" cy="32716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3"/>
        <p:cNvGrpSpPr/>
        <p:nvPr/>
      </p:nvGrpSpPr>
      <p:grpSpPr>
        <a:xfrm>
          <a:off x="0" y="0"/>
          <a:ext cx="0" cy="0"/>
          <a:chOff x="0" y="0"/>
          <a:chExt cx="0" cy="0"/>
        </a:xfrm>
      </p:grpSpPr>
      <p:sp>
        <p:nvSpPr>
          <p:cNvPr id="1344" name="Google Shape;1344;p17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7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Step 8 – Institute Change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46" name="Google Shape;1346;p173"/>
          <p:cNvSpPr txBox="1"/>
          <p:nvPr/>
        </p:nvSpPr>
        <p:spPr>
          <a:xfrm>
            <a:off x="800250" y="1432500"/>
            <a:ext cx="67314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Make new behaviors part of the culture</a:t>
            </a:r>
            <a:br>
              <a:rPr lang="en" sz="1800"/>
            </a:br>
            <a:endParaRPr sz="1800"/>
          </a:p>
          <a:p>
            <a:pPr marL="457200" lvl="0" indent="-342900" algn="l" rtl="0">
              <a:spcBef>
                <a:spcPts val="0"/>
              </a:spcBef>
              <a:spcAft>
                <a:spcPts val="0"/>
              </a:spcAft>
              <a:buSzPts val="1800"/>
              <a:buChar char="●"/>
            </a:pPr>
            <a:r>
              <a:rPr lang="en" sz="1800"/>
              <a:t>Reinforce change through systems and habits</a:t>
            </a:r>
            <a:br>
              <a:rPr lang="en" sz="1800"/>
            </a:br>
            <a:endParaRPr sz="1800"/>
          </a:p>
          <a:p>
            <a:pPr marL="457200" lvl="0" indent="-342900" algn="l" rtl="0">
              <a:spcBef>
                <a:spcPts val="0"/>
              </a:spcBef>
              <a:spcAft>
                <a:spcPts val="0"/>
              </a:spcAft>
              <a:buSzPts val="1800"/>
              <a:buChar char="●"/>
            </a:pPr>
            <a:r>
              <a:rPr lang="en" sz="1800"/>
              <a:t>Address roadblocks to habit formation</a:t>
            </a:r>
            <a:br>
              <a:rPr lang="en" sz="1800"/>
            </a:br>
            <a:endParaRPr sz="1800"/>
          </a:p>
          <a:p>
            <a:pPr marL="457200" lvl="0" indent="-342900" algn="l" rtl="0">
              <a:spcBef>
                <a:spcPts val="0"/>
              </a:spcBef>
              <a:spcAft>
                <a:spcPts val="0"/>
              </a:spcAft>
              <a:buSzPts val="1800"/>
              <a:buChar char="●"/>
            </a:pPr>
            <a:r>
              <a:rPr lang="en" sz="1800"/>
              <a:t>Create a sustainable path forward</a:t>
            </a:r>
            <a:endParaRPr sz="1800"/>
          </a:p>
          <a:p>
            <a:pPr marL="457200" lvl="0" indent="0" algn="l" rtl="0">
              <a:spcBef>
                <a:spcPts val="0"/>
              </a:spcBef>
              <a:spcAft>
                <a:spcPts val="0"/>
              </a:spcAft>
              <a:buNone/>
            </a:pPr>
            <a:endParaRPr sz="18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1"/>
        <p:cNvGrpSpPr/>
        <p:nvPr/>
      </p:nvGrpSpPr>
      <p:grpSpPr>
        <a:xfrm>
          <a:off x="0" y="0"/>
          <a:ext cx="0" cy="0"/>
          <a:chOff x="0" y="0"/>
          <a:chExt cx="0" cy="0"/>
        </a:xfrm>
      </p:grpSpPr>
      <p:sp>
        <p:nvSpPr>
          <p:cNvPr id="1352" name="Google Shape;1352;p17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Reflection Questions – Making Change Stick</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54" name="Google Shape;1354;p174"/>
          <p:cNvSpPr txBox="1"/>
          <p:nvPr/>
        </p:nvSpPr>
        <p:spPr>
          <a:xfrm>
            <a:off x="800250" y="1432500"/>
            <a:ext cx="7164900" cy="29553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solidFill>
                  <a:schemeClr val="dk1"/>
                </a:solidFill>
              </a:rPr>
              <a:t>What are 1–2 small wins you can celebrate in your current work?</a:t>
            </a:r>
            <a:br>
              <a:rPr lang="en" sz="1800">
                <a:solidFill>
                  <a:schemeClr val="dk1"/>
                </a:solidFill>
              </a:rPr>
            </a:b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What systems, rituals, or tools could help sustain your momentum?</a:t>
            </a:r>
            <a:br>
              <a:rPr lang="en" sz="1800">
                <a:solidFill>
                  <a:schemeClr val="dk1"/>
                </a:solidFill>
              </a:rPr>
            </a:b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How might you adapt what worked in this module to your own environment?</a:t>
            </a:r>
            <a:br>
              <a:rPr lang="en" sz="1800">
                <a:solidFill>
                  <a:schemeClr val="dk1"/>
                </a:solidFill>
              </a:rPr>
            </a:b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What would “institutionalizing” change look like in your context?</a:t>
            </a:r>
            <a:endParaRPr sz="18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9"/>
        <p:cNvGrpSpPr/>
        <p:nvPr/>
      </p:nvGrpSpPr>
      <p:grpSpPr>
        <a:xfrm>
          <a:off x="0" y="0"/>
          <a:ext cx="0" cy="0"/>
          <a:chOff x="0" y="0"/>
          <a:chExt cx="0" cy="0"/>
        </a:xfrm>
      </p:grpSpPr>
      <p:sp>
        <p:nvSpPr>
          <p:cNvPr id="1360" name="Google Shape;1360;p17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7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What’s Your Primary Change Style?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1362" name="Google Shape;1362;p175"/>
          <p:cNvGraphicFramePr/>
          <p:nvPr>
            <p:extLst>
              <p:ext uri="{D42A27DB-BD31-4B8C-83A1-F6EECF244321}">
                <p14:modId xmlns:p14="http://schemas.microsoft.com/office/powerpoint/2010/main" val="1976660425"/>
              </p:ext>
            </p:extLst>
          </p:nvPr>
        </p:nvGraphicFramePr>
        <p:xfrm>
          <a:off x="609600" y="1143000"/>
          <a:ext cx="8071725" cy="3351025"/>
        </p:xfrm>
        <a:graphic>
          <a:graphicData uri="http://schemas.openxmlformats.org/drawingml/2006/table">
            <a:tbl>
              <a:tblPr firstRow="1">
                <a:noFill/>
                <a:tableStyleId>{410054E3-A6CE-472D-9C1F-D20C88AB18E7}</a:tableStyleId>
              </a:tblPr>
              <a:tblGrid>
                <a:gridCol w="1661875">
                  <a:extLst>
                    <a:ext uri="{9D8B030D-6E8A-4147-A177-3AD203B41FA5}">
                      <a16:colId xmlns:a16="http://schemas.microsoft.com/office/drawing/2014/main" val="20000"/>
                    </a:ext>
                  </a:extLst>
                </a:gridCol>
                <a:gridCol w="2800800">
                  <a:extLst>
                    <a:ext uri="{9D8B030D-6E8A-4147-A177-3AD203B41FA5}">
                      <a16:colId xmlns:a16="http://schemas.microsoft.com/office/drawing/2014/main" val="20001"/>
                    </a:ext>
                  </a:extLst>
                </a:gridCol>
                <a:gridCol w="3609050">
                  <a:extLst>
                    <a:ext uri="{9D8B030D-6E8A-4147-A177-3AD203B41FA5}">
                      <a16:colId xmlns:a16="http://schemas.microsoft.com/office/drawing/2014/main" val="20002"/>
                    </a:ext>
                  </a:extLst>
                </a:gridCol>
              </a:tblGrid>
              <a:tr h="394025">
                <a:tc>
                  <a:txBody>
                    <a:bodyPr/>
                    <a:lstStyle/>
                    <a:p>
                      <a:pPr marL="0" lvl="0" indent="0" algn="l" rtl="0">
                        <a:spcBef>
                          <a:spcPts val="0"/>
                        </a:spcBef>
                        <a:spcAft>
                          <a:spcPts val="0"/>
                        </a:spcAft>
                        <a:buNone/>
                      </a:pPr>
                      <a:r>
                        <a:rPr lang="en" sz="1600" b="1"/>
                        <a:t>Style</a:t>
                      </a:r>
                      <a:endParaRPr sz="16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b="1"/>
                        <a:t>Description</a:t>
                      </a:r>
                      <a:endParaRPr sz="16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b="1"/>
                        <a:t>How You Might Contribute</a:t>
                      </a:r>
                      <a:endParaRPr sz="16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738900">
                <a:tc>
                  <a:txBody>
                    <a:bodyPr/>
                    <a:lstStyle/>
                    <a:p>
                      <a:pPr marL="0" lvl="0" indent="0" algn="l" rtl="0">
                        <a:spcBef>
                          <a:spcPts val="0"/>
                        </a:spcBef>
                        <a:spcAft>
                          <a:spcPts val="0"/>
                        </a:spcAft>
                        <a:buNone/>
                      </a:pPr>
                      <a:r>
                        <a:rPr lang="en" sz="1600"/>
                        <a:t>Connecter</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Builds relationships and trust</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a:t>- Start a community of practice</a:t>
                      </a:r>
                      <a:endParaRPr sz="1600"/>
                    </a:p>
                    <a:p>
                      <a:pPr marL="0" lvl="0" indent="0" algn="l" rtl="0">
                        <a:spcBef>
                          <a:spcPts val="0"/>
                        </a:spcBef>
                        <a:spcAft>
                          <a:spcPts val="0"/>
                        </a:spcAft>
                        <a:buNone/>
                      </a:pPr>
                      <a:r>
                        <a:rPr lang="en" sz="1600"/>
                        <a:t>- Connect stakeholders across silos</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44375">
                <a:tc>
                  <a:txBody>
                    <a:bodyPr/>
                    <a:lstStyle/>
                    <a:p>
                      <a:pPr marL="0" lvl="0" indent="0" algn="l" rtl="0">
                        <a:spcBef>
                          <a:spcPts val="0"/>
                        </a:spcBef>
                        <a:spcAft>
                          <a:spcPts val="0"/>
                        </a:spcAft>
                        <a:buNone/>
                      </a:pPr>
                      <a:r>
                        <a:rPr lang="en" sz="1600"/>
                        <a:t>Implementer</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Turns ideas into action</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 Pilot checklists or tools</a:t>
                      </a:r>
                      <a:endParaRPr sz="1600"/>
                    </a:p>
                    <a:p>
                      <a:pPr marL="0" lvl="0" indent="0" algn="l" rtl="0">
                        <a:spcBef>
                          <a:spcPts val="0"/>
                        </a:spcBef>
                        <a:spcAft>
                          <a:spcPts val="0"/>
                        </a:spcAft>
                        <a:buNone/>
                      </a:pPr>
                      <a:r>
                        <a:rPr lang="en" sz="1600"/>
                        <a:t>- Lead process changes</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19200">
                <a:tc>
                  <a:txBody>
                    <a:bodyPr/>
                    <a:lstStyle/>
                    <a:p>
                      <a:pPr marL="0" lvl="0" indent="0" algn="l" rtl="0">
                        <a:spcBef>
                          <a:spcPts val="0"/>
                        </a:spcBef>
                        <a:spcAft>
                          <a:spcPts val="0"/>
                        </a:spcAft>
                        <a:buNone/>
                      </a:pPr>
                      <a:r>
                        <a:rPr lang="en" sz="1600"/>
                        <a:t>Strategist</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Sees the big picture</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 Guide retrospectives</a:t>
                      </a:r>
                      <a:endParaRPr sz="1600"/>
                    </a:p>
                    <a:p>
                      <a:pPr marL="0" lvl="0" indent="0" algn="l" rtl="0">
                        <a:spcBef>
                          <a:spcPts val="0"/>
                        </a:spcBef>
                        <a:spcAft>
                          <a:spcPts val="0"/>
                        </a:spcAft>
                        <a:buNone/>
                      </a:pPr>
                      <a:r>
                        <a:rPr lang="en" sz="1600"/>
                        <a:t>- Align guidance or policy</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19200">
                <a:tc>
                  <a:txBody>
                    <a:bodyPr/>
                    <a:lstStyle/>
                    <a:p>
                      <a:pPr marL="0" lvl="0" indent="0" algn="l" rtl="0">
                        <a:spcBef>
                          <a:spcPts val="0"/>
                        </a:spcBef>
                        <a:spcAft>
                          <a:spcPts val="0"/>
                        </a:spcAft>
                        <a:buNone/>
                      </a:pPr>
                      <a:r>
                        <a:rPr lang="en" sz="1600"/>
                        <a:t>Challenger</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Pushes the boundaries</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dirty="0"/>
                        <a:t>- Question assumptions</a:t>
                      </a:r>
                      <a:endParaRPr sz="1600" dirty="0"/>
                    </a:p>
                    <a:p>
                      <a:pPr marL="0" lvl="0" indent="0" algn="l" rtl="0">
                        <a:spcBef>
                          <a:spcPts val="0"/>
                        </a:spcBef>
                        <a:spcAft>
                          <a:spcPts val="0"/>
                        </a:spcAft>
                        <a:buNone/>
                      </a:pPr>
                      <a:r>
                        <a:rPr lang="en" sz="1600" dirty="0"/>
                        <a:t>- Propose bold shifts</a:t>
                      </a:r>
                      <a:endParaRPr sz="1600" dirty="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7"/>
        <p:cNvGrpSpPr/>
        <p:nvPr/>
      </p:nvGrpSpPr>
      <p:grpSpPr>
        <a:xfrm>
          <a:off x="0" y="0"/>
          <a:ext cx="0" cy="0"/>
          <a:chOff x="0" y="0"/>
          <a:chExt cx="0" cy="0"/>
        </a:xfrm>
      </p:grpSpPr>
      <p:sp>
        <p:nvSpPr>
          <p:cNvPr id="1368" name="Google Shape;1368;p17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Create Your Change Contribution Plan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70" name="Google Shape;1370;p176"/>
          <p:cNvSpPr txBox="1"/>
          <p:nvPr/>
        </p:nvSpPr>
        <p:spPr>
          <a:xfrm>
            <a:off x="800250" y="1432500"/>
            <a:ext cx="54087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Turn your change style into action</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Small steps = lasting impact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Use your strengths to guide improvement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Reflect and jot down responses to 3 prompts</a:t>
            </a:r>
            <a:endParaRPr sz="18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5"/>
        <p:cNvGrpSpPr/>
        <p:nvPr/>
      </p:nvGrpSpPr>
      <p:grpSpPr>
        <a:xfrm>
          <a:off x="0" y="0"/>
          <a:ext cx="0" cy="0"/>
          <a:chOff x="0" y="0"/>
          <a:chExt cx="0" cy="0"/>
        </a:xfrm>
      </p:grpSpPr>
      <p:sp>
        <p:nvSpPr>
          <p:cNvPr id="1376" name="Google Shape;1376;p17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Change Contribution Plan Prompt #1</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79" name="Google Shape;1379;p177"/>
          <p:cNvSpPr txBox="1"/>
          <p:nvPr/>
        </p:nvSpPr>
        <p:spPr>
          <a:xfrm>
            <a:off x="609600" y="1236875"/>
            <a:ext cx="5452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How will I stay informed about tech and trends?</a:t>
            </a:r>
            <a:endParaRPr sz="1900"/>
          </a:p>
        </p:txBody>
      </p:sp>
      <p:sp>
        <p:nvSpPr>
          <p:cNvPr id="1378" name="Google Shape;1378;p177"/>
          <p:cNvSpPr txBox="1"/>
          <p:nvPr/>
        </p:nvSpPr>
        <p:spPr>
          <a:xfrm>
            <a:off x="788000" y="2350975"/>
            <a:ext cx="63639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Choose 1–2 ways to track emerging technology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Use newsletters, LinkedIn, events, or podcasts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Tie your learning to your role as a change agent</a:t>
            </a:r>
            <a:endParaRPr sz="1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4"/>
        <p:cNvGrpSpPr/>
        <p:nvPr/>
      </p:nvGrpSpPr>
      <p:grpSpPr>
        <a:xfrm>
          <a:off x="0" y="0"/>
          <a:ext cx="0" cy="0"/>
          <a:chOff x="0" y="0"/>
          <a:chExt cx="0" cy="0"/>
        </a:xfrm>
      </p:grpSpPr>
      <p:sp>
        <p:nvSpPr>
          <p:cNvPr id="1385" name="Google Shape;1385;p17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Change Contribution Plan Prompt #2</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88" name="Google Shape;1388;p178"/>
          <p:cNvSpPr txBox="1"/>
          <p:nvPr/>
        </p:nvSpPr>
        <p:spPr>
          <a:xfrm>
            <a:off x="609600" y="1295400"/>
            <a:ext cx="5758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What’s one change I’ll lead or support?</a:t>
            </a:r>
            <a:endParaRPr sz="1900"/>
          </a:p>
        </p:txBody>
      </p:sp>
      <p:sp>
        <p:nvSpPr>
          <p:cNvPr id="1387" name="Google Shape;1387;p178"/>
          <p:cNvSpPr txBox="1"/>
          <p:nvPr/>
        </p:nvSpPr>
        <p:spPr>
          <a:xfrm>
            <a:off x="609600" y="2115300"/>
            <a:ext cx="6853800" cy="1847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Align with your change style (Connector, Implementer, Strategist, Challenger)</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 sz="1800" dirty="0"/>
              <a:t>Keep it small, focused, and achievable</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 sz="1800" dirty="0"/>
              <a:t>Think about what’s needed in your team or agency</a:t>
            </a:r>
            <a:endParaRPr sz="18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3"/>
        <p:cNvGrpSpPr/>
        <p:nvPr/>
      </p:nvGrpSpPr>
      <p:grpSpPr>
        <a:xfrm>
          <a:off x="0" y="0"/>
          <a:ext cx="0" cy="0"/>
          <a:chOff x="0" y="0"/>
          <a:chExt cx="0" cy="0"/>
        </a:xfrm>
      </p:grpSpPr>
      <p:sp>
        <p:nvSpPr>
          <p:cNvPr id="1394" name="Google Shape;1394;p17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7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Change Contribution Plan Prompt #3</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97" name="Google Shape;1397;p179"/>
          <p:cNvSpPr txBox="1"/>
          <p:nvPr/>
        </p:nvSpPr>
        <p:spPr>
          <a:xfrm>
            <a:off x="609600" y="1212400"/>
            <a:ext cx="53913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What’s one learning habit I’ll strengthen?</a:t>
            </a:r>
            <a:endParaRPr sz="1900"/>
          </a:p>
        </p:txBody>
      </p:sp>
      <p:sp>
        <p:nvSpPr>
          <p:cNvPr id="1396" name="Google Shape;1396;p179"/>
          <p:cNvSpPr txBox="1"/>
          <p:nvPr/>
        </p:nvSpPr>
        <p:spPr>
          <a:xfrm>
            <a:off x="665550" y="2008075"/>
            <a:ext cx="66333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Choose a habit to build consistency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Keep it time-bound and simple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Aim for something you can sustain</a:t>
            </a:r>
            <a:endParaRPr sz="18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2"/>
        <p:cNvGrpSpPr/>
        <p:nvPr/>
      </p:nvGrpSpPr>
      <p:grpSpPr>
        <a:xfrm>
          <a:off x="0" y="0"/>
          <a:ext cx="0" cy="0"/>
          <a:chOff x="0" y="0"/>
          <a:chExt cx="0" cy="0"/>
        </a:xfrm>
      </p:grpSpPr>
      <p:sp>
        <p:nvSpPr>
          <p:cNvPr id="1403" name="Google Shape;1403;p18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Tip – Make It Real and Share It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405" name="Google Shape;1405;p180"/>
          <p:cNvSpPr txBox="1"/>
          <p:nvPr/>
        </p:nvSpPr>
        <p:spPr>
          <a:xfrm>
            <a:off x="800250" y="1432500"/>
            <a:ext cx="6069900" cy="1847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Share your plan with a colleague, mentor, or supervisor</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Build in accountability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Inspire others to act too</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0"/>
        <p:cNvGrpSpPr/>
        <p:nvPr/>
      </p:nvGrpSpPr>
      <p:grpSpPr>
        <a:xfrm>
          <a:off x="0" y="0"/>
          <a:ext cx="0" cy="0"/>
          <a:chOff x="0" y="0"/>
          <a:chExt cx="0" cy="0"/>
        </a:xfrm>
      </p:grpSpPr>
      <p:sp>
        <p:nvSpPr>
          <p:cNvPr id="1411" name="Google Shape;1411;p18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1"/>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7"/>
        <p:cNvGrpSpPr/>
        <p:nvPr/>
      </p:nvGrpSpPr>
      <p:grpSpPr>
        <a:xfrm>
          <a:off x="0" y="0"/>
          <a:ext cx="0" cy="0"/>
          <a:chOff x="0" y="0"/>
          <a:chExt cx="0" cy="0"/>
        </a:xfrm>
      </p:grpSpPr>
      <p:sp>
        <p:nvSpPr>
          <p:cNvPr id="1418" name="Google Shape;1418;p18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2"/>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420" name="Google Shape;1420;p182"/>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2"/>
        <p:cNvGrpSpPr/>
        <p:nvPr/>
      </p:nvGrpSpPr>
      <p:grpSpPr>
        <a:xfrm>
          <a:off x="0" y="0"/>
          <a:ext cx="0" cy="0"/>
          <a:chOff x="0" y="0"/>
          <a:chExt cx="0" cy="0"/>
        </a:xfrm>
      </p:grpSpPr>
      <p:sp>
        <p:nvSpPr>
          <p:cNvPr id="566" name="Google Shape;566;p75"/>
          <p:cNvSpPr>
            <a:spLocks noGrp="1"/>
          </p:cNvSpPr>
          <p:nvPr>
            <p:ph type="title" idx="4294967295"/>
          </p:nvPr>
        </p:nvSpPr>
        <p:spPr>
          <a:xfrm>
            <a:off x="609600" y="609600"/>
            <a:ext cx="5560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Use the Ladder of Inference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64" name="Google Shape;564;p7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5"/>
          <p:cNvSpPr/>
          <p:nvPr/>
        </p:nvSpPr>
        <p:spPr>
          <a:xfrm>
            <a:off x="195073" y="1404750"/>
            <a:ext cx="4299712" cy="31185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0"/>
              </a:spcAft>
              <a:buClr>
                <a:schemeClr val="dk1"/>
              </a:buClr>
              <a:buSzPts val="1100"/>
              <a:buFont typeface="Arial"/>
              <a:buNone/>
            </a:pPr>
            <a:r>
              <a:rPr lang="en" sz="1825" dirty="0">
                <a:latin typeface="Inter"/>
                <a:ea typeface="Inter"/>
                <a:cs typeface="Inter"/>
                <a:sym typeface="Inter"/>
              </a:rPr>
              <a:t>Prepare for the conversation:</a:t>
            </a:r>
            <a:endParaRPr sz="1825" dirty="0">
              <a:latin typeface="Inter"/>
              <a:ea typeface="Inter"/>
              <a:cs typeface="Inter"/>
              <a:sym typeface="Inter"/>
            </a:endParaRPr>
          </a:p>
          <a:p>
            <a:pPr marL="457200" lvl="0" indent="-342900" algn="l" rtl="0">
              <a:lnSpc>
                <a:spcPct val="115000"/>
              </a:lnSpc>
              <a:spcBef>
                <a:spcPts val="1200"/>
              </a:spcBef>
              <a:spcAft>
                <a:spcPts val="0"/>
              </a:spcAft>
              <a:buClr>
                <a:schemeClr val="dk1"/>
              </a:buClr>
              <a:buSzPts val="1800"/>
              <a:buAutoNum type="arabicPeriod"/>
            </a:pPr>
            <a:r>
              <a:rPr lang="en" sz="1825" dirty="0">
                <a:latin typeface="Inter"/>
                <a:ea typeface="Inter"/>
                <a:cs typeface="Inter"/>
                <a:sym typeface="Inter"/>
              </a:rPr>
              <a:t>Observable facts</a:t>
            </a:r>
            <a:endParaRPr sz="1825"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25" dirty="0">
                <a:latin typeface="Inter"/>
                <a:ea typeface="Inter"/>
                <a:cs typeface="Inter"/>
                <a:sym typeface="Inter"/>
              </a:rPr>
              <a:t>Specific data</a:t>
            </a:r>
            <a:endParaRPr sz="1825"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25" dirty="0">
                <a:latin typeface="Inter"/>
                <a:ea typeface="Inter"/>
                <a:cs typeface="Inter"/>
                <a:sym typeface="Inter"/>
              </a:rPr>
              <a:t>Interpret the data</a:t>
            </a:r>
            <a:endParaRPr sz="1825"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25" dirty="0">
                <a:latin typeface="Inter"/>
                <a:ea typeface="Inter"/>
                <a:cs typeface="Inter"/>
                <a:sym typeface="Inter"/>
              </a:rPr>
              <a:t>Assumptions</a:t>
            </a:r>
            <a:endParaRPr sz="1825" dirty="0">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25" dirty="0">
                <a:latin typeface="Inter"/>
                <a:ea typeface="Inter"/>
                <a:cs typeface="Inter"/>
                <a:sym typeface="Inter"/>
              </a:rPr>
              <a:t>Actions</a:t>
            </a:r>
            <a:endParaRPr sz="1825" dirty="0">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825" dirty="0">
              <a:latin typeface="Inter"/>
              <a:ea typeface="Inter"/>
              <a:cs typeface="Inter"/>
              <a:sym typeface="Inter"/>
            </a:endParaRPr>
          </a:p>
        </p:txBody>
      </p:sp>
      <p:pic>
        <p:nvPicPr>
          <p:cNvPr id="563" name="Google Shape;563;p75" descr="An image of a blue step ladder on the left, with an upward-pointing blue arrow next to it on the right. Along the arrow, five bullet points are listed from bottom to top, representing the steps of the Ladder of Inference: -Observable data or phenomena, -Focus on specific data, -Interpret the data and explain what it means, -Develop theories and beliefs, -Take action."/>
          <p:cNvPicPr preferRelativeResize="0"/>
          <p:nvPr/>
        </p:nvPicPr>
        <p:blipFill>
          <a:blip r:embed="rId3">
            <a:alphaModFix/>
          </a:blip>
          <a:stretch>
            <a:fillRect/>
          </a:stretch>
        </p:blipFill>
        <p:spPr>
          <a:xfrm>
            <a:off x="3483142" y="1399982"/>
            <a:ext cx="5560500" cy="31232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1"/>
        <p:cNvGrpSpPr/>
        <p:nvPr/>
      </p:nvGrpSpPr>
      <p:grpSpPr>
        <a:xfrm>
          <a:off x="0" y="0"/>
          <a:ext cx="0" cy="0"/>
          <a:chOff x="0" y="0"/>
          <a:chExt cx="0" cy="0"/>
        </a:xfrm>
      </p:grpSpPr>
      <p:sp>
        <p:nvSpPr>
          <p:cNvPr id="572" name="Google Shape;572;p7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Strategies to Move Forward</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74" name="Google Shape;574;p76"/>
          <p:cNvSpPr txBox="1"/>
          <p:nvPr/>
        </p:nvSpPr>
        <p:spPr>
          <a:xfrm>
            <a:off x="800250" y="1432500"/>
            <a:ext cx="6655500" cy="1847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Find common ground</a:t>
            </a:r>
            <a:endParaRPr sz="1800"/>
          </a:p>
          <a:p>
            <a:pPr marL="457200" lvl="0" indent="-342900" algn="l" rtl="0">
              <a:spcBef>
                <a:spcPts val="0"/>
              </a:spcBef>
              <a:spcAft>
                <a:spcPts val="0"/>
              </a:spcAft>
              <a:buSzPts val="1800"/>
              <a:buChar char="●"/>
            </a:pPr>
            <a:r>
              <a:rPr lang="en" sz="1800"/>
              <a:t>Share success stories</a:t>
            </a:r>
            <a:endParaRPr sz="1800"/>
          </a:p>
          <a:p>
            <a:pPr marL="457200" lvl="0" indent="-342900" algn="l" rtl="0">
              <a:spcBef>
                <a:spcPts val="0"/>
              </a:spcBef>
              <a:spcAft>
                <a:spcPts val="0"/>
              </a:spcAft>
              <a:buSzPts val="1800"/>
              <a:buChar char="●"/>
            </a:pPr>
            <a:r>
              <a:rPr lang="en" sz="1800"/>
              <a:t>Propose alternatives</a:t>
            </a:r>
            <a:endParaRPr sz="1800"/>
          </a:p>
          <a:p>
            <a:pPr marL="457200" lvl="0" indent="-342900" algn="l" rtl="0">
              <a:spcBef>
                <a:spcPts val="0"/>
              </a:spcBef>
              <a:spcAft>
                <a:spcPts val="0"/>
              </a:spcAft>
              <a:buSzPts val="1800"/>
              <a:buChar char="●"/>
            </a:pPr>
            <a:r>
              <a:rPr lang="en" sz="1800"/>
              <a:t>Use data</a:t>
            </a:r>
            <a:endParaRPr sz="1800"/>
          </a:p>
          <a:p>
            <a:pPr marL="457200" lvl="0" indent="-342900" algn="l" rtl="0">
              <a:spcBef>
                <a:spcPts val="0"/>
              </a:spcBef>
              <a:spcAft>
                <a:spcPts val="0"/>
              </a:spcAft>
              <a:buSzPts val="1800"/>
              <a:buChar char="●"/>
            </a:pPr>
            <a:r>
              <a:rPr lang="en" sz="1800"/>
              <a:t>Collaborate</a:t>
            </a:r>
            <a:endParaRPr sz="1800"/>
          </a:p>
          <a:p>
            <a:pPr marL="457200" lvl="0" indent="-342900" algn="l" rtl="0">
              <a:spcBef>
                <a:spcPts val="0"/>
              </a:spcBef>
              <a:spcAft>
                <a:spcPts val="0"/>
              </a:spcAft>
              <a:buSzPts val="1800"/>
              <a:buChar char="●"/>
            </a:pPr>
            <a:r>
              <a:rPr lang="en" sz="1800"/>
              <a:t>Pilot approach</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9"/>
        <p:cNvGrpSpPr/>
        <p:nvPr/>
      </p:nvGrpSpPr>
      <p:grpSpPr>
        <a:xfrm>
          <a:off x="0" y="0"/>
          <a:ext cx="0" cy="0"/>
          <a:chOff x="0" y="0"/>
          <a:chExt cx="0" cy="0"/>
        </a:xfrm>
      </p:grpSpPr>
      <p:sp>
        <p:nvSpPr>
          <p:cNvPr id="580" name="Google Shape;580;p77"/>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Difficult Conversations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5"/>
        <p:cNvGrpSpPr/>
        <p:nvPr/>
      </p:nvGrpSpPr>
      <p:grpSpPr>
        <a:xfrm>
          <a:off x="0" y="0"/>
          <a:ext cx="0" cy="0"/>
          <a:chOff x="0" y="0"/>
          <a:chExt cx="0" cy="0"/>
        </a:xfrm>
      </p:grpSpPr>
      <p:sp>
        <p:nvSpPr>
          <p:cNvPr id="586" name="Google Shape;586;p7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Navigating Difficult Conversations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88" name="Google Shape;588;p78"/>
          <p:cNvSpPr txBox="1"/>
          <p:nvPr/>
        </p:nvSpPr>
        <p:spPr>
          <a:xfrm>
            <a:off x="800250" y="1432500"/>
            <a:ext cx="7535400" cy="3048497"/>
          </a:xfrm>
          <a:prstGeom prst="rect">
            <a:avLst/>
          </a:prstGeom>
          <a:noFill/>
          <a:ln>
            <a:noFill/>
          </a:ln>
        </p:spPr>
        <p:txBody>
          <a:bodyPr spcFirstLastPara="1" wrap="square" lIns="91425" tIns="91425" rIns="91425" bIns="91425" anchor="t" anchorCtr="0">
            <a:spAutoFit/>
          </a:bodyPr>
          <a:lstStyle/>
          <a:p>
            <a:pPr marL="457200" lvl="0" indent="-228600" algn="l" rtl="0">
              <a:spcBef>
                <a:spcPts val="0"/>
              </a:spcBef>
              <a:spcAft>
                <a:spcPts val="0"/>
              </a:spcAft>
              <a:buNone/>
            </a:pPr>
            <a:r>
              <a:rPr lang="en" sz="1800" dirty="0"/>
              <a:t>Conversations don’t always go as planned</a:t>
            </a:r>
            <a:br>
              <a:rPr lang="en" sz="1800" dirty="0"/>
            </a:br>
            <a:endParaRPr sz="1800" dirty="0"/>
          </a:p>
          <a:p>
            <a:pPr marL="457200" lvl="0" indent="-228600" algn="l" rtl="0">
              <a:spcBef>
                <a:spcPts val="0"/>
              </a:spcBef>
              <a:spcAft>
                <a:spcPts val="0"/>
              </a:spcAft>
              <a:buNone/>
            </a:pPr>
            <a:r>
              <a:rPr lang="en" sz="1800" dirty="0"/>
              <a:t>Difficult topics are part of digital service leadership</a:t>
            </a:r>
            <a:br>
              <a:rPr lang="en" sz="1800" dirty="0"/>
            </a:br>
            <a:endParaRPr sz="1800" dirty="0"/>
          </a:p>
          <a:p>
            <a:pPr marL="457200" lvl="0" indent="-228600" algn="l" rtl="0">
              <a:spcBef>
                <a:spcPts val="0"/>
              </a:spcBef>
              <a:spcAft>
                <a:spcPts val="0"/>
              </a:spcAft>
              <a:buNone/>
            </a:pPr>
            <a:r>
              <a:rPr lang="en" sz="1800" dirty="0"/>
              <a:t>This module will help you:</a:t>
            </a:r>
            <a:endParaRPr sz="1800" dirty="0"/>
          </a:p>
          <a:p>
            <a:pPr marL="457200" lvl="0" indent="-323850" algn="l" rtl="0">
              <a:lnSpc>
                <a:spcPct val="115000"/>
              </a:lnSpc>
              <a:spcBef>
                <a:spcPts val="1200"/>
              </a:spcBef>
              <a:spcAft>
                <a:spcPts val="0"/>
              </a:spcAft>
              <a:buClr>
                <a:schemeClr val="dk1"/>
              </a:buClr>
              <a:buSzPts val="1500"/>
              <a:buChar char="●"/>
            </a:pPr>
            <a:r>
              <a:rPr lang="en" sz="1800" dirty="0"/>
              <a:t>Approach hard conversations constructively</a:t>
            </a:r>
            <a:endParaRPr sz="1800" dirty="0"/>
          </a:p>
          <a:p>
            <a:pPr marL="457200" lvl="0" indent="-323850" algn="l" rtl="0">
              <a:lnSpc>
                <a:spcPct val="115000"/>
              </a:lnSpc>
              <a:spcBef>
                <a:spcPts val="0"/>
              </a:spcBef>
              <a:spcAft>
                <a:spcPts val="0"/>
              </a:spcAft>
              <a:buClr>
                <a:schemeClr val="dk1"/>
              </a:buClr>
              <a:buSzPts val="1500"/>
              <a:buChar char="●"/>
            </a:pPr>
            <a:r>
              <a:rPr lang="en" sz="1800" dirty="0"/>
              <a:t>React to conflict with useful tactics</a:t>
            </a:r>
            <a:endParaRPr sz="1800" dirty="0"/>
          </a:p>
          <a:p>
            <a:pPr marL="457200" lvl="0" indent="-323850" algn="l" rtl="0">
              <a:lnSpc>
                <a:spcPct val="115000"/>
              </a:lnSpc>
              <a:spcBef>
                <a:spcPts val="0"/>
              </a:spcBef>
              <a:spcAft>
                <a:spcPts val="0"/>
              </a:spcAft>
              <a:buClr>
                <a:schemeClr val="dk1"/>
              </a:buClr>
              <a:buSzPts val="1500"/>
              <a:buChar char="●"/>
            </a:pPr>
            <a:r>
              <a:rPr lang="en" sz="1800" dirty="0"/>
              <a:t>Recognize misalignments between acquisition and Agile</a:t>
            </a:r>
            <a:endParaRPr sz="1800" dirty="0"/>
          </a:p>
          <a:p>
            <a:pPr marL="0" lvl="0" indent="0" algn="l" rtl="0">
              <a:spcBef>
                <a:spcPts val="12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3"/>
        <p:cNvGrpSpPr/>
        <p:nvPr/>
      </p:nvGrpSpPr>
      <p:grpSpPr>
        <a:xfrm>
          <a:off x="0" y="0"/>
          <a:ext cx="0" cy="0"/>
          <a:chOff x="0" y="0"/>
          <a:chExt cx="0" cy="0"/>
        </a:xfrm>
      </p:grpSpPr>
      <p:sp>
        <p:nvSpPr>
          <p:cNvPr id="594" name="Google Shape;594;p7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Conversations Get Difficult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96" name="Google Shape;596;p79"/>
          <p:cNvSpPr txBox="1"/>
          <p:nvPr/>
        </p:nvSpPr>
        <p:spPr>
          <a:xfrm>
            <a:off x="800250" y="1432500"/>
            <a:ext cx="4388400" cy="2339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Assumptions and misunderstandings</a:t>
            </a:r>
            <a:br>
              <a:rPr lang="en" sz="1800"/>
            </a:br>
            <a:endParaRPr sz="1800"/>
          </a:p>
          <a:p>
            <a:pPr marL="457200" lvl="0" indent="-342900" algn="l" rtl="0">
              <a:spcBef>
                <a:spcPts val="0"/>
              </a:spcBef>
              <a:spcAft>
                <a:spcPts val="0"/>
              </a:spcAft>
              <a:buSzPts val="1800"/>
              <a:buChar char="●"/>
            </a:pPr>
            <a:r>
              <a:rPr lang="en" sz="1800"/>
              <a:t>Blame and fear of conflict</a:t>
            </a:r>
            <a:br>
              <a:rPr lang="en" sz="1800"/>
            </a:br>
            <a:endParaRPr sz="1800"/>
          </a:p>
          <a:p>
            <a:pPr marL="457200" lvl="0" indent="-342900" algn="l" rtl="0">
              <a:spcBef>
                <a:spcPts val="0"/>
              </a:spcBef>
              <a:spcAft>
                <a:spcPts val="0"/>
              </a:spcAft>
              <a:buSzPts val="1800"/>
              <a:buChar char="●"/>
            </a:pPr>
            <a:r>
              <a:rPr lang="en" sz="1800"/>
              <a:t>Emotional stakes and self-identity</a:t>
            </a:r>
            <a:br>
              <a:rPr lang="en" sz="1800"/>
            </a:br>
            <a:endParaRPr sz="1800"/>
          </a:p>
          <a:p>
            <a:pPr marL="457200" lvl="0" indent="-342900" algn="l" rtl="0">
              <a:spcBef>
                <a:spcPts val="0"/>
              </a:spcBef>
              <a:spcAft>
                <a:spcPts val="0"/>
              </a:spcAft>
              <a:buSzPts val="1800"/>
              <a:buChar char="●"/>
            </a:pPr>
            <a:r>
              <a:rPr lang="en" sz="1800"/>
              <a:t>Role of hierarchy in defensiveness</a:t>
            </a:r>
            <a:endParaRPr sz="1800"/>
          </a:p>
          <a:p>
            <a:pPr marL="45720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1"/>
        <p:cNvGrpSpPr/>
        <p:nvPr/>
      </p:nvGrpSpPr>
      <p:grpSpPr>
        <a:xfrm>
          <a:off x="0" y="0"/>
          <a:ext cx="0" cy="0"/>
          <a:chOff x="0" y="0"/>
          <a:chExt cx="0" cy="0"/>
        </a:xfrm>
      </p:grpSpPr>
      <p:sp>
        <p:nvSpPr>
          <p:cNvPr id="602" name="Google Shape;602;p8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Preparing for difficult conversations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04" name="Google Shape;604;p80"/>
          <p:cNvSpPr txBox="1"/>
          <p:nvPr/>
        </p:nvSpPr>
        <p:spPr>
          <a:xfrm>
            <a:off x="800250" y="1432500"/>
            <a:ext cx="7625700" cy="25242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AutoNum type="arabicPeriod"/>
            </a:pPr>
            <a:r>
              <a:rPr lang="en" sz="1800" b="1">
                <a:solidFill>
                  <a:schemeClr val="dk1"/>
                </a:solidFill>
              </a:rPr>
              <a:t>Reframe</a:t>
            </a:r>
            <a:r>
              <a:rPr lang="en" sz="1800">
                <a:solidFill>
                  <a:schemeClr val="dk1"/>
                </a:solidFill>
              </a:rPr>
              <a:t> – Think “constructive,” not “confrontational”</a:t>
            </a:r>
            <a:br>
              <a:rPr lang="en" sz="1800">
                <a:solidFill>
                  <a:schemeClr val="dk1"/>
                </a:solidFill>
              </a:rPr>
            </a:br>
            <a:endParaRPr sz="1800">
              <a:solidFill>
                <a:schemeClr val="dk1"/>
              </a:solidFill>
            </a:endParaRPr>
          </a:p>
          <a:p>
            <a:pPr marL="457200" lvl="0" indent="-361950" algn="l" rtl="0">
              <a:spcBef>
                <a:spcPts val="0"/>
              </a:spcBef>
              <a:spcAft>
                <a:spcPts val="0"/>
              </a:spcAft>
              <a:buSzPts val="2100"/>
              <a:buAutoNum type="arabicPeriod"/>
            </a:pPr>
            <a:r>
              <a:rPr lang="en" sz="1800" b="1">
                <a:solidFill>
                  <a:schemeClr val="dk1"/>
                </a:solidFill>
              </a:rPr>
              <a:t>Prepare</a:t>
            </a:r>
            <a:r>
              <a:rPr lang="en" sz="1800">
                <a:solidFill>
                  <a:schemeClr val="dk1"/>
                </a:solidFill>
              </a:rPr>
              <a:t> – Pause, reflect, jot down notes</a:t>
            </a:r>
            <a:br>
              <a:rPr lang="en" sz="1800">
                <a:solidFill>
                  <a:schemeClr val="dk1"/>
                </a:solidFill>
              </a:rPr>
            </a:br>
            <a:endParaRPr sz="1800">
              <a:solidFill>
                <a:schemeClr val="dk1"/>
              </a:solidFill>
            </a:endParaRPr>
          </a:p>
          <a:p>
            <a:pPr marL="457200" lvl="0" indent="-361950" algn="l" rtl="0">
              <a:spcBef>
                <a:spcPts val="0"/>
              </a:spcBef>
              <a:spcAft>
                <a:spcPts val="0"/>
              </a:spcAft>
              <a:buSzPts val="2100"/>
              <a:buAutoNum type="arabicPeriod"/>
            </a:pPr>
            <a:r>
              <a:rPr lang="en" sz="1800" b="1">
                <a:solidFill>
                  <a:schemeClr val="dk1"/>
                </a:solidFill>
              </a:rPr>
              <a:t>Listen Deeply</a:t>
            </a:r>
            <a:r>
              <a:rPr lang="en" sz="1800">
                <a:solidFill>
                  <a:schemeClr val="dk1"/>
                </a:solidFill>
              </a:rPr>
              <a:t> – Understand the other person’s view</a:t>
            </a:r>
            <a:br>
              <a:rPr lang="en" sz="1800">
                <a:solidFill>
                  <a:schemeClr val="dk1"/>
                </a:solidFill>
              </a:rPr>
            </a:br>
            <a:endParaRPr sz="1800">
              <a:solidFill>
                <a:schemeClr val="dk1"/>
              </a:solidFill>
            </a:endParaRPr>
          </a:p>
          <a:p>
            <a:pPr marL="457200" lvl="0" indent="-361950" algn="l" rtl="0">
              <a:spcBef>
                <a:spcPts val="0"/>
              </a:spcBef>
              <a:spcAft>
                <a:spcPts val="0"/>
              </a:spcAft>
              <a:buSzPts val="2100"/>
              <a:buAutoNum type="arabicPeriod"/>
            </a:pPr>
            <a:r>
              <a:rPr lang="en" sz="1800" b="1">
                <a:solidFill>
                  <a:schemeClr val="dk1"/>
                </a:solidFill>
              </a:rPr>
              <a:t>Deliver News Clearly</a:t>
            </a:r>
            <a:r>
              <a:rPr lang="en" sz="1800">
                <a:solidFill>
                  <a:schemeClr val="dk1"/>
                </a:solidFill>
              </a:rPr>
              <a:t> – Be direct but compassionate</a:t>
            </a:r>
            <a:endParaRPr sz="18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9"/>
        <p:cNvGrpSpPr/>
        <p:nvPr/>
      </p:nvGrpSpPr>
      <p:grpSpPr>
        <a:xfrm>
          <a:off x="0" y="0"/>
          <a:ext cx="0" cy="0"/>
          <a:chOff x="0" y="0"/>
          <a:chExt cx="0" cy="0"/>
        </a:xfrm>
      </p:grpSpPr>
      <p:sp>
        <p:nvSpPr>
          <p:cNvPr id="610" name="Google Shape;610;p8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Conversation Tactics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12" name="Google Shape;612;p81"/>
          <p:cNvSpPr txBox="1"/>
          <p:nvPr/>
        </p:nvSpPr>
        <p:spPr>
          <a:xfrm>
            <a:off x="800250" y="1432500"/>
            <a:ext cx="6576600" cy="2893069"/>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t>Clarify the issue before speaking</a:t>
            </a:r>
            <a:br>
              <a:rPr lang="en" sz="1800" dirty="0"/>
            </a:br>
            <a:endParaRPr sz="1800" dirty="0"/>
          </a:p>
          <a:p>
            <a:pPr marL="457200" lvl="0" indent="-317500" algn="l" rtl="0">
              <a:spcBef>
                <a:spcPts val="0"/>
              </a:spcBef>
              <a:spcAft>
                <a:spcPts val="0"/>
              </a:spcAft>
              <a:buSzPts val="1400"/>
              <a:buChar char="●"/>
            </a:pPr>
            <a:r>
              <a:rPr lang="en" sz="1800" dirty="0"/>
              <a:t>Focus on outcomes and shared goals</a:t>
            </a:r>
            <a:br>
              <a:rPr lang="en" sz="1800" dirty="0"/>
            </a:br>
            <a:endParaRPr sz="1800" dirty="0"/>
          </a:p>
          <a:p>
            <a:pPr marL="457200" lvl="0" indent="-317500" algn="l" rtl="0">
              <a:spcBef>
                <a:spcPts val="0"/>
              </a:spcBef>
              <a:spcAft>
                <a:spcPts val="0"/>
              </a:spcAft>
              <a:buSzPts val="1400"/>
              <a:buChar char="●"/>
            </a:pPr>
            <a:r>
              <a:rPr lang="en" sz="1800" dirty="0"/>
              <a:t>Ask, don’t assume</a:t>
            </a:r>
            <a:br>
              <a:rPr lang="en" sz="1800" dirty="0"/>
            </a:br>
            <a:endParaRPr sz="1800" dirty="0"/>
          </a:p>
          <a:p>
            <a:pPr marL="457200" lvl="0" indent="-317500" algn="l" rtl="0">
              <a:spcBef>
                <a:spcPts val="0"/>
              </a:spcBef>
              <a:spcAft>
                <a:spcPts val="0"/>
              </a:spcAft>
              <a:buSzPts val="1400"/>
              <a:buChar char="●"/>
            </a:pPr>
            <a:r>
              <a:rPr lang="en" sz="1800" dirty="0"/>
              <a:t>Acknowledge and validate other views</a:t>
            </a:r>
            <a:br>
              <a:rPr lang="en" sz="1800" dirty="0"/>
            </a:br>
            <a:endParaRPr sz="1800" dirty="0"/>
          </a:p>
          <a:p>
            <a:pPr marL="457200" lvl="0" indent="-317500" algn="l" rtl="0">
              <a:spcBef>
                <a:spcPts val="0"/>
              </a:spcBef>
              <a:spcAft>
                <a:spcPts val="0"/>
              </a:spcAft>
              <a:buSzPts val="1400"/>
              <a:buChar char="●"/>
            </a:pPr>
            <a:r>
              <a:rPr lang="en" sz="1800" dirty="0"/>
              <a:t>Collaborate toward resolution</a:t>
            </a:r>
            <a:endParaRPr sz="1800" dirty="0"/>
          </a:p>
          <a:p>
            <a:pPr marL="45720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7"/>
        <p:cNvGrpSpPr/>
        <p:nvPr/>
      </p:nvGrpSpPr>
      <p:grpSpPr>
        <a:xfrm>
          <a:off x="0" y="0"/>
          <a:ext cx="0" cy="0"/>
          <a:chOff x="0" y="0"/>
          <a:chExt cx="0" cy="0"/>
        </a:xfrm>
      </p:grpSpPr>
      <p:sp>
        <p:nvSpPr>
          <p:cNvPr id="618" name="Google Shape;618;p8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Common Topic for Difficult Conversations: Agile Acquisition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20" name="Google Shape;620;p82"/>
          <p:cNvSpPr txBox="1"/>
          <p:nvPr/>
        </p:nvSpPr>
        <p:spPr>
          <a:xfrm>
            <a:off x="800250" y="1432500"/>
            <a:ext cx="6249600" cy="2893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Misunderstandings about Agile</a:t>
            </a:r>
            <a:br>
              <a:rPr lang="en" sz="1800" dirty="0"/>
            </a:br>
            <a:endParaRPr sz="1800" dirty="0"/>
          </a:p>
          <a:p>
            <a:pPr marL="457200" lvl="0" indent="-342900" algn="l" rtl="0">
              <a:spcBef>
                <a:spcPts val="0"/>
              </a:spcBef>
              <a:spcAft>
                <a:spcPts val="0"/>
              </a:spcAft>
              <a:buSzPts val="1800"/>
              <a:buChar char="●"/>
            </a:pPr>
            <a:r>
              <a:rPr lang="en" sz="1800" dirty="0"/>
              <a:t>Conflicting oversight expectations</a:t>
            </a:r>
            <a:br>
              <a:rPr lang="en" sz="1800" dirty="0"/>
            </a:br>
            <a:endParaRPr sz="1800" dirty="0"/>
          </a:p>
          <a:p>
            <a:pPr marL="457200" lvl="0" indent="-342900" algn="l" rtl="0">
              <a:spcBef>
                <a:spcPts val="0"/>
              </a:spcBef>
              <a:spcAft>
                <a:spcPts val="0"/>
              </a:spcAft>
              <a:buSzPts val="1800"/>
              <a:buChar char="●"/>
            </a:pPr>
            <a:r>
              <a:rPr lang="en" sz="1800" dirty="0"/>
              <a:t>Cultural resistance to change</a:t>
            </a:r>
            <a:br>
              <a:rPr lang="en" sz="1800" dirty="0"/>
            </a:br>
            <a:endParaRPr sz="1800" dirty="0"/>
          </a:p>
          <a:p>
            <a:pPr marL="457200" lvl="0" indent="-342900" algn="l" rtl="0">
              <a:spcBef>
                <a:spcPts val="0"/>
              </a:spcBef>
              <a:spcAft>
                <a:spcPts val="0"/>
              </a:spcAft>
              <a:buSzPts val="1800"/>
              <a:buChar char="●"/>
            </a:pPr>
            <a:r>
              <a:rPr lang="en" sz="1800" dirty="0"/>
              <a:t>Lack of end-user engagement</a:t>
            </a:r>
            <a:br>
              <a:rPr lang="en" sz="1800" dirty="0"/>
            </a:br>
            <a:endParaRPr sz="1800" dirty="0"/>
          </a:p>
          <a:p>
            <a:pPr marL="457200" lvl="0" indent="-342900" algn="l" rtl="0">
              <a:spcBef>
                <a:spcPts val="0"/>
              </a:spcBef>
              <a:spcAft>
                <a:spcPts val="0"/>
              </a:spcAft>
              <a:buSzPts val="1800"/>
              <a:buChar char="●"/>
            </a:pPr>
            <a:r>
              <a:rPr lang="en" sz="1800" dirty="0"/>
              <a:t>Infrastructure or integration challenges</a:t>
            </a:r>
            <a:endParaRPr sz="1800" dirty="0"/>
          </a:p>
          <a:p>
            <a:pPr marL="45720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1"/>
        <p:cNvGrpSpPr/>
        <p:nvPr/>
      </p:nvGrpSpPr>
      <p:grpSpPr>
        <a:xfrm>
          <a:off x="0" y="0"/>
          <a:ext cx="0" cy="0"/>
          <a:chOff x="0" y="0"/>
          <a:chExt cx="0" cy="0"/>
        </a:xfrm>
      </p:grpSpPr>
      <p:sp>
        <p:nvSpPr>
          <p:cNvPr id="472" name="Google Shape;472;p6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5"/>
          <p:cNvSpPr>
            <a:spLocks noGrp="1"/>
          </p:cNvSpPr>
          <p:nvPr>
            <p:ph type="title" idx="4294967295"/>
          </p:nvPr>
        </p:nvSpPr>
        <p:spPr>
          <a:xfrm>
            <a:off x="609600" y="2276426"/>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Module 5 Performance Outcome</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76" name="Google Shape;476;p65"/>
          <p:cNvSpPr/>
          <p:nvPr/>
        </p:nvSpPr>
        <p:spPr>
          <a:xfrm>
            <a:off x="4610100" y="1605026"/>
            <a:ext cx="3695700" cy="1619100"/>
          </a:xfrm>
          <a:prstGeom prst="rect">
            <a:avLst/>
          </a:prstGeom>
          <a:noFill/>
          <a:ln>
            <a:noFill/>
          </a:ln>
        </p:spPr>
        <p:txBody>
          <a:bodyPr spcFirstLastPara="1" wrap="square" lIns="91425" tIns="45700" rIns="91425" bIns="45700" anchor="ctr" anchorCtr="0">
            <a:noAutofit/>
          </a:bodyPr>
          <a:lstStyle/>
          <a:p>
            <a:pPr marL="0" marR="0" lvl="0" indent="0" algn="l" rtl="0">
              <a:lnSpc>
                <a:spcPct val="134000"/>
              </a:lnSpc>
              <a:spcBef>
                <a:spcPts val="0"/>
              </a:spcBef>
              <a:spcAft>
                <a:spcPts val="0"/>
              </a:spcAft>
              <a:buClr>
                <a:srgbClr val="000000"/>
              </a:buClr>
              <a:buSzPts val="900"/>
              <a:buFont typeface="Inter"/>
              <a:buNone/>
            </a:pPr>
            <a:r>
              <a:rPr lang="en" sz="1350">
                <a:latin typeface="Inter"/>
                <a:ea typeface="Inter"/>
                <a:cs typeface="Inter"/>
                <a:sym typeface="Inter"/>
              </a:rPr>
              <a:t>Grow: Apply techniques to create the culture of innovation within your sphere that enables you and others to effectively lead and influence customers to the best solutions.</a:t>
            </a:r>
            <a:endParaRPr sz="1350">
              <a:latin typeface="Inter"/>
              <a:ea typeface="Inter"/>
              <a:cs typeface="Inter"/>
              <a:sym typeface="Inter"/>
            </a:endParaRPr>
          </a:p>
          <a:p>
            <a:pPr marL="0" marR="0" lvl="0" indent="0" algn="l" rtl="0">
              <a:lnSpc>
                <a:spcPct val="134000"/>
              </a:lnSpc>
              <a:spcBef>
                <a:spcPts val="0"/>
              </a:spcBef>
              <a:spcAft>
                <a:spcPts val="0"/>
              </a:spcAft>
              <a:buClr>
                <a:srgbClr val="000000"/>
              </a:buClr>
              <a:buSzPts val="900"/>
              <a:buFont typeface="Inter"/>
              <a:buNone/>
            </a:pPr>
            <a:endParaRPr sz="9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5"/>
        <p:cNvGrpSpPr/>
        <p:nvPr/>
      </p:nvGrpSpPr>
      <p:grpSpPr>
        <a:xfrm>
          <a:off x="0" y="0"/>
          <a:ext cx="0" cy="0"/>
          <a:chOff x="0" y="0"/>
          <a:chExt cx="0" cy="0"/>
        </a:xfrm>
      </p:grpSpPr>
      <p:sp>
        <p:nvSpPr>
          <p:cNvPr id="626" name="Google Shape;626;p8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Common Topic for Difficult Conversations: Organizational Culture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28" name="Google Shape;628;p83"/>
          <p:cNvSpPr txBox="1"/>
          <p:nvPr/>
        </p:nvSpPr>
        <p:spPr>
          <a:xfrm>
            <a:off x="800250" y="1432500"/>
            <a:ext cx="6576600" cy="18285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Char char="●"/>
            </a:pPr>
            <a:r>
              <a:rPr lang="en" sz="1800"/>
              <a:t>Government culture often favors waterfall methods.</a:t>
            </a:r>
            <a:endParaRPr sz="1800"/>
          </a:p>
          <a:p>
            <a:pPr marL="457200" lvl="0" indent="-323850" algn="l" rtl="0">
              <a:lnSpc>
                <a:spcPct val="115000"/>
              </a:lnSpc>
              <a:spcBef>
                <a:spcPts val="0"/>
              </a:spcBef>
              <a:spcAft>
                <a:spcPts val="0"/>
              </a:spcAft>
              <a:buClr>
                <a:schemeClr val="dk1"/>
              </a:buClr>
              <a:buSzPts val="1500"/>
              <a:buChar char="●"/>
            </a:pPr>
            <a:r>
              <a:rPr lang="en" sz="1800"/>
              <a:t>Agile requires cultural and paradigm shifts.</a:t>
            </a:r>
            <a:endParaRPr sz="1800"/>
          </a:p>
          <a:p>
            <a:pPr marL="457200" lvl="0" indent="-323850" algn="l" rtl="0">
              <a:lnSpc>
                <a:spcPct val="115000"/>
              </a:lnSpc>
              <a:spcBef>
                <a:spcPts val="0"/>
              </a:spcBef>
              <a:spcAft>
                <a:spcPts val="0"/>
              </a:spcAft>
              <a:buClr>
                <a:schemeClr val="dk1"/>
              </a:buClr>
              <a:buSzPts val="1500"/>
              <a:buChar char="●"/>
            </a:pPr>
            <a:r>
              <a:rPr lang="en" sz="1800"/>
              <a:t>Legacy training and habits can be barriers to change.</a:t>
            </a:r>
            <a:endParaRPr sz="1800"/>
          </a:p>
          <a:p>
            <a:pPr marL="457200" lvl="0" indent="-323850" algn="l" rtl="0">
              <a:lnSpc>
                <a:spcPct val="115000"/>
              </a:lnSpc>
              <a:spcBef>
                <a:spcPts val="0"/>
              </a:spcBef>
              <a:spcAft>
                <a:spcPts val="0"/>
              </a:spcAft>
              <a:buClr>
                <a:schemeClr val="dk1"/>
              </a:buClr>
              <a:buSzPts val="1500"/>
              <a:buChar char="●"/>
            </a:pPr>
            <a:r>
              <a:rPr lang="en" sz="1800"/>
              <a:t>PMOs need to be retrained in Agile concepts.</a:t>
            </a:r>
            <a:endParaRPr sz="1800"/>
          </a:p>
          <a:p>
            <a:pPr marL="0" lvl="0" indent="0" algn="l" rtl="0">
              <a:spcBef>
                <a:spcPts val="12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3"/>
        <p:cNvGrpSpPr/>
        <p:nvPr/>
      </p:nvGrpSpPr>
      <p:grpSpPr>
        <a:xfrm>
          <a:off x="0" y="0"/>
          <a:ext cx="0" cy="0"/>
          <a:chOff x="0" y="0"/>
          <a:chExt cx="0" cy="0"/>
        </a:xfrm>
      </p:grpSpPr>
      <p:sp>
        <p:nvSpPr>
          <p:cNvPr id="634" name="Google Shape;634;p8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Common Topic for Difficult Conversations: Organizational Oversight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36" name="Google Shape;636;p84"/>
          <p:cNvSpPr txBox="1"/>
          <p:nvPr/>
        </p:nvSpPr>
        <p:spPr>
          <a:xfrm>
            <a:off x="800250" y="1432500"/>
            <a:ext cx="6283500" cy="21471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Char char="●"/>
            </a:pPr>
            <a:r>
              <a:rPr lang="en" sz="1800"/>
              <a:t>Traditional oversight methods don’t align with Agile.</a:t>
            </a:r>
            <a:endParaRPr sz="1800"/>
          </a:p>
          <a:p>
            <a:pPr marL="457200" lvl="0" indent="-323850" algn="l" rtl="0">
              <a:lnSpc>
                <a:spcPct val="115000"/>
              </a:lnSpc>
              <a:spcBef>
                <a:spcPts val="0"/>
              </a:spcBef>
              <a:spcAft>
                <a:spcPts val="0"/>
              </a:spcAft>
              <a:buClr>
                <a:schemeClr val="dk1"/>
              </a:buClr>
              <a:buSzPts val="1500"/>
              <a:buChar char="●"/>
            </a:pPr>
            <a:r>
              <a:rPr lang="en" sz="1800"/>
              <a:t>Agile emphasizes team-driven control.</a:t>
            </a:r>
            <a:endParaRPr sz="1800"/>
          </a:p>
          <a:p>
            <a:pPr marL="457200" lvl="0" indent="-323850" algn="l" rtl="0">
              <a:lnSpc>
                <a:spcPct val="115000"/>
              </a:lnSpc>
              <a:spcBef>
                <a:spcPts val="0"/>
              </a:spcBef>
              <a:spcAft>
                <a:spcPts val="0"/>
              </a:spcAft>
              <a:buClr>
                <a:schemeClr val="dk1"/>
              </a:buClr>
              <a:buSzPts val="1500"/>
              <a:buChar char="●"/>
            </a:pPr>
            <a:r>
              <a:rPr lang="en" sz="1800"/>
              <a:t>PMOs must shift from task-tracking to outcome-tracking.</a:t>
            </a:r>
            <a:endParaRPr sz="1800"/>
          </a:p>
          <a:p>
            <a:pPr marL="457200" lvl="0" indent="-323850" algn="l" rtl="0">
              <a:lnSpc>
                <a:spcPct val="115000"/>
              </a:lnSpc>
              <a:spcBef>
                <a:spcPts val="0"/>
              </a:spcBef>
              <a:spcAft>
                <a:spcPts val="0"/>
              </a:spcAft>
              <a:buClr>
                <a:schemeClr val="dk1"/>
              </a:buClr>
              <a:buSzPts val="1500"/>
              <a:buChar char="●"/>
            </a:pPr>
            <a:r>
              <a:rPr lang="en" sz="1800"/>
              <a:t>Use Agile metrics to balance insight and oversight.</a:t>
            </a:r>
            <a:endParaRPr sz="1800"/>
          </a:p>
          <a:p>
            <a:pPr marL="0" lvl="0" indent="0" algn="l" rtl="0">
              <a:spcBef>
                <a:spcPts val="12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1"/>
        <p:cNvGrpSpPr/>
        <p:nvPr/>
      </p:nvGrpSpPr>
      <p:grpSpPr>
        <a:xfrm>
          <a:off x="0" y="0"/>
          <a:ext cx="0" cy="0"/>
          <a:chOff x="0" y="0"/>
          <a:chExt cx="0" cy="0"/>
        </a:xfrm>
      </p:grpSpPr>
      <p:sp>
        <p:nvSpPr>
          <p:cNvPr id="642" name="Google Shape;642;p8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Common Topic for Difficult Conversations: End User Involvement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44" name="Google Shape;644;p85"/>
          <p:cNvSpPr txBox="1"/>
          <p:nvPr/>
        </p:nvSpPr>
        <p:spPr>
          <a:xfrm>
            <a:off x="800250" y="1432500"/>
            <a:ext cx="74904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Agile prioritizes daily user-developer collaboration.</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Government end users often unavailable or fragmented.</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Need a unified voice and feedback mechanism.</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Frequent, focused user reviews preferred over infrequent large events.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9"/>
        <p:cNvGrpSpPr/>
        <p:nvPr/>
      </p:nvGrpSpPr>
      <p:grpSpPr>
        <a:xfrm>
          <a:off x="0" y="0"/>
          <a:ext cx="0" cy="0"/>
          <a:chOff x="0" y="0"/>
          <a:chExt cx="0" cy="0"/>
        </a:xfrm>
      </p:grpSpPr>
      <p:sp>
        <p:nvSpPr>
          <p:cNvPr id="650" name="Google Shape;650;p8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Common Topic for Difficult Conversations: Integration and Test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52" name="Google Shape;652;p86"/>
          <p:cNvSpPr txBox="1"/>
          <p:nvPr/>
        </p:nvSpPr>
        <p:spPr>
          <a:xfrm>
            <a:off x="800250" y="1432500"/>
            <a:ext cx="61932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Agile integrates and tests throughout development.</a:t>
            </a:r>
            <a:endParaRPr sz="1800"/>
          </a:p>
          <a:p>
            <a:pPr marL="457200" lvl="0" indent="-342900" algn="l" rtl="0">
              <a:spcBef>
                <a:spcPts val="0"/>
              </a:spcBef>
              <a:spcAft>
                <a:spcPts val="0"/>
              </a:spcAft>
              <a:buSzPts val="1800"/>
              <a:buChar char="●"/>
            </a:pPr>
            <a:r>
              <a:rPr lang="en" sz="1800"/>
              <a:t>Legacy structures delay testing until the end.</a:t>
            </a:r>
            <a:endParaRPr sz="1800"/>
          </a:p>
          <a:p>
            <a:pPr marL="457200" lvl="0" indent="-342900" algn="l" rtl="0">
              <a:spcBef>
                <a:spcPts val="0"/>
              </a:spcBef>
              <a:spcAft>
                <a:spcPts val="0"/>
              </a:spcAft>
              <a:buSzPts val="1800"/>
              <a:buChar char="●"/>
            </a:pPr>
            <a:r>
              <a:rPr lang="en" sz="1800"/>
              <a:t>Government testers must adapt to Agile cycles.</a:t>
            </a:r>
            <a:endParaRPr sz="1800"/>
          </a:p>
          <a:p>
            <a:pPr marL="457200" lvl="0" indent="-342900" algn="l" rtl="0">
              <a:spcBef>
                <a:spcPts val="0"/>
              </a:spcBef>
              <a:spcAft>
                <a:spcPts val="0"/>
              </a:spcAft>
              <a:buSzPts val="1800"/>
              <a:buChar char="●"/>
            </a:pPr>
            <a:r>
              <a:rPr lang="en" sz="1800"/>
              <a:t>Developers need access to target environments early.</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7"/>
        <p:cNvGrpSpPr/>
        <p:nvPr/>
      </p:nvGrpSpPr>
      <p:grpSpPr>
        <a:xfrm>
          <a:off x="0" y="0"/>
          <a:ext cx="0" cy="0"/>
          <a:chOff x="0" y="0"/>
          <a:chExt cx="0" cy="0"/>
        </a:xfrm>
      </p:grpSpPr>
      <p:sp>
        <p:nvSpPr>
          <p:cNvPr id="658" name="Google Shape;658;p8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Common Topic for Difficult Conversations: Infrastructure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60" name="Google Shape;660;p87"/>
          <p:cNvSpPr txBox="1"/>
          <p:nvPr/>
        </p:nvSpPr>
        <p:spPr>
          <a:xfrm>
            <a:off x="800250" y="1432500"/>
            <a:ext cx="69828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Agile requires flexible, supportive infrastructure.</a:t>
            </a:r>
            <a:endParaRPr sz="1800"/>
          </a:p>
          <a:p>
            <a:pPr marL="457200" lvl="0" indent="-342900" algn="l" rtl="0">
              <a:spcBef>
                <a:spcPts val="0"/>
              </a:spcBef>
              <a:spcAft>
                <a:spcPts val="0"/>
              </a:spcAft>
              <a:buSzPts val="1800"/>
              <a:buChar char="●"/>
            </a:pPr>
            <a:r>
              <a:rPr lang="en" sz="1800"/>
              <a:t>Upfront decisions on shared assets must align with Agile.</a:t>
            </a:r>
            <a:endParaRPr sz="1800"/>
          </a:p>
          <a:p>
            <a:pPr marL="457200" lvl="0" indent="-342900" algn="l" rtl="0">
              <a:spcBef>
                <a:spcPts val="0"/>
              </a:spcBef>
              <a:spcAft>
                <a:spcPts val="0"/>
              </a:spcAft>
              <a:buSzPts val="1800"/>
              <a:buChar char="●"/>
            </a:pPr>
            <a:r>
              <a:rPr lang="en" sz="1800"/>
              <a:t>Agile teams must understand broader system architecture.</a:t>
            </a:r>
            <a:endParaRPr sz="1800"/>
          </a:p>
          <a:p>
            <a:pPr marL="457200" lvl="0" indent="-342900" algn="l" rtl="0">
              <a:spcBef>
                <a:spcPts val="0"/>
              </a:spcBef>
              <a:spcAft>
                <a:spcPts val="0"/>
              </a:spcAft>
              <a:buSzPts val="1800"/>
              <a:buChar char="●"/>
            </a:pPr>
            <a:r>
              <a:rPr lang="en" sz="1800"/>
              <a:t>Use hybrid approaches and iterate early.</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5"/>
        <p:cNvGrpSpPr/>
        <p:nvPr/>
      </p:nvGrpSpPr>
      <p:grpSpPr>
        <a:xfrm>
          <a:off x="0" y="0"/>
          <a:ext cx="0" cy="0"/>
          <a:chOff x="0" y="0"/>
          <a:chExt cx="0" cy="0"/>
        </a:xfrm>
      </p:grpSpPr>
      <p:sp>
        <p:nvSpPr>
          <p:cNvPr id="666" name="Google Shape;666;p88"/>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Building Your Resilience</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1"/>
        <p:cNvGrpSpPr/>
        <p:nvPr/>
      </p:nvGrpSpPr>
      <p:grpSpPr>
        <a:xfrm>
          <a:off x="0" y="0"/>
          <a:ext cx="0" cy="0"/>
          <a:chOff x="0" y="0"/>
          <a:chExt cx="0" cy="0"/>
        </a:xfrm>
      </p:grpSpPr>
      <p:sp>
        <p:nvSpPr>
          <p:cNvPr id="673" name="Google Shape;673;p8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Growth Mindset vs. Fixed Mindset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72" name="Google Shape;672;p89"/>
          <p:cNvSpPr/>
          <p:nvPr/>
        </p:nvSpPr>
        <p:spPr>
          <a:xfrm>
            <a:off x="609600" y="1207425"/>
            <a:ext cx="79404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t>A growth mindset means believing that skills and intelligence can be developed through effort, feedback, and learning.</a:t>
            </a:r>
            <a:endParaRPr sz="1800"/>
          </a:p>
        </p:txBody>
      </p:sp>
      <p:graphicFrame>
        <p:nvGraphicFramePr>
          <p:cNvPr id="674" name="Google Shape;674;p89"/>
          <p:cNvGraphicFramePr/>
          <p:nvPr>
            <p:extLst>
              <p:ext uri="{D42A27DB-BD31-4B8C-83A1-F6EECF244321}">
                <p14:modId xmlns:p14="http://schemas.microsoft.com/office/powerpoint/2010/main" val="3941087485"/>
              </p:ext>
            </p:extLst>
          </p:nvPr>
        </p:nvGraphicFramePr>
        <p:xfrm>
          <a:off x="839700" y="2339900"/>
          <a:ext cx="7239000" cy="1828680"/>
        </p:xfrm>
        <a:graphic>
          <a:graphicData uri="http://schemas.openxmlformats.org/drawingml/2006/table">
            <a:tbl>
              <a:tblPr firstRow="1">
                <a:noFill/>
                <a:tableStyleId>{410054E3-A6CE-472D-9C1F-D20C88AB18E7}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a:t>Growth Mindset</a:t>
                      </a:r>
                      <a:endParaRPr sz="1800"/>
                    </a:p>
                  </a:txBody>
                  <a:tcPr marL="91425" marR="91425" marT="91425" marB="91425">
                    <a:solidFill>
                      <a:srgbClr val="EFEFEF"/>
                    </a:solidFill>
                  </a:tcPr>
                </a:tc>
                <a:tc>
                  <a:txBody>
                    <a:bodyPr/>
                    <a:lstStyle/>
                    <a:p>
                      <a:pPr marL="0" lvl="0" indent="0" algn="l" rtl="0">
                        <a:spcBef>
                          <a:spcPts val="0"/>
                        </a:spcBef>
                        <a:spcAft>
                          <a:spcPts val="0"/>
                        </a:spcAft>
                        <a:buNone/>
                      </a:pPr>
                      <a:r>
                        <a:rPr lang="en" sz="1800"/>
                        <a:t>Fixed Mindset</a:t>
                      </a:r>
                      <a:endParaRPr sz="180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a:t>Embraces challenges</a:t>
                      </a:r>
                      <a:endParaRPr sz="1800"/>
                    </a:p>
                  </a:txBody>
                  <a:tcPr marL="91425" marR="91425" marT="91425" marB="91425"/>
                </a:tc>
                <a:tc>
                  <a:txBody>
                    <a:bodyPr/>
                    <a:lstStyle/>
                    <a:p>
                      <a:pPr marL="0" lvl="0" indent="0" algn="l" rtl="0">
                        <a:spcBef>
                          <a:spcPts val="0"/>
                        </a:spcBef>
                        <a:spcAft>
                          <a:spcPts val="0"/>
                        </a:spcAft>
                        <a:buNone/>
                      </a:pPr>
                      <a:r>
                        <a:rPr lang="en" sz="1800"/>
                        <a:t>Avoids challenges</a:t>
                      </a:r>
                      <a:endParaRPr sz="18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a:t>Learns from feedback</a:t>
                      </a:r>
                      <a:endParaRPr sz="1800"/>
                    </a:p>
                  </a:txBody>
                  <a:tcPr marL="91425" marR="91425" marT="91425" marB="91425"/>
                </a:tc>
                <a:tc>
                  <a:txBody>
                    <a:bodyPr/>
                    <a:lstStyle/>
                    <a:p>
                      <a:pPr marL="0" lvl="0" indent="0" algn="l" rtl="0">
                        <a:spcBef>
                          <a:spcPts val="0"/>
                        </a:spcBef>
                        <a:spcAft>
                          <a:spcPts val="0"/>
                        </a:spcAft>
                        <a:buNone/>
                      </a:pPr>
                      <a:r>
                        <a:rPr lang="en" sz="1800"/>
                        <a:t>Ignores useful feedback</a:t>
                      </a:r>
                      <a:endParaRPr sz="18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a:t>Views failure as learning</a:t>
                      </a:r>
                      <a:endParaRPr sz="1800"/>
                    </a:p>
                  </a:txBody>
                  <a:tcPr marL="91425" marR="91425" marT="91425" marB="91425"/>
                </a:tc>
                <a:tc>
                  <a:txBody>
                    <a:bodyPr/>
                    <a:lstStyle/>
                    <a:p>
                      <a:pPr marL="0" lvl="0" indent="0" algn="l" rtl="0">
                        <a:spcBef>
                          <a:spcPts val="0"/>
                        </a:spcBef>
                        <a:spcAft>
                          <a:spcPts val="0"/>
                        </a:spcAft>
                        <a:buNone/>
                      </a:pPr>
                      <a:r>
                        <a:rPr lang="en" sz="1800" dirty="0"/>
                        <a:t>Sees failure as a limit</a:t>
                      </a:r>
                      <a:endParaRPr sz="1800" dirty="0"/>
                    </a:p>
                  </a:txBody>
                  <a:tcPr marL="91425" marR="91425" marT="91425" marB="91425"/>
                </a:tc>
                <a:extLst>
                  <a:ext uri="{0D108BD9-81ED-4DB2-BD59-A6C34878D82A}">
                    <a16:rowId xmlns:a16="http://schemas.microsoft.com/office/drawing/2014/main" val="10003"/>
                  </a:ext>
                </a:extLst>
              </a:tr>
            </a:tbl>
          </a:graphicData>
        </a:graphic>
      </p:graphicFrame>
      <p:sp>
        <p:nvSpPr>
          <p:cNvPr id="675" name="Google Shape;675;p89"/>
          <p:cNvSpPr txBox="1"/>
          <p:nvPr/>
        </p:nvSpPr>
        <p:spPr>
          <a:xfrm>
            <a:off x="839700" y="45569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Source: Carol Dweck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0"/>
        <p:cNvGrpSpPr/>
        <p:nvPr/>
      </p:nvGrpSpPr>
      <p:grpSpPr>
        <a:xfrm>
          <a:off x="0" y="0"/>
          <a:ext cx="0" cy="0"/>
          <a:chOff x="0" y="0"/>
          <a:chExt cx="0" cy="0"/>
        </a:xfrm>
      </p:grpSpPr>
      <p:sp>
        <p:nvSpPr>
          <p:cNvPr id="681" name="Google Shape;681;p9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D4F07327-10A4-9D67-33D9-25EE39FD011D}"/>
              </a:ext>
            </a:extLst>
          </p:cNvPr>
          <p:cNvSpPr>
            <a:spLocks noGrp="1"/>
          </p:cNvSpPr>
          <p:nvPr>
            <p:ph type="title" idx="4294967295"/>
          </p:nvPr>
        </p:nvSpPr>
        <p:spPr>
          <a:xfrm>
            <a:off x="628650" y="-993775"/>
            <a:ext cx="7886700" cy="993775"/>
          </a:xfrm>
          <a:prstGeom prst="rect">
            <a:avLst/>
          </a:prstGeom>
        </p:spPr>
        <p:txBody>
          <a:bodyPr anchor="b"/>
          <a:lstStyle/>
          <a:p>
            <a:r>
              <a:rPr lang="en-US" dirty="0"/>
              <a:t>Two Mindsets graphic by Carol Dweck</a:t>
            </a:r>
          </a:p>
        </p:txBody>
      </p:sp>
      <p:pic>
        <p:nvPicPr>
          <p:cNvPr id="682" name="Google Shape;682;p90" descr="Infographic explaining the characteristics of a fixed vs. growth mindset. A fixed mindset avoids challenges, gives up easily, sees effort as fruitless or worse, ignores useful negative feedback and feels threatened by the success of others. A growth mindset embraces challenges, persists in the face of setbacks, sees effort as the path to master, learns from criticism, and finds lessons and inspiration in the success of others."/>
          <p:cNvPicPr preferRelativeResize="0"/>
          <p:nvPr/>
        </p:nvPicPr>
        <p:blipFill>
          <a:blip r:embed="rId3">
            <a:alphaModFix/>
          </a:blip>
          <a:stretch>
            <a:fillRect/>
          </a:stretch>
        </p:blipFill>
        <p:spPr>
          <a:xfrm>
            <a:off x="2857056" y="314325"/>
            <a:ext cx="3324225" cy="451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7"/>
        <p:cNvGrpSpPr/>
        <p:nvPr/>
      </p:nvGrpSpPr>
      <p:grpSpPr>
        <a:xfrm>
          <a:off x="0" y="0"/>
          <a:ext cx="0" cy="0"/>
          <a:chOff x="0" y="0"/>
          <a:chExt cx="0" cy="0"/>
        </a:xfrm>
      </p:grpSpPr>
      <p:sp>
        <p:nvSpPr>
          <p:cNvPr id="688" name="Google Shape;688;p9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It Matters in Digital Acquisition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90" name="Google Shape;690;p91"/>
          <p:cNvSpPr txBox="1"/>
          <p:nvPr/>
        </p:nvSpPr>
        <p:spPr>
          <a:xfrm>
            <a:off x="800250" y="1432500"/>
            <a:ext cx="7704600" cy="325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800" b="1">
                <a:solidFill>
                  <a:schemeClr val="dk1"/>
                </a:solidFill>
              </a:rPr>
              <a:t>Two Mindset Shifts to Cultivate:</a:t>
            </a:r>
            <a:endParaRPr sz="1800" b="1">
              <a:solidFill>
                <a:schemeClr val="dk1"/>
              </a:solidFill>
            </a:endParaRPr>
          </a:p>
          <a:p>
            <a:pPr marL="457200" lvl="0" indent="-342900" algn="l" rtl="0">
              <a:lnSpc>
                <a:spcPct val="115000"/>
              </a:lnSpc>
              <a:spcBef>
                <a:spcPts val="1200"/>
              </a:spcBef>
              <a:spcAft>
                <a:spcPts val="0"/>
              </a:spcAft>
              <a:buClr>
                <a:schemeClr val="dk1"/>
              </a:buClr>
              <a:buSzPts val="1800"/>
              <a:buAutoNum type="arabicPeriod"/>
            </a:pPr>
            <a:r>
              <a:rPr lang="en" sz="1800" b="1">
                <a:solidFill>
                  <a:schemeClr val="dk1"/>
                </a:solidFill>
              </a:rPr>
              <a:t>Perspective on risk</a:t>
            </a:r>
            <a:br>
              <a:rPr lang="en" sz="1800" b="1">
                <a:solidFill>
                  <a:schemeClr val="dk1"/>
                </a:solidFill>
              </a:rPr>
            </a:br>
            <a:r>
              <a:rPr lang="en" sz="1800">
                <a:solidFill>
                  <a:schemeClr val="dk1"/>
                </a:solidFill>
              </a:rPr>
              <a:t> Step outside your comfort zone to explore new, better ways of doing things.</a:t>
            </a:r>
            <a:br>
              <a:rPr lang="en" sz="1800">
                <a:solidFill>
                  <a:schemeClr val="dk1"/>
                </a:solidFill>
              </a:rPr>
            </a:b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 sz="1800" b="1">
                <a:solidFill>
                  <a:schemeClr val="dk1"/>
                </a:solidFill>
              </a:rPr>
              <a:t>Embracing failure</a:t>
            </a:r>
            <a:br>
              <a:rPr lang="en" sz="1800" b="1">
                <a:solidFill>
                  <a:schemeClr val="dk1"/>
                </a:solidFill>
              </a:rPr>
            </a:br>
            <a:r>
              <a:rPr lang="en" sz="1800">
                <a:solidFill>
                  <a:schemeClr val="dk1"/>
                </a:solidFill>
              </a:rPr>
              <a:t> Treat failure as a critical part of the learning and innovation process.</a:t>
            </a:r>
            <a:br>
              <a:rPr lang="en" sz="1800">
                <a:solidFill>
                  <a:schemeClr val="dk1"/>
                </a:solidFill>
              </a:rPr>
            </a:br>
            <a:endParaRPr sz="1800">
              <a:solidFill>
                <a:schemeClr val="dk1"/>
              </a:solidFill>
            </a:endParaRPr>
          </a:p>
          <a:p>
            <a:pPr marL="0" lvl="0" indent="0" algn="l" rtl="0">
              <a:spcBef>
                <a:spcPts val="12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5"/>
        <p:cNvGrpSpPr/>
        <p:nvPr/>
      </p:nvGrpSpPr>
      <p:grpSpPr>
        <a:xfrm>
          <a:off x="0" y="0"/>
          <a:ext cx="0" cy="0"/>
          <a:chOff x="0" y="0"/>
          <a:chExt cx="0" cy="0"/>
        </a:xfrm>
      </p:grpSpPr>
      <p:sp>
        <p:nvSpPr>
          <p:cNvPr id="696" name="Google Shape;696;p9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Wellness Rituals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98" name="Google Shape;698;p92"/>
          <p:cNvSpPr txBox="1"/>
          <p:nvPr/>
        </p:nvSpPr>
        <p:spPr>
          <a:xfrm>
            <a:off x="800250" y="1432500"/>
            <a:ext cx="80205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Embrace failure as a sign of growth—“buy small, miss small.”</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High performance = caring for body, emotions, mind, and spirit (purpose)</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Small, repeatable rituals enhance resilience and recovery</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In stress: routines slip, but reclaiming them improves focus and creativity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Support systems matter—lean on others when setbacks hit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Build resilience by starting 1 small wellness ritual/week</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sp>
        <p:nvSpPr>
          <p:cNvPr id="482" name="Google Shape;482;p6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6"/>
          <p:cNvSpPr>
            <a:spLocks noGrp="1"/>
          </p:cNvSpPr>
          <p:nvPr>
            <p:ph type="title" idx="4294967295"/>
          </p:nvPr>
        </p:nvSpPr>
        <p:spPr>
          <a:xfrm>
            <a:off x="609600" y="2433638"/>
            <a:ext cx="3124200" cy="276225"/>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dk1"/>
              </a:buClr>
              <a:buSzPts val="1800"/>
              <a:buFont typeface="Inter"/>
              <a:buNone/>
              <a:tabLst/>
              <a:defRPr/>
            </a:pPr>
            <a:r>
              <a:rPr kumimoji="0" lang="en-US" sz="1800" b="1" i="0" u="none" strike="noStrike" kern="0" cap="none" spc="0" normalizeH="0" baseline="0" noProof="0" dirty="0">
                <a:ln>
                  <a:noFill/>
                </a:ln>
                <a:solidFill>
                  <a:schemeClr val="dk1"/>
                </a:solidFill>
                <a:effectLst/>
                <a:uLnTx/>
                <a:uFillTx/>
                <a:latin typeface="Inter"/>
                <a:ea typeface="Inter"/>
                <a:cs typeface="Inter"/>
                <a:sym typeface="Inter"/>
              </a:rPr>
              <a:t>At the conclusion of this module, you will be able to</a:t>
            </a:r>
          </a:p>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endParaRPr kumimoji="0" lang="en-US" sz="18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484" name="Google Shape;484;p66"/>
          <p:cNvSpPr/>
          <p:nvPr/>
        </p:nvSpPr>
        <p:spPr>
          <a:xfrm>
            <a:off x="4081775" y="1298850"/>
            <a:ext cx="4726800" cy="2545800"/>
          </a:xfrm>
          <a:prstGeom prst="rect">
            <a:avLst/>
          </a:prstGeom>
          <a:noFill/>
          <a:ln>
            <a:noFill/>
          </a:ln>
        </p:spPr>
        <p:txBody>
          <a:bodyPr spcFirstLastPara="1" wrap="square" lIns="91425" tIns="45700" rIns="91425" bIns="45700" anchor="ctr" anchorCtr="0">
            <a:noAutofit/>
          </a:bodyPr>
          <a:lstStyle/>
          <a:p>
            <a:pPr marL="457200" lvl="0" indent="-314325" algn="l" rtl="0">
              <a:lnSpc>
                <a:spcPct val="100000"/>
              </a:lnSpc>
              <a:spcBef>
                <a:spcPts val="300"/>
              </a:spcBef>
              <a:spcAft>
                <a:spcPts val="0"/>
              </a:spcAft>
              <a:buClr>
                <a:srgbClr val="1F2328"/>
              </a:buClr>
              <a:buSzPts val="1350"/>
              <a:buFont typeface="Inter"/>
              <a:buChar char="●"/>
            </a:pPr>
            <a:r>
              <a:rPr lang="en" sz="1350">
                <a:latin typeface="Inter"/>
                <a:ea typeface="Inter"/>
                <a:cs typeface="Inter"/>
                <a:sym typeface="Inter"/>
              </a:rPr>
              <a:t>Identify your spheres of influence.</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00000"/>
              </a:lnSpc>
              <a:spcBef>
                <a:spcPts val="0"/>
              </a:spcBef>
              <a:spcAft>
                <a:spcPts val="0"/>
              </a:spcAft>
              <a:buClr>
                <a:srgbClr val="1F2328"/>
              </a:buClr>
              <a:buSzPts val="1350"/>
              <a:buFont typeface="Inter"/>
              <a:buChar char="●"/>
            </a:pPr>
            <a:r>
              <a:rPr lang="en" sz="1350">
                <a:latin typeface="Inter"/>
                <a:ea typeface="Inter"/>
                <a:cs typeface="Inter"/>
                <a:sym typeface="Inter"/>
              </a:rPr>
              <a:t>Identify typical challenges you may encounter when working with various stakeholders in those spheres.</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00000"/>
              </a:lnSpc>
              <a:spcBef>
                <a:spcPts val="0"/>
              </a:spcBef>
              <a:spcAft>
                <a:spcPts val="0"/>
              </a:spcAft>
              <a:buClr>
                <a:srgbClr val="1F2328"/>
              </a:buClr>
              <a:buSzPts val="1350"/>
              <a:buFont typeface="Inter"/>
              <a:buChar char="●"/>
            </a:pPr>
            <a:r>
              <a:rPr lang="en" sz="1350">
                <a:latin typeface="Inter"/>
                <a:ea typeface="Inter"/>
                <a:cs typeface="Inter"/>
                <a:sym typeface="Inter"/>
              </a:rPr>
              <a:t>Plan for influence conversations based on challenges and opportunities in your agency or current digital assignment.</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00000"/>
              </a:lnSpc>
              <a:spcBef>
                <a:spcPts val="0"/>
              </a:spcBef>
              <a:spcAft>
                <a:spcPts val="0"/>
              </a:spcAft>
              <a:buClr>
                <a:srgbClr val="1F2328"/>
              </a:buClr>
              <a:buSzPts val="1350"/>
              <a:buFont typeface="Inter"/>
              <a:buChar char="●"/>
            </a:pPr>
            <a:r>
              <a:rPr lang="en" sz="1350">
                <a:latin typeface="Inter"/>
                <a:ea typeface="Inter"/>
                <a:cs typeface="Inter"/>
                <a:sym typeface="Inter"/>
              </a:rPr>
              <a:t>Assess your strengths and change style.</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00000"/>
              </a:lnSpc>
              <a:spcBef>
                <a:spcPts val="0"/>
              </a:spcBef>
              <a:spcAft>
                <a:spcPts val="0"/>
              </a:spcAft>
              <a:buClr>
                <a:srgbClr val="1F2328"/>
              </a:buClr>
              <a:buSzPts val="1350"/>
              <a:buFont typeface="Inter"/>
              <a:buChar char="●"/>
            </a:pPr>
            <a:r>
              <a:rPr lang="en" sz="1350">
                <a:latin typeface="Inter"/>
                <a:ea typeface="Inter"/>
                <a:cs typeface="Inter"/>
                <a:sym typeface="Inter"/>
              </a:rPr>
              <a:t>Develop a personal plan for contributing to and promoting change within your agency and the broader government community.</a:t>
            </a:r>
            <a:endParaRPr sz="1350">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3"/>
        <p:cNvGrpSpPr/>
        <p:nvPr/>
      </p:nvGrpSpPr>
      <p:grpSpPr>
        <a:xfrm>
          <a:off x="0" y="0"/>
          <a:ext cx="0" cy="0"/>
          <a:chOff x="0" y="0"/>
          <a:chExt cx="0" cy="0"/>
        </a:xfrm>
      </p:grpSpPr>
      <p:sp>
        <p:nvSpPr>
          <p:cNvPr id="704" name="Google Shape;704;p9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Analyze Where the “No” Came From</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06" name="Google Shape;706;p93"/>
          <p:cNvSpPr txBox="1"/>
          <p:nvPr/>
        </p:nvSpPr>
        <p:spPr>
          <a:xfrm>
            <a:off x="793075" y="1295400"/>
            <a:ext cx="7693200" cy="372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Hearing “no” -  means assess and adapt</a:t>
            </a:r>
            <a:br>
              <a:rPr lang="en" sz="1800">
                <a:solidFill>
                  <a:schemeClr val="dk1"/>
                </a:solidFill>
              </a:rPr>
            </a:br>
            <a:endParaRPr sz="1800">
              <a:solidFill>
                <a:schemeClr val="dk1"/>
              </a:solidFill>
            </a:endParaRPr>
          </a:p>
          <a:p>
            <a:pPr marL="0" lvl="0" indent="0" algn="l" rtl="0">
              <a:spcBef>
                <a:spcPts val="0"/>
              </a:spcBef>
              <a:spcAft>
                <a:spcPts val="0"/>
              </a:spcAft>
              <a:buNone/>
            </a:pPr>
            <a:r>
              <a:rPr lang="en" sz="1800">
                <a:solidFill>
                  <a:schemeClr val="dk1"/>
                </a:solidFill>
              </a:rPr>
              <a:t>Watch for </a:t>
            </a:r>
            <a:r>
              <a:rPr lang="en" sz="1800" b="1">
                <a:solidFill>
                  <a:schemeClr val="dk1"/>
                </a:solidFill>
              </a:rPr>
              <a:t>cognitive traps</a:t>
            </a:r>
            <a:r>
              <a:rPr lang="en" sz="1800">
                <a:solidFill>
                  <a:schemeClr val="dk1"/>
                </a:solidFill>
              </a:rPr>
              <a:t>:</a:t>
            </a:r>
            <a:endParaRPr sz="1800">
              <a:solidFill>
                <a:schemeClr val="dk1"/>
              </a:solidFill>
            </a:endParaRPr>
          </a:p>
          <a:p>
            <a:pPr marL="457200" lvl="0" indent="-342900" algn="l" rtl="0">
              <a:lnSpc>
                <a:spcPct val="115000"/>
              </a:lnSpc>
              <a:spcBef>
                <a:spcPts val="1200"/>
              </a:spcBef>
              <a:spcAft>
                <a:spcPts val="0"/>
              </a:spcAft>
              <a:buClr>
                <a:schemeClr val="dk1"/>
              </a:buClr>
              <a:buSzPts val="1800"/>
              <a:buChar char="●"/>
            </a:pPr>
            <a:r>
              <a:rPr lang="en" sz="1800">
                <a:solidFill>
                  <a:schemeClr val="dk1"/>
                </a:solidFill>
              </a:rPr>
              <a:t>Mindreading</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Overgeneralizing</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Confirmation bias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Emotional reasoning</a:t>
            </a:r>
            <a:endParaRPr sz="1800">
              <a:solidFill>
                <a:schemeClr val="dk1"/>
              </a:solidFill>
            </a:endParaRPr>
          </a:p>
          <a:p>
            <a:pPr marL="0" lvl="0" indent="0" algn="l" rtl="0">
              <a:lnSpc>
                <a:spcPct val="115000"/>
              </a:lnSpc>
              <a:spcBef>
                <a:spcPts val="1200"/>
              </a:spcBef>
              <a:spcAft>
                <a:spcPts val="0"/>
              </a:spcAft>
              <a:buNone/>
            </a:pPr>
            <a:r>
              <a:rPr lang="en" sz="1800">
                <a:solidFill>
                  <a:schemeClr val="dk1"/>
                </a:solidFill>
              </a:rPr>
              <a:t>Revisit your prep: Did your message align with their data or viewpoint?</a:t>
            </a:r>
            <a:br>
              <a:rPr lang="en" sz="1800">
                <a:solidFill>
                  <a:schemeClr val="dk1"/>
                </a:solidFill>
              </a:rPr>
            </a:br>
            <a:endParaRPr sz="1800">
              <a:solidFill>
                <a:schemeClr val="dk1"/>
              </a:solidFill>
            </a:endParaRPr>
          </a:p>
          <a:p>
            <a:pPr marL="0" lvl="0" indent="0" algn="l" rtl="0">
              <a:spcBef>
                <a:spcPts val="0"/>
              </a:spcBef>
              <a:spcAft>
                <a:spcPts val="0"/>
              </a:spcAft>
              <a:buNone/>
            </a:pPr>
            <a:r>
              <a:rPr lang="en" sz="1800">
                <a:solidFill>
                  <a:schemeClr val="dk1"/>
                </a:solidFill>
              </a:rPr>
              <a:t>Use the </a:t>
            </a:r>
            <a:r>
              <a:rPr lang="en" sz="1800" b="1">
                <a:solidFill>
                  <a:schemeClr val="dk1"/>
                </a:solidFill>
              </a:rPr>
              <a:t>Ladder of Inference</a:t>
            </a:r>
            <a:r>
              <a:rPr lang="en" sz="1800">
                <a:solidFill>
                  <a:schemeClr val="dk1"/>
                </a:solidFill>
              </a:rPr>
              <a:t> to reflect on how conclusions were drawn</a:t>
            </a:r>
            <a:endParaRPr sz="18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1"/>
        <p:cNvGrpSpPr/>
        <p:nvPr/>
      </p:nvGrpSpPr>
      <p:grpSpPr>
        <a:xfrm>
          <a:off x="0" y="0"/>
          <a:ext cx="0" cy="0"/>
          <a:chOff x="0" y="0"/>
          <a:chExt cx="0" cy="0"/>
        </a:xfrm>
      </p:grpSpPr>
      <p:sp>
        <p:nvSpPr>
          <p:cNvPr id="712" name="Google Shape;712;p9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Should I Fight This Battle? Or Adjust My Approach?</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14" name="Google Shape;714;p94"/>
          <p:cNvSpPr txBox="1"/>
          <p:nvPr/>
        </p:nvSpPr>
        <p:spPr>
          <a:xfrm>
            <a:off x="800250" y="1432500"/>
            <a:ext cx="69489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Understand where the “no” came from</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Ask: Could this issue harm the mission if left unaddressed?</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Identify risks, timing, and conditions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Advance change incrementally while maintaining relationships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9"/>
        <p:cNvGrpSpPr/>
        <p:nvPr/>
      </p:nvGrpSpPr>
      <p:grpSpPr>
        <a:xfrm>
          <a:off x="0" y="0"/>
          <a:ext cx="0" cy="0"/>
          <a:chOff x="0" y="0"/>
          <a:chExt cx="0" cy="0"/>
        </a:xfrm>
      </p:grpSpPr>
      <p:sp>
        <p:nvSpPr>
          <p:cNvPr id="720" name="Google Shape;720;p9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Meeting Teams Where They Are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22" name="Google Shape;722;p95"/>
          <p:cNvSpPr txBox="1"/>
          <p:nvPr/>
        </p:nvSpPr>
        <p:spPr>
          <a:xfrm>
            <a:off x="665429" y="1295400"/>
            <a:ext cx="6542700" cy="2677626"/>
          </a:xfrm>
          <a:prstGeom prst="rect">
            <a:avLst/>
          </a:prstGeom>
          <a:noFill/>
          <a:ln>
            <a:noFill/>
          </a:ln>
        </p:spPr>
        <p:txBody>
          <a:bodyPr spcFirstLastPara="1" wrap="square" lIns="91425" tIns="91425" rIns="91425" bIns="91425" anchor="t" anchorCtr="0">
            <a:spAutoFit/>
          </a:bodyPr>
          <a:lstStyle/>
          <a:p>
            <a:pPr marL="114300" lvl="0" algn="l" rtl="0">
              <a:spcBef>
                <a:spcPts val="0"/>
              </a:spcBef>
              <a:spcAft>
                <a:spcPts val="0"/>
              </a:spcAft>
              <a:buSzPts val="1800"/>
            </a:pPr>
            <a:r>
              <a:rPr lang="en" sz="1800" dirty="0"/>
              <a:t>Don’t Throw Out the RFQ </a:t>
            </a:r>
          </a:p>
          <a:p>
            <a:pPr marL="114300" lvl="0" algn="l" rtl="0">
              <a:spcBef>
                <a:spcPts val="0"/>
              </a:spcBef>
              <a:spcAft>
                <a:spcPts val="0"/>
              </a:spcAft>
              <a:buSzPts val="1800"/>
            </a:pPr>
            <a:endParaRPr lang="en" sz="1800" dirty="0"/>
          </a:p>
          <a:p>
            <a:pPr marL="457200" lvl="0" indent="-342900" algn="l" rtl="0">
              <a:spcBef>
                <a:spcPts val="0"/>
              </a:spcBef>
              <a:spcAft>
                <a:spcPts val="0"/>
              </a:spcAft>
              <a:buSzPts val="1800"/>
              <a:buChar char="●"/>
            </a:pPr>
            <a:r>
              <a:rPr lang="en" sz="1800" dirty="0"/>
              <a:t>You’re brought in to support a long-developed RFQ</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 sz="1800" dirty="0"/>
              <a:t>It doesn’t align with Agile best practices</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 sz="1800" dirty="0"/>
              <a:t>Team is excited about their work</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 sz="1800" dirty="0"/>
              <a:t>Don’t discard—adapt, tweak, protect, and move forward</a:t>
            </a:r>
            <a:endParaRPr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8"/>
        <p:cNvGrpSpPr/>
        <p:nvPr/>
      </p:nvGrpSpPr>
      <p:grpSpPr>
        <a:xfrm>
          <a:off x="0" y="0"/>
          <a:ext cx="0" cy="0"/>
          <a:chOff x="0" y="0"/>
          <a:chExt cx="0" cy="0"/>
        </a:xfrm>
      </p:grpSpPr>
      <p:sp>
        <p:nvSpPr>
          <p:cNvPr id="729" name="Google Shape;729;p9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Adjust Your Approach to Make It Winnable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31" name="Google Shape;731;p96"/>
          <p:cNvSpPr txBox="1"/>
          <p:nvPr/>
        </p:nvSpPr>
        <p:spPr>
          <a:xfrm>
            <a:off x="800250" y="1432500"/>
            <a:ext cx="64638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What’s the right message for your audience?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What tradeoffs can you offer?</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Can a small win build toward bigger change?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Refer back to your Change &amp; Innovation Readiness Survey</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6"/>
        <p:cNvGrpSpPr/>
        <p:nvPr/>
      </p:nvGrpSpPr>
      <p:grpSpPr>
        <a:xfrm>
          <a:off x="0" y="0"/>
          <a:ext cx="0" cy="0"/>
          <a:chOff x="0" y="0"/>
          <a:chExt cx="0" cy="0"/>
        </a:xfrm>
      </p:grpSpPr>
      <p:sp>
        <p:nvSpPr>
          <p:cNvPr id="737" name="Google Shape;737;p9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Discussion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38" name="Google Shape;738;p97"/>
          <p:cNvSpPr/>
          <p:nvPr/>
        </p:nvSpPr>
        <p:spPr>
          <a:xfrm>
            <a:off x="609575" y="1404750"/>
            <a:ext cx="4612800" cy="2216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800"/>
              </a:spcBef>
              <a:spcAft>
                <a:spcPts val="0"/>
              </a:spcAft>
              <a:buNone/>
            </a:pPr>
            <a:r>
              <a:rPr lang="en" sz="1800">
                <a:solidFill>
                  <a:schemeClr val="dk1"/>
                </a:solidFill>
                <a:latin typeface="Inter"/>
                <a:ea typeface="Inter"/>
                <a:cs typeface="Inter"/>
                <a:sym typeface="Inter"/>
              </a:rPr>
              <a:t>Think of a situation in your agency where your ideal vision clashed with an existing approach. How could you have adapted your strategy to make progress without losing momentum or relationships?</a:t>
            </a:r>
            <a:endParaRPr sz="1800">
              <a:latin typeface="Inter"/>
              <a:ea typeface="Inter"/>
              <a:cs typeface="Inter"/>
              <a:sym typeface="Inter"/>
            </a:endParaRPr>
          </a:p>
        </p:txBody>
      </p:sp>
      <p:pic>
        <p:nvPicPr>
          <p:cNvPr id="740" name="Google Shape;740;p97" descr="Group discussion icon"/>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5"/>
        <p:cNvGrpSpPr/>
        <p:nvPr/>
      </p:nvGrpSpPr>
      <p:grpSpPr>
        <a:xfrm>
          <a:off x="0" y="0"/>
          <a:ext cx="0" cy="0"/>
          <a:chOff x="0" y="0"/>
          <a:chExt cx="0" cy="0"/>
        </a:xfrm>
      </p:grpSpPr>
      <p:sp>
        <p:nvSpPr>
          <p:cNvPr id="746" name="Google Shape;746;p98"/>
          <p:cNvSpPr>
            <a:spLocks noGrp="1"/>
          </p:cNvSpPr>
          <p:nvPr>
            <p:ph type="title" idx="4294967295"/>
          </p:nvPr>
        </p:nvSpPr>
        <p:spPr>
          <a:xfrm>
            <a:off x="609600" y="2300300"/>
            <a:ext cx="7771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What to Do When You’re Told No – Framework in Action</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1"/>
        <p:cNvGrpSpPr/>
        <p:nvPr/>
      </p:nvGrpSpPr>
      <p:grpSpPr>
        <a:xfrm>
          <a:off x="0" y="0"/>
          <a:ext cx="0" cy="0"/>
          <a:chOff x="0" y="0"/>
          <a:chExt cx="0" cy="0"/>
        </a:xfrm>
      </p:grpSpPr>
      <p:sp>
        <p:nvSpPr>
          <p:cNvPr id="752" name="Google Shape;752;p9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Scenario: The "No" You Didn't Expect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54" name="Google Shape;754;p99"/>
          <p:cNvSpPr txBox="1"/>
          <p:nvPr/>
        </p:nvSpPr>
        <p:spPr>
          <a:xfrm>
            <a:off x="800250" y="1432500"/>
            <a:ext cx="67191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You're working with a technical team on a solicitation. They recently faced public scrutiny due to IT failures and are extremely risk-averse. You propose an agile-based contract. </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The reaction? Resistance.</a:t>
            </a:r>
            <a:endParaRPr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9"/>
        <p:cNvGrpSpPr/>
        <p:nvPr/>
      </p:nvGrpSpPr>
      <p:grpSpPr>
        <a:xfrm>
          <a:off x="0" y="0"/>
          <a:ext cx="0" cy="0"/>
          <a:chOff x="0" y="0"/>
          <a:chExt cx="0" cy="0"/>
        </a:xfrm>
      </p:grpSpPr>
      <p:sp>
        <p:nvSpPr>
          <p:cNvPr id="760" name="Google Shape;760;p10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0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Part 1: Analyze the "No"</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62" name="Google Shape;762;p100"/>
          <p:cNvSpPr txBox="1"/>
          <p:nvPr/>
        </p:nvSpPr>
        <p:spPr>
          <a:xfrm>
            <a:off x="800250" y="1432500"/>
            <a:ext cx="7355400" cy="2692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chemeClr val="dk1"/>
              </a:buClr>
              <a:buSzPts val="1800"/>
              <a:buChar char="●"/>
            </a:pPr>
            <a:r>
              <a:rPr lang="en" sz="1800">
                <a:solidFill>
                  <a:schemeClr val="dk1"/>
                </a:solidFill>
              </a:rPr>
              <a:t>Your expert power may have come off as dismissive.</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Change sounded big and scary.</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You lacked a trust-based relationship with the team.</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b="1">
                <a:solidFill>
                  <a:schemeClr val="dk1"/>
                </a:solidFill>
              </a:rPr>
              <a:t>Key Biases:</a:t>
            </a:r>
            <a:endParaRPr sz="1800" b="1">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Availability Bias</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Representativeness Bias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b="1">
                <a:solidFill>
                  <a:schemeClr val="dk1"/>
                </a:solidFill>
              </a:rPr>
              <a:t>Theory in Action:</a:t>
            </a:r>
            <a:endParaRPr sz="1800" b="1">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System Justification Theory</a:t>
            </a:r>
            <a:endParaRPr sz="21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7"/>
        <p:cNvGrpSpPr/>
        <p:nvPr/>
      </p:nvGrpSpPr>
      <p:grpSpPr>
        <a:xfrm>
          <a:off x="0" y="0"/>
          <a:ext cx="0" cy="0"/>
          <a:chOff x="0" y="0"/>
          <a:chExt cx="0" cy="0"/>
        </a:xfrm>
      </p:grpSpPr>
      <p:sp>
        <p:nvSpPr>
          <p:cNvPr id="768" name="Google Shape;768;p10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0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Knowledge Check </a:t>
            </a:r>
          </a:p>
        </p:txBody>
      </p:sp>
      <p:sp>
        <p:nvSpPr>
          <p:cNvPr id="771" name="Google Shape;771;p101"/>
          <p:cNvSpPr txBox="1"/>
          <p:nvPr/>
        </p:nvSpPr>
        <p:spPr>
          <a:xfrm>
            <a:off x="609600" y="1019525"/>
            <a:ext cx="7061400" cy="531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2250" b="1">
                <a:solidFill>
                  <a:schemeClr val="dk1"/>
                </a:solidFill>
                <a:latin typeface="Inter"/>
                <a:ea typeface="Inter"/>
                <a:cs typeface="Inter"/>
                <a:sym typeface="Inter"/>
              </a:rPr>
              <a:t>Part 1: What Else Was Driving the "No"?</a:t>
            </a:r>
            <a:endParaRPr sz="2250" b="1">
              <a:solidFill>
                <a:schemeClr val="dk1"/>
              </a:solidFill>
              <a:latin typeface="Inter"/>
              <a:ea typeface="Inter"/>
              <a:cs typeface="Inter"/>
              <a:sym typeface="Inter"/>
            </a:endParaRPr>
          </a:p>
        </p:txBody>
      </p:sp>
      <p:sp>
        <p:nvSpPr>
          <p:cNvPr id="770" name="Google Shape;770;p101"/>
          <p:cNvSpPr txBox="1"/>
          <p:nvPr/>
        </p:nvSpPr>
        <p:spPr>
          <a:xfrm>
            <a:off x="609600" y="1883225"/>
            <a:ext cx="7061400" cy="261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a:t>Select 2 responses that apply.</a:t>
            </a:r>
            <a:endParaRPr sz="1800"/>
          </a:p>
          <a:p>
            <a:pPr marL="457200" lvl="0" indent="-323850" algn="l" rtl="0">
              <a:lnSpc>
                <a:spcPct val="115000"/>
              </a:lnSpc>
              <a:spcBef>
                <a:spcPts val="1200"/>
              </a:spcBef>
              <a:spcAft>
                <a:spcPts val="0"/>
              </a:spcAft>
              <a:buClr>
                <a:schemeClr val="dk1"/>
              </a:buClr>
              <a:buSzPts val="1500"/>
              <a:buChar char="●"/>
            </a:pPr>
            <a:r>
              <a:rPr lang="en" sz="1800"/>
              <a:t>[  ] The team sees a problem but is resistant to change it (system justification).</a:t>
            </a:r>
            <a:endParaRPr sz="1800"/>
          </a:p>
          <a:p>
            <a:pPr marL="457200" lvl="0" indent="-323850" algn="l" rtl="0">
              <a:lnSpc>
                <a:spcPct val="115000"/>
              </a:lnSpc>
              <a:spcBef>
                <a:spcPts val="0"/>
              </a:spcBef>
              <a:spcAft>
                <a:spcPts val="0"/>
              </a:spcAft>
              <a:buClr>
                <a:schemeClr val="dk1"/>
              </a:buClr>
              <a:buSzPts val="1500"/>
              <a:buChar char="●"/>
            </a:pPr>
            <a:r>
              <a:rPr lang="en" sz="1800"/>
              <a:t>[  ] Fear of another failure leads to risk-aversion.</a:t>
            </a:r>
            <a:endParaRPr sz="1800"/>
          </a:p>
          <a:p>
            <a:pPr marL="457200" lvl="0" indent="-323850" algn="l" rtl="0">
              <a:lnSpc>
                <a:spcPct val="115000"/>
              </a:lnSpc>
              <a:spcBef>
                <a:spcPts val="0"/>
              </a:spcBef>
              <a:spcAft>
                <a:spcPts val="0"/>
              </a:spcAft>
              <a:buClr>
                <a:schemeClr val="dk1"/>
              </a:buClr>
              <a:buSzPts val="1500"/>
              <a:buChar char="●"/>
            </a:pPr>
            <a:r>
              <a:rPr lang="en" sz="1800"/>
              <a:t>[  ] They didn’t trust you because you didn’t lead with your credentials.</a:t>
            </a:r>
            <a:endParaRPr sz="1800"/>
          </a:p>
          <a:p>
            <a:pPr marL="0" lvl="0" indent="0" algn="l" rtl="0">
              <a:spcBef>
                <a:spcPts val="12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6"/>
        <p:cNvGrpSpPr/>
        <p:nvPr/>
      </p:nvGrpSpPr>
      <p:grpSpPr>
        <a:xfrm>
          <a:off x="0" y="0"/>
          <a:ext cx="0" cy="0"/>
          <a:chOff x="0" y="0"/>
          <a:chExt cx="0" cy="0"/>
        </a:xfrm>
      </p:grpSpPr>
      <p:sp>
        <p:nvSpPr>
          <p:cNvPr id="777" name="Google Shape;777;p10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0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Knowledge Check </a:t>
            </a:r>
          </a:p>
        </p:txBody>
      </p:sp>
      <p:sp>
        <p:nvSpPr>
          <p:cNvPr id="780" name="Google Shape;780;p102"/>
          <p:cNvSpPr txBox="1"/>
          <p:nvPr/>
        </p:nvSpPr>
        <p:spPr>
          <a:xfrm>
            <a:off x="609600" y="1019525"/>
            <a:ext cx="7061400" cy="531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2250" b="1">
                <a:solidFill>
                  <a:schemeClr val="dk1"/>
                </a:solidFill>
                <a:latin typeface="Inter"/>
                <a:ea typeface="Inter"/>
                <a:cs typeface="Inter"/>
                <a:sym typeface="Inter"/>
              </a:rPr>
              <a:t>Part 1: What Else Was Driving the "No"?</a:t>
            </a:r>
            <a:endParaRPr sz="2250" b="1">
              <a:solidFill>
                <a:schemeClr val="dk1"/>
              </a:solidFill>
              <a:latin typeface="Inter"/>
              <a:ea typeface="Inter"/>
              <a:cs typeface="Inter"/>
              <a:sym typeface="Inter"/>
            </a:endParaRPr>
          </a:p>
        </p:txBody>
      </p:sp>
      <p:sp>
        <p:nvSpPr>
          <p:cNvPr id="779" name="Google Shape;779;p102"/>
          <p:cNvSpPr txBox="1"/>
          <p:nvPr/>
        </p:nvSpPr>
        <p:spPr>
          <a:xfrm>
            <a:off x="609600" y="1883225"/>
            <a:ext cx="7061400" cy="261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dirty="0"/>
              <a:t>Select 2 responses that apply.</a:t>
            </a:r>
            <a:endParaRPr sz="1800" dirty="0"/>
          </a:p>
          <a:p>
            <a:pPr marL="457200" lvl="0" indent="-323850" algn="l" rtl="0">
              <a:lnSpc>
                <a:spcPct val="115000"/>
              </a:lnSpc>
              <a:spcBef>
                <a:spcPts val="1200"/>
              </a:spcBef>
              <a:spcAft>
                <a:spcPts val="0"/>
              </a:spcAft>
              <a:buClr>
                <a:schemeClr val="dk1"/>
              </a:buClr>
              <a:buSzPts val="1500"/>
              <a:buChar char="●"/>
            </a:pPr>
            <a:r>
              <a:rPr lang="en" sz="1800" dirty="0"/>
              <a:t>[✅] The team sees a problem but is resistant to change it (system justification).</a:t>
            </a:r>
            <a:endParaRPr sz="1800" dirty="0"/>
          </a:p>
          <a:p>
            <a:pPr marL="457200" lvl="0" indent="-323850" algn="l" rtl="0">
              <a:lnSpc>
                <a:spcPct val="115000"/>
              </a:lnSpc>
              <a:spcBef>
                <a:spcPts val="0"/>
              </a:spcBef>
              <a:spcAft>
                <a:spcPts val="0"/>
              </a:spcAft>
              <a:buClr>
                <a:schemeClr val="dk1"/>
              </a:buClr>
              <a:buSzPts val="1500"/>
              <a:buChar char="●"/>
            </a:pPr>
            <a:r>
              <a:rPr lang="en" sz="1800" dirty="0"/>
              <a:t>[✅] Fear of another failure leads to risk-aversion.</a:t>
            </a:r>
            <a:endParaRPr sz="1800" dirty="0"/>
          </a:p>
          <a:p>
            <a:pPr marL="457200" lvl="0" indent="-323850" algn="l" rtl="0">
              <a:lnSpc>
                <a:spcPct val="115000"/>
              </a:lnSpc>
              <a:spcBef>
                <a:spcPts val="0"/>
              </a:spcBef>
              <a:spcAft>
                <a:spcPts val="0"/>
              </a:spcAft>
              <a:buClr>
                <a:schemeClr val="dk1"/>
              </a:buClr>
              <a:buSzPts val="1500"/>
              <a:buChar char="●"/>
            </a:pPr>
            <a:r>
              <a:rPr lang="en" sz="1800" dirty="0"/>
              <a:t>[❌] They didn’t trust you because you didn’t lead with your credentials.</a:t>
            </a:r>
            <a:endParaRPr sz="1800" dirty="0"/>
          </a:p>
          <a:p>
            <a:pPr marL="0" lvl="0" indent="0" algn="l" rtl="0">
              <a:spcBef>
                <a:spcPts val="12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7"/>
          <p:cNvSpPr txBox="1">
            <a:spLocks noGrp="1"/>
          </p:cNvSpPr>
          <p:nvPr>
            <p:ph type="title"/>
          </p:nvPr>
        </p:nvSpPr>
        <p:spPr>
          <a:xfrm>
            <a:off x="2060550" y="3071825"/>
            <a:ext cx="53874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Hepta Slab"/>
                <a:ea typeface="Hepta Slab"/>
                <a:cs typeface="Hepta Slab"/>
                <a:sym typeface="Hepta Slab"/>
              </a:rPr>
              <a:t>Leading change</a:t>
            </a:r>
            <a:endParaRPr>
              <a:latin typeface="Hepta Slab"/>
              <a:ea typeface="Hepta Slab"/>
              <a:cs typeface="Hepta Slab"/>
              <a:sym typeface="Hepta Slab"/>
            </a:endParaRPr>
          </a:p>
          <a:p>
            <a:pPr marL="0" lvl="0" indent="0" algn="ctr" rtl="0">
              <a:spcBef>
                <a:spcPts val="0"/>
              </a:spcBef>
              <a:spcAft>
                <a:spcPts val="0"/>
              </a:spcAft>
              <a:buNone/>
            </a:pPr>
            <a:r>
              <a:rPr lang="en">
                <a:latin typeface="Hepta Slab"/>
                <a:ea typeface="Hepta Slab"/>
                <a:cs typeface="Hepta Slab"/>
                <a:sym typeface="Hepta Slab"/>
              </a:rPr>
              <a:t>as an individual</a:t>
            </a:r>
            <a:endParaRPr/>
          </a:p>
        </p:txBody>
      </p:sp>
      <p:sp>
        <p:nvSpPr>
          <p:cNvPr id="490" name="Google Shape;490;p67"/>
          <p:cNvSpPr txBox="1">
            <a:spLocks noGrp="1"/>
          </p:cNvSpPr>
          <p:nvPr>
            <p:ph type="title" idx="2"/>
          </p:nvPr>
        </p:nvSpPr>
        <p:spPr>
          <a:xfrm>
            <a:off x="3278250" y="1194450"/>
            <a:ext cx="27381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5"/>
        <p:cNvGrpSpPr/>
        <p:nvPr/>
      </p:nvGrpSpPr>
      <p:grpSpPr>
        <a:xfrm>
          <a:off x="0" y="0"/>
          <a:ext cx="0" cy="0"/>
          <a:chOff x="0" y="0"/>
          <a:chExt cx="0" cy="0"/>
        </a:xfrm>
      </p:grpSpPr>
      <p:sp>
        <p:nvSpPr>
          <p:cNvPr id="786" name="Google Shape;786;p10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0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Part 2: How Might I Adjust My Approach?</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88" name="Google Shape;788;p103"/>
          <p:cNvSpPr txBox="1"/>
          <p:nvPr/>
        </p:nvSpPr>
        <p:spPr>
          <a:xfrm>
            <a:off x="800250" y="1432500"/>
            <a:ext cx="65526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Start small.</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Work with a trusted team member.</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Frame as a pilot or test.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Position it as a low-risk experiment.</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3"/>
        <p:cNvGrpSpPr/>
        <p:nvPr/>
      </p:nvGrpSpPr>
      <p:grpSpPr>
        <a:xfrm>
          <a:off x="0" y="0"/>
          <a:ext cx="0" cy="0"/>
          <a:chOff x="0" y="0"/>
          <a:chExt cx="0" cy="0"/>
        </a:xfrm>
      </p:grpSpPr>
      <p:sp>
        <p:nvSpPr>
          <p:cNvPr id="794" name="Google Shape;794;p10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0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Knowledge Check - What Should You Do Next?</a:t>
            </a:r>
          </a:p>
        </p:txBody>
      </p:sp>
      <p:sp>
        <p:nvSpPr>
          <p:cNvPr id="796" name="Google Shape;796;p104"/>
          <p:cNvSpPr txBox="1"/>
          <p:nvPr/>
        </p:nvSpPr>
        <p:spPr>
          <a:xfrm>
            <a:off x="800250" y="1432500"/>
            <a:ext cx="7164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Choose the best next step.</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  ] Send them more info and examples.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  ] Wait for things to settle, then reengage.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  ] Propose one small pilot task, co-presented by a trusted colleague.</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1"/>
        <p:cNvGrpSpPr/>
        <p:nvPr/>
      </p:nvGrpSpPr>
      <p:grpSpPr>
        <a:xfrm>
          <a:off x="0" y="0"/>
          <a:ext cx="0" cy="0"/>
          <a:chOff x="0" y="0"/>
          <a:chExt cx="0" cy="0"/>
        </a:xfrm>
      </p:grpSpPr>
      <p:sp>
        <p:nvSpPr>
          <p:cNvPr id="802" name="Google Shape;802;p10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0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Knowledge Check - What Should You Do Next?</a:t>
            </a:r>
          </a:p>
        </p:txBody>
      </p:sp>
      <p:sp>
        <p:nvSpPr>
          <p:cNvPr id="804" name="Google Shape;804;p105"/>
          <p:cNvSpPr txBox="1"/>
          <p:nvPr/>
        </p:nvSpPr>
        <p:spPr>
          <a:xfrm>
            <a:off x="800250" y="1432500"/>
            <a:ext cx="7164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Choose the best next step.</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 Send them more info and examples.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 Wait for things to settle, then reengage.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 Propose one small pilot task, co-presented by a trusted colleague.</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9"/>
        <p:cNvGrpSpPr/>
        <p:nvPr/>
      </p:nvGrpSpPr>
      <p:grpSpPr>
        <a:xfrm>
          <a:off x="0" y="0"/>
          <a:ext cx="0" cy="0"/>
          <a:chOff x="0" y="0"/>
          <a:chExt cx="0" cy="0"/>
        </a:xfrm>
      </p:grpSpPr>
      <p:sp>
        <p:nvSpPr>
          <p:cNvPr id="810" name="Google Shape;810;p10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We Learned</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12" name="Google Shape;812;p106"/>
          <p:cNvSpPr txBox="1"/>
          <p:nvPr/>
        </p:nvSpPr>
        <p:spPr>
          <a:xfrm>
            <a:off x="800250" y="1432500"/>
            <a:ext cx="65349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"No" often stems from fear, bias, or timing.</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Analyze the cause before reacting.</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Start small and build trust.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Use relationships and low-risk pilots to move forward.</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7"/>
        <p:cNvGrpSpPr/>
        <p:nvPr/>
      </p:nvGrpSpPr>
      <p:grpSpPr>
        <a:xfrm>
          <a:off x="0" y="0"/>
          <a:ext cx="0" cy="0"/>
          <a:chOff x="0" y="0"/>
          <a:chExt cx="0" cy="0"/>
        </a:xfrm>
      </p:grpSpPr>
      <p:sp>
        <p:nvSpPr>
          <p:cNvPr id="818" name="Google Shape;818;p107"/>
          <p:cNvSpPr>
            <a:spLocks noGrp="1"/>
          </p:cNvSpPr>
          <p:nvPr>
            <p:ph type="title" idx="4294967295"/>
          </p:nvPr>
        </p:nvSpPr>
        <p:spPr>
          <a:xfrm>
            <a:off x="609600" y="2300300"/>
            <a:ext cx="7771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Telling Your Procurement Story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3"/>
        <p:cNvGrpSpPr/>
        <p:nvPr/>
      </p:nvGrpSpPr>
      <p:grpSpPr>
        <a:xfrm>
          <a:off x="0" y="0"/>
          <a:ext cx="0" cy="0"/>
          <a:chOff x="0" y="0"/>
          <a:chExt cx="0" cy="0"/>
        </a:xfrm>
      </p:grpSpPr>
      <p:sp>
        <p:nvSpPr>
          <p:cNvPr id="824" name="Google Shape;824;p10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0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Sharing Matters in Government Procurement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26" name="Google Shape;826;p108"/>
          <p:cNvSpPr txBox="1"/>
          <p:nvPr/>
        </p:nvSpPr>
        <p:spPr>
          <a:xfrm>
            <a:off x="800250" y="1432500"/>
            <a:ext cx="66525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When we share what we’ve learned—especially the hard parts—we: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Make future procurements better</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Help others avoid our mistakes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Spread innovative ideas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Build resilience across teams</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1"/>
        <p:cNvGrpSpPr/>
        <p:nvPr/>
      </p:nvGrpSpPr>
      <p:grpSpPr>
        <a:xfrm>
          <a:off x="0" y="0"/>
          <a:ext cx="0" cy="0"/>
          <a:chOff x="0" y="0"/>
          <a:chExt cx="0" cy="0"/>
        </a:xfrm>
      </p:grpSpPr>
      <p:sp>
        <p:nvSpPr>
          <p:cNvPr id="832" name="Google Shape;832;p10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0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What’s Worth Sharing?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34" name="Google Shape;834;p109"/>
          <p:cNvSpPr txBox="1"/>
          <p:nvPr/>
        </p:nvSpPr>
        <p:spPr>
          <a:xfrm>
            <a:off x="800250" y="1432500"/>
            <a:ext cx="67947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Two types of knowledge: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Explicit (rules, policies, templates)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Tacit (instincts, strategies, workarounds)</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9"/>
        <p:cNvGrpSpPr/>
        <p:nvPr/>
      </p:nvGrpSpPr>
      <p:grpSpPr>
        <a:xfrm>
          <a:off x="0" y="0"/>
          <a:ext cx="0" cy="0"/>
          <a:chOff x="0" y="0"/>
          <a:chExt cx="0" cy="0"/>
        </a:xfrm>
      </p:grpSpPr>
      <p:sp>
        <p:nvSpPr>
          <p:cNvPr id="840" name="Google Shape;840;p11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Building a Culture of Sharing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42" name="Google Shape;842;p110"/>
          <p:cNvSpPr txBox="1"/>
          <p:nvPr/>
        </p:nvSpPr>
        <p:spPr>
          <a:xfrm>
            <a:off x="800250" y="1432500"/>
            <a:ext cx="64005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Normalize sharing by:</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Learning from mistakes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Encouraging honest conversations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Recognizing contributors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Foster psychological safety</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7"/>
        <p:cNvGrpSpPr/>
        <p:nvPr/>
      </p:nvGrpSpPr>
      <p:grpSpPr>
        <a:xfrm>
          <a:off x="0" y="0"/>
          <a:ext cx="0" cy="0"/>
          <a:chOff x="0" y="0"/>
          <a:chExt cx="0" cy="0"/>
        </a:xfrm>
      </p:grpSpPr>
      <p:sp>
        <p:nvSpPr>
          <p:cNvPr id="848" name="Google Shape;848;p11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Blogging Your Procurement Journey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50" name="Google Shape;850;p111"/>
          <p:cNvSpPr txBox="1"/>
          <p:nvPr/>
        </p:nvSpPr>
        <p:spPr>
          <a:xfrm>
            <a:off x="745525" y="1432500"/>
            <a:ext cx="78891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Why blog?</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Break down what worked</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Share tools/templates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Make your work visible</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Process lessons learned</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5"/>
        <p:cNvGrpSpPr/>
        <p:nvPr/>
      </p:nvGrpSpPr>
      <p:grpSpPr>
        <a:xfrm>
          <a:off x="0" y="0"/>
          <a:ext cx="0" cy="0"/>
          <a:chOff x="0" y="0"/>
          <a:chExt cx="0" cy="0"/>
        </a:xfrm>
      </p:grpSpPr>
      <p:sp>
        <p:nvSpPr>
          <p:cNvPr id="856" name="Google Shape;856;p11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User-Centered Blogging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58" name="Google Shape;858;p112"/>
          <p:cNvSpPr txBox="1"/>
          <p:nvPr/>
        </p:nvSpPr>
        <p:spPr>
          <a:xfrm>
            <a:off x="800250" y="1432500"/>
            <a:ext cx="74076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Ask yourself:</a:t>
            </a:r>
            <a:endParaRPr sz="1800"/>
          </a:p>
          <a:p>
            <a:pPr marL="457200" lvl="0" indent="-342900" algn="l" rtl="0">
              <a:spcBef>
                <a:spcPts val="0"/>
              </a:spcBef>
              <a:spcAft>
                <a:spcPts val="0"/>
              </a:spcAft>
              <a:buSzPts val="1800"/>
              <a:buChar char="●"/>
            </a:pPr>
            <a:r>
              <a:rPr lang="en" sz="1800"/>
              <a:t>Who is this for?</a:t>
            </a:r>
            <a:endParaRPr sz="1800"/>
          </a:p>
          <a:p>
            <a:pPr marL="457200" lvl="0" indent="-342900" algn="l" rtl="0">
              <a:spcBef>
                <a:spcPts val="0"/>
              </a:spcBef>
              <a:spcAft>
                <a:spcPts val="0"/>
              </a:spcAft>
              <a:buSzPts val="1800"/>
              <a:buChar char="●"/>
            </a:pPr>
            <a:r>
              <a:rPr lang="en" sz="1800"/>
              <a:t>What do I want them to learn?</a:t>
            </a:r>
            <a:endParaRPr sz="1800"/>
          </a:p>
          <a:p>
            <a:pPr marL="457200" lvl="0" indent="-342900" algn="l" rtl="0">
              <a:spcBef>
                <a:spcPts val="0"/>
              </a:spcBef>
              <a:spcAft>
                <a:spcPts val="0"/>
              </a:spcAft>
              <a:buSzPts val="1800"/>
              <a:buChar char="●"/>
            </a:pPr>
            <a:r>
              <a:rPr lang="en" sz="1800"/>
              <a:t>How will it help them?</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Tips:</a:t>
            </a:r>
            <a:endParaRPr sz="1800"/>
          </a:p>
          <a:p>
            <a:pPr marL="457200" lvl="0" indent="-342900" algn="l" rtl="0">
              <a:spcBef>
                <a:spcPts val="0"/>
              </a:spcBef>
              <a:spcAft>
                <a:spcPts val="0"/>
              </a:spcAft>
              <a:buSzPts val="1800"/>
              <a:buChar char="●"/>
            </a:pPr>
            <a:r>
              <a:rPr lang="en" sz="1800"/>
              <a:t>Keep it short (500–800 words)</a:t>
            </a:r>
            <a:endParaRPr sz="1800"/>
          </a:p>
          <a:p>
            <a:pPr marL="457200" lvl="0" indent="-342900" algn="l" rtl="0">
              <a:spcBef>
                <a:spcPts val="0"/>
              </a:spcBef>
              <a:spcAft>
                <a:spcPts val="0"/>
              </a:spcAft>
              <a:buSzPts val="1800"/>
              <a:buChar char="●"/>
            </a:pPr>
            <a:r>
              <a:rPr lang="en" sz="1800"/>
              <a:t>Use plain language</a:t>
            </a:r>
            <a:endParaRPr sz="1800"/>
          </a:p>
          <a:p>
            <a:pPr marL="457200" lvl="0" indent="-342900" algn="l" rtl="0">
              <a:spcBef>
                <a:spcPts val="0"/>
              </a:spcBef>
              <a:spcAft>
                <a:spcPts val="0"/>
              </a:spcAft>
              <a:buSzPts val="1800"/>
              <a:buChar char="●"/>
            </a:pPr>
            <a:r>
              <a:rPr lang="en" sz="1800"/>
              <a:t>Make it accessible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5"/>
        <p:cNvGrpSpPr/>
        <p:nvPr/>
      </p:nvGrpSpPr>
      <p:grpSpPr>
        <a:xfrm>
          <a:off x="0" y="0"/>
          <a:ext cx="0" cy="0"/>
          <a:chOff x="0" y="0"/>
          <a:chExt cx="0" cy="0"/>
        </a:xfrm>
      </p:grpSpPr>
      <p:sp>
        <p:nvSpPr>
          <p:cNvPr id="496" name="Google Shape;496;p68"/>
          <p:cNvSpPr>
            <a:spLocks noGrp="1"/>
          </p:cNvSpPr>
          <p:nvPr>
            <p:ph type="title" idx="4294967295"/>
          </p:nvPr>
        </p:nvSpPr>
        <p:spPr>
          <a:xfrm>
            <a:off x="609600" y="2300288"/>
            <a:ext cx="6172200" cy="547688"/>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Preparing for and Having an Influence Conversation</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3"/>
        <p:cNvGrpSpPr/>
        <p:nvPr/>
      </p:nvGrpSpPr>
      <p:grpSpPr>
        <a:xfrm>
          <a:off x="0" y="0"/>
          <a:ext cx="0" cy="0"/>
          <a:chOff x="0" y="0"/>
          <a:chExt cx="0" cy="0"/>
        </a:xfrm>
      </p:grpSpPr>
      <p:sp>
        <p:nvSpPr>
          <p:cNvPr id="864" name="Google Shape;864;p11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Simple Blog Structure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66" name="Google Shape;866;p113"/>
          <p:cNvSpPr txBox="1"/>
          <p:nvPr/>
        </p:nvSpPr>
        <p:spPr>
          <a:xfrm>
            <a:off x="800250" y="1432500"/>
            <a:ext cx="5503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Use:</a:t>
            </a:r>
            <a:endParaRPr sz="1800"/>
          </a:p>
          <a:p>
            <a:pPr marL="457200" lvl="0" indent="-342900" algn="l" rtl="0">
              <a:spcBef>
                <a:spcPts val="0"/>
              </a:spcBef>
              <a:spcAft>
                <a:spcPts val="0"/>
              </a:spcAft>
              <a:buSzPts val="1800"/>
              <a:buChar char="●"/>
            </a:pPr>
            <a:r>
              <a:rPr lang="en" sz="1800"/>
              <a:t>Problem – What were you solving?</a:t>
            </a:r>
            <a:endParaRPr sz="1800"/>
          </a:p>
          <a:p>
            <a:pPr marL="457200" lvl="0" indent="-342900" algn="l" rtl="0">
              <a:spcBef>
                <a:spcPts val="0"/>
              </a:spcBef>
              <a:spcAft>
                <a:spcPts val="0"/>
              </a:spcAft>
              <a:buSzPts val="1800"/>
              <a:buChar char="●"/>
            </a:pPr>
            <a:r>
              <a:rPr lang="en" sz="1800"/>
              <a:t>Solution – What did you try?</a:t>
            </a:r>
            <a:endParaRPr sz="1800"/>
          </a:p>
          <a:p>
            <a:pPr marL="457200" lvl="0" indent="-342900" algn="l" rtl="0">
              <a:spcBef>
                <a:spcPts val="0"/>
              </a:spcBef>
              <a:spcAft>
                <a:spcPts val="0"/>
              </a:spcAft>
              <a:buSzPts val="1800"/>
              <a:buChar char="●"/>
            </a:pPr>
            <a:r>
              <a:rPr lang="en" sz="1800"/>
              <a:t>Impact – What changed?</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End with:</a:t>
            </a:r>
            <a:endParaRPr sz="1800"/>
          </a:p>
          <a:p>
            <a:pPr marL="457200" lvl="0" indent="-342900" algn="l" rtl="0">
              <a:spcBef>
                <a:spcPts val="0"/>
              </a:spcBef>
              <a:spcAft>
                <a:spcPts val="0"/>
              </a:spcAft>
              <a:buSzPts val="1800"/>
              <a:buChar char="●"/>
            </a:pPr>
            <a:r>
              <a:rPr lang="en" sz="1800"/>
              <a:t>A call to action (try this, share, connect)</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1"/>
        <p:cNvGrpSpPr/>
        <p:nvPr/>
      </p:nvGrpSpPr>
      <p:grpSpPr>
        <a:xfrm>
          <a:off x="0" y="0"/>
          <a:ext cx="0" cy="0"/>
          <a:chOff x="0" y="0"/>
          <a:chExt cx="0" cy="0"/>
        </a:xfrm>
      </p:grpSpPr>
      <p:sp>
        <p:nvSpPr>
          <p:cNvPr id="872" name="Google Shape;872;p11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Writing a Procurement Case Study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74" name="Google Shape;874;p114"/>
          <p:cNvSpPr txBox="1"/>
          <p:nvPr/>
        </p:nvSpPr>
        <p:spPr>
          <a:xfrm>
            <a:off x="800250" y="1432500"/>
            <a:ext cx="55908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Reflect deeply on strategy and process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Show the “how,” not just the “what”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Share lessons that others can apply</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9"/>
        <p:cNvGrpSpPr/>
        <p:nvPr/>
      </p:nvGrpSpPr>
      <p:grpSpPr>
        <a:xfrm>
          <a:off x="0" y="0"/>
          <a:ext cx="0" cy="0"/>
          <a:chOff x="0" y="0"/>
          <a:chExt cx="0" cy="0"/>
        </a:xfrm>
      </p:grpSpPr>
      <p:sp>
        <p:nvSpPr>
          <p:cNvPr id="880" name="Google Shape;880;p11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Elements of a Great Case Study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82" name="Google Shape;882;p115"/>
          <p:cNvSpPr txBox="1"/>
          <p:nvPr/>
        </p:nvSpPr>
        <p:spPr>
          <a:xfrm>
            <a:off x="800250" y="1432500"/>
            <a:ext cx="75498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b="1"/>
              <a:t>Title</a:t>
            </a:r>
            <a:r>
              <a:rPr lang="en" sz="1800"/>
              <a:t> – Clear and specific</a:t>
            </a:r>
            <a:endParaRPr sz="1800"/>
          </a:p>
          <a:p>
            <a:pPr marL="457200" lvl="0" indent="-342900" algn="l" rtl="0">
              <a:spcBef>
                <a:spcPts val="0"/>
              </a:spcBef>
              <a:spcAft>
                <a:spcPts val="0"/>
              </a:spcAft>
              <a:buSzPts val="1800"/>
              <a:buChar char="●"/>
            </a:pPr>
            <a:r>
              <a:rPr lang="en" sz="1800" b="1"/>
              <a:t>Summary</a:t>
            </a:r>
            <a:r>
              <a:rPr lang="en" sz="1800"/>
              <a:t> – Problem, approach, result</a:t>
            </a:r>
            <a:endParaRPr sz="1800"/>
          </a:p>
          <a:p>
            <a:pPr marL="457200" lvl="0" indent="-342900" algn="l" rtl="0">
              <a:spcBef>
                <a:spcPts val="0"/>
              </a:spcBef>
              <a:spcAft>
                <a:spcPts val="0"/>
              </a:spcAft>
              <a:buSzPts val="1800"/>
              <a:buChar char="●"/>
            </a:pPr>
            <a:r>
              <a:rPr lang="en" sz="1800" b="1"/>
              <a:t>Context</a:t>
            </a:r>
            <a:r>
              <a:rPr lang="en" sz="1800"/>
              <a:t> – Agency, scope, users</a:t>
            </a:r>
            <a:endParaRPr sz="1800"/>
          </a:p>
          <a:p>
            <a:pPr marL="457200" lvl="0" indent="-342900" algn="l" rtl="0">
              <a:spcBef>
                <a:spcPts val="0"/>
              </a:spcBef>
              <a:spcAft>
                <a:spcPts val="0"/>
              </a:spcAft>
              <a:buSzPts val="1800"/>
              <a:buChar char="●"/>
            </a:pPr>
            <a:r>
              <a:rPr lang="en" sz="1800" b="1"/>
              <a:t>Problem</a:t>
            </a:r>
            <a:r>
              <a:rPr lang="en" sz="1800"/>
              <a:t> – What made this hard?</a:t>
            </a:r>
            <a:endParaRPr sz="1800"/>
          </a:p>
          <a:p>
            <a:pPr marL="457200" lvl="0" indent="-342900" algn="l" rtl="0">
              <a:spcBef>
                <a:spcPts val="0"/>
              </a:spcBef>
              <a:spcAft>
                <a:spcPts val="0"/>
              </a:spcAft>
              <a:buSzPts val="1800"/>
              <a:buChar char="●"/>
            </a:pPr>
            <a:r>
              <a:rPr lang="en" sz="1800" b="1"/>
              <a:t>Solution</a:t>
            </a:r>
            <a:r>
              <a:rPr lang="en" sz="1800"/>
              <a:t> – What you did and why</a:t>
            </a:r>
            <a:endParaRPr sz="1800"/>
          </a:p>
          <a:p>
            <a:pPr marL="457200" lvl="0" indent="-342900" algn="l" rtl="0">
              <a:spcBef>
                <a:spcPts val="0"/>
              </a:spcBef>
              <a:spcAft>
                <a:spcPts val="0"/>
              </a:spcAft>
              <a:buSzPts val="1800"/>
              <a:buChar char="●"/>
            </a:pPr>
            <a:r>
              <a:rPr lang="en" sz="1800" b="1"/>
              <a:t>Journey</a:t>
            </a:r>
            <a:r>
              <a:rPr lang="en" sz="1800"/>
              <a:t> – Surprises and pivots</a:t>
            </a:r>
            <a:endParaRPr sz="1800"/>
          </a:p>
          <a:p>
            <a:pPr marL="457200" lvl="0" indent="-342900" algn="l" rtl="0">
              <a:spcBef>
                <a:spcPts val="0"/>
              </a:spcBef>
              <a:spcAft>
                <a:spcPts val="0"/>
              </a:spcAft>
              <a:buSzPts val="1800"/>
              <a:buChar char="●"/>
            </a:pPr>
            <a:r>
              <a:rPr lang="en" sz="1800" b="1"/>
              <a:t>Results</a:t>
            </a:r>
            <a:r>
              <a:rPr lang="en" sz="1800"/>
              <a:t> – Data and impact</a:t>
            </a:r>
            <a:endParaRPr sz="1800"/>
          </a:p>
          <a:p>
            <a:pPr marL="457200" lvl="0" indent="-342900" algn="l" rtl="0">
              <a:spcBef>
                <a:spcPts val="0"/>
              </a:spcBef>
              <a:spcAft>
                <a:spcPts val="0"/>
              </a:spcAft>
              <a:buSzPts val="1800"/>
              <a:buChar char="●"/>
            </a:pPr>
            <a:r>
              <a:rPr lang="en" sz="1800" b="1"/>
              <a:t>Takeaways</a:t>
            </a:r>
            <a:r>
              <a:rPr lang="en" sz="1800"/>
              <a:t> – What you’d repeat or change</a:t>
            </a:r>
            <a:endParaRPr sz="1800"/>
          </a:p>
          <a:p>
            <a:pPr marL="457200" lvl="0" indent="-342900" algn="l" rtl="0">
              <a:spcBef>
                <a:spcPts val="0"/>
              </a:spcBef>
              <a:spcAft>
                <a:spcPts val="0"/>
              </a:spcAft>
              <a:buSzPts val="1800"/>
              <a:buChar char="●"/>
            </a:pPr>
            <a:r>
              <a:rPr lang="en" sz="1800" b="1"/>
              <a:t>Call to action</a:t>
            </a:r>
            <a:r>
              <a:rPr lang="en" sz="1800"/>
              <a:t> – Share or try</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7"/>
        <p:cNvGrpSpPr/>
        <p:nvPr/>
      </p:nvGrpSpPr>
      <p:grpSpPr>
        <a:xfrm>
          <a:off x="0" y="0"/>
          <a:ext cx="0" cy="0"/>
          <a:chOff x="0" y="0"/>
          <a:chExt cx="0" cy="0"/>
        </a:xfrm>
      </p:grpSpPr>
      <p:sp>
        <p:nvSpPr>
          <p:cNvPr id="888" name="Google Shape;888;p11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Tips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90" name="Google Shape;890;p116"/>
          <p:cNvSpPr txBox="1"/>
          <p:nvPr/>
        </p:nvSpPr>
        <p:spPr>
          <a:xfrm>
            <a:off x="800250" y="1432500"/>
            <a:ext cx="61818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Use plain language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Make it skimmable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Be real—share challenges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Include links or templates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Tell a story with a beginning, middle, and end</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5"/>
        <p:cNvGrpSpPr/>
        <p:nvPr/>
      </p:nvGrpSpPr>
      <p:grpSpPr>
        <a:xfrm>
          <a:off x="0" y="0"/>
          <a:ext cx="0" cy="0"/>
          <a:chOff x="0" y="0"/>
          <a:chExt cx="0" cy="0"/>
        </a:xfrm>
      </p:grpSpPr>
      <p:sp>
        <p:nvSpPr>
          <p:cNvPr id="896" name="Google Shape;896;p11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Navigating Disclosure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98" name="Google Shape;898;p117"/>
          <p:cNvSpPr txBox="1"/>
          <p:nvPr/>
        </p:nvSpPr>
        <p:spPr>
          <a:xfrm>
            <a:off x="800250" y="1432500"/>
            <a:ext cx="61818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Be mindful of:</a:t>
            </a:r>
            <a:endParaRPr sz="1800"/>
          </a:p>
          <a:p>
            <a:pPr marL="457200" lvl="0" indent="-342900" algn="l" rtl="0">
              <a:spcBef>
                <a:spcPts val="0"/>
              </a:spcBef>
              <a:spcAft>
                <a:spcPts val="0"/>
              </a:spcAft>
              <a:buSzPts val="1800"/>
              <a:buChar char="●"/>
            </a:pPr>
            <a:r>
              <a:rPr lang="en" sz="1800"/>
              <a:t>Sensitive info or proprietary data</a:t>
            </a:r>
            <a:endParaRPr sz="1800"/>
          </a:p>
          <a:p>
            <a:pPr marL="457200" lvl="0" indent="-342900" algn="l" rtl="0">
              <a:spcBef>
                <a:spcPts val="0"/>
              </a:spcBef>
              <a:spcAft>
                <a:spcPts val="0"/>
              </a:spcAft>
              <a:buSzPts val="1800"/>
              <a:buChar char="●"/>
            </a:pPr>
            <a:r>
              <a:rPr lang="en" sz="1800"/>
              <a:t>Ongoing legal or contract obligations</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Focus on:</a:t>
            </a:r>
            <a:endParaRPr sz="1800"/>
          </a:p>
          <a:p>
            <a:pPr marL="457200" lvl="0" indent="-342900" algn="l" rtl="0">
              <a:spcBef>
                <a:spcPts val="0"/>
              </a:spcBef>
              <a:spcAft>
                <a:spcPts val="0"/>
              </a:spcAft>
              <a:buSzPts val="1800"/>
              <a:buChar char="●"/>
            </a:pPr>
            <a:r>
              <a:rPr lang="en" sz="1800"/>
              <a:t>Process improvements</a:t>
            </a:r>
            <a:endParaRPr sz="1800"/>
          </a:p>
          <a:p>
            <a:pPr marL="457200" lvl="0" indent="-342900" algn="l" rtl="0">
              <a:spcBef>
                <a:spcPts val="0"/>
              </a:spcBef>
              <a:spcAft>
                <a:spcPts val="0"/>
              </a:spcAft>
              <a:buSzPts val="1800"/>
              <a:buChar char="●"/>
            </a:pPr>
            <a:r>
              <a:rPr lang="en" sz="1800"/>
              <a:t>Public benefit</a:t>
            </a:r>
            <a:endParaRPr sz="1800"/>
          </a:p>
          <a:p>
            <a:pPr marL="457200" lvl="0" indent="-342900" algn="l" rtl="0">
              <a:spcBef>
                <a:spcPts val="0"/>
              </a:spcBef>
              <a:spcAft>
                <a:spcPts val="0"/>
              </a:spcAft>
              <a:buSzPts val="1800"/>
              <a:buChar char="●"/>
            </a:pPr>
            <a:r>
              <a:rPr lang="en" sz="1800"/>
              <a:t>Actionable insights</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3"/>
        <p:cNvGrpSpPr/>
        <p:nvPr/>
      </p:nvGrpSpPr>
      <p:grpSpPr>
        <a:xfrm>
          <a:off x="0" y="0"/>
          <a:ext cx="0" cy="0"/>
          <a:chOff x="0" y="0"/>
          <a:chExt cx="0" cy="0"/>
        </a:xfrm>
      </p:grpSpPr>
      <p:sp>
        <p:nvSpPr>
          <p:cNvPr id="904" name="Google Shape;904;p11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“Over-Document Everything”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06" name="Google Shape;906;p118"/>
          <p:cNvSpPr txBox="1"/>
          <p:nvPr/>
        </p:nvSpPr>
        <p:spPr>
          <a:xfrm>
            <a:off x="800250" y="1432500"/>
            <a:ext cx="49779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Good storytelling starts with good records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Keep audit trails and decision logs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Document lessons as they happen</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1"/>
        <p:cNvGrpSpPr/>
        <p:nvPr/>
      </p:nvGrpSpPr>
      <p:grpSpPr>
        <a:xfrm>
          <a:off x="0" y="0"/>
          <a:ext cx="0" cy="0"/>
          <a:chOff x="0" y="0"/>
          <a:chExt cx="0" cy="0"/>
        </a:xfrm>
      </p:grpSpPr>
      <p:sp>
        <p:nvSpPr>
          <p:cNvPr id="912" name="Google Shape;912;p11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Getting Internal Approval to Publish</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14" name="Google Shape;914;p119"/>
          <p:cNvSpPr txBox="1"/>
          <p:nvPr/>
        </p:nvSpPr>
        <p:spPr>
          <a:xfrm>
            <a:off x="800250" y="1432500"/>
            <a:ext cx="63570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Start early – Loop in comms/OGC</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Use plain language – Focus on facts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Highlight public value – Shared learning</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Ask about templates – Use agency examples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Be flexible – Open to edits/redactions</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9"/>
        <p:cNvGrpSpPr/>
        <p:nvPr/>
      </p:nvGrpSpPr>
      <p:grpSpPr>
        <a:xfrm>
          <a:off x="0" y="0"/>
          <a:ext cx="0" cy="0"/>
          <a:chOff x="0" y="0"/>
          <a:chExt cx="0" cy="0"/>
        </a:xfrm>
      </p:grpSpPr>
      <p:sp>
        <p:nvSpPr>
          <p:cNvPr id="920" name="Google Shape;920;p12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2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Wrap-Up &amp; Call to Action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22" name="Google Shape;922;p120"/>
          <p:cNvSpPr txBox="1"/>
          <p:nvPr/>
        </p:nvSpPr>
        <p:spPr>
          <a:xfrm>
            <a:off x="800250" y="1432500"/>
            <a:ext cx="72981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Start small—write a blog post or mini case study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Reflect and share honestly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Ask for help if you’re unsure what’s shareable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Model the culture you want to build</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7"/>
        <p:cNvGrpSpPr/>
        <p:nvPr/>
      </p:nvGrpSpPr>
      <p:grpSpPr>
        <a:xfrm>
          <a:off x="0" y="0"/>
          <a:ext cx="0" cy="0"/>
          <a:chOff x="0" y="0"/>
          <a:chExt cx="0" cy="0"/>
        </a:xfrm>
      </p:grpSpPr>
      <p:sp>
        <p:nvSpPr>
          <p:cNvPr id="928" name="Google Shape;928;p12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2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Group Discussion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30" name="Google Shape;930;p121"/>
          <p:cNvSpPr txBox="1"/>
          <p:nvPr/>
        </p:nvSpPr>
        <p:spPr>
          <a:xfrm>
            <a:off x="800250" y="1432500"/>
            <a:ext cx="48249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 story from your work would help someone else?</a:t>
            </a:r>
            <a:br>
              <a:rPr lang="en" sz="1800"/>
            </a:br>
            <a:endParaRPr sz="1800"/>
          </a:p>
          <a:p>
            <a:pPr marL="457200" lvl="0" indent="-342900" algn="l" rtl="0">
              <a:spcBef>
                <a:spcPts val="0"/>
              </a:spcBef>
              <a:spcAft>
                <a:spcPts val="0"/>
              </a:spcAft>
              <a:buSzPts val="1800"/>
              <a:buChar char="●"/>
            </a:pPr>
            <a:r>
              <a:rPr lang="en" sz="1800"/>
              <a:t>What format (blog, case study, short doc) might you use?</a:t>
            </a:r>
            <a:br>
              <a:rPr lang="en" sz="1800"/>
            </a:br>
            <a:endParaRPr sz="1800"/>
          </a:p>
          <a:p>
            <a:pPr marL="457200" lvl="0" indent="-342900" algn="l" rtl="0">
              <a:spcBef>
                <a:spcPts val="0"/>
              </a:spcBef>
              <a:spcAft>
                <a:spcPts val="0"/>
              </a:spcAft>
              <a:buSzPts val="1800"/>
              <a:buChar char="●"/>
            </a:pPr>
            <a:r>
              <a:rPr lang="en" sz="1800"/>
              <a:t>Who would benefit from hearing your experience?</a:t>
            </a:r>
            <a:endParaRPr sz="1800"/>
          </a:p>
          <a:p>
            <a:pPr marL="0" lvl="0" indent="0" algn="l" rtl="0">
              <a:spcBef>
                <a:spcPts val="0"/>
              </a:spcBef>
              <a:spcAft>
                <a:spcPts val="0"/>
              </a:spcAft>
              <a:buNone/>
            </a:pPr>
            <a:endParaRPr sz="1800"/>
          </a:p>
        </p:txBody>
      </p:sp>
      <p:pic>
        <p:nvPicPr>
          <p:cNvPr id="931" name="Google Shape;931;p121" descr="Group discussion icon"/>
          <p:cNvPicPr preferRelativeResize="0"/>
          <p:nvPr/>
        </p:nvPicPr>
        <p:blipFill>
          <a:blip r:embed="rId3">
            <a:alphaModFix/>
          </a:blip>
          <a:stretch>
            <a:fillRect/>
          </a:stretch>
        </p:blipFill>
        <p:spPr>
          <a:xfrm>
            <a:off x="6081800" y="1282239"/>
            <a:ext cx="2579024" cy="257902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22"/>
          <p:cNvSpPr txBox="1">
            <a:spLocks noGrp="1"/>
          </p:cNvSpPr>
          <p:nvPr>
            <p:ph type="title"/>
          </p:nvPr>
        </p:nvSpPr>
        <p:spPr>
          <a:xfrm>
            <a:off x="535250" y="3071825"/>
            <a:ext cx="8037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latin typeface="Hepta Slab"/>
                <a:ea typeface="Hepta Slab"/>
                <a:cs typeface="Hepta Slab"/>
                <a:sym typeface="Hepta Slab"/>
              </a:rPr>
              <a:t>Leading organizational change - continuous improvement and scalable practices</a:t>
            </a:r>
            <a:endParaRPr sz="3200"/>
          </a:p>
        </p:txBody>
      </p:sp>
      <p:sp>
        <p:nvSpPr>
          <p:cNvPr id="937" name="Google Shape;937;p122"/>
          <p:cNvSpPr txBox="1">
            <a:spLocks noGrp="1"/>
          </p:cNvSpPr>
          <p:nvPr>
            <p:ph type="title" idx="2"/>
          </p:nvPr>
        </p:nvSpPr>
        <p:spPr>
          <a:xfrm>
            <a:off x="3278250" y="1194450"/>
            <a:ext cx="28641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2</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1"/>
        <p:cNvGrpSpPr/>
        <p:nvPr/>
      </p:nvGrpSpPr>
      <p:grpSpPr>
        <a:xfrm>
          <a:off x="0" y="0"/>
          <a:ext cx="0" cy="0"/>
          <a:chOff x="0" y="0"/>
          <a:chExt cx="0" cy="0"/>
        </a:xfrm>
      </p:grpSpPr>
      <p:sp>
        <p:nvSpPr>
          <p:cNvPr id="502" name="Google Shape;502;p69">
            <a:extLst>
              <a:ext uri="{C183D7F6-B498-43B3-948B-1728B52AA6E4}">
                <adec:decorative xmlns:adec="http://schemas.microsoft.com/office/drawing/2017/decorative" val="1"/>
              </a:ext>
            </a:extLst>
          </p:cNvPr>
          <p:cNvSpPr/>
          <p:nvPr/>
        </p:nvSpPr>
        <p:spPr>
          <a:xfrm>
            <a:off x="609600" y="609600"/>
            <a:ext cx="3381375"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9"/>
          <p:cNvSpPr>
            <a:spLocks noGrp="1"/>
          </p:cNvSpPr>
          <p:nvPr>
            <p:ph type="title" idx="4294967295"/>
          </p:nvPr>
        </p:nvSpPr>
        <p:spPr>
          <a:xfrm>
            <a:off x="609600" y="609600"/>
            <a:ext cx="6744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Introduction – Influence in Digital Acquisition</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03" name="Google Shape;503;p69"/>
          <p:cNvSpPr/>
          <p:nvPr/>
        </p:nvSpPr>
        <p:spPr>
          <a:xfrm>
            <a:off x="609575" y="1404750"/>
            <a:ext cx="7636500" cy="2519700"/>
          </a:xfrm>
          <a:prstGeom prst="rect">
            <a:avLst/>
          </a:prstGeom>
          <a:noFill/>
          <a:ln>
            <a:noFill/>
          </a:ln>
        </p:spPr>
        <p:txBody>
          <a:bodyPr spcFirstLastPara="1" wrap="square" lIns="91425" tIns="45700" rIns="91425" bIns="45700" anchor="ctr" anchorCtr="0">
            <a:noAutofit/>
          </a:bodyPr>
          <a:lstStyle/>
          <a:p>
            <a:pPr marL="457200" lvl="0" indent="-344487" algn="l" rtl="0">
              <a:lnSpc>
                <a:spcPct val="136000"/>
              </a:lnSpc>
              <a:spcBef>
                <a:spcPts val="0"/>
              </a:spcBef>
              <a:spcAft>
                <a:spcPts val="0"/>
              </a:spcAft>
              <a:buSzPts val="1825"/>
              <a:buFont typeface="Inter"/>
              <a:buChar char="●"/>
            </a:pPr>
            <a:r>
              <a:rPr lang="en" sz="1825">
                <a:latin typeface="Inter"/>
                <a:ea typeface="Inter"/>
                <a:cs typeface="Inter"/>
                <a:sym typeface="Inter"/>
              </a:rPr>
              <a:t>Influence goes beyond formal roles.</a:t>
            </a:r>
            <a:br>
              <a:rPr lang="en" sz="1825">
                <a:latin typeface="Inter"/>
                <a:ea typeface="Inter"/>
                <a:cs typeface="Inter"/>
                <a:sym typeface="Inter"/>
              </a:rPr>
            </a:br>
            <a:endParaRPr sz="1825">
              <a:latin typeface="Inter"/>
              <a:ea typeface="Inter"/>
              <a:cs typeface="Inter"/>
              <a:sym typeface="Inter"/>
            </a:endParaRPr>
          </a:p>
          <a:p>
            <a:pPr marL="457200" lvl="0" indent="-344487" algn="l" rtl="0">
              <a:lnSpc>
                <a:spcPct val="136000"/>
              </a:lnSpc>
              <a:spcBef>
                <a:spcPts val="0"/>
              </a:spcBef>
              <a:spcAft>
                <a:spcPts val="0"/>
              </a:spcAft>
              <a:buSzPts val="1825"/>
              <a:buFont typeface="Inter"/>
              <a:buChar char="●"/>
            </a:pPr>
            <a:r>
              <a:rPr lang="en" sz="1825">
                <a:latin typeface="Inter"/>
                <a:ea typeface="Inter"/>
                <a:cs typeface="Inter"/>
                <a:sym typeface="Inter"/>
              </a:rPr>
              <a:t>Your relationships and networks are key.</a:t>
            </a:r>
            <a:br>
              <a:rPr lang="en" sz="1825">
                <a:latin typeface="Inter"/>
                <a:ea typeface="Inter"/>
                <a:cs typeface="Inter"/>
                <a:sym typeface="Inter"/>
              </a:rPr>
            </a:br>
            <a:endParaRPr sz="1825">
              <a:latin typeface="Inter"/>
              <a:ea typeface="Inter"/>
              <a:cs typeface="Inter"/>
              <a:sym typeface="Inter"/>
            </a:endParaRPr>
          </a:p>
          <a:p>
            <a:pPr marL="457200" lvl="0" indent="-344487" algn="l" rtl="0">
              <a:lnSpc>
                <a:spcPct val="136000"/>
              </a:lnSpc>
              <a:spcBef>
                <a:spcPts val="0"/>
              </a:spcBef>
              <a:spcAft>
                <a:spcPts val="0"/>
              </a:spcAft>
              <a:buSzPts val="1825"/>
              <a:buFont typeface="Inter"/>
              <a:buChar char="●"/>
            </a:pPr>
            <a:r>
              <a:rPr lang="en" sz="1825">
                <a:latin typeface="Inter"/>
                <a:ea typeface="Inter"/>
                <a:cs typeface="Inter"/>
                <a:sym typeface="Inter"/>
              </a:rPr>
              <a:t>Digital procurement leaders drive change through collaboration.</a:t>
            </a:r>
            <a:endParaRPr sz="1825">
              <a:latin typeface="Inter"/>
              <a:ea typeface="Inter"/>
              <a:cs typeface="Inter"/>
              <a:sym typeface="Inter"/>
            </a:endParaRPr>
          </a:p>
          <a:p>
            <a:pPr marL="0" marR="0" lvl="0" indent="0" algn="l" rtl="0">
              <a:lnSpc>
                <a:spcPct val="136000"/>
              </a:lnSpc>
              <a:spcBef>
                <a:spcPts val="0"/>
              </a:spcBef>
              <a:spcAft>
                <a:spcPts val="0"/>
              </a:spcAft>
              <a:buClr>
                <a:srgbClr val="000000"/>
              </a:buClr>
              <a:buSzPts val="1125"/>
              <a:buFont typeface="Inter"/>
              <a:buNone/>
            </a:pPr>
            <a:endParaRPr sz="1125">
              <a:latin typeface="Inter"/>
              <a:ea typeface="Inter"/>
              <a:cs typeface="Inter"/>
              <a:sym typeface="Inte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2"/>
        <p:cNvGrpSpPr/>
        <p:nvPr/>
      </p:nvGrpSpPr>
      <p:grpSpPr>
        <a:xfrm>
          <a:off x="0" y="0"/>
          <a:ext cx="0" cy="0"/>
          <a:chOff x="0" y="0"/>
          <a:chExt cx="0" cy="0"/>
        </a:xfrm>
      </p:grpSpPr>
      <p:sp>
        <p:nvSpPr>
          <p:cNvPr id="943" name="Google Shape;943;p123"/>
          <p:cNvSpPr>
            <a:spLocks noGrp="1"/>
          </p:cNvSpPr>
          <p:nvPr>
            <p:ph type="title" idx="4294967295"/>
          </p:nvPr>
        </p:nvSpPr>
        <p:spPr>
          <a:xfrm>
            <a:off x="609600" y="2300300"/>
            <a:ext cx="7771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Staying Current and Driving Change - Your Role in Continuous Improvement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8"/>
        <p:cNvGrpSpPr/>
        <p:nvPr/>
      </p:nvGrpSpPr>
      <p:grpSpPr>
        <a:xfrm>
          <a:off x="0" y="0"/>
          <a:ext cx="0" cy="0"/>
          <a:chOff x="0" y="0"/>
          <a:chExt cx="0" cy="0"/>
        </a:xfrm>
      </p:grpSpPr>
      <p:sp>
        <p:nvSpPr>
          <p:cNvPr id="949" name="Google Shape;949;p12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2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Continuous Learning Matters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51" name="Google Shape;951;p124"/>
          <p:cNvSpPr txBox="1"/>
          <p:nvPr/>
        </p:nvSpPr>
        <p:spPr>
          <a:xfrm>
            <a:off x="800250" y="1432500"/>
            <a:ext cx="74403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Tech and policy are evolving fast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AI, modernization, digital delivery—things are changing rapidly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Acquisition is no longer just support—it’s mission-critical</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Staying current helps your agency succeed</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6"/>
        <p:cNvGrpSpPr/>
        <p:nvPr/>
      </p:nvGrpSpPr>
      <p:grpSpPr>
        <a:xfrm>
          <a:off x="0" y="0"/>
          <a:ext cx="0" cy="0"/>
          <a:chOff x="0" y="0"/>
          <a:chExt cx="0" cy="0"/>
        </a:xfrm>
      </p:grpSpPr>
      <p:sp>
        <p:nvSpPr>
          <p:cNvPr id="957" name="Google Shape;957;p12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2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Continuous Learning = Continuous Relevance</a:t>
            </a:r>
          </a:p>
        </p:txBody>
      </p:sp>
      <p:sp>
        <p:nvSpPr>
          <p:cNvPr id="959" name="Google Shape;959;p125"/>
          <p:cNvSpPr txBox="1"/>
          <p:nvPr/>
        </p:nvSpPr>
        <p:spPr>
          <a:xfrm>
            <a:off x="800250" y="1432500"/>
            <a:ext cx="67179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Learning is a mindset, not a checkbox</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Seek out trends, tools, policies, and feedback</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Apply what you learn from every project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Build resilience by being proactive, not reactive</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4"/>
        <p:cNvGrpSpPr/>
        <p:nvPr/>
      </p:nvGrpSpPr>
      <p:grpSpPr>
        <a:xfrm>
          <a:off x="0" y="0"/>
          <a:ext cx="0" cy="0"/>
          <a:chOff x="0" y="0"/>
          <a:chExt cx="0" cy="0"/>
        </a:xfrm>
      </p:grpSpPr>
      <p:sp>
        <p:nvSpPr>
          <p:cNvPr id="965" name="Google Shape;965;p12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2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Lead Through Learning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67" name="Google Shape;967;p126"/>
          <p:cNvSpPr txBox="1"/>
          <p:nvPr/>
        </p:nvSpPr>
        <p:spPr>
          <a:xfrm>
            <a:off x="800250" y="1432500"/>
            <a:ext cx="57987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Learning fuels leadership</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Try new contracting strategies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Test emerging tools and tech</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Mentor others—share what works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Spark change by modeling it</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2"/>
        <p:cNvGrpSpPr/>
        <p:nvPr/>
      </p:nvGrpSpPr>
      <p:grpSpPr>
        <a:xfrm>
          <a:off x="0" y="0"/>
          <a:ext cx="0" cy="0"/>
          <a:chOff x="0" y="0"/>
          <a:chExt cx="0" cy="0"/>
        </a:xfrm>
      </p:grpSpPr>
      <p:sp>
        <p:nvSpPr>
          <p:cNvPr id="973" name="Google Shape;973;p12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2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Group Discussion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75" name="Google Shape;975;p127"/>
          <p:cNvSpPr txBox="1"/>
          <p:nvPr/>
        </p:nvSpPr>
        <p:spPr>
          <a:xfrm>
            <a:off x="800250" y="1432500"/>
            <a:ext cx="49998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 tools or methods do you use to stay current?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When was the last time you tried something new in acquisition?</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How do you model a continuous learning mindset for others?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What learning goal will you set for the next 3 months?</a:t>
            </a:r>
            <a:endParaRPr sz="1800"/>
          </a:p>
        </p:txBody>
      </p:sp>
      <p:pic>
        <p:nvPicPr>
          <p:cNvPr id="976" name="Google Shape;976;p127" descr="Group discussion icon"/>
          <p:cNvPicPr preferRelativeResize="0"/>
          <p:nvPr/>
        </p:nvPicPr>
        <p:blipFill>
          <a:blip r:embed="rId3">
            <a:alphaModFix/>
          </a:blip>
          <a:stretch>
            <a:fillRect/>
          </a:stretch>
        </p:blipFill>
        <p:spPr>
          <a:xfrm>
            <a:off x="6225817" y="1432500"/>
            <a:ext cx="2579024" cy="257902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1"/>
        <p:cNvGrpSpPr/>
        <p:nvPr/>
      </p:nvGrpSpPr>
      <p:grpSpPr>
        <a:xfrm>
          <a:off x="0" y="0"/>
          <a:ext cx="0" cy="0"/>
          <a:chOff x="0" y="0"/>
          <a:chExt cx="0" cy="0"/>
        </a:xfrm>
      </p:grpSpPr>
      <p:sp>
        <p:nvSpPr>
          <p:cNvPr id="982" name="Google Shape;982;p12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2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Staying Current with Emerging Tech and Trends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84" name="Google Shape;984;p128"/>
          <p:cNvSpPr txBox="1"/>
          <p:nvPr/>
        </p:nvSpPr>
        <p:spPr>
          <a:xfrm>
            <a:off x="800250" y="1432500"/>
            <a:ext cx="6893400" cy="1847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Tech reshapes how government delivers services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Acquisition is central to tech adoption</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Your awareness of tech trends strengthens procurement outcomes</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9"/>
        <p:cNvGrpSpPr/>
        <p:nvPr/>
      </p:nvGrpSpPr>
      <p:grpSpPr>
        <a:xfrm>
          <a:off x="0" y="0"/>
          <a:ext cx="0" cy="0"/>
          <a:chOff x="0" y="0"/>
          <a:chExt cx="0" cy="0"/>
        </a:xfrm>
      </p:grpSpPr>
      <p:sp>
        <p:nvSpPr>
          <p:cNvPr id="990" name="Google Shape;990;p12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2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It Matters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92" name="Google Shape;992;p129"/>
          <p:cNvSpPr txBox="1"/>
          <p:nvPr/>
        </p:nvSpPr>
        <p:spPr>
          <a:xfrm>
            <a:off x="800250" y="1432500"/>
            <a:ext cx="59790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Emerging tech shapes mission delivery</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Tech trends impact how you:</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Engage with technical staff</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Draft solicitations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Understand industry responses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Structure adaptive contracts</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7"/>
        <p:cNvGrpSpPr/>
        <p:nvPr/>
      </p:nvGrpSpPr>
      <p:grpSpPr>
        <a:xfrm>
          <a:off x="0" y="0"/>
          <a:ext cx="0" cy="0"/>
          <a:chOff x="0" y="0"/>
          <a:chExt cx="0" cy="0"/>
        </a:xfrm>
      </p:grpSpPr>
      <p:sp>
        <p:nvSpPr>
          <p:cNvPr id="998" name="Google Shape;998;p13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For example: Generative AI and Federal Acquisition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00" name="Google Shape;1000;p130"/>
          <p:cNvSpPr txBox="1"/>
          <p:nvPr/>
        </p:nvSpPr>
        <p:spPr>
          <a:xfrm>
            <a:off x="800250" y="1432500"/>
            <a:ext cx="69582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AI is already impacting acquisition work:</a:t>
            </a:r>
            <a:endParaRPr sz="1800" dirty="0"/>
          </a:p>
          <a:p>
            <a:pPr marL="457200" lvl="0" indent="-342900" algn="l" rtl="0">
              <a:spcBef>
                <a:spcPts val="0"/>
              </a:spcBef>
              <a:spcAft>
                <a:spcPts val="0"/>
              </a:spcAft>
              <a:buSzPts val="1800"/>
              <a:buChar char="●"/>
            </a:pPr>
            <a:r>
              <a:rPr lang="en" sz="1800" dirty="0"/>
              <a:t>Analyzing vendor data for market research</a:t>
            </a:r>
            <a:endParaRPr sz="1800" dirty="0"/>
          </a:p>
          <a:p>
            <a:pPr marL="457200" lvl="0" indent="-342900" algn="l" rtl="0">
              <a:spcBef>
                <a:spcPts val="0"/>
              </a:spcBef>
              <a:spcAft>
                <a:spcPts val="0"/>
              </a:spcAft>
              <a:buSzPts val="1800"/>
              <a:buChar char="●"/>
            </a:pPr>
            <a:r>
              <a:rPr lang="en" sz="1800" dirty="0"/>
              <a:t>Drafting performance work statements</a:t>
            </a:r>
            <a:endParaRPr sz="1800" dirty="0"/>
          </a:p>
          <a:p>
            <a:pPr marL="457200" lvl="0" indent="-342900" algn="l" rtl="0">
              <a:spcBef>
                <a:spcPts val="0"/>
              </a:spcBef>
              <a:spcAft>
                <a:spcPts val="0"/>
              </a:spcAft>
              <a:buSzPts val="1800"/>
              <a:buChar char="●"/>
            </a:pPr>
            <a:r>
              <a:rPr lang="en" sz="1800" dirty="0"/>
              <a:t>Creating smarter procurement templates</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Innovation moves faster than policy</a:t>
            </a:r>
            <a:endParaRPr sz="1800" dirty="0"/>
          </a:p>
        </p:txBody>
      </p:sp>
      <p:sp>
        <p:nvSpPr>
          <p:cNvPr id="1001" name="Google Shape;1001;p130"/>
          <p:cNvSpPr txBox="1"/>
          <p:nvPr/>
        </p:nvSpPr>
        <p:spPr>
          <a:xfrm>
            <a:off x="609600" y="3497150"/>
            <a:ext cx="77619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Example: The Air Force used AI tools to help draft sections of a cloud services solicitation, speeding up initial content creation and improving consistency.</a:t>
            </a:r>
            <a:endParaRPr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6"/>
        <p:cNvGrpSpPr/>
        <p:nvPr/>
      </p:nvGrpSpPr>
      <p:grpSpPr>
        <a:xfrm>
          <a:off x="0" y="0"/>
          <a:ext cx="0" cy="0"/>
          <a:chOff x="0" y="0"/>
          <a:chExt cx="0" cy="0"/>
        </a:xfrm>
      </p:grpSpPr>
      <p:sp>
        <p:nvSpPr>
          <p:cNvPr id="1007" name="Google Shape;1007;p13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Where to Watch for Tech Trends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09" name="Google Shape;1009;p131"/>
          <p:cNvSpPr txBox="1"/>
          <p:nvPr/>
        </p:nvSpPr>
        <p:spPr>
          <a:xfrm>
            <a:off x="800250" y="1432500"/>
            <a:ext cx="66567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FedScoop – Federal tech news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ACT-IAC – Government + industry events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TechFAR Hub – Tech + acquisition guidance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Innovation Labs – DHS, HHS, others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USDS – Tech-forward project examples</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4"/>
        <p:cNvGrpSpPr/>
        <p:nvPr/>
      </p:nvGrpSpPr>
      <p:grpSpPr>
        <a:xfrm>
          <a:off x="0" y="0"/>
          <a:ext cx="0" cy="0"/>
          <a:chOff x="0" y="0"/>
          <a:chExt cx="0" cy="0"/>
        </a:xfrm>
      </p:grpSpPr>
      <p:sp>
        <p:nvSpPr>
          <p:cNvPr id="1015" name="Google Shape;1015;p13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Learn from Tech Influencers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17" name="Google Shape;1017;p132"/>
          <p:cNvSpPr txBox="1"/>
          <p:nvPr/>
        </p:nvSpPr>
        <p:spPr>
          <a:xfrm>
            <a:off x="800250" y="1432500"/>
            <a:ext cx="75606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Follow thought leaders on LinkedIn/Fed News Network</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Join key organizations:</a:t>
            </a:r>
            <a:endParaRPr sz="1800"/>
          </a:p>
          <a:p>
            <a:pPr marL="457200" lvl="0" indent="-342900" algn="l" rtl="0">
              <a:spcBef>
                <a:spcPts val="0"/>
              </a:spcBef>
              <a:spcAft>
                <a:spcPts val="0"/>
              </a:spcAft>
              <a:buSzPts val="1800"/>
              <a:buChar char="●"/>
            </a:pPr>
            <a:r>
              <a:rPr lang="en" sz="1800"/>
              <a:t>NCMA</a:t>
            </a:r>
            <a:endParaRPr sz="1800"/>
          </a:p>
          <a:p>
            <a:pPr marL="457200" lvl="0" indent="-342900" algn="l" rtl="0">
              <a:spcBef>
                <a:spcPts val="0"/>
              </a:spcBef>
              <a:spcAft>
                <a:spcPts val="0"/>
              </a:spcAft>
              <a:buSzPts val="1800"/>
              <a:buChar char="●"/>
            </a:pPr>
            <a:r>
              <a:rPr lang="en" sz="1800"/>
              <a:t>Digital Services Coalition</a:t>
            </a:r>
            <a:endParaRPr sz="1800"/>
          </a:p>
          <a:p>
            <a:pPr marL="457200" lvl="0" indent="-342900" algn="l" rtl="0">
              <a:spcBef>
                <a:spcPts val="0"/>
              </a:spcBef>
              <a:spcAft>
                <a:spcPts val="0"/>
              </a:spcAft>
              <a:buSzPts val="1800"/>
              <a:buChar char="●"/>
            </a:pPr>
            <a:r>
              <a:rPr lang="en" sz="1800"/>
              <a:t>Technologists for the Public Good</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Subscribe to:</a:t>
            </a:r>
            <a:endParaRPr sz="1800"/>
          </a:p>
          <a:p>
            <a:pPr marL="457200" lvl="0" indent="-342900" algn="l" rtl="0">
              <a:spcBef>
                <a:spcPts val="0"/>
              </a:spcBef>
              <a:spcAft>
                <a:spcPts val="0"/>
              </a:spcAft>
              <a:buSzPts val="1800"/>
              <a:buChar char="●"/>
            </a:pPr>
            <a:r>
              <a:rPr lang="en" sz="1800"/>
              <a:t>Federal News Network newsletters</a:t>
            </a:r>
            <a:endParaRPr sz="1800"/>
          </a:p>
          <a:p>
            <a:pPr marL="457200" lvl="0" indent="-342900" algn="l" rtl="0">
              <a:spcBef>
                <a:spcPts val="0"/>
              </a:spcBef>
              <a:spcAft>
                <a:spcPts val="0"/>
              </a:spcAft>
              <a:buSzPts val="1800"/>
              <a:buChar char="●"/>
            </a:pPr>
            <a:r>
              <a:rPr lang="en" sz="1800"/>
              <a:t>FAI’s Acquisition Today</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9"/>
        <p:cNvGrpSpPr/>
        <p:nvPr/>
      </p:nvGrpSpPr>
      <p:grpSpPr>
        <a:xfrm>
          <a:off x="0" y="0"/>
          <a:ext cx="0" cy="0"/>
          <a:chOff x="0" y="0"/>
          <a:chExt cx="0" cy="0"/>
        </a:xfrm>
      </p:grpSpPr>
      <p:sp>
        <p:nvSpPr>
          <p:cNvPr id="510" name="Google Shape;510;p7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511" name="Google Shape;511;p70">
            <a:extLst>
              <a:ext uri="{C183D7F6-B498-43B3-948B-1728B52AA6E4}">
                <adec:decorative xmlns:adec="http://schemas.microsoft.com/office/drawing/2017/decorative" val="1"/>
              </a:ext>
            </a:extLst>
          </p:cNvPr>
          <p:cNvGrpSpPr/>
          <p:nvPr/>
        </p:nvGrpSpPr>
        <p:grpSpPr>
          <a:xfrm>
            <a:off x="496110" y="338398"/>
            <a:ext cx="8109978" cy="995551"/>
            <a:chOff x="2789785" y="880977"/>
            <a:chExt cx="5221800" cy="731700"/>
          </a:xfrm>
        </p:grpSpPr>
        <p:sp>
          <p:nvSpPr>
            <p:cNvPr id="512" name="Google Shape;512;p70">
              <a:extLst>
                <a:ext uri="{C183D7F6-B498-43B3-948B-1728B52AA6E4}">
                  <adec:decorative xmlns:adec="http://schemas.microsoft.com/office/drawing/2017/decorative" val="1"/>
                </a:ext>
              </a:extLst>
            </p:cNvPr>
            <p:cNvSpPr/>
            <p:nvPr/>
          </p:nvSpPr>
          <p:spPr>
            <a:xfrm>
              <a:off x="2789785" y="880977"/>
              <a:ext cx="5221800" cy="731700"/>
            </a:xfrm>
            <a:prstGeom prst="rect">
              <a:avLst/>
            </a:prstGeom>
            <a:solidFill>
              <a:srgbClr val="085630"/>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3" name="Google Shape;513;p70" descr="Identify the need or problem for the influence conversation&#10;"/>
            <p:cNvSpPr txBox="1"/>
            <p:nvPr/>
          </p:nvSpPr>
          <p:spPr>
            <a:xfrm>
              <a:off x="2914389" y="965253"/>
              <a:ext cx="4765800" cy="5754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dirty="0">
                  <a:solidFill>
                    <a:srgbClr val="FFFFFF"/>
                  </a:solidFill>
                  <a:latin typeface="Roboto"/>
                  <a:ea typeface="Roboto"/>
                  <a:cs typeface="Roboto"/>
                  <a:sym typeface="Roboto"/>
                </a:rPr>
                <a:t>Identify the need or problem for the influence conversation</a:t>
              </a:r>
              <a:endParaRPr sz="1800" dirty="0">
                <a:solidFill>
                  <a:srgbClr val="FFFFFF"/>
                </a:solidFill>
                <a:latin typeface="Roboto"/>
                <a:ea typeface="Roboto"/>
                <a:cs typeface="Roboto"/>
                <a:sym typeface="Roboto"/>
              </a:endParaRPr>
            </a:p>
          </p:txBody>
        </p:sp>
      </p:grpSp>
      <p:grpSp>
        <p:nvGrpSpPr>
          <p:cNvPr id="514" name="Google Shape;514;p70">
            <a:extLst>
              <a:ext uri="{C183D7F6-B498-43B3-948B-1728B52AA6E4}">
                <adec:decorative xmlns:adec="http://schemas.microsoft.com/office/drawing/2017/decorative" val="1"/>
              </a:ext>
            </a:extLst>
          </p:cNvPr>
          <p:cNvGrpSpPr/>
          <p:nvPr/>
        </p:nvGrpSpPr>
        <p:grpSpPr>
          <a:xfrm>
            <a:off x="496114" y="1541659"/>
            <a:ext cx="7548532" cy="995551"/>
            <a:chOff x="2789787" y="1765338"/>
            <a:chExt cx="4860300" cy="731700"/>
          </a:xfrm>
        </p:grpSpPr>
        <p:sp>
          <p:nvSpPr>
            <p:cNvPr id="515" name="Google Shape;515;p70">
              <a:extLst>
                <a:ext uri="{C183D7F6-B498-43B3-948B-1728B52AA6E4}">
                  <adec:decorative xmlns:adec="http://schemas.microsoft.com/office/drawing/2017/decorative" val="1"/>
                </a:ext>
              </a:extLst>
            </p:cNvPr>
            <p:cNvSpPr/>
            <p:nvPr/>
          </p:nvSpPr>
          <p:spPr>
            <a:xfrm>
              <a:off x="2789787" y="1765338"/>
              <a:ext cx="4860300" cy="731700"/>
            </a:xfrm>
            <a:prstGeom prst="rect">
              <a:avLst/>
            </a:prstGeom>
            <a:solidFill>
              <a:srgbClr val="0B713F"/>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6" name="Google Shape;516;p70" descr="Target the range of influencers who can satisfy the need or help solve the problem&#10;"/>
            <p:cNvSpPr txBox="1"/>
            <p:nvPr/>
          </p:nvSpPr>
          <p:spPr>
            <a:xfrm>
              <a:off x="2914387" y="1971908"/>
              <a:ext cx="4373100" cy="330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dirty="0">
                  <a:solidFill>
                    <a:srgbClr val="FFFFFF"/>
                  </a:solidFill>
                  <a:latin typeface="Roboto"/>
                  <a:ea typeface="Roboto"/>
                  <a:cs typeface="Roboto"/>
                  <a:sym typeface="Roboto"/>
                </a:rPr>
                <a:t>Target the range of influencers who can satisfy the need or help solve the problem</a:t>
              </a:r>
              <a:endParaRPr sz="1800" dirty="0">
                <a:solidFill>
                  <a:srgbClr val="FFFFFF"/>
                </a:solidFill>
                <a:latin typeface="Roboto"/>
                <a:ea typeface="Roboto"/>
                <a:cs typeface="Roboto"/>
                <a:sym typeface="Roboto"/>
              </a:endParaRPr>
            </a:p>
          </p:txBody>
        </p:sp>
      </p:grpSp>
      <p:grpSp>
        <p:nvGrpSpPr>
          <p:cNvPr id="517" name="Google Shape;517;p70">
            <a:extLst>
              <a:ext uri="{C183D7F6-B498-43B3-948B-1728B52AA6E4}">
                <adec:decorative xmlns:adec="http://schemas.microsoft.com/office/drawing/2017/decorative" val="1"/>
              </a:ext>
            </a:extLst>
          </p:cNvPr>
          <p:cNvGrpSpPr/>
          <p:nvPr/>
        </p:nvGrpSpPr>
        <p:grpSpPr>
          <a:xfrm>
            <a:off x="496114" y="2740484"/>
            <a:ext cx="6985223" cy="995551"/>
            <a:chOff x="2789787" y="2646438"/>
            <a:chExt cx="4497600" cy="731700"/>
          </a:xfrm>
        </p:grpSpPr>
        <p:sp>
          <p:nvSpPr>
            <p:cNvPr id="518" name="Google Shape;518;p70">
              <a:extLst>
                <a:ext uri="{C183D7F6-B498-43B3-948B-1728B52AA6E4}">
                  <adec:decorative xmlns:adec="http://schemas.microsoft.com/office/drawing/2017/decorative" val="1"/>
                </a:ext>
              </a:extLst>
            </p:cNvPr>
            <p:cNvSpPr/>
            <p:nvPr/>
          </p:nvSpPr>
          <p:spPr>
            <a:xfrm>
              <a:off x="2789787" y="2646438"/>
              <a:ext cx="4497600" cy="731700"/>
            </a:xfrm>
            <a:prstGeom prst="rect">
              <a:avLst/>
            </a:prstGeom>
            <a:solidFill>
              <a:srgbClr val="0B7743"/>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9" name="Google Shape;519;p70" descr="Select those with the greatest leverage&#10;"/>
            <p:cNvSpPr txBox="1"/>
            <p:nvPr/>
          </p:nvSpPr>
          <p:spPr>
            <a:xfrm>
              <a:off x="2914388" y="2852992"/>
              <a:ext cx="3849900" cy="330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dirty="0">
                  <a:solidFill>
                    <a:srgbClr val="FFFFFF"/>
                  </a:solidFill>
                  <a:latin typeface="Roboto"/>
                  <a:ea typeface="Roboto"/>
                  <a:cs typeface="Roboto"/>
                  <a:sym typeface="Roboto"/>
                </a:rPr>
                <a:t>Select those with the greatest leverage</a:t>
              </a:r>
              <a:endParaRPr sz="1800" dirty="0">
                <a:solidFill>
                  <a:srgbClr val="FFFFFF"/>
                </a:solidFill>
                <a:latin typeface="Roboto"/>
                <a:ea typeface="Roboto"/>
                <a:cs typeface="Roboto"/>
                <a:sym typeface="Roboto"/>
              </a:endParaRPr>
            </a:p>
          </p:txBody>
        </p:sp>
      </p:grpSp>
      <p:grpSp>
        <p:nvGrpSpPr>
          <p:cNvPr id="520" name="Google Shape;520;p70">
            <a:extLst>
              <a:ext uri="{C183D7F6-B498-43B3-948B-1728B52AA6E4}">
                <adec:decorative xmlns:adec="http://schemas.microsoft.com/office/drawing/2017/decorative" val="1"/>
              </a:ext>
            </a:extLst>
          </p:cNvPr>
          <p:cNvGrpSpPr/>
          <p:nvPr/>
        </p:nvGrpSpPr>
        <p:grpSpPr>
          <a:xfrm>
            <a:off x="496114" y="3943764"/>
            <a:ext cx="6423777" cy="995551"/>
            <a:chOff x="2789787" y="3530813"/>
            <a:chExt cx="4136100" cy="731700"/>
          </a:xfrm>
        </p:grpSpPr>
        <p:sp>
          <p:nvSpPr>
            <p:cNvPr id="521" name="Google Shape;521;p70">
              <a:extLst>
                <a:ext uri="{C183D7F6-B498-43B3-948B-1728B52AA6E4}">
                  <adec:decorative xmlns:adec="http://schemas.microsoft.com/office/drawing/2017/decorative" val="1"/>
                </a:ext>
              </a:extLst>
            </p:cNvPr>
            <p:cNvSpPr/>
            <p:nvPr/>
          </p:nvSpPr>
          <p:spPr>
            <a:xfrm>
              <a:off x="2789787" y="3530813"/>
              <a:ext cx="4136100" cy="731700"/>
            </a:xfrm>
            <a:prstGeom prst="rect">
              <a:avLst/>
            </a:prstGeom>
            <a:solidFill>
              <a:srgbClr val="0C8148"/>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2" name="Google Shape;522;p70" descr="Prepare for the conversation using the Ladder of Inference&#10;"/>
            <p:cNvSpPr txBox="1"/>
            <p:nvPr/>
          </p:nvSpPr>
          <p:spPr>
            <a:xfrm>
              <a:off x="2914388" y="3737366"/>
              <a:ext cx="3849900" cy="330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dirty="0">
                  <a:solidFill>
                    <a:srgbClr val="FFFFFF"/>
                  </a:solidFill>
                  <a:latin typeface="Roboto"/>
                  <a:ea typeface="Roboto"/>
                  <a:cs typeface="Roboto"/>
                  <a:sym typeface="Roboto"/>
                </a:rPr>
                <a:t>Prepare for the conversation using the Ladder of Inference</a:t>
              </a:r>
              <a:endParaRPr sz="1800" dirty="0">
                <a:solidFill>
                  <a:srgbClr val="FFFFFF"/>
                </a:solidFill>
                <a:latin typeface="Roboto"/>
                <a:ea typeface="Roboto"/>
                <a:cs typeface="Roboto"/>
                <a:sym typeface="Roboto"/>
              </a:endParaRPr>
            </a:p>
          </p:txBody>
        </p:sp>
      </p:grpSp>
      <p:sp>
        <p:nvSpPr>
          <p:cNvPr id="2" name="Title 1">
            <a:extLst>
              <a:ext uri="{FF2B5EF4-FFF2-40B4-BE49-F238E27FC236}">
                <a16:creationId xmlns:a16="http://schemas.microsoft.com/office/drawing/2014/main" id="{6DB2760C-13CC-1189-5EA1-BA1C4FFF4123}"/>
              </a:ext>
            </a:extLst>
          </p:cNvPr>
          <p:cNvSpPr>
            <a:spLocks noGrp="1"/>
          </p:cNvSpPr>
          <p:nvPr>
            <p:ph type="title" idx="4294967295"/>
          </p:nvPr>
        </p:nvSpPr>
        <p:spPr>
          <a:xfrm>
            <a:off x="496110" y="-497355"/>
            <a:ext cx="7886700" cy="497355"/>
          </a:xfrm>
          <a:prstGeom prst="rect">
            <a:avLst/>
          </a:prstGeom>
        </p:spPr>
        <p:txBody>
          <a:bodyPr/>
          <a:lstStyle/>
          <a:p>
            <a:r>
              <a:rPr lang="en-US" dirty="0"/>
              <a:t>Steps of preparing for an influence conversation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2"/>
        <p:cNvGrpSpPr/>
        <p:nvPr/>
      </p:nvGrpSpPr>
      <p:grpSpPr>
        <a:xfrm>
          <a:off x="0" y="0"/>
          <a:ext cx="0" cy="0"/>
          <a:chOff x="0" y="0"/>
          <a:chExt cx="0" cy="0"/>
        </a:xfrm>
      </p:grpSpPr>
      <p:sp>
        <p:nvSpPr>
          <p:cNvPr id="1023" name="Google Shape;1023;p13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Make It a Habit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25" name="Google Shape;1025;p133"/>
          <p:cNvSpPr txBox="1"/>
          <p:nvPr/>
        </p:nvSpPr>
        <p:spPr>
          <a:xfrm>
            <a:off x="800250" y="1432500"/>
            <a:ext cx="68721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Set a monthly “tech check” reminder</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Join quarterly briefings or virtual events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Add tech trends to retrospectives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Block time for learning during less busy weeks</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0"/>
        <p:cNvGrpSpPr/>
        <p:nvPr/>
      </p:nvGrpSpPr>
      <p:grpSpPr>
        <a:xfrm>
          <a:off x="0" y="0"/>
          <a:ext cx="0" cy="0"/>
          <a:chOff x="0" y="0"/>
          <a:chExt cx="0" cy="0"/>
        </a:xfrm>
      </p:grpSpPr>
      <p:sp>
        <p:nvSpPr>
          <p:cNvPr id="1031" name="Google Shape;1031;p13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Final Thoughts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33" name="Google Shape;1033;p134"/>
          <p:cNvSpPr txBox="1"/>
          <p:nvPr/>
        </p:nvSpPr>
        <p:spPr>
          <a:xfrm>
            <a:off x="800250" y="1432500"/>
            <a:ext cx="68397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You don’t need to be a tech expert</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Understanding trends helps you:</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Ask better questions</a:t>
            </a:r>
            <a:endParaRPr sz="1800"/>
          </a:p>
          <a:p>
            <a:pPr marL="457200" lvl="0" indent="-342900" algn="l" rtl="0">
              <a:spcBef>
                <a:spcPts val="0"/>
              </a:spcBef>
              <a:spcAft>
                <a:spcPts val="0"/>
              </a:spcAft>
              <a:buSzPts val="1800"/>
              <a:buChar char="●"/>
            </a:pPr>
            <a:r>
              <a:rPr lang="en" sz="1800"/>
              <a:t>Spot opportunities</a:t>
            </a:r>
            <a:endParaRPr sz="1800"/>
          </a:p>
          <a:p>
            <a:pPr marL="457200" lvl="0" indent="-342900" algn="l" rtl="0">
              <a:spcBef>
                <a:spcPts val="0"/>
              </a:spcBef>
              <a:spcAft>
                <a:spcPts val="0"/>
              </a:spcAft>
              <a:buSzPts val="1800"/>
              <a:buChar char="●"/>
            </a:pPr>
            <a:r>
              <a:rPr lang="en" sz="1800"/>
              <a:t>Support evolving agency needs</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Stay curious, stay relevant</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8"/>
        <p:cNvGrpSpPr/>
        <p:nvPr/>
      </p:nvGrpSpPr>
      <p:grpSpPr>
        <a:xfrm>
          <a:off x="0" y="0"/>
          <a:ext cx="0" cy="0"/>
          <a:chOff x="0" y="0"/>
          <a:chExt cx="0" cy="0"/>
        </a:xfrm>
      </p:grpSpPr>
      <p:sp>
        <p:nvSpPr>
          <p:cNvPr id="1039" name="Google Shape;1039;p13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Discussion – Your Tech Awareness Habits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41" name="Google Shape;1041;p135"/>
          <p:cNvSpPr txBox="1"/>
          <p:nvPr/>
        </p:nvSpPr>
        <p:spPr>
          <a:xfrm>
            <a:off x="800250" y="1432500"/>
            <a:ext cx="55377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Reflection Questions: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How do I stay informed about tech and acquisition changes?</a:t>
            </a:r>
            <a:endParaRPr sz="1800"/>
          </a:p>
          <a:p>
            <a:pPr marL="457200" lvl="0" indent="-342900" algn="l" rtl="0">
              <a:spcBef>
                <a:spcPts val="0"/>
              </a:spcBef>
              <a:spcAft>
                <a:spcPts val="0"/>
              </a:spcAft>
              <a:buSzPts val="1800"/>
              <a:buChar char="●"/>
            </a:pPr>
            <a:r>
              <a:rPr lang="en" sz="1800"/>
              <a:t>What challenges have I faced in staying current?</a:t>
            </a:r>
            <a:endParaRPr sz="1800"/>
          </a:p>
          <a:p>
            <a:pPr marL="457200" lvl="0" indent="-342900" algn="l" rtl="0">
              <a:spcBef>
                <a:spcPts val="0"/>
              </a:spcBef>
              <a:spcAft>
                <a:spcPts val="0"/>
              </a:spcAft>
              <a:buSzPts val="1800"/>
              <a:buChar char="●"/>
            </a:pPr>
            <a:r>
              <a:rPr lang="en" sz="1800"/>
              <a:t>What’s one small habit I could adopt to improve?</a:t>
            </a:r>
            <a:endParaRPr sz="1800"/>
          </a:p>
          <a:p>
            <a:pPr marL="457200" lvl="0" indent="-342900" algn="l" rtl="0">
              <a:spcBef>
                <a:spcPts val="0"/>
              </a:spcBef>
              <a:spcAft>
                <a:spcPts val="0"/>
              </a:spcAft>
              <a:buSzPts val="1800"/>
              <a:buChar char="●"/>
            </a:pPr>
            <a:r>
              <a:rPr lang="en" sz="1800"/>
              <a:t>Who in my network is good at this—can I learn from them?</a:t>
            </a:r>
            <a:endParaRPr sz="1800"/>
          </a:p>
        </p:txBody>
      </p:sp>
      <p:pic>
        <p:nvPicPr>
          <p:cNvPr id="1042" name="Google Shape;1042;p135" descr="Group discussion icon"/>
          <p:cNvPicPr preferRelativeResize="0"/>
          <p:nvPr/>
        </p:nvPicPr>
        <p:blipFill>
          <a:blip r:embed="rId3">
            <a:alphaModFix/>
          </a:blip>
          <a:stretch>
            <a:fillRect/>
          </a:stretch>
        </p:blipFill>
        <p:spPr>
          <a:xfrm>
            <a:off x="6245900" y="1432502"/>
            <a:ext cx="2579024" cy="257902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7"/>
        <p:cNvGrpSpPr/>
        <p:nvPr/>
      </p:nvGrpSpPr>
      <p:grpSpPr>
        <a:xfrm>
          <a:off x="0" y="0"/>
          <a:ext cx="0" cy="0"/>
          <a:chOff x="0" y="0"/>
          <a:chExt cx="0" cy="0"/>
        </a:xfrm>
      </p:grpSpPr>
      <p:sp>
        <p:nvSpPr>
          <p:cNvPr id="1048" name="Google Shape;1048;p13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Continuous Improvement Matters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50" name="Google Shape;1050;p136"/>
          <p:cNvSpPr txBox="1"/>
          <p:nvPr/>
        </p:nvSpPr>
        <p:spPr>
          <a:xfrm>
            <a:off x="800250" y="1432500"/>
            <a:ext cx="71646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Small improvements build stronger procurement practices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Reflection helps avoid repeated mistakes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Consistent learning fosters innovation and agility</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Builds a more effective, user-centered acquisition process</a:t>
            </a:r>
            <a:endParaRPr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5"/>
        <p:cNvGrpSpPr/>
        <p:nvPr/>
      </p:nvGrpSpPr>
      <p:grpSpPr>
        <a:xfrm>
          <a:off x="0" y="0"/>
          <a:ext cx="0" cy="0"/>
          <a:chOff x="0" y="0"/>
          <a:chExt cx="0" cy="0"/>
        </a:xfrm>
      </p:grpSpPr>
      <p:sp>
        <p:nvSpPr>
          <p:cNvPr id="1056" name="Google Shape;1056;p13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Conduct Mini “Lessons Learned”</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58" name="Google Shape;1058;p137"/>
          <p:cNvSpPr txBox="1"/>
          <p:nvPr/>
        </p:nvSpPr>
        <p:spPr>
          <a:xfrm>
            <a:off x="800250" y="1432500"/>
            <a:ext cx="7164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20–30 min post-procurement reflection</a:t>
            </a:r>
            <a:endParaRPr sz="1800"/>
          </a:p>
          <a:p>
            <a:pPr marL="0" lvl="0" indent="0" algn="l" rtl="0">
              <a:spcBef>
                <a:spcPts val="0"/>
              </a:spcBef>
              <a:spcAft>
                <a:spcPts val="0"/>
              </a:spcAft>
              <a:buNone/>
            </a:pPr>
            <a:r>
              <a:rPr lang="en" sz="1800"/>
              <a:t>Quick team conversation or 1:1 with program staff</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Sample questions:</a:t>
            </a:r>
            <a:endParaRPr sz="1800"/>
          </a:p>
          <a:p>
            <a:pPr marL="457200" lvl="0" indent="-342900" algn="l" rtl="0">
              <a:spcBef>
                <a:spcPts val="0"/>
              </a:spcBef>
              <a:spcAft>
                <a:spcPts val="0"/>
              </a:spcAft>
              <a:buSzPts val="1800"/>
              <a:buChar char="●"/>
            </a:pPr>
            <a:r>
              <a:rPr lang="en" sz="1800"/>
              <a:t>What went well?</a:t>
            </a:r>
            <a:endParaRPr sz="1800"/>
          </a:p>
          <a:p>
            <a:pPr marL="457200" lvl="0" indent="-342900" algn="l" rtl="0">
              <a:spcBef>
                <a:spcPts val="0"/>
              </a:spcBef>
              <a:spcAft>
                <a:spcPts val="0"/>
              </a:spcAft>
              <a:buSzPts val="1800"/>
              <a:buChar char="●"/>
            </a:pPr>
            <a:r>
              <a:rPr lang="en" sz="1800"/>
              <a:t>What caused delays or confusion?</a:t>
            </a:r>
            <a:endParaRPr sz="1800"/>
          </a:p>
          <a:p>
            <a:pPr marL="457200" lvl="0" indent="-342900" algn="l" rtl="0">
              <a:spcBef>
                <a:spcPts val="0"/>
              </a:spcBef>
              <a:spcAft>
                <a:spcPts val="0"/>
              </a:spcAft>
              <a:buSzPts val="1800"/>
              <a:buChar char="●"/>
            </a:pPr>
            <a:r>
              <a:rPr lang="en" sz="1800"/>
              <a:t>Were the requirements clear?</a:t>
            </a:r>
            <a:endParaRPr sz="1800"/>
          </a:p>
          <a:p>
            <a:pPr marL="457200" lvl="0" indent="-342900" algn="l" rtl="0">
              <a:spcBef>
                <a:spcPts val="0"/>
              </a:spcBef>
              <a:spcAft>
                <a:spcPts val="0"/>
              </a:spcAft>
              <a:buSzPts val="1800"/>
              <a:buChar char="●"/>
            </a:pPr>
            <a:r>
              <a:rPr lang="en" sz="1800"/>
              <a:t>Did industry respond as expected?</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3"/>
        <p:cNvGrpSpPr/>
        <p:nvPr/>
      </p:nvGrpSpPr>
      <p:grpSpPr>
        <a:xfrm>
          <a:off x="0" y="0"/>
          <a:ext cx="0" cy="0"/>
          <a:chOff x="0" y="0"/>
          <a:chExt cx="0" cy="0"/>
        </a:xfrm>
      </p:grpSpPr>
      <p:sp>
        <p:nvSpPr>
          <p:cNvPr id="1064" name="Google Shape;1064;p13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Try an Agile-Style Retrospective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66" name="Google Shape;1066;p138"/>
          <p:cNvSpPr txBox="1"/>
          <p:nvPr/>
        </p:nvSpPr>
        <p:spPr>
          <a:xfrm>
            <a:off x="800250" y="1432500"/>
            <a:ext cx="7517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Structured team reflection format:</a:t>
            </a:r>
            <a:endParaRPr sz="1800"/>
          </a:p>
          <a:p>
            <a:pPr marL="457200" lvl="0" indent="-342900" algn="l" rtl="0">
              <a:spcBef>
                <a:spcPts val="0"/>
              </a:spcBef>
              <a:spcAft>
                <a:spcPts val="0"/>
              </a:spcAft>
              <a:buSzPts val="1800"/>
              <a:buChar char="●"/>
            </a:pPr>
            <a:r>
              <a:rPr lang="en" sz="1800"/>
              <a:t>What went well</a:t>
            </a:r>
            <a:endParaRPr sz="1800"/>
          </a:p>
          <a:p>
            <a:pPr marL="457200" lvl="0" indent="-342900" algn="l" rtl="0">
              <a:spcBef>
                <a:spcPts val="0"/>
              </a:spcBef>
              <a:spcAft>
                <a:spcPts val="0"/>
              </a:spcAft>
              <a:buSzPts val="1800"/>
              <a:buChar char="●"/>
            </a:pPr>
            <a:r>
              <a:rPr lang="en" sz="1800"/>
              <a:t>What didn’t</a:t>
            </a:r>
            <a:endParaRPr sz="1800"/>
          </a:p>
          <a:p>
            <a:pPr marL="457200" lvl="0" indent="-342900" algn="l" rtl="0">
              <a:spcBef>
                <a:spcPts val="0"/>
              </a:spcBef>
              <a:spcAft>
                <a:spcPts val="0"/>
              </a:spcAft>
              <a:buSzPts val="1800"/>
              <a:buChar char="●"/>
            </a:pPr>
            <a:r>
              <a:rPr lang="en" sz="1800"/>
              <a:t>What we’ll try next time</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Encourages learning and trust</a:t>
            </a:r>
            <a:endParaRPr sz="1800"/>
          </a:p>
          <a:p>
            <a:pPr marL="0" lvl="0" indent="0" algn="l" rtl="0">
              <a:spcBef>
                <a:spcPts val="0"/>
              </a:spcBef>
              <a:spcAft>
                <a:spcPts val="0"/>
              </a:spcAft>
              <a:buNone/>
            </a:pPr>
            <a:r>
              <a:rPr lang="en" sz="1800"/>
              <a:t>Especially useful for complex or iterative buys</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1"/>
        <p:cNvGrpSpPr/>
        <p:nvPr/>
      </p:nvGrpSpPr>
      <p:grpSpPr>
        <a:xfrm>
          <a:off x="0" y="0"/>
          <a:ext cx="0" cy="0"/>
          <a:chOff x="0" y="0"/>
          <a:chExt cx="0" cy="0"/>
        </a:xfrm>
      </p:grpSpPr>
      <p:sp>
        <p:nvSpPr>
          <p:cNvPr id="1072" name="Google Shape;1072;p13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Tips for Running Retrospectives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74" name="Google Shape;1074;p139"/>
          <p:cNvSpPr txBox="1"/>
          <p:nvPr/>
        </p:nvSpPr>
        <p:spPr>
          <a:xfrm>
            <a:off x="800250" y="1432500"/>
            <a:ext cx="64524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Keep it short: 30–45 minutes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Focus on improvement, not blame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Assign clear owners for next steps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Store insights in a shared location</a:t>
            </a:r>
            <a:endParaRPr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9"/>
        <p:cNvGrpSpPr/>
        <p:nvPr/>
      </p:nvGrpSpPr>
      <p:grpSpPr>
        <a:xfrm>
          <a:off x="0" y="0"/>
          <a:ext cx="0" cy="0"/>
          <a:chOff x="0" y="0"/>
          <a:chExt cx="0" cy="0"/>
        </a:xfrm>
      </p:grpSpPr>
      <p:sp>
        <p:nvSpPr>
          <p:cNvPr id="1080" name="Google Shape;1080;p14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Refine Your Tools Over Time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82" name="Google Shape;1082;p140"/>
          <p:cNvSpPr txBox="1"/>
          <p:nvPr/>
        </p:nvSpPr>
        <p:spPr>
          <a:xfrm>
            <a:off x="800250" y="1432500"/>
            <a:ext cx="6710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Update templates, checklists, workflows based on lessons learned</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Examples</a:t>
            </a:r>
            <a:endParaRPr sz="1800"/>
          </a:p>
          <a:p>
            <a:pPr marL="457200" lvl="0" indent="-342900" algn="l" rtl="0">
              <a:spcBef>
                <a:spcPts val="0"/>
              </a:spcBef>
              <a:spcAft>
                <a:spcPts val="0"/>
              </a:spcAft>
              <a:buSzPts val="1800"/>
              <a:buChar char="●"/>
            </a:pPr>
            <a:r>
              <a:rPr lang="en" sz="1800"/>
              <a:t>Market research templates</a:t>
            </a:r>
            <a:endParaRPr sz="1800"/>
          </a:p>
          <a:p>
            <a:pPr marL="457200" lvl="0" indent="-342900" algn="l" rtl="0">
              <a:spcBef>
                <a:spcPts val="0"/>
              </a:spcBef>
              <a:spcAft>
                <a:spcPts val="0"/>
              </a:spcAft>
              <a:buSzPts val="1800"/>
              <a:buChar char="●"/>
            </a:pPr>
            <a:r>
              <a:rPr lang="en" sz="1800"/>
              <a:t>Evaluation criteria</a:t>
            </a:r>
            <a:endParaRPr sz="1800"/>
          </a:p>
          <a:p>
            <a:pPr marL="457200" lvl="0" indent="-342900" algn="l" rtl="0">
              <a:spcBef>
                <a:spcPts val="0"/>
              </a:spcBef>
              <a:spcAft>
                <a:spcPts val="0"/>
              </a:spcAft>
              <a:buSzPts val="1800"/>
              <a:buChar char="●"/>
            </a:pPr>
            <a:r>
              <a:rPr lang="en" sz="1800"/>
              <a:t>Communication milestones</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7"/>
        <p:cNvGrpSpPr/>
        <p:nvPr/>
      </p:nvGrpSpPr>
      <p:grpSpPr>
        <a:xfrm>
          <a:off x="0" y="0"/>
          <a:ext cx="0" cy="0"/>
          <a:chOff x="0" y="0"/>
          <a:chExt cx="0" cy="0"/>
        </a:xfrm>
      </p:grpSpPr>
      <p:sp>
        <p:nvSpPr>
          <p:cNvPr id="1088" name="Google Shape;1088;p14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Collaborate Early and Often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90" name="Google Shape;1090;p141"/>
          <p:cNvSpPr txBox="1"/>
          <p:nvPr/>
        </p:nvSpPr>
        <p:spPr>
          <a:xfrm>
            <a:off x="800250" y="1432500"/>
            <a:ext cx="7049700" cy="1785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Work with program staff to shape requirements together</a:t>
            </a:r>
            <a:br>
              <a:rPr lang="en" sz="1800"/>
            </a:br>
            <a:endParaRPr sz="1800"/>
          </a:p>
          <a:p>
            <a:pPr marL="457200" lvl="0" indent="-342900" algn="l" rtl="0">
              <a:spcBef>
                <a:spcPts val="0"/>
              </a:spcBef>
              <a:spcAft>
                <a:spcPts val="0"/>
              </a:spcAft>
              <a:buSzPts val="1800"/>
              <a:buChar char="●"/>
            </a:pPr>
            <a:r>
              <a:rPr lang="en" sz="1800"/>
              <a:t>Co-design communications and timelines</a:t>
            </a:r>
            <a:br>
              <a:rPr lang="en" sz="1800"/>
            </a:br>
            <a:endParaRPr sz="1800"/>
          </a:p>
          <a:p>
            <a:pPr marL="457200" lvl="0" indent="-342900" algn="l" rtl="0">
              <a:spcBef>
                <a:spcPts val="0"/>
              </a:spcBef>
              <a:spcAft>
                <a:spcPts val="0"/>
              </a:spcAft>
              <a:buSzPts val="1800"/>
              <a:buChar char="●"/>
            </a:pPr>
            <a:r>
              <a:rPr lang="en" sz="1800"/>
              <a:t>Share procurement lessons and ask for feedback</a:t>
            </a:r>
            <a:endParaRPr sz="1800"/>
          </a:p>
          <a:p>
            <a:pPr marL="457200" lvl="0" indent="0" algn="l" rtl="0">
              <a:spcBef>
                <a:spcPts val="0"/>
              </a:spcBef>
              <a:spcAft>
                <a:spcPts val="0"/>
              </a:spcAft>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5"/>
        <p:cNvGrpSpPr/>
        <p:nvPr/>
      </p:nvGrpSpPr>
      <p:grpSpPr>
        <a:xfrm>
          <a:off x="0" y="0"/>
          <a:ext cx="0" cy="0"/>
          <a:chOff x="0" y="0"/>
          <a:chExt cx="0" cy="0"/>
        </a:xfrm>
      </p:grpSpPr>
      <p:sp>
        <p:nvSpPr>
          <p:cNvPr id="1096" name="Google Shape;1096;p14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Document and Share What Works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98" name="Google Shape;1098;p142"/>
          <p:cNvSpPr txBox="1"/>
          <p:nvPr/>
        </p:nvSpPr>
        <p:spPr>
          <a:xfrm>
            <a:off x="800250" y="1432500"/>
            <a:ext cx="6670200" cy="1785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Write a 1-pager or summary of your lessons</a:t>
            </a:r>
            <a:br>
              <a:rPr lang="en" sz="1800"/>
            </a:br>
            <a:endParaRPr sz="1800"/>
          </a:p>
          <a:p>
            <a:pPr marL="457200" lvl="0" indent="-342900" algn="l" rtl="0">
              <a:spcBef>
                <a:spcPts val="0"/>
              </a:spcBef>
              <a:spcAft>
                <a:spcPts val="0"/>
              </a:spcAft>
              <a:buSzPts val="1800"/>
              <a:buChar char="●"/>
            </a:pPr>
            <a:r>
              <a:rPr lang="en" sz="1800"/>
              <a:t>Share “Top 3 Takeaways” at a team meeting</a:t>
            </a:r>
            <a:br>
              <a:rPr lang="en" sz="1800"/>
            </a:br>
            <a:endParaRPr sz="1800"/>
          </a:p>
          <a:p>
            <a:pPr marL="457200" lvl="0" indent="-342900" algn="l" rtl="0">
              <a:spcBef>
                <a:spcPts val="0"/>
              </a:spcBef>
              <a:spcAft>
                <a:spcPts val="0"/>
              </a:spcAft>
              <a:buSzPts val="1800"/>
              <a:buChar char="●"/>
            </a:pPr>
            <a:r>
              <a:rPr lang="en" sz="1800"/>
              <a:t>Add insights to internal playbooks or guides</a:t>
            </a:r>
            <a:endParaRPr sz="1800"/>
          </a:p>
          <a:p>
            <a:pPr marL="45720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7"/>
        <p:cNvGrpSpPr/>
        <p:nvPr/>
      </p:nvGrpSpPr>
      <p:grpSpPr>
        <a:xfrm>
          <a:off x="0" y="0"/>
          <a:ext cx="0" cy="0"/>
          <a:chOff x="0" y="0"/>
          <a:chExt cx="0" cy="0"/>
        </a:xfrm>
      </p:grpSpPr>
      <p:sp>
        <p:nvSpPr>
          <p:cNvPr id="528" name="Google Shape;528;p7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1"/>
          <p:cNvSpPr>
            <a:spLocks noGrp="1"/>
          </p:cNvSpPr>
          <p:nvPr>
            <p:ph type="title" idx="4294967295"/>
          </p:nvPr>
        </p:nvSpPr>
        <p:spPr>
          <a:xfrm>
            <a:off x="609600" y="609600"/>
            <a:ext cx="5932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Identifying the Need or Problem</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29" name="Google Shape;529;p71"/>
          <p:cNvSpPr/>
          <p:nvPr/>
        </p:nvSpPr>
        <p:spPr>
          <a:xfrm>
            <a:off x="609575" y="1739338"/>
            <a:ext cx="7636500" cy="2371500"/>
          </a:xfrm>
          <a:prstGeom prst="rect">
            <a:avLst/>
          </a:prstGeom>
          <a:noFill/>
          <a:ln>
            <a:noFill/>
          </a:ln>
        </p:spPr>
        <p:txBody>
          <a:bodyPr spcFirstLastPara="1" wrap="square" lIns="91425" tIns="45700" rIns="91425" bIns="45700" anchor="ctr" anchorCtr="0">
            <a:noAutofit/>
          </a:bodyPr>
          <a:lstStyle/>
          <a:p>
            <a:pPr marL="0" lvl="0" indent="0" algn="l" rtl="0">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Digital procurement often challenges the status quo.</a:t>
            </a:r>
            <a:br>
              <a:rPr lang="en" sz="1825">
                <a:latin typeface="Inter"/>
                <a:ea typeface="Inter"/>
                <a:cs typeface="Inter"/>
                <a:sym typeface="Inter"/>
              </a:rPr>
            </a:br>
            <a:endParaRPr sz="1825">
              <a:latin typeface="Inter"/>
              <a:ea typeface="Inter"/>
              <a:cs typeface="Inter"/>
              <a:sym typeface="Inter"/>
            </a:endParaRPr>
          </a:p>
          <a:p>
            <a:pPr marL="0" lvl="0" indent="0" algn="l" rtl="0">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Common barriers:</a:t>
            </a:r>
            <a:endParaRPr sz="1825">
              <a:latin typeface="Inter"/>
              <a:ea typeface="Inter"/>
              <a:cs typeface="Inter"/>
              <a:sym typeface="Inter"/>
            </a:endParaRPr>
          </a:p>
          <a:p>
            <a:pPr marL="457200" lvl="0" indent="-342900" algn="l" rtl="0">
              <a:lnSpc>
                <a:spcPct val="100000"/>
              </a:lnSpc>
              <a:spcBef>
                <a:spcPts val="1200"/>
              </a:spcBef>
              <a:spcAft>
                <a:spcPts val="0"/>
              </a:spcAft>
              <a:buClr>
                <a:schemeClr val="dk1"/>
              </a:buClr>
              <a:buSzPts val="1800"/>
              <a:buChar char="●"/>
            </a:pPr>
            <a:r>
              <a:rPr lang="en" sz="1825">
                <a:latin typeface="Inter"/>
                <a:ea typeface="Inter"/>
                <a:cs typeface="Inter"/>
                <a:sym typeface="Inter"/>
              </a:rPr>
              <a:t>Long review processes</a:t>
            </a:r>
            <a:endParaRPr sz="1825">
              <a:latin typeface="Inter"/>
              <a:ea typeface="Inter"/>
              <a:cs typeface="Inter"/>
              <a:sym typeface="Inter"/>
            </a:endParaRPr>
          </a:p>
          <a:p>
            <a:pPr marL="457200" lvl="0" indent="-342900" algn="l" rtl="0">
              <a:lnSpc>
                <a:spcPct val="100000"/>
              </a:lnSpc>
              <a:spcBef>
                <a:spcPts val="0"/>
              </a:spcBef>
              <a:spcAft>
                <a:spcPts val="0"/>
              </a:spcAft>
              <a:buClr>
                <a:schemeClr val="dk1"/>
              </a:buClr>
              <a:buSzPts val="1800"/>
              <a:buChar char="●"/>
            </a:pPr>
            <a:r>
              <a:rPr lang="en" sz="1825">
                <a:latin typeface="Inter"/>
                <a:ea typeface="Inter"/>
                <a:cs typeface="Inter"/>
                <a:sym typeface="Inter"/>
              </a:rPr>
              <a:t>Incremental funding</a:t>
            </a:r>
            <a:endParaRPr sz="1825">
              <a:latin typeface="Inter"/>
              <a:ea typeface="Inter"/>
              <a:cs typeface="Inter"/>
              <a:sym typeface="Inter"/>
            </a:endParaRPr>
          </a:p>
          <a:p>
            <a:pPr marL="457200" lvl="0" indent="-342900" algn="l" rtl="0">
              <a:lnSpc>
                <a:spcPct val="100000"/>
              </a:lnSpc>
              <a:spcBef>
                <a:spcPts val="0"/>
              </a:spcBef>
              <a:spcAft>
                <a:spcPts val="0"/>
              </a:spcAft>
              <a:buClr>
                <a:schemeClr val="dk1"/>
              </a:buClr>
              <a:buSzPts val="1800"/>
              <a:buChar char="●"/>
            </a:pPr>
            <a:r>
              <a:rPr lang="en" sz="1825">
                <a:latin typeface="Inter"/>
                <a:ea typeface="Inter"/>
                <a:cs typeface="Inter"/>
                <a:sym typeface="Inter"/>
              </a:rPr>
              <a:t>Misaligned metrics</a:t>
            </a:r>
            <a:endParaRPr sz="1825">
              <a:latin typeface="Inter"/>
              <a:ea typeface="Inter"/>
              <a:cs typeface="Inter"/>
              <a:sym typeface="Inter"/>
            </a:endParaRPr>
          </a:p>
          <a:p>
            <a:pPr marL="457200" lvl="0" indent="-342900" algn="l" rtl="0">
              <a:lnSpc>
                <a:spcPct val="100000"/>
              </a:lnSpc>
              <a:spcBef>
                <a:spcPts val="0"/>
              </a:spcBef>
              <a:spcAft>
                <a:spcPts val="0"/>
              </a:spcAft>
              <a:buClr>
                <a:schemeClr val="dk1"/>
              </a:buClr>
              <a:buSzPts val="1800"/>
              <a:buChar char="●"/>
            </a:pPr>
            <a:r>
              <a:rPr lang="en" sz="1825">
                <a:latin typeface="Inter"/>
                <a:ea typeface="Inter"/>
                <a:cs typeface="Inter"/>
                <a:sym typeface="Inter"/>
              </a:rPr>
              <a:t>Limited COR capacity</a:t>
            </a:r>
            <a:endParaRPr sz="1825">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825">
              <a:latin typeface="Inter"/>
              <a:ea typeface="Inter"/>
              <a:cs typeface="Inter"/>
              <a:sym typeface="Inter"/>
            </a:endParaRPr>
          </a:p>
        </p:txBody>
      </p:sp>
      <p:sp>
        <p:nvSpPr>
          <p:cNvPr id="531" name="Google Shape;531;p71"/>
          <p:cNvSpPr txBox="1"/>
          <p:nvPr/>
        </p:nvSpPr>
        <p:spPr>
          <a:xfrm>
            <a:off x="609600" y="4308800"/>
            <a:ext cx="5752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What challenge are you facing?</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3"/>
        <p:cNvGrpSpPr/>
        <p:nvPr/>
      </p:nvGrpSpPr>
      <p:grpSpPr>
        <a:xfrm>
          <a:off x="0" y="0"/>
          <a:ext cx="0" cy="0"/>
          <a:chOff x="0" y="0"/>
          <a:chExt cx="0" cy="0"/>
        </a:xfrm>
      </p:grpSpPr>
      <p:sp>
        <p:nvSpPr>
          <p:cNvPr id="1104" name="Google Shape;1104;p14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Final Thoughts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06" name="Google Shape;1106;p143"/>
          <p:cNvSpPr txBox="1"/>
          <p:nvPr/>
        </p:nvSpPr>
        <p:spPr>
          <a:xfrm>
            <a:off x="800250" y="1432500"/>
            <a:ext cx="6425100" cy="2616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Improvement doesn’t require permission</a:t>
            </a:r>
            <a:br>
              <a:rPr lang="en" sz="1800"/>
            </a:br>
            <a:endParaRPr sz="1800"/>
          </a:p>
          <a:p>
            <a:pPr marL="457200" lvl="0" indent="-342900" algn="l" rtl="0">
              <a:spcBef>
                <a:spcPts val="0"/>
              </a:spcBef>
              <a:spcAft>
                <a:spcPts val="0"/>
              </a:spcAft>
              <a:buSzPts val="1800"/>
              <a:buChar char="●"/>
            </a:pPr>
            <a:r>
              <a:rPr lang="en" sz="1800"/>
              <a:t>Reflect, adapt, and apply small changes</a:t>
            </a:r>
            <a:br>
              <a:rPr lang="en" sz="1800"/>
            </a:br>
            <a:endParaRPr sz="1800"/>
          </a:p>
          <a:p>
            <a:pPr marL="457200" lvl="0" indent="-342900" algn="l" rtl="0">
              <a:spcBef>
                <a:spcPts val="0"/>
              </a:spcBef>
              <a:spcAft>
                <a:spcPts val="0"/>
              </a:spcAft>
              <a:buSzPts val="1800"/>
              <a:buChar char="●"/>
            </a:pPr>
            <a:r>
              <a:rPr lang="en" sz="1800"/>
              <a:t>Over time, this builds stronger outcomes and collaboration</a:t>
            </a:r>
            <a:br>
              <a:rPr lang="en" sz="1800"/>
            </a:br>
            <a:endParaRPr sz="1800"/>
          </a:p>
          <a:p>
            <a:pPr marL="457200" lvl="0" indent="-342900" algn="l" rtl="0">
              <a:spcBef>
                <a:spcPts val="0"/>
              </a:spcBef>
              <a:spcAft>
                <a:spcPts val="0"/>
              </a:spcAft>
              <a:buSzPts val="1800"/>
              <a:buChar char="●"/>
            </a:pPr>
            <a:r>
              <a:rPr lang="en" sz="1800"/>
              <a:t>You can lead improvement—one project at a time</a:t>
            </a:r>
            <a:endParaRPr sz="1800"/>
          </a:p>
          <a:p>
            <a:pPr marL="457200" lvl="0" indent="0" algn="l" rtl="0">
              <a:spcBef>
                <a:spcPts val="0"/>
              </a:spcBef>
              <a:spcAft>
                <a:spcPts val="0"/>
              </a:spcAft>
              <a:buNone/>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1"/>
        <p:cNvGrpSpPr/>
        <p:nvPr/>
      </p:nvGrpSpPr>
      <p:grpSpPr>
        <a:xfrm>
          <a:off x="0" y="0"/>
          <a:ext cx="0" cy="0"/>
          <a:chOff x="0" y="0"/>
          <a:chExt cx="0" cy="0"/>
        </a:xfrm>
      </p:grpSpPr>
      <p:sp>
        <p:nvSpPr>
          <p:cNvPr id="1112" name="Google Shape;1112;p14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The Case for Creating Practical Guides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14" name="Google Shape;1114;p144"/>
          <p:cNvSpPr txBox="1"/>
          <p:nvPr/>
        </p:nvSpPr>
        <p:spPr>
          <a:xfrm>
            <a:off x="800250" y="1432500"/>
            <a:ext cx="65721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Practical guides are the working memory of an organization</a:t>
            </a:r>
            <a:br>
              <a:rPr lang="en" sz="1800"/>
            </a:br>
            <a:endParaRPr sz="1800"/>
          </a:p>
          <a:p>
            <a:pPr marL="457200" lvl="0" indent="-342900" algn="l" rtl="0">
              <a:spcBef>
                <a:spcPts val="0"/>
              </a:spcBef>
              <a:spcAft>
                <a:spcPts val="0"/>
              </a:spcAft>
              <a:buSzPts val="1800"/>
              <a:buChar char="●"/>
            </a:pPr>
            <a:r>
              <a:rPr lang="en" sz="1800"/>
              <a:t>Help public servants act with clarity and confidence</a:t>
            </a:r>
            <a:br>
              <a:rPr lang="en" sz="1800"/>
            </a:br>
            <a:endParaRPr sz="1800"/>
          </a:p>
          <a:p>
            <a:pPr marL="457200" lvl="0" indent="-342900" algn="l" rtl="0">
              <a:spcBef>
                <a:spcPts val="0"/>
              </a:spcBef>
              <a:spcAft>
                <a:spcPts val="0"/>
              </a:spcAft>
              <a:buSzPts val="1800"/>
              <a:buChar char="●"/>
            </a:pPr>
            <a:r>
              <a:rPr lang="en" sz="1800"/>
              <a:t>Provide consistency while allowing flexibility</a:t>
            </a:r>
            <a:br>
              <a:rPr lang="en" sz="1800"/>
            </a:br>
            <a:endParaRPr sz="1800"/>
          </a:p>
          <a:p>
            <a:pPr marL="457200" lvl="0" indent="-342900" algn="l" rtl="0">
              <a:spcBef>
                <a:spcPts val="0"/>
              </a:spcBef>
              <a:spcAft>
                <a:spcPts val="0"/>
              </a:spcAft>
              <a:buSzPts val="1800"/>
              <a:buChar char="●"/>
            </a:pPr>
            <a:r>
              <a:rPr lang="en" sz="1800"/>
              <a:t>Capture real-world experience in usable formats</a:t>
            </a:r>
            <a:endParaRPr sz="1800"/>
          </a:p>
          <a:p>
            <a:pPr marL="457200" lvl="0" indent="0" algn="l" rtl="0">
              <a:spcBef>
                <a:spcPts val="0"/>
              </a:spcBef>
              <a:spcAft>
                <a:spcPts val="0"/>
              </a:spcAft>
              <a:buNone/>
            </a:pP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9"/>
        <p:cNvGrpSpPr/>
        <p:nvPr/>
      </p:nvGrpSpPr>
      <p:grpSpPr>
        <a:xfrm>
          <a:off x="0" y="0"/>
          <a:ext cx="0" cy="0"/>
          <a:chOff x="0" y="0"/>
          <a:chExt cx="0" cy="0"/>
        </a:xfrm>
      </p:grpSpPr>
      <p:sp>
        <p:nvSpPr>
          <p:cNvPr id="1120" name="Google Shape;1120;p14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Understanding the Playbook</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22" name="Google Shape;1122;p145"/>
          <p:cNvSpPr txBox="1"/>
          <p:nvPr/>
        </p:nvSpPr>
        <p:spPr>
          <a:xfrm>
            <a:off x="800250" y="1432500"/>
            <a:ext cx="71109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Originated in military and sports—now used across sectors</a:t>
            </a:r>
            <a:br>
              <a:rPr lang="en" sz="1800"/>
            </a:br>
            <a:endParaRPr sz="1800"/>
          </a:p>
          <a:p>
            <a:pPr marL="457200" lvl="0" indent="-342900" algn="l" rtl="0">
              <a:spcBef>
                <a:spcPts val="0"/>
              </a:spcBef>
              <a:spcAft>
                <a:spcPts val="0"/>
              </a:spcAft>
              <a:buSzPts val="1800"/>
              <a:buChar char="●"/>
            </a:pPr>
            <a:r>
              <a:rPr lang="en" sz="1800"/>
              <a:t>Provides organized, strategic approaches</a:t>
            </a:r>
            <a:br>
              <a:rPr lang="en" sz="1800"/>
            </a:br>
            <a:endParaRPr sz="1800"/>
          </a:p>
          <a:p>
            <a:pPr marL="457200" lvl="0" indent="-342900" algn="l" rtl="0">
              <a:spcBef>
                <a:spcPts val="0"/>
              </a:spcBef>
              <a:spcAft>
                <a:spcPts val="0"/>
              </a:spcAft>
              <a:buSzPts val="1800"/>
              <a:buChar char="●"/>
            </a:pPr>
            <a:r>
              <a:rPr lang="en" sz="1800"/>
              <a:t>Evolved from rigid manuals to flexible frameworks</a:t>
            </a:r>
            <a:br>
              <a:rPr lang="en" sz="1800"/>
            </a:br>
            <a:endParaRPr sz="1800"/>
          </a:p>
          <a:p>
            <a:pPr marL="457200" lvl="0" indent="-342900" algn="l" rtl="0">
              <a:spcBef>
                <a:spcPts val="0"/>
              </a:spcBef>
              <a:spcAft>
                <a:spcPts val="0"/>
              </a:spcAft>
              <a:buSzPts val="1800"/>
              <a:buChar char="●"/>
            </a:pPr>
            <a:r>
              <a:rPr lang="en" sz="1800"/>
              <a:t>Reflects modern organizational need for autonomy and agility</a:t>
            </a:r>
            <a:endParaRPr sz="1800"/>
          </a:p>
          <a:p>
            <a:pPr marL="457200" lvl="0" indent="0" algn="l" rtl="0">
              <a:spcBef>
                <a:spcPts val="0"/>
              </a:spcBef>
              <a:spcAft>
                <a:spcPts val="0"/>
              </a:spcAft>
              <a:buNone/>
            </a:pP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7"/>
        <p:cNvGrpSpPr/>
        <p:nvPr/>
      </p:nvGrpSpPr>
      <p:grpSpPr>
        <a:xfrm>
          <a:off x="0" y="0"/>
          <a:ext cx="0" cy="0"/>
          <a:chOff x="0" y="0"/>
          <a:chExt cx="0" cy="0"/>
        </a:xfrm>
      </p:grpSpPr>
      <p:sp>
        <p:nvSpPr>
          <p:cNvPr id="1128" name="Google Shape;1128;p14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Playbooks in Tech: Lessons from High-Performing Teams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30" name="Google Shape;1130;p146"/>
          <p:cNvSpPr txBox="1"/>
          <p:nvPr/>
        </p:nvSpPr>
        <p:spPr>
          <a:xfrm>
            <a:off x="800250" y="1432500"/>
            <a:ext cx="70251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Encourage MVPs for faster learning</a:t>
            </a:r>
            <a:br>
              <a:rPr lang="en" sz="1800"/>
            </a:br>
            <a:endParaRPr sz="1800"/>
          </a:p>
          <a:p>
            <a:pPr marL="457200" lvl="0" indent="-342900" algn="l" rtl="0">
              <a:spcBef>
                <a:spcPts val="0"/>
              </a:spcBef>
              <a:spcAft>
                <a:spcPts val="0"/>
              </a:spcAft>
              <a:buSzPts val="1800"/>
              <a:buChar char="●"/>
            </a:pPr>
            <a:r>
              <a:rPr lang="en" sz="1800"/>
              <a:t>Foster continuous feedback loops</a:t>
            </a:r>
            <a:br>
              <a:rPr lang="en" sz="1800"/>
            </a:br>
            <a:endParaRPr sz="1800"/>
          </a:p>
          <a:p>
            <a:pPr marL="457200" lvl="0" indent="-342900" algn="l" rtl="0">
              <a:spcBef>
                <a:spcPts val="0"/>
              </a:spcBef>
              <a:spcAft>
                <a:spcPts val="0"/>
              </a:spcAft>
              <a:buSzPts val="1800"/>
              <a:buChar char="●"/>
            </a:pPr>
            <a:r>
              <a:rPr lang="en" sz="1800"/>
              <a:t>Translate retrospectives into action</a:t>
            </a:r>
            <a:br>
              <a:rPr lang="en" sz="1800"/>
            </a:br>
            <a:endParaRPr sz="1800"/>
          </a:p>
          <a:p>
            <a:pPr marL="457200" lvl="0" indent="-342900" algn="l" rtl="0">
              <a:spcBef>
                <a:spcPts val="0"/>
              </a:spcBef>
              <a:spcAft>
                <a:spcPts val="0"/>
              </a:spcAft>
              <a:buSzPts val="1800"/>
              <a:buChar char="●"/>
            </a:pPr>
            <a:r>
              <a:rPr lang="en" sz="1800"/>
              <a:t>Promote a knowledge-sharing culture</a:t>
            </a:r>
            <a:endParaRPr sz="1800"/>
          </a:p>
          <a:p>
            <a:pPr marL="457200" lvl="0" indent="0" algn="l" rtl="0">
              <a:spcBef>
                <a:spcPts val="0"/>
              </a:spcBef>
              <a:spcAft>
                <a:spcPts val="0"/>
              </a:spcAft>
              <a:buNone/>
            </a:pPr>
            <a:endParaRPr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5"/>
        <p:cNvGrpSpPr/>
        <p:nvPr/>
      </p:nvGrpSpPr>
      <p:grpSpPr>
        <a:xfrm>
          <a:off x="0" y="0"/>
          <a:ext cx="0" cy="0"/>
          <a:chOff x="0" y="0"/>
          <a:chExt cx="0" cy="0"/>
        </a:xfrm>
      </p:grpSpPr>
      <p:sp>
        <p:nvSpPr>
          <p:cNvPr id="1136" name="Google Shape;1136;p14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Beyond the Playbook: Types of Practical Guides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38" name="Google Shape;1138;p147"/>
          <p:cNvSpPr txBox="1"/>
          <p:nvPr/>
        </p:nvSpPr>
        <p:spPr>
          <a:xfrm>
            <a:off x="800250" y="1432500"/>
            <a:ext cx="7245600" cy="3724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Char char="●"/>
            </a:pPr>
            <a:r>
              <a:rPr lang="en" sz="1800" b="1">
                <a:solidFill>
                  <a:schemeClr val="dk1"/>
                </a:solidFill>
              </a:rPr>
              <a:t>Playbooks:</a:t>
            </a:r>
            <a:r>
              <a:rPr lang="en" sz="1800">
                <a:solidFill>
                  <a:schemeClr val="dk1"/>
                </a:solidFill>
              </a:rPr>
              <a:t> Flexible, strategy-focused</a:t>
            </a:r>
            <a:br>
              <a:rPr lang="en" sz="1800">
                <a:solidFill>
                  <a:schemeClr val="dk1"/>
                </a:solidFill>
              </a:rPr>
            </a:b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Field Guides:</a:t>
            </a:r>
            <a:r>
              <a:rPr lang="en" sz="1800">
                <a:solidFill>
                  <a:schemeClr val="dk1"/>
                </a:solidFill>
              </a:rPr>
              <a:t> Tactical, hands-on</a:t>
            </a:r>
            <a:br>
              <a:rPr lang="en" sz="1800">
                <a:solidFill>
                  <a:schemeClr val="dk1"/>
                </a:solidFill>
              </a:rPr>
            </a:b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Toolkits:</a:t>
            </a:r>
            <a:r>
              <a:rPr lang="en" sz="1800">
                <a:solidFill>
                  <a:schemeClr val="dk1"/>
                </a:solidFill>
              </a:rPr>
              <a:t> Templates, how-tos, resources</a:t>
            </a:r>
            <a:br>
              <a:rPr lang="en" sz="1800">
                <a:solidFill>
                  <a:schemeClr val="dk1"/>
                </a:solidFill>
              </a:rPr>
            </a:b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Tip Sheets:</a:t>
            </a:r>
            <a:r>
              <a:rPr lang="en" sz="1800">
                <a:solidFill>
                  <a:schemeClr val="dk1"/>
                </a:solidFill>
              </a:rPr>
              <a:t> Quick-reference and real-time</a:t>
            </a:r>
            <a:br>
              <a:rPr lang="en" sz="1800">
                <a:solidFill>
                  <a:schemeClr val="dk1"/>
                </a:solidFill>
              </a:rPr>
            </a:b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Workbooks:</a:t>
            </a:r>
            <a:r>
              <a:rPr lang="en" sz="1800">
                <a:solidFill>
                  <a:schemeClr val="dk1"/>
                </a:solidFill>
              </a:rPr>
              <a:t> Reflective and training-driven</a:t>
            </a:r>
            <a:br>
              <a:rPr lang="en" sz="1800">
                <a:solidFill>
                  <a:schemeClr val="dk1"/>
                </a:solidFill>
              </a:rPr>
            </a:b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Blueprints/Frameworks:</a:t>
            </a:r>
            <a:r>
              <a:rPr lang="en" sz="1800">
                <a:solidFill>
                  <a:schemeClr val="dk1"/>
                </a:solidFill>
              </a:rPr>
              <a:t> Big-picture pathways</a:t>
            </a:r>
            <a:endParaRPr sz="1800">
              <a:solidFill>
                <a:schemeClr val="dk1"/>
              </a:solidFill>
            </a:endParaRPr>
          </a:p>
          <a:p>
            <a:pPr marL="45720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3"/>
        <p:cNvGrpSpPr/>
        <p:nvPr/>
      </p:nvGrpSpPr>
      <p:grpSpPr>
        <a:xfrm>
          <a:off x="0" y="0"/>
          <a:ext cx="0" cy="0"/>
          <a:chOff x="0" y="0"/>
          <a:chExt cx="0" cy="0"/>
        </a:xfrm>
      </p:grpSpPr>
      <p:sp>
        <p:nvSpPr>
          <p:cNvPr id="1144" name="Google Shape;1144;p14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The Role of Guides in Tech &amp; Government Work</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46" name="Google Shape;1146;p148"/>
          <p:cNvSpPr txBox="1"/>
          <p:nvPr/>
        </p:nvSpPr>
        <p:spPr>
          <a:xfrm>
            <a:off x="800250" y="1432500"/>
            <a:ext cx="67803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Reflect real-world challenges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Document institutional knowledge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Standardize quality with flexibility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Support user-centered decisions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Accelerate onboarding and transitions</a:t>
            </a:r>
            <a:endParaRPr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1"/>
        <p:cNvGrpSpPr/>
        <p:nvPr/>
      </p:nvGrpSpPr>
      <p:grpSpPr>
        <a:xfrm>
          <a:off x="0" y="0"/>
          <a:ext cx="0" cy="0"/>
          <a:chOff x="0" y="0"/>
          <a:chExt cx="0" cy="0"/>
        </a:xfrm>
      </p:grpSpPr>
      <p:sp>
        <p:nvSpPr>
          <p:cNvPr id="1152" name="Google Shape;1152;p14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Makes a Guide Practical?</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54" name="Google Shape;1154;p149"/>
          <p:cNvSpPr txBox="1"/>
          <p:nvPr/>
        </p:nvSpPr>
        <p:spPr>
          <a:xfrm>
            <a:off x="800250" y="1432500"/>
            <a:ext cx="5910900" cy="32679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Char char="●"/>
            </a:pPr>
            <a:r>
              <a:rPr lang="en" sz="1800"/>
              <a:t>Clear purpose: Who and what is it for?</a:t>
            </a:r>
            <a:br>
              <a:rPr lang="en" sz="1800"/>
            </a:br>
            <a:endParaRPr sz="1800"/>
          </a:p>
          <a:p>
            <a:pPr marL="457200" lvl="0" indent="-323850" algn="l" rtl="0">
              <a:lnSpc>
                <a:spcPct val="115000"/>
              </a:lnSpc>
              <a:spcBef>
                <a:spcPts val="0"/>
              </a:spcBef>
              <a:spcAft>
                <a:spcPts val="0"/>
              </a:spcAft>
              <a:buClr>
                <a:schemeClr val="dk1"/>
              </a:buClr>
              <a:buSzPts val="1500"/>
              <a:buChar char="●"/>
            </a:pPr>
            <a:r>
              <a:rPr lang="en" sz="1800"/>
              <a:t>Actionable: Can it be used now?</a:t>
            </a:r>
            <a:br>
              <a:rPr lang="en" sz="1800"/>
            </a:br>
            <a:endParaRPr sz="1800"/>
          </a:p>
          <a:p>
            <a:pPr marL="457200" lvl="0" indent="-323850" algn="l" rtl="0">
              <a:lnSpc>
                <a:spcPct val="115000"/>
              </a:lnSpc>
              <a:spcBef>
                <a:spcPts val="0"/>
              </a:spcBef>
              <a:spcAft>
                <a:spcPts val="0"/>
              </a:spcAft>
              <a:buClr>
                <a:schemeClr val="dk1"/>
              </a:buClr>
              <a:buSzPts val="1500"/>
              <a:buChar char="●"/>
            </a:pPr>
            <a:r>
              <a:rPr lang="en" sz="1800"/>
              <a:t>Plain language: No jargon or acronyms</a:t>
            </a:r>
            <a:br>
              <a:rPr lang="en" sz="1800"/>
            </a:br>
            <a:endParaRPr sz="1800"/>
          </a:p>
          <a:p>
            <a:pPr marL="457200" lvl="0" indent="-323850" algn="l" rtl="0">
              <a:lnSpc>
                <a:spcPct val="115000"/>
              </a:lnSpc>
              <a:spcBef>
                <a:spcPts val="0"/>
              </a:spcBef>
              <a:spcAft>
                <a:spcPts val="0"/>
              </a:spcAft>
              <a:buClr>
                <a:schemeClr val="dk1"/>
              </a:buClr>
              <a:buSzPts val="1500"/>
              <a:buChar char="●"/>
            </a:pPr>
            <a:r>
              <a:rPr lang="en" sz="1800"/>
              <a:t>Context without fluff</a:t>
            </a:r>
            <a:br>
              <a:rPr lang="en" sz="1800"/>
            </a:br>
            <a:endParaRPr sz="1800"/>
          </a:p>
          <a:p>
            <a:pPr marL="457200" lvl="0" indent="-298450" algn="l" rtl="0">
              <a:lnSpc>
                <a:spcPct val="115000"/>
              </a:lnSpc>
              <a:spcBef>
                <a:spcPts val="0"/>
              </a:spcBef>
              <a:spcAft>
                <a:spcPts val="0"/>
              </a:spcAft>
              <a:buClr>
                <a:schemeClr val="dk1"/>
              </a:buClr>
              <a:buSzPts val="1100"/>
              <a:buChar char="●"/>
            </a:pPr>
            <a:r>
              <a:rPr lang="en" sz="1800"/>
              <a:t>Evolves with use and feedback</a:t>
            </a:r>
            <a:br>
              <a:rPr lang="en"/>
            </a:b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9"/>
        <p:cNvGrpSpPr/>
        <p:nvPr/>
      </p:nvGrpSpPr>
      <p:grpSpPr>
        <a:xfrm>
          <a:off x="0" y="0"/>
          <a:ext cx="0" cy="0"/>
          <a:chOff x="0" y="0"/>
          <a:chExt cx="0" cy="0"/>
        </a:xfrm>
      </p:grpSpPr>
      <p:sp>
        <p:nvSpPr>
          <p:cNvPr id="1160" name="Google Shape;1160;p15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When to Create a Guide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62" name="Google Shape;1162;p150"/>
          <p:cNvSpPr txBox="1"/>
          <p:nvPr/>
        </p:nvSpPr>
        <p:spPr>
          <a:xfrm>
            <a:off x="800250" y="1432500"/>
            <a:ext cx="60822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Repeating the same explanations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Scaling teams or onboarding quickly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Facing avoidable process bottlenecks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Losing institutional memory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Wanting to replicate success</a:t>
            </a:r>
            <a:endParaRPr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7"/>
        <p:cNvGrpSpPr/>
        <p:nvPr/>
      </p:nvGrpSpPr>
      <p:grpSpPr>
        <a:xfrm>
          <a:off x="0" y="0"/>
          <a:ext cx="0" cy="0"/>
          <a:chOff x="0" y="0"/>
          <a:chExt cx="0" cy="0"/>
        </a:xfrm>
      </p:grpSpPr>
      <p:sp>
        <p:nvSpPr>
          <p:cNvPr id="1168" name="Google Shape;1168;p15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 Tool for Culture Change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70" name="Google Shape;1170;p151"/>
          <p:cNvSpPr txBox="1"/>
          <p:nvPr/>
        </p:nvSpPr>
        <p:spPr>
          <a:xfrm>
            <a:off x="800250" y="1432500"/>
            <a:ext cx="65109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Guides promote equity and clarity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Encourage transparency and iteration</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Foster shared ownership</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Bridge teams and agencies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Turn informal know-how into collective knowledge</a:t>
            </a:r>
            <a:endParaRPr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5"/>
        <p:cNvGrpSpPr/>
        <p:nvPr/>
      </p:nvGrpSpPr>
      <p:grpSpPr>
        <a:xfrm>
          <a:off x="0" y="0"/>
          <a:ext cx="0" cy="0"/>
          <a:chOff x="0" y="0"/>
          <a:chExt cx="0" cy="0"/>
        </a:xfrm>
      </p:grpSpPr>
      <p:sp>
        <p:nvSpPr>
          <p:cNvPr id="1176" name="Google Shape;1176;p15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Final Thoughts: Start Small, Keep it Real</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78" name="Google Shape;1178;p152"/>
          <p:cNvSpPr txBox="1"/>
          <p:nvPr/>
        </p:nvSpPr>
        <p:spPr>
          <a:xfrm>
            <a:off x="800250" y="1432500"/>
            <a:ext cx="62046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Guides are strategic tools—not just documentation</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Support digital transformation and cultural shift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Start with one useful page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Co-create, test, and evolve it over time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Make it shareable and easy to use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6"/>
        <p:cNvGrpSpPr/>
        <p:nvPr/>
      </p:nvGrpSpPr>
      <p:grpSpPr>
        <a:xfrm>
          <a:off x="0" y="0"/>
          <a:ext cx="0" cy="0"/>
          <a:chOff x="0" y="0"/>
          <a:chExt cx="0" cy="0"/>
        </a:xfrm>
      </p:grpSpPr>
      <p:sp>
        <p:nvSpPr>
          <p:cNvPr id="537" name="Google Shape;537;p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Discussion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38" name="Google Shape;538;p72"/>
          <p:cNvSpPr/>
          <p:nvPr/>
        </p:nvSpPr>
        <p:spPr>
          <a:xfrm>
            <a:off x="609575" y="1404750"/>
            <a:ext cx="4612800" cy="1167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800"/>
              </a:spcBef>
              <a:spcAft>
                <a:spcPts val="0"/>
              </a:spcAft>
              <a:buNone/>
            </a:pPr>
            <a:r>
              <a:rPr lang="en" sz="1800">
                <a:solidFill>
                  <a:schemeClr val="dk1"/>
                </a:solidFill>
                <a:latin typeface="Inter"/>
                <a:ea typeface="Inter"/>
                <a:cs typeface="Inter"/>
                <a:sym typeface="Inter"/>
              </a:rPr>
              <a:t>What challenge, problem, or need have you experienced as a digital services acquisition leader?</a:t>
            </a:r>
            <a:endParaRPr sz="1800">
              <a:latin typeface="Inter"/>
              <a:ea typeface="Inter"/>
              <a:cs typeface="Inter"/>
              <a:sym typeface="Inter"/>
            </a:endParaRPr>
          </a:p>
        </p:txBody>
      </p:sp>
      <p:pic>
        <p:nvPicPr>
          <p:cNvPr id="540" name="Google Shape;540;p72" descr="Group discussion icon"/>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83"/>
        <p:cNvGrpSpPr/>
        <p:nvPr/>
      </p:nvGrpSpPr>
      <p:grpSpPr>
        <a:xfrm>
          <a:off x="0" y="0"/>
          <a:ext cx="0" cy="0"/>
          <a:chOff x="0" y="0"/>
          <a:chExt cx="0" cy="0"/>
        </a:xfrm>
      </p:grpSpPr>
      <p:sp>
        <p:nvSpPr>
          <p:cNvPr id="1184" name="Google Shape;1184;p15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Exploring Your Role as an Ambassador of Change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86" name="Google Shape;1186;p153"/>
          <p:cNvSpPr txBox="1"/>
          <p:nvPr/>
        </p:nvSpPr>
        <p:spPr>
          <a:xfrm>
            <a:off x="800250" y="1432500"/>
            <a:ext cx="71646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Change conversations build influence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Use that influence to lead change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This module introduces a change framework</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Focus: Strategies to drive change in each phase</a:t>
            </a:r>
            <a:endParaRPr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1"/>
        <p:cNvGrpSpPr/>
        <p:nvPr/>
      </p:nvGrpSpPr>
      <p:grpSpPr>
        <a:xfrm>
          <a:off x="0" y="0"/>
          <a:ext cx="0" cy="0"/>
          <a:chOff x="0" y="0"/>
          <a:chExt cx="0" cy="0"/>
        </a:xfrm>
      </p:grpSpPr>
      <p:sp>
        <p:nvSpPr>
          <p:cNvPr id="1192" name="Google Shape;1192;p15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Change Feels Hard</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94" name="Google Shape;1194;p154"/>
          <p:cNvSpPr txBox="1"/>
          <p:nvPr/>
        </p:nvSpPr>
        <p:spPr>
          <a:xfrm>
            <a:off x="800250" y="1432500"/>
            <a:ext cx="69639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Lack of authority can lead to hesitation</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Risk of blame can make people cautious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Change disrupts habits and comfort zones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But avoiding change can cost more in the long run</a:t>
            </a:r>
            <a:endParaRPr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9"/>
        <p:cNvGrpSpPr/>
        <p:nvPr/>
      </p:nvGrpSpPr>
      <p:grpSpPr>
        <a:xfrm>
          <a:off x="0" y="0"/>
          <a:ext cx="0" cy="0"/>
          <a:chOff x="0" y="0"/>
          <a:chExt cx="0" cy="0"/>
        </a:xfrm>
      </p:grpSpPr>
      <p:sp>
        <p:nvSpPr>
          <p:cNvPr id="1200" name="Google Shape;1200;p15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Start Small, Think Big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02" name="Google Shape;1202;p155"/>
          <p:cNvSpPr txBox="1"/>
          <p:nvPr/>
        </p:nvSpPr>
        <p:spPr>
          <a:xfrm>
            <a:off x="800250" y="1432500"/>
            <a:ext cx="61434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Start with something easy to adopt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Small wins build confidence and credibility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Apply the “buy small, miss small” principle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Build momentum through iterative change</a:t>
            </a:r>
            <a:endParaRPr sz="1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7"/>
        <p:cNvGrpSpPr/>
        <p:nvPr/>
      </p:nvGrpSpPr>
      <p:grpSpPr>
        <a:xfrm>
          <a:off x="0" y="0"/>
          <a:ext cx="0" cy="0"/>
          <a:chOff x="0" y="0"/>
          <a:chExt cx="0" cy="0"/>
        </a:xfrm>
      </p:grpSpPr>
      <p:sp>
        <p:nvSpPr>
          <p:cNvPr id="1208" name="Google Shape;1208;p15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Optional Activity – Watch &amp; Reflect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11" name="Google Shape;1211;p156"/>
          <p:cNvSpPr txBox="1"/>
          <p:nvPr/>
        </p:nvSpPr>
        <p:spPr>
          <a:xfrm>
            <a:off x="609600" y="1182088"/>
            <a:ext cx="543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TEDx Video Reflection: Tiny Habits for Big Change</a:t>
            </a:r>
            <a:endParaRPr sz="1800"/>
          </a:p>
        </p:txBody>
      </p:sp>
      <p:sp>
        <p:nvSpPr>
          <p:cNvPr id="1210" name="Google Shape;1210;p156"/>
          <p:cNvSpPr txBox="1"/>
          <p:nvPr/>
        </p:nvSpPr>
        <p:spPr>
          <a:xfrm>
            <a:off x="609600" y="1873400"/>
            <a:ext cx="4516200" cy="271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As you watch, reflect on:</a:t>
            </a:r>
            <a:endParaRPr sz="1800"/>
          </a:p>
          <a:p>
            <a:pPr marL="0" lvl="0" indent="0" algn="l" rtl="0">
              <a:spcBef>
                <a:spcPts val="0"/>
              </a:spcBef>
              <a:spcAft>
                <a:spcPts val="0"/>
              </a:spcAft>
              <a:buNone/>
            </a:pPr>
            <a:endParaRPr sz="1800"/>
          </a:p>
          <a:p>
            <a:pPr marL="457200" lvl="0" indent="-323850" algn="l" rtl="0">
              <a:lnSpc>
                <a:spcPct val="115000"/>
              </a:lnSpc>
              <a:spcBef>
                <a:spcPts val="1200"/>
              </a:spcBef>
              <a:spcAft>
                <a:spcPts val="0"/>
              </a:spcAft>
              <a:buClr>
                <a:schemeClr val="dk1"/>
              </a:buClr>
              <a:buSzPts val="1500"/>
              <a:buChar char="●"/>
            </a:pPr>
            <a:r>
              <a:rPr lang="en" sz="1500">
                <a:solidFill>
                  <a:schemeClr val="dk1"/>
                </a:solidFill>
              </a:rPr>
              <a:t>What’s one message or idea that stood out to you?</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a:solidFill>
                  <a:schemeClr val="dk1"/>
                </a:solidFill>
              </a:rPr>
              <a:t>What’s one small change you could lead that might have a ripple effect in your team or agency?</a:t>
            </a:r>
            <a:endParaRPr sz="15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500">
                <a:solidFill>
                  <a:schemeClr val="dk1"/>
                </a:solidFill>
              </a:rPr>
              <a:t>What would make that change easier to start or sustain?</a:t>
            </a:r>
            <a:endParaRPr sz="2200"/>
          </a:p>
        </p:txBody>
      </p:sp>
      <p:pic>
        <p:nvPicPr>
          <p:cNvPr id="1212" name="Google Shape;1212;p156" descr="Forget big change, start with a tiny habit: BJ Fogg at TEDxFremont&#10;&#10;">
            <a:hlinkClick r:id="rId3"/>
          </p:cNvPr>
          <p:cNvPicPr preferRelativeResize="0"/>
          <p:nvPr/>
        </p:nvPicPr>
        <p:blipFill>
          <a:blip r:embed="rId4">
            <a:alphaModFix/>
          </a:blip>
          <a:stretch>
            <a:fillRect/>
          </a:stretch>
        </p:blipFill>
        <p:spPr>
          <a:xfrm>
            <a:off x="5747575" y="2493800"/>
            <a:ext cx="3048000" cy="171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2"/>
                                        </p:tgtEl>
                                        <p:attrNameLst>
                                          <p:attrName>style.visibility</p:attrName>
                                        </p:attrNameLst>
                                      </p:cBhvr>
                                      <p:to>
                                        <p:strVal val="visible"/>
                                      </p:to>
                                    </p:set>
                                    <p:animEffect transition="in" filter="fade">
                                      <p:cBhvr>
                                        <p:cTn id="7" dur="1000"/>
                                        <p:tgtEl>
                                          <p:spTgt spid="1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7"/>
        <p:cNvGrpSpPr/>
        <p:nvPr/>
      </p:nvGrpSpPr>
      <p:grpSpPr>
        <a:xfrm>
          <a:off x="0" y="0"/>
          <a:ext cx="0" cy="0"/>
          <a:chOff x="0" y="0"/>
          <a:chExt cx="0" cy="0"/>
        </a:xfrm>
      </p:grpSpPr>
      <p:sp>
        <p:nvSpPr>
          <p:cNvPr id="1218" name="Google Shape;1218;p15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7"/>
          <p:cNvSpPr>
            <a:spLocks noGrp="1"/>
          </p:cNvSpPr>
          <p:nvPr>
            <p:ph type="title" idx="4294967295"/>
          </p:nvPr>
        </p:nvSpPr>
        <p:spPr>
          <a:xfrm>
            <a:off x="609600" y="609600"/>
            <a:ext cx="7355400" cy="1254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Optional Breakout Discussion: Your First Step Toward Change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20" name="Google Shape;1220;p157"/>
          <p:cNvSpPr txBox="1"/>
          <p:nvPr/>
        </p:nvSpPr>
        <p:spPr>
          <a:xfrm>
            <a:off x="793050" y="2289750"/>
            <a:ext cx="6988500" cy="18471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800" dirty="0"/>
              <a:t>What is one small change you could lead this month to improve how your team or agency approaches digital acquisition?</a:t>
            </a:r>
            <a:endParaRPr sz="1800" dirty="0"/>
          </a:p>
          <a:p>
            <a:pPr marL="285750" lvl="0" indent="-285750" algn="l" rtl="0">
              <a:spcBef>
                <a:spcPts val="0"/>
              </a:spcBef>
              <a:spcAft>
                <a:spcPts val="0"/>
              </a:spcAft>
              <a:buFont typeface="Arial" panose="020B0604020202020204" pitchFamily="34" charset="0"/>
              <a:buChar char="•"/>
            </a:pPr>
            <a:endParaRPr sz="1800" dirty="0"/>
          </a:p>
          <a:p>
            <a:pPr marL="285750" lvl="0" indent="-285750" algn="l" rtl="0">
              <a:spcBef>
                <a:spcPts val="0"/>
              </a:spcBef>
              <a:spcAft>
                <a:spcPts val="0"/>
              </a:spcAft>
              <a:buFont typeface="Arial" panose="020B0604020202020204" pitchFamily="34" charset="0"/>
              <a:buChar char="•"/>
            </a:pPr>
            <a:r>
              <a:rPr lang="en" sz="1800" dirty="0"/>
              <a:t>What barriers might you face? </a:t>
            </a:r>
            <a:endParaRPr sz="1800" dirty="0"/>
          </a:p>
          <a:p>
            <a:pPr marL="285750" lvl="0" indent="-285750" algn="l" rtl="0">
              <a:spcBef>
                <a:spcPts val="0"/>
              </a:spcBef>
              <a:spcAft>
                <a:spcPts val="0"/>
              </a:spcAft>
              <a:buFont typeface="Arial" panose="020B0604020202020204" pitchFamily="34" charset="0"/>
              <a:buChar char="•"/>
            </a:pPr>
            <a:endParaRPr sz="1800" dirty="0"/>
          </a:p>
          <a:p>
            <a:pPr marL="285750" lvl="0" indent="-285750" algn="l" rtl="0">
              <a:spcBef>
                <a:spcPts val="0"/>
              </a:spcBef>
              <a:spcAft>
                <a:spcPts val="0"/>
              </a:spcAft>
              <a:buFont typeface="Arial" panose="020B0604020202020204" pitchFamily="34" charset="0"/>
              <a:buChar char="•"/>
            </a:pPr>
            <a:r>
              <a:rPr lang="en" sz="1800" dirty="0"/>
              <a:t>How might you build support or gain momentum?</a:t>
            </a:r>
            <a:endParaRPr sz="1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5"/>
        <p:cNvGrpSpPr/>
        <p:nvPr/>
      </p:nvGrpSpPr>
      <p:grpSpPr>
        <a:xfrm>
          <a:off x="0" y="0"/>
          <a:ext cx="0" cy="0"/>
          <a:chOff x="0" y="0"/>
          <a:chExt cx="0" cy="0"/>
        </a:xfrm>
      </p:grpSpPr>
      <p:sp>
        <p:nvSpPr>
          <p:cNvPr id="1226" name="Google Shape;1226;p15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Introducing the Kotter Model for Change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29" name="Google Shape;1229;p158"/>
          <p:cNvSpPr txBox="1"/>
          <p:nvPr/>
        </p:nvSpPr>
        <p:spPr>
          <a:xfrm>
            <a:off x="609600" y="1295400"/>
            <a:ext cx="5709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Kotter’s 8-Step Change Process</a:t>
            </a:r>
            <a:endParaRPr sz="1900"/>
          </a:p>
        </p:txBody>
      </p:sp>
      <p:sp>
        <p:nvSpPr>
          <p:cNvPr id="1228" name="Google Shape;1228;p158"/>
          <p:cNvSpPr txBox="1"/>
          <p:nvPr/>
        </p:nvSpPr>
        <p:spPr>
          <a:xfrm>
            <a:off x="609600" y="2057075"/>
            <a:ext cx="70131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Developed by Dr. John Kotter over 40+ years of research</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Based on observing successful organizational transformations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Provides a step-by-step framework for leading change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Adaptable to private sector, public sector, and team-level change</a:t>
            </a:r>
            <a:endParaRPr sz="1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2" name="Title 1">
            <a:extLst>
              <a:ext uri="{FF2B5EF4-FFF2-40B4-BE49-F238E27FC236}">
                <a16:creationId xmlns:a16="http://schemas.microsoft.com/office/drawing/2014/main" id="{B90DFA3B-3A48-C0F1-88A6-F205BDDF85DB}"/>
              </a:ext>
            </a:extLst>
          </p:cNvPr>
          <p:cNvSpPr>
            <a:spLocks noGrp="1"/>
          </p:cNvSpPr>
          <p:nvPr>
            <p:ph type="title" idx="4294967295"/>
          </p:nvPr>
        </p:nvSpPr>
        <p:spPr>
          <a:xfrm>
            <a:off x="628650" y="-993775"/>
            <a:ext cx="7886700" cy="993775"/>
          </a:xfrm>
          <a:prstGeom prst="rect">
            <a:avLst/>
          </a:prstGeom>
        </p:spPr>
        <p:txBody>
          <a:bodyPr anchor="b"/>
          <a:lstStyle/>
          <a:p>
            <a:r>
              <a:rPr lang="en-US" dirty="0"/>
              <a:t>Kotter Methodology 8 steps</a:t>
            </a:r>
          </a:p>
        </p:txBody>
      </p:sp>
      <p:pic>
        <p:nvPicPr>
          <p:cNvPr id="1234" name="Google Shape;1234;p159" descr="A circular diagram representing the 8 steps of Kotter's Model. The steps are presented as bubbles in a clockwise order starting from the top: 1. Create a sense of urgency. 2. Build a guiding coalition. 3. Form a strategic vision 4. Enlist a volunteer army. 5. Enable action by removing barriers. 6. Generate short-term wins. 7. Sustain acceleration. 8. Institute change"/>
          <p:cNvPicPr preferRelativeResize="0"/>
          <p:nvPr/>
        </p:nvPicPr>
        <p:blipFill>
          <a:blip r:embed="rId3">
            <a:alphaModFix/>
          </a:blip>
          <a:stretch>
            <a:fillRect/>
          </a:stretch>
        </p:blipFill>
        <p:spPr>
          <a:xfrm>
            <a:off x="2064500" y="152400"/>
            <a:ext cx="5015009" cy="48387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9"/>
        <p:cNvGrpSpPr/>
        <p:nvPr/>
      </p:nvGrpSpPr>
      <p:grpSpPr>
        <a:xfrm>
          <a:off x="0" y="0"/>
          <a:ext cx="0" cy="0"/>
          <a:chOff x="0" y="0"/>
          <a:chExt cx="0" cy="0"/>
        </a:xfrm>
      </p:grpSpPr>
      <p:sp>
        <p:nvSpPr>
          <p:cNvPr id="1240" name="Google Shape;1240;p16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Step 1 – Create a Sense of Urgency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42" name="Google Shape;1242;p160"/>
          <p:cNvSpPr txBox="1"/>
          <p:nvPr/>
        </p:nvSpPr>
        <p:spPr>
          <a:xfrm>
            <a:off x="800250" y="1432500"/>
            <a:ext cx="73554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Urgency replaces complacency</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"We’ve always done it this way" vs. "The time to act is now"</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Complacency can be fueled by past success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Mid-level leaders play a critical role in building urgency</a:t>
            </a:r>
            <a:endParaRPr sz="1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7"/>
        <p:cNvGrpSpPr/>
        <p:nvPr/>
      </p:nvGrpSpPr>
      <p:grpSpPr>
        <a:xfrm>
          <a:off x="0" y="0"/>
          <a:ext cx="0" cy="0"/>
          <a:chOff x="0" y="0"/>
          <a:chExt cx="0" cy="0"/>
        </a:xfrm>
      </p:grpSpPr>
      <p:sp>
        <p:nvSpPr>
          <p:cNvPr id="1248" name="Google Shape;1248;p16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Tools to Build Urgency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50" name="Google Shape;1250;p161"/>
          <p:cNvSpPr txBox="1"/>
          <p:nvPr/>
        </p:nvSpPr>
        <p:spPr>
          <a:xfrm>
            <a:off x="800250" y="1432500"/>
            <a:ext cx="74661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Revisit the Stakeholder Analysis activity</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Leverage your influence conversation strategies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Use:</a:t>
            </a:r>
            <a:endParaRPr sz="1800"/>
          </a:p>
          <a:p>
            <a:pPr marL="457200" lvl="0" indent="-342900" algn="l" rtl="0">
              <a:spcBef>
                <a:spcPts val="0"/>
              </a:spcBef>
              <a:spcAft>
                <a:spcPts val="0"/>
              </a:spcAft>
              <a:buSzPts val="1800"/>
              <a:buChar char="●"/>
            </a:pPr>
            <a:r>
              <a:rPr lang="en" sz="1800"/>
              <a:t>Open-ended questions</a:t>
            </a:r>
            <a:endParaRPr sz="1800"/>
          </a:p>
          <a:p>
            <a:pPr marL="457200" lvl="0" indent="-342900" algn="l" rtl="0">
              <a:spcBef>
                <a:spcPts val="0"/>
              </a:spcBef>
              <a:spcAft>
                <a:spcPts val="0"/>
              </a:spcAft>
              <a:buSzPts val="1800"/>
              <a:buChar char="●"/>
            </a:pPr>
            <a:r>
              <a:rPr lang="en" sz="1800"/>
              <a:t>Clear, tested messaging</a:t>
            </a:r>
            <a:endParaRPr sz="1800"/>
          </a:p>
          <a:p>
            <a:pPr marL="457200" lvl="0" indent="-342900" algn="l" rtl="0">
              <a:spcBef>
                <a:spcPts val="0"/>
              </a:spcBef>
              <a:spcAft>
                <a:spcPts val="0"/>
              </a:spcAft>
              <a:buSzPts val="1800"/>
              <a:buChar char="●"/>
            </a:pPr>
            <a:r>
              <a:rPr lang="en" sz="1800"/>
              <a:t>Emotionally intelligent tone</a:t>
            </a:r>
            <a:endParaRPr sz="1800"/>
          </a:p>
          <a:p>
            <a:pPr marL="457200" lvl="0" indent="-342900" algn="l" rtl="0">
              <a:spcBef>
                <a:spcPts val="0"/>
              </a:spcBef>
              <a:spcAft>
                <a:spcPts val="0"/>
              </a:spcAft>
              <a:buSzPts val="1800"/>
              <a:buChar char="●"/>
            </a:pPr>
            <a:r>
              <a:rPr lang="en" sz="1800"/>
              <a:t>Collaborative framing</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Gain commitment by involving others early</a:t>
            </a:r>
            <a:endParaRPr sz="1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5"/>
        <p:cNvGrpSpPr/>
        <p:nvPr/>
      </p:nvGrpSpPr>
      <p:grpSpPr>
        <a:xfrm>
          <a:off x="0" y="0"/>
          <a:ext cx="0" cy="0"/>
          <a:chOff x="0" y="0"/>
          <a:chExt cx="0" cy="0"/>
        </a:xfrm>
      </p:grpSpPr>
      <p:sp>
        <p:nvSpPr>
          <p:cNvPr id="1256" name="Google Shape;1256;p16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Step 2 – Build a Guiding Coalition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58" name="Google Shape;1258;p162"/>
          <p:cNvSpPr txBox="1"/>
          <p:nvPr/>
        </p:nvSpPr>
        <p:spPr>
          <a:xfrm>
            <a:off x="800250" y="1432500"/>
            <a:ext cx="68169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Key Concepts</a:t>
            </a:r>
            <a:endParaRPr sz="1800"/>
          </a:p>
          <a:p>
            <a:pPr marL="457200" lvl="0" indent="-342900" algn="l" rtl="0">
              <a:spcBef>
                <a:spcPts val="0"/>
              </a:spcBef>
              <a:spcAft>
                <a:spcPts val="0"/>
              </a:spcAft>
              <a:buSzPts val="1800"/>
              <a:buChar char="●"/>
            </a:pPr>
            <a:r>
              <a:rPr lang="en" sz="1800"/>
              <a:t>Identify and empower change supporters</a:t>
            </a:r>
            <a:endParaRPr sz="1800"/>
          </a:p>
          <a:p>
            <a:pPr marL="457200" lvl="0" indent="-342900" algn="l" rtl="0">
              <a:spcBef>
                <a:spcPts val="0"/>
              </a:spcBef>
              <a:spcAft>
                <a:spcPts val="0"/>
              </a:spcAft>
              <a:buSzPts val="1800"/>
              <a:buChar char="●"/>
            </a:pPr>
            <a:r>
              <a:rPr lang="en" sz="1800"/>
              <a:t>Engage stakeholders across functions</a:t>
            </a:r>
            <a:endParaRPr sz="1800"/>
          </a:p>
          <a:p>
            <a:pPr marL="457200" lvl="0" indent="-342900" algn="l" rtl="0">
              <a:spcBef>
                <a:spcPts val="0"/>
              </a:spcBef>
              <a:spcAft>
                <a:spcPts val="0"/>
              </a:spcAft>
              <a:buSzPts val="1800"/>
              <a:buChar char="●"/>
            </a:pPr>
            <a:r>
              <a:rPr lang="en" sz="1800"/>
              <a:t>Prevent future bottlenecks</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Ask Yourself</a:t>
            </a:r>
            <a:endParaRPr sz="1800"/>
          </a:p>
          <a:p>
            <a:pPr marL="457200" lvl="0" indent="-342900" algn="l" rtl="0">
              <a:spcBef>
                <a:spcPts val="0"/>
              </a:spcBef>
              <a:spcAft>
                <a:spcPts val="0"/>
              </a:spcAft>
              <a:buSzPts val="1800"/>
              <a:buChar char="●"/>
            </a:pPr>
            <a:r>
              <a:rPr lang="en" sz="1800"/>
              <a:t>Who influences this process?</a:t>
            </a:r>
            <a:endParaRPr sz="1800"/>
          </a:p>
          <a:p>
            <a:pPr marL="457200" lvl="0" indent="-342900" algn="l" rtl="0">
              <a:spcBef>
                <a:spcPts val="0"/>
              </a:spcBef>
              <a:spcAft>
                <a:spcPts val="0"/>
              </a:spcAft>
              <a:buSzPts val="1800"/>
              <a:buChar char="●"/>
            </a:pPr>
            <a:r>
              <a:rPr lang="en" sz="1800"/>
              <a:t>Who sees problems and offers solutions?</a:t>
            </a:r>
            <a:endParaRPr sz="1800"/>
          </a:p>
          <a:p>
            <a:pPr marL="457200" lvl="0" indent="-342900" algn="l" rtl="0">
              <a:spcBef>
                <a:spcPts val="0"/>
              </a:spcBef>
              <a:spcAft>
                <a:spcPts val="0"/>
              </a:spcAft>
              <a:buSzPts val="1800"/>
              <a:buChar char="●"/>
            </a:pPr>
            <a:r>
              <a:rPr lang="en" sz="1800"/>
              <a:t>Who can champion or block your idea?</a:t>
            </a:r>
            <a:endParaRPr sz="18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11566</Words>
  <Application>Microsoft Office PowerPoint</Application>
  <PresentationFormat>On-screen Show (16:9)</PresentationFormat>
  <Paragraphs>1229</Paragraphs>
  <Slides>119</Slides>
  <Notes>119</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119</vt:i4>
      </vt:variant>
    </vt:vector>
  </HeadingPairs>
  <TitlesOfParts>
    <vt:vector size="135" baseType="lpstr">
      <vt:lpstr>Barlow Medium</vt:lpstr>
      <vt:lpstr>Barlow Light</vt:lpstr>
      <vt:lpstr>Nunito</vt:lpstr>
      <vt:lpstr>Calibri</vt:lpstr>
      <vt:lpstr>Open Sans</vt:lpstr>
      <vt:lpstr>Hepta Slab Medium</vt:lpstr>
      <vt:lpstr>Roboto</vt:lpstr>
      <vt:lpstr>Barlow ExtraLight</vt:lpstr>
      <vt:lpstr>Inter</vt:lpstr>
      <vt:lpstr>Hepta Slab</vt:lpstr>
      <vt:lpstr>Arial</vt:lpstr>
      <vt:lpstr>Barlow</vt:lpstr>
      <vt:lpstr>Hepta Slab Light</vt:lpstr>
      <vt:lpstr>Shift</vt:lpstr>
      <vt:lpstr>Strategy Plan</vt:lpstr>
      <vt:lpstr>Office Theme</vt:lpstr>
      <vt:lpstr>Module 5 - Leading Change </vt:lpstr>
      <vt:lpstr>Module 5 Performance Outcome</vt:lpstr>
      <vt:lpstr>At the conclusion of this module, you will be able to </vt:lpstr>
      <vt:lpstr>Leading change as an individual</vt:lpstr>
      <vt:lpstr>Preparing for and Having an Influence Conversation</vt:lpstr>
      <vt:lpstr>Introduction – Influence in Digital Acquisition</vt:lpstr>
      <vt:lpstr>Steps of preparing for an influence conversation</vt:lpstr>
      <vt:lpstr>Identifying the Need or Problem</vt:lpstr>
      <vt:lpstr>Activity: Discussion</vt:lpstr>
      <vt:lpstr>Target the Range of Influencers</vt:lpstr>
      <vt:lpstr>Select those with the greatest leverage</vt:lpstr>
      <vt:lpstr>Use the Ladder of Inference</vt:lpstr>
      <vt:lpstr>Strategies to Move Forward</vt:lpstr>
      <vt:lpstr>Difficult Conversations</vt:lpstr>
      <vt:lpstr>Navigating Difficult Conversations</vt:lpstr>
      <vt:lpstr>Why Conversations Get Difficult</vt:lpstr>
      <vt:lpstr>Preparing for difficult conversations</vt:lpstr>
      <vt:lpstr>Conversation Tactics</vt:lpstr>
      <vt:lpstr>Common Topic for Difficult Conversations: Agile Acquisition</vt:lpstr>
      <vt:lpstr>Common Topic for Difficult Conversations: Organizational Culture</vt:lpstr>
      <vt:lpstr>Common Topic for Difficult Conversations: Organizational Oversight</vt:lpstr>
      <vt:lpstr>Common Topic for Difficult Conversations: End User Involvement</vt:lpstr>
      <vt:lpstr>Common Topic for Difficult Conversations: Integration and Test</vt:lpstr>
      <vt:lpstr>Common Topic for Difficult Conversations: Infrastructure</vt:lpstr>
      <vt:lpstr>Building Your Resilience</vt:lpstr>
      <vt:lpstr>Growth Mindset vs. Fixed Mindset</vt:lpstr>
      <vt:lpstr>Two Mindsets graphic by Carol Dweck</vt:lpstr>
      <vt:lpstr>Why It Matters in Digital Acquisition</vt:lpstr>
      <vt:lpstr>Wellness Rituals</vt:lpstr>
      <vt:lpstr>Analyze Where the “No” Came From</vt:lpstr>
      <vt:lpstr>Should I Fight This Battle? Or Adjust My Approach?</vt:lpstr>
      <vt:lpstr>Meeting Teams Where They Are</vt:lpstr>
      <vt:lpstr>Adjust Your Approach to Make It Winnable</vt:lpstr>
      <vt:lpstr>Activity: Discussion</vt:lpstr>
      <vt:lpstr>What to Do When You’re Told No – Framework in Action</vt:lpstr>
      <vt:lpstr>Scenario: The "No" You Didn't Expect</vt:lpstr>
      <vt:lpstr>Part 1: Analyze the "No"</vt:lpstr>
      <vt:lpstr>Knowledge Check </vt:lpstr>
      <vt:lpstr>Knowledge Check </vt:lpstr>
      <vt:lpstr>Part 2: How Might I Adjust My Approach?</vt:lpstr>
      <vt:lpstr>Knowledge Check - What Should You Do Next?</vt:lpstr>
      <vt:lpstr>Knowledge Check - What Should You Do Next?</vt:lpstr>
      <vt:lpstr>What We Learned</vt:lpstr>
      <vt:lpstr>Telling Your Procurement Story</vt:lpstr>
      <vt:lpstr>Why Sharing Matters in Government Procurement</vt:lpstr>
      <vt:lpstr>What’s Worth Sharing?</vt:lpstr>
      <vt:lpstr>Building a Culture of Sharing</vt:lpstr>
      <vt:lpstr>Blogging Your Procurement Journey</vt:lpstr>
      <vt:lpstr>User-Centered Blogging</vt:lpstr>
      <vt:lpstr>Simple Blog Structure</vt:lpstr>
      <vt:lpstr>Writing a Procurement Case Study</vt:lpstr>
      <vt:lpstr>Elements of a Great Case Study</vt:lpstr>
      <vt:lpstr>Case Study Tips</vt:lpstr>
      <vt:lpstr>Navigating Disclosure</vt:lpstr>
      <vt:lpstr>“Over-Document Everything”</vt:lpstr>
      <vt:lpstr>Getting Internal Approval to Publish</vt:lpstr>
      <vt:lpstr>Wrap-Up &amp; Call to Action</vt:lpstr>
      <vt:lpstr>Activity: Group Discussion</vt:lpstr>
      <vt:lpstr>Leading organizational change - continuous improvement and scalable practices</vt:lpstr>
      <vt:lpstr>Staying Current and Driving Change - Your Role in Continuous Improvement</vt:lpstr>
      <vt:lpstr>Why Continuous Learning Matters</vt:lpstr>
      <vt:lpstr>Continuous Learning = Continuous Relevance</vt:lpstr>
      <vt:lpstr>Lead Through Learning</vt:lpstr>
      <vt:lpstr>Activity: Group Discussion</vt:lpstr>
      <vt:lpstr>Staying Current with Emerging Tech and Trends</vt:lpstr>
      <vt:lpstr>Why It Matters</vt:lpstr>
      <vt:lpstr>For example: Generative AI and Federal Acquisition</vt:lpstr>
      <vt:lpstr>Where to Watch for Tech Trends</vt:lpstr>
      <vt:lpstr>Learn from Tech Influencers</vt:lpstr>
      <vt:lpstr>Make It a Habit</vt:lpstr>
      <vt:lpstr>Final Thoughts</vt:lpstr>
      <vt:lpstr>Discussion – Your Tech Awareness Habits</vt:lpstr>
      <vt:lpstr>Why Continuous Improvement Matters</vt:lpstr>
      <vt:lpstr>Conduct Mini “Lessons Learned”</vt:lpstr>
      <vt:lpstr>Try an Agile-Style Retrospective</vt:lpstr>
      <vt:lpstr>Tips for Running Retrospectives</vt:lpstr>
      <vt:lpstr>Refine Your Tools Over Time</vt:lpstr>
      <vt:lpstr>Collaborate Early and Often</vt:lpstr>
      <vt:lpstr>Document and Share What Works</vt:lpstr>
      <vt:lpstr>Final Thoughts</vt:lpstr>
      <vt:lpstr>The Case for Creating Practical Guides</vt:lpstr>
      <vt:lpstr>Understanding the Playbook</vt:lpstr>
      <vt:lpstr>Playbooks in Tech: Lessons from High-Performing Teams</vt:lpstr>
      <vt:lpstr>Beyond the Playbook: Types of Practical Guides</vt:lpstr>
      <vt:lpstr>The Role of Guides in Tech &amp; Government Work</vt:lpstr>
      <vt:lpstr>What Makes a Guide Practical?</vt:lpstr>
      <vt:lpstr>When to Create a Guide</vt:lpstr>
      <vt:lpstr>A Tool for Culture Change</vt:lpstr>
      <vt:lpstr>Final Thoughts: Start Small, Keep it Real</vt:lpstr>
      <vt:lpstr>Exploring Your Role as an Ambassador of Change</vt:lpstr>
      <vt:lpstr>Why Change Feels Hard</vt:lpstr>
      <vt:lpstr>Start Small, Think Big</vt:lpstr>
      <vt:lpstr>Optional Activity – Watch &amp; Reflect</vt:lpstr>
      <vt:lpstr>Optional Breakout Discussion: Your First Step Toward Change</vt:lpstr>
      <vt:lpstr>Introducing the Kotter Model for Change</vt:lpstr>
      <vt:lpstr>Kotter Methodology 8 steps</vt:lpstr>
      <vt:lpstr>Step 1 – Create a Sense of Urgency</vt:lpstr>
      <vt:lpstr>Tools to Build Urgency</vt:lpstr>
      <vt:lpstr>Step 2 – Build a Guiding Coalition</vt:lpstr>
      <vt:lpstr>Your Coalition Strategy</vt:lpstr>
      <vt:lpstr>Step 3 – Develop a Vision and Strategy to Move Forward</vt:lpstr>
      <vt:lpstr>Reflection Activity – Crafting Your Vision</vt:lpstr>
      <vt:lpstr>Step 4 – Communicate the Vision</vt:lpstr>
      <vt:lpstr>Step 5 – Enable Action by Removing Barriers</vt:lpstr>
      <vt:lpstr>Your Role as a Barrier Buster</vt:lpstr>
      <vt:lpstr>Reflection Prompt – Build Momentum</vt:lpstr>
      <vt:lpstr>Step 6 – Generate Short-Term Wins</vt:lpstr>
      <vt:lpstr>Step 7 – Sustain Acceleration</vt:lpstr>
      <vt:lpstr>What Leaders Can Do to Maintain Momentum</vt:lpstr>
      <vt:lpstr>Step 8 – Institute Change</vt:lpstr>
      <vt:lpstr>Reflection Questions – Making Change Stick</vt:lpstr>
      <vt:lpstr>What’s Your Primary Change Style?</vt:lpstr>
      <vt:lpstr>Create Your Change Contribution Plan</vt:lpstr>
      <vt:lpstr>Change Contribution Plan Prompt #1</vt:lpstr>
      <vt:lpstr>Change Contribution Plan Prompt #2</vt:lpstr>
      <vt:lpstr>Change Contribution Plan Prompt #3</vt:lpstr>
      <vt:lpstr>Tip – Make It Real and Share It</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Joe Jernigan</cp:lastModifiedBy>
  <cp:revision>4</cp:revision>
  <dcterms:modified xsi:type="dcterms:W3CDTF">2025-08-12T16:38:20Z</dcterms:modified>
</cp:coreProperties>
</file>