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8" r:id="rId6"/>
    <p:sldId id="287" r:id="rId7"/>
    <p:sldId id="303" r:id="rId8"/>
    <p:sldId id="311" r:id="rId9"/>
    <p:sldId id="307" r:id="rId10"/>
    <p:sldId id="312" r:id="rId11"/>
    <p:sldId id="306" r:id="rId12"/>
    <p:sldId id="308" r:id="rId13"/>
    <p:sldId id="314" r:id="rId14"/>
    <p:sldId id="313" r:id="rId15"/>
    <p:sldId id="309" r:id="rId16"/>
    <p:sldId id="299" r:id="rId17"/>
    <p:sldId id="300" r:id="rId18"/>
  </p:sldIdLst>
  <p:sldSz cx="12192000" cy="6858000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836CD7-BB95-4DAD-9D72-781C5FCF4F80}">
          <p14:sldIdLst>
            <p14:sldId id="256"/>
            <p14:sldId id="288"/>
            <p14:sldId id="287"/>
            <p14:sldId id="303"/>
            <p14:sldId id="311"/>
            <p14:sldId id="307"/>
            <p14:sldId id="312"/>
            <p14:sldId id="306"/>
            <p14:sldId id="308"/>
            <p14:sldId id="314"/>
            <p14:sldId id="313"/>
            <p14:sldId id="309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lf, Brock" initials="WB" lastIdx="3" clrIdx="0">
    <p:extLst>
      <p:ext uri="{19B8F6BF-5375-455C-9EA6-DF929625EA0E}">
        <p15:presenceInfo xmlns:p15="http://schemas.microsoft.com/office/powerpoint/2012/main" userId="Wolf, Br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70"/>
    <a:srgbClr val="4291F0"/>
    <a:srgbClr val="DCEAFC"/>
    <a:srgbClr val="0000FF"/>
    <a:srgbClr val="0068A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6" autoAdjust="0"/>
    <p:restoredTop sz="76978" autoAdjust="0"/>
  </p:normalViewPr>
  <p:slideViewPr>
    <p:cSldViewPr snapToGrid="0">
      <p:cViewPr varScale="1">
        <p:scale>
          <a:sx n="67" d="100"/>
          <a:sy n="67" d="100"/>
        </p:scale>
        <p:origin x="312" y="67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9456"/>
    </p:cViewPr>
  </p:sorterViewPr>
  <p:notesViewPr>
    <p:cSldViewPr snapToGrid="0">
      <p:cViewPr>
        <p:scale>
          <a:sx n="85" d="100"/>
          <a:sy n="85" d="100"/>
        </p:scale>
        <p:origin x="-2868" y="64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8701F-A889-4B94-A380-68791E188376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AD792-D0E5-463E-BAD3-EF54C503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4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BDC796-006F-442D-A66B-1415D11D2B2A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FC8854-003F-465D-BEBB-FBCAECCC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7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6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1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4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8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Feel free to send along slides or other documents you want to share with the facilitators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2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1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2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2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9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http://icf-edx-pilot.cloudapp.net/static/themes/ionisx/images/sunrise.98dd28f2df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14425"/>
            <a:ext cx="12198969" cy="3494496"/>
          </a:xfrm>
          <a:prstGeom prst="rect">
            <a:avLst/>
          </a:prstGeom>
          <a:noFill/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FA5455E-396F-4CC6-B1CB-7A7B8FB4B650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0880CF9-F3C5-4D12-BC1E-00E909D020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66700" y="1256121"/>
            <a:ext cx="8924925" cy="151565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1341846"/>
            <a:ext cx="9144000" cy="829854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6700" y="2771775"/>
            <a:ext cx="8924544" cy="866775"/>
          </a:xfrm>
          <a:prstGeom prst="rect">
            <a:avLst/>
          </a:prstGeom>
          <a:solidFill>
            <a:srgbClr val="4291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2953159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4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4291F0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4291F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15875"/>
            <a:ext cx="11353800" cy="1325563"/>
          </a:xfrm>
        </p:spPr>
        <p:txBody>
          <a:bodyPr>
            <a:normAutofit/>
          </a:bodyPr>
          <a:lstStyle>
            <a:lvl1pPr>
              <a:defRPr lang="en-US" sz="3600" dirty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FA5455E-396F-4CC6-B1CB-7A7B8FB4B650}" type="datetimeFigureOut">
              <a:rPr lang="en-US" smtClean="0"/>
              <a:pPr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0880CF9-F3C5-4D12-BC1E-00E909D020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ttp://icf-edx-pilot.cloudapp.net/static/themes/ionisx/images/sunrise.98dd28f2df8a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3"/>
          <a:stretch/>
        </p:blipFill>
        <p:spPr bwMode="auto">
          <a:xfrm>
            <a:off x="10315574" y="0"/>
            <a:ext cx="1876425" cy="12987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0953750" y="635635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  <a:fld id="{7349C8A6-941C-40D5-9CC0-DF2FB5E3BA89}" type="slidenum">
              <a:rPr lang="en-US" b="1" smtClean="0">
                <a:solidFill>
                  <a:schemeClr val="bg1"/>
                </a:solidFill>
              </a:rPr>
              <a:t>‹#›</a:t>
            </a:fld>
            <a:r>
              <a:rPr lang="en-US" b="1" dirty="0" smtClean="0">
                <a:solidFill>
                  <a:schemeClr val="bg1"/>
                </a:solidFill>
              </a:rPr>
              <a:t>-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0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53750" y="635635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  <a:fld id="{7349C8A6-941C-40D5-9CC0-DF2FB5E3BA89}" type="slidenum">
              <a:rPr lang="en-US" b="1" smtClean="0">
                <a:solidFill>
                  <a:schemeClr val="bg1"/>
                </a:solidFill>
              </a:rPr>
              <a:t>‹#›</a:t>
            </a:fld>
            <a:r>
              <a:rPr lang="en-US" b="1" dirty="0" smtClean="0">
                <a:solidFill>
                  <a:schemeClr val="bg1"/>
                </a:solidFill>
              </a:rPr>
              <a:t>-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10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1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4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4291F0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4291F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u="non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0" y="-34925"/>
            <a:ext cx="10915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455E-396F-4CC6-B1CB-7A7B8FB4B650}" type="datetimeFigureOut">
              <a:rPr lang="en-US" smtClean="0"/>
              <a:t>8/22/2016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ttp://icf-edx-pilot.cloudapp.net/static/themes/ionisx/images/sunrise.98dd28f2df8a.jpg"/>
          <p:cNvPicPr>
            <a:picLocks noChangeAspect="1" noChangeArrowheads="1"/>
          </p:cNvPicPr>
          <p:nvPr userDrawn="1"/>
        </p:nvPicPr>
        <p:blipFill rotWithShape="1"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3"/>
          <a:stretch/>
        </p:blipFill>
        <p:spPr bwMode="auto">
          <a:xfrm>
            <a:off x="10315574" y="0"/>
            <a:ext cx="1876425" cy="12987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10953750" y="635635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  <a:fld id="{7349C8A6-941C-40D5-9CC0-DF2FB5E3BA89}" type="slidenum">
              <a:rPr lang="en-US" b="1" smtClean="0">
                <a:solidFill>
                  <a:schemeClr val="bg1"/>
                </a:solidFill>
              </a:rPr>
              <a:t>‹#›</a:t>
            </a:fld>
            <a:r>
              <a:rPr lang="en-US" b="1" dirty="0" smtClean="0">
                <a:solidFill>
                  <a:schemeClr val="bg1"/>
                </a:solidFill>
              </a:rPr>
              <a:t>-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4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1722846"/>
            <a:ext cx="9144000" cy="829854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chemeClr val="tx1"/>
                </a:solidFill>
              </a:rPr>
              <a:t>Digital Acquisition Pilot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5100" dirty="0" smtClean="0">
                <a:solidFill>
                  <a:schemeClr val="tx1"/>
                </a:solidFill>
              </a:rPr>
              <a:t>Iteration 1.B Planning Meeting</a:t>
            </a:r>
            <a:endParaRPr lang="en-US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August 2016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24" y="1897328"/>
            <a:ext cx="5921415" cy="3246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Online Learning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59653" y="1575505"/>
            <a:ext cx="4883847" cy="506590"/>
          </a:xfrm>
          <a:prstGeom prst="rect">
            <a:avLst/>
          </a:prstGeom>
          <a:solidFill>
            <a:srgbClr val="004370"/>
          </a:solidFill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Agile Methodologies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59653" y="2082094"/>
            <a:ext cx="4883847" cy="4085232"/>
          </a:xfrm>
          <a:prstGeom prst="rect">
            <a:avLst/>
          </a:prstGeom>
          <a:noFill/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60-minute </a:t>
            </a:r>
            <a:r>
              <a:rPr lang="en-US" sz="2400" b="1" dirty="0" smtClean="0">
                <a:solidFill>
                  <a:schemeClr val="tx1"/>
                </a:solidFill>
              </a:rPr>
              <a:t>online </a:t>
            </a:r>
            <a:r>
              <a:rPr lang="en-US" sz="2400" b="1" dirty="0" smtClean="0">
                <a:solidFill>
                  <a:schemeClr val="tx1"/>
                </a:solidFill>
              </a:rPr>
              <a:t>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Bronze-level requirement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Agile Methodologies through some content and video clips from a talk that Neil </a:t>
            </a:r>
            <a:r>
              <a:rPr lang="en-US" sz="2400" b="1" dirty="0" err="1">
                <a:solidFill>
                  <a:schemeClr val="tx1"/>
                </a:solidFill>
              </a:rPr>
              <a:t>Chauduri</a:t>
            </a:r>
            <a:r>
              <a:rPr lang="en-US" sz="2400" b="1" dirty="0">
                <a:solidFill>
                  <a:schemeClr val="tx1"/>
                </a:solidFill>
              </a:rPr>
              <a:t> held with the Pilot program of this course.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9424" y="3726181"/>
            <a:ext cx="1457186" cy="36576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5900" y="5181600"/>
            <a:ext cx="6761163" cy="98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Don’t forget to complete the “Badge Completion Check” at the end of the iteration – this allows us to track participation for badging!</a:t>
            </a:r>
          </a:p>
        </p:txBody>
      </p:sp>
    </p:spTree>
    <p:extLst>
      <p:ext uri="{BB962C8B-B14F-4D97-AF65-F5344CB8AC3E}">
        <p14:creationId xmlns:p14="http://schemas.microsoft.com/office/powerpoint/2010/main" val="124774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Step – Iteration 1.B Badge Completion Check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653" y="2082094"/>
            <a:ext cx="4883847" cy="4085232"/>
          </a:xfrm>
          <a:prstGeom prst="rect">
            <a:avLst/>
          </a:prstGeom>
          <a:noFill/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Go through and answer that you have completed required activities to obtain your Bronze, Silver, or Gold badge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653" y="1575505"/>
            <a:ext cx="4883847" cy="506590"/>
          </a:xfrm>
          <a:prstGeom prst="rect">
            <a:avLst/>
          </a:prstGeom>
          <a:solidFill>
            <a:srgbClr val="004370"/>
          </a:solidFill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Iteration 1.B Completion </a:t>
            </a:r>
            <a:r>
              <a:rPr lang="en-US" sz="2400" b="1" dirty="0" smtClean="0"/>
              <a:t>Checks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70" y="1575504"/>
            <a:ext cx="6720840" cy="45918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67406" y="5623561"/>
            <a:ext cx="1616323" cy="365759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8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Live Digital Assignment – </a:t>
            </a:r>
            <a:br>
              <a:rPr lang="en-US" b="1" dirty="0" smtClean="0"/>
            </a:br>
            <a:r>
              <a:rPr lang="en-US" b="1" dirty="0" smtClean="0"/>
              <a:t>Iteration 1.B: The Digital Services World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2 </a:t>
            </a:r>
            <a:r>
              <a:rPr lang="en-US" dirty="0"/>
              <a:t>hours</a:t>
            </a:r>
          </a:p>
          <a:p>
            <a:r>
              <a:rPr lang="en-US" dirty="0"/>
              <a:t>Work with your live digital assignment team to create a plan for testing your hypothesis based on the feedback you received from your USDS assignment </a:t>
            </a:r>
            <a:r>
              <a:rPr lang="en-US" dirty="0" smtClean="0"/>
              <a:t>guide</a:t>
            </a:r>
          </a:p>
          <a:p>
            <a:r>
              <a:rPr lang="en-US" dirty="0" smtClean="0"/>
              <a:t>Draft plan due by Aug. 24</a:t>
            </a:r>
            <a:endParaRPr lang="en-US" dirty="0"/>
          </a:p>
          <a:p>
            <a:r>
              <a:rPr lang="en-US" dirty="0"/>
              <a:t>Share your </a:t>
            </a:r>
            <a:r>
              <a:rPr lang="en-US" dirty="0" smtClean="0"/>
              <a:t>plan </a:t>
            </a:r>
            <a:r>
              <a:rPr lang="en-US" dirty="0"/>
              <a:t>in 1-2 minutes in the Iteration Web Conference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20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What’s 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8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1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577975"/>
            <a:ext cx="11353800" cy="4351338"/>
          </a:xfrm>
        </p:spPr>
        <p:txBody>
          <a:bodyPr>
            <a:noAutofit/>
          </a:bodyPr>
          <a:lstStyle/>
          <a:p>
            <a:r>
              <a:rPr lang="en-US" sz="2600" dirty="0" smtClean="0"/>
              <a:t>Outcome of activity - multiple choice knowledge test of what </a:t>
            </a:r>
            <a:r>
              <a:rPr lang="en-US" sz="2600" dirty="0" smtClean="0"/>
              <a:t>you learned, showing you and the instructors how your knowledge has increased.</a:t>
            </a:r>
            <a:endParaRPr lang="en-US" sz="2600" dirty="0" smtClean="0"/>
          </a:p>
          <a:p>
            <a:r>
              <a:rPr lang="en-US" sz="2600" dirty="0" smtClean="0"/>
              <a:t>Should take about 30 minutes to complete</a:t>
            </a:r>
          </a:p>
          <a:p>
            <a:r>
              <a:rPr lang="en-US" sz="2600" dirty="0" smtClean="0"/>
              <a:t>Located in the </a:t>
            </a:r>
            <a:r>
              <a:rPr lang="en-US" sz="2600" dirty="0" err="1" smtClean="0"/>
              <a:t>edX</a:t>
            </a:r>
            <a:r>
              <a:rPr lang="en-US" sz="2600" dirty="0" smtClean="0"/>
              <a:t> portal at the bottom of the Courseware of Iteration 1.b</a:t>
            </a:r>
          </a:p>
        </p:txBody>
      </p:sp>
    </p:spTree>
    <p:extLst>
      <p:ext uri="{BB962C8B-B14F-4D97-AF65-F5344CB8AC3E}">
        <p14:creationId xmlns:p14="http://schemas.microsoft.com/office/powerpoint/2010/main" val="103666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1.B Welcome and Introduction</a:t>
            </a:r>
          </a:p>
          <a:p>
            <a:pPr lvl="1"/>
            <a:r>
              <a:rPr lang="en-US" dirty="0" smtClean="0"/>
              <a:t>Focus of the iteration</a:t>
            </a:r>
          </a:p>
          <a:p>
            <a:pPr lvl="1"/>
            <a:r>
              <a:rPr lang="en-US" dirty="0" smtClean="0"/>
              <a:t>Sessions and activities that compose the iteration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elease 1 Assessment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8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Iteration 1.B – What It’s All About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59653" y="1575505"/>
            <a:ext cx="11703747" cy="506590"/>
          </a:xfrm>
          <a:prstGeom prst="rect">
            <a:avLst/>
          </a:prstGeom>
          <a:solidFill>
            <a:srgbClr val="004370"/>
          </a:solidFill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Iteration 1.A – Where We’ve Been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59652" y="3994855"/>
            <a:ext cx="11703747" cy="506590"/>
          </a:xfrm>
          <a:prstGeom prst="rect">
            <a:avLst/>
          </a:prstGeom>
          <a:solidFill>
            <a:srgbClr val="004370"/>
          </a:solidFill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Iteration 1.B – What’s Next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59653" y="2082094"/>
            <a:ext cx="11703747" cy="1766005"/>
          </a:xfrm>
          <a:prstGeom prst="rect">
            <a:avLst/>
          </a:prstGeom>
          <a:noFill/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Got inside the role of digital services professionals to understand the what, who, how, and why of digital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Explored key guidance and digital service players – Digital Services Playbook, </a:t>
            </a:r>
            <a:r>
              <a:rPr lang="en-US" sz="2400" b="1" dirty="0" err="1" smtClean="0">
                <a:solidFill>
                  <a:schemeClr val="tx1"/>
                </a:solidFill>
              </a:rPr>
              <a:t>TechFAR</a:t>
            </a:r>
            <a:r>
              <a:rPr lang="en-US" sz="2400" b="1" dirty="0" smtClean="0">
                <a:solidFill>
                  <a:schemeClr val="tx1"/>
                </a:solidFill>
              </a:rPr>
              <a:t>, USDS, role of coders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Started integrating into networks in the digital service community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653" y="4501445"/>
            <a:ext cx="11703747" cy="1766005"/>
          </a:xfrm>
          <a:prstGeom prst="rect">
            <a:avLst/>
          </a:prstGeom>
          <a:noFill/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Identify the available sources of supply within the digital services market segments, such as Open Source Software, Big Data, </a:t>
            </a:r>
            <a:r>
              <a:rPr lang="en-US" sz="2400" b="1" smtClean="0">
                <a:solidFill>
                  <a:schemeClr val="tx1"/>
                </a:solidFill>
              </a:rPr>
              <a:t>XaaS, </a:t>
            </a:r>
            <a:r>
              <a:rPr lang="en-US" sz="2400" b="1" dirty="0">
                <a:solidFill>
                  <a:schemeClr val="tx1"/>
                </a:solidFill>
              </a:rPr>
              <a:t>Cloud, and more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Identify the high-level principles of agile development that make it effective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Describe </a:t>
            </a:r>
            <a:r>
              <a:rPr lang="en-US" sz="2400" b="1" dirty="0">
                <a:solidFill>
                  <a:schemeClr val="tx1"/>
                </a:solidFill>
              </a:rPr>
              <a:t>what sets agile methods apart from waterfall development and delivery methods.</a:t>
            </a:r>
          </a:p>
        </p:txBody>
      </p:sp>
    </p:spTree>
    <p:extLst>
      <p:ext uri="{BB962C8B-B14F-4D97-AF65-F5344CB8AC3E}">
        <p14:creationId xmlns:p14="http://schemas.microsoft.com/office/powerpoint/2010/main" val="418795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Iteration 1.B Timeline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59653" y="1390649"/>
            <a:ext cx="11703747" cy="253295"/>
          </a:xfrm>
          <a:prstGeom prst="rect">
            <a:avLst/>
          </a:prstGeom>
          <a:solidFill>
            <a:srgbClr val="004370"/>
          </a:solidFill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Iteration 1.B - August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47544"/>
              </p:ext>
            </p:extLst>
          </p:nvPr>
        </p:nvGraphicFramePr>
        <p:xfrm>
          <a:off x="259654" y="1643944"/>
          <a:ext cx="11703745" cy="11183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40749"/>
                <a:gridCol w="2340749"/>
                <a:gridCol w="2340749"/>
                <a:gridCol w="2340749"/>
                <a:gridCol w="2340749"/>
              </a:tblGrid>
              <a:tr h="111830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24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26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17648"/>
              </p:ext>
            </p:extLst>
          </p:nvPr>
        </p:nvGraphicFramePr>
        <p:xfrm>
          <a:off x="259655" y="2721329"/>
          <a:ext cx="11703745" cy="10124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40749"/>
                <a:gridCol w="2340749"/>
                <a:gridCol w="2340749"/>
                <a:gridCol w="2340749"/>
                <a:gridCol w="2340749"/>
              </a:tblGrid>
              <a:tr h="1012471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30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31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59653" y="1975996"/>
            <a:ext cx="2331148" cy="731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900" b="1" dirty="0" smtClean="0">
                <a:solidFill>
                  <a:schemeClr val="bg1"/>
                </a:solidFill>
              </a:rPr>
              <a:t>Iteration Planning Meeting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11:00 – 11:30 am ET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9316" y="3826229"/>
            <a:ext cx="11703747" cy="457200"/>
          </a:xfrm>
          <a:prstGeom prst="rect">
            <a:avLst/>
          </a:prstGeom>
          <a:solidFill>
            <a:srgbClr val="006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Reading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90-minutes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49315" y="4335081"/>
            <a:ext cx="11703747" cy="457200"/>
          </a:xfrm>
          <a:prstGeom prst="rect">
            <a:avLst/>
          </a:prstGeom>
          <a:solidFill>
            <a:srgbClr val="006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000" b="1" dirty="0" smtClean="0"/>
              <a:t>Two Online Learnings</a:t>
            </a:r>
            <a:endParaRPr lang="en-US" sz="2000" b="1" dirty="0"/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2 hours and 30 minutes total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590801" y="3052482"/>
            <a:ext cx="2331148" cy="6559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900" b="1" dirty="0" smtClean="0">
                <a:solidFill>
                  <a:schemeClr val="bg1"/>
                </a:solidFill>
              </a:rPr>
              <a:t>Iteration Web Conference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11:00 – 12:00 pm 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8978" y="5377333"/>
            <a:ext cx="11714083" cy="457200"/>
          </a:xfrm>
          <a:prstGeom prst="rect">
            <a:avLst/>
          </a:prstGeom>
          <a:solidFill>
            <a:srgbClr val="429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000" b="1" dirty="0" smtClean="0"/>
              <a:t>Live Digital Assignment: Draft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2 </a:t>
            </a:r>
            <a:r>
              <a:rPr lang="en-US" sz="2000" dirty="0" smtClean="0"/>
              <a:t>hours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38977" y="5867136"/>
            <a:ext cx="1171408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000" b="1" dirty="0" smtClean="0"/>
              <a:t>Release 1 Assessment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30-minutes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59653" y="4854664"/>
            <a:ext cx="11703747" cy="457200"/>
          </a:xfrm>
          <a:prstGeom prst="rect">
            <a:avLst/>
          </a:prstGeom>
          <a:solidFill>
            <a:srgbClr val="006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000" b="1" dirty="0" smtClean="0"/>
              <a:t>Activity: Trend Analysis of Fast Company’s Most Innovative Companies</a:t>
            </a:r>
            <a:endParaRPr lang="en-US" sz="2000" dirty="0" smtClean="0"/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60-minutes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693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Iteration Web Conference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4098398"/>
            <a:ext cx="11353800" cy="22223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6</a:t>
            </a:r>
            <a:r>
              <a:rPr lang="en-US" dirty="0" smtClean="0"/>
              <a:t>0-minute webinar in Adobe </a:t>
            </a:r>
            <a:r>
              <a:rPr lang="en-US" dirty="0" smtClean="0"/>
              <a:t>Connect</a:t>
            </a:r>
          </a:p>
          <a:p>
            <a:r>
              <a:rPr lang="en-US" dirty="0" smtClean="0"/>
              <a:t>Bronze-level Requirement</a:t>
            </a:r>
            <a:endParaRPr lang="en-US" dirty="0" smtClean="0"/>
          </a:p>
          <a:p>
            <a:r>
              <a:rPr lang="en-US" dirty="0" smtClean="0"/>
              <a:t>Reflection on what you’ve been exploring, your observations, and any feedback on Iteration 1.B</a:t>
            </a:r>
          </a:p>
          <a:p>
            <a:r>
              <a:rPr lang="en-US" dirty="0" smtClean="0"/>
              <a:t>Brief presentations (1-2 minutes) on your </a:t>
            </a:r>
            <a:r>
              <a:rPr lang="en-US" dirty="0" smtClean="0"/>
              <a:t>live </a:t>
            </a:r>
            <a:r>
              <a:rPr lang="en-US" dirty="0" smtClean="0"/>
              <a:t>digital assignment in the Iteration </a:t>
            </a:r>
            <a:r>
              <a:rPr lang="en-US" dirty="0" smtClean="0"/>
              <a:t>Retrospective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9653" y="1390649"/>
            <a:ext cx="11703747" cy="253295"/>
          </a:xfrm>
          <a:prstGeom prst="rect">
            <a:avLst/>
          </a:prstGeom>
          <a:solidFill>
            <a:srgbClr val="004370"/>
          </a:solidFill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Iteration 1.B - November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180979"/>
              </p:ext>
            </p:extLst>
          </p:nvPr>
        </p:nvGraphicFramePr>
        <p:xfrm>
          <a:off x="259654" y="1643944"/>
          <a:ext cx="11703745" cy="22366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40749"/>
                <a:gridCol w="2340749"/>
                <a:gridCol w="2340749"/>
                <a:gridCol w="2340749"/>
                <a:gridCol w="2340749"/>
              </a:tblGrid>
              <a:tr h="1118306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24</a:t>
                      </a:r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26</a:t>
                      </a:r>
                      <a:endParaRPr lang="en-US" sz="2400" b="1" dirty="0"/>
                    </a:p>
                  </a:txBody>
                  <a:tcPr/>
                </a:tc>
              </a:tr>
              <a:tr h="1118306"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90470"/>
              </p:ext>
            </p:extLst>
          </p:nvPr>
        </p:nvGraphicFramePr>
        <p:xfrm>
          <a:off x="259655" y="2721329"/>
          <a:ext cx="11703745" cy="10315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40749"/>
                <a:gridCol w="2340749"/>
                <a:gridCol w="2340749"/>
                <a:gridCol w="2340749"/>
                <a:gridCol w="2340749"/>
              </a:tblGrid>
              <a:tr h="1031521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30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31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9652" y="2041173"/>
            <a:ext cx="2331148" cy="6801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900" b="1" dirty="0" smtClean="0"/>
              <a:t>Iteration Planning Meeting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11:00 – 11:30 am ET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590800" y="3059996"/>
            <a:ext cx="2331148" cy="68297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900" b="1" dirty="0" smtClean="0"/>
              <a:t>Iteration Web Conference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11:00 – 12:00 pm 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2721330"/>
            <a:ext cx="2331148" cy="115578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2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575505"/>
            <a:ext cx="6837363" cy="36060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59653" y="1575505"/>
            <a:ext cx="4883847" cy="506590"/>
          </a:xfrm>
          <a:prstGeom prst="rect">
            <a:avLst/>
          </a:prstGeom>
          <a:solidFill>
            <a:srgbClr val="004370"/>
          </a:solidFill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Bronze Level Readings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59653" y="2082094"/>
            <a:ext cx="4883847" cy="4085232"/>
          </a:xfrm>
          <a:prstGeom prst="rect">
            <a:avLst/>
          </a:prstGeom>
          <a:noFill/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About 90-minutes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The CIO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Case Study: Agile and GSA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Fast Company’s Most Innovative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Achieving Efficiency, Transparency, and Innovation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95900" y="3589020"/>
            <a:ext cx="1596390" cy="25146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95900" y="5181600"/>
            <a:ext cx="6761163" cy="98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Don’t forget to complete the “Badge Completion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heck” at the end of the iteration – this allows us to track participation for badging!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1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59653" y="1575504"/>
            <a:ext cx="4883847" cy="710495"/>
          </a:xfrm>
          <a:prstGeom prst="rect">
            <a:avLst/>
          </a:prstGeom>
          <a:solidFill>
            <a:srgbClr val="004370"/>
          </a:solidFill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Silver/Gold Level Readings and Podcasts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59653" y="2285998"/>
            <a:ext cx="4883847" cy="3881327"/>
          </a:xfrm>
          <a:prstGeom prst="rect">
            <a:avLst/>
          </a:prstGeom>
          <a:noFill/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Behind the Buy Podcast 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Scrum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Industry Insight: Kanban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Lean Startup Principles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Industry Insight: Why DevOps is good for government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18F: Technical Debt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Industry Insight: Open Source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Acquiring Digital Services Using Open Source Software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95900" y="5181600"/>
            <a:ext cx="6761163" cy="98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Don’t forget to complete the “Badge Completion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heck” at the end of the iteration – this allows us to track participation for badging!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575505"/>
            <a:ext cx="6837363" cy="36060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295900" y="3589020"/>
            <a:ext cx="1596390" cy="25146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424" y="1897328"/>
            <a:ext cx="5921415" cy="3246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Online Learning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59653" y="1575505"/>
            <a:ext cx="4883847" cy="506590"/>
          </a:xfrm>
          <a:prstGeom prst="rect">
            <a:avLst/>
          </a:prstGeom>
          <a:solidFill>
            <a:srgbClr val="004370"/>
          </a:solidFill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Understanding Sources of Supply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59653" y="2082094"/>
            <a:ext cx="4883847" cy="4085232"/>
          </a:xfrm>
          <a:prstGeom prst="rect">
            <a:avLst/>
          </a:prstGeom>
          <a:noFill/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60-minute </a:t>
            </a:r>
            <a:r>
              <a:rPr lang="en-US" sz="2400" b="1" dirty="0" smtClean="0">
                <a:solidFill>
                  <a:schemeClr val="tx1"/>
                </a:solidFill>
              </a:rPr>
              <a:t>online </a:t>
            </a:r>
            <a:r>
              <a:rPr lang="en-US" sz="2400" b="1" dirty="0" smtClean="0">
                <a:solidFill>
                  <a:schemeClr val="tx1"/>
                </a:solidFill>
              </a:rPr>
              <a:t>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Bronze-level requirement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Examines </a:t>
            </a:r>
            <a:r>
              <a:rPr lang="en-US" sz="2400" b="1" dirty="0" smtClean="0">
                <a:solidFill>
                  <a:schemeClr val="tx1"/>
                </a:solidFill>
              </a:rPr>
              <a:t>multiple digital </a:t>
            </a:r>
            <a:r>
              <a:rPr lang="en-US" sz="2400" b="1" dirty="0" smtClean="0">
                <a:solidFill>
                  <a:schemeClr val="tx1"/>
                </a:solidFill>
              </a:rPr>
              <a:t>service marketplace </a:t>
            </a:r>
            <a:r>
              <a:rPr lang="en-US" sz="2400" b="1" dirty="0" smtClean="0">
                <a:solidFill>
                  <a:schemeClr val="tx1"/>
                </a:solidFill>
              </a:rPr>
              <a:t>segments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including X-as-a-service</a:t>
            </a:r>
            <a:r>
              <a:rPr lang="en-US" sz="2400" b="1" dirty="0">
                <a:solidFill>
                  <a:schemeClr val="tx1"/>
                </a:solidFill>
              </a:rPr>
              <a:t>, Open Source Software, Big Data, Agile, and </a:t>
            </a:r>
            <a:r>
              <a:rPr lang="en-US" sz="2400" b="1" dirty="0" smtClean="0">
                <a:solidFill>
                  <a:schemeClr val="tx1"/>
                </a:solidFill>
              </a:rPr>
              <a:t>more.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9424" y="3726181"/>
            <a:ext cx="1457186" cy="36576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5900" y="5181600"/>
            <a:ext cx="6761163" cy="985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Don’t forget to complete the “Badge Completion Check” at the end of the iteration – this allows us to track participation for badging!</a:t>
            </a:r>
          </a:p>
        </p:txBody>
      </p:sp>
    </p:spTree>
    <p:extLst>
      <p:ext uri="{BB962C8B-B14F-4D97-AF65-F5344CB8AC3E}">
        <p14:creationId xmlns:p14="http://schemas.microsoft.com/office/powerpoint/2010/main" val="349536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40" y="1606988"/>
            <a:ext cx="6835140" cy="4560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Activity: Trend Analysis of Fast Company’s Most </a:t>
            </a:r>
            <a:br>
              <a:rPr lang="en-US" b="1" dirty="0" smtClean="0"/>
            </a:br>
            <a:r>
              <a:rPr lang="en-US" b="1" dirty="0" smtClean="0"/>
              <a:t>Innovative Companies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59653" y="1575505"/>
            <a:ext cx="4883847" cy="506590"/>
          </a:xfrm>
          <a:prstGeom prst="rect">
            <a:avLst/>
          </a:prstGeom>
          <a:solidFill>
            <a:srgbClr val="004370"/>
          </a:solidFill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Trend Analysis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59653" y="2082094"/>
            <a:ext cx="4883847" cy="4085232"/>
          </a:xfrm>
          <a:prstGeom prst="rect">
            <a:avLst/>
          </a:prstGeom>
          <a:noFill/>
          <a:ln w="38100">
            <a:solidFill>
              <a:srgbClr val="0043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About </a:t>
            </a:r>
            <a:r>
              <a:rPr lang="en-US" sz="2400" b="1" dirty="0" smtClean="0">
                <a:solidFill>
                  <a:schemeClr val="tx1"/>
                </a:solidFill>
              </a:rPr>
              <a:t>60-minutes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Bronze-level requirement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Review the Fast Company’s Most Innovative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Analyze trends and identify interesting facts/trends to share on digital-focused </a:t>
            </a:r>
            <a:r>
              <a:rPr lang="en-US" sz="2400" b="1" dirty="0" smtClean="0">
                <a:solidFill>
                  <a:schemeClr val="tx1"/>
                </a:solidFill>
              </a:rPr>
              <a:t>companies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Post your ideas to the discussion </a:t>
            </a:r>
            <a:r>
              <a:rPr lang="en-US" sz="2400" b="1" dirty="0" smtClean="0">
                <a:solidFill>
                  <a:schemeClr val="tx1"/>
                </a:solidFill>
              </a:rPr>
              <a:t>board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14950" y="4606290"/>
            <a:ext cx="1543050" cy="54864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54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20972&quot;&gt;&lt;/object&gt;&lt;object type=&quot;2&quot; unique_id=&quot;20973&quot;&gt;&lt;object type=&quot;3&quot; unique_id=&quot;20974&quot;&gt;&lt;property id=&quot;20148&quot; value=&quot;5&quot;/&gt;&lt;property id=&quot;20300&quot; value=&quot;Slide 1 - &amp;quot;Digital Acquisition Pilot  Iteration 1.B Planning Meeting&amp;quot;&quot;/&gt;&lt;property id=&quot;20307&quot; value=&quot;256&quot;/&gt;&lt;/object&gt;&lt;object type=&quot;3&quot; unique_id=&quot;20976&quot;&gt;&lt;property id=&quot;20148&quot; value=&quot;5&quot;/&gt;&lt;property id=&quot;20300&quot; value=&quot;Slide 3 - &amp;quot;Iteration 1.B – What It’s All About&amp;quot;&quot;/&gt;&lt;property id=&quot;20307&quot; value=&quot;287&quot;/&gt;&lt;/object&gt;&lt;object type=&quot;3&quot; unique_id=&quot;20977&quot;&gt;&lt;property id=&quot;20148&quot; value=&quot;5&quot;/&gt;&lt;property id=&quot;20300&quot; value=&quot;Slide 2 - &amp;quot;Agenda&amp;quot;&quot;/&gt;&lt;property id=&quot;20307&quot; value=&quot;288&quot;/&gt;&lt;/object&gt;&lt;object type=&quot;3&quot; unique_id=&quot;21008&quot;&gt;&lt;property id=&quot;20148&quot; value=&quot;5&quot;/&gt;&lt;property id=&quot;20300&quot; value=&quot;Slide 4 - &amp;quot;Iteration 1.B Timeline&amp;quot;&quot;/&gt;&lt;property id=&quot;20307&quot; value=&quot;303&quot;/&gt;&lt;/object&gt;&lt;object type=&quot;3&quot; unique_id=&quot;21011&quot;&gt;&lt;property id=&quot;20148&quot; value=&quot;5&quot;/&gt;&lt;property id=&quot;20300&quot; value=&quot;Slide 5 - &amp;quot;Iteration Web Conference&amp;quot;&quot;/&gt;&lt;property id=&quot;20307&quot; value=&quot;311&quot;/&gt;&lt;/object&gt;&lt;object type=&quot;3&quot; unique_id=&quot;21012&quot;&gt;&lt;property id=&quot;20148&quot; value=&quot;5&quot;/&gt;&lt;property id=&quot;20300&quot; value=&quot;Slide 8 - &amp;quot;Online Learning&amp;quot;&quot;/&gt;&lt;property id=&quot;20307&quot; value=&quot;306&quot;/&gt;&lt;/object&gt;&lt;object type=&quot;3&quot; unique_id=&quot;21013&quot;&gt;&lt;property id=&quot;20148&quot; value=&quot;5&quot;/&gt;&lt;property id=&quot;20300&quot; value=&quot;Slide 6 - &amp;quot;Readings&amp;quot;&quot;/&gt;&lt;property id=&quot;20307&quot; value=&quot;307&quot;/&gt;&lt;/object&gt;&lt;object type=&quot;3&quot; unique_id=&quot;21014&quot;&gt;&lt;property id=&quot;20148&quot; value=&quot;5&quot;/&gt;&lt;property id=&quot;20300&quot; value=&quot;Slide 9 - &amp;quot;Activity: Trend Analysis of Fast Company’s Most  Innovative Companies&amp;quot;&quot;/&gt;&lt;property id=&quot;20307&quot; value=&quot;308&quot;/&gt;&lt;/object&gt;&lt;object type=&quot;3&quot; unique_id=&quot;21015&quot;&gt;&lt;property id=&quot;20148&quot; value=&quot;5&quot;/&gt;&lt;property id=&quot;20300&quot; value=&quot;Slide 12 - &amp;quot;Live Digital Assignment –  Iteration 1.B: The Digital Services World&amp;quot;&quot;/&gt;&lt;property id=&quot;20307&quot; value=&quot;309&quot;/&gt;&lt;/object&gt;&lt;object type=&quot;3&quot; unique_id=&quot;21016&quot;&gt;&lt;property id=&quot;20148&quot; value=&quot;5&quot;/&gt;&lt;property id=&quot;20300&quot; value=&quot;Slide 13 - &amp;quot;What’s Next&amp;quot;&quot;/&gt;&lt;property id=&quot;20307&quot; value=&quot;299&quot;/&gt;&lt;/object&gt;&lt;object type=&quot;3&quot; unique_id=&quot;21017&quot;&gt;&lt;property id=&quot;20148&quot; value=&quot;5&quot;/&gt;&lt;property id=&quot;20300&quot; value=&quot;Slide 14 - &amp;quot;Release 1 Assessment&amp;quot;&quot;/&gt;&lt;property id=&quot;20307&quot; value=&quot;300&quot;/&gt;&lt;/object&gt;&lt;object type=&quot;3&quot; unique_id=&quot;21173&quot;&gt;&lt;property id=&quot;20148&quot; value=&quot;5&quot;/&gt;&lt;property id=&quot;20300&quot; value=&quot;Slide 7 - &amp;quot;Readings&amp;quot;&quot;/&gt;&lt;property id=&quot;20307&quot; value=&quot;312&quot;/&gt;&lt;/object&gt;&lt;object type=&quot;3&quot; unique_id=&quot;1103097&quot;&gt;&lt;property id=&quot;20148&quot; value=&quot;5&quot;/&gt;&lt;property id=&quot;20300&quot; value=&quot;Slide 11 - &amp;quot;Last Step – Iteration 1.B Badge Completion Check&amp;quot;&quot;/&gt;&lt;property id=&quot;20307&quot; value=&quot;313&quot;/&gt;&lt;/object&gt;&lt;object type=&quot;3&quot; unique_id=&quot;1103146&quot;&gt;&lt;property id=&quot;20148&quot; value=&quot;5&quot;/&gt;&lt;property id=&quot;20300&quot; value=&quot;Slide 10 - &amp;quot;Online Learning&amp;quot;&quot;/&gt;&lt;property id=&quot;20307&quot; value=&quot;31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F5AFEA0F5F1A4CB0E7ABC4C9340C83" ma:contentTypeVersion="" ma:contentTypeDescription="Create a new document." ma:contentTypeScope="" ma:versionID="4308a6a2672614e48e8ae340f944ee6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967932-3018-458C-961D-57A850AC90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E87F79-2376-408D-98B8-0ABA78859D23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39E724C-8E3E-403D-8446-6C5A2E16D0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6888</TotalTime>
  <Words>725</Words>
  <Application>Microsoft Office PowerPoint</Application>
  <PresentationFormat>Widescreen</PresentationFormat>
  <Paragraphs>126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Digital Acquisition Pilot  Iteration 1.B Planning Meeting</vt:lpstr>
      <vt:lpstr>Agenda</vt:lpstr>
      <vt:lpstr>Iteration 1.B – What It’s All About</vt:lpstr>
      <vt:lpstr>Iteration 1.B Timeline</vt:lpstr>
      <vt:lpstr>Iteration Web Conference</vt:lpstr>
      <vt:lpstr>Readings</vt:lpstr>
      <vt:lpstr>Readings</vt:lpstr>
      <vt:lpstr>Online Learning</vt:lpstr>
      <vt:lpstr>Activity: Trend Analysis of Fast Company’s Most  Innovative Companies</vt:lpstr>
      <vt:lpstr>Online Learning</vt:lpstr>
      <vt:lpstr>Last Step – Iteration 1.B Badge Completion Check</vt:lpstr>
      <vt:lpstr>Live Digital Assignment –  Iteration 1.B: The Digital Services World</vt:lpstr>
      <vt:lpstr>What’s Next</vt:lpstr>
      <vt:lpstr>Release 1 Assessment</vt:lpstr>
    </vt:vector>
  </TitlesOfParts>
  <Company>Windows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Liska, Damian</dc:creator>
  <cp:lastModifiedBy>Erin</cp:lastModifiedBy>
  <cp:revision>292</cp:revision>
  <cp:lastPrinted>2015-11-02T18:51:01Z</cp:lastPrinted>
  <dcterms:created xsi:type="dcterms:W3CDTF">2015-09-18T18:18:02Z</dcterms:created>
  <dcterms:modified xsi:type="dcterms:W3CDTF">2016-08-22T12:24:55Z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0x01010086F5AFEA0F5F1A4CB0E7ABC4C9340C83</vt:lpwstr>
  </property>
</Properties>
</file>