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comment1.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handoutMasterIdLst>
    <p:handoutMasterId r:id="rId43"/>
  </p:handoutMasterIdLst>
  <p:sldIdLst>
    <p:sldId id="256" r:id="rId5"/>
    <p:sldId id="375" r:id="rId6"/>
    <p:sldId id="380" r:id="rId7"/>
    <p:sldId id="382" r:id="rId8"/>
    <p:sldId id="404" r:id="rId9"/>
    <p:sldId id="261" r:id="rId10"/>
    <p:sldId id="427" r:id="rId11"/>
    <p:sldId id="428" r:id="rId12"/>
    <p:sldId id="437" r:id="rId13"/>
    <p:sldId id="439" r:id="rId14"/>
    <p:sldId id="438" r:id="rId15"/>
    <p:sldId id="441" r:id="rId16"/>
    <p:sldId id="442" r:id="rId17"/>
    <p:sldId id="443" r:id="rId18"/>
    <p:sldId id="444" r:id="rId19"/>
    <p:sldId id="445" r:id="rId20"/>
    <p:sldId id="446" r:id="rId21"/>
    <p:sldId id="447" r:id="rId22"/>
    <p:sldId id="448" r:id="rId23"/>
    <p:sldId id="449" r:id="rId24"/>
    <p:sldId id="450" r:id="rId25"/>
    <p:sldId id="451" r:id="rId26"/>
    <p:sldId id="452" r:id="rId27"/>
    <p:sldId id="453" r:id="rId28"/>
    <p:sldId id="454" r:id="rId29"/>
    <p:sldId id="455" r:id="rId30"/>
    <p:sldId id="456" r:id="rId31"/>
    <p:sldId id="457" r:id="rId32"/>
    <p:sldId id="458" r:id="rId33"/>
    <p:sldId id="459" r:id="rId34"/>
    <p:sldId id="460" r:id="rId35"/>
    <p:sldId id="461" r:id="rId36"/>
    <p:sldId id="360" r:id="rId37"/>
    <p:sldId id="435" r:id="rId38"/>
    <p:sldId id="434" r:id="rId39"/>
    <p:sldId id="388" r:id="rId40"/>
    <p:sldId id="389" r:id="rId41"/>
  </p:sldIdLst>
  <p:sldSz cx="12192000" cy="6858000"/>
  <p:notesSz cx="7010400" cy="92964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n" initials="EF" lastIdx="106" clrIdx="0">
    <p:extLst/>
  </p:cmAuthor>
  <p:cmAuthor id="2" name="Lauren E. Tindall" initials="LET" lastIdx="7" clrIdx="1">
    <p:extLst/>
  </p:cmAuthor>
  <p:cmAuthor id="3" name="Wolf, Brock" initials="WB" lastIdx="1" clrIdx="2">
    <p:extLst/>
  </p:cmAuthor>
  <p:cmAuthor id="4" name="Martin, Melissa" initials="MM" lastIdx="7"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63C"/>
    <a:srgbClr val="5A2781"/>
    <a:srgbClr val="008A3E"/>
    <a:srgbClr val="002060"/>
    <a:srgbClr val="DAC2EC"/>
    <a:srgbClr val="CBA9E5"/>
    <a:srgbClr val="DEC8EE"/>
    <a:srgbClr val="FFFFFF"/>
    <a:srgbClr val="9FD8FF"/>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4648" autoAdjust="0"/>
  </p:normalViewPr>
  <p:slideViewPr>
    <p:cSldViewPr snapToGrid="0">
      <p:cViewPr varScale="1">
        <p:scale>
          <a:sx n="68" d="100"/>
          <a:sy n="68" d="100"/>
        </p:scale>
        <p:origin x="-1262" y="-62"/>
      </p:cViewPr>
      <p:guideLst>
        <p:guide orient="horz" pos="2160"/>
        <p:guide pos="3840"/>
      </p:guideLst>
    </p:cSldViewPr>
  </p:slideViewPr>
  <p:notesTextViewPr>
    <p:cViewPr>
      <p:scale>
        <a:sx n="80" d="100"/>
        <a:sy n="80" d="100"/>
      </p:scale>
      <p:origin x="0" y="0"/>
    </p:cViewPr>
  </p:notesTextViewPr>
  <p:sorterViewPr>
    <p:cViewPr>
      <p:scale>
        <a:sx n="100" d="100"/>
        <a:sy n="100" d="100"/>
      </p:scale>
      <p:origin x="0" y="9456"/>
    </p:cViewPr>
  </p:sorterViewPr>
  <p:notesViewPr>
    <p:cSldViewPr snapToGrid="0">
      <p:cViewPr>
        <p:scale>
          <a:sx n="85" d="100"/>
          <a:sy n="85" d="100"/>
        </p:scale>
        <p:origin x="-44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rgbClr val="00538B"/>
            </a:solidFill>
            <a:ln>
              <a:noFill/>
            </a:ln>
            <a:effectLst/>
          </c:spPr>
          <c:invertIfNegative val="0"/>
          <c:dLbls>
            <c:spPr>
              <a:noFill/>
              <a:ln>
                <a:noFill/>
              </a:ln>
              <a:effectLst/>
            </c:spPr>
            <c:txPr>
              <a:bodyPr rot="0" spcFirstLastPara="1" vertOverflow="ellipsis" vert="horz" wrap="non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Objective 2.1</c:v>
                </c:pt>
                <c:pt idx="1">
                  <c:v>Objective 2.2</c:v>
                </c:pt>
                <c:pt idx="2">
                  <c:v>Objective 2.3</c:v>
                </c:pt>
                <c:pt idx="3">
                  <c:v>Objective 2.4</c:v>
                </c:pt>
                <c:pt idx="4">
                  <c:v>Objective 2.5</c:v>
                </c:pt>
                <c:pt idx="5">
                  <c:v>Objective 2.6</c:v>
                </c:pt>
                <c:pt idx="6">
                  <c:v>Objective 2.7</c:v>
                </c:pt>
              </c:strCache>
            </c:strRef>
          </c:cat>
          <c:val>
            <c:numRef>
              <c:f>Sheet1!$B$2:$B$8</c:f>
              <c:numCache>
                <c:formatCode>0.0</c:formatCode>
                <c:ptCount val="7"/>
                <c:pt idx="0">
                  <c:v>39.391304347826086</c:v>
                </c:pt>
                <c:pt idx="1">
                  <c:v>81.521739130434781</c:v>
                </c:pt>
                <c:pt idx="2">
                  <c:v>67.826086956521735</c:v>
                </c:pt>
                <c:pt idx="3">
                  <c:v>63.04347826086957</c:v>
                </c:pt>
                <c:pt idx="4">
                  <c:v>91.304347826086953</c:v>
                </c:pt>
                <c:pt idx="5">
                  <c:v>72.826086956521735</c:v>
                </c:pt>
                <c:pt idx="6">
                  <c:v>30.869565217391308</c:v>
                </c:pt>
              </c:numCache>
            </c:numRef>
          </c:val>
        </c:ser>
        <c:dLbls>
          <c:showLegendKey val="0"/>
          <c:showVal val="0"/>
          <c:showCatName val="0"/>
          <c:showSerName val="0"/>
          <c:showPercent val="0"/>
          <c:showBubbleSize val="0"/>
        </c:dLbls>
        <c:gapWidth val="104"/>
        <c:axId val="41969152"/>
        <c:axId val="41308672"/>
      </c:barChart>
      <c:catAx>
        <c:axId val="4196915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41308672"/>
        <c:crosses val="autoZero"/>
        <c:auto val="1"/>
        <c:lblAlgn val="ctr"/>
        <c:lblOffset val="100"/>
        <c:noMultiLvlLbl val="0"/>
      </c:catAx>
      <c:valAx>
        <c:axId val="41308672"/>
        <c:scaling>
          <c:orientation val="minMax"/>
          <c:max val="100"/>
          <c:min val="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69152"/>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4" dt="2016-11-08T08:14:25.064" idx="7">
    <p:pos x="26" y="90"/>
    <p:text>Traci, please review and adjsut this exercise to be in line with what you had in mind as an application activity. </p:tex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D55E32-272D-4BF1-B87F-9121E158D02C}"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120D7BBE-8595-44C8-895A-6B10B7754728}">
      <dgm:prSet phldrT="[Text]"/>
      <dgm:spPr/>
      <dgm:t>
        <a:bodyPr/>
        <a:lstStyle/>
        <a:p>
          <a:r>
            <a:rPr lang="en-US" dirty="0" smtClean="0"/>
            <a:t>8(a)</a:t>
          </a:r>
          <a:endParaRPr lang="en-US" dirty="0"/>
        </a:p>
      </dgm:t>
    </dgm:pt>
    <dgm:pt modelId="{07BD8E5F-90BA-411C-9F42-C627A8CF14D5}" type="parTrans" cxnId="{836BC7FE-C091-4C49-9E96-8E9BD0DCEE03}">
      <dgm:prSet/>
      <dgm:spPr/>
      <dgm:t>
        <a:bodyPr/>
        <a:lstStyle/>
        <a:p>
          <a:endParaRPr lang="en-US"/>
        </a:p>
      </dgm:t>
    </dgm:pt>
    <dgm:pt modelId="{236F886C-1F2B-4F90-A3B5-BD23009ED8EA}" type="sibTrans" cxnId="{836BC7FE-C091-4C49-9E96-8E9BD0DCEE03}">
      <dgm:prSet/>
      <dgm:spPr/>
      <dgm:t>
        <a:bodyPr/>
        <a:lstStyle/>
        <a:p>
          <a:endParaRPr lang="en-US"/>
        </a:p>
      </dgm:t>
    </dgm:pt>
    <dgm:pt modelId="{0015EAC9-57D7-4359-AA4D-C9ABAD3F59C7}">
      <dgm:prSet phldrT="[Text]"/>
      <dgm:spPr/>
      <dgm:t>
        <a:bodyPr/>
        <a:lstStyle/>
        <a:p>
          <a:r>
            <a:rPr lang="en-US" dirty="0" smtClean="0"/>
            <a:t>Existing Multi-Award vehicle</a:t>
          </a:r>
          <a:endParaRPr lang="en-US" dirty="0"/>
        </a:p>
      </dgm:t>
    </dgm:pt>
    <dgm:pt modelId="{3A85EAE0-EB8C-469D-8CED-35551AEAA1A0}" type="parTrans" cxnId="{B5113295-4829-438A-A327-1801D5C7AF20}">
      <dgm:prSet/>
      <dgm:spPr/>
      <dgm:t>
        <a:bodyPr/>
        <a:lstStyle/>
        <a:p>
          <a:endParaRPr lang="en-US"/>
        </a:p>
      </dgm:t>
    </dgm:pt>
    <dgm:pt modelId="{82601D44-BDA8-4407-93F6-010E3B228810}" type="sibTrans" cxnId="{B5113295-4829-438A-A327-1801D5C7AF20}">
      <dgm:prSet/>
      <dgm:spPr/>
      <dgm:t>
        <a:bodyPr/>
        <a:lstStyle/>
        <a:p>
          <a:endParaRPr lang="en-US"/>
        </a:p>
      </dgm:t>
    </dgm:pt>
    <dgm:pt modelId="{55AF0C68-0678-4AFA-99C0-E3E76F1E9305}">
      <dgm:prSet phldrT="[Text]"/>
      <dgm:spPr/>
      <dgm:t>
        <a:bodyPr/>
        <a:lstStyle/>
        <a:p>
          <a:r>
            <a:rPr lang="en-US" dirty="0" smtClean="0"/>
            <a:t>New Multi-Award Vehicle</a:t>
          </a:r>
          <a:endParaRPr lang="en-US" dirty="0"/>
        </a:p>
      </dgm:t>
    </dgm:pt>
    <dgm:pt modelId="{EE0A8412-254A-46BF-A82E-2BAA8CAFECA4}" type="parTrans" cxnId="{FE003BD1-7A76-41F6-BFC6-9E7827C958EA}">
      <dgm:prSet/>
      <dgm:spPr/>
      <dgm:t>
        <a:bodyPr/>
        <a:lstStyle/>
        <a:p>
          <a:endParaRPr lang="en-US"/>
        </a:p>
      </dgm:t>
    </dgm:pt>
    <dgm:pt modelId="{92D737C9-3B34-49B4-ACDB-D4411B4B7306}" type="sibTrans" cxnId="{FE003BD1-7A76-41F6-BFC6-9E7827C958EA}">
      <dgm:prSet/>
      <dgm:spPr/>
      <dgm:t>
        <a:bodyPr/>
        <a:lstStyle/>
        <a:p>
          <a:endParaRPr lang="en-US"/>
        </a:p>
      </dgm:t>
    </dgm:pt>
    <dgm:pt modelId="{7989528C-370D-4B93-87E9-A16AE6694355}">
      <dgm:prSet phldrT="[Text]"/>
      <dgm:spPr/>
      <dgm:t>
        <a:bodyPr/>
        <a:lstStyle/>
        <a:p>
          <a:r>
            <a:rPr lang="en-US" dirty="0" smtClean="0"/>
            <a:t>Schedule 70</a:t>
          </a:r>
          <a:endParaRPr lang="en-US" dirty="0"/>
        </a:p>
      </dgm:t>
    </dgm:pt>
    <dgm:pt modelId="{C100378B-722C-4A59-9176-9953BE82A7BB}" type="parTrans" cxnId="{3A1150FD-B9A0-4A3E-B5B8-4BC891A510C2}">
      <dgm:prSet/>
      <dgm:spPr/>
      <dgm:t>
        <a:bodyPr/>
        <a:lstStyle/>
        <a:p>
          <a:endParaRPr lang="en-US"/>
        </a:p>
      </dgm:t>
    </dgm:pt>
    <dgm:pt modelId="{FB92BC75-9EF3-4C8F-B626-A9D3257D3F3C}" type="sibTrans" cxnId="{3A1150FD-B9A0-4A3E-B5B8-4BC891A510C2}">
      <dgm:prSet/>
      <dgm:spPr/>
      <dgm:t>
        <a:bodyPr/>
        <a:lstStyle/>
        <a:p>
          <a:endParaRPr lang="en-US"/>
        </a:p>
      </dgm:t>
    </dgm:pt>
    <dgm:pt modelId="{903EA406-06B5-4558-8EC1-DA7F7C840920}">
      <dgm:prSet phldrT="[Text]"/>
      <dgm:spPr/>
      <dgm:t>
        <a:bodyPr/>
        <a:lstStyle/>
        <a:p>
          <a:r>
            <a:rPr lang="en-US" dirty="0" smtClean="0"/>
            <a:t>Open Market</a:t>
          </a:r>
          <a:endParaRPr lang="en-US" dirty="0"/>
        </a:p>
      </dgm:t>
    </dgm:pt>
    <dgm:pt modelId="{CE2DF56A-9F3D-4E8F-983E-6D88C288C8BA}" type="parTrans" cxnId="{49267362-6335-4CB2-A538-2E7AED3249FE}">
      <dgm:prSet/>
      <dgm:spPr/>
      <dgm:t>
        <a:bodyPr/>
        <a:lstStyle/>
        <a:p>
          <a:endParaRPr lang="en-US"/>
        </a:p>
      </dgm:t>
    </dgm:pt>
    <dgm:pt modelId="{3AE36E3D-F3BF-4251-B599-8A56BB138DEB}" type="sibTrans" cxnId="{49267362-6335-4CB2-A538-2E7AED3249FE}">
      <dgm:prSet/>
      <dgm:spPr/>
      <dgm:t>
        <a:bodyPr/>
        <a:lstStyle/>
        <a:p>
          <a:endParaRPr lang="en-US"/>
        </a:p>
      </dgm:t>
    </dgm:pt>
    <dgm:pt modelId="{7BA5863B-7F77-41BA-AE9A-D70628DE4E51}" type="pres">
      <dgm:prSet presAssocID="{BDD55E32-272D-4BF1-B87F-9121E158D02C}" presName="diagram" presStyleCnt="0">
        <dgm:presLayoutVars>
          <dgm:chMax val="1"/>
          <dgm:dir/>
          <dgm:animLvl val="ctr"/>
          <dgm:resizeHandles val="exact"/>
        </dgm:presLayoutVars>
      </dgm:prSet>
      <dgm:spPr/>
      <dgm:t>
        <a:bodyPr/>
        <a:lstStyle/>
        <a:p>
          <a:endParaRPr lang="en-US"/>
        </a:p>
      </dgm:t>
    </dgm:pt>
    <dgm:pt modelId="{889A0F75-37BF-425F-B213-5FEECBE6C910}" type="pres">
      <dgm:prSet presAssocID="{BDD55E32-272D-4BF1-B87F-9121E158D02C}" presName="matrix" presStyleCnt="0"/>
      <dgm:spPr/>
    </dgm:pt>
    <dgm:pt modelId="{A58819CA-E64B-4B4E-ABAC-CEC5F1B4713F}" type="pres">
      <dgm:prSet presAssocID="{BDD55E32-272D-4BF1-B87F-9121E158D02C}" presName="tile1" presStyleLbl="node1" presStyleIdx="0" presStyleCnt="4" custLinFactNeighborX="278" custLinFactNeighborY="855"/>
      <dgm:spPr/>
      <dgm:t>
        <a:bodyPr/>
        <a:lstStyle/>
        <a:p>
          <a:endParaRPr lang="en-US"/>
        </a:p>
      </dgm:t>
    </dgm:pt>
    <dgm:pt modelId="{76DD4193-9D9A-4BE6-81F7-23625F970E49}" type="pres">
      <dgm:prSet presAssocID="{BDD55E32-272D-4BF1-B87F-9121E158D02C}" presName="tile1text" presStyleLbl="node1" presStyleIdx="0" presStyleCnt="4">
        <dgm:presLayoutVars>
          <dgm:chMax val="0"/>
          <dgm:chPref val="0"/>
          <dgm:bulletEnabled val="1"/>
        </dgm:presLayoutVars>
      </dgm:prSet>
      <dgm:spPr/>
      <dgm:t>
        <a:bodyPr/>
        <a:lstStyle/>
        <a:p>
          <a:endParaRPr lang="en-US"/>
        </a:p>
      </dgm:t>
    </dgm:pt>
    <dgm:pt modelId="{AE2562FB-4A20-4400-A1E9-6E3252A6A351}" type="pres">
      <dgm:prSet presAssocID="{BDD55E32-272D-4BF1-B87F-9121E158D02C}" presName="tile2" presStyleLbl="node1" presStyleIdx="1" presStyleCnt="4" custLinFactNeighborY="328"/>
      <dgm:spPr/>
      <dgm:t>
        <a:bodyPr/>
        <a:lstStyle/>
        <a:p>
          <a:endParaRPr lang="en-US"/>
        </a:p>
      </dgm:t>
    </dgm:pt>
    <dgm:pt modelId="{FA09EC55-2A0F-43EE-A029-A889312810CE}" type="pres">
      <dgm:prSet presAssocID="{BDD55E32-272D-4BF1-B87F-9121E158D02C}" presName="tile2text" presStyleLbl="node1" presStyleIdx="1" presStyleCnt="4">
        <dgm:presLayoutVars>
          <dgm:chMax val="0"/>
          <dgm:chPref val="0"/>
          <dgm:bulletEnabled val="1"/>
        </dgm:presLayoutVars>
      </dgm:prSet>
      <dgm:spPr/>
      <dgm:t>
        <a:bodyPr/>
        <a:lstStyle/>
        <a:p>
          <a:endParaRPr lang="en-US"/>
        </a:p>
      </dgm:t>
    </dgm:pt>
    <dgm:pt modelId="{D2B418F5-018F-478B-9633-F0205B6F08B5}" type="pres">
      <dgm:prSet presAssocID="{BDD55E32-272D-4BF1-B87F-9121E158D02C}" presName="tile3" presStyleLbl="node1" presStyleIdx="2" presStyleCnt="4"/>
      <dgm:spPr/>
      <dgm:t>
        <a:bodyPr/>
        <a:lstStyle/>
        <a:p>
          <a:endParaRPr lang="en-US"/>
        </a:p>
      </dgm:t>
    </dgm:pt>
    <dgm:pt modelId="{B3231489-4C1C-4E76-B70E-86FE112B1E82}" type="pres">
      <dgm:prSet presAssocID="{BDD55E32-272D-4BF1-B87F-9121E158D02C}" presName="tile3text" presStyleLbl="node1" presStyleIdx="2" presStyleCnt="4">
        <dgm:presLayoutVars>
          <dgm:chMax val="0"/>
          <dgm:chPref val="0"/>
          <dgm:bulletEnabled val="1"/>
        </dgm:presLayoutVars>
      </dgm:prSet>
      <dgm:spPr/>
      <dgm:t>
        <a:bodyPr/>
        <a:lstStyle/>
        <a:p>
          <a:endParaRPr lang="en-US"/>
        </a:p>
      </dgm:t>
    </dgm:pt>
    <dgm:pt modelId="{D99483E2-0439-4D37-A93C-77402FF61C3C}" type="pres">
      <dgm:prSet presAssocID="{BDD55E32-272D-4BF1-B87F-9121E158D02C}" presName="tile4" presStyleLbl="node1" presStyleIdx="3" presStyleCnt="4"/>
      <dgm:spPr/>
      <dgm:t>
        <a:bodyPr/>
        <a:lstStyle/>
        <a:p>
          <a:endParaRPr lang="en-US"/>
        </a:p>
      </dgm:t>
    </dgm:pt>
    <dgm:pt modelId="{EEE5FB58-CCBF-4062-9D35-31623B22AE56}" type="pres">
      <dgm:prSet presAssocID="{BDD55E32-272D-4BF1-B87F-9121E158D02C}" presName="tile4text" presStyleLbl="node1" presStyleIdx="3" presStyleCnt="4">
        <dgm:presLayoutVars>
          <dgm:chMax val="0"/>
          <dgm:chPref val="0"/>
          <dgm:bulletEnabled val="1"/>
        </dgm:presLayoutVars>
      </dgm:prSet>
      <dgm:spPr/>
      <dgm:t>
        <a:bodyPr/>
        <a:lstStyle/>
        <a:p>
          <a:endParaRPr lang="en-US"/>
        </a:p>
      </dgm:t>
    </dgm:pt>
    <dgm:pt modelId="{F43E459E-0C61-4B51-90DC-F44B801CC5FB}" type="pres">
      <dgm:prSet presAssocID="{BDD55E32-272D-4BF1-B87F-9121E158D02C}" presName="centerTile" presStyleLbl="fgShp" presStyleIdx="0" presStyleCnt="1">
        <dgm:presLayoutVars>
          <dgm:chMax val="0"/>
          <dgm:chPref val="0"/>
        </dgm:presLayoutVars>
      </dgm:prSet>
      <dgm:spPr/>
      <dgm:t>
        <a:bodyPr/>
        <a:lstStyle/>
        <a:p>
          <a:endParaRPr lang="en-US"/>
        </a:p>
      </dgm:t>
    </dgm:pt>
  </dgm:ptLst>
  <dgm:cxnLst>
    <dgm:cxn modelId="{B5113295-4829-438A-A327-1801D5C7AF20}" srcId="{120D7BBE-8595-44C8-895A-6B10B7754728}" destId="{0015EAC9-57D7-4359-AA4D-C9ABAD3F59C7}" srcOrd="0" destOrd="0" parTransId="{3A85EAE0-EB8C-469D-8CED-35551AEAA1A0}" sibTransId="{82601D44-BDA8-4407-93F6-010E3B228810}"/>
    <dgm:cxn modelId="{FC9F85E7-03E3-43D1-B7C5-BAD4DA18CDBC}" type="presOf" srcId="{55AF0C68-0678-4AFA-99C0-E3E76F1E9305}" destId="{FA09EC55-2A0F-43EE-A029-A889312810CE}" srcOrd="1" destOrd="0" presId="urn:microsoft.com/office/officeart/2005/8/layout/matrix1"/>
    <dgm:cxn modelId="{C3A34BA3-02E3-404B-BD57-A61CF0B10B3A}" type="presOf" srcId="{120D7BBE-8595-44C8-895A-6B10B7754728}" destId="{F43E459E-0C61-4B51-90DC-F44B801CC5FB}" srcOrd="0" destOrd="0" presId="urn:microsoft.com/office/officeart/2005/8/layout/matrix1"/>
    <dgm:cxn modelId="{836BC7FE-C091-4C49-9E96-8E9BD0DCEE03}" srcId="{BDD55E32-272D-4BF1-B87F-9121E158D02C}" destId="{120D7BBE-8595-44C8-895A-6B10B7754728}" srcOrd="0" destOrd="0" parTransId="{07BD8E5F-90BA-411C-9F42-C627A8CF14D5}" sibTransId="{236F886C-1F2B-4F90-A3B5-BD23009ED8EA}"/>
    <dgm:cxn modelId="{16DB6142-A9B0-4D2E-9777-685885352BA7}" type="presOf" srcId="{903EA406-06B5-4558-8EC1-DA7F7C840920}" destId="{EEE5FB58-CCBF-4062-9D35-31623B22AE56}" srcOrd="1" destOrd="0" presId="urn:microsoft.com/office/officeart/2005/8/layout/matrix1"/>
    <dgm:cxn modelId="{6AA05FC5-7316-467A-AD30-655B7FF560DC}" type="presOf" srcId="{BDD55E32-272D-4BF1-B87F-9121E158D02C}" destId="{7BA5863B-7F77-41BA-AE9A-D70628DE4E51}" srcOrd="0" destOrd="0" presId="urn:microsoft.com/office/officeart/2005/8/layout/matrix1"/>
    <dgm:cxn modelId="{88255588-4732-474A-9D3E-40A2CC4BAC83}" type="presOf" srcId="{7989528C-370D-4B93-87E9-A16AE6694355}" destId="{B3231489-4C1C-4E76-B70E-86FE112B1E82}" srcOrd="1" destOrd="0" presId="urn:microsoft.com/office/officeart/2005/8/layout/matrix1"/>
    <dgm:cxn modelId="{A8F7ECCE-CF6C-4162-8AF0-93654A1A7184}" type="presOf" srcId="{0015EAC9-57D7-4359-AA4D-C9ABAD3F59C7}" destId="{76DD4193-9D9A-4BE6-81F7-23625F970E49}" srcOrd="1" destOrd="0" presId="urn:microsoft.com/office/officeart/2005/8/layout/matrix1"/>
    <dgm:cxn modelId="{C18BC8FD-7C1A-4E46-ADD9-2366B6ECB726}" type="presOf" srcId="{903EA406-06B5-4558-8EC1-DA7F7C840920}" destId="{D99483E2-0439-4D37-A93C-77402FF61C3C}" srcOrd="0" destOrd="0" presId="urn:microsoft.com/office/officeart/2005/8/layout/matrix1"/>
    <dgm:cxn modelId="{3B5AC9C8-94BE-4C7E-9410-FB07C6DB01DF}" type="presOf" srcId="{7989528C-370D-4B93-87E9-A16AE6694355}" destId="{D2B418F5-018F-478B-9633-F0205B6F08B5}" srcOrd="0" destOrd="0" presId="urn:microsoft.com/office/officeart/2005/8/layout/matrix1"/>
    <dgm:cxn modelId="{EFE32B59-7640-45FC-8241-2510A18AD2A4}" type="presOf" srcId="{0015EAC9-57D7-4359-AA4D-C9ABAD3F59C7}" destId="{A58819CA-E64B-4B4E-ABAC-CEC5F1B4713F}" srcOrd="0" destOrd="0" presId="urn:microsoft.com/office/officeart/2005/8/layout/matrix1"/>
    <dgm:cxn modelId="{47B01068-E6FC-411B-9F36-8B2D0E9785D5}" type="presOf" srcId="{55AF0C68-0678-4AFA-99C0-E3E76F1E9305}" destId="{AE2562FB-4A20-4400-A1E9-6E3252A6A351}" srcOrd="0" destOrd="0" presId="urn:microsoft.com/office/officeart/2005/8/layout/matrix1"/>
    <dgm:cxn modelId="{FE003BD1-7A76-41F6-BFC6-9E7827C958EA}" srcId="{120D7BBE-8595-44C8-895A-6B10B7754728}" destId="{55AF0C68-0678-4AFA-99C0-E3E76F1E9305}" srcOrd="1" destOrd="0" parTransId="{EE0A8412-254A-46BF-A82E-2BAA8CAFECA4}" sibTransId="{92D737C9-3B34-49B4-ACDB-D4411B4B7306}"/>
    <dgm:cxn modelId="{49267362-6335-4CB2-A538-2E7AED3249FE}" srcId="{120D7BBE-8595-44C8-895A-6B10B7754728}" destId="{903EA406-06B5-4558-8EC1-DA7F7C840920}" srcOrd="3" destOrd="0" parTransId="{CE2DF56A-9F3D-4E8F-983E-6D88C288C8BA}" sibTransId="{3AE36E3D-F3BF-4251-B599-8A56BB138DEB}"/>
    <dgm:cxn modelId="{3A1150FD-B9A0-4A3E-B5B8-4BC891A510C2}" srcId="{120D7BBE-8595-44C8-895A-6B10B7754728}" destId="{7989528C-370D-4B93-87E9-A16AE6694355}" srcOrd="2" destOrd="0" parTransId="{C100378B-722C-4A59-9176-9953BE82A7BB}" sibTransId="{FB92BC75-9EF3-4C8F-B626-A9D3257D3F3C}"/>
    <dgm:cxn modelId="{9849C028-8533-4CBD-8A2D-981962A06112}" type="presParOf" srcId="{7BA5863B-7F77-41BA-AE9A-D70628DE4E51}" destId="{889A0F75-37BF-425F-B213-5FEECBE6C910}" srcOrd="0" destOrd="0" presId="urn:microsoft.com/office/officeart/2005/8/layout/matrix1"/>
    <dgm:cxn modelId="{2AC8F140-7A4A-477B-BB91-3534C531398F}" type="presParOf" srcId="{889A0F75-37BF-425F-B213-5FEECBE6C910}" destId="{A58819CA-E64B-4B4E-ABAC-CEC5F1B4713F}" srcOrd="0" destOrd="0" presId="urn:microsoft.com/office/officeart/2005/8/layout/matrix1"/>
    <dgm:cxn modelId="{5DA1F074-ABBB-4889-B300-F1C8DDF18B6E}" type="presParOf" srcId="{889A0F75-37BF-425F-B213-5FEECBE6C910}" destId="{76DD4193-9D9A-4BE6-81F7-23625F970E49}" srcOrd="1" destOrd="0" presId="urn:microsoft.com/office/officeart/2005/8/layout/matrix1"/>
    <dgm:cxn modelId="{CE462CBA-B458-47AD-B941-A5280F6E9C86}" type="presParOf" srcId="{889A0F75-37BF-425F-B213-5FEECBE6C910}" destId="{AE2562FB-4A20-4400-A1E9-6E3252A6A351}" srcOrd="2" destOrd="0" presId="urn:microsoft.com/office/officeart/2005/8/layout/matrix1"/>
    <dgm:cxn modelId="{EB8362B5-7CB2-4880-B87E-F21F083A1A1C}" type="presParOf" srcId="{889A0F75-37BF-425F-B213-5FEECBE6C910}" destId="{FA09EC55-2A0F-43EE-A029-A889312810CE}" srcOrd="3" destOrd="0" presId="urn:microsoft.com/office/officeart/2005/8/layout/matrix1"/>
    <dgm:cxn modelId="{955CCC23-E080-47ED-9AB3-5666457FD1B5}" type="presParOf" srcId="{889A0F75-37BF-425F-B213-5FEECBE6C910}" destId="{D2B418F5-018F-478B-9633-F0205B6F08B5}" srcOrd="4" destOrd="0" presId="urn:microsoft.com/office/officeart/2005/8/layout/matrix1"/>
    <dgm:cxn modelId="{68DB6055-30F0-4392-8C81-EDAFE1F2CDF0}" type="presParOf" srcId="{889A0F75-37BF-425F-B213-5FEECBE6C910}" destId="{B3231489-4C1C-4E76-B70E-86FE112B1E82}" srcOrd="5" destOrd="0" presId="urn:microsoft.com/office/officeart/2005/8/layout/matrix1"/>
    <dgm:cxn modelId="{466E19DC-6C6D-46B0-819C-8142CF59947C}" type="presParOf" srcId="{889A0F75-37BF-425F-B213-5FEECBE6C910}" destId="{D99483E2-0439-4D37-A93C-77402FF61C3C}" srcOrd="6" destOrd="0" presId="urn:microsoft.com/office/officeart/2005/8/layout/matrix1"/>
    <dgm:cxn modelId="{BE914356-53BD-4550-9AA1-B8D9EA405854}" type="presParOf" srcId="{889A0F75-37BF-425F-B213-5FEECBE6C910}" destId="{EEE5FB58-CCBF-4062-9D35-31623B22AE56}" srcOrd="7" destOrd="0" presId="urn:microsoft.com/office/officeart/2005/8/layout/matrix1"/>
    <dgm:cxn modelId="{2270E24A-4E2F-4370-9035-1CD7E70FDE52}" type="presParOf" srcId="{7BA5863B-7F77-41BA-AE9A-D70628DE4E51}" destId="{F43E459E-0C61-4B51-90DC-F44B801CC5FB}"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819CA-E64B-4B4E-ABAC-CEC5F1B4713F}">
      <dsp:nvSpPr>
        <dsp:cNvPr id="0" name=""/>
        <dsp:cNvSpPr/>
      </dsp:nvSpPr>
      <dsp:spPr>
        <a:xfrm rot="16200000">
          <a:off x="681962" y="-651299"/>
          <a:ext cx="2376704" cy="3719945"/>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Existing Multi-Award vehicle</a:t>
          </a:r>
          <a:endParaRPr lang="en-US" sz="4200" kern="1200" dirty="0"/>
        </a:p>
      </dsp:txBody>
      <dsp:txXfrm rot="5400000">
        <a:off x="10342" y="20321"/>
        <a:ext cx="3719945" cy="1782528"/>
      </dsp:txXfrm>
    </dsp:sp>
    <dsp:sp modelId="{AE2562FB-4A20-4400-A1E9-6E3252A6A351}">
      <dsp:nvSpPr>
        <dsp:cNvPr id="0" name=""/>
        <dsp:cNvSpPr/>
      </dsp:nvSpPr>
      <dsp:spPr>
        <a:xfrm>
          <a:off x="3719945" y="7795"/>
          <a:ext cx="3719945" cy="2376704"/>
        </a:xfrm>
        <a:prstGeom prst="round1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New Multi-Award Vehicle</a:t>
          </a:r>
          <a:endParaRPr lang="en-US" sz="4200" kern="1200" dirty="0"/>
        </a:p>
      </dsp:txBody>
      <dsp:txXfrm>
        <a:off x="3719945" y="7795"/>
        <a:ext cx="3719945" cy="1782528"/>
      </dsp:txXfrm>
    </dsp:sp>
    <dsp:sp modelId="{D2B418F5-018F-478B-9633-F0205B6F08B5}">
      <dsp:nvSpPr>
        <dsp:cNvPr id="0" name=""/>
        <dsp:cNvSpPr/>
      </dsp:nvSpPr>
      <dsp:spPr>
        <a:xfrm rot="10800000">
          <a:off x="0" y="2376704"/>
          <a:ext cx="3719945" cy="2376704"/>
        </a:xfrm>
        <a:prstGeom prst="round1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Schedule 70</a:t>
          </a:r>
          <a:endParaRPr lang="en-US" sz="4200" kern="1200" dirty="0"/>
        </a:p>
      </dsp:txBody>
      <dsp:txXfrm rot="10800000">
        <a:off x="0" y="2970880"/>
        <a:ext cx="3719945" cy="1782528"/>
      </dsp:txXfrm>
    </dsp:sp>
    <dsp:sp modelId="{D99483E2-0439-4D37-A93C-77402FF61C3C}">
      <dsp:nvSpPr>
        <dsp:cNvPr id="0" name=""/>
        <dsp:cNvSpPr/>
      </dsp:nvSpPr>
      <dsp:spPr>
        <a:xfrm rot="5400000">
          <a:off x="4391566" y="1705083"/>
          <a:ext cx="2376704" cy="3719945"/>
        </a:xfrm>
        <a:prstGeom prst="round1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en-US" sz="4200" kern="1200" dirty="0" smtClean="0"/>
            <a:t>Open Market</a:t>
          </a:r>
          <a:endParaRPr lang="en-US" sz="4200" kern="1200" dirty="0"/>
        </a:p>
      </dsp:txBody>
      <dsp:txXfrm rot="-5400000">
        <a:off x="3719946" y="2970879"/>
        <a:ext cx="3719945" cy="1782528"/>
      </dsp:txXfrm>
    </dsp:sp>
    <dsp:sp modelId="{F43E459E-0C61-4B51-90DC-F44B801CC5FB}">
      <dsp:nvSpPr>
        <dsp:cNvPr id="0" name=""/>
        <dsp:cNvSpPr/>
      </dsp:nvSpPr>
      <dsp:spPr>
        <a:xfrm>
          <a:off x="2603961" y="1782528"/>
          <a:ext cx="2231967" cy="1188352"/>
        </a:xfrm>
        <a:prstGeom prst="roundRect">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sz="4200" kern="1200" dirty="0" smtClean="0"/>
            <a:t>8(a)</a:t>
          </a:r>
          <a:endParaRPr lang="en-US" sz="4200" kern="1200" dirty="0"/>
        </a:p>
      </dsp:txBody>
      <dsp:txXfrm>
        <a:off x="2661972" y="1840539"/>
        <a:ext cx="2115945" cy="107233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11/15/2016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11/15/2016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a:t>
            </a:r>
          </a:p>
          <a:p>
            <a:r>
              <a:rPr lang="en-US" b="1" dirty="0" smtClean="0"/>
              <a:t>Presenter</a:t>
            </a:r>
            <a:r>
              <a:rPr lang="en-US" b="0" dirty="0" smtClean="0"/>
              <a:t>: Melissa</a:t>
            </a:r>
            <a:endParaRPr lang="en-US" b="1" dirty="0" smtClean="0"/>
          </a:p>
          <a:p>
            <a:pPr marL="171450" indent="-171450">
              <a:buFont typeface="Arial" panose="020B0604020202020204" pitchFamily="34" charset="0"/>
              <a:buChar char="•"/>
            </a:pPr>
            <a:r>
              <a:rPr lang="en-US" b="0" dirty="0" smtClean="0"/>
              <a:t>Welcome!</a:t>
            </a:r>
            <a:r>
              <a:rPr lang="en-US" b="0" baseline="0" dirty="0" smtClean="0"/>
              <a:t> Congratulations on making it through a very busy month! </a:t>
            </a:r>
          </a:p>
          <a:p>
            <a:pPr marL="171450" indent="-171450">
              <a:buFont typeface="Arial" panose="020B0604020202020204" pitchFamily="34" charset="0"/>
              <a:buChar char="•"/>
            </a:pPr>
            <a:r>
              <a:rPr lang="en-US" b="0" baseline="0" dirty="0" smtClean="0"/>
              <a:t>As you may have noticed, there are tables with each of your group names on them, so please sit with your LDA groups for now.</a:t>
            </a:r>
          </a:p>
          <a:p>
            <a:pPr marL="171450" indent="-171450">
              <a:buFont typeface="Arial" panose="020B0604020202020204" pitchFamily="34" charset="0"/>
              <a:buChar char="•"/>
            </a:pPr>
            <a:r>
              <a:rPr lang="en-US" b="0" baseline="0" dirty="0" smtClean="0"/>
              <a:t>We hope that working with your groups yesterday went well. If you have anything you started and wanted to wrap up, you’ll have some more time to work with your group today. </a:t>
            </a:r>
          </a:p>
          <a:p>
            <a:pPr marL="171450" indent="-171450">
              <a:buFont typeface="Arial" panose="020B0604020202020204" pitchFamily="34" charset="0"/>
              <a:buChar char="•"/>
            </a:pPr>
            <a:r>
              <a:rPr lang="en-US" b="0" baseline="0" dirty="0" smtClean="0"/>
              <a:t>These next few slides will go over some of the logistics for the classroom session.</a:t>
            </a:r>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5 minutes</a:t>
            </a:r>
          </a:p>
          <a:p>
            <a:r>
              <a:rPr lang="en-US" b="1" dirty="0" smtClean="0"/>
              <a:t>Timing: </a:t>
            </a:r>
            <a:r>
              <a:rPr lang="en-US" b="0" dirty="0" smtClean="0"/>
              <a:t>8:30-8:35</a:t>
            </a:r>
            <a:r>
              <a:rPr lang="en-US" b="0" baseline="0" dirty="0" smtClean="0"/>
              <a:t> am</a:t>
            </a:r>
            <a:endParaRPr lang="en-US" b="1" dirty="0" smtClean="0"/>
          </a:p>
          <a:p>
            <a:r>
              <a:rPr lang="en-US" b="1" dirty="0" smtClean="0"/>
              <a:t>Presenter</a:t>
            </a:r>
            <a:r>
              <a:rPr lang="en-US" b="0" dirty="0" smtClean="0"/>
              <a:t>: Heather</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r>
              <a:rPr lang="en-US" dirty="0" smtClean="0"/>
              <a:t>Next, we look at the comparison of scores, by performance objective, from the Pre-Program</a:t>
            </a:r>
            <a:r>
              <a:rPr lang="en-US" baseline="0" dirty="0" smtClean="0"/>
              <a:t> assessment to the Release 2 assessment. </a:t>
            </a:r>
            <a:r>
              <a:rPr lang="en-US" dirty="0" smtClean="0"/>
              <a:t>The biggest increase from Pre-Assessment to Release 1</a:t>
            </a:r>
            <a:r>
              <a:rPr lang="en-US" baseline="0" dirty="0" smtClean="0"/>
              <a:t> Assessment was for </a:t>
            </a:r>
            <a:r>
              <a:rPr lang="en-US" dirty="0" smtClean="0"/>
              <a:t>Objective</a:t>
            </a:r>
            <a:r>
              <a:rPr lang="en-US" baseline="0" dirty="0" smtClean="0"/>
              <a:t> 2.5 (</a:t>
            </a:r>
            <a:r>
              <a:rPr lang="en-US" sz="1200" kern="1200" dirty="0" smtClean="0">
                <a:solidFill>
                  <a:schemeClr val="tx1"/>
                </a:solidFill>
                <a:effectLst/>
                <a:latin typeface="+mn-lt"/>
                <a:ea typeface="+mn-ea"/>
                <a:cs typeface="+mn-cs"/>
              </a:rPr>
              <a:t>Identify why communicating openly and responsibly with potential vendors is critical to digital services acquisition success and how to do it.</a:t>
            </a:r>
            <a:r>
              <a:rPr lang="en-US" baseline="0" dirty="0" smtClean="0"/>
              <a:t>) Objectives 2.2 and 2.4 also saw relatively larger score increases.</a:t>
            </a:r>
          </a:p>
          <a:p>
            <a:endParaRPr lang="en-US" baseline="0" dirty="0" smtClean="0"/>
          </a:p>
          <a:p>
            <a:r>
              <a:rPr lang="en-US" baseline="0" dirty="0" smtClean="0"/>
              <a:t>For Objective 2.6, the cohort started off with high scores so there was not much room for improvement.  Additionally, the pre-assessment only had one question for this performance objective.  This means that it was easier to get 100% on the pre-assessment than on the Release 2 assessment.</a:t>
            </a:r>
          </a:p>
          <a:p>
            <a:endParaRPr lang="en-US" baseline="0" dirty="0" smtClean="0"/>
          </a:p>
          <a:p>
            <a:r>
              <a:rPr lang="en-US" baseline="0" dirty="0" smtClean="0"/>
              <a:t>With the exception of objective 2.2, the Pre-Assessment had fewer questions per objective than the Release 1 assessment, so it may have been easier to receive a high score. The Release 2 Assessment afforded the opportunity to respond to more questions per performance objective, giving more of a fine-tuned evaluation of each person’s knowledge, but as a result the test may have been more difficult.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2576115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10 minutes</a:t>
            </a:r>
          </a:p>
          <a:p>
            <a:r>
              <a:rPr lang="en-US" b="1" dirty="0" smtClean="0"/>
              <a:t>Timing: </a:t>
            </a:r>
            <a:r>
              <a:rPr lang="en-US" b="0" dirty="0" smtClean="0"/>
              <a:t>8:35-9:40</a:t>
            </a:r>
            <a:r>
              <a:rPr lang="en-US" b="0" baseline="0" dirty="0" smtClean="0"/>
              <a:t> am</a:t>
            </a:r>
            <a:endParaRPr lang="en-US" b="1" dirty="0" smtClean="0"/>
          </a:p>
          <a:p>
            <a:r>
              <a:rPr lang="en-US" b="1" dirty="0" smtClean="0"/>
              <a:t>Presenter</a:t>
            </a:r>
            <a:r>
              <a:rPr lang="en-US" b="0" dirty="0" smtClean="0"/>
              <a:t>: </a:t>
            </a:r>
            <a:r>
              <a:rPr lang="en-US" b="0" dirty="0" err="1" smtClean="0"/>
              <a:t>Willaim</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r>
              <a:rPr lang="en-US" dirty="0" smtClean="0"/>
              <a:t>With that said, there are a few key areas that we want to review this morning before we dive in to release 3. These</a:t>
            </a:r>
            <a:r>
              <a:rPr lang="en-US" baseline="0" dirty="0" smtClean="0"/>
              <a:t> are the areas where you achieved the lowest average scores.</a:t>
            </a:r>
          </a:p>
          <a:p>
            <a:endParaRPr lang="en-US" baseline="0" dirty="0" smtClean="0"/>
          </a:p>
          <a:p>
            <a:r>
              <a:rPr lang="en-US" baseline="0" dirty="0" smtClean="0"/>
              <a:t>Specifically,</a:t>
            </a:r>
            <a:r>
              <a:rPr lang="en-US" baseline="0" dirty="0"/>
              <a:t> </a:t>
            </a:r>
            <a:r>
              <a:rPr lang="en-US" baseline="0" dirty="0" smtClean="0"/>
              <a:t>we see the lowest scores for objective 2.1 and 2.7.</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2413398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10 minutes</a:t>
            </a:r>
          </a:p>
          <a:p>
            <a:r>
              <a:rPr lang="en-US" b="1" dirty="0" smtClean="0"/>
              <a:t>Timing: </a:t>
            </a:r>
            <a:r>
              <a:rPr lang="en-US" b="0" dirty="0" smtClean="0"/>
              <a:t>8:40-8:50</a:t>
            </a:r>
            <a:r>
              <a:rPr lang="en-US" b="0" baseline="0" dirty="0" smtClean="0"/>
              <a:t> am</a:t>
            </a:r>
            <a:endParaRPr lang="en-US" b="1" dirty="0" smtClean="0"/>
          </a:p>
          <a:p>
            <a:r>
              <a:rPr lang="en-US" b="1" dirty="0" smtClean="0"/>
              <a:t>Presenter</a:t>
            </a:r>
            <a:r>
              <a:rPr lang="en-US" b="0" dirty="0" smtClean="0"/>
              <a:t>: </a:t>
            </a:r>
            <a:r>
              <a:rPr lang="en-US" b="0" dirty="0" err="1" smtClean="0"/>
              <a:t>Willaim</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r>
              <a:rPr lang="en-US" dirty="0" smtClean="0"/>
              <a:t>With that said, there are a few key areas that we want to review this morning before we dive in to release 3. These</a:t>
            </a:r>
            <a:r>
              <a:rPr lang="en-US" baseline="0" dirty="0" smtClean="0"/>
              <a:t> are the areas where you achieved the lowest average scores.</a:t>
            </a:r>
          </a:p>
          <a:p>
            <a:endParaRPr lang="en-US" baseline="0" dirty="0" smtClean="0"/>
          </a:p>
          <a:p>
            <a:r>
              <a:rPr lang="en-US" baseline="0" dirty="0" smtClean="0"/>
              <a:t>Specifically,</a:t>
            </a:r>
            <a:r>
              <a:rPr lang="en-US" baseline="0" dirty="0"/>
              <a:t> </a:t>
            </a:r>
            <a:r>
              <a:rPr lang="en-US" baseline="0" dirty="0" smtClean="0"/>
              <a:t>we see the lowest scores for objective 2.1 and 2.7.</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2413398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10 minutes</a:t>
            </a:r>
          </a:p>
          <a:p>
            <a:r>
              <a:rPr lang="en-US" b="1" dirty="0" smtClean="0"/>
              <a:t>Timing: </a:t>
            </a:r>
            <a:r>
              <a:rPr lang="en-US" b="0" dirty="0" smtClean="0"/>
              <a:t>8:50-9:00</a:t>
            </a:r>
            <a:r>
              <a:rPr lang="en-US" b="0" baseline="0" dirty="0" smtClean="0"/>
              <a:t> am</a:t>
            </a:r>
            <a:endParaRPr lang="en-US" b="1" dirty="0" smtClean="0"/>
          </a:p>
          <a:p>
            <a:r>
              <a:rPr lang="en-US" b="1" dirty="0" smtClean="0"/>
              <a:t>Presenter</a:t>
            </a:r>
            <a:r>
              <a:rPr lang="en-US" b="0" dirty="0" smtClean="0"/>
              <a:t>: William</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r>
              <a:rPr lang="en-US" dirty="0" smtClean="0"/>
              <a:t>With that said, there are a few key areas that we want to review this morning before we dive in to release 3. These</a:t>
            </a:r>
            <a:r>
              <a:rPr lang="en-US" baseline="0" dirty="0" smtClean="0"/>
              <a:t> are the areas where you achieved the lowest average scores.</a:t>
            </a:r>
          </a:p>
          <a:p>
            <a:endParaRPr lang="en-US" baseline="0" dirty="0" smtClean="0"/>
          </a:p>
          <a:p>
            <a:r>
              <a:rPr lang="en-US" baseline="0" dirty="0" smtClean="0"/>
              <a:t>Specifically,</a:t>
            </a:r>
            <a:r>
              <a:rPr lang="en-US" baseline="0" dirty="0"/>
              <a:t> </a:t>
            </a:r>
            <a:r>
              <a:rPr lang="en-US" baseline="0" dirty="0" smtClean="0"/>
              <a:t>we see the lowest scores for objective 2.1 and 2.7.</a:t>
            </a: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2413398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 </a:t>
            </a:r>
            <a:r>
              <a:rPr lang="en-US" b="0" baseline="0" dirty="0" smtClean="0"/>
              <a:t>1 hour 45 minutes</a:t>
            </a:r>
          </a:p>
          <a:p>
            <a:r>
              <a:rPr lang="en-US" b="1" dirty="0" smtClean="0"/>
              <a:t>Timing</a:t>
            </a:r>
            <a:r>
              <a:rPr lang="en-US" b="0" baseline="0" dirty="0" smtClean="0"/>
              <a:t>: </a:t>
            </a:r>
            <a:r>
              <a:rPr lang="en-US" b="0" dirty="0" smtClean="0"/>
              <a:t>9:15-11:00</a:t>
            </a:r>
          </a:p>
          <a:p>
            <a:r>
              <a:rPr lang="en-US" b="1" baseline="0" dirty="0" smtClean="0"/>
              <a:t>Presented by</a:t>
            </a:r>
            <a:r>
              <a:rPr lang="en-US" b="0" baseline="0" dirty="0" smtClean="0"/>
              <a:t>: Traci/USDS Team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r>
              <a:rPr lang="en-US" sz="1200" kern="1200" dirty="0" smtClean="0">
                <a:solidFill>
                  <a:schemeClr val="tx1"/>
                </a:solidFill>
                <a:effectLst/>
                <a:latin typeface="+mn-lt"/>
                <a:ea typeface="+mn-ea"/>
                <a:cs typeface="+mn-cs"/>
              </a:rPr>
              <a:t>In this lesson,</a:t>
            </a:r>
            <a:r>
              <a:rPr lang="en-US" sz="1200" kern="1200" baseline="0" dirty="0" smtClean="0">
                <a:solidFill>
                  <a:schemeClr val="tx1"/>
                </a:solidFill>
                <a:effectLst/>
                <a:latin typeface="+mn-lt"/>
                <a:ea typeface="+mn-ea"/>
                <a:cs typeface="+mn-cs"/>
              </a:rPr>
              <a:t> we will be covering key points of the acquisition</a:t>
            </a:r>
            <a:r>
              <a:rPr lang="en-US" sz="1200" kern="1200" dirty="0" smtClean="0">
                <a:solidFill>
                  <a:schemeClr val="tx1"/>
                </a:solidFill>
                <a:effectLst/>
                <a:latin typeface="+mn-lt"/>
                <a:ea typeface="+mn-ea"/>
                <a:cs typeface="+mn-cs"/>
              </a:rPr>
              <a:t> strategy. Here</a:t>
            </a:r>
            <a:r>
              <a:rPr lang="en-US" sz="1200" kern="1200" baseline="0" dirty="0" smtClean="0">
                <a:solidFill>
                  <a:schemeClr val="tx1"/>
                </a:solidFill>
                <a:effectLst/>
                <a:latin typeface="+mn-lt"/>
                <a:ea typeface="+mn-ea"/>
                <a:cs typeface="+mn-cs"/>
              </a:rPr>
              <a:t> are notes from our walkthrough:</a:t>
            </a:r>
          </a:p>
          <a:p>
            <a:endParaRPr lang="en-US" sz="1200" kern="1200" baseline="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Based on where your org is, will use different strategies</a:t>
            </a:r>
          </a:p>
          <a:p>
            <a:pPr lvl="1"/>
            <a:r>
              <a:rPr lang="en-US" sz="1200" kern="1200" dirty="0" smtClean="0">
                <a:solidFill>
                  <a:schemeClr val="tx1"/>
                </a:solidFill>
                <a:effectLst/>
                <a:latin typeface="+mn-lt"/>
                <a:ea typeface="+mn-ea"/>
                <a:cs typeface="+mn-cs"/>
              </a:rPr>
              <a:t>Lean canvas is not the tool of </a:t>
            </a:r>
            <a:r>
              <a:rPr lang="en-US" sz="1200" kern="1200" dirty="0" err="1" smtClean="0">
                <a:solidFill>
                  <a:schemeClr val="tx1"/>
                </a:solidFill>
                <a:effectLst/>
                <a:latin typeface="+mn-lt"/>
                <a:ea typeface="+mn-ea"/>
                <a:cs typeface="+mn-cs"/>
              </a:rPr>
              <a:t>acq</a:t>
            </a:r>
            <a:r>
              <a:rPr lang="en-US" sz="1200" kern="1200" dirty="0" smtClean="0">
                <a:solidFill>
                  <a:schemeClr val="tx1"/>
                </a:solidFill>
                <a:effectLst/>
                <a:latin typeface="+mn-lt"/>
                <a:ea typeface="+mn-ea"/>
                <a:cs typeface="+mn-cs"/>
              </a:rPr>
              <a:t> strategy; it’s how you plot out the information you’ve learned in a clear, easy way</a:t>
            </a:r>
          </a:p>
          <a:p>
            <a:pPr lvl="1"/>
            <a:r>
              <a:rPr lang="en-US" sz="1200" kern="1200" dirty="0" smtClean="0">
                <a:solidFill>
                  <a:schemeClr val="tx1"/>
                </a:solidFill>
                <a:effectLst/>
                <a:latin typeface="+mn-lt"/>
                <a:ea typeface="+mn-ea"/>
                <a:cs typeface="+mn-cs"/>
              </a:rPr>
              <a:t>This section is focused on what they need to know in </a:t>
            </a:r>
            <a:r>
              <a:rPr lang="en-US" sz="1200" kern="1200" dirty="0" err="1" smtClean="0">
                <a:solidFill>
                  <a:schemeClr val="tx1"/>
                </a:solidFill>
                <a:effectLst/>
                <a:latin typeface="+mn-lt"/>
                <a:ea typeface="+mn-ea"/>
                <a:cs typeface="+mn-cs"/>
              </a:rPr>
              <a:t>acq</a:t>
            </a:r>
            <a:r>
              <a:rPr lang="en-US" sz="1200" kern="1200" dirty="0" smtClean="0">
                <a:solidFill>
                  <a:schemeClr val="tx1"/>
                </a:solidFill>
                <a:effectLst/>
                <a:latin typeface="+mn-lt"/>
                <a:ea typeface="+mn-ea"/>
                <a:cs typeface="+mn-cs"/>
              </a:rPr>
              <a:t> strategy related to digital services, talk about examples and case studies they’ve already seen. How ready was agency when we went in there to employ </a:t>
            </a:r>
            <a:r>
              <a:rPr lang="en-US" sz="1200" kern="1200" dirty="0" err="1" smtClean="0">
                <a:solidFill>
                  <a:schemeClr val="tx1"/>
                </a:solidFill>
                <a:effectLst/>
                <a:latin typeface="+mn-lt"/>
                <a:ea typeface="+mn-ea"/>
                <a:cs typeface="+mn-cs"/>
              </a:rPr>
              <a:t>acq</a:t>
            </a:r>
            <a:r>
              <a:rPr lang="en-US" sz="1200" kern="1200" dirty="0" smtClean="0">
                <a:solidFill>
                  <a:schemeClr val="tx1"/>
                </a:solidFill>
                <a:effectLst/>
                <a:latin typeface="+mn-lt"/>
                <a:ea typeface="+mn-ea"/>
                <a:cs typeface="+mn-cs"/>
              </a:rPr>
              <a:t> strategy? VA team, how was that strategy handled – how would you handle with an agency that hasn’t done it before?</a:t>
            </a:r>
            <a:endParaRPr lang="en-US" sz="1200" kern="1200" baseline="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828441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 minutes</a:t>
            </a:r>
            <a:endParaRPr lang="en-US" b="1" dirty="0" smtClean="0"/>
          </a:p>
          <a:p>
            <a:r>
              <a:rPr lang="en-US" b="1" dirty="0" smtClean="0"/>
              <a:t>Timing</a:t>
            </a:r>
            <a:r>
              <a:rPr lang="en-US" b="0" baseline="0" dirty="0" smtClean="0"/>
              <a:t>: </a:t>
            </a:r>
            <a:r>
              <a:rPr lang="en-US" b="0" dirty="0" smtClean="0"/>
              <a:t>11:01-</a:t>
            </a:r>
            <a:endParaRPr lang="en-US" b="1" dirty="0" smtClean="0"/>
          </a:p>
          <a:p>
            <a:r>
              <a:rPr lang="en-US" b="1" baseline="0" dirty="0" smtClean="0"/>
              <a:t>Presented by</a:t>
            </a:r>
            <a:r>
              <a:rPr lang="en-US" b="0" baseline="0" dirty="0" smtClean="0"/>
              <a:t>: Traci/USDS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indent="0">
              <a:buNone/>
            </a:pPr>
            <a:r>
              <a:rPr lang="en-US" dirty="0" smtClean="0"/>
              <a:t>Place holder for Traci slides on:</a:t>
            </a:r>
          </a:p>
          <a:p>
            <a:pPr marL="0" indent="0">
              <a:buNone/>
            </a:pPr>
            <a:endParaRPr lang="en-US" dirty="0" smtClean="0"/>
          </a:p>
          <a:p>
            <a:pPr marL="0" indent="0">
              <a:buNone/>
            </a:pPr>
            <a:r>
              <a:rPr lang="en-US" dirty="0" smtClean="0"/>
              <a:t>Lesson on </a:t>
            </a:r>
            <a:r>
              <a:rPr lang="en-US" dirty="0" err="1" smtClean="0"/>
              <a:t>acq</a:t>
            </a:r>
            <a:r>
              <a:rPr lang="en-US" dirty="0" smtClean="0"/>
              <a:t> strategy but not the lean canvases yet, that is day 3:</a:t>
            </a:r>
          </a:p>
          <a:p>
            <a:pPr lvl="0"/>
            <a:r>
              <a:rPr lang="en-US" dirty="0" smtClean="0"/>
              <a:t>Exit strategy discussion, building on what was presented in the 3.A online learning</a:t>
            </a:r>
          </a:p>
          <a:p>
            <a:pPr lvl="0"/>
            <a:r>
              <a:rPr lang="en-US" dirty="0" smtClean="0"/>
              <a:t>“It depends…”: Using the org readiness/maturity model to tailor your acquisition approach to the maturity of the org and the outcome you’re looking to achieve</a:t>
            </a:r>
          </a:p>
          <a:p>
            <a:pPr lvl="0"/>
            <a:r>
              <a:rPr lang="en-US" dirty="0" smtClean="0"/>
              <a:t>Using the lean acquisition canvas: SBA example</a:t>
            </a:r>
          </a:p>
          <a:p>
            <a:pPr marL="0" indent="0">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2927338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 minutes</a:t>
            </a:r>
            <a:endParaRPr lang="en-US" b="1" dirty="0" smtClean="0"/>
          </a:p>
          <a:p>
            <a:r>
              <a:rPr lang="en-US" b="1" dirty="0" smtClean="0"/>
              <a:t>Timing</a:t>
            </a:r>
            <a:r>
              <a:rPr lang="en-US" b="0" baseline="0" dirty="0" smtClean="0"/>
              <a:t>: </a:t>
            </a:r>
            <a:r>
              <a:rPr lang="en-US" b="0" dirty="0" smtClean="0"/>
              <a:t>11:01-</a:t>
            </a:r>
            <a:endParaRPr lang="en-US" b="1" dirty="0" smtClean="0"/>
          </a:p>
          <a:p>
            <a:r>
              <a:rPr lang="en-US" b="1" baseline="0" dirty="0" smtClean="0"/>
              <a:t>Presented by</a:t>
            </a:r>
            <a:r>
              <a:rPr lang="en-US" b="0" baseline="0" dirty="0" smtClean="0"/>
              <a:t>: Traci/USDS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indent="0">
              <a:buNone/>
            </a:pPr>
            <a:r>
              <a:rPr lang="en-US" dirty="0" smtClean="0"/>
              <a:t>Place holder for Traci slides on:</a:t>
            </a:r>
          </a:p>
          <a:p>
            <a:pPr marL="0" indent="0">
              <a:buNone/>
            </a:pPr>
            <a:endParaRPr lang="en-US" dirty="0" smtClean="0"/>
          </a:p>
          <a:p>
            <a:pPr marL="0" indent="0">
              <a:buNone/>
            </a:pPr>
            <a:r>
              <a:rPr lang="en-US" dirty="0" smtClean="0"/>
              <a:t>Lesson on </a:t>
            </a:r>
            <a:r>
              <a:rPr lang="en-US" dirty="0" err="1" smtClean="0"/>
              <a:t>acq</a:t>
            </a:r>
            <a:r>
              <a:rPr lang="en-US" dirty="0" smtClean="0"/>
              <a:t> strategy but not the lean canvases yet, that is day 3:</a:t>
            </a:r>
          </a:p>
          <a:p>
            <a:pPr lvl="0"/>
            <a:r>
              <a:rPr lang="en-US" dirty="0" smtClean="0"/>
              <a:t>Exit strategy discussion, building on what was presented in the 3.A online learning</a:t>
            </a:r>
          </a:p>
          <a:p>
            <a:pPr lvl="0"/>
            <a:r>
              <a:rPr lang="en-US" dirty="0" smtClean="0"/>
              <a:t>“It depends…”: Using the org readiness/maturity model to tailor your acquisition approach to the maturity of the org and the outcome you’re looking to achieve</a:t>
            </a:r>
          </a:p>
          <a:p>
            <a:pPr lvl="0"/>
            <a:r>
              <a:rPr lang="en-US" dirty="0" smtClean="0"/>
              <a:t>Using the lean acquisition canvas: SBA example</a:t>
            </a:r>
          </a:p>
          <a:p>
            <a:pPr marL="0" indent="0">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3263289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 minutes</a:t>
            </a:r>
            <a:endParaRPr lang="en-US" b="1" dirty="0" smtClean="0"/>
          </a:p>
          <a:p>
            <a:r>
              <a:rPr lang="en-US" b="1" dirty="0" smtClean="0"/>
              <a:t>Timing</a:t>
            </a:r>
            <a:r>
              <a:rPr lang="en-US" b="0" baseline="0" dirty="0" smtClean="0"/>
              <a:t>: </a:t>
            </a:r>
            <a:r>
              <a:rPr lang="en-US" b="0" dirty="0" smtClean="0"/>
              <a:t>11:01-</a:t>
            </a:r>
            <a:endParaRPr lang="en-US" b="1" dirty="0" smtClean="0"/>
          </a:p>
          <a:p>
            <a:r>
              <a:rPr lang="en-US" b="1" baseline="0" dirty="0" smtClean="0"/>
              <a:t>Presented by</a:t>
            </a:r>
            <a:r>
              <a:rPr lang="en-US" b="0" baseline="0" dirty="0" smtClean="0"/>
              <a:t>: Traci/USDS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indent="0">
              <a:buNone/>
            </a:pPr>
            <a:r>
              <a:rPr lang="en-US" dirty="0" smtClean="0"/>
              <a:t>Place holder for Traci slides on:</a:t>
            </a:r>
          </a:p>
          <a:p>
            <a:pPr marL="0" indent="0">
              <a:buNone/>
            </a:pPr>
            <a:endParaRPr lang="en-US" dirty="0" smtClean="0"/>
          </a:p>
          <a:p>
            <a:pPr marL="0" indent="0">
              <a:buNone/>
            </a:pPr>
            <a:r>
              <a:rPr lang="en-US" dirty="0" smtClean="0"/>
              <a:t>Lesson on </a:t>
            </a:r>
            <a:r>
              <a:rPr lang="en-US" dirty="0" err="1" smtClean="0"/>
              <a:t>acq</a:t>
            </a:r>
            <a:r>
              <a:rPr lang="en-US" dirty="0" smtClean="0"/>
              <a:t> strategy but not the lean canvases yet, that is day 3:</a:t>
            </a:r>
          </a:p>
          <a:p>
            <a:pPr lvl="0"/>
            <a:r>
              <a:rPr lang="en-US" dirty="0" smtClean="0"/>
              <a:t>Exit strategy discussion, building on what was presented in the 3.A online learning</a:t>
            </a:r>
          </a:p>
          <a:p>
            <a:pPr lvl="0"/>
            <a:r>
              <a:rPr lang="en-US" dirty="0" smtClean="0"/>
              <a:t>“It depends…”: Using the org readiness/maturity model to tailor your acquisition approach to the maturity of the org and the outcome you’re looking to achieve</a:t>
            </a:r>
          </a:p>
          <a:p>
            <a:pPr lvl="0"/>
            <a:r>
              <a:rPr lang="en-US" dirty="0" smtClean="0"/>
              <a:t>Using the lean acquisition canvas: SBA example</a:t>
            </a:r>
          </a:p>
          <a:p>
            <a:pPr marL="0" indent="0">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2978616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 minutes</a:t>
            </a:r>
            <a:endParaRPr lang="en-US" b="1" dirty="0" smtClean="0"/>
          </a:p>
          <a:p>
            <a:r>
              <a:rPr lang="en-US" b="1" dirty="0" smtClean="0"/>
              <a:t>Timing</a:t>
            </a:r>
            <a:r>
              <a:rPr lang="en-US" b="0" baseline="0" dirty="0" smtClean="0"/>
              <a:t>: </a:t>
            </a:r>
            <a:r>
              <a:rPr lang="en-US" b="0" dirty="0" smtClean="0"/>
              <a:t>11:01-</a:t>
            </a:r>
            <a:endParaRPr lang="en-US" b="1" dirty="0" smtClean="0"/>
          </a:p>
          <a:p>
            <a:r>
              <a:rPr lang="en-US" b="1" baseline="0" dirty="0" smtClean="0"/>
              <a:t>Presented by</a:t>
            </a:r>
            <a:r>
              <a:rPr lang="en-US" b="0" baseline="0" dirty="0" smtClean="0"/>
              <a:t>: Traci/USDS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indent="0">
              <a:buNone/>
            </a:pPr>
            <a:r>
              <a:rPr lang="en-US" dirty="0" smtClean="0"/>
              <a:t>Place holder for Traci slides on:</a:t>
            </a:r>
          </a:p>
          <a:p>
            <a:pPr marL="0" indent="0">
              <a:buNone/>
            </a:pPr>
            <a:endParaRPr lang="en-US" dirty="0" smtClean="0"/>
          </a:p>
          <a:p>
            <a:pPr marL="0" indent="0">
              <a:buNone/>
            </a:pPr>
            <a:r>
              <a:rPr lang="en-US" dirty="0" smtClean="0"/>
              <a:t>Lesson on </a:t>
            </a:r>
            <a:r>
              <a:rPr lang="en-US" dirty="0" err="1" smtClean="0"/>
              <a:t>acq</a:t>
            </a:r>
            <a:r>
              <a:rPr lang="en-US" dirty="0" smtClean="0"/>
              <a:t> strategy but not the lean canvases yet, that is day 3:</a:t>
            </a:r>
          </a:p>
          <a:p>
            <a:pPr lvl="0"/>
            <a:r>
              <a:rPr lang="en-US" dirty="0" smtClean="0"/>
              <a:t>Exit strategy discussion, building on what was presented in the 3.A online learning</a:t>
            </a:r>
          </a:p>
          <a:p>
            <a:pPr lvl="0"/>
            <a:r>
              <a:rPr lang="en-US" dirty="0" smtClean="0"/>
              <a:t>“It depends…”: Using the org readiness/maturity model to tailor your acquisition approach to the maturity of the org and the outcome you’re looking to achieve</a:t>
            </a:r>
          </a:p>
          <a:p>
            <a:pPr lvl="0"/>
            <a:r>
              <a:rPr lang="en-US" dirty="0" smtClean="0"/>
              <a:t>Using the lean acquisition canvas: SBA example</a:t>
            </a:r>
          </a:p>
          <a:p>
            <a:pPr marL="0" indent="0">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2696225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 minutes</a:t>
            </a:r>
            <a:endParaRPr lang="en-US" b="1" dirty="0" smtClean="0"/>
          </a:p>
          <a:p>
            <a:r>
              <a:rPr lang="en-US" b="1" dirty="0" smtClean="0"/>
              <a:t>Timing</a:t>
            </a:r>
            <a:r>
              <a:rPr lang="en-US" b="0" baseline="0" dirty="0" smtClean="0"/>
              <a:t>: </a:t>
            </a:r>
            <a:r>
              <a:rPr lang="en-US" b="0" dirty="0" smtClean="0"/>
              <a:t>11:01-</a:t>
            </a:r>
            <a:endParaRPr lang="en-US" b="1" dirty="0" smtClean="0"/>
          </a:p>
          <a:p>
            <a:r>
              <a:rPr lang="en-US" b="1" baseline="0" dirty="0" smtClean="0"/>
              <a:t>Presented by</a:t>
            </a:r>
            <a:r>
              <a:rPr lang="en-US" b="0" baseline="0" dirty="0" smtClean="0"/>
              <a:t>: Traci/USDS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indent="0">
              <a:buNone/>
            </a:pPr>
            <a:r>
              <a:rPr lang="en-US" dirty="0" smtClean="0"/>
              <a:t>Place holder for Traci slides on:</a:t>
            </a:r>
          </a:p>
          <a:p>
            <a:pPr marL="0" indent="0">
              <a:buNone/>
            </a:pPr>
            <a:endParaRPr lang="en-US" dirty="0" smtClean="0"/>
          </a:p>
          <a:p>
            <a:pPr marL="0" indent="0">
              <a:buNone/>
            </a:pPr>
            <a:r>
              <a:rPr lang="en-US" dirty="0" smtClean="0"/>
              <a:t>Lesson on </a:t>
            </a:r>
            <a:r>
              <a:rPr lang="en-US" dirty="0" err="1" smtClean="0"/>
              <a:t>acq</a:t>
            </a:r>
            <a:r>
              <a:rPr lang="en-US" dirty="0" smtClean="0"/>
              <a:t> strategy but not the lean canvases yet, that is day 3:</a:t>
            </a:r>
          </a:p>
          <a:p>
            <a:pPr lvl="0"/>
            <a:r>
              <a:rPr lang="en-US" dirty="0" smtClean="0"/>
              <a:t>Exit strategy discussion, building on what was presented in the 3.A online learning</a:t>
            </a:r>
          </a:p>
          <a:p>
            <a:pPr lvl="0"/>
            <a:r>
              <a:rPr lang="en-US" dirty="0" smtClean="0"/>
              <a:t>“It depends…”: Using the org readiness/maturity model to tailor your acquisition approach to the maturity of the org and the outcome you’re looking to achieve</a:t>
            </a:r>
          </a:p>
          <a:p>
            <a:pPr lvl="0"/>
            <a:r>
              <a:rPr lang="en-US" dirty="0" smtClean="0"/>
              <a:t>Using the lean acquisition canvas: SBA example</a:t>
            </a:r>
          </a:p>
          <a:p>
            <a:pPr marL="0" indent="0">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234632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2 minutes</a:t>
            </a:r>
          </a:p>
          <a:p>
            <a:r>
              <a:rPr lang="en-US" b="1" dirty="0" smtClean="0"/>
              <a:t>Timing: </a:t>
            </a:r>
            <a:r>
              <a:rPr lang="en-US" b="0" dirty="0" smtClean="0"/>
              <a:t>8:00-8:02</a:t>
            </a:r>
            <a:r>
              <a:rPr lang="en-US" b="0" baseline="0" dirty="0" smtClean="0"/>
              <a:t> am</a:t>
            </a:r>
            <a:endParaRPr lang="en-US" b="1" dirty="0" smtClean="0"/>
          </a:p>
          <a:p>
            <a:r>
              <a:rPr lang="en-US" b="1" dirty="0" smtClean="0"/>
              <a:t>Presenter</a:t>
            </a:r>
            <a:r>
              <a:rPr lang="en-US" b="0" dirty="0" smtClean="0"/>
              <a:t>: Melissa</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pPr marL="171450" indent="-171450">
              <a:buFont typeface="Arial" panose="020B0604020202020204" pitchFamily="34" charset="0"/>
              <a:buChar char="•"/>
            </a:pPr>
            <a:r>
              <a:rPr lang="en-US" dirty="0" smtClean="0"/>
              <a:t>Room is open from 7:30 am to 4:30 pm each day</a:t>
            </a:r>
          </a:p>
          <a:p>
            <a:pPr marL="171450" indent="-171450">
              <a:buFont typeface="Arial" panose="020B0604020202020204" pitchFamily="34" charset="0"/>
              <a:buChar char="•"/>
            </a:pPr>
            <a:r>
              <a:rPr lang="en-US" dirty="0" smtClean="0"/>
              <a:t>Internet and password are on the white board.</a:t>
            </a:r>
          </a:p>
          <a:p>
            <a:pPr marL="171450" indent="-171450">
              <a:buFont typeface="Arial" panose="020B0604020202020204" pitchFamily="34" charset="0"/>
              <a:buChar char="•"/>
            </a:pPr>
            <a:r>
              <a:rPr lang="en-US" dirty="0" smtClean="0"/>
              <a:t>During lunch, the USDS team will be available for optional brown</a:t>
            </a:r>
            <a:r>
              <a:rPr lang="en-US" baseline="0" dirty="0" smtClean="0"/>
              <a:t> bag sessions where </a:t>
            </a:r>
            <a:r>
              <a:rPr lang="en-US" dirty="0" smtClean="0"/>
              <a:t>further questions and discussions can occur.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843300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 minutes</a:t>
            </a:r>
            <a:endParaRPr lang="en-US" b="1" dirty="0" smtClean="0"/>
          </a:p>
          <a:p>
            <a:r>
              <a:rPr lang="en-US" b="1" dirty="0" smtClean="0"/>
              <a:t>Timing</a:t>
            </a:r>
            <a:r>
              <a:rPr lang="en-US" b="0" baseline="0" dirty="0" smtClean="0"/>
              <a:t>: </a:t>
            </a:r>
            <a:r>
              <a:rPr lang="en-US" b="0" dirty="0" smtClean="0"/>
              <a:t>11:01-</a:t>
            </a:r>
            <a:endParaRPr lang="en-US" b="1" dirty="0" smtClean="0"/>
          </a:p>
          <a:p>
            <a:r>
              <a:rPr lang="en-US" b="1" baseline="0" dirty="0" smtClean="0"/>
              <a:t>Presented by</a:t>
            </a:r>
            <a:r>
              <a:rPr lang="en-US" b="0" baseline="0" dirty="0" smtClean="0"/>
              <a:t>: Traci/USDS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indent="0">
              <a:buNone/>
            </a:pPr>
            <a:r>
              <a:rPr lang="en-US" dirty="0" smtClean="0"/>
              <a:t>Place holder for Traci slides on:</a:t>
            </a:r>
          </a:p>
          <a:p>
            <a:pPr marL="0" indent="0">
              <a:buNone/>
            </a:pPr>
            <a:endParaRPr lang="en-US" dirty="0" smtClean="0"/>
          </a:p>
          <a:p>
            <a:pPr marL="0" indent="0">
              <a:buNone/>
            </a:pPr>
            <a:r>
              <a:rPr lang="en-US" dirty="0" smtClean="0"/>
              <a:t>Lesson on </a:t>
            </a:r>
            <a:r>
              <a:rPr lang="en-US" dirty="0" err="1" smtClean="0"/>
              <a:t>acq</a:t>
            </a:r>
            <a:r>
              <a:rPr lang="en-US" dirty="0" smtClean="0"/>
              <a:t> strategy but not the lean canvases yet, that is day 3:</a:t>
            </a:r>
          </a:p>
          <a:p>
            <a:pPr lvl="0"/>
            <a:r>
              <a:rPr lang="en-US" dirty="0" smtClean="0"/>
              <a:t>Exit strategy discussion, building on what was presented in the 3.A online learning</a:t>
            </a:r>
          </a:p>
          <a:p>
            <a:pPr lvl="0"/>
            <a:r>
              <a:rPr lang="en-US" dirty="0" smtClean="0"/>
              <a:t>“It depends…”: Using the org readiness/maturity model to tailor your acquisition approach to the maturity of the org and the outcome you’re looking to achieve</a:t>
            </a:r>
          </a:p>
          <a:p>
            <a:pPr lvl="0"/>
            <a:r>
              <a:rPr lang="en-US" dirty="0" smtClean="0"/>
              <a:t>Using the lean acquisition canvas: SBA example</a:t>
            </a:r>
          </a:p>
          <a:p>
            <a:pPr marL="0" indent="0">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20</a:t>
            </a:fld>
            <a:endParaRPr lang="en-US"/>
          </a:p>
        </p:txBody>
      </p:sp>
    </p:spTree>
    <p:extLst>
      <p:ext uri="{BB962C8B-B14F-4D97-AF65-F5344CB8AC3E}">
        <p14:creationId xmlns:p14="http://schemas.microsoft.com/office/powerpoint/2010/main" val="3658377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 minutes</a:t>
            </a:r>
            <a:endParaRPr lang="en-US" b="1" dirty="0" smtClean="0"/>
          </a:p>
          <a:p>
            <a:r>
              <a:rPr lang="en-US" b="1" dirty="0" smtClean="0"/>
              <a:t>Timing</a:t>
            </a:r>
            <a:r>
              <a:rPr lang="en-US" b="0" baseline="0" dirty="0" smtClean="0"/>
              <a:t>: </a:t>
            </a:r>
            <a:r>
              <a:rPr lang="en-US" b="0" dirty="0" smtClean="0"/>
              <a:t>11:01-</a:t>
            </a:r>
            <a:endParaRPr lang="en-US" b="1" dirty="0" smtClean="0"/>
          </a:p>
          <a:p>
            <a:r>
              <a:rPr lang="en-US" b="1" baseline="0" dirty="0" smtClean="0"/>
              <a:t>Presented by</a:t>
            </a:r>
            <a:r>
              <a:rPr lang="en-US" b="0" baseline="0" dirty="0" smtClean="0"/>
              <a:t>: Traci/USDS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indent="0">
              <a:buNone/>
            </a:pPr>
            <a:r>
              <a:rPr lang="en-US" dirty="0" smtClean="0"/>
              <a:t>Place holder for Traci slides on:</a:t>
            </a:r>
          </a:p>
          <a:p>
            <a:pPr marL="0" indent="0">
              <a:buNone/>
            </a:pPr>
            <a:endParaRPr lang="en-US" dirty="0" smtClean="0"/>
          </a:p>
          <a:p>
            <a:pPr marL="0" indent="0">
              <a:buNone/>
            </a:pPr>
            <a:r>
              <a:rPr lang="en-US" dirty="0" smtClean="0"/>
              <a:t>Lesson on </a:t>
            </a:r>
            <a:r>
              <a:rPr lang="en-US" dirty="0" err="1" smtClean="0"/>
              <a:t>acq</a:t>
            </a:r>
            <a:r>
              <a:rPr lang="en-US" dirty="0" smtClean="0"/>
              <a:t> strategy but not the lean canvases yet, that is day 3:</a:t>
            </a:r>
          </a:p>
          <a:p>
            <a:pPr lvl="0"/>
            <a:r>
              <a:rPr lang="en-US" dirty="0" smtClean="0"/>
              <a:t>Exit strategy discussion, building on what was presented in the 3.A online learning</a:t>
            </a:r>
          </a:p>
          <a:p>
            <a:pPr lvl="0"/>
            <a:r>
              <a:rPr lang="en-US" dirty="0" smtClean="0"/>
              <a:t>“It depends…”: Using the org readiness/maturity model to tailor your acquisition approach to the maturity of the org and the outcome you’re looking to achieve</a:t>
            </a:r>
          </a:p>
          <a:p>
            <a:pPr lvl="0"/>
            <a:r>
              <a:rPr lang="en-US" dirty="0" smtClean="0"/>
              <a:t>Using the lean acquisition canvas: SBA example</a:t>
            </a:r>
          </a:p>
          <a:p>
            <a:pPr marL="0" indent="0">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21</a:t>
            </a:fld>
            <a:endParaRPr lang="en-US"/>
          </a:p>
        </p:txBody>
      </p:sp>
    </p:spTree>
    <p:extLst>
      <p:ext uri="{BB962C8B-B14F-4D97-AF65-F5344CB8AC3E}">
        <p14:creationId xmlns:p14="http://schemas.microsoft.com/office/powerpoint/2010/main" val="2155029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 minutes</a:t>
            </a:r>
            <a:endParaRPr lang="en-US" b="1" dirty="0" smtClean="0"/>
          </a:p>
          <a:p>
            <a:r>
              <a:rPr lang="en-US" b="1" dirty="0" smtClean="0"/>
              <a:t>Timing</a:t>
            </a:r>
            <a:r>
              <a:rPr lang="en-US" b="0" baseline="0" dirty="0" smtClean="0"/>
              <a:t>: </a:t>
            </a:r>
            <a:r>
              <a:rPr lang="en-US" b="0" dirty="0" smtClean="0"/>
              <a:t>11:01-</a:t>
            </a:r>
            <a:endParaRPr lang="en-US" b="1" dirty="0" smtClean="0"/>
          </a:p>
          <a:p>
            <a:r>
              <a:rPr lang="en-US" b="1" baseline="0" dirty="0" smtClean="0"/>
              <a:t>Presented by</a:t>
            </a:r>
            <a:r>
              <a:rPr lang="en-US" b="0" baseline="0" dirty="0" smtClean="0"/>
              <a:t>: Traci/USDS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indent="0">
              <a:buNone/>
            </a:pPr>
            <a:r>
              <a:rPr lang="en-US" dirty="0" smtClean="0"/>
              <a:t>Place holder for Traci slides on:</a:t>
            </a:r>
          </a:p>
          <a:p>
            <a:pPr marL="0" indent="0">
              <a:buNone/>
            </a:pPr>
            <a:endParaRPr lang="en-US" dirty="0" smtClean="0"/>
          </a:p>
          <a:p>
            <a:pPr marL="0" indent="0">
              <a:buNone/>
            </a:pPr>
            <a:r>
              <a:rPr lang="en-US" dirty="0" smtClean="0"/>
              <a:t>Lesson on </a:t>
            </a:r>
            <a:r>
              <a:rPr lang="en-US" dirty="0" err="1" smtClean="0"/>
              <a:t>acq</a:t>
            </a:r>
            <a:r>
              <a:rPr lang="en-US" dirty="0" smtClean="0"/>
              <a:t> strategy but not the lean canvases yet, that is day 3:</a:t>
            </a:r>
          </a:p>
          <a:p>
            <a:pPr lvl="0"/>
            <a:r>
              <a:rPr lang="en-US" dirty="0" smtClean="0"/>
              <a:t>Exit strategy discussion, building on what was presented in the 3.A online learning</a:t>
            </a:r>
          </a:p>
          <a:p>
            <a:pPr lvl="0"/>
            <a:r>
              <a:rPr lang="en-US" dirty="0" smtClean="0"/>
              <a:t>“It depends…”: Using the org readiness/maturity model to tailor your acquisition approach to the maturity of the org and the outcome you’re looking to achieve</a:t>
            </a:r>
          </a:p>
          <a:p>
            <a:pPr lvl="0"/>
            <a:r>
              <a:rPr lang="en-US" dirty="0" smtClean="0"/>
              <a:t>Using the lean acquisition canvas: SBA example</a:t>
            </a:r>
          </a:p>
          <a:p>
            <a:pPr marL="0" indent="0">
              <a:buNone/>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22</a:t>
            </a:fld>
            <a:endParaRPr lang="en-US"/>
          </a:p>
        </p:txBody>
      </p:sp>
    </p:spTree>
    <p:extLst>
      <p:ext uri="{BB962C8B-B14F-4D97-AF65-F5344CB8AC3E}">
        <p14:creationId xmlns:p14="http://schemas.microsoft.com/office/powerpoint/2010/main" val="4102782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23</a:t>
            </a:fld>
            <a:endParaRPr lang="en-US"/>
          </a:p>
        </p:txBody>
      </p:sp>
    </p:spTree>
    <p:extLst>
      <p:ext uri="{BB962C8B-B14F-4D97-AF65-F5344CB8AC3E}">
        <p14:creationId xmlns:p14="http://schemas.microsoft.com/office/powerpoint/2010/main" val="898778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24</a:t>
            </a:fld>
            <a:endParaRPr lang="en-US"/>
          </a:p>
        </p:txBody>
      </p:sp>
    </p:spTree>
    <p:extLst>
      <p:ext uri="{BB962C8B-B14F-4D97-AF65-F5344CB8AC3E}">
        <p14:creationId xmlns:p14="http://schemas.microsoft.com/office/powerpoint/2010/main" val="1331229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25</a:t>
            </a:fld>
            <a:endParaRPr lang="en-US"/>
          </a:p>
        </p:txBody>
      </p:sp>
    </p:spTree>
    <p:extLst>
      <p:ext uri="{BB962C8B-B14F-4D97-AF65-F5344CB8AC3E}">
        <p14:creationId xmlns:p14="http://schemas.microsoft.com/office/powerpoint/2010/main" val="2919874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26</a:t>
            </a:fld>
            <a:endParaRPr lang="en-US"/>
          </a:p>
        </p:txBody>
      </p:sp>
    </p:spTree>
    <p:extLst>
      <p:ext uri="{BB962C8B-B14F-4D97-AF65-F5344CB8AC3E}">
        <p14:creationId xmlns:p14="http://schemas.microsoft.com/office/powerpoint/2010/main" val="468547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11:00-11:15</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Melissa</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15 minute break.</a:t>
            </a:r>
          </a:p>
          <a:p>
            <a:endParaRPr lang="en-US" b="0" baseline="0" dirty="0" smtClean="0"/>
          </a:p>
          <a:p>
            <a:r>
              <a:rPr lang="en-US" b="0" baseline="0" dirty="0" smtClean="0"/>
              <a:t>Direct to restrooms and water cooler.</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27</a:t>
            </a:fld>
            <a:endParaRPr lang="en-US"/>
          </a:p>
        </p:txBody>
      </p:sp>
    </p:spTree>
    <p:extLst>
      <p:ext uri="{BB962C8B-B14F-4D97-AF65-F5344CB8AC3E}">
        <p14:creationId xmlns:p14="http://schemas.microsoft.com/office/powerpoint/2010/main" val="2337079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28</a:t>
            </a:fld>
            <a:endParaRPr lang="en-US"/>
          </a:p>
        </p:txBody>
      </p:sp>
    </p:spTree>
    <p:extLst>
      <p:ext uri="{BB962C8B-B14F-4D97-AF65-F5344CB8AC3E}">
        <p14:creationId xmlns:p14="http://schemas.microsoft.com/office/powerpoint/2010/main" val="2229087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Duration:</a:t>
            </a:r>
            <a:r>
              <a:rPr lang="en-US" b="1" baseline="0" dirty="0"/>
              <a:t> </a:t>
            </a:r>
            <a:r>
              <a:rPr lang="en-US" b="0" baseline="0" dirty="0" smtClean="0"/>
              <a:t>15 </a:t>
            </a:r>
            <a:r>
              <a:rPr lang="en-US" b="0" baseline="0" dirty="0"/>
              <a:t>minutes</a:t>
            </a:r>
            <a:endParaRPr lang="en-US" b="1" dirty="0"/>
          </a:p>
          <a:p>
            <a:r>
              <a:rPr lang="en-US" b="1" dirty="0"/>
              <a:t>Timing</a:t>
            </a:r>
            <a:r>
              <a:rPr lang="en-US" b="0" baseline="0" dirty="0"/>
              <a:t>: </a:t>
            </a:r>
            <a:r>
              <a:rPr lang="en-US" b="0" baseline="0" dirty="0" smtClean="0"/>
              <a:t>11:15-11:30</a:t>
            </a:r>
          </a:p>
          <a:p>
            <a:r>
              <a:rPr lang="en-US" b="1" baseline="0" dirty="0" smtClean="0"/>
              <a:t>Presented </a:t>
            </a:r>
            <a:r>
              <a:rPr lang="en-US" b="1" baseline="0" dirty="0"/>
              <a:t>by</a:t>
            </a:r>
            <a:r>
              <a:rPr lang="en-US" b="0" baseline="0" dirty="0"/>
              <a:t>: </a:t>
            </a:r>
            <a:r>
              <a:rPr lang="en-US" b="0" baseline="0" dirty="0" smtClean="0"/>
              <a:t>Traci/USDS team</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Facilitator Notes: </a:t>
            </a:r>
          </a:p>
          <a:p>
            <a:r>
              <a:rPr lang="en-US" b="1" dirty="0"/>
              <a:t/>
            </a:r>
            <a:br>
              <a:rPr lang="en-US" b="1" dirty="0"/>
            </a:br>
            <a:endParaRPr lang="en-US" b="1" dirty="0"/>
          </a:p>
          <a:p>
            <a:pPr marL="0" indent="0">
              <a:buFont typeface="Arial" panose="020B0604020202020204" pitchFamily="34" charset="0"/>
              <a:buNone/>
            </a:pPr>
            <a:r>
              <a:rPr lang="en-US" b="0" baseline="0" dirty="0"/>
              <a:t/>
            </a:r>
            <a:br>
              <a:rPr lang="en-US" b="0" baseline="0" dirty="0"/>
            </a:br>
            <a:endParaRPr lang="en-US" baseline="0" dirty="0"/>
          </a:p>
          <a:p>
            <a:r>
              <a:rPr lang="en-US" baseline="0" dirty="0"/>
              <a:t/>
            </a:r>
            <a:br>
              <a:rPr lang="en-US" baseline="0" dirty="0"/>
            </a:br>
            <a:endParaRPr lang="en-US" baseline="0" dirty="0"/>
          </a:p>
        </p:txBody>
      </p:sp>
      <p:sp>
        <p:nvSpPr>
          <p:cNvPr id="4" name="Slide Number Placeholder 3"/>
          <p:cNvSpPr>
            <a:spLocks noGrp="1"/>
          </p:cNvSpPr>
          <p:nvPr>
            <p:ph type="sldNum" sz="quarter" idx="10"/>
          </p:nvPr>
        </p:nvSpPr>
        <p:spPr/>
        <p:txBody>
          <a:bodyPr/>
          <a:lstStyle/>
          <a:p>
            <a:fld id="{3AFC8854-003F-465D-BEBB-FBCAECCCEBB9}" type="slidenum">
              <a:rPr lang="en-US" smtClean="0"/>
              <a:t>29</a:t>
            </a:fld>
            <a:endParaRPr lang="en-US"/>
          </a:p>
        </p:txBody>
      </p:sp>
    </p:spTree>
    <p:extLst>
      <p:ext uri="{BB962C8B-B14F-4D97-AF65-F5344CB8AC3E}">
        <p14:creationId xmlns:p14="http://schemas.microsoft.com/office/powerpoint/2010/main" val="352271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3 minutes</a:t>
            </a:r>
          </a:p>
          <a:p>
            <a:r>
              <a:rPr lang="en-US" b="1" dirty="0" smtClean="0"/>
              <a:t>Timing: </a:t>
            </a:r>
            <a:r>
              <a:rPr lang="en-US" b="0" dirty="0" smtClean="0"/>
              <a:t>8:02-8:05</a:t>
            </a:r>
            <a:r>
              <a:rPr lang="en-US" b="0" baseline="0" dirty="0" smtClean="0"/>
              <a:t> am</a:t>
            </a:r>
            <a:endParaRPr lang="en-US" b="1" dirty="0" smtClean="0"/>
          </a:p>
          <a:p>
            <a:r>
              <a:rPr lang="en-US" b="1" dirty="0" smtClean="0"/>
              <a:t>Presenter</a:t>
            </a:r>
            <a:r>
              <a:rPr lang="en-US" b="0" dirty="0" smtClean="0"/>
              <a:t>: Melissa</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pPr marL="171450" indent="-171450">
              <a:buFont typeface="Arial" panose="020B0604020202020204" pitchFamily="34" charset="0"/>
              <a:buChar char="•"/>
            </a:pPr>
            <a:r>
              <a:rPr lang="en-US" b="0" dirty="0" smtClean="0"/>
              <a:t>Release</a:t>
            </a:r>
            <a:r>
              <a:rPr lang="en-US" b="0" baseline="0" dirty="0" smtClean="0"/>
              <a:t> 1 focused on understanding the landscape of digital services today.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Release 2 focused on gaining an understanding of what you’re buying by exploring the need or outcome you’re trying to achieve, identifying and partnering with key stakeholders who will impact the acquisition, and finally thinking about what the acquisition strategy will look like.</a:t>
            </a:r>
          </a:p>
          <a:p>
            <a:pPr marL="628650" lvl="1" indent="-171450">
              <a:buFont typeface="Arial" panose="020B0604020202020204" pitchFamily="34" charset="0"/>
              <a:buChar char="•"/>
            </a:pPr>
            <a:endParaRPr lang="en-US" b="0" i="0" baseline="0" dirty="0" smtClean="0"/>
          </a:p>
          <a:p>
            <a:pPr marL="171450" indent="-171450">
              <a:buFont typeface="Arial" panose="020B0604020202020204" pitchFamily="34" charset="0"/>
              <a:buChar char="•"/>
            </a:pPr>
            <a:r>
              <a:rPr lang="en-US" b="0" dirty="0" smtClean="0"/>
              <a:t>In Release 3, you </a:t>
            </a:r>
            <a:r>
              <a:rPr lang="en-US" b="0" baseline="0" dirty="0" smtClean="0"/>
              <a:t>examined how to buy digital service solutions.</a:t>
            </a:r>
          </a:p>
          <a:p>
            <a:pPr marL="628650" lvl="1" indent="-171450">
              <a:buFont typeface="Arial" panose="020B0604020202020204" pitchFamily="34" charset="0"/>
              <a:buChar char="•"/>
            </a:pPr>
            <a:r>
              <a:rPr lang="en-US" b="0" baseline="0" dirty="0" smtClean="0"/>
              <a:t>You learned to effectively use techniques for acquiring digital service solutions in your solicitation/acquisition strategy.</a:t>
            </a:r>
          </a:p>
          <a:p>
            <a:pPr marL="628650" lvl="1" indent="-171450">
              <a:buFont typeface="Arial" panose="020B0604020202020204" pitchFamily="34" charset="0"/>
              <a:buChar char="•"/>
            </a:pPr>
            <a:r>
              <a:rPr lang="en-US" b="0" baseline="0" dirty="0" smtClean="0"/>
              <a:t>You learned how to develop an acquisition strategy that supports your customer’s needs, a communication plan and schedule to collaborate with key stakeholders, a cost and pricing criteria, and more. </a:t>
            </a:r>
          </a:p>
          <a:p>
            <a:pPr marL="628650" lvl="1" indent="-171450">
              <a:buFont typeface="Arial" panose="020B0604020202020204" pitchFamily="34" charset="0"/>
              <a:buChar char="•"/>
            </a:pPr>
            <a:r>
              <a:rPr lang="en-US" b="0" baseline="0" dirty="0" smtClean="0"/>
              <a:t>You also learned about acquiring digital services– from identifying the role that security plays in digital service contracts, to defining evaluation criteria based on a given acquisition strategy. </a:t>
            </a:r>
          </a:p>
          <a:p>
            <a:pPr marL="457200" lvl="1" indent="0">
              <a:buFont typeface="Arial" panose="020B0604020202020204" pitchFamily="34" charset="0"/>
              <a:buNone/>
            </a:pPr>
            <a:endParaRPr lang="en-US" b="0" i="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3374869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Duration:</a:t>
            </a:r>
            <a:r>
              <a:rPr lang="en-US" b="1" baseline="0" dirty="0"/>
              <a:t> </a:t>
            </a:r>
            <a:r>
              <a:rPr lang="en-US" b="0" baseline="0" dirty="0" smtClean="0"/>
              <a:t>15 </a:t>
            </a:r>
            <a:r>
              <a:rPr lang="en-US" b="0" baseline="0" dirty="0"/>
              <a:t>minutes</a:t>
            </a:r>
            <a:endParaRPr lang="en-US" b="1" dirty="0"/>
          </a:p>
          <a:p>
            <a:r>
              <a:rPr lang="en-US" b="1" dirty="0"/>
              <a:t>Timing</a:t>
            </a:r>
            <a:r>
              <a:rPr lang="en-US" b="0" baseline="0" dirty="0"/>
              <a:t>: </a:t>
            </a:r>
            <a:r>
              <a:rPr lang="en-US" b="0" baseline="0" dirty="0" smtClean="0"/>
              <a:t>11:15-11:30</a:t>
            </a:r>
          </a:p>
          <a:p>
            <a:r>
              <a:rPr lang="en-US" b="1" baseline="0" dirty="0" smtClean="0"/>
              <a:t>Presented </a:t>
            </a:r>
            <a:r>
              <a:rPr lang="en-US" b="1" baseline="0" dirty="0"/>
              <a:t>by</a:t>
            </a:r>
            <a:r>
              <a:rPr lang="en-US" b="0" baseline="0" dirty="0"/>
              <a:t>: </a:t>
            </a:r>
            <a:r>
              <a:rPr lang="en-US" b="0" baseline="0" dirty="0" smtClean="0"/>
              <a:t>Traci/USDS team</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Facilitator Notes: </a:t>
            </a:r>
            <a:endParaRPr lang="en-US" b="1" dirty="0" smtClean="0"/>
          </a:p>
          <a:p>
            <a:pPr marL="0" indent="0">
              <a:buFont typeface="Arial" panose="020B0604020202020204" pitchFamily="34" charset="0"/>
              <a:buNone/>
            </a:pPr>
            <a:endParaRPr lang="en-US" b="1" baseline="0" dirty="0" smtClean="0"/>
          </a:p>
          <a:p>
            <a:pPr marL="0" indent="0">
              <a:buFont typeface="Arial" panose="020B0604020202020204" pitchFamily="34" charset="0"/>
              <a:buNone/>
            </a:pPr>
            <a:r>
              <a:rPr lang="en-US" b="0" baseline="0" dirty="0"/>
              <a:t/>
            </a:r>
            <a:br>
              <a:rPr lang="en-US" b="0" baseline="0" dirty="0"/>
            </a:br>
            <a:endParaRPr lang="en-US" baseline="0" dirty="0"/>
          </a:p>
          <a:p>
            <a:r>
              <a:rPr lang="en-US" baseline="0" dirty="0"/>
              <a:t/>
            </a:r>
            <a:br>
              <a:rPr lang="en-US" baseline="0" dirty="0"/>
            </a:br>
            <a:endParaRPr lang="en-US" baseline="0" dirty="0"/>
          </a:p>
        </p:txBody>
      </p:sp>
      <p:sp>
        <p:nvSpPr>
          <p:cNvPr id="4" name="Slide Number Placeholder 3"/>
          <p:cNvSpPr>
            <a:spLocks noGrp="1"/>
          </p:cNvSpPr>
          <p:nvPr>
            <p:ph type="sldNum" sz="quarter" idx="10"/>
          </p:nvPr>
        </p:nvSpPr>
        <p:spPr/>
        <p:txBody>
          <a:bodyPr/>
          <a:lstStyle/>
          <a:p>
            <a:fld id="{3AFC8854-003F-465D-BEBB-FBCAECCCEBB9}" type="slidenum">
              <a:rPr lang="en-US" smtClean="0"/>
              <a:t>30</a:t>
            </a:fld>
            <a:endParaRPr lang="en-US"/>
          </a:p>
        </p:txBody>
      </p:sp>
    </p:spTree>
    <p:extLst>
      <p:ext uri="{BB962C8B-B14F-4D97-AF65-F5344CB8AC3E}">
        <p14:creationId xmlns:p14="http://schemas.microsoft.com/office/powerpoint/2010/main" val="2455667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Duration:</a:t>
            </a:r>
            <a:r>
              <a:rPr lang="en-US" b="1" baseline="0" dirty="0"/>
              <a:t> </a:t>
            </a:r>
            <a:r>
              <a:rPr lang="en-US" b="0" baseline="0" dirty="0" smtClean="0"/>
              <a:t>15 </a:t>
            </a:r>
            <a:r>
              <a:rPr lang="en-US" b="0" baseline="0" dirty="0"/>
              <a:t>minutes</a:t>
            </a:r>
            <a:endParaRPr lang="en-US" b="1" dirty="0"/>
          </a:p>
          <a:p>
            <a:r>
              <a:rPr lang="en-US" b="1" dirty="0"/>
              <a:t>Timing</a:t>
            </a:r>
            <a:r>
              <a:rPr lang="en-US" b="0" baseline="0" dirty="0"/>
              <a:t>: </a:t>
            </a:r>
            <a:r>
              <a:rPr lang="en-US" b="0" baseline="0" dirty="0" smtClean="0"/>
              <a:t>11:15-11:30</a:t>
            </a:r>
          </a:p>
          <a:p>
            <a:r>
              <a:rPr lang="en-US" b="1" baseline="0" dirty="0" smtClean="0"/>
              <a:t>Presented </a:t>
            </a:r>
            <a:r>
              <a:rPr lang="en-US" b="1" baseline="0" dirty="0"/>
              <a:t>by</a:t>
            </a:r>
            <a:r>
              <a:rPr lang="en-US" b="0" baseline="0" dirty="0"/>
              <a:t>: </a:t>
            </a:r>
            <a:r>
              <a:rPr lang="en-US" b="0" baseline="0" dirty="0" smtClean="0"/>
              <a:t>Traci/USDS team</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Facilitator Notes: </a:t>
            </a:r>
            <a:endParaRPr lang="en-US" b="1" dirty="0" smtClean="0"/>
          </a:p>
          <a:p>
            <a:pPr marL="0" indent="0">
              <a:buFont typeface="Arial" panose="020B0604020202020204" pitchFamily="34" charset="0"/>
              <a:buNone/>
            </a:pPr>
            <a:endParaRPr lang="en-US" b="1" baseline="0" dirty="0" smtClean="0"/>
          </a:p>
          <a:p>
            <a:pPr marL="0" indent="0">
              <a:buFont typeface="Arial" panose="020B0604020202020204" pitchFamily="34" charset="0"/>
              <a:buNone/>
            </a:pPr>
            <a:r>
              <a:rPr lang="en-US" b="0" baseline="0" dirty="0"/>
              <a:t/>
            </a:r>
            <a:br>
              <a:rPr lang="en-US" b="0" baseline="0" dirty="0"/>
            </a:br>
            <a:endParaRPr lang="en-US" baseline="0" dirty="0"/>
          </a:p>
          <a:p>
            <a:r>
              <a:rPr lang="en-US" baseline="0" dirty="0"/>
              <a:t/>
            </a:r>
            <a:br>
              <a:rPr lang="en-US" baseline="0" dirty="0"/>
            </a:br>
            <a:endParaRPr lang="en-US" baseline="0" dirty="0"/>
          </a:p>
        </p:txBody>
      </p:sp>
      <p:sp>
        <p:nvSpPr>
          <p:cNvPr id="4" name="Slide Number Placeholder 3"/>
          <p:cNvSpPr>
            <a:spLocks noGrp="1"/>
          </p:cNvSpPr>
          <p:nvPr>
            <p:ph type="sldNum" sz="quarter" idx="10"/>
          </p:nvPr>
        </p:nvSpPr>
        <p:spPr/>
        <p:txBody>
          <a:bodyPr/>
          <a:lstStyle/>
          <a:p>
            <a:fld id="{3AFC8854-003F-465D-BEBB-FBCAECCCEBB9}" type="slidenum">
              <a:rPr lang="en-US" smtClean="0"/>
              <a:t>31</a:t>
            </a:fld>
            <a:endParaRPr lang="en-US"/>
          </a:p>
        </p:txBody>
      </p:sp>
    </p:spTree>
    <p:extLst>
      <p:ext uri="{BB962C8B-B14F-4D97-AF65-F5344CB8AC3E}">
        <p14:creationId xmlns:p14="http://schemas.microsoft.com/office/powerpoint/2010/main" val="19686997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Duration:</a:t>
            </a:r>
            <a:r>
              <a:rPr lang="en-US" b="1" baseline="0" dirty="0"/>
              <a:t> </a:t>
            </a:r>
            <a:r>
              <a:rPr lang="en-US" b="0" baseline="0" dirty="0" smtClean="0"/>
              <a:t>15 </a:t>
            </a:r>
            <a:r>
              <a:rPr lang="en-US" b="0" baseline="0" dirty="0"/>
              <a:t>minutes</a:t>
            </a:r>
            <a:endParaRPr lang="en-US" b="1" dirty="0"/>
          </a:p>
          <a:p>
            <a:r>
              <a:rPr lang="en-US" b="1" dirty="0"/>
              <a:t>Timing</a:t>
            </a:r>
            <a:r>
              <a:rPr lang="en-US" b="0" baseline="0" dirty="0"/>
              <a:t>: </a:t>
            </a:r>
            <a:r>
              <a:rPr lang="en-US" b="0" baseline="0" dirty="0" smtClean="0"/>
              <a:t>11:15-11:30</a:t>
            </a:r>
          </a:p>
          <a:p>
            <a:r>
              <a:rPr lang="en-US" b="1" baseline="0" dirty="0" smtClean="0"/>
              <a:t>Presented </a:t>
            </a:r>
            <a:r>
              <a:rPr lang="en-US" b="1" baseline="0" dirty="0"/>
              <a:t>by</a:t>
            </a:r>
            <a:r>
              <a:rPr lang="en-US" b="0" baseline="0" dirty="0"/>
              <a:t>: </a:t>
            </a:r>
            <a:r>
              <a:rPr lang="en-US" b="0" baseline="0" dirty="0" smtClean="0"/>
              <a:t>Traci/USDS team</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Facilitator Notes: </a:t>
            </a:r>
            <a:endParaRPr lang="en-US" b="1" dirty="0" smtClean="0"/>
          </a:p>
          <a:p>
            <a:pPr marL="0" indent="0">
              <a:buFont typeface="Arial" panose="020B0604020202020204" pitchFamily="34" charset="0"/>
              <a:buNone/>
            </a:pPr>
            <a:endParaRPr lang="en-US" b="1" baseline="0" dirty="0" smtClean="0"/>
          </a:p>
          <a:p>
            <a:pPr marL="0" indent="0">
              <a:buFont typeface="Arial" panose="020B0604020202020204" pitchFamily="34" charset="0"/>
              <a:buNone/>
            </a:pPr>
            <a:r>
              <a:rPr lang="en-US" b="0" baseline="0" dirty="0"/>
              <a:t/>
            </a:r>
            <a:br>
              <a:rPr lang="en-US" b="0" baseline="0" dirty="0"/>
            </a:br>
            <a:endParaRPr lang="en-US" baseline="0" dirty="0"/>
          </a:p>
          <a:p>
            <a:r>
              <a:rPr lang="en-US" baseline="0" dirty="0"/>
              <a:t/>
            </a:r>
            <a:br>
              <a:rPr lang="en-US" baseline="0" dirty="0"/>
            </a:br>
            <a:endParaRPr lang="en-US" baseline="0" dirty="0"/>
          </a:p>
        </p:txBody>
      </p:sp>
      <p:sp>
        <p:nvSpPr>
          <p:cNvPr id="4" name="Slide Number Placeholder 3"/>
          <p:cNvSpPr>
            <a:spLocks noGrp="1"/>
          </p:cNvSpPr>
          <p:nvPr>
            <p:ph type="sldNum" sz="quarter" idx="10"/>
          </p:nvPr>
        </p:nvSpPr>
        <p:spPr/>
        <p:txBody>
          <a:bodyPr/>
          <a:lstStyle/>
          <a:p>
            <a:fld id="{3AFC8854-003F-465D-BEBB-FBCAECCCEBB9}" type="slidenum">
              <a:rPr lang="en-US" smtClean="0"/>
              <a:t>32</a:t>
            </a:fld>
            <a:endParaRPr lang="en-US"/>
          </a:p>
        </p:txBody>
      </p:sp>
    </p:spTree>
    <p:extLst>
      <p:ext uri="{BB962C8B-B14F-4D97-AF65-F5344CB8AC3E}">
        <p14:creationId xmlns:p14="http://schemas.microsoft.com/office/powerpoint/2010/main" val="18234137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 hour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Melissa</a:t>
            </a:r>
            <a:endParaRPr lang="en-US" b="1" dirty="0" smtClean="0"/>
          </a:p>
          <a:p>
            <a:r>
              <a:rPr lang="en-US" b="1" dirty="0" smtClean="0"/>
              <a:t>Facilitator Notes: </a:t>
            </a:r>
          </a:p>
          <a:p>
            <a:endParaRPr lang="en-US" b="1" dirty="0" smtClean="0"/>
          </a:p>
          <a:p>
            <a:r>
              <a:rPr lang="en-US" b="0" dirty="0" smtClean="0"/>
              <a:t>The</a:t>
            </a:r>
            <a:r>
              <a:rPr lang="en-US" b="0" baseline="0" dirty="0" smtClean="0"/>
              <a:t> lunch break will run from 12-1:00pm.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33</a:t>
            </a:fld>
            <a:endParaRPr lang="en-US"/>
          </a:p>
        </p:txBody>
      </p:sp>
    </p:spTree>
    <p:extLst>
      <p:ext uri="{BB962C8B-B14F-4D97-AF65-F5344CB8AC3E}">
        <p14:creationId xmlns:p14="http://schemas.microsoft.com/office/powerpoint/2010/main" val="979032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 Walker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 hour, 30 minutes</a:t>
            </a:r>
          </a:p>
          <a:p>
            <a:r>
              <a:rPr lang="en-US" b="1" baseline="0" dirty="0" smtClean="0"/>
              <a:t>Timing:</a:t>
            </a:r>
            <a:r>
              <a:rPr lang="en-US" b="0" baseline="0" dirty="0" smtClean="0"/>
              <a:t> 1:00-2:30 pm</a:t>
            </a:r>
          </a:p>
          <a:p>
            <a:endParaRPr lang="en-US" b="0" baseline="0" dirty="0" smtClean="0"/>
          </a:p>
          <a:p>
            <a:r>
              <a:rPr lang="en-US" b="1" baseline="0" dirty="0" smtClean="0"/>
              <a:t>Facilitator Notes:</a:t>
            </a:r>
          </a:p>
          <a:p>
            <a:pPr lvl="0"/>
            <a:r>
              <a:rPr lang="en-US" sz="1200" kern="1200" dirty="0" smtClean="0">
                <a:solidFill>
                  <a:schemeClr val="tx1"/>
                </a:solidFill>
                <a:effectLst/>
                <a:latin typeface="+mn-lt"/>
                <a:ea typeface="+mn-ea"/>
                <a:cs typeface="+mn-cs"/>
              </a:rPr>
              <a:t>This session will be a discussion of pricing strategies and contract types for cloud and agile procurements.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34</a:t>
            </a:fld>
            <a:endParaRPr lang="en-US"/>
          </a:p>
        </p:txBody>
      </p:sp>
    </p:spTree>
    <p:extLst>
      <p:ext uri="{BB962C8B-B14F-4D97-AF65-F5344CB8AC3E}">
        <p14:creationId xmlns:p14="http://schemas.microsoft.com/office/powerpoint/2010/main" val="4206444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2:30-2:45</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Melissa</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15 minute break.</a:t>
            </a:r>
          </a:p>
          <a:p>
            <a:endParaRPr lang="en-US" b="0" baseline="0" dirty="0" smtClean="0"/>
          </a:p>
          <a:p>
            <a:r>
              <a:rPr lang="en-US" b="0" baseline="0" dirty="0" smtClean="0"/>
              <a:t>Direct to restrooms and water cooler.</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35</a:t>
            </a:fld>
            <a:endParaRPr lang="en-US"/>
          </a:p>
        </p:txBody>
      </p:sp>
    </p:spTree>
    <p:extLst>
      <p:ext uri="{BB962C8B-B14F-4D97-AF65-F5344CB8AC3E}">
        <p14:creationId xmlns:p14="http://schemas.microsoft.com/office/powerpoint/2010/main" val="23370792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Timing</a:t>
            </a:r>
            <a:r>
              <a:rPr lang="en-US" b="0" baseline="0" dirty="0" smtClean="0"/>
              <a:t>: 2:45-4:00</a:t>
            </a:r>
          </a:p>
          <a:p>
            <a:r>
              <a:rPr lang="en-US" b="1" baseline="0" dirty="0" smtClean="0"/>
              <a:t>Presented by</a:t>
            </a:r>
            <a:r>
              <a:rPr lang="en-US" b="0" baseline="0" dirty="0" smtClean="0"/>
              <a:t>: Melissa</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pPr marL="171450" indent="-171450">
              <a:buFont typeface="Arial" panose="020B0604020202020204" pitchFamily="34" charset="0"/>
              <a:buChar char="•"/>
            </a:pPr>
            <a:r>
              <a:rPr lang="en-US" b="0" dirty="0" smtClean="0"/>
              <a:t>For the last hour of the day, we have set aside more time for you to work with your Live Digital Assignment teams. </a:t>
            </a:r>
          </a:p>
          <a:p>
            <a:pPr marL="171450" indent="-171450">
              <a:buFont typeface="Arial" panose="020B0604020202020204" pitchFamily="34" charset="0"/>
              <a:buChar char="•"/>
            </a:pPr>
            <a:r>
              <a:rPr lang="en-US" b="0" baseline="0" dirty="0" smtClean="0"/>
              <a:t>You should spend this time preparing for the demo day we are holding Friday, during which you will report out your progress to the cohort. </a:t>
            </a:r>
          </a:p>
          <a:p>
            <a:pPr marL="171450" indent="-171450">
              <a:buFont typeface="Arial" panose="020B0604020202020204" pitchFamily="34" charset="0"/>
              <a:buChar char="•"/>
            </a:pPr>
            <a:r>
              <a:rPr lang="en-US" b="0" baseline="0" dirty="0" smtClean="0"/>
              <a:t>You should walk through each aspect of your project.</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36</a:t>
            </a:fld>
            <a:endParaRPr lang="en-US"/>
          </a:p>
        </p:txBody>
      </p:sp>
    </p:spTree>
    <p:extLst>
      <p:ext uri="{BB962C8B-B14F-4D97-AF65-F5344CB8AC3E}">
        <p14:creationId xmlns:p14="http://schemas.microsoft.com/office/powerpoint/2010/main" val="2657037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Timing</a:t>
            </a:r>
            <a:r>
              <a:rPr lang="en-US" b="0" baseline="0" dirty="0" smtClean="0"/>
              <a:t>: 2:45-4:00</a:t>
            </a:r>
          </a:p>
          <a:p>
            <a:r>
              <a:rPr lang="en-US" b="1" baseline="0" dirty="0" smtClean="0"/>
              <a:t>Presented by</a:t>
            </a:r>
            <a:r>
              <a:rPr lang="en-US" b="0" baseline="0" dirty="0" smtClean="0"/>
              <a:t>: Melissa</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pPr marL="171450" indent="-171450">
              <a:buFont typeface="Arial" panose="020B0604020202020204" pitchFamily="34" charset="0"/>
              <a:buChar char="•"/>
            </a:pPr>
            <a:r>
              <a:rPr lang="en-US" b="0" dirty="0" smtClean="0"/>
              <a:t>While</a:t>
            </a:r>
            <a:r>
              <a:rPr lang="en-US" b="0" baseline="0" dirty="0" smtClean="0"/>
              <a:t> you work on your Live Digital Assign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What</a:t>
            </a:r>
            <a:r>
              <a:rPr lang="en-US" sz="1200" kern="1200" baseline="0" dirty="0" smtClean="0">
                <a:solidFill>
                  <a:schemeClr val="tx1"/>
                </a:solidFill>
                <a:effectLst/>
                <a:latin typeface="+mn-lt"/>
                <a:ea typeface="+mn-ea"/>
                <a:cs typeface="+mn-cs"/>
              </a:rPr>
              <a:t> we are </a:t>
            </a:r>
            <a:r>
              <a:rPr lang="en-US" sz="1200" kern="1200" baseline="0" dirty="0" err="1" smtClean="0">
                <a:solidFill>
                  <a:schemeClr val="tx1"/>
                </a:solidFill>
                <a:effectLst/>
                <a:latin typeface="+mn-lt"/>
                <a:ea typeface="+mn-ea"/>
                <a:cs typeface="+mn-cs"/>
              </a:rPr>
              <a:t>expercting</a:t>
            </a:r>
            <a:r>
              <a:rPr lang="en-US" sz="1200" kern="1200" baseline="0" dirty="0" smtClean="0">
                <a:solidFill>
                  <a:schemeClr val="tx1"/>
                </a:solidFill>
                <a:effectLst/>
                <a:latin typeface="+mn-lt"/>
                <a:ea typeface="+mn-ea"/>
                <a:cs typeface="+mn-cs"/>
              </a:rPr>
              <a:t> is a brief out of </a:t>
            </a:r>
            <a:r>
              <a:rPr lang="en-US" sz="1200" kern="1200" dirty="0" smtClean="0">
                <a:solidFill>
                  <a:schemeClr val="tx1"/>
                </a:solidFill>
                <a:effectLst/>
                <a:latin typeface="+mn-lt"/>
                <a:ea typeface="+mn-ea"/>
                <a:cs typeface="+mn-cs"/>
              </a:rPr>
              <a:t>where their project is now, their hypothesis, and their testing plan for the </a:t>
            </a:r>
            <a:r>
              <a:rPr lang="en-US" sz="1200" kern="1200" dirty="0" err="1" smtClean="0">
                <a:solidFill>
                  <a:schemeClr val="tx1"/>
                </a:solidFill>
                <a:effectLst/>
                <a:latin typeface="+mn-lt"/>
                <a:ea typeface="+mn-ea"/>
                <a:cs typeface="+mn-cs"/>
              </a:rPr>
              <a:t>hypothesis</a:t>
            </a:r>
            <a:r>
              <a:rPr lang="en-US" b="0" baseline="0" dirty="0" err="1" smtClean="0"/>
              <a:t>ment</a:t>
            </a:r>
            <a:r>
              <a:rPr lang="en-US" b="0" baseline="0" dirty="0" smtClean="0"/>
              <a:t>, please reach out to the staff if you have any questions or comments and we will be glad to help. </a:t>
            </a:r>
          </a:p>
        </p:txBody>
      </p:sp>
      <p:sp>
        <p:nvSpPr>
          <p:cNvPr id="4" name="Slide Number Placeholder 3"/>
          <p:cNvSpPr>
            <a:spLocks noGrp="1"/>
          </p:cNvSpPr>
          <p:nvPr>
            <p:ph type="sldNum" sz="quarter" idx="10"/>
          </p:nvPr>
        </p:nvSpPr>
        <p:spPr/>
        <p:txBody>
          <a:bodyPr/>
          <a:lstStyle/>
          <a:p>
            <a:fld id="{3AFC8854-003F-465D-BEBB-FBCAECCCEBB9}" type="slidenum">
              <a:rPr lang="en-US" smtClean="0"/>
              <a:t>37</a:t>
            </a:fld>
            <a:endParaRPr lang="en-US"/>
          </a:p>
        </p:txBody>
      </p:sp>
    </p:spTree>
    <p:extLst>
      <p:ext uri="{BB962C8B-B14F-4D97-AF65-F5344CB8AC3E}">
        <p14:creationId xmlns:p14="http://schemas.microsoft.com/office/powerpoint/2010/main" val="125628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2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8:05</a:t>
            </a:r>
            <a:r>
              <a:rPr lang="en-US" b="1" baseline="0" dirty="0" smtClean="0"/>
              <a:t>-</a:t>
            </a:r>
            <a:r>
              <a:rPr lang="en-US" b="0" baseline="0" dirty="0" smtClean="0"/>
              <a:t>8:07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Presenter</a:t>
            </a:r>
            <a:r>
              <a:rPr lang="en-US" b="0" dirty="0" smtClean="0"/>
              <a:t>: Melissa</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pPr marL="628650" lvl="1"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In Release 4, you will </a:t>
            </a:r>
            <a:r>
              <a:rPr lang="en-US" sz="2400" b="0" baseline="0" dirty="0" smtClean="0">
                <a:solidFill>
                  <a:schemeClr val="tx1"/>
                </a:solidFill>
              </a:rPr>
              <a:t>e</a:t>
            </a:r>
            <a:r>
              <a:rPr lang="en-US" sz="2400" dirty="0" smtClean="0">
                <a:solidFill>
                  <a:schemeClr val="tx1"/>
                </a:solidFill>
              </a:rPr>
              <a:t>valuate vendors who deliver digital services using instantaneous, objective metrics on project health, developed via appropriately applied lean thinking and agile development methods</a:t>
            </a:r>
            <a:r>
              <a:rPr lang="en-US" sz="2400" baseline="0" dirty="0" smtClean="0">
                <a:solidFill>
                  <a:schemeClr val="tx1"/>
                </a:solidFill>
              </a:rPr>
              <a:t> while e</a:t>
            </a:r>
            <a:r>
              <a:rPr lang="en-US" sz="2400" dirty="0" smtClean="0">
                <a:solidFill>
                  <a:schemeClr val="tx1"/>
                </a:solidFill>
              </a:rPr>
              <a:t>xperimenting with flexible contract design and administration strategies.</a:t>
            </a:r>
          </a:p>
          <a:p>
            <a:pPr marL="628650" lvl="1" indent="-171450">
              <a:buFont typeface="Arial" panose="020B0604020202020204" pitchFamily="34" charset="0"/>
              <a:buChar char="•"/>
            </a:pPr>
            <a:r>
              <a:rPr lang="en-US" sz="2400" dirty="0" smtClean="0">
                <a:solidFill>
                  <a:schemeClr val="tx1"/>
                </a:solidFill>
              </a:rPr>
              <a:t>You will</a:t>
            </a:r>
            <a:r>
              <a:rPr lang="en-US" sz="2400" baseline="0" dirty="0" smtClean="0">
                <a:solidFill>
                  <a:schemeClr val="tx1"/>
                </a:solidFill>
              </a:rPr>
              <a:t> practice awarding digital service contracts by assessing the readiness of the technical evaluation team, implementing evaluation methods and criteria to evaluate vendor maturity, and more. </a:t>
            </a:r>
          </a:p>
          <a:p>
            <a:pPr marL="628650" lvl="1" indent="-171450">
              <a:buFont typeface="Arial" panose="020B0604020202020204" pitchFamily="34" charset="0"/>
              <a:buChar char="•"/>
            </a:pPr>
            <a:r>
              <a:rPr lang="en-US" sz="2400" baseline="0" dirty="0" smtClean="0">
                <a:solidFill>
                  <a:schemeClr val="tx1"/>
                </a:solidFill>
              </a:rPr>
              <a:t>You will also learn about digital services delivery and how to identify software engineering practices for high-quality digital services, identify when failure actually occurs, and determine how to execute an exit strategy. </a:t>
            </a:r>
            <a:endParaRPr lang="en-US" sz="2400" dirty="0" smtClean="0">
              <a:solidFill>
                <a:schemeClr val="tx1"/>
              </a:solidFill>
            </a:endParaRPr>
          </a:p>
          <a:p>
            <a:pPr marL="457200" lvl="1" indent="0">
              <a:buFont typeface="Arial" panose="020B0604020202020204" pitchFamily="34" charset="0"/>
              <a:buNone/>
            </a:pPr>
            <a:endParaRPr lang="en-US" b="0" baseline="0" dirty="0" smtClean="0"/>
          </a:p>
          <a:p>
            <a:pPr marL="171450" indent="-171450">
              <a:buFont typeface="Arial" panose="020B0604020202020204" pitchFamily="34" charset="0"/>
              <a:buChar char="•"/>
            </a:pP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36820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3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8:07-8:10 am</a:t>
            </a:r>
          </a:p>
          <a:p>
            <a:r>
              <a:rPr lang="en-US" b="1" dirty="0" smtClean="0"/>
              <a:t>Facilitator Notes:</a:t>
            </a:r>
          </a:p>
          <a:p>
            <a:r>
              <a:rPr lang="en-US" b="1" dirty="0" smtClean="0"/>
              <a:t>Presenter</a:t>
            </a:r>
            <a:r>
              <a:rPr lang="en-US" b="0" dirty="0" smtClean="0"/>
              <a:t>: Melissa</a:t>
            </a:r>
            <a:endParaRPr lang="en-US" b="1"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Today, we’ll be doing a brief review of</a:t>
            </a:r>
            <a:r>
              <a:rPr lang="en-US" b="0" baseline="0" dirty="0" smtClean="0"/>
              <a:t> your journey thus far, starting with a look at Release 2 and your assessment results.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Then we will move in to a discussion on the Acquisition Strategy.  </a:t>
            </a:r>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421239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8:10-8:15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Melissa</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endParaRPr lang="en-US" b="0" baseline="0" dirty="0" smtClean="0"/>
          </a:p>
          <a:p>
            <a:pPr marL="0" indent="0">
              <a:buFont typeface="Arial" panose="020B0604020202020204" pitchFamily="34" charset="0"/>
              <a:buNone/>
            </a:pPr>
            <a:r>
              <a:rPr lang="en-US" b="1" baseline="0" dirty="0" smtClean="0"/>
              <a:t>Day 3</a:t>
            </a:r>
          </a:p>
          <a:p>
            <a:pPr marL="171450" indent="-171450">
              <a:buFont typeface="Arial" panose="020B0604020202020204" pitchFamily="34" charset="0"/>
              <a:buChar char="•"/>
            </a:pPr>
            <a:r>
              <a:rPr lang="en-US" b="0" baseline="0" dirty="0" smtClean="0"/>
              <a:t>Day 3 will be focusing on</a:t>
            </a:r>
          </a:p>
          <a:p>
            <a:pPr marL="171450" indent="-171450">
              <a:buFont typeface="Arial" panose="020B0604020202020204" pitchFamily="34" charset="0"/>
              <a:buChar char="•"/>
            </a:pPr>
            <a:endParaRPr lang="en-US" dirty="0" smtClean="0">
              <a:solidFill>
                <a:srgbClr val="004370"/>
              </a:solidFill>
              <a:latin typeface="Arial" panose="020B0604020202020204" pitchFamily="34" charset="0"/>
              <a:cs typeface="Arial" panose="020B0604020202020204" pitchFamily="34" charset="0"/>
            </a:endParaRPr>
          </a:p>
          <a:p>
            <a:pPr marL="0" lvl="0" indent="0">
              <a:buFont typeface="Arial" panose="020B0604020202020204" pitchFamily="34" charset="0"/>
              <a:buNone/>
            </a:pPr>
            <a:r>
              <a:rPr lang="en-US" b="1" baseline="0" dirty="0" smtClean="0"/>
              <a:t>Day 4</a:t>
            </a:r>
          </a:p>
          <a:p>
            <a:pPr marL="171450" indent="-171450">
              <a:buFont typeface="Arial" panose="020B0604020202020204" pitchFamily="34" charset="0"/>
              <a:buChar char="•"/>
            </a:pPr>
            <a:r>
              <a:rPr lang="en-US" b="0" baseline="0" dirty="0" smtClean="0"/>
              <a:t>In Day 4, we will focus on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1" baseline="0" dirty="0" smtClean="0"/>
              <a:t>Day 5</a:t>
            </a:r>
          </a:p>
          <a:p>
            <a:pPr marL="171450" indent="-171450">
              <a:buFont typeface="Arial" panose="020B0604020202020204" pitchFamily="34" charset="0"/>
              <a:buChar char="•"/>
            </a:pPr>
            <a:r>
              <a:rPr lang="en-US" b="0" baseline="0" dirty="0" smtClean="0"/>
              <a:t>Day 5 is</a:t>
            </a:r>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1819586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1 hour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8:15 – 9:15</a:t>
            </a:r>
          </a:p>
          <a:p>
            <a:r>
              <a:rPr lang="en-US" b="1" baseline="0" dirty="0" smtClean="0"/>
              <a:t>Presented by</a:t>
            </a:r>
            <a:r>
              <a:rPr lang="en-US" b="0" baseline="0" dirty="0" smtClean="0"/>
              <a:t>: Will Randolph</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1064479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10</a:t>
            </a:r>
            <a:r>
              <a:rPr lang="en-US" b="0" baseline="0" dirty="0" smtClean="0"/>
              <a:t> minutes</a:t>
            </a:r>
          </a:p>
          <a:p>
            <a:r>
              <a:rPr lang="en-US" b="1" dirty="0" smtClean="0"/>
              <a:t>Timing: </a:t>
            </a:r>
            <a:r>
              <a:rPr lang="en-US" b="0" dirty="0" smtClean="0"/>
              <a:t>8:15-8:25</a:t>
            </a:r>
            <a:r>
              <a:rPr lang="en-US" b="0" baseline="0" dirty="0" smtClean="0"/>
              <a:t> am</a:t>
            </a:r>
            <a:endParaRPr lang="en-US" b="1" dirty="0" smtClean="0"/>
          </a:p>
          <a:p>
            <a:r>
              <a:rPr lang="en-US" b="1" dirty="0" smtClean="0"/>
              <a:t>Presenter</a:t>
            </a:r>
            <a:r>
              <a:rPr lang="en-US" b="0" dirty="0" smtClean="0"/>
              <a:t>: William</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pPr marL="0" indent="0">
              <a:buFont typeface="Arial" panose="020B0604020202020204" pitchFamily="34" charset="0"/>
              <a:buNone/>
            </a:pPr>
            <a:r>
              <a:rPr lang="en-US" b="0" baseline="0" dirty="0" smtClean="0"/>
              <a:t>Begin with a short review of what they did in Release 2:</a:t>
            </a:r>
          </a:p>
          <a:p>
            <a:pPr marL="0" indent="0">
              <a:buFont typeface="Arial" panose="020B0604020202020204" pitchFamily="34" charset="0"/>
              <a:buNone/>
            </a:pPr>
            <a:r>
              <a:rPr lang="en-US" b="0" baseline="0" dirty="0" smtClean="0"/>
              <a:t>Release 2 focused on gaining an understanding of what you’re buying by exploring the need or outcome you’re trying to achieve, identifying and partnering with key stakeholders who will impact the acquisition, and finally thinking about what the acquisition strategy will look like.</a:t>
            </a:r>
          </a:p>
          <a:p>
            <a:pPr marL="628650" lvl="1" indent="-171450">
              <a:buFont typeface="Arial" panose="020B0604020202020204" pitchFamily="34" charset="0"/>
              <a:buChar char="•"/>
            </a:pPr>
            <a:r>
              <a:rPr lang="en-US" b="0" baseline="0" dirty="0" smtClean="0"/>
              <a:t>In Iteration 2.A: Understanding Your Needs and Agency Readiness, you explored your agency’s readiness for change and innovation. You practiced analyzing a digital service need by determining what type of solution is most effective in a given scenario, ranging from open source and proprietary to COTS. You also began work on a stakeholder analysis to identify the needs and outcomes of different stakeholders and how to actively partner with them. The reality is that requirements, outcomes, and needs are all influenced by the user or customer, so ensuring that you are on the same page as your customer is key to a successful digital acquisition. </a:t>
            </a:r>
          </a:p>
          <a:p>
            <a:pPr marL="628650" lvl="1" indent="-171450">
              <a:buFont typeface="Arial" panose="020B0604020202020204" pitchFamily="34" charset="0"/>
              <a:buChar char="•"/>
            </a:pPr>
            <a:r>
              <a:rPr lang="en-US" b="0" baseline="0" dirty="0" smtClean="0"/>
              <a:t>In Iteration 2.B: The Digital Services Market, you learned about communicating openly and responsibly with potential vendors using a variety of methods, including some newer methods that can be effective in reaching non-traditional vendors within the marketplace (think challenges, MVPs, reverse industry days). You also continued work on your live digital assignment by refining your product vision. </a:t>
            </a:r>
            <a:r>
              <a:rPr lang="en-US" b="0" i="0" baseline="0" dirty="0" smtClean="0"/>
              <a:t>Finally, you completed your stakeholder analysis and worked on preparing your live digital assignment demo day presentation.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2627203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5 minutes</a:t>
            </a:r>
          </a:p>
          <a:p>
            <a:r>
              <a:rPr lang="en-US" b="1" dirty="0" smtClean="0"/>
              <a:t>Timing: </a:t>
            </a:r>
            <a:r>
              <a:rPr lang="en-US" b="0" dirty="0" smtClean="0"/>
              <a:t>8:25-8:30</a:t>
            </a:r>
            <a:r>
              <a:rPr lang="en-US" b="0" baseline="0" dirty="0" smtClean="0"/>
              <a:t> am</a:t>
            </a:r>
            <a:endParaRPr lang="en-US" b="1" dirty="0" smtClean="0"/>
          </a:p>
          <a:p>
            <a:r>
              <a:rPr lang="en-US" b="1" dirty="0" smtClean="0"/>
              <a:t>Presenter</a:t>
            </a:r>
            <a:r>
              <a:rPr lang="en-US" b="0" dirty="0" smtClean="0"/>
              <a:t>: William</a:t>
            </a: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t>Facilitator Notes:</a:t>
            </a:r>
          </a:p>
          <a:p>
            <a:r>
              <a:rPr lang="en-US" dirty="0" smtClean="0"/>
              <a:t>Overall, your cohort’s scores on the assessment for this release was 64%. Scores ranged from 47% to 80% on the knowledge questions</a:t>
            </a:r>
            <a:r>
              <a:rPr lang="en-US" baseline="0" dirty="0" smtClean="0"/>
              <a:t> portion of the Release 2 Assessment.  The best performance was seen on objective 2.5, which is to “Identify why communicating openly and responsibly with potential vendors is critical to digital services acquisition success and how to do it.”  Your cohort also scored well on objective 2.2, which is to “Assess your agency’s readiness for change and innovation.”</a:t>
            </a:r>
          </a:p>
          <a:p>
            <a:endParaRPr lang="en-US" i="1" baseline="0" dirty="0" smtClean="0"/>
          </a:p>
          <a:p>
            <a:r>
              <a:rPr lang="en-US" i="0" baseline="0" dirty="0" smtClean="0"/>
              <a:t>The objectives were:</a:t>
            </a:r>
          </a:p>
          <a:p>
            <a:r>
              <a:rPr lang="en-US" sz="1200" b="1" kern="1200" dirty="0" smtClean="0">
                <a:solidFill>
                  <a:schemeClr val="tx1"/>
                </a:solidFill>
                <a:effectLst/>
                <a:latin typeface="+mn-lt"/>
                <a:ea typeface="+mn-ea"/>
                <a:cs typeface="+mn-cs"/>
              </a:rPr>
              <a:t>2.1 </a:t>
            </a:r>
            <a:r>
              <a:rPr lang="en-US" sz="1200" b="0" kern="1200" dirty="0" smtClean="0">
                <a:solidFill>
                  <a:schemeClr val="tx1"/>
                </a:solidFill>
                <a:effectLst/>
                <a:latin typeface="+mn-lt"/>
                <a:ea typeface="+mn-ea"/>
                <a:cs typeface="+mn-cs"/>
              </a:rPr>
              <a:t>Analyze stakeholders in your sphere of influence that will impact digital services acquisition.</a:t>
            </a:r>
          </a:p>
          <a:p>
            <a:r>
              <a:rPr lang="en-US" sz="1200" b="1" kern="1200" dirty="0" smtClean="0">
                <a:solidFill>
                  <a:schemeClr val="tx1"/>
                </a:solidFill>
                <a:effectLst/>
                <a:latin typeface="+mn-lt"/>
                <a:ea typeface="+mn-ea"/>
                <a:cs typeface="+mn-cs"/>
              </a:rPr>
              <a:t>2.2 </a:t>
            </a:r>
            <a:r>
              <a:rPr lang="en-US" sz="1200" kern="1200" dirty="0" smtClean="0">
                <a:solidFill>
                  <a:schemeClr val="tx1"/>
                </a:solidFill>
                <a:effectLst/>
                <a:latin typeface="+mn-lt"/>
                <a:ea typeface="+mn-ea"/>
                <a:cs typeface="+mn-cs"/>
              </a:rPr>
              <a:t>Assess your agency’s readiness for change and innovation.</a:t>
            </a:r>
          </a:p>
          <a:p>
            <a:r>
              <a:rPr lang="en-US" sz="1200" b="1" kern="1200" dirty="0" smtClean="0">
                <a:solidFill>
                  <a:schemeClr val="tx1"/>
                </a:solidFill>
                <a:effectLst/>
                <a:latin typeface="+mn-lt"/>
                <a:ea typeface="+mn-ea"/>
                <a:cs typeface="+mn-cs"/>
              </a:rPr>
              <a:t>2.3 </a:t>
            </a:r>
            <a:r>
              <a:rPr lang="en-US" sz="1200" kern="1200" dirty="0" smtClean="0">
                <a:solidFill>
                  <a:schemeClr val="tx1"/>
                </a:solidFill>
                <a:effectLst/>
                <a:latin typeface="+mn-lt"/>
                <a:ea typeface="+mn-ea"/>
                <a:cs typeface="+mn-cs"/>
              </a:rPr>
              <a:t>Analyze a digital service need to determine the most appropriate market for the service.</a:t>
            </a:r>
          </a:p>
          <a:p>
            <a:r>
              <a:rPr lang="en-US" sz="1200" b="1" kern="1200" dirty="0" smtClean="0">
                <a:solidFill>
                  <a:schemeClr val="tx1"/>
                </a:solidFill>
                <a:effectLst/>
                <a:latin typeface="+mn-lt"/>
                <a:ea typeface="+mn-ea"/>
                <a:cs typeface="+mn-cs"/>
              </a:rPr>
              <a:t>2.4 </a:t>
            </a:r>
            <a:r>
              <a:rPr lang="en-US" sz="1200" kern="1200" dirty="0" smtClean="0">
                <a:solidFill>
                  <a:schemeClr val="tx1"/>
                </a:solidFill>
                <a:effectLst/>
                <a:latin typeface="+mn-lt"/>
                <a:ea typeface="+mn-ea"/>
                <a:cs typeface="+mn-cs"/>
              </a:rPr>
              <a:t>Ask effective exploratory questions to understand the agency's need and make recommendations on a course of action for a digital acquisition procurement.</a:t>
            </a:r>
          </a:p>
          <a:p>
            <a:r>
              <a:rPr lang="en-US" sz="1200" b="1" kern="1200" dirty="0" smtClean="0">
                <a:solidFill>
                  <a:schemeClr val="tx1"/>
                </a:solidFill>
                <a:effectLst/>
                <a:latin typeface="+mn-lt"/>
                <a:ea typeface="+mn-ea"/>
                <a:cs typeface="+mn-cs"/>
              </a:rPr>
              <a:t>2.5 </a:t>
            </a:r>
            <a:r>
              <a:rPr lang="en-US" sz="1200" kern="1200" dirty="0" smtClean="0">
                <a:solidFill>
                  <a:schemeClr val="tx1"/>
                </a:solidFill>
                <a:effectLst/>
                <a:latin typeface="+mn-lt"/>
                <a:ea typeface="+mn-ea"/>
                <a:cs typeface="+mn-cs"/>
              </a:rPr>
              <a:t>Identify why communicating openly and responsibly with potential vendors is critical to digital services acquisition success and how to do it.</a:t>
            </a:r>
          </a:p>
          <a:p>
            <a:r>
              <a:rPr lang="en-US" sz="1200" b="1" kern="1200" dirty="0" smtClean="0">
                <a:solidFill>
                  <a:schemeClr val="tx1"/>
                </a:solidFill>
                <a:effectLst/>
                <a:latin typeface="+mn-lt"/>
                <a:ea typeface="+mn-ea"/>
                <a:cs typeface="+mn-cs"/>
              </a:rPr>
              <a:t>2.6 </a:t>
            </a:r>
            <a:r>
              <a:rPr lang="en-US" sz="1200" kern="1200" dirty="0" smtClean="0">
                <a:solidFill>
                  <a:schemeClr val="tx1"/>
                </a:solidFill>
                <a:effectLst/>
                <a:latin typeface="+mn-lt"/>
                <a:ea typeface="+mn-ea"/>
                <a:cs typeface="+mn-cs"/>
              </a:rPr>
              <a:t>Differentiate between buying compliance and buying outcomes.</a:t>
            </a:r>
          </a:p>
          <a:p>
            <a:r>
              <a:rPr lang="en-US" sz="1200" b="1" kern="1200" dirty="0" smtClean="0">
                <a:solidFill>
                  <a:schemeClr val="tx1"/>
                </a:solidFill>
                <a:effectLst/>
                <a:latin typeface="+mn-lt"/>
                <a:ea typeface="+mn-ea"/>
                <a:cs typeface="+mn-cs"/>
              </a:rPr>
              <a:t>2.7 </a:t>
            </a:r>
            <a:r>
              <a:rPr lang="en-US" sz="1200" kern="1200" dirty="0" smtClean="0">
                <a:solidFill>
                  <a:schemeClr val="tx1"/>
                </a:solidFill>
                <a:effectLst/>
                <a:latin typeface="+mn-lt"/>
                <a:ea typeface="+mn-ea"/>
                <a:cs typeface="+mn-cs"/>
              </a:rPr>
              <a:t>Conduct effective market research for digital services.</a:t>
            </a:r>
          </a:p>
          <a:p>
            <a:endParaRPr lang="en-US" i="1"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336148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11/15/2016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269876"/>
            <a:ext cx="11353800" cy="946450"/>
          </a:xfrm>
        </p:spPr>
        <p:txBody>
          <a:bodyPr>
            <a:normAutofit/>
          </a:bodyPr>
          <a:lstStyle>
            <a:lvl1pPr>
              <a:defRPr lang="en-US" sz="3600" dirty="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11/15/2016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opensource.org/licens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395046"/>
            <a:ext cx="9144000" cy="1157654"/>
          </a:xfrm>
        </p:spPr>
        <p:txBody>
          <a:bodyPr>
            <a:normAutofit fontScale="90000"/>
          </a:bodyPr>
          <a:lstStyle/>
          <a:p>
            <a:r>
              <a:rPr lang="en-US" sz="2400" dirty="0"/>
              <a:t>Digital Services Contracting Professional </a:t>
            </a:r>
            <a:r>
              <a:rPr lang="en-US" sz="2400" dirty="0" smtClean="0"/>
              <a:t>Development MVP Program</a:t>
            </a:r>
            <a:br>
              <a:rPr lang="en-US" sz="2400" dirty="0" smtClean="0"/>
            </a:br>
            <a:r>
              <a:rPr lang="en-US" sz="1000" dirty="0"/>
              <a:t> </a:t>
            </a:r>
            <a:r>
              <a:rPr lang="en-US" sz="1100" dirty="0" smtClean="0"/>
              <a:t> </a:t>
            </a:r>
            <a:r>
              <a:rPr lang="en-US" dirty="0" smtClean="0"/>
              <a:t/>
            </a:r>
            <a:br>
              <a:rPr lang="en-US" dirty="0" smtClean="0"/>
            </a:br>
            <a:r>
              <a:rPr lang="en-US" sz="5100" dirty="0" smtClean="0"/>
              <a:t>Release 3 Classroom Session</a:t>
            </a:r>
            <a:endParaRPr lang="en-US" sz="5100" dirty="0"/>
          </a:p>
        </p:txBody>
      </p:sp>
      <p:sp>
        <p:nvSpPr>
          <p:cNvPr id="3" name="Subtitle 2"/>
          <p:cNvSpPr>
            <a:spLocks noGrp="1"/>
          </p:cNvSpPr>
          <p:nvPr>
            <p:ph type="subTitle" idx="1"/>
          </p:nvPr>
        </p:nvSpPr>
        <p:spPr/>
        <p:txBody>
          <a:bodyPr/>
          <a:lstStyle/>
          <a:p>
            <a:r>
              <a:rPr lang="en-US" dirty="0" smtClean="0"/>
              <a:t>November 2016</a:t>
            </a:r>
            <a:endParaRPr lang="en-US" dirty="0"/>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Pre-Program and Release 2  Assessment Results Comparison</a:t>
            </a:r>
            <a:endParaRPr lang="en-US" dirty="0"/>
          </a:p>
        </p:txBody>
      </p:sp>
      <p:graphicFrame>
        <p:nvGraphicFramePr>
          <p:cNvPr id="8" name="Content Placeholder 7"/>
          <p:cNvGraphicFramePr>
            <a:graphicFrameLocks noGrp="1"/>
          </p:cNvGraphicFramePr>
          <p:nvPr>
            <p:ph sz="half" idx="1"/>
            <p:extLst/>
          </p:nvPr>
        </p:nvGraphicFramePr>
        <p:xfrm>
          <a:off x="263770" y="1825623"/>
          <a:ext cx="5750167" cy="4156375"/>
        </p:xfrm>
        <a:graphic>
          <a:graphicData uri="http://schemas.openxmlformats.org/drawingml/2006/table">
            <a:tbl>
              <a:tblPr firstRow="1" firstCol="1" bandRow="1">
                <a:tableStyleId>{5C22544A-7EE6-4342-B048-85BDC9FD1C3A}</a:tableStyleId>
              </a:tblPr>
              <a:tblGrid>
                <a:gridCol w="1572916"/>
                <a:gridCol w="1485245"/>
                <a:gridCol w="1299589"/>
                <a:gridCol w="1392417"/>
              </a:tblGrid>
              <a:tr h="711236">
                <a:tc gridSpan="4">
                  <a:txBody>
                    <a:bodyPr/>
                    <a:lstStyle/>
                    <a:p>
                      <a:pPr marL="0" marR="0" algn="ctr">
                        <a:lnSpc>
                          <a:spcPct val="115000"/>
                        </a:lnSpc>
                        <a:spcBef>
                          <a:spcPts val="0"/>
                        </a:spcBef>
                        <a:spcAft>
                          <a:spcPts val="0"/>
                        </a:spcAft>
                      </a:pPr>
                      <a:r>
                        <a:rPr lang="en-US" sz="2000" dirty="0">
                          <a:effectLst/>
                        </a:rPr>
                        <a:t>Comparison of Cohort Pre-Program Assessment and Release 2 Scores for Release 2 Performance Objectives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711236">
                <a:tc>
                  <a:txBody>
                    <a:bodyPr/>
                    <a:lstStyle/>
                    <a:p>
                      <a:pPr marL="0" marR="0" algn="ctr">
                        <a:lnSpc>
                          <a:spcPct val="115000"/>
                        </a:lnSpc>
                        <a:spcBef>
                          <a:spcPts val="0"/>
                        </a:spcBef>
                        <a:spcAft>
                          <a:spcPts val="0"/>
                        </a:spcAft>
                      </a:pPr>
                      <a:r>
                        <a:rPr lang="en-US" sz="2000">
                          <a:effectLst/>
                        </a:rPr>
                        <a:t>Performance Objective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Score Increase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Equal Score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Score Decrease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44879">
                <a:tc>
                  <a:txBody>
                    <a:bodyPr/>
                    <a:lstStyle/>
                    <a:p>
                      <a:pPr marL="0" marR="0" algn="ctr">
                        <a:lnSpc>
                          <a:spcPct val="115000"/>
                        </a:lnSpc>
                        <a:spcBef>
                          <a:spcPts val="0"/>
                        </a:spcBef>
                        <a:spcAft>
                          <a:spcPts val="0"/>
                        </a:spcAft>
                      </a:pPr>
                      <a:r>
                        <a:rPr lang="en-US" sz="2000">
                          <a:effectLst/>
                        </a:rPr>
                        <a:t>2.1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29%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dirty="0">
                          <a:effectLst/>
                        </a:rPr>
                        <a:t>71%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FF0000"/>
                    </a:solidFill>
                  </a:tcPr>
                </a:tc>
              </a:tr>
              <a:tr h="344879">
                <a:tc>
                  <a:txBody>
                    <a:bodyPr/>
                    <a:lstStyle/>
                    <a:p>
                      <a:pPr marL="0" marR="0" algn="ctr">
                        <a:lnSpc>
                          <a:spcPct val="115000"/>
                        </a:lnSpc>
                        <a:spcBef>
                          <a:spcPts val="0"/>
                        </a:spcBef>
                        <a:spcAft>
                          <a:spcPts val="0"/>
                        </a:spcAft>
                      </a:pPr>
                      <a:r>
                        <a:rPr lang="en-US" sz="2000">
                          <a:effectLst/>
                        </a:rPr>
                        <a:t>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74%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a:effectLst/>
                        </a:rPr>
                        <a:t>26%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4879">
                <a:tc>
                  <a:txBody>
                    <a:bodyPr/>
                    <a:lstStyle/>
                    <a:p>
                      <a:pPr marL="0" marR="0" algn="ctr">
                        <a:lnSpc>
                          <a:spcPct val="115000"/>
                        </a:lnSpc>
                        <a:spcBef>
                          <a:spcPts val="0"/>
                        </a:spcBef>
                        <a:spcAft>
                          <a:spcPts val="0"/>
                        </a:spcAft>
                      </a:pPr>
                      <a:r>
                        <a:rPr lang="en-US" sz="2000">
                          <a:effectLst/>
                        </a:rPr>
                        <a:t>2.3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48%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FFC000"/>
                    </a:solidFill>
                  </a:tcPr>
                </a:tc>
                <a:tc>
                  <a:txBody>
                    <a:bodyPr/>
                    <a:lstStyle/>
                    <a:p>
                      <a:pPr marL="0" marR="0" algn="ctr">
                        <a:lnSpc>
                          <a:spcPct val="115000"/>
                        </a:lnSpc>
                        <a:spcBef>
                          <a:spcPts val="0"/>
                        </a:spcBef>
                        <a:spcAft>
                          <a:spcPts val="0"/>
                        </a:spcAft>
                      </a:pPr>
                      <a:r>
                        <a:rPr lang="en-US" sz="2000" dirty="0">
                          <a:effectLst/>
                        </a:rPr>
                        <a:t>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a:effectLst/>
                        </a:rPr>
                        <a:t>52%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FFC000"/>
                    </a:solidFill>
                  </a:tcPr>
                </a:tc>
              </a:tr>
              <a:tr h="344879">
                <a:tc>
                  <a:txBody>
                    <a:bodyPr/>
                    <a:lstStyle/>
                    <a:p>
                      <a:pPr marL="0" marR="0" algn="ctr">
                        <a:lnSpc>
                          <a:spcPct val="115000"/>
                        </a:lnSpc>
                        <a:spcBef>
                          <a:spcPts val="0"/>
                        </a:spcBef>
                        <a:spcAft>
                          <a:spcPts val="0"/>
                        </a:spcAft>
                      </a:pPr>
                      <a:r>
                        <a:rPr lang="en-US" sz="2000">
                          <a:effectLst/>
                        </a:rPr>
                        <a:t>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70%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2000" dirty="0">
                          <a:effectLst/>
                        </a:rPr>
                        <a:t>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dirty="0">
                          <a:effectLst/>
                        </a:rPr>
                        <a:t>26%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4879">
                <a:tc>
                  <a:txBody>
                    <a:bodyPr/>
                    <a:lstStyle/>
                    <a:p>
                      <a:pPr marL="0" marR="0" algn="ctr">
                        <a:lnSpc>
                          <a:spcPct val="115000"/>
                        </a:lnSpc>
                        <a:spcBef>
                          <a:spcPts val="0"/>
                        </a:spcBef>
                        <a:spcAft>
                          <a:spcPts val="0"/>
                        </a:spcAft>
                      </a:pPr>
                      <a:r>
                        <a:rPr lang="en-US" sz="2000">
                          <a:effectLst/>
                        </a:rPr>
                        <a:t>2.5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87%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00B050"/>
                    </a:solidFill>
                  </a:tcPr>
                </a:tc>
                <a:tc>
                  <a:txBody>
                    <a:bodyPr/>
                    <a:lstStyle/>
                    <a:p>
                      <a:pPr marL="0" marR="0" algn="ctr">
                        <a:lnSpc>
                          <a:spcPct val="115000"/>
                        </a:lnSpc>
                        <a:spcBef>
                          <a:spcPts val="0"/>
                        </a:spcBef>
                        <a:spcAft>
                          <a:spcPts val="0"/>
                        </a:spcAft>
                      </a:pPr>
                      <a:r>
                        <a:rPr lang="en-US" sz="2000">
                          <a:effectLst/>
                        </a:rPr>
                        <a:t>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dirty="0">
                          <a:effectLst/>
                        </a:rPr>
                        <a:t>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4879">
                <a:tc>
                  <a:txBody>
                    <a:bodyPr/>
                    <a:lstStyle/>
                    <a:p>
                      <a:pPr marL="0" marR="0" algn="ctr">
                        <a:lnSpc>
                          <a:spcPct val="115000"/>
                        </a:lnSpc>
                        <a:spcBef>
                          <a:spcPts val="0"/>
                        </a:spcBef>
                        <a:spcAft>
                          <a:spcPts val="0"/>
                        </a:spcAft>
                      </a:pPr>
                      <a:r>
                        <a:rPr lang="en-US" sz="2000">
                          <a:effectLst/>
                        </a:rPr>
                        <a:t>2.6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a:effectLst/>
                        </a:rPr>
                        <a:t>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dirty="0">
                          <a:effectLst/>
                        </a:rPr>
                        <a:t>70%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FF0000"/>
                    </a:solidFill>
                  </a:tcPr>
                </a:tc>
              </a:tr>
              <a:tr h="344879">
                <a:tc>
                  <a:txBody>
                    <a:bodyPr/>
                    <a:lstStyle/>
                    <a:p>
                      <a:pPr marL="0" marR="0" algn="ctr">
                        <a:lnSpc>
                          <a:spcPct val="115000"/>
                        </a:lnSpc>
                        <a:spcBef>
                          <a:spcPts val="0"/>
                        </a:spcBef>
                        <a:spcAft>
                          <a:spcPts val="0"/>
                        </a:spcAft>
                      </a:pPr>
                      <a:r>
                        <a:rPr lang="en-US" sz="2000">
                          <a:effectLst/>
                        </a:rPr>
                        <a:t>2.7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2000" dirty="0">
                          <a:effectLst/>
                        </a:rPr>
                        <a:t>78%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rgbClr val="FF0000"/>
                    </a:solidFill>
                  </a:tcPr>
                </a:tc>
              </a:tr>
            </a:tbl>
          </a:graphicData>
        </a:graphic>
      </p:graphicFrame>
      <p:sp>
        <p:nvSpPr>
          <p:cNvPr id="5" name="Content Placeholder 4"/>
          <p:cNvSpPr>
            <a:spLocks noGrp="1"/>
          </p:cNvSpPr>
          <p:nvPr>
            <p:ph sz="half" idx="2"/>
          </p:nvPr>
        </p:nvSpPr>
        <p:spPr/>
        <p:txBody>
          <a:bodyPr>
            <a:normAutofit/>
          </a:bodyPr>
          <a:lstStyle/>
          <a:p>
            <a:r>
              <a:rPr lang="en-US" dirty="0" smtClean="0"/>
              <a:t>The greatest percentage of participants saw an increase in Objective 2.5, 2.2, and 2.4 scores</a:t>
            </a:r>
          </a:p>
          <a:p>
            <a:endParaRPr lang="en-US" dirty="0" smtClean="0"/>
          </a:p>
          <a:p>
            <a:r>
              <a:rPr lang="en-US" sz="2400" i="1" dirty="0" smtClean="0"/>
              <a:t>Interpretation Caution: </a:t>
            </a:r>
            <a:r>
              <a:rPr lang="en-US" sz="2400" dirty="0" smtClean="0"/>
              <a:t>Pre-program assessment typically had fewer items than Release 2, making it easier to perform well on the pre-assessment</a:t>
            </a:r>
          </a:p>
        </p:txBody>
      </p:sp>
    </p:spTree>
    <p:extLst>
      <p:ext uri="{BB962C8B-B14F-4D97-AF65-F5344CB8AC3E}">
        <p14:creationId xmlns:p14="http://schemas.microsoft.com/office/powerpoint/2010/main" val="83067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Release 2 Assessment  Results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noFill/>
        </p:spPr>
        <p:txBody>
          <a:bodyPr/>
          <a:lstStyle/>
          <a:p>
            <a:pPr marL="0" lvl="0" indent="0" algn="ctr">
              <a:buNone/>
            </a:pPr>
            <a:r>
              <a:rPr lang="en-US" sz="3600" dirty="0" smtClean="0"/>
              <a:t>Analyze stakeholders in your sphere of influence that will impact digital services acquisition.</a:t>
            </a:r>
          </a:p>
          <a:p>
            <a:pPr marL="0" indent="0">
              <a:buNone/>
            </a:pPr>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8573" y="3434129"/>
            <a:ext cx="3261020" cy="2163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626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Release 2 Assessment  Results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noFill/>
        </p:spPr>
        <p:txBody>
          <a:bodyPr/>
          <a:lstStyle/>
          <a:p>
            <a:pPr marL="0" lvl="0" indent="0" algn="ctr">
              <a:buNone/>
            </a:pPr>
            <a:r>
              <a:rPr lang="en-US" sz="3600" dirty="0"/>
              <a:t>Conduct effective market research for digital </a:t>
            </a:r>
            <a:r>
              <a:rPr lang="en-US" sz="3600" dirty="0" smtClean="0"/>
              <a:t>services.</a:t>
            </a:r>
          </a:p>
          <a:p>
            <a:pPr marL="0" indent="0">
              <a:buNone/>
            </a:pP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9609" y="2604376"/>
            <a:ext cx="5094528" cy="3206246"/>
          </a:xfrm>
          <a:prstGeom prst="rect">
            <a:avLst/>
          </a:prstGeom>
        </p:spPr>
      </p:pic>
    </p:spTree>
    <p:extLst>
      <p:ext uri="{BB962C8B-B14F-4D97-AF65-F5344CB8AC3E}">
        <p14:creationId xmlns:p14="http://schemas.microsoft.com/office/powerpoint/2010/main" val="100858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Release 2 Assessment  Results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noFill/>
        </p:spPr>
        <p:txBody>
          <a:bodyPr/>
          <a:lstStyle/>
          <a:p>
            <a:pPr marL="0" lvl="0" indent="0" algn="ctr">
              <a:buNone/>
            </a:pPr>
            <a:r>
              <a:rPr lang="en-US" sz="3600" dirty="0"/>
              <a:t>Differentiate between buying compliance and buying outcomes.</a:t>
            </a:r>
          </a:p>
          <a:p>
            <a:pPr marL="0" lvl="0" indent="0" algn="ctr">
              <a:buNone/>
            </a:pPr>
            <a:endParaRPr lang="en-US" sz="3600" dirty="0" smtClean="0"/>
          </a:p>
          <a:p>
            <a:pPr marL="0" indent="0">
              <a:buNone/>
            </a:pPr>
            <a:endParaRPr lang="en-US" dirty="0"/>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9648" y="3284157"/>
            <a:ext cx="4004625" cy="2672898"/>
          </a:xfrm>
          <a:prstGeom prst="rect">
            <a:avLst/>
          </a:prstGeom>
        </p:spPr>
      </p:pic>
    </p:spTree>
    <p:extLst>
      <p:ext uri="{BB962C8B-B14F-4D97-AF65-F5344CB8AC3E}">
        <p14:creationId xmlns:p14="http://schemas.microsoft.com/office/powerpoint/2010/main" val="1008580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Acquisition </a:t>
            </a:r>
            <a:r>
              <a:rPr lang="en-US" dirty="0" smtClean="0"/>
              <a:t>Strategy &amp; Organizational Readiness </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24322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Acquisition Strategy</a:t>
            </a:r>
            <a:endParaRPr lang="en-US" dirty="0"/>
          </a:p>
        </p:txBody>
      </p:sp>
      <p:sp>
        <p:nvSpPr>
          <p:cNvPr id="3" name="Content Placeholder 2"/>
          <p:cNvSpPr>
            <a:spLocks noGrp="1"/>
          </p:cNvSpPr>
          <p:nvPr>
            <p:ph idx="1"/>
          </p:nvPr>
        </p:nvSpPr>
        <p:spPr>
          <a:noFill/>
        </p:spPr>
        <p:txBody>
          <a:bodyPr>
            <a:normAutofit/>
          </a:bodyPr>
          <a:lstStyle/>
          <a:p>
            <a:pPr marL="0" indent="0">
              <a:buNone/>
            </a:pPr>
            <a:r>
              <a:rPr lang="en-US" dirty="0" smtClean="0"/>
              <a:t>Reference Guidance for Acquisition Strategy goals:</a:t>
            </a:r>
          </a:p>
          <a:p>
            <a:pPr marL="0" indent="0">
              <a:buNone/>
            </a:pPr>
            <a:endParaRPr lang="en-US" dirty="0"/>
          </a:p>
          <a:p>
            <a:pPr marL="0" indent="0">
              <a:buNone/>
            </a:pPr>
            <a:r>
              <a:rPr lang="en-US" dirty="0" smtClean="0"/>
              <a:t>Digital Service Acquisition Principles </a:t>
            </a:r>
          </a:p>
          <a:p>
            <a:pPr marL="0" indent="0">
              <a:buNone/>
            </a:pPr>
            <a:endParaRPr lang="en-US" dirty="0"/>
          </a:p>
          <a:p>
            <a:pPr marL="0" indent="0">
              <a:buNone/>
            </a:pPr>
            <a:r>
              <a:rPr lang="en-US" dirty="0" smtClean="0"/>
              <a:t>Digital Service Playbook</a:t>
            </a:r>
          </a:p>
          <a:p>
            <a:pPr marL="0" indent="0">
              <a:buNone/>
            </a:pPr>
            <a:endParaRPr lang="en-US" dirty="0"/>
          </a:p>
        </p:txBody>
      </p:sp>
    </p:spTree>
    <p:extLst>
      <p:ext uri="{BB962C8B-B14F-4D97-AF65-F5344CB8AC3E}">
        <p14:creationId xmlns:p14="http://schemas.microsoft.com/office/powerpoint/2010/main" val="3515664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Acquisition Strategy</a:t>
            </a:r>
            <a:endParaRPr lang="en-US" dirty="0"/>
          </a:p>
        </p:txBody>
      </p:sp>
      <p:sp>
        <p:nvSpPr>
          <p:cNvPr id="3" name="Content Placeholder 2"/>
          <p:cNvSpPr>
            <a:spLocks noGrp="1"/>
          </p:cNvSpPr>
          <p:nvPr>
            <p:ph idx="1"/>
          </p:nvPr>
        </p:nvSpPr>
        <p:spPr>
          <a:noFill/>
        </p:spPr>
        <p:txBody>
          <a:bodyPr>
            <a:normAutofit/>
          </a:bodyPr>
          <a:lstStyle/>
          <a:p>
            <a:pPr marL="0" indent="0">
              <a:buNone/>
            </a:pPr>
            <a:endParaRPr lang="en-US" dirty="0" smtClean="0"/>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633489503"/>
              </p:ext>
            </p:extLst>
          </p:nvPr>
        </p:nvGraphicFramePr>
        <p:xfrm>
          <a:off x="2182090" y="1423555"/>
          <a:ext cx="7439891" cy="4753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4421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Multi-Award Vehicles: BPAs, IDIQs</a:t>
            </a:r>
            <a:endParaRPr lang="en-US" dirty="0"/>
          </a:p>
        </p:txBody>
      </p:sp>
      <p:sp>
        <p:nvSpPr>
          <p:cNvPr id="3" name="Content Placeholder 2"/>
          <p:cNvSpPr>
            <a:spLocks noGrp="1"/>
          </p:cNvSpPr>
          <p:nvPr>
            <p:ph idx="1"/>
          </p:nvPr>
        </p:nvSpPr>
        <p:spPr>
          <a:xfrm>
            <a:off x="249382" y="1475509"/>
            <a:ext cx="11523518" cy="4701454"/>
          </a:xfrm>
          <a:noFill/>
        </p:spPr>
        <p:txBody>
          <a:bodyPr>
            <a:normAutofit/>
          </a:bodyPr>
          <a:lstStyle/>
          <a:p>
            <a:pPr marL="0" indent="0">
              <a:buNone/>
            </a:pPr>
            <a:r>
              <a:rPr lang="en-US" dirty="0" smtClean="0"/>
              <a:t>Pros: </a:t>
            </a:r>
          </a:p>
          <a:p>
            <a:r>
              <a:rPr lang="en-US" dirty="0" smtClean="0"/>
              <a:t>Best method for facilitation of modular contracting methods</a:t>
            </a:r>
          </a:p>
          <a:p>
            <a:r>
              <a:rPr lang="en-US" dirty="0" smtClean="0"/>
              <a:t>Keeps pricing and quality continually competitive</a:t>
            </a:r>
          </a:p>
          <a:p>
            <a:r>
              <a:rPr lang="en-US" dirty="0" smtClean="0"/>
              <a:t>Multi-phased solicitation methods </a:t>
            </a:r>
          </a:p>
          <a:p>
            <a:r>
              <a:rPr lang="en-US" dirty="0" smtClean="0"/>
              <a:t>Award Term works best </a:t>
            </a:r>
            <a:endParaRPr lang="en-US" dirty="0"/>
          </a:p>
          <a:p>
            <a:pPr marL="0" indent="0">
              <a:buNone/>
            </a:pPr>
            <a:endParaRPr lang="en-US" dirty="0" smtClean="0"/>
          </a:p>
          <a:p>
            <a:pPr marL="0" indent="0">
              <a:buNone/>
            </a:pPr>
            <a:r>
              <a:rPr lang="en-US" dirty="0" smtClean="0"/>
              <a:t>Cons: </a:t>
            </a:r>
          </a:p>
          <a:p>
            <a:r>
              <a:rPr lang="en-US" dirty="0" smtClean="0"/>
              <a:t>Additional </a:t>
            </a:r>
            <a:r>
              <a:rPr lang="en-US" dirty="0" err="1" smtClean="0"/>
              <a:t>Acq</a:t>
            </a:r>
            <a:r>
              <a:rPr lang="en-US" dirty="0" smtClean="0"/>
              <a:t> lead time to establish</a:t>
            </a:r>
          </a:p>
          <a:p>
            <a:endParaRPr lang="en-US" dirty="0" smtClean="0"/>
          </a:p>
          <a:p>
            <a:pPr marL="0" indent="0">
              <a:buNone/>
            </a:pPr>
            <a:endParaRPr lang="en-US" dirty="0"/>
          </a:p>
        </p:txBody>
      </p:sp>
    </p:spTree>
    <p:extLst>
      <p:ext uri="{BB962C8B-B14F-4D97-AF65-F5344CB8AC3E}">
        <p14:creationId xmlns:p14="http://schemas.microsoft.com/office/powerpoint/2010/main" val="209921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Multi-Award Vehicles: BPAs, IDIQs</a:t>
            </a:r>
            <a:endParaRPr lang="en-US" dirty="0"/>
          </a:p>
        </p:txBody>
      </p:sp>
      <p:sp>
        <p:nvSpPr>
          <p:cNvPr id="3" name="Content Placeholder 2"/>
          <p:cNvSpPr>
            <a:spLocks noGrp="1"/>
          </p:cNvSpPr>
          <p:nvPr>
            <p:ph idx="1"/>
          </p:nvPr>
        </p:nvSpPr>
        <p:spPr>
          <a:xfrm>
            <a:off x="249382" y="1475509"/>
            <a:ext cx="11523518" cy="4701454"/>
          </a:xfrm>
          <a:noFill/>
        </p:spPr>
        <p:txBody>
          <a:bodyPr>
            <a:normAutofit lnSpcReduction="10000"/>
          </a:bodyPr>
          <a:lstStyle/>
          <a:p>
            <a:pPr marL="0" indent="0">
              <a:buNone/>
            </a:pPr>
            <a:r>
              <a:rPr lang="en-US" dirty="0" smtClean="0"/>
              <a:t>Pros: </a:t>
            </a:r>
          </a:p>
          <a:p>
            <a:r>
              <a:rPr lang="en-US" dirty="0" smtClean="0"/>
              <a:t>Best method for facilitation of modular contracting methods</a:t>
            </a:r>
          </a:p>
          <a:p>
            <a:r>
              <a:rPr lang="en-US" dirty="0" smtClean="0"/>
              <a:t>Keeps pricing and quality continually competitive</a:t>
            </a:r>
          </a:p>
          <a:p>
            <a:r>
              <a:rPr lang="en-US" dirty="0" smtClean="0"/>
              <a:t>Multi-phased solicitation methods </a:t>
            </a:r>
          </a:p>
          <a:p>
            <a:r>
              <a:rPr lang="en-US" dirty="0" smtClean="0"/>
              <a:t>Award Term works best </a:t>
            </a:r>
          </a:p>
          <a:p>
            <a:r>
              <a:rPr lang="en-US" dirty="0" smtClean="0"/>
              <a:t>NASA SEWP facilitates fast access to digital service products</a:t>
            </a:r>
            <a:endParaRPr lang="en-US" dirty="0"/>
          </a:p>
          <a:p>
            <a:pPr marL="0" indent="0">
              <a:buNone/>
            </a:pPr>
            <a:endParaRPr lang="en-US" dirty="0" smtClean="0"/>
          </a:p>
          <a:p>
            <a:pPr marL="0" indent="0">
              <a:buNone/>
            </a:pPr>
            <a:r>
              <a:rPr lang="en-US" dirty="0" smtClean="0"/>
              <a:t>Cons: </a:t>
            </a:r>
          </a:p>
          <a:p>
            <a:r>
              <a:rPr lang="en-US" dirty="0" smtClean="0"/>
              <a:t>Large vendor pools may not give “</a:t>
            </a:r>
            <a:r>
              <a:rPr lang="en-US" dirty="0" err="1" smtClean="0"/>
              <a:t>acq</a:t>
            </a:r>
            <a:r>
              <a:rPr lang="en-US" dirty="0" smtClean="0"/>
              <a:t> time” savings  </a:t>
            </a:r>
          </a:p>
          <a:p>
            <a:r>
              <a:rPr lang="en-US" dirty="0" smtClean="0"/>
              <a:t>Companies may not have the true digital service capabilities</a:t>
            </a:r>
          </a:p>
          <a:p>
            <a:pPr marL="0" indent="0">
              <a:buNone/>
            </a:pPr>
            <a:endParaRPr lang="en-US" dirty="0"/>
          </a:p>
        </p:txBody>
      </p:sp>
    </p:spTree>
    <p:extLst>
      <p:ext uri="{BB962C8B-B14F-4D97-AF65-F5344CB8AC3E}">
        <p14:creationId xmlns:p14="http://schemas.microsoft.com/office/powerpoint/2010/main" val="148591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70: IT Schedule</a:t>
            </a:r>
            <a:endParaRPr lang="en-US" dirty="0"/>
          </a:p>
        </p:txBody>
      </p:sp>
      <p:sp>
        <p:nvSpPr>
          <p:cNvPr id="3" name="Content Placeholder 2"/>
          <p:cNvSpPr>
            <a:spLocks noGrp="1"/>
          </p:cNvSpPr>
          <p:nvPr>
            <p:ph idx="1"/>
          </p:nvPr>
        </p:nvSpPr>
        <p:spPr>
          <a:xfrm>
            <a:off x="249382" y="1475509"/>
            <a:ext cx="11523518" cy="4701454"/>
          </a:xfrm>
          <a:noFill/>
        </p:spPr>
        <p:txBody>
          <a:bodyPr>
            <a:normAutofit/>
          </a:bodyPr>
          <a:lstStyle/>
          <a:p>
            <a:pPr marL="0" indent="0">
              <a:buNone/>
            </a:pPr>
            <a:r>
              <a:rPr lang="en-US" dirty="0" smtClean="0"/>
              <a:t>Pros: </a:t>
            </a:r>
          </a:p>
          <a:p>
            <a:r>
              <a:rPr lang="en-US" dirty="0" smtClean="0"/>
              <a:t>Large varied scope and capabilities of companies</a:t>
            </a:r>
          </a:p>
          <a:p>
            <a:r>
              <a:rPr lang="en-US" dirty="0" smtClean="0"/>
              <a:t>Task Orders easier than contracts</a:t>
            </a:r>
          </a:p>
          <a:p>
            <a:r>
              <a:rPr lang="en-US" dirty="0" smtClean="0"/>
              <a:t>Facilitates creating own BPA: Agile BPA, </a:t>
            </a:r>
            <a:r>
              <a:rPr lang="en-US" dirty="0" err="1" smtClean="0"/>
              <a:t>SalesForce</a:t>
            </a:r>
            <a:r>
              <a:rPr lang="en-US" dirty="0" smtClean="0"/>
              <a:t> SIISS BPAs</a:t>
            </a:r>
          </a:p>
          <a:p>
            <a:r>
              <a:rPr lang="en-US" dirty="0" smtClean="0"/>
              <a:t>Small Business set asides allowed </a:t>
            </a:r>
            <a:endParaRPr lang="en-US" dirty="0"/>
          </a:p>
          <a:p>
            <a:pPr marL="0" indent="0">
              <a:buNone/>
            </a:pPr>
            <a:endParaRPr lang="en-US" dirty="0" smtClean="0"/>
          </a:p>
          <a:p>
            <a:pPr marL="0" indent="0">
              <a:buNone/>
            </a:pPr>
            <a:r>
              <a:rPr lang="en-US" dirty="0" smtClean="0"/>
              <a:t>Cons: </a:t>
            </a:r>
          </a:p>
          <a:p>
            <a:r>
              <a:rPr lang="en-US" dirty="0" smtClean="0"/>
              <a:t>Companies may not have the true digital service capabilities</a:t>
            </a:r>
          </a:p>
          <a:p>
            <a:r>
              <a:rPr lang="en-US" dirty="0" smtClean="0"/>
              <a:t>Long time to add or change services/products</a:t>
            </a:r>
          </a:p>
          <a:p>
            <a:endParaRPr lang="en-US" dirty="0" smtClean="0"/>
          </a:p>
          <a:p>
            <a:pPr marL="0" indent="0">
              <a:buNone/>
            </a:pPr>
            <a:endParaRPr lang="en-US" dirty="0"/>
          </a:p>
        </p:txBody>
      </p:sp>
    </p:spTree>
    <p:extLst>
      <p:ext uri="{BB962C8B-B14F-4D97-AF65-F5344CB8AC3E}">
        <p14:creationId xmlns:p14="http://schemas.microsoft.com/office/powerpoint/2010/main" val="857903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Logistics </a:t>
            </a:r>
            <a:endParaRPr lang="en-US" dirty="0"/>
          </a:p>
        </p:txBody>
      </p:sp>
      <p:sp>
        <p:nvSpPr>
          <p:cNvPr id="3" name="Content Placeholder 2"/>
          <p:cNvSpPr>
            <a:spLocks noGrp="1"/>
          </p:cNvSpPr>
          <p:nvPr>
            <p:ph idx="1"/>
          </p:nvPr>
        </p:nvSpPr>
        <p:spPr/>
        <p:txBody>
          <a:bodyPr/>
          <a:lstStyle/>
          <a:p>
            <a:r>
              <a:rPr lang="en-US" dirty="0" smtClean="0"/>
              <a:t>Room is open from 7:30 a.m. to 4:30 p.m. every day</a:t>
            </a:r>
          </a:p>
          <a:p>
            <a:r>
              <a:rPr lang="en-US" dirty="0" smtClean="0"/>
              <a:t>Internet access</a:t>
            </a:r>
          </a:p>
          <a:p>
            <a:r>
              <a:rPr lang="en-US" dirty="0" smtClean="0"/>
              <a:t>Restrooms</a:t>
            </a:r>
          </a:p>
          <a:p>
            <a:r>
              <a:rPr lang="en-US" dirty="0" smtClean="0"/>
              <a:t>Water, coffee, and kitchen</a:t>
            </a:r>
          </a:p>
          <a:p>
            <a:r>
              <a:rPr lang="en-US" dirty="0" smtClean="0"/>
              <a:t>Several places for lunch on N Lynn St</a:t>
            </a:r>
          </a:p>
          <a:p>
            <a:r>
              <a:rPr lang="en-US" dirty="0" smtClean="0"/>
              <a:t>Brown Bag Sessions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3769249"/>
            <a:ext cx="2081348" cy="1947928"/>
          </a:xfrm>
          <a:prstGeom prst="rect">
            <a:avLst/>
          </a:prstGeom>
        </p:spPr>
      </p:pic>
    </p:spTree>
    <p:extLst>
      <p:ext uri="{BB962C8B-B14F-4D97-AF65-F5344CB8AC3E}">
        <p14:creationId xmlns:p14="http://schemas.microsoft.com/office/powerpoint/2010/main" val="891503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Market</a:t>
            </a:r>
            <a:endParaRPr lang="en-US" dirty="0"/>
          </a:p>
        </p:txBody>
      </p:sp>
      <p:sp>
        <p:nvSpPr>
          <p:cNvPr id="3" name="Content Placeholder 2"/>
          <p:cNvSpPr>
            <a:spLocks noGrp="1"/>
          </p:cNvSpPr>
          <p:nvPr>
            <p:ph idx="1"/>
          </p:nvPr>
        </p:nvSpPr>
        <p:spPr>
          <a:xfrm>
            <a:off x="249382" y="1475509"/>
            <a:ext cx="11523518" cy="4701454"/>
          </a:xfrm>
          <a:noFill/>
        </p:spPr>
        <p:txBody>
          <a:bodyPr>
            <a:normAutofit/>
          </a:bodyPr>
          <a:lstStyle/>
          <a:p>
            <a:pPr marL="0" indent="0">
              <a:buNone/>
            </a:pPr>
            <a:r>
              <a:rPr lang="en-US" dirty="0" smtClean="0"/>
              <a:t>Pros: </a:t>
            </a:r>
          </a:p>
          <a:p>
            <a:r>
              <a:rPr lang="en-US" dirty="0" smtClean="0"/>
              <a:t>Access to new entrant companies who are SMEs in digital service</a:t>
            </a:r>
          </a:p>
          <a:p>
            <a:r>
              <a:rPr lang="en-US" dirty="0" smtClean="0"/>
              <a:t>Can create BPA under 13.5</a:t>
            </a:r>
          </a:p>
          <a:p>
            <a:r>
              <a:rPr lang="en-US" dirty="0" smtClean="0"/>
              <a:t>Allows easy solicitation procedures and </a:t>
            </a:r>
            <a:r>
              <a:rPr lang="en-US" dirty="0" err="1" smtClean="0"/>
              <a:t>eval</a:t>
            </a:r>
            <a:r>
              <a:rPr lang="en-US" dirty="0" smtClean="0"/>
              <a:t> criteria, including oral proposals </a:t>
            </a:r>
          </a:p>
          <a:p>
            <a:endParaRPr lang="en-US" dirty="0" smtClean="0"/>
          </a:p>
          <a:p>
            <a:pPr marL="0" indent="0">
              <a:buNone/>
            </a:pPr>
            <a:r>
              <a:rPr lang="en-US" dirty="0" smtClean="0"/>
              <a:t>Cons: </a:t>
            </a:r>
          </a:p>
          <a:p>
            <a:r>
              <a:rPr lang="en-US" dirty="0" smtClean="0"/>
              <a:t>Unknown number of respondents a potential</a:t>
            </a:r>
          </a:p>
          <a:p>
            <a:r>
              <a:rPr lang="en-US" dirty="0" smtClean="0"/>
              <a:t>May be difficult to select this option before other required sources</a:t>
            </a:r>
          </a:p>
          <a:p>
            <a:endParaRPr lang="en-US" dirty="0" smtClean="0"/>
          </a:p>
          <a:p>
            <a:pPr marL="0" indent="0">
              <a:buNone/>
            </a:pPr>
            <a:endParaRPr lang="en-US" dirty="0"/>
          </a:p>
        </p:txBody>
      </p:sp>
    </p:spTree>
    <p:extLst>
      <p:ext uri="{BB962C8B-B14F-4D97-AF65-F5344CB8AC3E}">
        <p14:creationId xmlns:p14="http://schemas.microsoft.com/office/powerpoint/2010/main" val="1885311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 Program</a:t>
            </a:r>
            <a:endParaRPr lang="en-US" dirty="0"/>
          </a:p>
        </p:txBody>
      </p:sp>
      <p:sp>
        <p:nvSpPr>
          <p:cNvPr id="3" name="Content Placeholder 2"/>
          <p:cNvSpPr>
            <a:spLocks noGrp="1"/>
          </p:cNvSpPr>
          <p:nvPr>
            <p:ph idx="1"/>
          </p:nvPr>
        </p:nvSpPr>
        <p:spPr>
          <a:xfrm>
            <a:off x="249382" y="1475509"/>
            <a:ext cx="11523518" cy="4701454"/>
          </a:xfrm>
          <a:noFill/>
        </p:spPr>
        <p:txBody>
          <a:bodyPr>
            <a:normAutofit lnSpcReduction="10000"/>
          </a:bodyPr>
          <a:lstStyle/>
          <a:p>
            <a:pPr marL="0" indent="0">
              <a:buNone/>
            </a:pPr>
            <a:r>
              <a:rPr lang="en-US" dirty="0" smtClean="0"/>
              <a:t>Pros: </a:t>
            </a:r>
          </a:p>
          <a:p>
            <a:r>
              <a:rPr lang="en-US" dirty="0" smtClean="0"/>
              <a:t>One of the fastest route to award</a:t>
            </a:r>
          </a:p>
          <a:p>
            <a:r>
              <a:rPr lang="en-US" dirty="0" smtClean="0"/>
              <a:t>Sole source up to $4M</a:t>
            </a:r>
          </a:p>
          <a:p>
            <a:r>
              <a:rPr lang="en-US" dirty="0" smtClean="0"/>
              <a:t>New Waiver for digital service </a:t>
            </a:r>
          </a:p>
          <a:p>
            <a:r>
              <a:rPr lang="en-US" dirty="0" smtClean="0"/>
              <a:t>Helps meet agency socio-economic goals</a:t>
            </a:r>
          </a:p>
          <a:p>
            <a:r>
              <a:rPr lang="en-US" dirty="0" smtClean="0"/>
              <a:t>Modification/changes mid-performance easier</a:t>
            </a:r>
            <a:endParaRPr lang="en-US" dirty="0"/>
          </a:p>
          <a:p>
            <a:pPr marL="0" indent="0">
              <a:buNone/>
            </a:pPr>
            <a:endParaRPr lang="en-US" dirty="0" smtClean="0"/>
          </a:p>
          <a:p>
            <a:pPr marL="0" indent="0">
              <a:buNone/>
            </a:pPr>
            <a:r>
              <a:rPr lang="en-US" dirty="0" smtClean="0"/>
              <a:t>Cons: </a:t>
            </a:r>
          </a:p>
          <a:p>
            <a:r>
              <a:rPr lang="en-US" dirty="0" smtClean="0"/>
              <a:t>Companies may not have the true digital service capabilities</a:t>
            </a:r>
          </a:p>
          <a:p>
            <a:r>
              <a:rPr lang="en-US" dirty="0" smtClean="0"/>
              <a:t>No competition so pricing must be negotiated</a:t>
            </a:r>
          </a:p>
          <a:p>
            <a:endParaRPr lang="en-US" dirty="0" smtClean="0"/>
          </a:p>
          <a:p>
            <a:pPr marL="0" indent="0">
              <a:buNone/>
            </a:pPr>
            <a:endParaRPr lang="en-US" dirty="0"/>
          </a:p>
        </p:txBody>
      </p:sp>
    </p:spTree>
    <p:extLst>
      <p:ext uri="{BB962C8B-B14F-4D97-AF65-F5344CB8AC3E}">
        <p14:creationId xmlns:p14="http://schemas.microsoft.com/office/powerpoint/2010/main" val="2916610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Strategies</a:t>
            </a:r>
            <a:endParaRPr lang="en-US" dirty="0"/>
          </a:p>
        </p:txBody>
      </p:sp>
      <p:sp>
        <p:nvSpPr>
          <p:cNvPr id="3" name="Content Placeholder 2"/>
          <p:cNvSpPr>
            <a:spLocks noGrp="1"/>
          </p:cNvSpPr>
          <p:nvPr>
            <p:ph idx="1"/>
          </p:nvPr>
        </p:nvSpPr>
        <p:spPr>
          <a:xfrm>
            <a:off x="249382" y="1475509"/>
            <a:ext cx="11523518" cy="4701454"/>
          </a:xfrm>
          <a:noFill/>
        </p:spPr>
        <p:txBody>
          <a:bodyPr>
            <a:normAutofit lnSpcReduction="10000"/>
          </a:bodyPr>
          <a:lstStyle/>
          <a:p>
            <a:r>
              <a:rPr lang="en-US" dirty="0" smtClean="0"/>
              <a:t>Open Source</a:t>
            </a:r>
          </a:p>
          <a:p>
            <a:pPr lvl="1"/>
            <a:r>
              <a:rPr lang="en-US" dirty="0" smtClean="0"/>
              <a:t>How healthy is the product and community that supports it? </a:t>
            </a:r>
          </a:p>
          <a:p>
            <a:pPr lvl="1"/>
            <a:r>
              <a:rPr lang="en-US" dirty="0" smtClean="0"/>
              <a:t>Who and what skills do practitioners need to have to develop</a:t>
            </a:r>
          </a:p>
          <a:p>
            <a:pPr lvl="1"/>
            <a:r>
              <a:rPr lang="en-US" dirty="0" smtClean="0"/>
              <a:t>What license requirements </a:t>
            </a:r>
            <a:r>
              <a:rPr lang="en-US" dirty="0"/>
              <a:t>are imposed </a:t>
            </a:r>
            <a:r>
              <a:rPr lang="en-US" dirty="0">
                <a:hlinkClick r:id="rId3"/>
              </a:rPr>
              <a:t>https://</a:t>
            </a:r>
            <a:r>
              <a:rPr lang="en-US" dirty="0" smtClean="0">
                <a:hlinkClick r:id="rId3"/>
              </a:rPr>
              <a:t>opensource.org/licenses</a:t>
            </a:r>
            <a:r>
              <a:rPr lang="en-US" dirty="0" smtClean="0"/>
              <a:t> </a:t>
            </a:r>
          </a:p>
          <a:p>
            <a:pPr lvl="1"/>
            <a:endParaRPr lang="en-US" dirty="0"/>
          </a:p>
          <a:p>
            <a:r>
              <a:rPr lang="en-US" dirty="0" smtClean="0"/>
              <a:t>COTS</a:t>
            </a:r>
          </a:p>
          <a:p>
            <a:pPr lvl="1"/>
            <a:r>
              <a:rPr lang="en-US" dirty="0" smtClean="0"/>
              <a:t>What is the license structure and what are the hidden costs</a:t>
            </a:r>
          </a:p>
          <a:p>
            <a:pPr lvl="1"/>
            <a:r>
              <a:rPr lang="en-US" dirty="0" smtClean="0"/>
              <a:t>When is the fiscal year end for the “company” – deals happen</a:t>
            </a:r>
          </a:p>
          <a:p>
            <a:pPr lvl="1"/>
            <a:r>
              <a:rPr lang="en-US" dirty="0" smtClean="0"/>
              <a:t>Who are the resellers? NASA/GSA? </a:t>
            </a:r>
          </a:p>
          <a:p>
            <a:pPr lvl="1"/>
            <a:r>
              <a:rPr lang="en-US" dirty="0" smtClean="0"/>
              <a:t>Is there a Certified Partner Network and how can you leverage it? </a:t>
            </a:r>
            <a:r>
              <a:rPr lang="en-US" dirty="0" err="1" smtClean="0"/>
              <a:t>SalesForce</a:t>
            </a:r>
            <a:r>
              <a:rPr lang="en-US" dirty="0" smtClean="0"/>
              <a:t>, Cisco </a:t>
            </a:r>
          </a:p>
          <a:p>
            <a:pPr lvl="1"/>
            <a:r>
              <a:rPr lang="en-US" dirty="0" smtClean="0"/>
              <a:t>What does product refresh look like? When are THEY iterating and how can you contribute if you have a problem?</a:t>
            </a:r>
          </a:p>
          <a:p>
            <a:pPr marL="0" indent="0">
              <a:buNone/>
            </a:pPr>
            <a:endParaRPr lang="en-US" dirty="0"/>
          </a:p>
        </p:txBody>
      </p:sp>
    </p:spTree>
    <p:extLst>
      <p:ext uri="{BB962C8B-B14F-4D97-AF65-F5344CB8AC3E}">
        <p14:creationId xmlns:p14="http://schemas.microsoft.com/office/powerpoint/2010/main" val="3158974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X-As-A-Service Strategies</a:t>
            </a:r>
            <a:endParaRPr lang="en-US" dirty="0"/>
          </a:p>
        </p:txBody>
      </p:sp>
      <p:sp>
        <p:nvSpPr>
          <p:cNvPr id="3" name="Content Placeholder 2"/>
          <p:cNvSpPr>
            <a:spLocks noGrp="1"/>
          </p:cNvSpPr>
          <p:nvPr>
            <p:ph idx="1"/>
          </p:nvPr>
        </p:nvSpPr>
        <p:spPr>
          <a:xfrm>
            <a:off x="249382" y="1475509"/>
            <a:ext cx="11523518" cy="4701454"/>
          </a:xfrm>
          <a:noFill/>
        </p:spPr>
        <p:txBody>
          <a:bodyPr>
            <a:normAutofit/>
          </a:bodyPr>
          <a:lstStyle/>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477" y="1330036"/>
            <a:ext cx="11218423" cy="5041581"/>
          </a:xfrm>
          <a:prstGeom prst="rect">
            <a:avLst/>
          </a:prstGeom>
        </p:spPr>
      </p:pic>
    </p:spTree>
    <p:extLst>
      <p:ext uri="{BB962C8B-B14F-4D97-AF65-F5344CB8AC3E}">
        <p14:creationId xmlns:p14="http://schemas.microsoft.com/office/powerpoint/2010/main" val="34576495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X-As-A-Service Strategies</a:t>
            </a:r>
            <a:endParaRPr lang="en-US" dirty="0"/>
          </a:p>
        </p:txBody>
      </p:sp>
      <p:sp>
        <p:nvSpPr>
          <p:cNvPr id="3" name="Content Placeholder 2"/>
          <p:cNvSpPr>
            <a:spLocks noGrp="1"/>
          </p:cNvSpPr>
          <p:nvPr>
            <p:ph idx="1"/>
          </p:nvPr>
        </p:nvSpPr>
        <p:spPr>
          <a:xfrm>
            <a:off x="249382" y="1475509"/>
            <a:ext cx="11523518" cy="4701454"/>
          </a:xfrm>
          <a:noFill/>
        </p:spPr>
        <p:txBody>
          <a:bodyPr>
            <a:normAutofit/>
          </a:bodyPr>
          <a:lstStyle/>
          <a:p>
            <a:pPr marL="0" indent="0">
              <a:buNone/>
            </a:pPr>
            <a:r>
              <a:rPr lang="en-US" dirty="0" smtClean="0"/>
              <a:t>Questions to think about: </a:t>
            </a:r>
          </a:p>
          <a:p>
            <a:r>
              <a:rPr lang="en-US" dirty="0" smtClean="0"/>
              <a:t>What service is included in the subscription? </a:t>
            </a:r>
          </a:p>
          <a:p>
            <a:r>
              <a:rPr lang="en-US" dirty="0" smtClean="0"/>
              <a:t>How is this priced for non-government customers?</a:t>
            </a:r>
          </a:p>
          <a:p>
            <a:r>
              <a:rPr lang="en-US" dirty="0" smtClean="0"/>
              <a:t>How are interfaces, APIs, and containerized solutions (</a:t>
            </a:r>
            <a:r>
              <a:rPr lang="en-US" dirty="0" err="1" smtClean="0"/>
              <a:t>docker</a:t>
            </a:r>
            <a:r>
              <a:rPr lang="en-US" dirty="0" smtClean="0"/>
              <a:t>) managed for the service? </a:t>
            </a:r>
          </a:p>
          <a:p>
            <a:r>
              <a:rPr lang="en-US" dirty="0" smtClean="0"/>
              <a:t>Security: </a:t>
            </a:r>
            <a:r>
              <a:rPr lang="en-US" dirty="0" err="1" smtClean="0"/>
              <a:t>FedRamp</a:t>
            </a:r>
            <a:r>
              <a:rPr lang="en-US" dirty="0" smtClean="0"/>
              <a:t>? NIST Compliant? </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430426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X-As-A-Service Strategies</a:t>
            </a:r>
            <a:endParaRPr lang="en-US" dirty="0"/>
          </a:p>
        </p:txBody>
      </p:sp>
      <p:sp>
        <p:nvSpPr>
          <p:cNvPr id="3" name="Content Placeholder 2"/>
          <p:cNvSpPr>
            <a:spLocks noGrp="1"/>
          </p:cNvSpPr>
          <p:nvPr>
            <p:ph idx="1"/>
          </p:nvPr>
        </p:nvSpPr>
        <p:spPr>
          <a:xfrm>
            <a:off x="249382" y="1475509"/>
            <a:ext cx="11523518" cy="4701454"/>
          </a:xfrm>
          <a:noFill/>
        </p:spPr>
        <p:txBody>
          <a:bodyPr>
            <a:normAutofit/>
          </a:bodyPr>
          <a:lstStyle/>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524" y="1322962"/>
            <a:ext cx="9250205" cy="5019472"/>
          </a:xfrm>
          <a:prstGeom prst="rect">
            <a:avLst/>
          </a:prstGeom>
        </p:spPr>
      </p:pic>
    </p:spTree>
    <p:extLst>
      <p:ext uri="{BB962C8B-B14F-4D97-AF65-F5344CB8AC3E}">
        <p14:creationId xmlns:p14="http://schemas.microsoft.com/office/powerpoint/2010/main" val="15669239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Readiness + Strategy</a:t>
            </a:r>
            <a:endParaRPr lang="en-US" dirty="0"/>
          </a:p>
        </p:txBody>
      </p:sp>
      <p:sp>
        <p:nvSpPr>
          <p:cNvPr id="3" name="Content Placeholder 2"/>
          <p:cNvSpPr>
            <a:spLocks noGrp="1"/>
          </p:cNvSpPr>
          <p:nvPr>
            <p:ph idx="1"/>
          </p:nvPr>
        </p:nvSpPr>
        <p:spPr>
          <a:xfrm>
            <a:off x="249382" y="1475509"/>
            <a:ext cx="11523518" cy="4701454"/>
          </a:xfrm>
          <a:noFill/>
        </p:spPr>
        <p:txBody>
          <a:bodyPr>
            <a:normAutofit/>
          </a:bodyPr>
          <a:lstStyle/>
          <a:p>
            <a:pPr marL="0" indent="0">
              <a:buNone/>
            </a:pPr>
            <a:r>
              <a:rPr lang="en-US" dirty="0" smtClean="0"/>
              <a:t> </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3638423"/>
              </p:ext>
            </p:extLst>
          </p:nvPr>
        </p:nvGraphicFramePr>
        <p:xfrm>
          <a:off x="496111" y="1692613"/>
          <a:ext cx="10768518" cy="4299625"/>
        </p:xfrm>
        <a:graphic>
          <a:graphicData uri="http://schemas.openxmlformats.org/drawingml/2006/table">
            <a:tbl>
              <a:tblPr firstRow="1" firstCol="1" bandRow="1">
                <a:tableStyleId>{5C22544A-7EE6-4342-B048-85BDC9FD1C3A}</a:tableStyleId>
              </a:tblPr>
              <a:tblGrid>
                <a:gridCol w="2691554">
                  <a:extLst>
                    <a:ext uri="{9D8B030D-6E8A-4147-A177-3AD203B41FA5}">
                      <a16:colId xmlns:a16="http://schemas.microsoft.com/office/drawing/2014/main" xmlns="" val="2694255389"/>
                    </a:ext>
                  </a:extLst>
                </a:gridCol>
                <a:gridCol w="2691554">
                  <a:extLst>
                    <a:ext uri="{9D8B030D-6E8A-4147-A177-3AD203B41FA5}">
                      <a16:colId xmlns:a16="http://schemas.microsoft.com/office/drawing/2014/main" xmlns="" val="3737237041"/>
                    </a:ext>
                  </a:extLst>
                </a:gridCol>
                <a:gridCol w="2692705">
                  <a:extLst>
                    <a:ext uri="{9D8B030D-6E8A-4147-A177-3AD203B41FA5}">
                      <a16:colId xmlns:a16="http://schemas.microsoft.com/office/drawing/2014/main" xmlns="" val="2708267632"/>
                    </a:ext>
                  </a:extLst>
                </a:gridCol>
                <a:gridCol w="2692705">
                  <a:extLst>
                    <a:ext uri="{9D8B030D-6E8A-4147-A177-3AD203B41FA5}">
                      <a16:colId xmlns:a16="http://schemas.microsoft.com/office/drawing/2014/main" xmlns="" val="1417372599"/>
                    </a:ext>
                  </a:extLst>
                </a:gridCol>
              </a:tblGrid>
              <a:tr h="297985">
                <a:tc>
                  <a:txBody>
                    <a:bodyPr/>
                    <a:lstStyle/>
                    <a:p>
                      <a:pPr marL="0" marR="0" algn="l">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Novice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Intermediary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100">
                          <a:effectLst/>
                        </a:rPr>
                        <a:t>Expert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942275863"/>
                  </a:ext>
                </a:extLst>
              </a:tr>
              <a:tr h="2682730">
                <a:tc>
                  <a:txBody>
                    <a:bodyPr/>
                    <a:lstStyle/>
                    <a:p>
                      <a:pPr marL="0" marR="0" algn="l">
                        <a:lnSpc>
                          <a:spcPct val="107000"/>
                        </a:lnSpc>
                        <a:spcBef>
                          <a:spcPts val="0"/>
                        </a:spcBef>
                        <a:spcAft>
                          <a:spcPts val="0"/>
                        </a:spcAft>
                      </a:pPr>
                      <a:r>
                        <a:rPr lang="en-US" sz="2000">
                          <a:effectLst/>
                        </a:rPr>
                        <a:t>Agency/Program Persona Characterization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Has not done agile or digital service before.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Has done agile or digital service as a project and is familiar with concepts and deliverables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Comprised of designers, engineers, agile SMEs who are steeped in the concepts and can actually perform the work</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779710941"/>
                  </a:ext>
                </a:extLst>
              </a:tr>
              <a:tr h="659455">
                <a:tc>
                  <a:txBody>
                    <a:bodyPr/>
                    <a:lstStyle/>
                    <a:p>
                      <a:pPr marL="0" marR="0" algn="l">
                        <a:lnSpc>
                          <a:spcPct val="107000"/>
                        </a:lnSpc>
                        <a:spcBef>
                          <a:spcPts val="0"/>
                        </a:spcBef>
                        <a:spcAft>
                          <a:spcPts val="0"/>
                        </a:spcAft>
                      </a:pPr>
                      <a:r>
                        <a:rPr lang="en-US" sz="2000">
                          <a:effectLst/>
                        </a:rPr>
                        <a:t>Requirements Document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SOO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SOO + PWS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SOO + PWS + SOW</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70225570"/>
                  </a:ext>
                </a:extLst>
              </a:tr>
              <a:tr h="659455">
                <a:tc>
                  <a:txBody>
                    <a:bodyPr/>
                    <a:lstStyle/>
                    <a:p>
                      <a:pPr marL="0" marR="0" algn="l">
                        <a:lnSpc>
                          <a:spcPct val="107000"/>
                        </a:lnSpc>
                        <a:spcBef>
                          <a:spcPts val="0"/>
                        </a:spcBef>
                        <a:spcAft>
                          <a:spcPts val="0"/>
                        </a:spcAft>
                      </a:pPr>
                      <a:r>
                        <a:rPr lang="en-US" sz="2000">
                          <a:effectLst/>
                        </a:rPr>
                        <a:t>Trust Factor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Build Together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Walk in the door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a:effectLst/>
                        </a:rPr>
                        <a:t>Inherent throughout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44187001"/>
                  </a:ext>
                </a:extLst>
              </a:tr>
            </a:tbl>
          </a:graphicData>
        </a:graphic>
      </p:graphicFrame>
    </p:spTree>
    <p:extLst>
      <p:ext uri="{BB962C8B-B14F-4D97-AF65-F5344CB8AC3E}">
        <p14:creationId xmlns:p14="http://schemas.microsoft.com/office/powerpoint/2010/main" val="36560826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Morning Break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9727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Exercise: Exit Strategies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861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9876"/>
            <a:ext cx="9875783" cy="946450"/>
          </a:xfrm>
        </p:spPr>
        <p:txBody>
          <a:bodyPr>
            <a:normAutofit/>
          </a:bodyPr>
          <a:lstStyle/>
          <a:p>
            <a:r>
              <a:rPr lang="en-US" dirty="0" smtClean="0"/>
              <a:t>Exercise: Exit Strategies</a:t>
            </a:r>
            <a:endParaRPr lang="en-US" dirty="0"/>
          </a:p>
        </p:txBody>
      </p:sp>
      <p:sp>
        <p:nvSpPr>
          <p:cNvPr id="3" name="Content Placeholder 2"/>
          <p:cNvSpPr>
            <a:spLocks noGrp="1"/>
          </p:cNvSpPr>
          <p:nvPr>
            <p:ph idx="1"/>
          </p:nvPr>
        </p:nvSpPr>
        <p:spPr>
          <a:xfrm>
            <a:off x="68094" y="1322962"/>
            <a:ext cx="11704806" cy="4854001"/>
          </a:xfrm>
        </p:spPr>
        <p:txBody>
          <a:bodyPr/>
          <a:lstStyle/>
          <a:p>
            <a:r>
              <a:rPr lang="en-US" sz="2600" dirty="0" smtClean="0"/>
              <a:t>Scenario 1: </a:t>
            </a:r>
          </a:p>
          <a:p>
            <a:pPr marL="0" indent="0">
              <a:buNone/>
            </a:pPr>
            <a:r>
              <a:rPr lang="en-US" sz="2600" dirty="0" smtClean="0"/>
              <a:t>Your acquisition hits the news: “TSA Spends $1.4 million for a Randomizer app that chooses left or right” </a:t>
            </a:r>
          </a:p>
          <a:p>
            <a:pPr marL="0" indent="0">
              <a:buNone/>
            </a:pPr>
            <a:endParaRPr lang="en-US" sz="2600" dirty="0"/>
          </a:p>
          <a:p>
            <a:pPr marL="0" indent="0">
              <a:buNone/>
            </a:pPr>
            <a:r>
              <a:rPr lang="en-US" sz="2600" dirty="0" smtClean="0"/>
              <a:t>The contract is 2 years in the middle of performance, the “randomizer app” is only one portion of the full deliverable of modernizing TSA systems. 3 years in options left on the POP. </a:t>
            </a:r>
          </a:p>
          <a:p>
            <a:pPr marL="0" indent="0">
              <a:buNone/>
            </a:pPr>
            <a:endParaRPr lang="en-US" sz="2600" dirty="0"/>
          </a:p>
          <a:p>
            <a:pPr marL="0" indent="0">
              <a:buNone/>
            </a:pPr>
            <a:r>
              <a:rPr lang="en-US" sz="2600" dirty="0" smtClean="0"/>
              <a:t>Program office decides it wants to cancel the contract to distance itself from the negative press.</a:t>
            </a:r>
          </a:p>
          <a:p>
            <a:pPr marL="0" indent="0">
              <a:buNone/>
            </a:pPr>
            <a:r>
              <a:rPr lang="en-US" sz="2600" dirty="0" smtClean="0"/>
              <a:t>Is there an exit strategy? What should you do? </a:t>
            </a:r>
          </a:p>
        </p:txBody>
      </p:sp>
    </p:spTree>
    <p:extLst>
      <p:ext uri="{BB962C8B-B14F-4D97-AF65-F5344CB8AC3E}">
        <p14:creationId xmlns:p14="http://schemas.microsoft.com/office/powerpoint/2010/main" val="1955062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24125" y="1605680"/>
            <a:ext cx="9324975" cy="1386022"/>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chemeClr val="tx1"/>
                </a:solidFill>
              </a:rPr>
              <a:t>Understanding what digital services are, how digital services are designed and delivered, and the current role of a government digital services professional </a:t>
            </a:r>
          </a:p>
          <a:p>
            <a:pPr marL="285750" indent="-285750">
              <a:buFont typeface="Arial" panose="020B0604020202020204" pitchFamily="34" charset="0"/>
              <a:buChar char="•"/>
            </a:pPr>
            <a:r>
              <a:rPr lang="en-US" sz="2000" dirty="0" smtClean="0">
                <a:solidFill>
                  <a:schemeClr val="tx1"/>
                </a:solidFill>
              </a:rPr>
              <a:t>A scan of the digital services market – potential sources of supply and how to communicate with them pre-solicitation</a:t>
            </a:r>
            <a:endParaRPr lang="en-US" sz="2000" dirty="0">
              <a:solidFill>
                <a:schemeClr val="tx1"/>
              </a:solidFill>
            </a:endParaRPr>
          </a:p>
        </p:txBody>
      </p:sp>
      <p:sp>
        <p:nvSpPr>
          <p:cNvPr id="2" name="Title 1"/>
          <p:cNvSpPr>
            <a:spLocks noGrp="1"/>
          </p:cNvSpPr>
          <p:nvPr>
            <p:ph type="title"/>
          </p:nvPr>
        </p:nvSpPr>
        <p:spPr>
          <a:xfrm>
            <a:off x="419100" y="0"/>
            <a:ext cx="9906000" cy="1325563"/>
          </a:xfrm>
        </p:spPr>
        <p:txBody>
          <a:bodyPr/>
          <a:lstStyle/>
          <a:p>
            <a:r>
              <a:rPr lang="en-US" dirty="0" smtClean="0"/>
              <a:t>Where You’ve Been</a:t>
            </a:r>
            <a:endParaRPr lang="en-US" dirty="0"/>
          </a:p>
        </p:txBody>
      </p:sp>
      <p:sp>
        <p:nvSpPr>
          <p:cNvPr id="6" name="Rectangle 5"/>
          <p:cNvSpPr/>
          <p:nvPr/>
        </p:nvSpPr>
        <p:spPr>
          <a:xfrm>
            <a:off x="419099" y="1605679"/>
            <a:ext cx="2105025" cy="1386023"/>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1 – Digital Services in 21</a:t>
            </a:r>
            <a:r>
              <a:rPr lang="en-US" sz="2000" b="1" baseline="30000" dirty="0" smtClean="0"/>
              <a:t>st</a:t>
            </a:r>
            <a:r>
              <a:rPr lang="en-US" sz="2000" b="1" dirty="0" smtClean="0"/>
              <a:t> Century Government</a:t>
            </a:r>
            <a:endParaRPr lang="en-US" sz="2000" b="1" dirty="0"/>
          </a:p>
        </p:txBody>
      </p:sp>
      <p:sp>
        <p:nvSpPr>
          <p:cNvPr id="19" name="Rectangle 18"/>
          <p:cNvSpPr/>
          <p:nvPr/>
        </p:nvSpPr>
        <p:spPr>
          <a:xfrm>
            <a:off x="2524125" y="3389235"/>
            <a:ext cx="9324975" cy="1206425"/>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1"/>
                </a:solidFill>
              </a:rPr>
              <a:t>Exploring the need or outcome you’re trying to achieve with what you’re buying</a:t>
            </a:r>
          </a:p>
          <a:p>
            <a:pPr marL="342900" indent="-342900">
              <a:buFont typeface="Arial" panose="020B0604020202020204" pitchFamily="34" charset="0"/>
              <a:buChar char="•"/>
            </a:pPr>
            <a:r>
              <a:rPr lang="en-US" sz="2000" dirty="0" smtClean="0">
                <a:solidFill>
                  <a:schemeClr val="tx1"/>
                </a:solidFill>
              </a:rPr>
              <a:t>Identifying and partnering with key stakeholders who will impact your acquisition</a:t>
            </a:r>
          </a:p>
          <a:p>
            <a:pPr marL="342900" indent="-342900">
              <a:buFont typeface="Arial" panose="020B0604020202020204" pitchFamily="34" charset="0"/>
              <a:buChar char="•"/>
            </a:pPr>
            <a:r>
              <a:rPr lang="en-US" sz="2000" dirty="0" smtClean="0">
                <a:solidFill>
                  <a:schemeClr val="tx1"/>
                </a:solidFill>
              </a:rPr>
              <a:t>Conducting market research and preparing to develop your acquisition strategy</a:t>
            </a:r>
            <a:endParaRPr lang="en-US" sz="2000" dirty="0">
              <a:solidFill>
                <a:schemeClr val="tx1"/>
              </a:solidFill>
            </a:endParaRPr>
          </a:p>
        </p:txBody>
      </p:sp>
      <p:sp>
        <p:nvSpPr>
          <p:cNvPr id="20" name="Rectangle 19"/>
          <p:cNvSpPr/>
          <p:nvPr/>
        </p:nvSpPr>
        <p:spPr>
          <a:xfrm>
            <a:off x="419099" y="3389235"/>
            <a:ext cx="2105025" cy="1206426"/>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2 – Understanding What You’re Buying</a:t>
            </a:r>
            <a:endParaRPr lang="en-US" sz="2000" b="1" dirty="0"/>
          </a:p>
        </p:txBody>
      </p:sp>
      <p:sp>
        <p:nvSpPr>
          <p:cNvPr id="7" name="Rectangle 6"/>
          <p:cNvSpPr/>
          <p:nvPr/>
        </p:nvSpPr>
        <p:spPr>
          <a:xfrm>
            <a:off x="2524125" y="4924784"/>
            <a:ext cx="9324975" cy="1247416"/>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1"/>
                </a:solidFill>
              </a:rPr>
              <a:t>Utilizing agile techniques such as the lean canvas for acquisition planning</a:t>
            </a:r>
          </a:p>
          <a:p>
            <a:pPr marL="342900" indent="-342900">
              <a:buFont typeface="Arial" panose="020B0604020202020204" pitchFamily="34" charset="0"/>
              <a:buChar char="•"/>
            </a:pPr>
            <a:r>
              <a:rPr lang="en-US" sz="2000" dirty="0" smtClean="0">
                <a:solidFill>
                  <a:schemeClr val="tx1"/>
                </a:solidFill>
              </a:rPr>
              <a:t>Analyzing evaluation criteria and the various elements of a procurement package </a:t>
            </a:r>
          </a:p>
          <a:p>
            <a:pPr marL="342900" indent="-342900">
              <a:buFont typeface="Arial" panose="020B0604020202020204" pitchFamily="34" charset="0"/>
              <a:buChar char="•"/>
            </a:pPr>
            <a:r>
              <a:rPr lang="en-US" sz="2000" dirty="0" smtClean="0">
                <a:solidFill>
                  <a:schemeClr val="tx1"/>
                </a:solidFill>
              </a:rPr>
              <a:t>Identifying your organization’s readiness for agile and the role that plays in your acquisition strategy</a:t>
            </a:r>
            <a:endParaRPr lang="en-US" sz="2000" dirty="0">
              <a:solidFill>
                <a:schemeClr val="tx1"/>
              </a:solidFill>
            </a:endParaRPr>
          </a:p>
        </p:txBody>
      </p:sp>
      <p:sp>
        <p:nvSpPr>
          <p:cNvPr id="8" name="Rectangle 7"/>
          <p:cNvSpPr/>
          <p:nvPr/>
        </p:nvSpPr>
        <p:spPr>
          <a:xfrm>
            <a:off x="419099" y="4929098"/>
            <a:ext cx="2105025" cy="1243102"/>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3 – </a:t>
            </a:r>
            <a:r>
              <a:rPr lang="en-US" sz="2000" b="1" dirty="0"/>
              <a:t>How Do You Buy?</a:t>
            </a:r>
          </a:p>
        </p:txBody>
      </p:sp>
      <p:sp>
        <p:nvSpPr>
          <p:cNvPr id="3" name="5-Point Star 2"/>
          <p:cNvSpPr/>
          <p:nvPr/>
        </p:nvSpPr>
        <p:spPr>
          <a:xfrm>
            <a:off x="11229777" y="4745372"/>
            <a:ext cx="827314" cy="729343"/>
          </a:xfrm>
          <a:prstGeom prst="star5">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9821054" y="4622074"/>
            <a:ext cx="1574149" cy="400110"/>
          </a:xfrm>
          <a:prstGeom prst="rect">
            <a:avLst/>
          </a:prstGeom>
          <a:noFill/>
        </p:spPr>
        <p:txBody>
          <a:bodyPr wrap="none" rtlCol="0">
            <a:spAutoFit/>
          </a:bodyPr>
          <a:lstStyle/>
          <a:p>
            <a:r>
              <a:rPr lang="en-US" sz="2000" dirty="0" smtClean="0">
                <a:solidFill>
                  <a:srgbClr val="FF0000"/>
                </a:solidFill>
              </a:rPr>
              <a:t>You are here!</a:t>
            </a:r>
            <a:endParaRPr lang="en-US" sz="2000" dirty="0">
              <a:solidFill>
                <a:srgbClr val="FF0000"/>
              </a:solidFill>
            </a:endParaRPr>
          </a:p>
        </p:txBody>
      </p:sp>
    </p:spTree>
    <p:extLst>
      <p:ext uri="{BB962C8B-B14F-4D97-AF65-F5344CB8AC3E}">
        <p14:creationId xmlns:p14="http://schemas.microsoft.com/office/powerpoint/2010/main" val="1458946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9876"/>
            <a:ext cx="9875783" cy="946450"/>
          </a:xfrm>
        </p:spPr>
        <p:txBody>
          <a:bodyPr>
            <a:normAutofit/>
          </a:bodyPr>
          <a:lstStyle/>
          <a:p>
            <a:r>
              <a:rPr lang="en-US" dirty="0" smtClean="0"/>
              <a:t>Exercise: Exit Strategies</a:t>
            </a:r>
            <a:endParaRPr lang="en-US" dirty="0"/>
          </a:p>
        </p:txBody>
      </p:sp>
      <p:sp>
        <p:nvSpPr>
          <p:cNvPr id="3" name="Content Placeholder 2"/>
          <p:cNvSpPr>
            <a:spLocks noGrp="1"/>
          </p:cNvSpPr>
          <p:nvPr>
            <p:ph idx="1"/>
          </p:nvPr>
        </p:nvSpPr>
        <p:spPr>
          <a:xfrm>
            <a:off x="0" y="1352145"/>
            <a:ext cx="11772900" cy="4824818"/>
          </a:xfrm>
        </p:spPr>
        <p:txBody>
          <a:bodyPr/>
          <a:lstStyle/>
          <a:p>
            <a:r>
              <a:rPr lang="en-US" sz="2600" dirty="0" smtClean="0"/>
              <a:t>Scenario 2: </a:t>
            </a:r>
          </a:p>
          <a:p>
            <a:pPr marL="0" indent="0">
              <a:buNone/>
            </a:pPr>
            <a:r>
              <a:rPr lang="en-US" sz="2600" dirty="0" smtClean="0"/>
              <a:t>You are conducting a new acquisition for an update to your agency’s conference room scheduler system. The current system is a proprietary system managed by a vendor that you do not have performance issues with. The current contract expires in 4 months and you do have one additional option remaining. </a:t>
            </a:r>
          </a:p>
          <a:p>
            <a:pPr marL="0" indent="0">
              <a:buNone/>
            </a:pPr>
            <a:endParaRPr lang="en-US" sz="2600" dirty="0"/>
          </a:p>
          <a:p>
            <a:pPr marL="0" indent="0">
              <a:buNone/>
            </a:pPr>
            <a:r>
              <a:rPr lang="en-US" sz="2600" dirty="0" smtClean="0"/>
              <a:t>You are planning to move to agile development methods, but realize your agency is not organizationally ready  </a:t>
            </a:r>
          </a:p>
          <a:p>
            <a:pPr marL="0" indent="0">
              <a:buNone/>
            </a:pPr>
            <a:endParaRPr lang="en-US" sz="2600" dirty="0" smtClean="0"/>
          </a:p>
          <a:p>
            <a:pPr marL="0" indent="0">
              <a:buNone/>
            </a:pPr>
            <a:r>
              <a:rPr lang="en-US" sz="2600" dirty="0" smtClean="0"/>
              <a:t>What strategies or methods do you have available? </a:t>
            </a:r>
          </a:p>
        </p:txBody>
      </p:sp>
    </p:spTree>
    <p:extLst>
      <p:ext uri="{BB962C8B-B14F-4D97-AF65-F5344CB8AC3E}">
        <p14:creationId xmlns:p14="http://schemas.microsoft.com/office/powerpoint/2010/main" val="33271135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9876"/>
            <a:ext cx="9875783" cy="946450"/>
          </a:xfrm>
        </p:spPr>
        <p:txBody>
          <a:bodyPr>
            <a:normAutofit/>
          </a:bodyPr>
          <a:lstStyle/>
          <a:p>
            <a:r>
              <a:rPr lang="en-US" dirty="0" smtClean="0"/>
              <a:t>Exercise: Exit Strategies</a:t>
            </a:r>
            <a:endParaRPr lang="en-US" dirty="0"/>
          </a:p>
        </p:txBody>
      </p:sp>
      <p:sp>
        <p:nvSpPr>
          <p:cNvPr id="3" name="Content Placeholder 2"/>
          <p:cNvSpPr>
            <a:spLocks noGrp="1"/>
          </p:cNvSpPr>
          <p:nvPr>
            <p:ph idx="1"/>
          </p:nvPr>
        </p:nvSpPr>
        <p:spPr>
          <a:xfrm>
            <a:off x="0" y="1352145"/>
            <a:ext cx="11772900" cy="4824818"/>
          </a:xfrm>
        </p:spPr>
        <p:txBody>
          <a:bodyPr/>
          <a:lstStyle/>
          <a:p>
            <a:r>
              <a:rPr lang="en-US" sz="2600" dirty="0" smtClean="0"/>
              <a:t>Scenario 3: </a:t>
            </a:r>
          </a:p>
          <a:p>
            <a:pPr marL="0" indent="0">
              <a:buNone/>
            </a:pPr>
            <a:r>
              <a:rPr lang="en-US" sz="2600" dirty="0" smtClean="0"/>
              <a:t>You award a FFP/iteration task order for digital services including UX design and development support for a high profile citizen facing service for your agency. Additionally, they are supporting the infrastructure with COTS tools they bought on the agency’s behalf. </a:t>
            </a:r>
          </a:p>
          <a:p>
            <a:pPr marL="0" indent="0">
              <a:buNone/>
            </a:pPr>
            <a:endParaRPr lang="en-US" sz="2600" dirty="0"/>
          </a:p>
          <a:p>
            <a:pPr marL="0" indent="0">
              <a:buNone/>
            </a:pPr>
            <a:r>
              <a:rPr lang="en-US" sz="2600" dirty="0" smtClean="0"/>
              <a:t>The contractor has a very rough time getting ramped up due to frequently changing personnel. They are behind on their iterations and are not delivering product that is capably of being released to end users. </a:t>
            </a:r>
          </a:p>
          <a:p>
            <a:pPr marL="0" indent="0">
              <a:buNone/>
            </a:pPr>
            <a:endParaRPr lang="en-US" sz="2600" dirty="0"/>
          </a:p>
          <a:p>
            <a:pPr marL="0" indent="0">
              <a:buNone/>
            </a:pPr>
            <a:r>
              <a:rPr lang="en-US" sz="2600" dirty="0" smtClean="0"/>
              <a:t>What do the exit strategies look like? How would the COTS tools be managed?</a:t>
            </a:r>
          </a:p>
        </p:txBody>
      </p:sp>
    </p:spTree>
    <p:extLst>
      <p:ext uri="{BB962C8B-B14F-4D97-AF65-F5344CB8AC3E}">
        <p14:creationId xmlns:p14="http://schemas.microsoft.com/office/powerpoint/2010/main" val="2493319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69876"/>
            <a:ext cx="9875783" cy="946450"/>
          </a:xfrm>
        </p:spPr>
        <p:txBody>
          <a:bodyPr>
            <a:normAutofit/>
          </a:bodyPr>
          <a:lstStyle/>
          <a:p>
            <a:r>
              <a:rPr lang="en-US" dirty="0" smtClean="0"/>
              <a:t>Exercise: Exit Strategies</a:t>
            </a:r>
            <a:endParaRPr lang="en-US" dirty="0"/>
          </a:p>
        </p:txBody>
      </p:sp>
      <p:sp>
        <p:nvSpPr>
          <p:cNvPr id="3" name="Content Placeholder 2"/>
          <p:cNvSpPr>
            <a:spLocks noGrp="1"/>
          </p:cNvSpPr>
          <p:nvPr>
            <p:ph idx="1"/>
          </p:nvPr>
        </p:nvSpPr>
        <p:spPr>
          <a:xfrm>
            <a:off x="0" y="1352145"/>
            <a:ext cx="11772900" cy="4824818"/>
          </a:xfrm>
        </p:spPr>
        <p:txBody>
          <a:bodyPr/>
          <a:lstStyle/>
          <a:p>
            <a:r>
              <a:rPr lang="en-US" sz="2600" dirty="0" smtClean="0"/>
              <a:t>Scenario 4: </a:t>
            </a:r>
          </a:p>
          <a:p>
            <a:pPr marL="0" indent="0">
              <a:buNone/>
            </a:pPr>
            <a:r>
              <a:rPr lang="en-US" sz="2600" dirty="0" smtClean="0"/>
              <a:t>You’re going to award your first purchase order(s) for support services to implement Drupal, an open source content management service. You intend to make sure that all code is delivered to code.gov and released in an open source format. Your program office wants to have the open source community contribute to the applications built.  </a:t>
            </a:r>
          </a:p>
          <a:p>
            <a:pPr marL="0" indent="0">
              <a:buNone/>
            </a:pPr>
            <a:endParaRPr lang="en-US" sz="2600" dirty="0"/>
          </a:p>
          <a:p>
            <a:pPr marL="0" indent="0">
              <a:buNone/>
            </a:pPr>
            <a:r>
              <a:rPr lang="en-US" sz="2600" dirty="0" smtClean="0"/>
              <a:t>How can your acquisition strategy be set up to facilitate this? </a:t>
            </a:r>
          </a:p>
        </p:txBody>
      </p:sp>
    </p:spTree>
    <p:extLst>
      <p:ext uri="{BB962C8B-B14F-4D97-AF65-F5344CB8AC3E}">
        <p14:creationId xmlns:p14="http://schemas.microsoft.com/office/powerpoint/2010/main" val="3416004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Lunch</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00369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Let’s Talk Pricing/Contract Type for Cloud and Agile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67710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Afternoon Break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3196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Arial" charset="0"/>
                <a:ea typeface="Arial" charset="0"/>
                <a:cs typeface="Arial" charset="0"/>
              </a:rPr>
              <a:t>Live Digital Assignment Working Session</a:t>
            </a:r>
            <a:endParaRPr lang="en-US" dirty="0">
              <a:latin typeface="Arial" charset="0"/>
              <a:ea typeface="Arial" charset="0"/>
              <a:cs typeface="Arial" charset="0"/>
            </a:endParaRPr>
          </a:p>
        </p:txBody>
      </p:sp>
      <p:sp>
        <p:nvSpPr>
          <p:cNvPr id="3" name="Subtitle 2"/>
          <p:cNvSpPr>
            <a:spLocks noGrp="1"/>
          </p:cNvSpPr>
          <p:nvPr>
            <p:ph type="subTitle" idx="1"/>
          </p:nvPr>
        </p:nvSpPr>
        <p:spPr/>
        <p:txBody>
          <a:bodyPr/>
          <a:lstStyle/>
          <a:p>
            <a:endParaRPr lang="en-US" dirty="0">
              <a:latin typeface="Arial" charset="0"/>
              <a:ea typeface="Arial" charset="0"/>
              <a:cs typeface="Arial" charset="0"/>
            </a:endParaRPr>
          </a:p>
        </p:txBody>
      </p:sp>
    </p:spTree>
    <p:extLst>
      <p:ext uri="{BB962C8B-B14F-4D97-AF65-F5344CB8AC3E}">
        <p14:creationId xmlns:p14="http://schemas.microsoft.com/office/powerpoint/2010/main" val="2155122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Day Preparation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Prepare to report out your findings to the cohort later this week with a </a:t>
            </a:r>
            <a:r>
              <a:rPr lang="en-US" b="1" dirty="0" smtClean="0"/>
              <a:t>10-minute presentation</a:t>
            </a:r>
            <a:r>
              <a:rPr lang="en-US" dirty="0" smtClean="0"/>
              <a:t>. Be prepared to discuss: </a:t>
            </a:r>
          </a:p>
          <a:p>
            <a:pPr fontAlgn="base"/>
            <a:r>
              <a:rPr lang="en-US" sz="2600" dirty="0"/>
              <a:t>O</a:t>
            </a:r>
            <a:r>
              <a:rPr lang="en-US" sz="2600" dirty="0" smtClean="0"/>
              <a:t>verall </a:t>
            </a:r>
            <a:r>
              <a:rPr lang="en-US" sz="2600" dirty="0"/>
              <a:t>project and </a:t>
            </a:r>
            <a:r>
              <a:rPr lang="en-US" sz="2600" dirty="0" smtClean="0"/>
              <a:t>market research.</a:t>
            </a:r>
            <a:r>
              <a:rPr lang="en-US" sz="2600" dirty="0"/>
              <a:t> </a:t>
            </a:r>
            <a:endParaRPr lang="en-US" sz="2600" dirty="0" smtClean="0"/>
          </a:p>
          <a:p>
            <a:pPr fontAlgn="base"/>
            <a:r>
              <a:rPr lang="en-US" sz="2600" dirty="0" smtClean="0"/>
              <a:t>Your Product Vision.</a:t>
            </a:r>
            <a:endParaRPr lang="en-US" sz="2600" dirty="0"/>
          </a:p>
          <a:p>
            <a:pPr fontAlgn="base"/>
            <a:r>
              <a:rPr lang="en-US" sz="2600" dirty="0" smtClean="0"/>
              <a:t>Your </a:t>
            </a:r>
            <a:r>
              <a:rPr lang="en-US" sz="2600" dirty="0"/>
              <a:t>plan for </a:t>
            </a:r>
            <a:r>
              <a:rPr lang="en-US" sz="2600" dirty="0" smtClean="0"/>
              <a:t>testing </a:t>
            </a:r>
            <a:r>
              <a:rPr lang="en-US" sz="2600" dirty="0"/>
              <a:t>your hypothesis. </a:t>
            </a:r>
            <a:endParaRPr lang="en-US" sz="2600" dirty="0" smtClean="0"/>
          </a:p>
          <a:p>
            <a:pPr fontAlgn="base"/>
            <a:r>
              <a:rPr lang="en-US" sz="2600" dirty="0" smtClean="0"/>
              <a:t>Your </a:t>
            </a:r>
            <a:r>
              <a:rPr lang="en-US" sz="2600" dirty="0"/>
              <a:t>key learnings/takeaways, successes, challenges, and anticipated next steps</a:t>
            </a:r>
            <a:r>
              <a:rPr lang="en-US" sz="2600" dirty="0" smtClean="0"/>
              <a:t>. </a:t>
            </a:r>
            <a:endParaRPr lang="en-US" sz="2600" dirty="0"/>
          </a:p>
          <a:p>
            <a:endParaRPr lang="en-US" dirty="0"/>
          </a:p>
        </p:txBody>
      </p:sp>
    </p:spTree>
    <p:extLst>
      <p:ext uri="{BB962C8B-B14F-4D97-AF65-F5344CB8AC3E}">
        <p14:creationId xmlns:p14="http://schemas.microsoft.com/office/powerpoint/2010/main" val="3222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9906000" cy="1325563"/>
          </a:xfrm>
        </p:spPr>
        <p:txBody>
          <a:bodyPr/>
          <a:lstStyle/>
          <a:p>
            <a:r>
              <a:rPr lang="en-US" dirty="0" smtClean="0"/>
              <a:t>Where You’re Going</a:t>
            </a:r>
            <a:endParaRPr lang="en-US" dirty="0"/>
          </a:p>
        </p:txBody>
      </p:sp>
      <p:sp>
        <p:nvSpPr>
          <p:cNvPr id="19" name="Rectangle 18"/>
          <p:cNvSpPr/>
          <p:nvPr/>
        </p:nvSpPr>
        <p:spPr>
          <a:xfrm>
            <a:off x="2524125" y="2475189"/>
            <a:ext cx="9324975" cy="2506716"/>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rPr>
              <a:t>Awarding digital </a:t>
            </a:r>
            <a:r>
              <a:rPr lang="en-US" sz="2400" dirty="0">
                <a:solidFill>
                  <a:schemeClr val="tx1"/>
                </a:solidFill>
              </a:rPr>
              <a:t>service contracts by assessing the readiness of the technical evaluation </a:t>
            </a:r>
            <a:r>
              <a:rPr lang="en-US" sz="2400" dirty="0" smtClean="0">
                <a:solidFill>
                  <a:schemeClr val="tx1"/>
                </a:solidFill>
              </a:rPr>
              <a:t>team and </a:t>
            </a:r>
            <a:r>
              <a:rPr lang="en-US" sz="2400" dirty="0">
                <a:solidFill>
                  <a:schemeClr val="tx1"/>
                </a:solidFill>
              </a:rPr>
              <a:t>implementing evaluation </a:t>
            </a:r>
            <a:r>
              <a:rPr lang="en-US" sz="2400" dirty="0" smtClean="0">
                <a:solidFill>
                  <a:schemeClr val="tx1"/>
                </a:solidFill>
              </a:rPr>
              <a:t>methods </a:t>
            </a:r>
            <a:r>
              <a:rPr lang="en-US" sz="2400" dirty="0">
                <a:solidFill>
                  <a:schemeClr val="tx1"/>
                </a:solidFill>
              </a:rPr>
              <a:t>and criteria to evaluate vendor </a:t>
            </a:r>
            <a:r>
              <a:rPr lang="en-US" sz="2400" dirty="0" smtClean="0">
                <a:solidFill>
                  <a:schemeClr val="tx1"/>
                </a:solidFill>
              </a:rPr>
              <a:t>maturity</a:t>
            </a:r>
            <a:endParaRPr lang="en-US" sz="2400" dirty="0">
              <a:solidFill>
                <a:schemeClr val="tx1"/>
              </a:solidFill>
            </a:endParaRPr>
          </a:p>
          <a:p>
            <a:pPr marL="342900" indent="-342900">
              <a:buFont typeface="Arial" panose="020B0604020202020204" pitchFamily="34" charset="0"/>
              <a:buChar char="•"/>
            </a:pPr>
            <a:r>
              <a:rPr lang="en-US" sz="2400" dirty="0" smtClean="0">
                <a:solidFill>
                  <a:schemeClr val="tx1"/>
                </a:solidFill>
              </a:rPr>
              <a:t>Managing digital services delivery</a:t>
            </a:r>
          </a:p>
          <a:p>
            <a:pPr marL="342900" indent="-342900">
              <a:buFont typeface="Arial" panose="020B0604020202020204" pitchFamily="34" charset="0"/>
              <a:buChar char="•"/>
            </a:pPr>
            <a:r>
              <a:rPr lang="en-US" sz="2400" dirty="0" smtClean="0">
                <a:solidFill>
                  <a:schemeClr val="tx1"/>
                </a:solidFill>
              </a:rPr>
              <a:t>Identifying when failure occurs and what to do when it does</a:t>
            </a:r>
            <a:endParaRPr lang="en-US" sz="2400" dirty="0">
              <a:solidFill>
                <a:schemeClr val="tx1"/>
              </a:solidFill>
            </a:endParaRPr>
          </a:p>
        </p:txBody>
      </p:sp>
      <p:sp>
        <p:nvSpPr>
          <p:cNvPr id="20" name="Rectangle 19"/>
          <p:cNvSpPr/>
          <p:nvPr/>
        </p:nvSpPr>
        <p:spPr>
          <a:xfrm>
            <a:off x="419099" y="2475189"/>
            <a:ext cx="2105025" cy="2506716"/>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Release 4 – </a:t>
            </a:r>
            <a:r>
              <a:rPr lang="en-US" sz="2400" b="1" dirty="0"/>
              <a:t>Awarding &amp; Administering Digital Service Contracts</a:t>
            </a:r>
          </a:p>
        </p:txBody>
      </p:sp>
    </p:spTree>
    <p:extLst>
      <p:ext uri="{BB962C8B-B14F-4D97-AF65-F5344CB8AC3E}">
        <p14:creationId xmlns:p14="http://schemas.microsoft.com/office/powerpoint/2010/main" val="34431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2 Agenda</a:t>
            </a:r>
            <a:endParaRPr lang="en-US" dirty="0"/>
          </a:p>
        </p:txBody>
      </p:sp>
      <p:sp>
        <p:nvSpPr>
          <p:cNvPr id="7" name="Rectangle 6"/>
          <p:cNvSpPr/>
          <p:nvPr/>
        </p:nvSpPr>
        <p:spPr>
          <a:xfrm>
            <a:off x="228600" y="1447799"/>
            <a:ext cx="11734800" cy="4713157"/>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t>Day </a:t>
            </a:r>
            <a:r>
              <a:rPr lang="en-US" sz="2400" b="1" dirty="0" smtClean="0"/>
              <a:t>2</a:t>
            </a:r>
            <a:endParaRPr lang="en-US" sz="2400" b="1" dirty="0"/>
          </a:p>
        </p:txBody>
      </p:sp>
      <p:graphicFrame>
        <p:nvGraphicFramePr>
          <p:cNvPr id="8" name="Content Placeholder 7"/>
          <p:cNvGraphicFramePr>
            <a:graphicFrameLocks/>
          </p:cNvGraphicFramePr>
          <p:nvPr>
            <p:extLst>
              <p:ext uri="{D42A27DB-BD31-4B8C-83A1-F6EECF244321}">
                <p14:modId xmlns:p14="http://schemas.microsoft.com/office/powerpoint/2010/main" val="2024423164"/>
              </p:ext>
            </p:extLst>
          </p:nvPr>
        </p:nvGraphicFramePr>
        <p:xfrm>
          <a:off x="419100" y="1999370"/>
          <a:ext cx="11353799" cy="3921746"/>
        </p:xfrm>
        <a:graphic>
          <a:graphicData uri="http://schemas.openxmlformats.org/drawingml/2006/table">
            <a:tbl>
              <a:tblPr bandRow="1">
                <a:tableStyleId>{5C22544A-7EE6-4342-B048-85BDC9FD1C3A}</a:tableStyleId>
              </a:tblPr>
              <a:tblGrid>
                <a:gridCol w="1904234"/>
                <a:gridCol w="9449565"/>
              </a:tblGrid>
              <a:tr h="1733554">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900" baseline="0" dirty="0" smtClean="0">
                          <a:solidFill>
                            <a:schemeClr val="tx1"/>
                          </a:solidFill>
                        </a:rPr>
                        <a:t>Classroom Session Introduction and Welcome Back</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baseline="0" dirty="0" smtClean="0">
                          <a:solidFill>
                            <a:schemeClr val="tx1"/>
                          </a:solidFill>
                        </a:rPr>
                        <a:t>Brief Review of Release 2 </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900" baseline="0" dirty="0" smtClean="0">
                          <a:solidFill>
                            <a:schemeClr val="tx1"/>
                          </a:solidFill>
                        </a:rPr>
                        <a:t>The Acquisition Strategy &amp; Organizational Readiness</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smtClean="0"/>
                        <a:t>Exit Strategies</a:t>
                      </a:r>
                      <a:endParaRPr lang="en-US" sz="1900" baseline="0" dirty="0" smtClean="0">
                        <a:solidFill>
                          <a:schemeClr val="tx1"/>
                        </a:solidFill>
                      </a:endParaRPr>
                    </a:p>
                  </a:txBody>
                  <a:tcPr anchor="ctr">
                    <a:solidFill>
                      <a:schemeClr val="accent1">
                        <a:lumMod val="20000"/>
                        <a:lumOff val="80000"/>
                      </a:schemeClr>
                    </a:solidFill>
                  </a:tcPr>
                </a:tc>
              </a:tr>
              <a:tr h="586123">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1602069">
                <a:tc>
                  <a:txBody>
                    <a:bodyPr/>
                    <a:lstStyle/>
                    <a:p>
                      <a:r>
                        <a:rPr lang="en-US" sz="2000" b="1" kern="1200" dirty="0" smtClean="0">
                          <a:solidFill>
                            <a:schemeClr val="bg1"/>
                          </a:solidFill>
                          <a:latin typeface="+mn-lt"/>
                          <a:ea typeface="+mn-ea"/>
                          <a:cs typeface="+mn-cs"/>
                        </a:rPr>
                        <a:t>Afternoon</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900" baseline="0" dirty="0" smtClean="0">
                          <a:solidFill>
                            <a:schemeClr val="tx1"/>
                          </a:solidFill>
                        </a:rPr>
                        <a:t>Pricing/Contract Type for Cloud and Agile </a:t>
                      </a:r>
                    </a:p>
                    <a:p>
                      <a:pPr marL="182880" indent="-182880">
                        <a:buFont typeface="Arial" panose="020B0604020202020204" pitchFamily="34" charset="0"/>
                        <a:buChar char="•"/>
                      </a:pPr>
                      <a:r>
                        <a:rPr lang="en-US" sz="1900" baseline="0" dirty="0" smtClean="0">
                          <a:solidFill>
                            <a:schemeClr val="tx1"/>
                          </a:solidFill>
                        </a:rPr>
                        <a:t>Live Digital Assignment  Group Work</a:t>
                      </a:r>
                    </a:p>
                  </a:txBody>
                  <a:tcPr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510033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24300" y="1447800"/>
            <a:ext cx="4160334" cy="47434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a:t>Day </a:t>
            </a:r>
            <a:r>
              <a:rPr lang="en-US" sz="2200" b="1" dirty="0" smtClean="0"/>
              <a:t>4</a:t>
            </a:r>
            <a:endParaRPr lang="en-US" sz="2200" b="1" dirty="0"/>
          </a:p>
        </p:txBody>
      </p:sp>
      <p:sp>
        <p:nvSpPr>
          <p:cNvPr id="2" name="Title 1"/>
          <p:cNvSpPr>
            <a:spLocks noGrp="1"/>
          </p:cNvSpPr>
          <p:nvPr>
            <p:ph type="title"/>
          </p:nvPr>
        </p:nvSpPr>
        <p:spPr>
          <a:xfrm>
            <a:off x="419100" y="-34925"/>
            <a:ext cx="11353800" cy="1325563"/>
          </a:xfrm>
        </p:spPr>
        <p:txBody>
          <a:bodyPr/>
          <a:lstStyle/>
          <a:p>
            <a:r>
              <a:rPr lang="en-US" dirty="0" smtClean="0"/>
              <a:t>Orientation Agenda </a:t>
            </a:r>
            <a:endParaRPr lang="en-US" dirty="0"/>
          </a:p>
        </p:txBody>
      </p:sp>
      <p:sp>
        <p:nvSpPr>
          <p:cNvPr id="5" name="Rectangle 4"/>
          <p:cNvSpPr/>
          <p:nvPr/>
        </p:nvSpPr>
        <p:spPr>
          <a:xfrm>
            <a:off x="76200" y="1447800"/>
            <a:ext cx="3771900" cy="47434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t>Day 3</a:t>
            </a:r>
            <a:endParaRPr lang="en-US" sz="2200" b="1" dirty="0"/>
          </a:p>
        </p:txBody>
      </p:sp>
      <p:graphicFrame>
        <p:nvGraphicFramePr>
          <p:cNvPr id="4" name="Content Placeholder 7"/>
          <p:cNvGraphicFramePr>
            <a:graphicFrameLocks/>
          </p:cNvGraphicFramePr>
          <p:nvPr>
            <p:extLst>
              <p:ext uri="{D42A27DB-BD31-4B8C-83A1-F6EECF244321}">
                <p14:modId xmlns:p14="http://schemas.microsoft.com/office/powerpoint/2010/main" val="1020415638"/>
              </p:ext>
            </p:extLst>
          </p:nvPr>
        </p:nvGraphicFramePr>
        <p:xfrm>
          <a:off x="133350" y="2196789"/>
          <a:ext cx="3638550" cy="3917773"/>
        </p:xfrm>
        <a:graphic>
          <a:graphicData uri="http://schemas.openxmlformats.org/drawingml/2006/table">
            <a:tbl>
              <a:tblPr bandRow="1">
                <a:tableStyleId>{5C22544A-7EE6-4342-B048-85BDC9FD1C3A}</a:tableStyleId>
              </a:tblPr>
              <a:tblGrid>
                <a:gridCol w="1278890"/>
                <a:gridCol w="2359660"/>
              </a:tblGrid>
              <a:tr h="1445994">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baseline="0" dirty="0" smtClean="0">
                          <a:solidFill>
                            <a:schemeClr val="tx1"/>
                          </a:solidFill>
                        </a:rPr>
                        <a:t>Using the Lean Acquisition Canvas</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Competing, and WINNING, in the Arena of Ideas </a:t>
                      </a:r>
                    </a:p>
                  </a:txBody>
                  <a:tcPr anchor="ctr">
                    <a:solidFill>
                      <a:schemeClr val="accent1">
                        <a:lumMod val="20000"/>
                        <a:lumOff val="80000"/>
                      </a:schemeClr>
                    </a:solidFill>
                  </a:tcPr>
                </a:tc>
              </a:tr>
              <a:tr h="451873">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1997533">
                <a:tc>
                  <a:txBody>
                    <a:bodyPr/>
                    <a:lstStyle/>
                    <a:p>
                      <a:r>
                        <a:rPr lang="en-US" sz="2000" b="1" kern="1200" dirty="0" smtClean="0">
                          <a:solidFill>
                            <a:schemeClr val="bg1"/>
                          </a:solidFill>
                          <a:latin typeface="+mn-lt"/>
                          <a:ea typeface="+mn-ea"/>
                          <a:cs typeface="+mn-cs"/>
                        </a:rPr>
                        <a:t>Afternoon</a:t>
                      </a:r>
                    </a:p>
                    <a:p>
                      <a:endParaRPr lang="en-US" sz="2400" b="1" kern="1200" dirty="0">
                        <a:solidFill>
                          <a:schemeClr val="bg1"/>
                        </a:solidFill>
                        <a:latin typeface="+mn-lt"/>
                        <a:ea typeface="+mn-ea"/>
                        <a:cs typeface="+mn-cs"/>
                      </a:endParaRPr>
                    </a:p>
                  </a:txBody>
                  <a:tcPr anchor="ctr">
                    <a:solidFill>
                      <a:schemeClr val="accent1">
                        <a:lumMod val="60000"/>
                        <a:lumOff val="40000"/>
                      </a:schemeClr>
                    </a:solidFill>
                  </a:tcPr>
                </a:tc>
                <a:tc>
                  <a:txBody>
                    <a:bodyPr/>
                    <a:lstStyle/>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Challenge.gov Guest Speakers</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SOOs, SOWs, PWSs…Oh My! </a:t>
                      </a:r>
                    </a:p>
                  </a:txBody>
                  <a:tcPr anchor="ctr">
                    <a:solidFill>
                      <a:schemeClr val="accent1">
                        <a:lumMod val="20000"/>
                        <a:lumOff val="80000"/>
                      </a:schemeClr>
                    </a:solidFill>
                  </a:tcPr>
                </a:tc>
              </a:tr>
            </a:tbl>
          </a:graphicData>
        </a:graphic>
      </p:graphicFrame>
      <p:graphicFrame>
        <p:nvGraphicFramePr>
          <p:cNvPr id="7" name="Content Placeholder 7"/>
          <p:cNvGraphicFramePr>
            <a:graphicFrameLocks/>
          </p:cNvGraphicFramePr>
          <p:nvPr>
            <p:extLst>
              <p:ext uri="{D42A27DB-BD31-4B8C-83A1-F6EECF244321}">
                <p14:modId xmlns:p14="http://schemas.microsoft.com/office/powerpoint/2010/main" val="2910521070"/>
              </p:ext>
            </p:extLst>
          </p:nvPr>
        </p:nvGraphicFramePr>
        <p:xfrm>
          <a:off x="4036277" y="2196790"/>
          <a:ext cx="3975874" cy="3895399"/>
        </p:xfrm>
        <a:graphic>
          <a:graphicData uri="http://schemas.openxmlformats.org/drawingml/2006/table">
            <a:tbl>
              <a:tblPr bandRow="1">
                <a:tableStyleId>{5C22544A-7EE6-4342-B048-85BDC9FD1C3A}</a:tableStyleId>
              </a:tblPr>
              <a:tblGrid>
                <a:gridCol w="1347207"/>
                <a:gridCol w="2628667"/>
              </a:tblGrid>
              <a:tr h="1419292">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smtClean="0">
                          <a:solidFill>
                            <a:schemeClr val="tx1"/>
                          </a:solidFill>
                        </a:rPr>
                        <a:t>MAP Case Study:</a:t>
                      </a:r>
                      <a:r>
                        <a:rPr lang="en-US" sz="1800" baseline="0" dirty="0" smtClean="0">
                          <a:solidFill>
                            <a:schemeClr val="tx1"/>
                          </a:solidFill>
                        </a:rPr>
                        <a:t> SOO Selection</a:t>
                      </a:r>
                      <a:endParaRPr lang="en-US" sz="1800" dirty="0" smtClean="0">
                        <a:solidFill>
                          <a:schemeClr val="tx1"/>
                        </a:solidFill>
                      </a:endParaRP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Putting It All Together </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Security Considerations</a:t>
                      </a:r>
                      <a:endParaRPr lang="en-US" sz="1800" dirty="0" smtClean="0">
                        <a:solidFill>
                          <a:schemeClr val="tx1"/>
                        </a:solidFill>
                      </a:endParaRPr>
                    </a:p>
                  </a:txBody>
                  <a:tcPr anchor="ctr">
                    <a:solidFill>
                      <a:schemeClr val="accent1">
                        <a:lumMod val="20000"/>
                        <a:lumOff val="80000"/>
                      </a:schemeClr>
                    </a:solidFill>
                  </a:tcPr>
                </a:tc>
              </a:tr>
              <a:tr h="458537">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2017570">
                <a:tc>
                  <a:txBody>
                    <a:bodyPr/>
                    <a:lstStyle/>
                    <a:p>
                      <a:r>
                        <a:rPr lang="en-US" sz="2000" b="1" kern="1200" dirty="0" smtClean="0">
                          <a:solidFill>
                            <a:schemeClr val="bg1"/>
                          </a:solidFill>
                          <a:latin typeface="+mn-lt"/>
                          <a:ea typeface="+mn-ea"/>
                          <a:cs typeface="+mn-cs"/>
                        </a:rPr>
                        <a:t>Afternoon</a:t>
                      </a:r>
                    </a:p>
                    <a:p>
                      <a:endParaRPr lang="en-US" sz="2400" b="1" kern="1200" dirty="0">
                        <a:solidFill>
                          <a:schemeClr val="bg1"/>
                        </a:solidFill>
                        <a:latin typeface="+mn-lt"/>
                        <a:ea typeface="+mn-ea"/>
                        <a:cs typeface="+mn-cs"/>
                      </a:endParaRP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baseline="0" dirty="0" smtClean="0">
                          <a:solidFill>
                            <a:schemeClr val="tx1"/>
                          </a:solidFill>
                        </a:rPr>
                        <a:t>Acquisition Package Vendor Roundtable</a:t>
                      </a:r>
                    </a:p>
                  </a:txBody>
                  <a:tcPr anchor="ctr">
                    <a:solidFill>
                      <a:schemeClr val="accent1">
                        <a:lumMod val="20000"/>
                        <a:lumOff val="80000"/>
                      </a:schemeClr>
                    </a:solidFill>
                  </a:tcPr>
                </a:tc>
              </a:tr>
            </a:tbl>
          </a:graphicData>
        </a:graphic>
      </p:graphicFrame>
      <p:sp>
        <p:nvSpPr>
          <p:cNvPr id="8" name="Rectangle 7"/>
          <p:cNvSpPr/>
          <p:nvPr/>
        </p:nvSpPr>
        <p:spPr>
          <a:xfrm>
            <a:off x="8160834" y="1447800"/>
            <a:ext cx="3878766" cy="47434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a:t>Day </a:t>
            </a:r>
            <a:r>
              <a:rPr lang="en-US" sz="2200" b="1" dirty="0" smtClean="0"/>
              <a:t>5</a:t>
            </a:r>
            <a:endParaRPr lang="en-US" sz="2200" b="1" dirty="0"/>
          </a:p>
        </p:txBody>
      </p:sp>
      <p:graphicFrame>
        <p:nvGraphicFramePr>
          <p:cNvPr id="10" name="Content Placeholder 7"/>
          <p:cNvGraphicFramePr>
            <a:graphicFrameLocks/>
          </p:cNvGraphicFramePr>
          <p:nvPr>
            <p:extLst>
              <p:ext uri="{D42A27DB-BD31-4B8C-83A1-F6EECF244321}">
                <p14:modId xmlns:p14="http://schemas.microsoft.com/office/powerpoint/2010/main" val="3275711268"/>
              </p:ext>
            </p:extLst>
          </p:nvPr>
        </p:nvGraphicFramePr>
        <p:xfrm>
          <a:off x="8271417" y="2196788"/>
          <a:ext cx="3658923" cy="3895400"/>
        </p:xfrm>
        <a:graphic>
          <a:graphicData uri="http://schemas.openxmlformats.org/drawingml/2006/table">
            <a:tbl>
              <a:tblPr bandRow="1">
                <a:tableStyleId>{5C22544A-7EE6-4342-B048-85BDC9FD1C3A}</a:tableStyleId>
              </a:tblPr>
              <a:tblGrid>
                <a:gridCol w="1329783"/>
                <a:gridCol w="2329140"/>
              </a:tblGrid>
              <a:tr h="1573564">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dirty="0" smtClean="0">
                          <a:solidFill>
                            <a:schemeClr val="tx1"/>
                          </a:solidFill>
                        </a:rPr>
                        <a:t>Release 4:</a:t>
                      </a:r>
                      <a:r>
                        <a:rPr lang="en-US" sz="1800" baseline="0" dirty="0" smtClean="0">
                          <a:solidFill>
                            <a:schemeClr val="tx1"/>
                          </a:solidFill>
                        </a:rPr>
                        <a:t> Awarding &amp; Administering Digital Service Contracts Intro</a:t>
                      </a:r>
                    </a:p>
                    <a:p>
                      <a:pPr marL="182880" indent="-182880">
                        <a:buFont typeface="Arial" panose="020B0604020202020204" pitchFamily="34" charset="0"/>
                        <a:buChar char="•"/>
                      </a:pPr>
                      <a:r>
                        <a:rPr lang="en-US" sz="1800" dirty="0" smtClean="0">
                          <a:solidFill>
                            <a:schemeClr val="tx1"/>
                          </a:solidFill>
                        </a:rPr>
                        <a:t>Metrics Activity</a:t>
                      </a:r>
                    </a:p>
                  </a:txBody>
                  <a:tcPr anchor="ctr">
                    <a:solidFill>
                      <a:schemeClr val="accent1">
                        <a:lumMod val="20000"/>
                        <a:lumOff val="80000"/>
                      </a:schemeClr>
                    </a:solidFill>
                  </a:tcPr>
                </a:tc>
              </a:tr>
              <a:tr h="519591">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1802245">
                <a:tc>
                  <a:txBody>
                    <a:bodyPr/>
                    <a:lstStyle/>
                    <a:p>
                      <a:r>
                        <a:rPr lang="en-US" sz="2000" b="1" kern="1200" dirty="0" smtClean="0">
                          <a:solidFill>
                            <a:schemeClr val="bg1"/>
                          </a:solidFill>
                          <a:latin typeface="+mn-lt"/>
                          <a:ea typeface="+mn-ea"/>
                          <a:cs typeface="+mn-cs"/>
                        </a:rPr>
                        <a:t>Afternoon</a:t>
                      </a:r>
                    </a:p>
                    <a:p>
                      <a:endParaRPr lang="en-US" sz="2400" b="1" kern="1200" dirty="0">
                        <a:solidFill>
                          <a:schemeClr val="bg1"/>
                        </a:solidFill>
                        <a:latin typeface="+mn-lt"/>
                        <a:ea typeface="+mn-ea"/>
                        <a:cs typeface="+mn-cs"/>
                      </a:endParaRP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dirty="0" smtClean="0">
                          <a:solidFill>
                            <a:schemeClr val="tx1"/>
                          </a:solidFill>
                        </a:rPr>
                        <a:t>Live Digital Assignment Report Out</a:t>
                      </a:r>
                      <a:r>
                        <a:rPr lang="en-US" sz="1800" baseline="0" dirty="0" smtClean="0">
                          <a:solidFill>
                            <a:schemeClr val="tx1"/>
                          </a:solidFill>
                        </a:rPr>
                        <a:t> and Reflection</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Classroom Session Conclusion</a:t>
                      </a:r>
                    </a:p>
                  </a:txBody>
                  <a:tcPr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427229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Release 2 Review – William Randolph</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865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2 Retrospective</a:t>
            </a:r>
            <a:endParaRPr lang="en-US" dirty="0"/>
          </a:p>
        </p:txBody>
      </p:sp>
      <p:sp>
        <p:nvSpPr>
          <p:cNvPr id="3" name="Content Placeholder 2"/>
          <p:cNvSpPr>
            <a:spLocks noGrp="1"/>
          </p:cNvSpPr>
          <p:nvPr>
            <p:ph idx="1"/>
          </p:nvPr>
        </p:nvSpPr>
        <p:spPr>
          <a:noFill/>
        </p:spPr>
        <p:txBody>
          <a:bodyPr/>
          <a:lstStyle/>
          <a:p>
            <a:pPr marL="0" lvl="0" indent="0">
              <a:buNone/>
            </a:pPr>
            <a:r>
              <a:rPr lang="en-US" dirty="0" smtClean="0"/>
              <a:t>In Release 2, you focused on market research and understanding the market place. This included non-traditional research:</a:t>
            </a:r>
          </a:p>
          <a:p>
            <a:r>
              <a:rPr lang="en-US" dirty="0" smtClean="0"/>
              <a:t>Challenges</a:t>
            </a:r>
          </a:p>
          <a:p>
            <a:r>
              <a:rPr lang="en-US" dirty="0" smtClean="0"/>
              <a:t>MVPs</a:t>
            </a:r>
          </a:p>
          <a:p>
            <a:r>
              <a:rPr lang="en-US" dirty="0" smtClean="0"/>
              <a:t>Reverse Industry Day</a:t>
            </a:r>
          </a:p>
          <a:p>
            <a:r>
              <a:rPr lang="en-US" dirty="0" smtClean="0"/>
              <a:t>Blogging</a:t>
            </a:r>
          </a:p>
          <a:p>
            <a:pPr marL="0" lvl="0" indent="0">
              <a:buNone/>
            </a:pPr>
            <a:endParaRPr lang="en-US" dirty="0" smtClean="0"/>
          </a:p>
          <a:p>
            <a:pPr marL="0" lvl="0" indent="0">
              <a:buNone/>
            </a:pPr>
            <a:r>
              <a:rPr lang="en-US" dirty="0" smtClean="0"/>
              <a:t>So which technique do you plan to use on your next procurement?</a:t>
            </a:r>
            <a:endParaRPr lang="en-US" dirty="0"/>
          </a:p>
          <a:p>
            <a:endParaRPr lang="en-US" dirty="0"/>
          </a:p>
        </p:txBody>
      </p:sp>
    </p:spTree>
    <p:extLst>
      <p:ext uri="{BB962C8B-B14F-4D97-AF65-F5344CB8AC3E}">
        <p14:creationId xmlns:p14="http://schemas.microsoft.com/office/powerpoint/2010/main" val="44406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Release 2 Assessment  Results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noFill/>
        </p:spPr>
        <p:txBody>
          <a:bodyPr/>
          <a:lstStyle/>
          <a:p>
            <a:pPr marL="0" lvl="0" indent="0">
              <a:buNone/>
            </a:pPr>
            <a:r>
              <a:rPr lang="en-US" dirty="0" smtClean="0">
                <a:latin typeface="Arial" panose="020B0604020202020204" pitchFamily="34" charset="0"/>
                <a:cs typeface="Arial" panose="020B0604020202020204" pitchFamily="34" charset="0"/>
              </a:rPr>
              <a:t>Overall score: 64% (mean)</a:t>
            </a:r>
          </a:p>
          <a:p>
            <a:pPr marL="0" indent="0">
              <a:buNone/>
            </a:pPr>
            <a:endParaRPr lang="en-US" dirty="0" smtClean="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Strongest Performance Objective (2.5):</a:t>
            </a:r>
          </a:p>
          <a:p>
            <a:r>
              <a:rPr lang="en-US" dirty="0" smtClean="0">
                <a:latin typeface="Arial" panose="020B0604020202020204" pitchFamily="34" charset="0"/>
                <a:cs typeface="Arial" panose="020B0604020202020204" pitchFamily="34" charset="0"/>
              </a:rPr>
              <a:t>Identify why communicating openly and responsibly with potential vendors is critical to digital services acquisition success and how to do it.</a:t>
            </a:r>
          </a:p>
          <a:p>
            <a:endParaRPr lang="en-US" dirty="0">
              <a:latin typeface="Arial" panose="020B0604020202020204" pitchFamily="34" charset="0"/>
              <a:cs typeface="Arial" panose="020B0604020202020204" pitchFamily="34" charset="0"/>
            </a:endParaRPr>
          </a:p>
        </p:txBody>
      </p:sp>
      <p:graphicFrame>
        <p:nvGraphicFramePr>
          <p:cNvPr id="5" name="Content Placeholder 4"/>
          <p:cNvGraphicFramePr>
            <a:graphicFrameLocks noGrp="1"/>
          </p:cNvGraphicFramePr>
          <p:nvPr>
            <p:ph sz="half" idx="2"/>
            <p:extLst/>
          </p:nvPr>
        </p:nvGraphicFramePr>
        <p:xfrm>
          <a:off x="6172200" y="1939628"/>
          <a:ext cx="5181600"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001010" y="1481138"/>
            <a:ext cx="6208623" cy="461665"/>
          </a:xfrm>
          <a:prstGeom prst="rect">
            <a:avLst/>
          </a:prstGeom>
          <a:noFill/>
        </p:spPr>
        <p:txBody>
          <a:bodyPr wrap="none" rtlCol="0">
            <a:spAutoFit/>
          </a:bodyPr>
          <a:lstStyle/>
          <a:p>
            <a:r>
              <a:rPr lang="en-US" sz="2400" dirty="0" smtClean="0"/>
              <a:t>Release 2 Assessment Mean Scores by Objective</a:t>
            </a:r>
            <a:endParaRPr lang="en-US" sz="2400" dirty="0"/>
          </a:p>
        </p:txBody>
      </p:sp>
    </p:spTree>
    <p:extLst>
      <p:ext uri="{BB962C8B-B14F-4D97-AF65-F5344CB8AC3E}">
        <p14:creationId xmlns:p14="http://schemas.microsoft.com/office/powerpoint/2010/main" val="1448284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property id=&quot;20141&quot; value=&quot;Section 8: Equal Employment Opportunity&quot;/&gt;&lt;property id=&quot;20144&quot; value=&quot;1&quot;/&gt;&lt;property id=&quot;20146&quot; value=&quot;0&quot;/&gt;&lt;property id=&quot;20147&quot; value=&quot;0&quot;/&gt;&lt;property id=&quot;20148&quot; value=&quot;5&quot;/&gt;&lt;property id=&quot;20180&quot; value=&quot;0&quot;/&gt;&lt;property id=&quot;20181&quot; value=&quot;1&quot;/&gt;&lt;property id=&quot;20183&quot; value=&quot;1&quot;/&gt;&lt;property id=&quot;20184&quot; value=&quot;7&quot;/&gt;&lt;property id=&quot;20193&quot; value=&quot;-1&quot;/&gt;&lt;property id=&quot;20221&quot; value=&quot;Y:\HUD Learn\Standards and Templates\&quot;/&gt;&lt;property id=&quot;20224&quot; value=&quot;C:\Users\19636\Documents\My Adobe Presentations\Section 8_Equal Employment Opportunity&quot;/&gt;&lt;property id=&quot;20225&quot; value=&quot;C:\Users\31323\Desktop\HUD Final Publishing\Section 8\&quot;/&gt;&lt;property id=&quot;20226&quot; value=&quot;C:\Users\35125\Documents\OMB Digital Services Course\Release 3\Release 3 Classroom\Release 3_Classroom Session_Day2_draft_EF edits.pptx&quot;/&gt;&lt;property id=&quot;20250&quot; value=&quot;0&quot;/&gt;&lt;property id=&quot;20251&quot; value=&quot;0&quot;/&gt;&lt;property id=&quot;20259&quot; value=&quot;0&quot;/&gt;&lt;property id=&quot;20600&quot; value=&quot;0&quot;/&gt;&lt;property id=&quot;20700&quot; value=&quot;0&quot;/&gt;&lt;object type=&quot;2&quot; unique_id=&quot;158526&quot;&gt;&lt;object type=&quot;3&quot; unique_id=&quot;158527&quot;&gt;&lt;property id=&quot;20148&quot; value=&quot;5&quot;/&gt;&lt;property id=&quot;20300&quot; value=&quot;Slide 1 - &amp;quot;Digital Services Contracting Professional Development MVP Program    Release 3 Classroom Session&amp;quot;&quot;/&gt;&lt;property id=&quot;20302&quot; value=&quot;1&quot;/&gt;&lt;property id=&quot;20303&quot; value=&quot;HUD LEARN&quot;/&gt;&lt;property id=&quot;20307&quot; value=&quot;256&quot;/&gt;&lt;property id=&quot;20309&quot; value=&quot;158695&quot;/&gt;&lt;property id=&quot;20312&quot; value=&quot;0&quot;/&gt;&lt;property id=&quot;20601&quot; value=&quot;0&quot;/&gt;&lt;/object&gt;&lt;object type=&quot;3&quot; unique_id=&quot;1086820&quot;&gt;&lt;property id=&quot;20148&quot; value=&quot;5&quot;/&gt;&lt;property id=&quot;20300&quot; value=&quot;Slide 6 - &amp;quot;Orientation Agenda &amp;quot;&quot;/&gt;&lt;property id=&quot;20307&quot; value=&quot;261&quot;/&gt;&lt;/object&gt;&lt;object type=&quot;3&quot; unique_id=&quot;1092663&quot;&gt;&lt;property id=&quot;20148&quot; value=&quot;5&quot;/&gt;&lt;property id=&quot;20300&quot; value=&quot;Slide 20 - &amp;quot;Lunch&amp;quot;&quot;/&gt;&lt;property id=&quot;20307&quot; value=&quot;360&quot;/&gt;&lt;/object&gt;&lt;object type=&quot;3&quot; unique_id=&quot;1101460&quot;&gt;&lt;property id=&quot;20148&quot; value=&quot;5&quot;/&gt;&lt;property id=&quot;20300&quot; value=&quot;Slide 2 - &amp;quot;Logistics &amp;quot;&quot;/&gt;&lt;property id=&quot;20307&quot; value=&quot;375&quot;/&gt;&lt;/object&gt;&lt;object type=&quot;3&quot; unique_id=&quot;1101461&quot;&gt;&lt;property id=&quot;20148&quot; value=&quot;5&quot;/&gt;&lt;property id=&quot;20300&quot; value=&quot;Slide 3 - &amp;quot;Where You’ve Been&amp;quot;&quot;/&gt;&lt;property id=&quot;20307&quot; value=&quot;380&quot;/&gt;&lt;/object&gt;&lt;object type=&quot;3&quot; unique_id=&quot;1101714&quot;&gt;&lt;property id=&quot;20148&quot; value=&quot;5&quot;/&gt;&lt;property id=&quot;20300&quot; value=&quot;Slide 4 - &amp;quot;Where You’re Going&amp;quot;&quot;/&gt;&lt;property id=&quot;20307&quot; value=&quot;382&quot;/&gt;&lt;/object&gt;&lt;object type=&quot;3&quot; unique_id=&quot;1103212&quot;&gt;&lt;property id=&quot;20148&quot; value=&quot;5&quot;/&gt;&lt;property id=&quot;20300&quot; value=&quot;Slide 13 - &amp;quot;The Acquisition Strategy &amp;amp; Organizational Readiness &amp;quot;&quot;/&gt;&lt;property id=&quot;20307&quot; value=&quot;387&quot;/&gt;&lt;/object&gt;&lt;object type=&quot;3&quot; unique_id=&quot;1103213&quot;&gt;&lt;property id=&quot;20148&quot; value=&quot;5&quot;/&gt;&lt;property id=&quot;20300&quot; value=&quot;Slide 24 - &amp;quot;Live Digital Assignment Working Session&amp;quot;&quot;/&gt;&lt;property id=&quot;20307&quot; value=&quot;388&quot;/&gt;&lt;/object&gt;&lt;object type=&quot;3&quot; unique_id=&quot;1103654&quot;&gt;&lt;property id=&quot;20148&quot; value=&quot;5&quot;/&gt;&lt;property id=&quot;20300&quot; value=&quot;Slide 14 - &amp;quot;The Acquisition Strategy&amp;quot;&quot;/&gt;&lt;property id=&quot;20307&quot; value=&quot;390&quot;/&gt;&lt;/object&gt;&lt;object type=&quot;3&quot; unique_id=&quot;1103656&quot;&gt;&lt;property id=&quot;20148&quot; value=&quot;5&quot;/&gt;&lt;property id=&quot;20300&quot; value=&quot;Slide 25 - &amp;quot;Demo Day Preparation&amp;quot;&quot;/&gt;&lt;property id=&quot;20307&quot; value=&quot;389&quot;/&gt;&lt;/object&gt;&lt;object type=&quot;3&quot; unique_id=&quot;1104385&quot;&gt;&lt;property id=&quot;20148&quot; value=&quot;5&quot;/&gt;&lt;property id=&quot;20300&quot; value=&quot;Slide 15 - &amp;quot;Morning Break&amp;quot;&quot;/&gt;&lt;property id=&quot;20307&quot; value=&quot;394&quot;/&gt;&lt;/object&gt;&lt;object type=&quot;3&quot; unique_id=&quot;1104386&quot;&gt;&lt;property id=&quot;20148&quot; value=&quot;5&quot;/&gt;&lt;property id=&quot;20300&quot; value=&quot;Slide 17 - &amp;quot;Exercise: Exit Strategies&amp;quot;&quot;/&gt;&lt;property id=&quot;20307&quot; value=&quot;393&quot;/&gt;&lt;/object&gt;&lt;object type=&quot;3&quot; unique_id=&quot;1105664&quot;&gt;&lt;property id=&quot;20148&quot; value=&quot;5&quot;/&gt;&lt;property id=&quot;20300&quot; value=&quot;Slide 5 - &amp;quot;Day 2 Agenda&amp;quot;&quot;/&gt;&lt;property id=&quot;20307&quot; value=&quot;404&quot;/&gt;&lt;/object&gt;&lt;object type=&quot;3&quot; unique_id=&quot;1110207&quot;&gt;&lt;property id=&quot;20148&quot; value=&quot;5&quot;/&gt;&lt;property id=&quot;20300&quot; value=&quot;Slide 7 - &amp;quot;Release 2 Review – William Randolph&amp;quot;&quot;/&gt;&lt;property id=&quot;20307&quot; value=&quot;427&quot;/&gt;&lt;/object&gt;&lt;object type=&quot;3&quot; unique_id=&quot;1110208&quot;&gt;&lt;property id=&quot;20148&quot; value=&quot;5&quot;/&gt;&lt;property id=&quot;20300&quot; value=&quot;Slide 8 - &amp;quot;Release 2 Retrospective&amp;quot;&quot;/&gt;&lt;property id=&quot;20307&quot; value=&quot;428&quot;/&gt;&lt;/object&gt;&lt;object type=&quot;3&quot; unique_id=&quot;1110356&quot;&gt;&lt;property id=&quot;20148&quot; value=&quot;5&quot;/&gt;&lt;property id=&quot;20300&quot; value=&quot;Slide 16 - &amp;quot;Exercise: Exit Strategies&amp;quot;&quot;/&gt;&lt;property id=&quot;20307&quot; value=&quot;433&quot;/&gt;&lt;/object&gt;&lt;object type=&quot;3&quot; unique_id=&quot;1110357&quot;&gt;&lt;property id=&quot;20148&quot; value=&quot;5&quot;/&gt;&lt;property id=&quot;20300&quot; value=&quot;Slide 18 - &amp;quot;Exercise: Exit Strategies and Organizational Readiness – Group Discussion&amp;quot;&quot;/&gt;&lt;property id=&quot;20307&quot; value=&quot;431&quot;/&gt;&lt;/object&gt;&lt;object type=&quot;3&quot; unique_id=&quot;1110358&quot;&gt;&lt;property id=&quot;20148&quot; value=&quot;5&quot;/&gt;&lt;property id=&quot;20300&quot; value=&quot;Slide 19 - &amp;quot;Exercise: Exit Strategies and Organizational Readiness – Debrief&amp;quot;&quot;/&gt;&lt;property id=&quot;20307&quot; value=&quot;432&quot;/&gt;&lt;/object&gt;&lt;object type=&quot;3&quot; unique_id=&quot;1110365&quot;&gt;&lt;property id=&quot;20148&quot; value=&quot;5&quot;/&gt;&lt;property id=&quot;20300&quot; value=&quot;Slide 23 - &amp;quot;Afternoon Break&amp;quot;&quot;/&gt;&lt;property id=&quot;20307&quot; value=&quot;434&quot;/&gt;&lt;/object&gt;&lt;object type=&quot;3&quot; unique_id=&quot;1110488&quot;&gt;&lt;property id=&quot;20148&quot; value=&quot;5&quot;/&gt;&lt;property id=&quot;20300&quot; value=&quot;Slide 21 - &amp;quot;Let’s Talk Pricing/Contract Type for Cloud and Agile&amp;quot;&quot;/&gt;&lt;property id=&quot;20307&quot; value=&quot;435&quot;/&gt;&lt;/object&gt;&lt;object type=&quot;3&quot; unique_id=&quot;1110489&quot;&gt;&lt;property id=&quot;20148&quot; value=&quot;5&quot;/&gt;&lt;property id=&quot;20300&quot; value=&quot;Slide 22&quot;/&gt;&lt;property id=&quot;20307&quot; value=&quot;436&quot;/&gt;&lt;/object&gt;&lt;object type=&quot;3&quot; unique_id=&quot;1110670&quot;&gt;&lt;property id=&quot;20148&quot; value=&quot;5&quot;/&gt;&lt;property id=&quot;20300&quot; value=&quot;Slide 9 - &amp;quot;Release 2 Assessment  Results&amp;quot;&quot;/&gt;&lt;property id=&quot;20307&quot; value=&quot;437&quot;/&gt;&lt;/object&gt;&lt;object type=&quot;3&quot; unique_id=&quot;1110671&quot;&gt;&lt;property id=&quot;20148&quot; value=&quot;5&quot;/&gt;&lt;property id=&quot;20300&quot; value=&quot;Slide 10 - &amp;quot;Release 2 Assessment  Results&amp;quot;&quot;/&gt;&lt;property id=&quot;20307&quot; value=&quot;438&quot;/&gt;&lt;/object&gt;&lt;object type=&quot;3&quot; unique_id=&quot;1110672&quot;&gt;&lt;property id=&quot;20148&quot; value=&quot;5&quot;/&gt;&lt;property id=&quot;20300&quot; value=&quot;Slide 11 - &amp;quot;Pre-Program and Release 2  Assessment Results Comparison&amp;quot;&quot;/&gt;&lt;property id=&quot;20307&quot; value=&quot;439&quot;/&gt;&lt;/object&gt;&lt;object type=&quot;3&quot; unique_id=&quot;1110673&quot;&gt;&lt;property id=&quot;20148&quot; value=&quot;5&quot;/&gt;&lt;property id=&quot;20300&quot; value=&quot;Slide 12 - &amp;quot;Release 2 Assessment  Results&amp;quot;&quot;/&gt;&lt;property id=&quot;20307&quot; value=&quot;440&quot;/&gt;&lt;/object&gt;&lt;/object&gt;&lt;object type=&quot;8&quot; unique_id=&quot;158544&quot;&gt;&lt;/object&gt;&lt;object type=&quot;4&quot; unique_id=&quot;158643&quot;&gt;&lt;object type=&quot;5&quot; unique_id=&quot;158695&quot;&gt;&lt;property id=&quot;20149&quot; value=&quot;HUD LEARN&quot;/&gt;&lt;/object&gt;&lt;/object&gt;&lt;object type=&quot;10&quot; unique_id=&quot;158644&quot;&gt;&lt;object type=&quot;11&quot; unique_id=&quot;158645&quot;&gt;&lt;property id=&quot;20180&quot; value=&quot;0&quot;/&gt;&lt;property id=&quot;20181&quot; value=&quot;1&quot;/&gt;&lt;property id=&quot;20183&quot; value=&quot;1&quot;/&gt;&lt;/object&gt;&lt;object type=&quot;12&quot; unique_id=&quot;15864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A97F37-F081-4D2F-A66A-6B654F02F915}">
  <ds:schemaRefs>
    <ds:schemaRef ds:uri="http://schemas.microsoft.com/sharepoint/v3/contenttype/forms"/>
  </ds:schemaRefs>
</ds:datastoreItem>
</file>

<file path=customXml/itemProps2.xml><?xml version="1.0" encoding="utf-8"?>
<ds:datastoreItem xmlns:ds="http://schemas.openxmlformats.org/officeDocument/2006/customXml" ds:itemID="{FC3A68F1-1F00-4832-9102-E82E92DAE5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E51C4BD-313F-4392-A134-2ECE35F86BDF}">
  <ds:schemaRefs>
    <ds:schemaRef ds:uri="http://www.w3.org/XML/1998/namespace"/>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13310</TotalTime>
  <Words>4160</Words>
  <Application>Microsoft Office PowerPoint</Application>
  <PresentationFormat>Custom</PresentationFormat>
  <Paragraphs>583</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Digital Services Contracting Professional Development MVP Program    Release 3 Classroom Session</vt:lpstr>
      <vt:lpstr>Logistics </vt:lpstr>
      <vt:lpstr>Where You’ve Been</vt:lpstr>
      <vt:lpstr>Where You’re Going</vt:lpstr>
      <vt:lpstr>Day 2 Agenda</vt:lpstr>
      <vt:lpstr>Orientation Agenda </vt:lpstr>
      <vt:lpstr>Release 2 Review – William Randolph</vt:lpstr>
      <vt:lpstr>Release 2 Retrospective</vt:lpstr>
      <vt:lpstr>Release 2 Assessment  Results</vt:lpstr>
      <vt:lpstr>Pre-Program and Release 2  Assessment Results Comparison</vt:lpstr>
      <vt:lpstr>Release 2 Assessment  Results</vt:lpstr>
      <vt:lpstr>Release 2 Assessment  Results</vt:lpstr>
      <vt:lpstr>Release 2 Assessment  Results</vt:lpstr>
      <vt:lpstr>The Acquisition Strategy &amp; Organizational Readiness </vt:lpstr>
      <vt:lpstr>The Acquisition Strategy</vt:lpstr>
      <vt:lpstr>The Acquisition Strategy</vt:lpstr>
      <vt:lpstr>New Multi-Award Vehicles: BPAs, IDIQs</vt:lpstr>
      <vt:lpstr>Existing Multi-Award Vehicles: BPAs, IDIQs</vt:lpstr>
      <vt:lpstr>Schedule 70: IT Schedule</vt:lpstr>
      <vt:lpstr>Open Market</vt:lpstr>
      <vt:lpstr>8(a) Program</vt:lpstr>
      <vt:lpstr>Software Strategies</vt:lpstr>
      <vt:lpstr>X-As-A-Service Strategies</vt:lpstr>
      <vt:lpstr>X-As-A-Service Strategies</vt:lpstr>
      <vt:lpstr>X-As-A-Service Strategies</vt:lpstr>
      <vt:lpstr>Organizational Readiness + Strategy</vt:lpstr>
      <vt:lpstr>Morning Break</vt:lpstr>
      <vt:lpstr>Exercise: Exit Strategies</vt:lpstr>
      <vt:lpstr>Exercise: Exit Strategies</vt:lpstr>
      <vt:lpstr>Exercise: Exit Strategies</vt:lpstr>
      <vt:lpstr>Exercise: Exit Strategies</vt:lpstr>
      <vt:lpstr>Exercise: Exit Strategies</vt:lpstr>
      <vt:lpstr>Lunch</vt:lpstr>
      <vt:lpstr>Let’s Talk Pricing/Contract Type for Cloud and Agile</vt:lpstr>
      <vt:lpstr>Afternoon Break</vt:lpstr>
      <vt:lpstr>Live Digital Assignment Working Session</vt:lpstr>
      <vt:lpstr>Demo Day Preparation</vt:lpstr>
    </vt:vector>
  </TitlesOfParts>
  <Company>Windows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Martin, Melissa</cp:lastModifiedBy>
  <cp:revision>609</cp:revision>
  <cp:lastPrinted>2016-11-15T12:49:44Z</cp:lastPrinted>
  <dcterms:created xsi:type="dcterms:W3CDTF">2015-09-18T18:18:02Z</dcterms:created>
  <dcterms:modified xsi:type="dcterms:W3CDTF">2016-11-15T12:56:25Z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