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256" r:id="rId5"/>
    <p:sldId id="288" r:id="rId6"/>
    <p:sldId id="320" r:id="rId7"/>
    <p:sldId id="287" r:id="rId8"/>
    <p:sldId id="303" r:id="rId9"/>
    <p:sldId id="340" r:id="rId10"/>
    <p:sldId id="319" r:id="rId11"/>
    <p:sldId id="308" r:id="rId12"/>
    <p:sldId id="315" r:id="rId13"/>
    <p:sldId id="306" r:id="rId14"/>
    <p:sldId id="339" r:id="rId15"/>
    <p:sldId id="314" r:id="rId16"/>
    <p:sldId id="328" r:id="rId17"/>
    <p:sldId id="329" r:id="rId18"/>
    <p:sldId id="350" r:id="rId19"/>
    <p:sldId id="331" r:id="rId20"/>
    <p:sldId id="341" r:id="rId21"/>
    <p:sldId id="342" r:id="rId22"/>
    <p:sldId id="299" r:id="rId23"/>
    <p:sldId id="330" r:id="rId24"/>
    <p:sldId id="343" r:id="rId25"/>
    <p:sldId id="344" r:id="rId26"/>
    <p:sldId id="345" r:id="rId27"/>
    <p:sldId id="346" r:id="rId28"/>
    <p:sldId id="347" r:id="rId29"/>
    <p:sldId id="348" r:id="rId30"/>
    <p:sldId id="349" r:id="rId31"/>
  </p:sldIdLst>
  <p:sldSz cx="12192000" cy="6858000"/>
  <p:notesSz cx="7010400" cy="92964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836CD7-BB95-4DAD-9D72-781C5FCF4F80}">
          <p14:sldIdLst>
            <p14:sldId id="256"/>
            <p14:sldId id="288"/>
            <p14:sldId id="320"/>
            <p14:sldId id="287"/>
            <p14:sldId id="303"/>
            <p14:sldId id="340"/>
            <p14:sldId id="319"/>
            <p14:sldId id="308"/>
            <p14:sldId id="315"/>
            <p14:sldId id="306"/>
            <p14:sldId id="339"/>
            <p14:sldId id="314"/>
            <p14:sldId id="328"/>
            <p14:sldId id="329"/>
            <p14:sldId id="350"/>
            <p14:sldId id="331"/>
            <p14:sldId id="341"/>
            <p14:sldId id="342"/>
            <p14:sldId id="299"/>
            <p14:sldId id="330"/>
            <p14:sldId id="343"/>
            <p14:sldId id="344"/>
            <p14:sldId id="345"/>
            <p14:sldId id="346"/>
            <p14:sldId id="347"/>
            <p14:sldId id="348"/>
            <p14:sldId id="34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lf, Brock" initials="WB" lastIdx="4" clrIdx="0">
    <p:extLst>
      <p:ext uri="{19B8F6BF-5375-455C-9EA6-DF929625EA0E}">
        <p15:presenceInfo xmlns:p15="http://schemas.microsoft.com/office/powerpoint/2012/main" userId="Wolf, Brock" providerId="None"/>
      </p:ext>
    </p:extLst>
  </p:cmAuthor>
  <p:cmAuthor id="2" name="Erin" initials="EF" lastIdx="17" clrIdx="1">
    <p:extLst>
      <p:ext uri="{19B8F6BF-5375-455C-9EA6-DF929625EA0E}">
        <p15:presenceInfo xmlns:p15="http://schemas.microsoft.com/office/powerpoint/2012/main" userId="Erin" providerId="None"/>
      </p:ext>
    </p:extLst>
  </p:cmAuthor>
  <p:cmAuthor id="3" name="Wolf, Brock" initials="WB [2]" lastIdx="2" clrIdx="2">
    <p:extLst>
      <p:ext uri="{19B8F6BF-5375-455C-9EA6-DF929625EA0E}">
        <p15:presenceInfo xmlns:p15="http://schemas.microsoft.com/office/powerpoint/2012/main" userId="S-1-5-21-2338163137-2684688362-157462135-723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AC"/>
    <a:srgbClr val="004370"/>
    <a:srgbClr val="4291F0"/>
    <a:srgbClr val="DCEAFC"/>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76946" autoAdjust="0"/>
  </p:normalViewPr>
  <p:slideViewPr>
    <p:cSldViewPr snapToGrid="0">
      <p:cViewPr varScale="1">
        <p:scale>
          <a:sx n="80" d="100"/>
          <a:sy n="80" d="100"/>
        </p:scale>
        <p:origin x="186" y="90"/>
      </p:cViewPr>
      <p:guideLst>
        <p:guide orient="horz" pos="2160"/>
        <p:guide pos="384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9456"/>
    </p:cViewPr>
  </p:sorterViewPr>
  <p:notesViewPr>
    <p:cSldViewPr snapToGrid="0">
      <p:cViewPr>
        <p:scale>
          <a:sx n="85" d="100"/>
          <a:sy n="85" d="100"/>
        </p:scale>
        <p:origin x="-2868" y="64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6B48701F-A889-4B94-A380-68791E188376}" type="datetimeFigureOut">
              <a:rPr lang="en-US" smtClean="0"/>
              <a:t>12/2/2016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55AD792-D0E5-463E-BAD3-EF54C503734E}" type="slidenum">
              <a:rPr lang="en-US" smtClean="0"/>
              <a:t>‹#›</a:t>
            </a:fld>
            <a:endParaRPr lang="en-US"/>
          </a:p>
        </p:txBody>
      </p:sp>
    </p:spTree>
    <p:extLst>
      <p:ext uri="{BB962C8B-B14F-4D97-AF65-F5344CB8AC3E}">
        <p14:creationId xmlns:p14="http://schemas.microsoft.com/office/powerpoint/2010/main" val="1927494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BDC796-006F-442D-A66B-1415D11D2B2A}" type="datetimeFigureOut">
              <a:rPr lang="en-US" smtClean="0"/>
              <a:t>12/2/2016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AFC8854-003F-465D-BEBB-FBCAECCCEBB9}" type="slidenum">
              <a:rPr lang="en-US" smtClean="0"/>
              <a:t>‹#›</a:t>
            </a:fld>
            <a:endParaRPr lang="en-US"/>
          </a:p>
        </p:txBody>
      </p:sp>
    </p:spTree>
    <p:extLst>
      <p:ext uri="{BB962C8B-B14F-4D97-AF65-F5344CB8AC3E}">
        <p14:creationId xmlns:p14="http://schemas.microsoft.com/office/powerpoint/2010/main" val="1228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a:t>
            </a:fld>
            <a:endParaRPr lang="en-US"/>
          </a:p>
        </p:txBody>
      </p:sp>
    </p:spTree>
    <p:extLst>
      <p:ext uri="{BB962C8B-B14F-4D97-AF65-F5344CB8AC3E}">
        <p14:creationId xmlns:p14="http://schemas.microsoft.com/office/powerpoint/2010/main" val="3214107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a:t>
            </a:r>
            <a:r>
              <a:rPr lang="en-US" b="0" baseline="0" dirty="0" smtClean="0"/>
              <a:t> Notes:</a:t>
            </a:r>
          </a:p>
          <a:p>
            <a:endParaRPr lang="en-US" b="0" baseline="0" dirty="0" smtClean="0"/>
          </a:p>
          <a:p>
            <a:pPr marL="171450" indent="-171450">
              <a:buFont typeface="Arial" panose="020B0604020202020204" pitchFamily="34" charset="0"/>
              <a:buChar char="•"/>
            </a:pPr>
            <a:r>
              <a:rPr lang="en-US" b="0" dirty="0" smtClean="0"/>
              <a:t>This 1 hour online learning has the</a:t>
            </a:r>
            <a:r>
              <a:rPr lang="en-US" b="0" baseline="0" dirty="0" smtClean="0"/>
              <a:t> goal of helping you determine how to get the best value solution. At a high-level, we bring back the MAP case study you’ve been introduced to earlier in the program. The MAP agency has decided to solicit an MVP to solve their challenges, and you’ll need to review the SOO and evaluation criteria, which is based on what you developed in the Release 3 classroom, and then review the results of the technical evaluation of two mock proposals. Then, we ask you to think about the best tradeoff and questions you’ll need to ask. This will be an activity that we then build on and explore further in the Release 4 classroom session.</a:t>
            </a:r>
          </a:p>
          <a:p>
            <a:pPr marL="171450" indent="-171450">
              <a:buFont typeface="Arial" panose="020B0604020202020204" pitchFamily="34" charset="0"/>
              <a:buChar char="•"/>
            </a:pPr>
            <a:r>
              <a:rPr lang="en-US" b="0" dirty="0" smtClean="0"/>
              <a:t>This is</a:t>
            </a:r>
            <a:r>
              <a:rPr lang="en-US" b="0" baseline="0" dirty="0" smtClean="0"/>
              <a:t> a bronze-level requirement, meaning you’ll need to complete it to receive credit for this iteration.</a:t>
            </a:r>
            <a:endParaRPr lang="en-US" b="0" dirty="0" smtClean="0"/>
          </a:p>
          <a:p>
            <a:pPr marL="0" indent="0">
              <a:buFont typeface="Arial" panose="020B0604020202020204" pitchFamily="34" charset="0"/>
              <a:buNone/>
            </a:pP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10</a:t>
            </a:fld>
            <a:endParaRPr lang="en-US"/>
          </a:p>
        </p:txBody>
      </p:sp>
    </p:spTree>
    <p:extLst>
      <p:ext uri="{BB962C8B-B14F-4D97-AF65-F5344CB8AC3E}">
        <p14:creationId xmlns:p14="http://schemas.microsoft.com/office/powerpoint/2010/main" val="3393582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a:t>
            </a:r>
            <a:r>
              <a:rPr lang="en-US" b="0" baseline="0" dirty="0" smtClean="0"/>
              <a:t> Notes:</a:t>
            </a:r>
          </a:p>
          <a:p>
            <a:endParaRPr lang="en-US" b="0" baseline="0" dirty="0" smtClean="0"/>
          </a:p>
          <a:p>
            <a:r>
              <a:rPr lang="en-US" b="0" dirty="0" smtClean="0"/>
              <a:t>While you’re</a:t>
            </a:r>
            <a:r>
              <a:rPr lang="en-US" b="0" baseline="0" dirty="0" smtClean="0"/>
              <a:t> already likely familiar with negotiations in general, this online learning presents a refresher and some additional considerations from the perspective of digital services. </a:t>
            </a:r>
            <a:r>
              <a:rPr lang="en-US" b="0" dirty="0" smtClean="0"/>
              <a:t>The module will</a:t>
            </a:r>
            <a:r>
              <a:rPr lang="en-US" b="0" baseline="0" dirty="0" smtClean="0"/>
              <a:t> help you:</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Define negotiations.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Recognize how negotiating with vendors during the solicitation process helps the government maximize best value.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Describe key negotiation strategies that enable your agency to obtain best value for your program</a:t>
            </a:r>
            <a:r>
              <a:rPr lang="en-US" b="0" dirty="0" smtClean="0"/>
              <a:t>.</a:t>
            </a:r>
          </a:p>
          <a:p>
            <a:pPr marL="171450" indent="-171450">
              <a:buFont typeface="Arial" panose="020B0604020202020204" pitchFamily="34" charset="0"/>
              <a:buChar char="•"/>
            </a:pPr>
            <a:endParaRPr lang="en-US" b="0" dirty="0" smtClean="0"/>
          </a:p>
          <a:p>
            <a:pPr marL="0" indent="0">
              <a:buFont typeface="Arial" panose="020B0604020202020204" pitchFamily="34" charset="0"/>
              <a:buNone/>
            </a:pPr>
            <a:r>
              <a:rPr lang="en-US" b="0" dirty="0" smtClean="0"/>
              <a:t>This is</a:t>
            </a:r>
            <a:r>
              <a:rPr lang="en-US" b="0" baseline="0" dirty="0" smtClean="0"/>
              <a:t> also a bronze-level requirement. </a:t>
            </a:r>
            <a:endParaRPr lang="en-US" b="0" dirty="0" smtClean="0"/>
          </a:p>
          <a:p>
            <a:pPr marL="0" indent="0">
              <a:buFont typeface="Arial" panose="020B0604020202020204" pitchFamily="34" charset="0"/>
              <a:buNone/>
            </a:pP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11</a:t>
            </a:fld>
            <a:endParaRPr lang="en-US"/>
          </a:p>
        </p:txBody>
      </p:sp>
    </p:spTree>
    <p:extLst>
      <p:ext uri="{BB962C8B-B14F-4D97-AF65-F5344CB8AC3E}">
        <p14:creationId xmlns:p14="http://schemas.microsoft.com/office/powerpoint/2010/main" val="1922759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baseline="0" dirty="0" smtClean="0"/>
          </a:p>
          <a:p>
            <a:r>
              <a:rPr lang="en-US" b="0" baseline="0" dirty="0" smtClean="0"/>
              <a:t>In this silver-level activity,  we’ll build on the bronze activity and have you use the course wiki to share about when you have used negotiation tactics in your work. You’ll answer a series of questions to complete this activity.</a:t>
            </a:r>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12</a:t>
            </a:fld>
            <a:endParaRPr lang="en-US"/>
          </a:p>
        </p:txBody>
      </p:sp>
    </p:spTree>
    <p:extLst>
      <p:ext uri="{BB962C8B-B14F-4D97-AF65-F5344CB8AC3E}">
        <p14:creationId xmlns:p14="http://schemas.microsoft.com/office/powerpoint/2010/main" val="730116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baseline="0" dirty="0" smtClean="0"/>
          </a:p>
          <a:p>
            <a:r>
              <a:rPr lang="en-US" b="0" baseline="0" dirty="0" smtClean="0"/>
              <a:t>Next, we have another online learning focused on debriefing. Once again, you’ve learned about debriefing before, but this module presents some new perspectives on the topic specific to digital services and why debriefing is so important.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13</a:t>
            </a:fld>
            <a:endParaRPr lang="en-US"/>
          </a:p>
        </p:txBody>
      </p:sp>
    </p:spTree>
    <p:extLst>
      <p:ext uri="{BB962C8B-B14F-4D97-AF65-F5344CB8AC3E}">
        <p14:creationId xmlns:p14="http://schemas.microsoft.com/office/powerpoint/2010/main" val="3388842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Based</a:t>
            </a:r>
            <a:r>
              <a:rPr lang="en-US" sz="1200" b="0" baseline="0" dirty="0" smtClean="0"/>
              <a:t> on the SBA webinar discussed at the beginning of this meeting, this is a silver activity that builds upon it. We ask that you p</a:t>
            </a:r>
            <a:r>
              <a:rPr lang="en-US" sz="1200" b="0" dirty="0" smtClean="0"/>
              <a:t>ost</a:t>
            </a:r>
            <a:r>
              <a:rPr lang="en-US" sz="1200" b="0" baseline="0" dirty="0" smtClean="0"/>
              <a:t> the most helpful or interesting thing you learned to the discussion page, and respond to two of your classmates.</a:t>
            </a:r>
            <a:endParaRPr lang="en-US" sz="1200" b="0" dirty="0" smtClean="0"/>
          </a:p>
          <a:p>
            <a:r>
              <a:rPr lang="en-US" sz="1200" b="0" dirty="0" smtClean="0"/>
              <a:t>This</a:t>
            </a:r>
            <a:r>
              <a:rPr lang="en-US" sz="1200" b="0" baseline="0" dirty="0" smtClean="0"/>
              <a:t> activity should take a</a:t>
            </a:r>
            <a:r>
              <a:rPr lang="en-US" sz="1200" b="0" dirty="0" smtClean="0"/>
              <a:t>bout 30 minutes, and it is a silver-level activity.</a:t>
            </a:r>
          </a:p>
        </p:txBody>
      </p:sp>
      <p:sp>
        <p:nvSpPr>
          <p:cNvPr id="4" name="Slide Number Placeholder 3"/>
          <p:cNvSpPr>
            <a:spLocks noGrp="1"/>
          </p:cNvSpPr>
          <p:nvPr>
            <p:ph type="sldNum" sz="quarter" idx="10"/>
          </p:nvPr>
        </p:nvSpPr>
        <p:spPr/>
        <p:txBody>
          <a:bodyPr/>
          <a:lstStyle/>
          <a:p>
            <a:fld id="{3AFC8854-003F-465D-BEBB-FBCAECCCEBB9}" type="slidenum">
              <a:rPr lang="en-US" smtClean="0"/>
              <a:t>14</a:t>
            </a:fld>
            <a:endParaRPr lang="en-US"/>
          </a:p>
        </p:txBody>
      </p:sp>
    </p:spTree>
    <p:extLst>
      <p:ext uri="{BB962C8B-B14F-4D97-AF65-F5344CB8AC3E}">
        <p14:creationId xmlns:p14="http://schemas.microsoft.com/office/powerpoint/2010/main" val="3022327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sz="1200" b="0" dirty="0" smtClean="0"/>
          </a:p>
          <a:p>
            <a:r>
              <a:rPr lang="en-US" sz="1200" b="0" dirty="0" smtClean="0"/>
              <a:t>Now we move into several activities</a:t>
            </a:r>
            <a:r>
              <a:rPr lang="en-US" sz="1200" b="0" baseline="0" dirty="0" smtClean="0"/>
              <a:t> that focus on additional knowledge and skills that you can use back on the job as you start to lead change and promote innovative approaches that attract non-traditional vendors. So in line with this goal, i</a:t>
            </a:r>
            <a:r>
              <a:rPr lang="en-US" sz="1200" b="0" dirty="0" smtClean="0"/>
              <a:t>n this bronze level activity,</a:t>
            </a:r>
            <a:r>
              <a:rPr lang="en-US" sz="1200" b="0" baseline="0" dirty="0" smtClean="0"/>
              <a:t> we ask that you practice using a non-traditional means to communicate out about </a:t>
            </a:r>
            <a:r>
              <a:rPr lang="en-US" sz="1200" b="0" baseline="0" dirty="0" smtClean="0"/>
              <a:t>a </a:t>
            </a:r>
            <a:r>
              <a:rPr lang="en-US" sz="1200" b="0" baseline="0" dirty="0" smtClean="0"/>
              <a:t>solicitation—specifically a blog about the acquisition package you developed in the Release 3 classroom session. So by that we mean, assume that you were to be putting the acquisition package that your team worked on in the classroom “on the streets” and were using blogging as a means to communicate out about it. As you’ll see in the write-up on the portal, we ask that you pull from our previous discussions of effective communication and ways to gain buy-in in putting together your response.</a:t>
            </a:r>
          </a:p>
          <a:p>
            <a:endParaRPr lang="en-US" sz="1200" b="0" baseline="0" dirty="0" smtClean="0"/>
          </a:p>
          <a:p>
            <a:r>
              <a:rPr lang="en-US" sz="1200" b="0" dirty="0" smtClean="0"/>
              <a:t>This</a:t>
            </a:r>
            <a:r>
              <a:rPr lang="en-US" sz="1200" b="0" baseline="0" dirty="0" smtClean="0"/>
              <a:t> activity should take a</a:t>
            </a:r>
            <a:r>
              <a:rPr lang="en-US" sz="1200" b="0" dirty="0" smtClean="0"/>
              <a:t>bout 2 hours, and it is a bronze-level  activity.</a:t>
            </a:r>
          </a:p>
          <a:p>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15</a:t>
            </a:fld>
            <a:endParaRPr lang="en-US"/>
          </a:p>
        </p:txBody>
      </p:sp>
    </p:spTree>
    <p:extLst>
      <p:ext uri="{BB962C8B-B14F-4D97-AF65-F5344CB8AC3E}">
        <p14:creationId xmlns:p14="http://schemas.microsoft.com/office/powerpoint/2010/main" val="3813738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r>
              <a:rPr lang="en-US" sz="1200" b="0" dirty="0" smtClean="0"/>
              <a:t>Next, and</a:t>
            </a:r>
            <a:r>
              <a:rPr lang="en-US" sz="1200" b="0" baseline="0" dirty="0" smtClean="0"/>
              <a:t> related to blogging, we have a silver-level activity where we ask you to do some research into how your agency is using blogging and whether solicitations have been—or could be shared—on it. </a:t>
            </a:r>
            <a:r>
              <a:rPr lang="en-US" sz="1200" b="0" dirty="0" smtClean="0"/>
              <a:t>This</a:t>
            </a:r>
            <a:r>
              <a:rPr lang="en-US" sz="1200" b="0" baseline="0" dirty="0" smtClean="0"/>
              <a:t> activity should take a</a:t>
            </a:r>
            <a:r>
              <a:rPr lang="en-US" sz="1200" b="0" dirty="0" smtClean="0"/>
              <a:t>bout 2 hours, and it is a silver-level activity.</a:t>
            </a:r>
          </a:p>
        </p:txBody>
      </p:sp>
      <p:sp>
        <p:nvSpPr>
          <p:cNvPr id="4" name="Slide Number Placeholder 3"/>
          <p:cNvSpPr>
            <a:spLocks noGrp="1"/>
          </p:cNvSpPr>
          <p:nvPr>
            <p:ph type="sldNum" sz="quarter" idx="10"/>
          </p:nvPr>
        </p:nvSpPr>
        <p:spPr/>
        <p:txBody>
          <a:bodyPr/>
          <a:lstStyle/>
          <a:p>
            <a:fld id="{3AFC8854-003F-465D-BEBB-FBCAECCCEBB9}" type="slidenum">
              <a:rPr lang="en-US" smtClean="0"/>
              <a:t>16</a:t>
            </a:fld>
            <a:endParaRPr lang="en-US"/>
          </a:p>
        </p:txBody>
      </p:sp>
    </p:spTree>
    <p:extLst>
      <p:ext uri="{BB962C8B-B14F-4D97-AF65-F5344CB8AC3E}">
        <p14:creationId xmlns:p14="http://schemas.microsoft.com/office/powerpoint/2010/main" val="1602379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sz="1200" b="0" dirty="0" smtClean="0"/>
          </a:p>
          <a:p>
            <a:r>
              <a:rPr lang="en-US" sz="1200" b="0" dirty="0" smtClean="0"/>
              <a:t>Next, we have an online learning that is all about leading change. You’ve been introduced to some of the techniques you can use to influence and have difficult conversations;</a:t>
            </a:r>
            <a:r>
              <a:rPr lang="en-US" sz="1200" b="0" baseline="0" dirty="0" smtClean="0"/>
              <a:t> in this module, we build on that and focus on an overarching framework (Kotter’s model, which is probably familiar to those of you who have studied this topic before) that you can use to think about how to do so. </a:t>
            </a:r>
          </a:p>
          <a:p>
            <a:endParaRPr lang="en-US" sz="1200"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This</a:t>
            </a:r>
            <a:r>
              <a:rPr lang="en-US" sz="1200" b="0" baseline="0" dirty="0" smtClean="0"/>
              <a:t> online learning should take a</a:t>
            </a:r>
            <a:r>
              <a:rPr lang="en-US" sz="1200" b="0" dirty="0" smtClean="0"/>
              <a:t>bout 30 minutes, and it is a bronze-level activity.</a:t>
            </a:r>
          </a:p>
        </p:txBody>
      </p:sp>
      <p:sp>
        <p:nvSpPr>
          <p:cNvPr id="4" name="Slide Number Placeholder 3"/>
          <p:cNvSpPr>
            <a:spLocks noGrp="1"/>
          </p:cNvSpPr>
          <p:nvPr>
            <p:ph type="sldNum" sz="quarter" idx="10"/>
          </p:nvPr>
        </p:nvSpPr>
        <p:spPr/>
        <p:txBody>
          <a:bodyPr/>
          <a:lstStyle/>
          <a:p>
            <a:fld id="{3AFC8854-003F-465D-BEBB-FBCAECCCEBB9}" type="slidenum">
              <a:rPr lang="en-US" smtClean="0"/>
              <a:t>17</a:t>
            </a:fld>
            <a:endParaRPr lang="en-US"/>
          </a:p>
        </p:txBody>
      </p:sp>
    </p:spTree>
    <p:extLst>
      <p:ext uri="{BB962C8B-B14F-4D97-AF65-F5344CB8AC3E}">
        <p14:creationId xmlns:p14="http://schemas.microsoft.com/office/powerpoint/2010/main" val="3427657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r>
              <a:rPr lang="en-US" sz="1200" b="0" i="0" kern="1200" dirty="0" smtClean="0">
                <a:solidFill>
                  <a:schemeClr val="tx1"/>
                </a:solidFill>
                <a:effectLst/>
                <a:latin typeface="+mn-lt"/>
                <a:ea typeface="+mn-ea"/>
                <a:cs typeface="+mn-cs"/>
              </a:rPr>
              <a:t>In this 30-minute online module, you’ll learn techniques to help you cultivate your mindset around change and thus, respond productively when you encounter setbacks and pushback. Specifically, you’ll learn:</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Characteristics of a “growth mindset”</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Wellness rituals and techniques that can enhance your performance during transition</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How resilience and a growth mindset help you take risks and innovate</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How to positively respond to negative feedback and failure by analyzing the situation and adjusting your approach</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How to differentiate between situations where it makes sense to continue pushing for change and others where you may need to redirect</a:t>
            </a:r>
          </a:p>
          <a:p>
            <a:pPr marL="628650" lvl="1"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0" i="0" kern="1200" dirty="0" smtClean="0">
                <a:solidFill>
                  <a:schemeClr val="tx1"/>
                </a:solidFill>
                <a:effectLst/>
                <a:latin typeface="+mn-lt"/>
                <a:ea typeface="+mn-ea"/>
                <a:cs typeface="+mn-cs"/>
              </a:rPr>
              <a:t>This is a silver-level</a:t>
            </a:r>
            <a:r>
              <a:rPr lang="en-US" sz="1200" b="0" i="0" kern="1200" baseline="0" dirty="0" smtClean="0">
                <a:solidFill>
                  <a:schemeClr val="tx1"/>
                </a:solidFill>
                <a:effectLst/>
                <a:latin typeface="+mn-lt"/>
                <a:ea typeface="+mn-ea"/>
                <a:cs typeface="+mn-cs"/>
              </a:rPr>
              <a:t> online learning</a:t>
            </a:r>
            <a:endParaRPr lang="en-US" sz="1200" b="0" i="0" kern="1200" dirty="0" smtClean="0">
              <a:solidFill>
                <a:schemeClr val="tx1"/>
              </a:solidFill>
              <a:effectLst/>
              <a:latin typeface="+mn-lt"/>
              <a:ea typeface="+mn-ea"/>
              <a:cs typeface="+mn-cs"/>
            </a:endParaRPr>
          </a:p>
          <a:p>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18</a:t>
            </a:fld>
            <a:endParaRPr lang="en-US"/>
          </a:p>
        </p:txBody>
      </p:sp>
    </p:spTree>
    <p:extLst>
      <p:ext uri="{BB962C8B-B14F-4D97-AF65-F5344CB8AC3E}">
        <p14:creationId xmlns:p14="http://schemas.microsoft.com/office/powerpoint/2010/main" val="3644863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Facilitator Notes:</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19</a:t>
            </a:fld>
            <a:endParaRPr lang="en-US"/>
          </a:p>
        </p:txBody>
      </p:sp>
    </p:spTree>
    <p:extLst>
      <p:ext uri="{BB962C8B-B14F-4D97-AF65-F5344CB8AC3E}">
        <p14:creationId xmlns:p14="http://schemas.microsoft.com/office/powerpoint/2010/main" val="3898218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0" dirty="0" smtClean="0"/>
              <a:t>Facilitator Notes: </a:t>
            </a:r>
          </a:p>
          <a:p>
            <a:pPr marL="0" lvl="0" indent="0">
              <a:buFont typeface="Arial" panose="020B0604020202020204" pitchFamily="34" charset="0"/>
              <a:buNone/>
            </a:pPr>
            <a:endParaRPr lang="en-US" b="0" dirty="0" smtClean="0"/>
          </a:p>
          <a:p>
            <a:pPr marL="0" lvl="0" indent="0">
              <a:buFont typeface="Arial" panose="020B0604020202020204" pitchFamily="34" charset="0"/>
              <a:buNone/>
            </a:pPr>
            <a:r>
              <a:rPr lang="en-US" b="0" dirty="0" smtClean="0"/>
              <a:t>Today</a:t>
            </a:r>
            <a:r>
              <a:rPr lang="en-US" b="0" baseline="0" dirty="0" smtClean="0"/>
              <a:t> we’ll be starting with some reminders and updates. Then we’ll go over all of the activities for this iteration, including your capstone presentation.</a:t>
            </a:r>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2</a:t>
            </a:fld>
            <a:endParaRPr lang="en-US"/>
          </a:p>
        </p:txBody>
      </p:sp>
    </p:spTree>
    <p:extLst>
      <p:ext uri="{BB962C8B-B14F-4D97-AF65-F5344CB8AC3E}">
        <p14:creationId xmlns:p14="http://schemas.microsoft.com/office/powerpoint/2010/main" val="4219549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Facilitator Notes:</a:t>
            </a:r>
          </a:p>
          <a:p>
            <a:pPr marL="171450" indent="-171450">
              <a:buFont typeface="Arial" panose="020B0604020202020204" pitchFamily="34" charset="0"/>
              <a:buChar char="•"/>
            </a:pPr>
            <a:r>
              <a:rPr lang="en-US" dirty="0" smtClean="0"/>
              <a:t>Reminder</a:t>
            </a:r>
            <a:r>
              <a:rPr lang="en-US" baseline="0" dirty="0" smtClean="0"/>
              <a:t> that we’ll have an Iteration 4.A post-assessment for you to complete to measure your progress through the iteration. PLEASE complete this in a timely fashion—it’s important for us to understand how you’re doing as a cohort and is required in order for you to graduate on Jan. 11.</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20</a:t>
            </a:fld>
            <a:endParaRPr lang="en-US"/>
          </a:p>
        </p:txBody>
      </p:sp>
    </p:spTree>
    <p:extLst>
      <p:ext uri="{BB962C8B-B14F-4D97-AF65-F5344CB8AC3E}">
        <p14:creationId xmlns:p14="http://schemas.microsoft.com/office/powerpoint/2010/main" val="1504091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 Notes:</a:t>
            </a:r>
          </a:p>
          <a:p>
            <a:r>
              <a:rPr lang="en-US" dirty="0" smtClean="0"/>
              <a:t>Let students know that the Capstone Skills Test (the final test for the course</a:t>
            </a:r>
            <a:r>
              <a:rPr lang="en-US" baseline="0" dirty="0" smtClean="0"/>
              <a:t> that encompasses everything they have learned) is coming up at the end of Release 4.</a:t>
            </a:r>
          </a:p>
          <a:p>
            <a:r>
              <a:rPr lang="en-US" baseline="0" dirty="0" smtClean="0"/>
              <a:t>The test will be scenario-based with 3-5 questions per scenario.</a:t>
            </a:r>
          </a:p>
          <a:p>
            <a:r>
              <a:rPr lang="en-US" baseline="0" dirty="0" smtClean="0"/>
              <a:t>Everyone must complete the Capstone Skills Test before the Release 4 classroom session.</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21</a:t>
            </a:fld>
            <a:endParaRPr lang="en-US"/>
          </a:p>
        </p:txBody>
      </p:sp>
    </p:spTree>
    <p:extLst>
      <p:ext uri="{BB962C8B-B14F-4D97-AF65-F5344CB8AC3E}">
        <p14:creationId xmlns:p14="http://schemas.microsoft.com/office/powerpoint/2010/main" val="57832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 Notes:</a:t>
            </a:r>
          </a:p>
          <a:p>
            <a:pPr marL="171450" indent="-171450">
              <a:buFont typeface="Arial" panose="020B0604020202020204" pitchFamily="34" charset="0"/>
              <a:buChar char="•"/>
            </a:pPr>
            <a:r>
              <a:rPr lang="en-US" dirty="0" smtClean="0"/>
              <a:t>In addition</a:t>
            </a:r>
            <a:r>
              <a:rPr lang="en-US" baseline="0" dirty="0" smtClean="0"/>
              <a:t> to the Capstone Skills Test, the final presentations for the Live Digital Assignment are coming up.</a:t>
            </a:r>
          </a:p>
          <a:p>
            <a:pPr marL="171450" indent="-171450">
              <a:buFont typeface="Arial" panose="020B0604020202020204" pitchFamily="34" charset="0"/>
              <a:buChar char="•"/>
            </a:pPr>
            <a:r>
              <a:rPr lang="en-US" baseline="0" dirty="0" smtClean="0"/>
              <a:t>They will be done during the Release 4 Classroom session.</a:t>
            </a:r>
          </a:p>
          <a:p>
            <a:pPr marL="171450" indent="-171450">
              <a:buFont typeface="Arial" panose="020B0604020202020204" pitchFamily="34" charset="0"/>
              <a:buChar char="•"/>
            </a:pPr>
            <a:r>
              <a:rPr lang="en-US" baseline="0" dirty="0" smtClean="0"/>
              <a:t>Unlike the previous presentations, your final presentations will be a pitch in front of a panel </a:t>
            </a:r>
            <a:r>
              <a:rPr lang="en-US" sz="1200" kern="1200" dirty="0" smtClean="0">
                <a:solidFill>
                  <a:schemeClr val="tx1"/>
                </a:solidFill>
                <a:effectLst/>
                <a:latin typeface="+mn-lt"/>
                <a:ea typeface="+mn-ea"/>
                <a:cs typeface="+mn-cs"/>
              </a:rPr>
              <a:t>comprised of USDS, OFPP or other guests.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presentations</a:t>
            </a:r>
            <a:r>
              <a:rPr lang="en-US" sz="1200" kern="1200" baseline="0" dirty="0" smtClean="0">
                <a:solidFill>
                  <a:schemeClr val="tx1"/>
                </a:solidFill>
                <a:effectLst/>
                <a:latin typeface="+mn-lt"/>
                <a:ea typeface="+mn-ea"/>
                <a:cs typeface="+mn-cs"/>
              </a:rPr>
              <a:t> will be similar to the reality show Shark Tank, where each group must pitch their Live Digital Assignment product to the panel to gain the panelists commitment of time and resources to pick up the project and build it out.</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There are detailed instructions on the portal, including a list of talking points that must be covered during each presentation.</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The presentation rules are:</a:t>
            </a:r>
          </a:p>
          <a:p>
            <a:pPr marL="628650" lvl="1" indent="-171450">
              <a:buFont typeface="Arial" panose="020B0604020202020204" pitchFamily="34" charset="0"/>
              <a:buChar char="•"/>
            </a:pPr>
            <a:r>
              <a:rPr lang="en-US" kern="1200" baseline="0" dirty="0" smtClean="0">
                <a:solidFill>
                  <a:schemeClr val="tx1"/>
                </a:solidFill>
                <a:effectLst/>
                <a:latin typeface="+mn-lt"/>
                <a:ea typeface="+mn-ea"/>
                <a:cs typeface="+mn-cs"/>
              </a:rPr>
              <a:t>Each group has 15 minutes to present and 10 minutes for questions</a:t>
            </a:r>
          </a:p>
          <a:p>
            <a:pPr marL="628650" lvl="1" indent="-171450">
              <a:buFont typeface="Arial" panose="020B0604020202020204" pitchFamily="34" charset="0"/>
              <a:buChar char="•"/>
            </a:pPr>
            <a:r>
              <a:rPr lang="en-US" kern="1200" baseline="0" dirty="0" smtClean="0">
                <a:solidFill>
                  <a:schemeClr val="tx1"/>
                </a:solidFill>
                <a:effectLst/>
                <a:latin typeface="+mn-lt"/>
                <a:ea typeface="+mn-ea"/>
                <a:cs typeface="+mn-cs"/>
              </a:rPr>
              <a:t>All team members must participate (meaning perform part of the presentation)</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22</a:t>
            </a:fld>
            <a:endParaRPr lang="en-US"/>
          </a:p>
        </p:txBody>
      </p:sp>
    </p:spTree>
    <p:extLst>
      <p:ext uri="{BB962C8B-B14F-4D97-AF65-F5344CB8AC3E}">
        <p14:creationId xmlns:p14="http://schemas.microsoft.com/office/powerpoint/2010/main" val="459520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 Notes:</a:t>
            </a:r>
          </a:p>
          <a:p>
            <a:pPr marL="171450" indent="-171450">
              <a:buFont typeface="Arial" panose="020B0604020202020204" pitchFamily="34" charset="0"/>
              <a:buChar char="•"/>
            </a:pPr>
            <a:r>
              <a:rPr lang="en-US" dirty="0" smtClean="0"/>
              <a:t>As you heard</a:t>
            </a:r>
            <a:r>
              <a:rPr lang="en-US" baseline="0" dirty="0" smtClean="0"/>
              <a:t> during the Course orientation, your live digital assignments will be graded on both self and peer ratings, as well as ratings from the panelists at the final presentations.</a:t>
            </a:r>
          </a:p>
          <a:p>
            <a:pPr marL="171450" indent="-171450">
              <a:buFont typeface="Arial" panose="020B0604020202020204" pitchFamily="34" charset="0"/>
              <a:buChar char="•"/>
            </a:pPr>
            <a:r>
              <a:rPr lang="en-US" baseline="0" dirty="0" smtClean="0"/>
              <a:t>There are four rating dimensions, and they are weighted equally.</a:t>
            </a:r>
          </a:p>
          <a:p>
            <a:pPr marL="171450" indent="-171450">
              <a:buFont typeface="Arial" panose="020B0604020202020204" pitchFamily="34" charset="0"/>
              <a:buChar char="•"/>
            </a:pPr>
            <a:r>
              <a:rPr lang="en-US" baseline="0" dirty="0" smtClean="0"/>
              <a:t>The self and peer ratings are: Engaged Contribution and Collaborative Action.</a:t>
            </a:r>
          </a:p>
          <a:p>
            <a:pPr marL="171450" indent="-171450">
              <a:buFont typeface="Arial" panose="020B0604020202020204" pitchFamily="34" charset="0"/>
              <a:buChar char="•"/>
            </a:pPr>
            <a:r>
              <a:rPr lang="en-US" baseline="0" dirty="0" smtClean="0"/>
              <a:t>Because of the restructuring to the Live Digital Assignment, the panel ratings have change from what was in Orientation. The new ratings are: Investment Buy-in and the Pitch Itself.</a:t>
            </a:r>
          </a:p>
          <a:p>
            <a:pPr marL="0" indent="0">
              <a:buFont typeface="Arial" panose="020B0604020202020204" pitchFamily="34" charset="0"/>
              <a:buNone/>
            </a:pPr>
            <a:r>
              <a:rPr lang="en-US" baseline="0" dirty="0" smtClean="0"/>
              <a:t>The next few slides will show the details of each rating</a:t>
            </a:r>
          </a:p>
          <a:p>
            <a:endParaRPr lang="en-US"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23</a:t>
            </a:fld>
            <a:endParaRPr lang="en-US"/>
          </a:p>
        </p:txBody>
      </p:sp>
    </p:spTree>
    <p:extLst>
      <p:ext uri="{BB962C8B-B14F-4D97-AF65-F5344CB8AC3E}">
        <p14:creationId xmlns:p14="http://schemas.microsoft.com/office/powerpoint/2010/main" val="3752264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a:t>
            </a:r>
            <a:r>
              <a:rPr lang="en-US" baseline="0" dirty="0" smtClean="0"/>
              <a:t> Notes:</a:t>
            </a:r>
          </a:p>
          <a:p>
            <a:r>
              <a:rPr lang="en-US" baseline="0" dirty="0" smtClean="0"/>
              <a:t>Walk the students through the main definition of the Self/Peer rating and the different scores that can be earned.</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24</a:t>
            </a:fld>
            <a:endParaRPr lang="en-US"/>
          </a:p>
        </p:txBody>
      </p:sp>
    </p:spTree>
    <p:extLst>
      <p:ext uri="{BB962C8B-B14F-4D97-AF65-F5344CB8AC3E}">
        <p14:creationId xmlns:p14="http://schemas.microsoft.com/office/powerpoint/2010/main" val="1064624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a:t>
            </a:r>
            <a:r>
              <a:rPr lang="en-US" baseline="0" dirty="0" smtClean="0"/>
              <a:t> Notes:</a:t>
            </a:r>
          </a:p>
          <a:p>
            <a:r>
              <a:rPr lang="en-US" baseline="0" dirty="0" smtClean="0"/>
              <a:t>Walk the students through the main definition of the Self/Peer rating and the different scores that can be earned.</a:t>
            </a:r>
            <a:endParaRPr lang="en-US"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25</a:t>
            </a:fld>
            <a:endParaRPr lang="en-US"/>
          </a:p>
        </p:txBody>
      </p:sp>
    </p:spTree>
    <p:extLst>
      <p:ext uri="{BB962C8B-B14F-4D97-AF65-F5344CB8AC3E}">
        <p14:creationId xmlns:p14="http://schemas.microsoft.com/office/powerpoint/2010/main" val="1217119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a:t>
            </a:r>
            <a:r>
              <a:rPr lang="en-US" baseline="0" dirty="0" smtClean="0"/>
              <a:t> Notes:</a:t>
            </a:r>
          </a:p>
          <a:p>
            <a:r>
              <a:rPr lang="en-US" baseline="0" dirty="0" smtClean="0"/>
              <a:t>Walk the students through the main definition of the Panel rating and the different scores that can be earned.</a:t>
            </a:r>
            <a:endParaRPr lang="en-US"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26</a:t>
            </a:fld>
            <a:endParaRPr lang="en-US"/>
          </a:p>
        </p:txBody>
      </p:sp>
    </p:spTree>
    <p:extLst>
      <p:ext uri="{BB962C8B-B14F-4D97-AF65-F5344CB8AC3E}">
        <p14:creationId xmlns:p14="http://schemas.microsoft.com/office/powerpoint/2010/main" val="3161953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a:t>
            </a:r>
            <a:r>
              <a:rPr lang="en-US" baseline="0" dirty="0" smtClean="0"/>
              <a:t> Notes:</a:t>
            </a:r>
          </a:p>
          <a:p>
            <a:r>
              <a:rPr lang="en-US" baseline="0" smtClean="0"/>
              <a:t>Walk the students through the main definition of the Panel rating and the different scores that can be earned.</a:t>
            </a:r>
            <a:endParaRPr lang="en-US" smtClean="0"/>
          </a:p>
          <a:p>
            <a:endParaRPr lang="en-US"/>
          </a:p>
        </p:txBody>
      </p:sp>
      <p:sp>
        <p:nvSpPr>
          <p:cNvPr id="4" name="Slide Number Placeholder 3"/>
          <p:cNvSpPr>
            <a:spLocks noGrp="1"/>
          </p:cNvSpPr>
          <p:nvPr>
            <p:ph type="sldNum" sz="quarter" idx="10"/>
          </p:nvPr>
        </p:nvSpPr>
        <p:spPr/>
        <p:txBody>
          <a:bodyPr/>
          <a:lstStyle/>
          <a:p>
            <a:fld id="{3AFC8854-003F-465D-BEBB-FBCAECCCEBB9}" type="slidenum">
              <a:rPr lang="en-US" smtClean="0"/>
              <a:t>27</a:t>
            </a:fld>
            <a:endParaRPr lang="en-US"/>
          </a:p>
        </p:txBody>
      </p:sp>
    </p:spTree>
    <p:extLst>
      <p:ext uri="{BB962C8B-B14F-4D97-AF65-F5344CB8AC3E}">
        <p14:creationId xmlns:p14="http://schemas.microsoft.com/office/powerpoint/2010/main" val="104300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 Notes: </a:t>
            </a:r>
          </a:p>
          <a:p>
            <a:endParaRPr lang="en-US" dirty="0" smtClean="0"/>
          </a:p>
          <a:p>
            <a:r>
              <a:rPr lang="en-US" dirty="0" smtClean="0"/>
              <a:t>Some</a:t>
            </a:r>
            <a:r>
              <a:rPr lang="en-US" baseline="0" dirty="0" smtClean="0"/>
              <a:t> other updates– we still have folks who have not completed the Iteration 3.B Post-Assessment. Please remember that this is a bronze requirement, and you must complete it to pass the class. </a:t>
            </a:r>
          </a:p>
          <a:p>
            <a:endParaRPr lang="en-US" baseline="0" dirty="0" smtClean="0"/>
          </a:p>
          <a:p>
            <a:r>
              <a:rPr lang="en-US" baseline="0" dirty="0" smtClean="0"/>
              <a:t>Our facilitation team is going to send an update out this week to with information on which assignments you still have to complete/turn in. </a:t>
            </a:r>
            <a:endParaRPr lang="en-US"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3</a:t>
            </a:fld>
            <a:endParaRPr lang="en-US"/>
          </a:p>
        </p:txBody>
      </p:sp>
    </p:spTree>
    <p:extLst>
      <p:ext uri="{BB962C8B-B14F-4D97-AF65-F5344CB8AC3E}">
        <p14:creationId xmlns:p14="http://schemas.microsoft.com/office/powerpoint/2010/main" val="1345842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 </a:t>
            </a:r>
          </a:p>
          <a:p>
            <a:endParaRPr lang="en-US" b="0" dirty="0" smtClean="0"/>
          </a:p>
          <a:p>
            <a:r>
              <a:rPr lang="en-US" b="0" dirty="0" smtClean="0"/>
              <a:t>Congratulations</a:t>
            </a:r>
            <a:r>
              <a:rPr lang="en-US" b="0" baseline="0" dirty="0" smtClean="0"/>
              <a:t> wrapping up iteration 3.B. To review, you:</a:t>
            </a:r>
          </a:p>
          <a:p>
            <a:pPr marL="628650" lvl="1" indent="-171450">
              <a:buFont typeface="Arial" panose="020B0604020202020204" pitchFamily="34" charset="0"/>
              <a:buChar char="•"/>
            </a:pPr>
            <a:r>
              <a:rPr lang="en-US" sz="1200" b="0" dirty="0" smtClean="0">
                <a:solidFill>
                  <a:schemeClr val="tx1"/>
                </a:solidFill>
              </a:rPr>
              <a:t>Identified how to develop an acquisition strategy for digital services.</a:t>
            </a:r>
          </a:p>
          <a:p>
            <a:pPr marL="628650" lvl="1" indent="-171450">
              <a:buFont typeface="Arial" panose="020B0604020202020204" pitchFamily="34" charset="0"/>
              <a:buChar char="•"/>
            </a:pPr>
            <a:r>
              <a:rPr lang="en-US" sz="1200" b="0" dirty="0" smtClean="0">
                <a:solidFill>
                  <a:schemeClr val="tx1"/>
                </a:solidFill>
              </a:rPr>
              <a:t>Selected an acquisition strategy that supports your customer's needs for a digital acquisition.</a:t>
            </a:r>
          </a:p>
          <a:p>
            <a:pPr marL="628650" lvl="1" indent="-171450">
              <a:buFont typeface="Arial" panose="020B0604020202020204" pitchFamily="34" charset="0"/>
              <a:buChar char="•"/>
            </a:pPr>
            <a:r>
              <a:rPr lang="en-US" sz="1200" b="0" dirty="0" smtClean="0">
                <a:solidFill>
                  <a:schemeClr val="tx1"/>
                </a:solidFill>
              </a:rPr>
              <a:t>Identified strategies and communication methods to apply at different phases of the change lifecycle. </a:t>
            </a:r>
          </a:p>
          <a:p>
            <a:pPr marL="628650" lvl="1" indent="-171450">
              <a:buFont typeface="Arial" panose="020B0604020202020204" pitchFamily="34" charset="0"/>
              <a:buChar char="•"/>
            </a:pPr>
            <a:r>
              <a:rPr lang="en-US" sz="1200" b="0" dirty="0" smtClean="0">
                <a:solidFill>
                  <a:schemeClr val="tx1"/>
                </a:solidFill>
              </a:rPr>
              <a:t>Identified evaluation methods and criteria on cost and pricing, terms and conditions, security concerns (cyber), and data rights to evaluate vendor maturity and ability to deliver a product that solves a given need and given the definition of success.</a:t>
            </a:r>
          </a:p>
          <a:p>
            <a:pPr marL="457200" lvl="1" indent="0">
              <a:buFont typeface="Arial" panose="020B0604020202020204" pitchFamily="34" charset="0"/>
              <a:buNone/>
            </a:pPr>
            <a:endParaRPr lang="en-US" sz="1200" b="0" dirty="0" smtClean="0">
              <a:solidFill>
                <a:schemeClr val="tx1"/>
              </a:solidFill>
            </a:endParaRPr>
          </a:p>
          <a:p>
            <a:endParaRPr lang="en-US" b="0" dirty="0" smtClean="0"/>
          </a:p>
          <a:p>
            <a:r>
              <a:rPr lang="en-US" b="0" dirty="0" smtClean="0"/>
              <a:t>In</a:t>
            </a:r>
            <a:r>
              <a:rPr lang="en-US" b="0" baseline="0" dirty="0" smtClean="0"/>
              <a:t> this next iteration, Iteration 4.A, you will: </a:t>
            </a:r>
          </a:p>
          <a:p>
            <a:pPr marL="800100" lvl="1" indent="-342900">
              <a:buFont typeface="Arial" panose="020B0604020202020204" pitchFamily="34" charset="0"/>
              <a:buChar char="•"/>
            </a:pPr>
            <a:r>
              <a:rPr lang="en-US" sz="2000" b="0" dirty="0" smtClean="0">
                <a:solidFill>
                  <a:schemeClr val="tx1"/>
                </a:solidFill>
              </a:rPr>
              <a:t>Select a technical evaluation team with the necessary digital skills.</a:t>
            </a:r>
          </a:p>
          <a:p>
            <a:pPr marL="800100" lvl="1" indent="-342900">
              <a:buFont typeface="Arial" panose="020B0604020202020204" pitchFamily="34" charset="0"/>
              <a:buChar char="•"/>
            </a:pPr>
            <a:r>
              <a:rPr lang="en-US" sz="2000" b="0" dirty="0" smtClean="0">
                <a:solidFill>
                  <a:schemeClr val="tx1"/>
                </a:solidFill>
              </a:rPr>
              <a:t>Identify how to get the best value solution for your program by negotiating tradeoffs.</a:t>
            </a:r>
          </a:p>
          <a:p>
            <a:pPr marL="800100" lvl="1" indent="-342900">
              <a:buFont typeface="Arial" panose="020B0604020202020204" pitchFamily="34" charset="0"/>
              <a:buChar char="•"/>
            </a:pPr>
            <a:r>
              <a:rPr lang="en-US" sz="2000" b="0" dirty="0" smtClean="0">
                <a:solidFill>
                  <a:schemeClr val="tx1"/>
                </a:solidFill>
              </a:rPr>
              <a:t>Determine the next steps that follow contract award. </a:t>
            </a:r>
          </a:p>
          <a:p>
            <a:pPr marL="800100" lvl="1" indent="-342900">
              <a:buFont typeface="Arial" panose="020B0604020202020204" pitchFamily="34" charset="0"/>
              <a:buChar char="•"/>
            </a:pPr>
            <a:r>
              <a:rPr lang="en-US" sz="2000" b="0" dirty="0" smtClean="0">
                <a:solidFill>
                  <a:schemeClr val="tx1"/>
                </a:solidFill>
              </a:rPr>
              <a:t>Identify the effective characteristics of a change agent and strategies to apply at different phases of the change lifecycle as you return to your agency. </a:t>
            </a:r>
          </a:p>
        </p:txBody>
      </p:sp>
      <p:sp>
        <p:nvSpPr>
          <p:cNvPr id="4" name="Slide Number Placeholder 3"/>
          <p:cNvSpPr>
            <a:spLocks noGrp="1"/>
          </p:cNvSpPr>
          <p:nvPr>
            <p:ph type="sldNum" sz="quarter" idx="10"/>
          </p:nvPr>
        </p:nvSpPr>
        <p:spPr/>
        <p:txBody>
          <a:bodyPr/>
          <a:lstStyle/>
          <a:p>
            <a:fld id="{3AFC8854-003F-465D-BEBB-FBCAECCCEBB9}" type="slidenum">
              <a:rPr lang="en-US" smtClean="0"/>
              <a:t>4</a:t>
            </a:fld>
            <a:endParaRPr lang="en-US"/>
          </a:p>
        </p:txBody>
      </p:sp>
    </p:spTree>
    <p:extLst>
      <p:ext uri="{BB962C8B-B14F-4D97-AF65-F5344CB8AC3E}">
        <p14:creationId xmlns:p14="http://schemas.microsoft.com/office/powerpoint/2010/main" val="188588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dirty="0" smtClean="0"/>
          </a:p>
          <a:p>
            <a:r>
              <a:rPr lang="en-US" b="0" dirty="0" smtClean="0"/>
              <a:t>This week we have the Iteration Planning</a:t>
            </a:r>
            <a:r>
              <a:rPr lang="en-US" b="0" baseline="0" dirty="0" smtClean="0"/>
              <a:t> meeting today, and on Tuesday of next week we have the iteration web conference. The following slides will have more details about that. </a:t>
            </a:r>
          </a:p>
          <a:p>
            <a:endParaRPr lang="en-US" b="0" baseline="0" dirty="0" smtClean="0"/>
          </a:p>
          <a:p>
            <a:r>
              <a:rPr lang="en-US" b="0" baseline="0" dirty="0" smtClean="0"/>
              <a:t>There are several online learnings for this iteration– we have 5 online learnings that range from 30 minutes to a half hour each. We also have an activity that we estimate may take up to two hours. </a:t>
            </a:r>
          </a:p>
          <a:p>
            <a:r>
              <a:rPr lang="en-US" b="0" baseline="0" dirty="0" smtClean="0"/>
              <a:t>As usual, you will have a pre and post assessment for the iteration. Please do not forget about these! </a:t>
            </a:r>
          </a:p>
          <a:p>
            <a:endParaRPr lang="en-US" b="0" dirty="0" smtClean="0"/>
          </a:p>
          <a:p>
            <a:r>
              <a:rPr lang="en-US" b="0" dirty="0" smtClean="0"/>
              <a:t>The activities</a:t>
            </a:r>
            <a:r>
              <a:rPr lang="en-US" b="0" baseline="0" dirty="0" smtClean="0"/>
              <a:t> you see on this page are the bronze-level activities, we will discuss the silver activities more with our activity walkthrough. </a:t>
            </a:r>
          </a:p>
        </p:txBody>
      </p:sp>
      <p:sp>
        <p:nvSpPr>
          <p:cNvPr id="4" name="Slide Number Placeholder 3"/>
          <p:cNvSpPr>
            <a:spLocks noGrp="1"/>
          </p:cNvSpPr>
          <p:nvPr>
            <p:ph type="sldNum" sz="quarter" idx="10"/>
          </p:nvPr>
        </p:nvSpPr>
        <p:spPr/>
        <p:txBody>
          <a:bodyPr/>
          <a:lstStyle/>
          <a:p>
            <a:fld id="{3AFC8854-003F-465D-BEBB-FBCAECCCEBB9}" type="slidenum">
              <a:rPr lang="en-US" smtClean="0"/>
              <a:t>5</a:t>
            </a:fld>
            <a:endParaRPr lang="en-US"/>
          </a:p>
        </p:txBody>
      </p:sp>
    </p:spTree>
    <p:extLst>
      <p:ext uri="{BB962C8B-B14F-4D97-AF65-F5344CB8AC3E}">
        <p14:creationId xmlns:p14="http://schemas.microsoft.com/office/powerpoint/2010/main" val="188588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dirty="0" smtClean="0"/>
          </a:p>
          <a:p>
            <a:pPr marL="171450" indent="-171450">
              <a:buFont typeface="Arial" panose="020B0604020202020204" pitchFamily="34" charset="0"/>
              <a:buChar char="•"/>
            </a:pPr>
            <a:r>
              <a:rPr lang="en-US" b="0" dirty="0" smtClean="0"/>
              <a:t>Mary O’Toole </a:t>
            </a:r>
            <a:r>
              <a:rPr lang="en-US" b="0" baseline="0" dirty="0" smtClean="0"/>
              <a:t> is the </a:t>
            </a:r>
            <a:r>
              <a:rPr lang="en-US" b="0" dirty="0" smtClean="0"/>
              <a:t>Product Manager on the SBA Digital ONE Modernization effort that you learned about earlier in the program. She will discuss post-award administration activities and lessons learned</a:t>
            </a:r>
            <a:r>
              <a:rPr lang="en-US" b="0" baseline="0" dirty="0" smtClean="0"/>
              <a:t> from her experiences in this role.</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6</a:t>
            </a:fld>
            <a:endParaRPr lang="en-US"/>
          </a:p>
        </p:txBody>
      </p:sp>
    </p:spTree>
    <p:extLst>
      <p:ext uri="{BB962C8B-B14F-4D97-AF65-F5344CB8AC3E}">
        <p14:creationId xmlns:p14="http://schemas.microsoft.com/office/powerpoint/2010/main" val="4273690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 Notes: </a:t>
            </a:r>
          </a:p>
          <a:p>
            <a:pPr marL="171450" indent="-171450">
              <a:buFont typeface="Arial" panose="020B0604020202020204" pitchFamily="34" charset="0"/>
              <a:buChar char="•"/>
            </a:pPr>
            <a:r>
              <a:rPr lang="en-US" b="0" dirty="0" smtClean="0"/>
              <a:t>As</a:t>
            </a:r>
            <a:r>
              <a:rPr lang="en-US" b="0" baseline="0" dirty="0" smtClean="0"/>
              <a:t> with previous iteration, t</a:t>
            </a:r>
            <a:r>
              <a:rPr lang="en-US" b="0" dirty="0" smtClean="0"/>
              <a:t>his</a:t>
            </a:r>
            <a:r>
              <a:rPr lang="en-US" b="0" baseline="0" dirty="0" smtClean="0"/>
              <a:t> 30-minute pre-assessment introduces you to the content for this release in an applied and engaging manner--by presenting you with a real-life challenge that you may encounter on the job.</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Use this exercise a</a:t>
            </a:r>
            <a:r>
              <a:rPr lang="en-US" sz="1200" b="0" i="0" kern="1200" baseline="0" dirty="0" smtClean="0">
                <a:solidFill>
                  <a:schemeClr val="tx1"/>
                </a:solidFill>
                <a:effectLst/>
                <a:latin typeface="+mn-lt"/>
                <a:ea typeface="+mn-ea"/>
                <a:cs typeface="+mn-cs"/>
              </a:rPr>
              <a:t> gauge </a:t>
            </a:r>
            <a:r>
              <a:rPr lang="en-US" sz="1200" b="0" i="0" kern="1200" dirty="0" smtClean="0">
                <a:solidFill>
                  <a:schemeClr val="tx1"/>
                </a:solidFill>
                <a:effectLst/>
                <a:latin typeface="+mn-lt"/>
                <a:ea typeface="+mn-ea"/>
                <a:cs typeface="+mn-cs"/>
              </a:rPr>
              <a:t>to determine where you are and how well you perform against the learning objectives for this release. As with Release 3, you will receive the</a:t>
            </a:r>
            <a:r>
              <a:rPr lang="en-US" sz="1200" b="0" i="0" kern="1200" baseline="0" dirty="0" smtClean="0">
                <a:solidFill>
                  <a:schemeClr val="tx1"/>
                </a:solidFill>
                <a:effectLst/>
                <a:latin typeface="+mn-lt"/>
                <a:ea typeface="+mn-ea"/>
                <a:cs typeface="+mn-cs"/>
              </a:rPr>
              <a:t> results of your pre-assessment immediately along with the activities you need to complete to earn your badges for this iteration.</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Although this isn't a formal assessment, we will review your results and those of your peers to see where the class has strengths and weaknesses. That way, we can tailor materials and discussions to focus in on areas where participants are struggling or need extra guidance.</a:t>
            </a:r>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7</a:t>
            </a:fld>
            <a:endParaRPr lang="en-US"/>
          </a:p>
        </p:txBody>
      </p:sp>
    </p:spTree>
    <p:extLst>
      <p:ext uri="{BB962C8B-B14F-4D97-AF65-F5344CB8AC3E}">
        <p14:creationId xmlns:p14="http://schemas.microsoft.com/office/powerpoint/2010/main" val="1700855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pPr marL="171450" indent="-171450">
              <a:buFont typeface="Arial" panose="020B0604020202020204" pitchFamily="34" charset="0"/>
              <a:buChar char="•"/>
            </a:pPr>
            <a:endParaRPr lang="en-US" b="0" dirty="0" smtClean="0"/>
          </a:p>
          <a:p>
            <a:pPr marL="171450" indent="-171450">
              <a:buFont typeface="Arial" panose="020B0604020202020204" pitchFamily="34" charset="0"/>
              <a:buChar char="•"/>
            </a:pPr>
            <a:r>
              <a:rPr lang="en-US" b="0" dirty="0" smtClean="0"/>
              <a:t>About 30 minutes</a:t>
            </a:r>
          </a:p>
          <a:p>
            <a:pPr marL="171450" indent="-171450">
              <a:buFont typeface="Arial" panose="020B0604020202020204" pitchFamily="34" charset="0"/>
              <a:buChar char="•"/>
            </a:pPr>
            <a:r>
              <a:rPr lang="en-US" b="0" dirty="0" smtClean="0"/>
              <a:t>Bronze-level requirement</a:t>
            </a:r>
          </a:p>
          <a:p>
            <a:pPr marL="171450" indent="-171450">
              <a:buFont typeface="Arial" panose="020B0604020202020204" pitchFamily="34" charset="0"/>
              <a:buChar char="•"/>
            </a:pPr>
            <a:r>
              <a:rPr lang="en-US" b="0" dirty="0" smtClean="0"/>
              <a:t>This activity walks you</a:t>
            </a:r>
            <a:r>
              <a:rPr lang="en-US" b="0" baseline="0" dirty="0" smtClean="0"/>
              <a:t> through how to select a technical evaluation team that is cross-functional and has the necessary skillsets to evaluate a digital services procurement. This will significantly increase the chances of your acquisition’s success. </a:t>
            </a:r>
          </a:p>
          <a:p>
            <a:pPr marL="171450" indent="-171450">
              <a:buFont typeface="Arial" panose="020B0604020202020204" pitchFamily="34" charset="0"/>
              <a:buChar char="•"/>
            </a:pPr>
            <a:r>
              <a:rPr lang="en-US" b="0" baseline="0" dirty="0" smtClean="0"/>
              <a:t>The module provides guidance on how to prepare and train the team.</a:t>
            </a:r>
          </a:p>
          <a:p>
            <a:pPr marL="171450" indent="-171450">
              <a:buFont typeface="Arial" panose="020B0604020202020204" pitchFamily="34" charset="0"/>
              <a:buChar char="•"/>
            </a:pPr>
            <a:r>
              <a:rPr lang="en-US" b="0" baseline="0" dirty="0" smtClean="0"/>
              <a:t>You’ll also learn about some of the challenges you may face, and how to work through them.</a:t>
            </a:r>
            <a:endParaRPr lang="en-US" b="0" dirty="0" smtClean="0"/>
          </a:p>
          <a:p>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8</a:t>
            </a:fld>
            <a:endParaRPr lang="en-US"/>
          </a:p>
        </p:txBody>
      </p:sp>
    </p:spTree>
    <p:extLst>
      <p:ext uri="{BB962C8B-B14F-4D97-AF65-F5344CB8AC3E}">
        <p14:creationId xmlns:p14="http://schemas.microsoft.com/office/powerpoint/2010/main" val="3393582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dirty="0" smtClean="0"/>
          </a:p>
          <a:p>
            <a:pPr marL="171450" indent="-171450">
              <a:buFont typeface="Arial" panose="020B0604020202020204" pitchFamily="34" charset="0"/>
              <a:buChar char="•"/>
            </a:pPr>
            <a:r>
              <a:rPr lang="en-US" b="0" dirty="0" smtClean="0"/>
              <a:t>In</a:t>
            </a:r>
            <a:r>
              <a:rPr lang="en-US" b="0" baseline="0" dirty="0" smtClean="0"/>
              <a:t> this silver-level activity, you’ll build a checklist you can use to determine the technical evaluation panel’s skillset relative to the digital service each member will evaluate. </a:t>
            </a:r>
          </a:p>
          <a:p>
            <a:pPr marL="628650" lvl="1" indent="-171450">
              <a:buFont typeface="Arial" panose="020B0604020202020204" pitchFamily="34" charset="0"/>
              <a:buChar char="•"/>
            </a:pPr>
            <a:r>
              <a:rPr lang="en-US" b="0" baseline="0" dirty="0" smtClean="0"/>
              <a:t>You should reference the pre-program knowledge survey (which we have linked) and the previous online learning to help you develop your checklist items</a:t>
            </a:r>
          </a:p>
          <a:p>
            <a:pPr marL="171450" indent="-171450">
              <a:buFont typeface="Arial" panose="020B0604020202020204" pitchFamily="34" charset="0"/>
              <a:buChar char="•"/>
            </a:pPr>
            <a:r>
              <a:rPr lang="en-US" b="0" baseline="0" dirty="0" smtClean="0"/>
              <a:t>The goal of this activity is to build a checklist for the whole cohort to use, so we ask that you contribute with at least two new items. The facilitation team has started the list in the Course Wiki.</a:t>
            </a:r>
          </a:p>
          <a:p>
            <a:pPr marL="171450" indent="-171450">
              <a:buFont typeface="Arial" panose="020B0604020202020204" pitchFamily="34" charset="0"/>
              <a:buChar char="•"/>
            </a:pPr>
            <a:r>
              <a:rPr lang="en-US" b="0" baseline="0" dirty="0" smtClean="0"/>
              <a:t>If you are don’t remember how to use the course wiki or markdown, we’ve included a link to the guidance from Iteration 3.A.</a:t>
            </a:r>
          </a:p>
        </p:txBody>
      </p:sp>
      <p:sp>
        <p:nvSpPr>
          <p:cNvPr id="4" name="Slide Number Placeholder 3"/>
          <p:cNvSpPr>
            <a:spLocks noGrp="1"/>
          </p:cNvSpPr>
          <p:nvPr>
            <p:ph type="sldNum" sz="quarter" idx="10"/>
          </p:nvPr>
        </p:nvSpPr>
        <p:spPr/>
        <p:txBody>
          <a:bodyPr/>
          <a:lstStyle/>
          <a:p>
            <a:fld id="{3AFC8854-003F-465D-BEBB-FBCAECCCEBB9}" type="slidenum">
              <a:rPr lang="en-US" smtClean="0"/>
              <a:t>9</a:t>
            </a:fld>
            <a:endParaRPr lang="en-US"/>
          </a:p>
        </p:txBody>
      </p:sp>
    </p:spTree>
    <p:extLst>
      <p:ext uri="{BB962C8B-B14F-4D97-AF65-F5344CB8AC3E}">
        <p14:creationId xmlns:p14="http://schemas.microsoft.com/office/powerpoint/2010/main" val="2152131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12198969"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12/2/2016</a:t>
            </a:fld>
            <a:endParaRPr lang="en-US"/>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dirty="0"/>
          </a:p>
        </p:txBody>
      </p:sp>
      <p:sp>
        <p:nvSpPr>
          <p:cNvPr id="8" name="Rectangle 7"/>
          <p:cNvSpPr/>
          <p:nvPr userDrawn="1"/>
        </p:nvSpPr>
        <p:spPr>
          <a:xfrm>
            <a:off x="266700" y="1256121"/>
            <a:ext cx="8924925"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6700" y="1341846"/>
            <a:ext cx="9144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66700" y="2771775"/>
            <a:ext cx="8924544"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00050" y="2953159"/>
            <a:ext cx="9144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944347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4629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78606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419100" y="-15875"/>
            <a:ext cx="11353800" cy="1325563"/>
          </a:xfrm>
        </p:spPr>
        <p:txBody>
          <a:bodyPr>
            <a:normAutofit/>
          </a:bodyPr>
          <a:lstStyle>
            <a:lvl1pPr>
              <a:defRPr lang="en-US" sz="3600" dirty="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9100" y="1825625"/>
            <a:ext cx="11353800" cy="4351338"/>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12/2/2016</a:t>
            </a:fld>
            <a:endParaRPr lang="en-US"/>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a:p>
        </p:txBody>
      </p:sp>
      <p:pic>
        <p:nvPicPr>
          <p:cNvPr id="10" name="Picture 2" descr="http://icf-edx-pilot.cloudapp.net/static/themes/ionisx/images/sunrise.98dd28f2df8a.jpg"/>
          <p:cNvPicPr>
            <a:picLocks noChangeAspect="1" noChangeArrowheads="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81020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809830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
        <p:nvSpPr>
          <p:cNvPr id="8" name="TextBox 7"/>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512710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t>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57708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t>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3216969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t>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36501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5725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15277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u="none">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438150" y="-34925"/>
            <a:ext cx="1091565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455E-396F-4CC6-B1CB-7A7B8FB4B650}" type="datetimeFigureOut">
              <a:rPr lang="en-US" smtClean="0"/>
              <a:t>12/2/2016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80CF9-F3C5-4D12-BC1E-00E909D0208D}" type="slidenum">
              <a:rPr lang="en-US" smtClean="0"/>
              <a:t>‹#›</a:t>
            </a:fld>
            <a:endParaRPr lang="en-US"/>
          </a:p>
        </p:txBody>
      </p:sp>
      <p:pic>
        <p:nvPicPr>
          <p:cNvPr id="9" name="Picture 2" descr="http://icf-edx-pilot.cloudapp.net/static/themes/ionisx/images/sunrise.98dd28f2df8a.jpg"/>
          <p:cNvPicPr>
            <a:picLocks noChangeAspect="1" noChangeArrowheads="1"/>
          </p:cNvPicPr>
          <p:nvPr userDrawn="1"/>
        </p:nvPicPr>
        <p:blipFill rotWithShape="1">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58940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722846"/>
            <a:ext cx="9144000" cy="829854"/>
          </a:xfrm>
        </p:spPr>
        <p:txBody>
          <a:bodyPr>
            <a:normAutofit fontScale="90000"/>
          </a:bodyPr>
          <a:lstStyle/>
          <a:p>
            <a:r>
              <a:rPr lang="en-US" sz="2700" dirty="0" smtClean="0">
                <a:solidFill>
                  <a:schemeClr val="tx1"/>
                </a:solidFill>
              </a:rPr>
              <a:t>Digital Acquisition Pilot </a:t>
            </a:r>
            <a:r>
              <a:rPr lang="en-US" dirty="0" smtClean="0">
                <a:solidFill>
                  <a:schemeClr val="tx1"/>
                </a:solidFill>
              </a:rPr>
              <a:t/>
            </a:r>
            <a:br>
              <a:rPr lang="en-US" dirty="0" smtClean="0">
                <a:solidFill>
                  <a:schemeClr val="tx1"/>
                </a:solidFill>
              </a:rPr>
            </a:br>
            <a:r>
              <a:rPr lang="en-US" sz="5100" dirty="0" smtClean="0">
                <a:solidFill>
                  <a:schemeClr val="tx1"/>
                </a:solidFill>
              </a:rPr>
              <a:t>Iteration 4.A Planning Meeting</a:t>
            </a:r>
            <a:endParaRPr lang="en-US" sz="5100" dirty="0">
              <a:solidFill>
                <a:schemeClr val="tx1"/>
              </a:solidFill>
            </a:endParaRPr>
          </a:p>
        </p:txBody>
      </p:sp>
      <p:sp>
        <p:nvSpPr>
          <p:cNvPr id="3" name="Subtitle 2"/>
          <p:cNvSpPr>
            <a:spLocks noGrp="1"/>
          </p:cNvSpPr>
          <p:nvPr>
            <p:ph type="subTitle" idx="1"/>
          </p:nvPr>
        </p:nvSpPr>
        <p:spPr/>
        <p:txBody>
          <a:bodyPr/>
          <a:lstStyle/>
          <a:p>
            <a:r>
              <a:rPr lang="en-US" dirty="0" smtClean="0">
                <a:solidFill>
                  <a:schemeClr val="tx1"/>
                </a:solidFill>
              </a:rPr>
              <a:t>December 5 – December 16, 2016</a:t>
            </a:r>
            <a:endParaRPr lang="en-US" dirty="0">
              <a:solidFill>
                <a:schemeClr val="tx1"/>
              </a:solidFill>
            </a:endParaRPr>
          </a:p>
        </p:txBody>
      </p:sp>
    </p:spTree>
    <p:extLst>
      <p:ext uri="{BB962C8B-B14F-4D97-AF65-F5344CB8AC3E}">
        <p14:creationId xmlns:p14="http://schemas.microsoft.com/office/powerpoint/2010/main" val="223441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Online Learning: The Tradeoff Game (B)</a:t>
            </a:r>
            <a:endParaRPr lang="en-US" b="1" dirty="0"/>
          </a:p>
        </p:txBody>
      </p:sp>
      <p:grpSp>
        <p:nvGrpSpPr>
          <p:cNvPr id="3" name="Group 2"/>
          <p:cNvGrpSpPr/>
          <p:nvPr/>
        </p:nvGrpSpPr>
        <p:grpSpPr>
          <a:xfrm>
            <a:off x="259652" y="1519220"/>
            <a:ext cx="4883848" cy="4648106"/>
            <a:chOff x="259652" y="1519220"/>
            <a:chExt cx="4883848" cy="4648106"/>
          </a:xfrm>
        </p:grpSpPr>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a:solidFill>
                    <a:schemeClr val="tx1"/>
                  </a:solidFill>
                </a:rPr>
                <a:t>1</a:t>
              </a:r>
              <a:r>
                <a:rPr lang="en-US" sz="2400" b="1" dirty="0" smtClean="0">
                  <a:solidFill>
                    <a:schemeClr val="tx1"/>
                  </a:solidFill>
                </a:rPr>
                <a:t> hour online learning</a:t>
              </a:r>
            </a:p>
            <a:p>
              <a:pPr marL="342900" indent="-342900">
                <a:buFont typeface="Arial" panose="020B0604020202020204" pitchFamily="34" charset="0"/>
                <a:buChar char="•"/>
              </a:pPr>
              <a:r>
                <a:rPr lang="en-US" sz="2400" b="1" dirty="0">
                  <a:solidFill>
                    <a:schemeClr val="tx1"/>
                  </a:solidFill>
                </a:rPr>
                <a:t>Bronze-level </a:t>
              </a:r>
              <a:r>
                <a:rPr lang="en-US" sz="2400" b="1" dirty="0" smtClean="0">
                  <a:solidFill>
                    <a:schemeClr val="tx1"/>
                  </a:solidFill>
                </a:rPr>
                <a:t>requirement</a:t>
              </a:r>
            </a:p>
            <a:p>
              <a:pPr marL="342900" indent="-342900">
                <a:buFont typeface="Arial" panose="020B0604020202020204" pitchFamily="34" charset="0"/>
                <a:buChar char="•"/>
              </a:pPr>
              <a:r>
                <a:rPr lang="en-US" sz="2400" b="1" dirty="0" smtClean="0">
                  <a:solidFill>
                    <a:schemeClr val="tx1"/>
                  </a:solidFill>
                </a:rPr>
                <a:t>Focus on determining which solution offers the best value to your agency.</a:t>
              </a:r>
            </a:p>
            <a:p>
              <a:pPr marL="342900" indent="-342900">
                <a:buFont typeface="Arial" panose="020B0604020202020204" pitchFamily="34" charset="0"/>
                <a:buChar char="•"/>
              </a:pPr>
              <a:r>
                <a:rPr lang="en-US" sz="2400" b="1" dirty="0" smtClean="0">
                  <a:solidFill>
                    <a:schemeClr val="tx1"/>
                  </a:solidFill>
                </a:rPr>
                <a:t>For this activity, you will be evaluating two mock proposals, and given evaluation criteria, determine which is the best value.</a:t>
              </a:r>
            </a:p>
            <a:p>
              <a:pPr marL="342900" indent="-342900">
                <a:buFont typeface="Arial" panose="020B0604020202020204" pitchFamily="34" charset="0"/>
                <a:buChar char="•"/>
              </a:pPr>
              <a:r>
                <a:rPr lang="en-US" sz="2400" b="1" dirty="0" smtClean="0">
                  <a:solidFill>
                    <a:schemeClr val="tx1"/>
                  </a:solidFill>
                </a:rPr>
                <a:t>Extension of the MAP Case Study </a:t>
              </a:r>
            </a:p>
          </p:txBody>
        </p:sp>
        <p:sp>
          <p:nvSpPr>
            <p:cNvPr id="8" name="Rectangle 7"/>
            <p:cNvSpPr/>
            <p:nvPr/>
          </p:nvSpPr>
          <p:spPr>
            <a:xfrm>
              <a:off x="259652" y="1519220"/>
              <a:ext cx="4883847" cy="756215"/>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Online Learning: </a:t>
              </a:r>
              <a:r>
                <a:rPr lang="en-US" sz="2400" b="1" dirty="0" smtClean="0"/>
                <a:t>The Tradeoff Game</a:t>
              </a:r>
              <a:endParaRPr lang="en-US" sz="2400" b="1" dirty="0"/>
            </a:p>
          </p:txBody>
        </p:sp>
      </p:grpSp>
      <p:pic>
        <p:nvPicPr>
          <p:cNvPr id="4" name="Picture 3"/>
          <p:cNvPicPr>
            <a:picLocks noChangeAspect="1"/>
          </p:cNvPicPr>
          <p:nvPr/>
        </p:nvPicPr>
        <p:blipFill>
          <a:blip r:embed="rId3"/>
          <a:stretch>
            <a:fillRect/>
          </a:stretch>
        </p:blipFill>
        <p:spPr>
          <a:xfrm>
            <a:off x="5143498" y="1519220"/>
            <a:ext cx="6629402" cy="4648106"/>
          </a:xfrm>
          <a:prstGeom prst="rect">
            <a:avLst/>
          </a:prstGeom>
        </p:spPr>
      </p:pic>
    </p:spTree>
    <p:extLst>
      <p:ext uri="{BB962C8B-B14F-4D97-AF65-F5344CB8AC3E}">
        <p14:creationId xmlns:p14="http://schemas.microsoft.com/office/powerpoint/2010/main" val="3495363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143498" y="1505543"/>
            <a:ext cx="6366525" cy="4661783"/>
          </a:xfrm>
          <a:prstGeom prst="rect">
            <a:avLst/>
          </a:prstGeom>
        </p:spPr>
      </p:pic>
      <p:sp>
        <p:nvSpPr>
          <p:cNvPr id="2" name="Title 1"/>
          <p:cNvSpPr>
            <a:spLocks noGrp="1"/>
          </p:cNvSpPr>
          <p:nvPr>
            <p:ph type="title"/>
          </p:nvPr>
        </p:nvSpPr>
        <p:spPr/>
        <p:txBody>
          <a:bodyPr/>
          <a:lstStyle/>
          <a:p>
            <a:r>
              <a:rPr lang="en-US" b="1" dirty="0" smtClean="0"/>
              <a:t>Online Learning: Negotiating with Vendors (B)</a:t>
            </a:r>
            <a:endParaRPr lang="en-US" b="1" dirty="0"/>
          </a:p>
        </p:txBody>
      </p:sp>
      <p:grpSp>
        <p:nvGrpSpPr>
          <p:cNvPr id="3" name="Group 2"/>
          <p:cNvGrpSpPr/>
          <p:nvPr/>
        </p:nvGrpSpPr>
        <p:grpSpPr>
          <a:xfrm>
            <a:off x="259652" y="1519220"/>
            <a:ext cx="6613607" cy="4648106"/>
            <a:chOff x="259652" y="1519220"/>
            <a:chExt cx="6613607" cy="4648106"/>
          </a:xfrm>
        </p:grpSpPr>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a:solidFill>
                    <a:schemeClr val="tx1"/>
                  </a:solidFill>
                </a:rPr>
                <a:t>1</a:t>
              </a:r>
              <a:r>
                <a:rPr lang="en-US" sz="2400" b="1" dirty="0" smtClean="0">
                  <a:solidFill>
                    <a:schemeClr val="tx1"/>
                  </a:solidFill>
                </a:rPr>
                <a:t> hour online learning</a:t>
              </a:r>
            </a:p>
            <a:p>
              <a:pPr marL="342900" indent="-342900">
                <a:buFont typeface="Arial" panose="020B0604020202020204" pitchFamily="34" charset="0"/>
                <a:buChar char="•"/>
              </a:pPr>
              <a:r>
                <a:rPr lang="en-US" sz="2400" b="1" dirty="0">
                  <a:solidFill>
                    <a:schemeClr val="tx1"/>
                  </a:solidFill>
                </a:rPr>
                <a:t>Bronze-level </a:t>
              </a:r>
              <a:r>
                <a:rPr lang="en-US" sz="2400" b="1" dirty="0" smtClean="0">
                  <a:solidFill>
                    <a:schemeClr val="tx1"/>
                  </a:solidFill>
                </a:rPr>
                <a:t>requirement</a:t>
              </a:r>
            </a:p>
            <a:p>
              <a:pPr marL="342900" indent="-342900">
                <a:buFont typeface="Arial" panose="020B0604020202020204" pitchFamily="34" charset="0"/>
                <a:buChar char="•"/>
              </a:pPr>
              <a:r>
                <a:rPr lang="en-US" sz="2400" b="1" dirty="0" smtClean="0">
                  <a:solidFill>
                    <a:schemeClr val="tx1"/>
                  </a:solidFill>
                </a:rPr>
                <a:t>You will be able to:</a:t>
              </a:r>
            </a:p>
            <a:p>
              <a:pPr marL="800100" lvl="1" indent="-342900">
                <a:buFont typeface="Arial" panose="020B0604020202020204" pitchFamily="34" charset="0"/>
                <a:buChar char="•"/>
              </a:pPr>
              <a:r>
                <a:rPr lang="en-US" sz="2400" b="1" dirty="0" smtClean="0">
                  <a:solidFill>
                    <a:schemeClr val="tx1"/>
                  </a:solidFill>
                </a:rPr>
                <a:t>Define negotiations</a:t>
              </a:r>
            </a:p>
            <a:p>
              <a:pPr marL="800100" lvl="1" indent="-342900">
                <a:buFont typeface="Arial" panose="020B0604020202020204" pitchFamily="34" charset="0"/>
                <a:buChar char="•"/>
              </a:pPr>
              <a:r>
                <a:rPr lang="en-US" sz="2400" b="1" dirty="0" smtClean="0">
                  <a:solidFill>
                    <a:schemeClr val="tx1"/>
                  </a:solidFill>
                </a:rPr>
                <a:t>Recognize how negotiation during the solicitation process helps the government maximize best value</a:t>
              </a:r>
            </a:p>
            <a:p>
              <a:pPr marL="800100" lvl="1" indent="-342900">
                <a:buFont typeface="Arial" panose="020B0604020202020204" pitchFamily="34" charset="0"/>
                <a:buChar char="•"/>
              </a:pPr>
              <a:r>
                <a:rPr lang="en-US" sz="2400" b="1" dirty="0" smtClean="0">
                  <a:solidFill>
                    <a:schemeClr val="tx1"/>
                  </a:solidFill>
                </a:rPr>
                <a:t>Describe key negotiation strategies to obtain best value</a:t>
              </a:r>
            </a:p>
          </p:txBody>
        </p:sp>
        <p:sp>
          <p:nvSpPr>
            <p:cNvPr id="12" name="Rectangle 11"/>
            <p:cNvSpPr/>
            <p:nvPr/>
          </p:nvSpPr>
          <p:spPr>
            <a:xfrm>
              <a:off x="5143497" y="5163061"/>
              <a:ext cx="1729762" cy="457200"/>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652" y="1519220"/>
              <a:ext cx="4883847" cy="756215"/>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Online Learning: </a:t>
              </a:r>
              <a:r>
                <a:rPr lang="en-US" sz="2400" b="1" dirty="0" smtClean="0"/>
                <a:t>Negotiating with Vendors</a:t>
              </a:r>
              <a:endParaRPr lang="en-US" sz="2400" b="1" dirty="0"/>
            </a:p>
          </p:txBody>
        </p:sp>
      </p:grpSp>
    </p:spTree>
    <p:extLst>
      <p:ext uri="{BB962C8B-B14F-4D97-AF65-F5344CB8AC3E}">
        <p14:creationId xmlns:p14="http://schemas.microsoft.com/office/powerpoint/2010/main" val="3788771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143500" y="1575505"/>
            <a:ext cx="6499106" cy="4550976"/>
          </a:xfrm>
          <a:prstGeom prst="rect">
            <a:avLst/>
          </a:prstGeom>
        </p:spPr>
      </p:pic>
      <p:sp>
        <p:nvSpPr>
          <p:cNvPr id="2" name="Title 1"/>
          <p:cNvSpPr>
            <a:spLocks noGrp="1"/>
          </p:cNvSpPr>
          <p:nvPr>
            <p:ph type="title"/>
          </p:nvPr>
        </p:nvSpPr>
        <p:spPr/>
        <p:txBody>
          <a:bodyPr/>
          <a:lstStyle/>
          <a:p>
            <a:r>
              <a:rPr lang="en-US" b="1" dirty="0" smtClean="0"/>
              <a:t>Activity: Negotiation Tactics (S)</a:t>
            </a:r>
            <a:endParaRPr lang="en-US" b="1" dirty="0"/>
          </a:p>
        </p:txBody>
      </p:sp>
      <p:grpSp>
        <p:nvGrpSpPr>
          <p:cNvPr id="3" name="Group 2"/>
          <p:cNvGrpSpPr/>
          <p:nvPr/>
        </p:nvGrpSpPr>
        <p:grpSpPr>
          <a:xfrm>
            <a:off x="259653" y="1575504"/>
            <a:ext cx="6669543" cy="4591822"/>
            <a:chOff x="259653" y="1575504"/>
            <a:chExt cx="6669543" cy="4591822"/>
          </a:xfrm>
        </p:grpSpPr>
        <p:sp>
          <p:nvSpPr>
            <p:cNvPr id="8" name="Rectangle 7"/>
            <p:cNvSpPr/>
            <p:nvPr/>
          </p:nvSpPr>
          <p:spPr>
            <a:xfrm>
              <a:off x="259653" y="1575504"/>
              <a:ext cx="4883847" cy="929952"/>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Activity: Acquisition Package Analysis </a:t>
              </a:r>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smtClean="0">
                <a:solidFill>
                  <a:schemeClr val="tx1"/>
                </a:solidFill>
              </a:endParaRPr>
            </a:p>
          </p:txBody>
        </p:sp>
        <p:sp>
          <p:nvSpPr>
            <p:cNvPr id="12" name="Rectangle 11"/>
            <p:cNvSpPr/>
            <p:nvPr/>
          </p:nvSpPr>
          <p:spPr>
            <a:xfrm>
              <a:off x="5143500" y="5637694"/>
              <a:ext cx="1785696" cy="366703"/>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259653" y="2505456"/>
            <a:ext cx="4883847" cy="4154984"/>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About 30 minutes</a:t>
            </a:r>
          </a:p>
          <a:p>
            <a:pPr marL="342900" indent="-342900">
              <a:buFont typeface="Arial" panose="020B0604020202020204" pitchFamily="34" charset="0"/>
              <a:buChar char="•"/>
            </a:pPr>
            <a:r>
              <a:rPr lang="en-US" sz="2400" b="1" dirty="0" smtClean="0"/>
              <a:t>Silver-level Activity</a:t>
            </a:r>
          </a:p>
          <a:p>
            <a:pPr marL="342900" indent="-342900">
              <a:buFont typeface="Arial" panose="020B0604020202020204" pitchFamily="34" charset="0"/>
              <a:buChar char="•"/>
            </a:pPr>
            <a:r>
              <a:rPr lang="en-US" sz="2400" b="1" dirty="0" smtClean="0"/>
              <a:t>Use the Course Wiki to share a time when you have had to use negotiation with someone else.</a:t>
            </a:r>
          </a:p>
          <a:p>
            <a:pPr marL="342900" indent="-342900">
              <a:buFont typeface="Arial" panose="020B0604020202020204" pitchFamily="34" charset="0"/>
              <a:buChar char="•"/>
            </a:pPr>
            <a:r>
              <a:rPr lang="en-US" sz="2400" b="1" dirty="0" smtClean="0"/>
              <a:t>Consider the setting, goal of the negotiation, tactics used, and the result of the negotiation.</a:t>
            </a:r>
            <a:endParaRPr lang="en-US" sz="2400" b="1" dirty="0"/>
          </a:p>
          <a:p>
            <a:endParaRPr lang="en-US" sz="2400" b="1" dirty="0" smtClean="0"/>
          </a:p>
          <a:p>
            <a:endParaRPr lang="en-US" sz="2400" b="1" dirty="0"/>
          </a:p>
          <a:p>
            <a:endParaRPr lang="en-US" sz="2400" b="1" dirty="0"/>
          </a:p>
        </p:txBody>
      </p:sp>
    </p:spTree>
    <p:extLst>
      <p:ext uri="{BB962C8B-B14F-4D97-AF65-F5344CB8AC3E}">
        <p14:creationId xmlns:p14="http://schemas.microsoft.com/office/powerpoint/2010/main" val="1247740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59653" y="1575504"/>
            <a:ext cx="4883847" cy="4591822"/>
            <a:chOff x="259653" y="1575504"/>
            <a:chExt cx="4883847" cy="4591822"/>
          </a:xfrm>
        </p:grpSpPr>
        <p:sp>
          <p:nvSpPr>
            <p:cNvPr id="8" name="Rectangle 7"/>
            <p:cNvSpPr/>
            <p:nvPr/>
          </p:nvSpPr>
          <p:spPr>
            <a:xfrm>
              <a:off x="259653" y="1575504"/>
              <a:ext cx="4883847" cy="637344"/>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Online Learning: The Power of Debriefing</a:t>
              </a:r>
              <a:endParaRPr lang="en-US" sz="2400" b="1" dirty="0"/>
            </a:p>
          </p:txBody>
        </p:sp>
        <p:sp>
          <p:nvSpPr>
            <p:cNvPr id="9" name="Rectangle 8"/>
            <p:cNvSpPr/>
            <p:nvPr/>
          </p:nvSpPr>
          <p:spPr>
            <a:xfrm>
              <a:off x="259653" y="2212848"/>
              <a:ext cx="4883847" cy="3954478"/>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smtClean="0">
                <a:solidFill>
                  <a:schemeClr val="tx1"/>
                </a:solidFill>
              </a:endParaRPr>
            </a:p>
          </p:txBody>
        </p:sp>
      </p:grpSp>
      <p:sp>
        <p:nvSpPr>
          <p:cNvPr id="2" name="Title 1"/>
          <p:cNvSpPr>
            <a:spLocks noGrp="1"/>
          </p:cNvSpPr>
          <p:nvPr>
            <p:ph type="title"/>
          </p:nvPr>
        </p:nvSpPr>
        <p:spPr/>
        <p:txBody>
          <a:bodyPr/>
          <a:lstStyle/>
          <a:p>
            <a:r>
              <a:rPr lang="en-US" b="1" dirty="0" smtClean="0"/>
              <a:t>Online Learning: The Power of Debriefing (B)</a:t>
            </a:r>
            <a:endParaRPr lang="en-US" b="1" dirty="0"/>
          </a:p>
        </p:txBody>
      </p:sp>
      <p:sp>
        <p:nvSpPr>
          <p:cNvPr id="5" name="TextBox 4"/>
          <p:cNvSpPr txBox="1"/>
          <p:nvPr/>
        </p:nvSpPr>
        <p:spPr>
          <a:xfrm>
            <a:off x="259653" y="2212848"/>
            <a:ext cx="4883847" cy="3416320"/>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30 minutes</a:t>
            </a:r>
          </a:p>
          <a:p>
            <a:pPr marL="342900" indent="-342900">
              <a:buFont typeface="Arial" panose="020B0604020202020204" pitchFamily="34" charset="0"/>
              <a:buChar char="•"/>
            </a:pPr>
            <a:r>
              <a:rPr lang="en-US" sz="2400" b="1" dirty="0" smtClean="0"/>
              <a:t>Bronze-level activity</a:t>
            </a:r>
          </a:p>
          <a:p>
            <a:pPr marL="342900" indent="-342900">
              <a:buFont typeface="Arial" panose="020B0604020202020204" pitchFamily="34" charset="0"/>
              <a:buChar char="•"/>
            </a:pPr>
            <a:r>
              <a:rPr lang="en-US" sz="2400" b="1" dirty="0"/>
              <a:t>Define debriefings.</a:t>
            </a:r>
          </a:p>
          <a:p>
            <a:pPr marL="342900" indent="-342900">
              <a:buFont typeface="Arial" panose="020B0604020202020204" pitchFamily="34" charset="0"/>
              <a:buChar char="•"/>
            </a:pPr>
            <a:r>
              <a:rPr lang="en-US" sz="2400" b="1" dirty="0"/>
              <a:t>Recognize the benefits of effective debriefings.</a:t>
            </a:r>
          </a:p>
          <a:p>
            <a:pPr marL="342900" indent="-342900">
              <a:buFont typeface="Arial" panose="020B0604020202020204" pitchFamily="34" charset="0"/>
              <a:buChar char="•"/>
            </a:pPr>
            <a:r>
              <a:rPr lang="en-US" sz="2400" b="1" dirty="0"/>
              <a:t>Describe the tools and techniques </a:t>
            </a:r>
            <a:r>
              <a:rPr lang="en-US" sz="2400" b="1" dirty="0" smtClean="0"/>
              <a:t>that are used </a:t>
            </a:r>
            <a:r>
              <a:rPr lang="en-US" sz="2400" b="1" dirty="0"/>
              <a:t>to prepare for and execute successful debriefings with unsuccessful offerors.</a:t>
            </a:r>
          </a:p>
        </p:txBody>
      </p:sp>
      <p:pic>
        <p:nvPicPr>
          <p:cNvPr id="6" name="Picture 5"/>
          <p:cNvPicPr>
            <a:picLocks noChangeAspect="1"/>
          </p:cNvPicPr>
          <p:nvPr/>
        </p:nvPicPr>
        <p:blipFill>
          <a:blip r:embed="rId3"/>
          <a:stretch>
            <a:fillRect/>
          </a:stretch>
        </p:blipFill>
        <p:spPr>
          <a:xfrm>
            <a:off x="5143501" y="1575504"/>
            <a:ext cx="6972300" cy="4591822"/>
          </a:xfrm>
          <a:prstGeom prst="rect">
            <a:avLst/>
          </a:prstGeom>
        </p:spPr>
      </p:pic>
    </p:spTree>
    <p:extLst>
      <p:ext uri="{BB962C8B-B14F-4D97-AF65-F5344CB8AC3E}">
        <p14:creationId xmlns:p14="http://schemas.microsoft.com/office/powerpoint/2010/main" val="5358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Post-Award Webinar Discussion (S)</a:t>
            </a:r>
            <a:endParaRPr lang="en-US" b="1" dirty="0"/>
          </a:p>
        </p:txBody>
      </p:sp>
      <p:grpSp>
        <p:nvGrpSpPr>
          <p:cNvPr id="3" name="Group 2"/>
          <p:cNvGrpSpPr/>
          <p:nvPr/>
        </p:nvGrpSpPr>
        <p:grpSpPr>
          <a:xfrm>
            <a:off x="259653" y="1575504"/>
            <a:ext cx="4883847" cy="4591822"/>
            <a:chOff x="259653" y="1575504"/>
            <a:chExt cx="4883847" cy="4591822"/>
          </a:xfrm>
        </p:grpSpPr>
        <p:sp>
          <p:nvSpPr>
            <p:cNvPr id="8" name="Rectangle 7"/>
            <p:cNvSpPr/>
            <p:nvPr/>
          </p:nvSpPr>
          <p:spPr>
            <a:xfrm>
              <a:off x="259653" y="1575504"/>
              <a:ext cx="4883847" cy="929952"/>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Activity: Post-Award Webinar Discussion</a:t>
              </a:r>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smtClean="0">
                <a:solidFill>
                  <a:schemeClr val="tx1"/>
                </a:solidFill>
              </a:endParaRPr>
            </a:p>
          </p:txBody>
        </p:sp>
      </p:grpSp>
      <p:sp>
        <p:nvSpPr>
          <p:cNvPr id="6" name="TextBox 5"/>
          <p:cNvSpPr txBox="1"/>
          <p:nvPr/>
        </p:nvSpPr>
        <p:spPr>
          <a:xfrm>
            <a:off x="259653" y="2505456"/>
            <a:ext cx="4883847" cy="3046988"/>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About 30 minutes</a:t>
            </a:r>
          </a:p>
          <a:p>
            <a:pPr marL="342900" indent="-342900">
              <a:buFont typeface="Arial" panose="020B0604020202020204" pitchFamily="34" charset="0"/>
              <a:buChar char="•"/>
            </a:pPr>
            <a:r>
              <a:rPr lang="en-US" sz="2400" b="1" dirty="0" smtClean="0"/>
              <a:t>Silver-level activity</a:t>
            </a:r>
          </a:p>
          <a:p>
            <a:pPr marL="342900" indent="-342900">
              <a:buFont typeface="Arial" panose="020B0604020202020204" pitchFamily="34" charset="0"/>
              <a:buChar char="•"/>
            </a:pPr>
            <a:r>
              <a:rPr lang="en-US" sz="2400" b="1" dirty="0" smtClean="0"/>
              <a:t>Reflect on the webinar, and identify one topic that was particularly helpful or interesting.</a:t>
            </a:r>
          </a:p>
          <a:p>
            <a:pPr marL="342900" indent="-342900">
              <a:buFont typeface="Arial" panose="020B0604020202020204" pitchFamily="34" charset="0"/>
              <a:buChar char="•"/>
            </a:pPr>
            <a:r>
              <a:rPr lang="en-US" sz="2400" b="1" dirty="0" smtClean="0"/>
              <a:t>Post your insights to the linked discussion boarded, and respond to two others.</a:t>
            </a:r>
          </a:p>
        </p:txBody>
      </p:sp>
      <p:pic>
        <p:nvPicPr>
          <p:cNvPr id="5" name="Picture 4"/>
          <p:cNvPicPr>
            <a:picLocks noChangeAspect="1"/>
          </p:cNvPicPr>
          <p:nvPr/>
        </p:nvPicPr>
        <p:blipFill>
          <a:blip r:embed="rId3"/>
          <a:stretch>
            <a:fillRect/>
          </a:stretch>
        </p:blipFill>
        <p:spPr>
          <a:xfrm>
            <a:off x="5218914" y="1575504"/>
            <a:ext cx="6328921" cy="4537123"/>
          </a:xfrm>
          <a:prstGeom prst="rect">
            <a:avLst/>
          </a:prstGeom>
        </p:spPr>
      </p:pic>
    </p:spTree>
    <p:extLst>
      <p:ext uri="{BB962C8B-B14F-4D97-AF65-F5344CB8AC3E}">
        <p14:creationId xmlns:p14="http://schemas.microsoft.com/office/powerpoint/2010/main" val="2455086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Blog Your </a:t>
            </a:r>
            <a:r>
              <a:rPr lang="en-US" b="1" dirty="0" err="1" smtClean="0"/>
              <a:t>Acq</a:t>
            </a:r>
            <a:r>
              <a:rPr lang="en-US" b="1" dirty="0" smtClean="0"/>
              <a:t> Package! (B)</a:t>
            </a:r>
            <a:endParaRPr lang="en-US" b="1" dirty="0"/>
          </a:p>
        </p:txBody>
      </p:sp>
      <p:grpSp>
        <p:nvGrpSpPr>
          <p:cNvPr id="3" name="Group 2"/>
          <p:cNvGrpSpPr/>
          <p:nvPr/>
        </p:nvGrpSpPr>
        <p:grpSpPr>
          <a:xfrm>
            <a:off x="259653" y="1575504"/>
            <a:ext cx="4883847" cy="4591822"/>
            <a:chOff x="259653" y="1575504"/>
            <a:chExt cx="4883847" cy="4591822"/>
          </a:xfrm>
        </p:grpSpPr>
        <p:sp>
          <p:nvSpPr>
            <p:cNvPr id="8" name="Rectangle 7"/>
            <p:cNvSpPr/>
            <p:nvPr/>
          </p:nvSpPr>
          <p:spPr>
            <a:xfrm>
              <a:off x="259653" y="1575504"/>
              <a:ext cx="4883847" cy="929952"/>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Activity: </a:t>
              </a:r>
              <a:r>
                <a:rPr lang="en-US" sz="2400" b="1" dirty="0" smtClean="0"/>
                <a:t>Blog Your Acquisition Package</a:t>
              </a:r>
            </a:p>
          </p:txBody>
        </p:sp>
        <p:sp>
          <p:nvSpPr>
            <p:cNvPr id="9" name="Rectangle 8"/>
            <p:cNvSpPr/>
            <p:nvPr/>
          </p:nvSpPr>
          <p:spPr>
            <a:xfrm>
              <a:off x="259653" y="2505456"/>
              <a:ext cx="4883847" cy="3661870"/>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smtClean="0">
                <a:solidFill>
                  <a:schemeClr val="tx1"/>
                </a:solidFill>
              </a:endParaRPr>
            </a:p>
          </p:txBody>
        </p:sp>
      </p:grpSp>
      <p:sp>
        <p:nvSpPr>
          <p:cNvPr id="6" name="TextBox 5"/>
          <p:cNvSpPr txBox="1"/>
          <p:nvPr/>
        </p:nvSpPr>
        <p:spPr>
          <a:xfrm>
            <a:off x="259653" y="2505456"/>
            <a:ext cx="4883847" cy="2308324"/>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About 2 hours</a:t>
            </a:r>
          </a:p>
          <a:p>
            <a:pPr marL="342900" indent="-342900">
              <a:buFont typeface="Arial" panose="020B0604020202020204" pitchFamily="34" charset="0"/>
              <a:buChar char="•"/>
            </a:pPr>
            <a:r>
              <a:rPr lang="en-US" sz="2400" b="1" dirty="0" smtClean="0"/>
              <a:t>Practice “pitching” the MAP case study in a blog post—to help you practice using a non-traditional means to communicate out about a solicitation</a:t>
            </a:r>
          </a:p>
        </p:txBody>
      </p:sp>
      <p:pic>
        <p:nvPicPr>
          <p:cNvPr id="4" name="Picture 3"/>
          <p:cNvPicPr>
            <a:picLocks noChangeAspect="1"/>
          </p:cNvPicPr>
          <p:nvPr/>
        </p:nvPicPr>
        <p:blipFill>
          <a:blip r:embed="rId3"/>
          <a:stretch>
            <a:fillRect/>
          </a:stretch>
        </p:blipFill>
        <p:spPr>
          <a:xfrm>
            <a:off x="5143500" y="1575504"/>
            <a:ext cx="6406816" cy="4658534"/>
          </a:xfrm>
          <a:prstGeom prst="rect">
            <a:avLst/>
          </a:prstGeom>
        </p:spPr>
      </p:pic>
    </p:spTree>
    <p:extLst>
      <p:ext uri="{BB962C8B-B14F-4D97-AF65-F5344CB8AC3E}">
        <p14:creationId xmlns:p14="http://schemas.microsoft.com/office/powerpoint/2010/main" val="3133622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Blogging Research (S)</a:t>
            </a:r>
            <a:endParaRPr lang="en-US" b="1" dirty="0"/>
          </a:p>
        </p:txBody>
      </p:sp>
      <p:grpSp>
        <p:nvGrpSpPr>
          <p:cNvPr id="3" name="Group 2"/>
          <p:cNvGrpSpPr/>
          <p:nvPr/>
        </p:nvGrpSpPr>
        <p:grpSpPr>
          <a:xfrm>
            <a:off x="259653" y="1575504"/>
            <a:ext cx="4883847" cy="4591822"/>
            <a:chOff x="259653" y="1575504"/>
            <a:chExt cx="4883847" cy="4591822"/>
          </a:xfrm>
        </p:grpSpPr>
        <p:sp>
          <p:nvSpPr>
            <p:cNvPr id="8" name="Rectangle 7"/>
            <p:cNvSpPr/>
            <p:nvPr/>
          </p:nvSpPr>
          <p:spPr>
            <a:xfrm>
              <a:off x="259653" y="1575504"/>
              <a:ext cx="4883847" cy="929952"/>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Activity: </a:t>
              </a:r>
              <a:r>
                <a:rPr lang="en-US" sz="2400" b="1" dirty="0" smtClean="0"/>
                <a:t>Blogging Research</a:t>
              </a:r>
            </a:p>
          </p:txBody>
        </p:sp>
        <p:sp>
          <p:nvSpPr>
            <p:cNvPr id="9" name="Rectangle 8"/>
            <p:cNvSpPr/>
            <p:nvPr/>
          </p:nvSpPr>
          <p:spPr>
            <a:xfrm>
              <a:off x="259653" y="2505456"/>
              <a:ext cx="4883847" cy="3661870"/>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smtClean="0">
                <a:solidFill>
                  <a:schemeClr val="tx1"/>
                </a:solidFill>
              </a:endParaRPr>
            </a:p>
          </p:txBody>
        </p:sp>
      </p:grpSp>
      <p:sp>
        <p:nvSpPr>
          <p:cNvPr id="6" name="TextBox 5"/>
          <p:cNvSpPr txBox="1"/>
          <p:nvPr/>
        </p:nvSpPr>
        <p:spPr>
          <a:xfrm>
            <a:off x="259653" y="2505456"/>
            <a:ext cx="4883847" cy="3046988"/>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About 2 hours</a:t>
            </a:r>
          </a:p>
          <a:p>
            <a:pPr marL="342900" indent="-342900">
              <a:buFont typeface="Arial" panose="020B0604020202020204" pitchFamily="34" charset="0"/>
              <a:buChar char="•"/>
            </a:pPr>
            <a:r>
              <a:rPr lang="en-US" sz="2400" b="1" dirty="0" smtClean="0"/>
              <a:t>Write a discussion post about your agency and blogging.</a:t>
            </a:r>
          </a:p>
          <a:p>
            <a:pPr marL="800100" lvl="1" indent="-342900">
              <a:buFont typeface="Arial" panose="020B0604020202020204" pitchFamily="34" charset="0"/>
              <a:buChar char="•"/>
            </a:pPr>
            <a:r>
              <a:rPr lang="en-US" sz="2400" b="1" dirty="0" smtClean="0"/>
              <a:t>Does it have a blog? </a:t>
            </a:r>
          </a:p>
          <a:p>
            <a:pPr marL="800100" lvl="1" indent="-342900">
              <a:buFont typeface="Arial" panose="020B0604020202020204" pitchFamily="34" charset="0"/>
              <a:buChar char="•"/>
            </a:pPr>
            <a:r>
              <a:rPr lang="en-US" sz="2400" b="1" dirty="0" smtClean="0"/>
              <a:t>What kind of posts do they share? Do they share </a:t>
            </a:r>
            <a:r>
              <a:rPr lang="en-US" sz="2400" b="1" dirty="0" err="1" smtClean="0"/>
              <a:t>acq</a:t>
            </a:r>
            <a:r>
              <a:rPr lang="en-US" sz="2400" b="1" dirty="0" smtClean="0"/>
              <a:t>-related information on the blog?</a:t>
            </a:r>
          </a:p>
        </p:txBody>
      </p:sp>
      <p:pic>
        <p:nvPicPr>
          <p:cNvPr id="10" name="Picture 9"/>
          <p:cNvPicPr>
            <a:picLocks noChangeAspect="1"/>
          </p:cNvPicPr>
          <p:nvPr/>
        </p:nvPicPr>
        <p:blipFill>
          <a:blip r:embed="rId3"/>
          <a:stretch>
            <a:fillRect/>
          </a:stretch>
        </p:blipFill>
        <p:spPr>
          <a:xfrm>
            <a:off x="5573806" y="1575504"/>
            <a:ext cx="5695238" cy="4514286"/>
          </a:xfrm>
          <a:prstGeom prst="rect">
            <a:avLst/>
          </a:prstGeom>
        </p:spPr>
      </p:pic>
    </p:spTree>
    <p:extLst>
      <p:ext uri="{BB962C8B-B14F-4D97-AF65-F5344CB8AC3E}">
        <p14:creationId xmlns:p14="http://schemas.microsoft.com/office/powerpoint/2010/main" val="2912118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Online Learning: Leading Change (B)</a:t>
            </a:r>
            <a:endParaRPr lang="en-US" b="1" dirty="0"/>
          </a:p>
        </p:txBody>
      </p:sp>
      <p:grpSp>
        <p:nvGrpSpPr>
          <p:cNvPr id="3" name="Group 2"/>
          <p:cNvGrpSpPr/>
          <p:nvPr/>
        </p:nvGrpSpPr>
        <p:grpSpPr>
          <a:xfrm>
            <a:off x="259653" y="1575504"/>
            <a:ext cx="4883847" cy="4591822"/>
            <a:chOff x="259653" y="1575504"/>
            <a:chExt cx="4883847" cy="4591822"/>
          </a:xfrm>
        </p:grpSpPr>
        <p:sp>
          <p:nvSpPr>
            <p:cNvPr id="8" name="Rectangle 7"/>
            <p:cNvSpPr/>
            <p:nvPr/>
          </p:nvSpPr>
          <p:spPr>
            <a:xfrm>
              <a:off x="259653" y="1575504"/>
              <a:ext cx="4883847" cy="929952"/>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Online Learning: Leading Change</a:t>
              </a:r>
            </a:p>
            <a:p>
              <a:pPr algn="ctr"/>
              <a:endParaRPr lang="en-US" sz="2400" b="1" dirty="0"/>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smtClean="0">
                <a:solidFill>
                  <a:schemeClr val="tx1"/>
                </a:solidFill>
              </a:endParaRPr>
            </a:p>
          </p:txBody>
        </p:sp>
      </p:grpSp>
      <p:sp>
        <p:nvSpPr>
          <p:cNvPr id="6" name="TextBox 5"/>
          <p:cNvSpPr txBox="1"/>
          <p:nvPr/>
        </p:nvSpPr>
        <p:spPr>
          <a:xfrm>
            <a:off x="259653" y="2505456"/>
            <a:ext cx="4883847" cy="3046988"/>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About 30 minutes</a:t>
            </a:r>
          </a:p>
          <a:p>
            <a:pPr marL="342900" indent="-342900">
              <a:buFont typeface="Arial" panose="020B0604020202020204" pitchFamily="34" charset="0"/>
              <a:buChar char="•"/>
            </a:pPr>
            <a:r>
              <a:rPr lang="en-US" sz="2400" b="1" dirty="0" smtClean="0"/>
              <a:t>Bronze-level activity</a:t>
            </a:r>
          </a:p>
          <a:p>
            <a:pPr marL="342900" indent="-342900">
              <a:buFont typeface="Arial" panose="020B0604020202020204" pitchFamily="34" charset="0"/>
              <a:buChar char="•"/>
            </a:pPr>
            <a:r>
              <a:rPr lang="en-US" sz="2400" b="1" dirty="0" smtClean="0"/>
              <a:t>In this module, we will walk through a framework that you can use to help you think about the phases of change </a:t>
            </a:r>
          </a:p>
          <a:p>
            <a:pPr marL="342900" indent="-342900">
              <a:buFont typeface="Arial" panose="020B0604020202020204" pitchFamily="34" charset="0"/>
              <a:buChar char="•"/>
            </a:pPr>
            <a:r>
              <a:rPr lang="en-US" sz="2400" b="1" dirty="0" smtClean="0"/>
              <a:t>Specific strategies you can use to implement change</a:t>
            </a:r>
          </a:p>
        </p:txBody>
      </p:sp>
      <p:pic>
        <p:nvPicPr>
          <p:cNvPr id="4" name="Picture 3"/>
          <p:cNvPicPr>
            <a:picLocks noChangeAspect="1"/>
          </p:cNvPicPr>
          <p:nvPr/>
        </p:nvPicPr>
        <p:blipFill>
          <a:blip r:embed="rId3"/>
          <a:stretch>
            <a:fillRect/>
          </a:stretch>
        </p:blipFill>
        <p:spPr>
          <a:xfrm>
            <a:off x="5143500" y="1575504"/>
            <a:ext cx="7048500" cy="4591822"/>
          </a:xfrm>
          <a:prstGeom prst="rect">
            <a:avLst/>
          </a:prstGeom>
        </p:spPr>
      </p:pic>
    </p:spTree>
    <p:extLst>
      <p:ext uri="{BB962C8B-B14F-4D97-AF65-F5344CB8AC3E}">
        <p14:creationId xmlns:p14="http://schemas.microsoft.com/office/powerpoint/2010/main" val="3584691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Online Learning: Building Your Resilience (S)</a:t>
            </a:r>
            <a:endParaRPr lang="en-US" b="1" dirty="0"/>
          </a:p>
        </p:txBody>
      </p:sp>
      <p:grpSp>
        <p:nvGrpSpPr>
          <p:cNvPr id="3" name="Group 2"/>
          <p:cNvGrpSpPr/>
          <p:nvPr/>
        </p:nvGrpSpPr>
        <p:grpSpPr>
          <a:xfrm>
            <a:off x="259653" y="1575504"/>
            <a:ext cx="4883847" cy="4591821"/>
            <a:chOff x="259653" y="1575504"/>
            <a:chExt cx="4883847" cy="4591821"/>
          </a:xfrm>
        </p:grpSpPr>
        <p:sp>
          <p:nvSpPr>
            <p:cNvPr id="8" name="Rectangle 7"/>
            <p:cNvSpPr/>
            <p:nvPr/>
          </p:nvSpPr>
          <p:spPr>
            <a:xfrm>
              <a:off x="259653" y="1575504"/>
              <a:ext cx="4883847" cy="929952"/>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Online </a:t>
              </a:r>
              <a:r>
                <a:rPr lang="en-US" sz="2400" b="1" dirty="0"/>
                <a:t>Learning: Building Your Resilience</a:t>
              </a:r>
            </a:p>
          </p:txBody>
        </p:sp>
        <p:sp>
          <p:nvSpPr>
            <p:cNvPr id="9" name="Rectangle 8"/>
            <p:cNvSpPr/>
            <p:nvPr/>
          </p:nvSpPr>
          <p:spPr>
            <a:xfrm>
              <a:off x="259653" y="2505456"/>
              <a:ext cx="4883847" cy="3661869"/>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smtClean="0">
                <a:solidFill>
                  <a:schemeClr val="tx1"/>
                </a:solidFill>
              </a:endParaRPr>
            </a:p>
          </p:txBody>
        </p:sp>
      </p:grpSp>
      <p:sp>
        <p:nvSpPr>
          <p:cNvPr id="6" name="TextBox 5"/>
          <p:cNvSpPr txBox="1"/>
          <p:nvPr/>
        </p:nvSpPr>
        <p:spPr>
          <a:xfrm>
            <a:off x="259653" y="2505456"/>
            <a:ext cx="4883847" cy="3508653"/>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About 30 minutes</a:t>
            </a:r>
          </a:p>
          <a:p>
            <a:pPr marL="342900" indent="-342900">
              <a:buFont typeface="Arial" panose="020B0604020202020204" pitchFamily="34" charset="0"/>
              <a:buChar char="•"/>
            </a:pPr>
            <a:r>
              <a:rPr lang="en-US" sz="2400" b="1" dirty="0" smtClean="0"/>
              <a:t>Silver-level activity</a:t>
            </a:r>
          </a:p>
          <a:p>
            <a:pPr marL="342900" indent="-342900">
              <a:buFont typeface="Arial" panose="020B0604020202020204" pitchFamily="34" charset="0"/>
              <a:buChar char="•"/>
            </a:pPr>
            <a:r>
              <a:rPr lang="en-US" sz="2400" b="1" dirty="0" smtClean="0"/>
              <a:t>In this module, we will walk through several techniques to respond productively to setbacks and pushback.</a:t>
            </a:r>
          </a:p>
          <a:p>
            <a:pPr marL="342900" indent="-342900">
              <a:buFont typeface="Arial" panose="020B0604020202020204" pitchFamily="34" charset="0"/>
              <a:buChar char="•"/>
            </a:pPr>
            <a:r>
              <a:rPr lang="en-US" sz="2400" b="1" dirty="0" smtClean="0"/>
              <a:t>Topics include: </a:t>
            </a:r>
          </a:p>
          <a:p>
            <a:pPr marL="800100" lvl="1" indent="-342900">
              <a:buFont typeface="Arial" panose="020B0604020202020204" pitchFamily="34" charset="0"/>
              <a:buChar char="•"/>
            </a:pPr>
            <a:r>
              <a:rPr lang="en-US" b="1" dirty="0" smtClean="0"/>
              <a:t>Growth mindset</a:t>
            </a:r>
          </a:p>
          <a:p>
            <a:pPr marL="800100" lvl="1" indent="-342900">
              <a:buFont typeface="Arial" panose="020B0604020202020204" pitchFamily="34" charset="0"/>
              <a:buChar char="•"/>
            </a:pPr>
            <a:r>
              <a:rPr lang="en-US" b="1" dirty="0" smtClean="0"/>
              <a:t>Wellness rituals</a:t>
            </a:r>
          </a:p>
          <a:p>
            <a:pPr marL="800100" lvl="1" indent="-342900">
              <a:buFont typeface="Arial" panose="020B0604020202020204" pitchFamily="34" charset="0"/>
              <a:buChar char="•"/>
            </a:pPr>
            <a:r>
              <a:rPr lang="en-US" b="1" dirty="0" smtClean="0"/>
              <a:t>Responding to negative feedback</a:t>
            </a:r>
          </a:p>
        </p:txBody>
      </p:sp>
      <p:pic>
        <p:nvPicPr>
          <p:cNvPr id="5" name="Picture 4"/>
          <p:cNvPicPr>
            <a:picLocks noChangeAspect="1"/>
          </p:cNvPicPr>
          <p:nvPr/>
        </p:nvPicPr>
        <p:blipFill>
          <a:blip r:embed="rId3"/>
          <a:stretch>
            <a:fillRect/>
          </a:stretch>
        </p:blipFill>
        <p:spPr>
          <a:xfrm>
            <a:off x="5143500" y="1550258"/>
            <a:ext cx="6391275" cy="4620884"/>
          </a:xfrm>
          <a:prstGeom prst="rect">
            <a:avLst/>
          </a:prstGeom>
        </p:spPr>
      </p:pic>
    </p:spTree>
    <p:extLst>
      <p:ext uri="{BB962C8B-B14F-4D97-AF65-F5344CB8AC3E}">
        <p14:creationId xmlns:p14="http://schemas.microsoft.com/office/powerpoint/2010/main" val="3220058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solidFill>
                  <a:schemeClr val="tx1"/>
                </a:solidFill>
              </a:rPr>
              <a:t>What’s Next</a:t>
            </a:r>
            <a:endParaRPr lang="en-US" dirty="0">
              <a:solidFill>
                <a:schemeClr val="tx1"/>
              </a:solidFill>
            </a:endParaRP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8580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normAutofit/>
          </a:bodyPr>
          <a:lstStyle/>
          <a:p>
            <a:r>
              <a:rPr lang="en-US" dirty="0" smtClean="0"/>
              <a:t>Introducing our new facilitator, Peter Bonner</a:t>
            </a:r>
          </a:p>
          <a:p>
            <a:r>
              <a:rPr lang="en-US" dirty="0" smtClean="0"/>
              <a:t>Iteration 4.A Welcome and Introduction</a:t>
            </a:r>
          </a:p>
          <a:p>
            <a:pPr lvl="1"/>
            <a:r>
              <a:rPr lang="en-US" dirty="0" smtClean="0"/>
              <a:t>Reminders and updates</a:t>
            </a:r>
          </a:p>
          <a:p>
            <a:pPr lvl="2"/>
            <a:r>
              <a:rPr lang="en-US" dirty="0" smtClean="0"/>
              <a:t>Capstone</a:t>
            </a:r>
          </a:p>
          <a:p>
            <a:pPr lvl="2"/>
            <a:r>
              <a:rPr lang="en-US" dirty="0" smtClean="0"/>
              <a:t>Iteration 3.B Post-Assessment</a:t>
            </a:r>
          </a:p>
          <a:p>
            <a:pPr lvl="1"/>
            <a:r>
              <a:rPr lang="en-US" dirty="0" smtClean="0"/>
              <a:t>Sessions and activities that compose the iteration</a:t>
            </a:r>
            <a:endParaRPr lang="en-US" dirty="0"/>
          </a:p>
        </p:txBody>
      </p:sp>
    </p:spTree>
    <p:extLst>
      <p:ext uri="{BB962C8B-B14F-4D97-AF65-F5344CB8AC3E}">
        <p14:creationId xmlns:p14="http://schemas.microsoft.com/office/powerpoint/2010/main" val="6195855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4.A Post-Assessment</a:t>
            </a:r>
            <a:endParaRPr lang="en-US" b="1" dirty="0"/>
          </a:p>
        </p:txBody>
      </p:sp>
      <p:sp>
        <p:nvSpPr>
          <p:cNvPr id="3" name="Content Placeholder 2"/>
          <p:cNvSpPr>
            <a:spLocks noGrp="1"/>
          </p:cNvSpPr>
          <p:nvPr>
            <p:ph idx="1"/>
          </p:nvPr>
        </p:nvSpPr>
        <p:spPr/>
        <p:txBody>
          <a:bodyPr/>
          <a:lstStyle/>
          <a:p>
            <a:r>
              <a:rPr lang="en-US" dirty="0" smtClean="0"/>
              <a:t>The 4.A Post-Assessment will be ready by the week of December 12. </a:t>
            </a:r>
          </a:p>
          <a:p>
            <a:r>
              <a:rPr lang="en-US" dirty="0" smtClean="0"/>
              <a:t>We ask that you complete the assessment by the end of the week.</a:t>
            </a:r>
            <a:endParaRPr lang="en-US" dirty="0"/>
          </a:p>
        </p:txBody>
      </p:sp>
    </p:spTree>
    <p:extLst>
      <p:ext uri="{BB962C8B-B14F-4D97-AF65-F5344CB8AC3E}">
        <p14:creationId xmlns:p14="http://schemas.microsoft.com/office/powerpoint/2010/main" val="3380081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Capstone Skills Test</a:t>
            </a:r>
          </a:p>
        </p:txBody>
      </p:sp>
      <p:sp>
        <p:nvSpPr>
          <p:cNvPr id="3" name="Content Placeholder 2"/>
          <p:cNvSpPr>
            <a:spLocks noGrp="1"/>
          </p:cNvSpPr>
          <p:nvPr>
            <p:ph idx="1"/>
          </p:nvPr>
        </p:nvSpPr>
        <p:spPr/>
        <p:txBody>
          <a:bodyPr/>
          <a:lstStyle/>
          <a:p>
            <a:r>
              <a:rPr lang="en-US" smtClean="0"/>
              <a:t>After Release 4, you will take the Capstone Skills Test</a:t>
            </a:r>
          </a:p>
          <a:p>
            <a:pPr lvl="1"/>
            <a:r>
              <a:rPr lang="en-US" smtClean="0"/>
              <a:t>Seven (7) real-world animated scenarios</a:t>
            </a:r>
          </a:p>
          <a:p>
            <a:pPr lvl="1"/>
            <a:r>
              <a:rPr lang="en-US" smtClean="0"/>
              <a:t>3-5 situational questions per scenario</a:t>
            </a:r>
          </a:p>
          <a:p>
            <a:pPr lvl="1"/>
            <a:r>
              <a:rPr lang="en-US" smtClean="0"/>
              <a:t>Take before the classroom session</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74100" y="2943989"/>
            <a:ext cx="2653014" cy="2653014"/>
          </a:xfrm>
          <a:prstGeom prst="rect">
            <a:avLst/>
          </a:prstGeom>
        </p:spPr>
      </p:pic>
    </p:spTree>
    <p:extLst>
      <p:ext uri="{BB962C8B-B14F-4D97-AF65-F5344CB8AC3E}">
        <p14:creationId xmlns:p14="http://schemas.microsoft.com/office/powerpoint/2010/main" val="3640652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Live Digital Assignment Final Presentation</a:t>
            </a:r>
          </a:p>
        </p:txBody>
      </p:sp>
      <p:sp>
        <p:nvSpPr>
          <p:cNvPr id="3" name="Content Placeholder 2"/>
          <p:cNvSpPr>
            <a:spLocks noGrp="1"/>
          </p:cNvSpPr>
          <p:nvPr>
            <p:ph idx="1"/>
          </p:nvPr>
        </p:nvSpPr>
        <p:spPr/>
        <p:txBody>
          <a:bodyPr>
            <a:normAutofit/>
          </a:bodyPr>
          <a:lstStyle/>
          <a:p>
            <a:r>
              <a:rPr lang="en-US" dirty="0" smtClean="0"/>
              <a:t>Final presentation will be during the </a:t>
            </a:r>
            <a:r>
              <a:rPr lang="en-US" dirty="0"/>
              <a:t>Release 4 Classroom </a:t>
            </a:r>
            <a:r>
              <a:rPr lang="en-US" dirty="0" smtClean="0"/>
              <a:t>session.</a:t>
            </a:r>
          </a:p>
          <a:p>
            <a:r>
              <a:rPr lang="en-US" dirty="0" smtClean="0"/>
              <a:t>You will pitch your product to a panel of faculty and guests.</a:t>
            </a:r>
          </a:p>
          <a:p>
            <a:pPr lvl="1"/>
            <a:r>
              <a:rPr lang="en-US" dirty="0" smtClean="0"/>
              <a:t>The goal is to gain the panels’ commitment of time and resources to fully build out your product.</a:t>
            </a:r>
          </a:p>
          <a:p>
            <a:r>
              <a:rPr lang="en-US" dirty="0" smtClean="0"/>
              <a:t>The portal contains detailed instructions on what to present.</a:t>
            </a:r>
          </a:p>
          <a:p>
            <a:r>
              <a:rPr lang="en-US" dirty="0" smtClean="0"/>
              <a:t>Presentation Rules</a:t>
            </a:r>
          </a:p>
          <a:p>
            <a:pPr lvl="1"/>
            <a:r>
              <a:rPr lang="en-US" dirty="0" smtClean="0"/>
              <a:t>15 minutes to present; 10 minutes for questions</a:t>
            </a:r>
          </a:p>
          <a:p>
            <a:pPr lvl="1"/>
            <a:r>
              <a:rPr lang="en-US" dirty="0" smtClean="0"/>
              <a:t>All team members must participate/talk in the presentation</a:t>
            </a:r>
          </a:p>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5600" y="3672681"/>
            <a:ext cx="2197100" cy="2197100"/>
          </a:xfrm>
          <a:prstGeom prst="rect">
            <a:avLst/>
          </a:prstGeom>
        </p:spPr>
      </p:pic>
    </p:spTree>
    <p:extLst>
      <p:ext uri="{BB962C8B-B14F-4D97-AF65-F5344CB8AC3E}">
        <p14:creationId xmlns:p14="http://schemas.microsoft.com/office/powerpoint/2010/main" val="552260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Live Digital Assignment Final Presentation</a:t>
            </a:r>
          </a:p>
        </p:txBody>
      </p:sp>
      <p:sp>
        <p:nvSpPr>
          <p:cNvPr id="3" name="Content Placeholder 2"/>
          <p:cNvSpPr>
            <a:spLocks noGrp="1"/>
          </p:cNvSpPr>
          <p:nvPr>
            <p:ph idx="1"/>
          </p:nvPr>
        </p:nvSpPr>
        <p:spPr/>
        <p:txBody>
          <a:bodyPr>
            <a:normAutofit/>
          </a:bodyPr>
          <a:lstStyle/>
          <a:p>
            <a:r>
              <a:rPr lang="en-US" dirty="0" smtClean="0"/>
              <a:t>You </a:t>
            </a:r>
            <a:r>
              <a:rPr lang="en-US" dirty="0"/>
              <a:t>will provide self-ratings and peer ratings (i.e., fellow team members</a:t>
            </a:r>
            <a:r>
              <a:rPr lang="en-US" dirty="0" smtClean="0"/>
              <a:t>)</a:t>
            </a:r>
          </a:p>
          <a:p>
            <a:pPr lvl="1"/>
            <a:r>
              <a:rPr lang="en-US" dirty="0" smtClean="0"/>
              <a:t>Peer Rating Dimensions</a:t>
            </a:r>
          </a:p>
          <a:p>
            <a:pPr lvl="2"/>
            <a:r>
              <a:rPr lang="en-US" dirty="0" smtClean="0"/>
              <a:t>Engaged Contribution</a:t>
            </a:r>
          </a:p>
          <a:p>
            <a:pPr lvl="2"/>
            <a:r>
              <a:rPr lang="en-US" dirty="0" smtClean="0"/>
              <a:t>Collaborative Action</a:t>
            </a:r>
            <a:endParaRPr lang="en-US" dirty="0"/>
          </a:p>
          <a:p>
            <a:r>
              <a:rPr lang="en-US" dirty="0"/>
              <a:t>Rating panel (i.e., faculty, invited </a:t>
            </a:r>
            <a:r>
              <a:rPr lang="en-US" dirty="0" smtClean="0"/>
              <a:t>guests) will </a:t>
            </a:r>
            <a:r>
              <a:rPr lang="en-US" dirty="0"/>
              <a:t>provide </a:t>
            </a:r>
            <a:r>
              <a:rPr lang="en-US" dirty="0" smtClean="0"/>
              <a:t>ratings</a:t>
            </a:r>
            <a:endParaRPr lang="en-US" dirty="0"/>
          </a:p>
          <a:p>
            <a:pPr lvl="1"/>
            <a:r>
              <a:rPr lang="en-US" dirty="0" smtClean="0"/>
              <a:t>Panel Ratings Dimensions</a:t>
            </a:r>
            <a:endParaRPr lang="en-US" dirty="0"/>
          </a:p>
          <a:p>
            <a:pPr lvl="2"/>
            <a:r>
              <a:rPr lang="en-US" dirty="0" smtClean="0"/>
              <a:t>Investment Buy-in</a:t>
            </a:r>
          </a:p>
          <a:p>
            <a:pPr lvl="2"/>
            <a:r>
              <a:rPr lang="en-US" dirty="0" smtClean="0"/>
              <a:t>The Pitch Itself</a:t>
            </a:r>
            <a:endParaRPr lang="en-US" dirty="0"/>
          </a:p>
          <a:p>
            <a:endParaRPr lang="en-US" dirty="0"/>
          </a:p>
        </p:txBody>
      </p:sp>
    </p:spTree>
    <p:extLst>
      <p:ext uri="{BB962C8B-B14F-4D97-AF65-F5344CB8AC3E}">
        <p14:creationId xmlns:p14="http://schemas.microsoft.com/office/powerpoint/2010/main" val="3669493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Digital Assignment: </a:t>
            </a:r>
            <a:r>
              <a:rPr lang="en-US" b="1" dirty="0" smtClean="0"/>
              <a:t>Self </a:t>
            </a:r>
            <a:r>
              <a:rPr lang="en-US" b="1" dirty="0"/>
              <a:t>Ratings &amp; Peer </a:t>
            </a:r>
            <a:r>
              <a:rPr lang="en-US" b="1" dirty="0" smtClean="0"/>
              <a:t>Ratings</a:t>
            </a:r>
            <a:r>
              <a:rPr lang="en-US" dirty="0" smtClean="0"/>
              <a:t> </a:t>
            </a:r>
            <a:endParaRPr lang="en-US" dirty="0"/>
          </a:p>
        </p:txBody>
      </p:sp>
      <p:graphicFrame>
        <p:nvGraphicFramePr>
          <p:cNvPr id="4" name="Content Placeholder 2"/>
          <p:cNvGraphicFramePr>
            <a:graphicFrameLocks noGrp="1"/>
          </p:cNvGraphicFramePr>
          <p:nvPr>
            <p:ph idx="1"/>
            <p:extLst/>
          </p:nvPr>
        </p:nvGraphicFramePr>
        <p:xfrm>
          <a:off x="571500" y="1562100"/>
          <a:ext cx="11023599" cy="4546600"/>
        </p:xfrm>
        <a:graphic>
          <a:graphicData uri="http://schemas.openxmlformats.org/drawingml/2006/table">
            <a:tbl>
              <a:tblPr firstRow="1" firstCol="1" bandRow="1">
                <a:tableStyleId>{7DF18680-E054-41AD-8BC1-D1AEF772440D}</a:tableStyleId>
              </a:tblPr>
              <a:tblGrid>
                <a:gridCol w="3674533"/>
                <a:gridCol w="3674533"/>
                <a:gridCol w="3674533"/>
              </a:tblGrid>
              <a:tr h="1550549">
                <a:tc gridSpan="3">
                  <a:txBody>
                    <a:bodyPr/>
                    <a:lstStyle/>
                    <a:p>
                      <a:pPr marL="0" marR="0" algn="ctr">
                        <a:lnSpc>
                          <a:spcPct val="100000"/>
                        </a:lnSpc>
                        <a:spcBef>
                          <a:spcPts val="1200"/>
                        </a:spcBef>
                        <a:spcAft>
                          <a:spcPts val="1200"/>
                        </a:spcAft>
                      </a:pPr>
                      <a:r>
                        <a:rPr lang="en-US" sz="2000" b="1" dirty="0">
                          <a:solidFill>
                            <a:schemeClr val="bg1"/>
                          </a:solidFill>
                          <a:effectLst/>
                        </a:rPr>
                        <a:t>Engaged Contribution</a:t>
                      </a:r>
                    </a:p>
                    <a:p>
                      <a:pPr marL="0" marR="0">
                        <a:lnSpc>
                          <a:spcPct val="115000"/>
                        </a:lnSpc>
                        <a:spcBef>
                          <a:spcPts val="1200"/>
                        </a:spcBef>
                        <a:spcAft>
                          <a:spcPts val="1200"/>
                        </a:spcAft>
                      </a:pPr>
                      <a:r>
                        <a:rPr lang="en-US" sz="1800" b="0" dirty="0">
                          <a:solidFill>
                            <a:schemeClr val="bg1"/>
                          </a:solidFill>
                          <a:effectLst/>
                        </a:rPr>
                        <a:t>Displays and applies adequate individual effort and tangible contributions to creating </a:t>
                      </a:r>
                      <a:r>
                        <a:rPr lang="en-US" sz="1800" b="0" dirty="0" smtClean="0">
                          <a:solidFill>
                            <a:schemeClr val="bg1"/>
                          </a:solidFill>
                          <a:effectLst/>
                        </a:rPr>
                        <a:t>team </a:t>
                      </a:r>
                      <a:r>
                        <a:rPr lang="en-US" sz="1800" b="0" dirty="0">
                          <a:solidFill>
                            <a:schemeClr val="bg1"/>
                          </a:solidFill>
                          <a:effectLst/>
                        </a:rPr>
                        <a:t>work products, attends and actively participates in </a:t>
                      </a:r>
                      <a:r>
                        <a:rPr lang="en-US" sz="1800" b="0" dirty="0" smtClean="0">
                          <a:solidFill>
                            <a:schemeClr val="bg1"/>
                          </a:solidFill>
                          <a:effectLst/>
                        </a:rPr>
                        <a:t>team </a:t>
                      </a:r>
                      <a:r>
                        <a:rPr lang="en-US" sz="1800" b="0" dirty="0">
                          <a:solidFill>
                            <a:schemeClr val="bg1"/>
                          </a:solidFill>
                          <a:effectLst/>
                        </a:rPr>
                        <a:t>events, motivates self and others to sustain enthusiasm and effective participation</a:t>
                      </a:r>
                      <a:endParaRPr lang="en-US" sz="18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hMerge="1">
                  <a:txBody>
                    <a:bodyPr/>
                    <a:lstStyle/>
                    <a:p>
                      <a:endParaRPr lang="en-US"/>
                    </a:p>
                  </a:txBody>
                  <a:tcPr/>
                </a:tc>
                <a:tc hMerge="1">
                  <a:txBody>
                    <a:bodyPr/>
                    <a:lstStyle/>
                    <a:p>
                      <a:endParaRPr lang="en-US"/>
                    </a:p>
                  </a:txBody>
                  <a:tcPr/>
                </a:tc>
              </a:tr>
              <a:tr h="479615">
                <a:tc>
                  <a:txBody>
                    <a:bodyPr/>
                    <a:lstStyle/>
                    <a:p>
                      <a:pPr marL="0" marR="0">
                        <a:lnSpc>
                          <a:spcPct val="115000"/>
                        </a:lnSpc>
                        <a:spcBef>
                          <a:spcPts val="0"/>
                        </a:spcBef>
                        <a:spcAft>
                          <a:spcPts val="0"/>
                        </a:spcAft>
                      </a:pPr>
                      <a:r>
                        <a:rPr lang="en-US" sz="1800" b="1" dirty="0">
                          <a:solidFill>
                            <a:schemeClr val="tx1"/>
                          </a:solidFill>
                          <a:effectLst/>
                        </a:rPr>
                        <a:t>Low</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nSpc>
                          <a:spcPct val="115000"/>
                        </a:lnSpc>
                        <a:spcBef>
                          <a:spcPts val="0"/>
                        </a:spcBef>
                        <a:spcAft>
                          <a:spcPts val="0"/>
                        </a:spcAft>
                      </a:pPr>
                      <a:r>
                        <a:rPr lang="en-US" sz="1800" b="1" dirty="0">
                          <a:effectLst/>
                        </a:rPr>
                        <a:t>Medium</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marL="0" marR="0">
                        <a:lnSpc>
                          <a:spcPct val="115000"/>
                        </a:lnSpc>
                        <a:spcBef>
                          <a:spcPts val="0"/>
                        </a:spcBef>
                        <a:spcAft>
                          <a:spcPts val="0"/>
                        </a:spcAft>
                      </a:pPr>
                      <a:r>
                        <a:rPr lang="en-US" sz="1800" b="1" dirty="0">
                          <a:effectLst/>
                        </a:rPr>
                        <a:t>High</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r>
              <a:tr h="2516436">
                <a:tc>
                  <a:txBody>
                    <a:bodyPr/>
                    <a:lstStyle/>
                    <a:p>
                      <a:pPr marL="0" marR="0">
                        <a:lnSpc>
                          <a:spcPct val="115000"/>
                        </a:lnSpc>
                        <a:spcBef>
                          <a:spcPts val="1200"/>
                        </a:spcBef>
                        <a:spcAft>
                          <a:spcPts val="1200"/>
                        </a:spcAft>
                      </a:pPr>
                      <a:r>
                        <a:rPr lang="en-US" sz="1800" b="0" dirty="0">
                          <a:solidFill>
                            <a:schemeClr val="tx1"/>
                          </a:solidFill>
                          <a:effectLst/>
                        </a:rPr>
                        <a:t>Does not display a “fire in the belly” or “quiet intensity of purpose,” </a:t>
                      </a:r>
                      <a:r>
                        <a:rPr lang="en-US" sz="1800" b="0" dirty="0" smtClean="0">
                          <a:solidFill>
                            <a:schemeClr val="tx1"/>
                          </a:solidFill>
                          <a:effectLst/>
                        </a:rPr>
                        <a:t>participates </a:t>
                      </a:r>
                      <a:r>
                        <a:rPr lang="en-US" sz="1800" b="0" dirty="0">
                          <a:solidFill>
                            <a:schemeClr val="tx1"/>
                          </a:solidFill>
                          <a:effectLst/>
                        </a:rPr>
                        <a:t>at a low and/or inconsistent level, does not encourage fellow team members’ contributions</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20000"/>
                        <a:lumOff val="80000"/>
                      </a:schemeClr>
                    </a:solidFill>
                  </a:tcPr>
                </a:tc>
                <a:tc>
                  <a:txBody>
                    <a:bodyPr/>
                    <a:lstStyle/>
                    <a:p>
                      <a:pPr marL="0" marR="0">
                        <a:lnSpc>
                          <a:spcPct val="115000"/>
                        </a:lnSpc>
                        <a:spcBef>
                          <a:spcPts val="1200"/>
                        </a:spcBef>
                        <a:spcAft>
                          <a:spcPts val="1200"/>
                        </a:spcAft>
                      </a:pPr>
                      <a:r>
                        <a:rPr lang="en-US" sz="1800" dirty="0">
                          <a:effectLst/>
                        </a:rPr>
                        <a:t>Tentative or intermittent willingness to “stretch” and apply his/her passion for the work, </a:t>
                      </a:r>
                      <a:r>
                        <a:rPr lang="en-US" sz="1800" dirty="0" smtClean="0">
                          <a:effectLst/>
                        </a:rPr>
                        <a:t>participates </a:t>
                      </a:r>
                      <a:r>
                        <a:rPr lang="en-US" sz="1800" dirty="0">
                          <a:effectLst/>
                        </a:rPr>
                        <a:t>at a moderate level, inconsistent enthusiasm and support for fellow team members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1200"/>
                        </a:spcBef>
                        <a:spcAft>
                          <a:spcPts val="1200"/>
                        </a:spcAft>
                      </a:pPr>
                      <a:r>
                        <a:rPr lang="en-US" sz="1800" dirty="0">
                          <a:effectLst/>
                        </a:rPr>
                        <a:t>Consistently displays passion for team excellence, strives to achieve “stretch” goals or overcome task challenges with a positive attitude, consistently participates at a high level, consistently inspires the best from fellow team members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20000"/>
                        <a:lumOff val="80000"/>
                      </a:schemeClr>
                    </a:solidFill>
                  </a:tcPr>
                </a:tc>
              </a:tr>
            </a:tbl>
          </a:graphicData>
        </a:graphic>
      </p:graphicFrame>
    </p:spTree>
    <p:extLst>
      <p:ext uri="{BB962C8B-B14F-4D97-AF65-F5344CB8AC3E}">
        <p14:creationId xmlns:p14="http://schemas.microsoft.com/office/powerpoint/2010/main" val="1973152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Digital Assignment: </a:t>
            </a:r>
            <a:r>
              <a:rPr lang="en-US" b="1" dirty="0"/>
              <a:t>Self Ratings &amp; Peer </a:t>
            </a:r>
            <a:r>
              <a:rPr lang="en-US" b="1" dirty="0" smtClean="0"/>
              <a:t>Ratings</a:t>
            </a:r>
            <a:endParaRPr lang="en-US" dirty="0"/>
          </a:p>
        </p:txBody>
      </p:sp>
      <p:graphicFrame>
        <p:nvGraphicFramePr>
          <p:cNvPr id="4" name="Content Placeholder 2"/>
          <p:cNvGraphicFramePr>
            <a:graphicFrameLocks noGrp="1"/>
          </p:cNvGraphicFramePr>
          <p:nvPr>
            <p:ph idx="1"/>
            <p:extLst/>
          </p:nvPr>
        </p:nvGraphicFramePr>
        <p:xfrm>
          <a:off x="584200" y="1587500"/>
          <a:ext cx="11023599" cy="4650598"/>
        </p:xfrm>
        <a:graphic>
          <a:graphicData uri="http://schemas.openxmlformats.org/drawingml/2006/table">
            <a:tbl>
              <a:tblPr firstRow="1" firstCol="1" bandRow="1">
                <a:tableStyleId>{5C22544A-7EE6-4342-B048-85BDC9FD1C3A}</a:tableStyleId>
              </a:tblPr>
              <a:tblGrid>
                <a:gridCol w="3674533"/>
                <a:gridCol w="3674533"/>
                <a:gridCol w="3674533"/>
              </a:tblGrid>
              <a:tr h="1626320">
                <a:tc gridSpan="3">
                  <a:txBody>
                    <a:bodyPr/>
                    <a:lstStyle/>
                    <a:p>
                      <a:pPr marL="0" marR="0" algn="ctr">
                        <a:lnSpc>
                          <a:spcPct val="115000"/>
                        </a:lnSpc>
                        <a:spcBef>
                          <a:spcPts val="1200"/>
                        </a:spcBef>
                        <a:spcAft>
                          <a:spcPts val="1200"/>
                        </a:spcAft>
                      </a:pPr>
                      <a:r>
                        <a:rPr lang="en-US" sz="2000" b="1" dirty="0" smtClean="0">
                          <a:effectLst/>
                        </a:rPr>
                        <a:t>Collaborative Action</a:t>
                      </a:r>
                    </a:p>
                    <a:p>
                      <a:pPr marL="0" marR="0" algn="l">
                        <a:lnSpc>
                          <a:spcPct val="115000"/>
                        </a:lnSpc>
                        <a:spcBef>
                          <a:spcPts val="1200"/>
                        </a:spcBef>
                        <a:spcAft>
                          <a:spcPts val="1200"/>
                        </a:spcAft>
                      </a:pPr>
                      <a:r>
                        <a:rPr lang="en-US" sz="1600" b="0" dirty="0" smtClean="0">
                          <a:effectLst/>
                        </a:rPr>
                        <a:t>Contributes to a cohesive, inclusive and motivated team atmosphere, assesses relative team members’ areas of strength and works to combine efforts to create quality team products, identifies performance problems in a fact-based manner that facilitates mutual problem-solving, contributes to moving the team forward to achieving results</a:t>
                      </a:r>
                      <a:endParaRPr lang="en-US" sz="1600" b="0" dirty="0">
                        <a:effectLst/>
                      </a:endParaRPr>
                    </a:p>
                  </a:txBody>
                  <a:tcPr marL="68580" marR="68580" marT="0" marB="0">
                    <a:solidFill>
                      <a:schemeClr val="bg2">
                        <a:lumMod val="50000"/>
                      </a:schemeClr>
                    </a:solidFill>
                  </a:tcPr>
                </a:tc>
                <a:tc hMerge="1">
                  <a:txBody>
                    <a:bodyPr/>
                    <a:lstStyle/>
                    <a:p>
                      <a:endParaRPr lang="en-US"/>
                    </a:p>
                  </a:txBody>
                  <a:tcPr/>
                </a:tc>
                <a:tc hMerge="1">
                  <a:txBody>
                    <a:bodyPr/>
                    <a:lstStyle/>
                    <a:p>
                      <a:endParaRPr lang="en-US"/>
                    </a:p>
                  </a:txBody>
                  <a:tcPr/>
                </a:tc>
              </a:tr>
              <a:tr h="468182">
                <a:tc>
                  <a:txBody>
                    <a:bodyPr/>
                    <a:lstStyle/>
                    <a:p>
                      <a:pPr marL="0" marR="0">
                        <a:lnSpc>
                          <a:spcPct val="115000"/>
                        </a:lnSpc>
                        <a:spcBef>
                          <a:spcPts val="0"/>
                        </a:spcBef>
                        <a:spcAft>
                          <a:spcPts val="0"/>
                        </a:spcAft>
                      </a:pPr>
                      <a:r>
                        <a:rPr lang="en-US" sz="1800" b="1" dirty="0">
                          <a:solidFill>
                            <a:schemeClr val="tx1"/>
                          </a:solidFill>
                          <a:effectLst/>
                        </a:rPr>
                        <a:t>Low</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nSpc>
                          <a:spcPct val="115000"/>
                        </a:lnSpc>
                        <a:spcBef>
                          <a:spcPts val="0"/>
                        </a:spcBef>
                        <a:spcAft>
                          <a:spcPts val="0"/>
                        </a:spcAft>
                      </a:pPr>
                      <a:r>
                        <a:rPr lang="en-US" sz="1800" b="1" dirty="0">
                          <a:effectLst/>
                        </a:rPr>
                        <a:t>Medium</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marL="0" marR="0">
                        <a:lnSpc>
                          <a:spcPct val="115000"/>
                        </a:lnSpc>
                        <a:spcBef>
                          <a:spcPts val="0"/>
                        </a:spcBef>
                        <a:spcAft>
                          <a:spcPts val="0"/>
                        </a:spcAft>
                      </a:pPr>
                      <a:r>
                        <a:rPr lang="en-US" sz="1800" b="1" dirty="0">
                          <a:effectLst/>
                        </a:rPr>
                        <a:t>High</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r>
              <a:tr h="2556096">
                <a:tc>
                  <a:txBody>
                    <a:bodyPr/>
                    <a:lstStyle/>
                    <a:p>
                      <a:pPr marL="0" marR="0">
                        <a:lnSpc>
                          <a:spcPct val="115000"/>
                        </a:lnSpc>
                        <a:spcBef>
                          <a:spcPts val="1200"/>
                        </a:spcBef>
                        <a:spcAft>
                          <a:spcPts val="1200"/>
                        </a:spcAft>
                      </a:pPr>
                      <a:r>
                        <a:rPr lang="en-US" sz="1600" b="0" dirty="0" smtClean="0">
                          <a:solidFill>
                            <a:schemeClr val="tx1"/>
                          </a:solidFill>
                          <a:effectLst/>
                        </a:rPr>
                        <a:t>At times, displays difficulty defining his/her role in the team, may engage in power dynamics (push-pull) when navigating team members’ contributions, and may not address performance problems constructively</a:t>
                      </a:r>
                      <a:endParaRPr lang="en-US" sz="1600" b="0" dirty="0">
                        <a:solidFill>
                          <a:schemeClr val="tx1"/>
                        </a:solidFill>
                        <a:effectLst/>
                      </a:endParaRPr>
                    </a:p>
                  </a:txBody>
                  <a:tcPr marL="68580" marR="68580" marT="0" marB="0">
                    <a:solidFill>
                      <a:schemeClr val="accent4">
                        <a:lumMod val="20000"/>
                        <a:lumOff val="80000"/>
                      </a:schemeClr>
                    </a:solidFill>
                  </a:tcPr>
                </a:tc>
                <a:tc>
                  <a:txBody>
                    <a:bodyPr/>
                    <a:lstStyle/>
                    <a:p>
                      <a:pPr marL="0" marR="0">
                        <a:lnSpc>
                          <a:spcPct val="115000"/>
                        </a:lnSpc>
                        <a:spcBef>
                          <a:spcPts val="1200"/>
                        </a:spcBef>
                        <a:spcAft>
                          <a:spcPts val="1200"/>
                        </a:spcAft>
                      </a:pPr>
                      <a:r>
                        <a:rPr lang="en-US" sz="1600" dirty="0" smtClean="0">
                          <a:effectLst/>
                        </a:rPr>
                        <a:t>Understands his/her role and authority dynamics within the team, has moderate understanding of how to combine/synthesize team members’ contributions, displays behaviors that include multiple perspectives, and acknowledges performance problems</a:t>
                      </a:r>
                      <a:endParaRPr lang="en-US" sz="1600" dirty="0">
                        <a:effectLst/>
                      </a:endParaRPr>
                    </a:p>
                  </a:txBody>
                  <a:tcPr marL="68580" marR="68580" marT="0" marB="0"/>
                </a:tc>
                <a:tc>
                  <a:txBody>
                    <a:bodyPr/>
                    <a:lstStyle/>
                    <a:p>
                      <a:pPr marL="0" marR="0">
                        <a:lnSpc>
                          <a:spcPct val="115000"/>
                        </a:lnSpc>
                        <a:spcBef>
                          <a:spcPts val="1200"/>
                        </a:spcBef>
                        <a:spcAft>
                          <a:spcPts val="1200"/>
                        </a:spcAft>
                      </a:pPr>
                      <a:r>
                        <a:rPr lang="en-US" sz="1600" dirty="0" smtClean="0">
                          <a:effectLst/>
                        </a:rPr>
                        <a:t>Displays command of his/her role and useful ways of leveraging his/her expertise for the combined benefit of the group, regularly moves the team forward towards achieving results, maximizes the power of multiple perspectives within the team, and addresses performance problems in a fact-based manner to facilitate mutual problem-solving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20000"/>
                        <a:lumOff val="80000"/>
                      </a:schemeClr>
                    </a:solidFill>
                  </a:tcPr>
                </a:tc>
              </a:tr>
            </a:tbl>
          </a:graphicData>
        </a:graphic>
      </p:graphicFrame>
    </p:spTree>
    <p:extLst>
      <p:ext uri="{BB962C8B-B14F-4D97-AF65-F5344CB8AC3E}">
        <p14:creationId xmlns:p14="http://schemas.microsoft.com/office/powerpoint/2010/main" val="1988096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Digital Assignment: </a:t>
            </a:r>
            <a:r>
              <a:rPr lang="en-US" b="1" dirty="0"/>
              <a:t>Expert Panel </a:t>
            </a:r>
            <a:r>
              <a:rPr lang="en-US" b="1" dirty="0" smtClean="0"/>
              <a:t>Ratings</a:t>
            </a:r>
            <a:endParaRPr lang="en-US" dirty="0"/>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514312868"/>
              </p:ext>
            </p:extLst>
          </p:nvPr>
        </p:nvGraphicFramePr>
        <p:xfrm>
          <a:off x="584200" y="1526517"/>
          <a:ext cx="11023599" cy="4635500"/>
        </p:xfrm>
        <a:graphic>
          <a:graphicData uri="http://schemas.openxmlformats.org/drawingml/2006/table">
            <a:tbl>
              <a:tblPr firstRow="1" firstCol="1" bandRow="1">
                <a:tableStyleId>{5C22544A-7EE6-4342-B048-85BDC9FD1C3A}</a:tableStyleId>
              </a:tblPr>
              <a:tblGrid>
                <a:gridCol w="3674533"/>
                <a:gridCol w="3674533"/>
                <a:gridCol w="3674533"/>
              </a:tblGrid>
              <a:tr h="1668438">
                <a:tc gridSpan="3">
                  <a:txBody>
                    <a:bodyPr/>
                    <a:lstStyle/>
                    <a:p>
                      <a:pPr marL="0" marR="0" algn="ctr">
                        <a:lnSpc>
                          <a:spcPct val="115000"/>
                        </a:lnSpc>
                        <a:spcBef>
                          <a:spcPts val="1200"/>
                        </a:spcBef>
                        <a:spcAft>
                          <a:spcPts val="1200"/>
                        </a:spcAft>
                      </a:pPr>
                      <a:r>
                        <a:rPr lang="en-US" sz="2000" b="1" dirty="0" smtClean="0">
                          <a:effectLst/>
                        </a:rPr>
                        <a:t>Investment Buy-In</a:t>
                      </a:r>
                    </a:p>
                    <a:p>
                      <a:pPr marL="0" marR="0" algn="l">
                        <a:lnSpc>
                          <a:spcPct val="115000"/>
                        </a:lnSpc>
                        <a:spcBef>
                          <a:spcPts val="1200"/>
                        </a:spcBef>
                        <a:spcAft>
                          <a:spcPts val="1200"/>
                        </a:spcAft>
                      </a:pPr>
                      <a:r>
                        <a:rPr lang="en-US" sz="1800" b="0" dirty="0" smtClean="0">
                          <a:effectLst/>
                        </a:rPr>
                        <a:t>The “Investors” will support this new endeavor because the information presented explains how the product could be implemented, how it will improve the end users experience in some way, and how  the potential of the product indicates return on investment. </a:t>
                      </a:r>
                    </a:p>
                  </a:txBody>
                  <a:tcPr marL="68580" marR="68580" marT="0" marB="0">
                    <a:solidFill>
                      <a:schemeClr val="bg2">
                        <a:lumMod val="50000"/>
                      </a:schemeClr>
                    </a:solidFill>
                  </a:tcPr>
                </a:tc>
                <a:tc hMerge="1">
                  <a:txBody>
                    <a:bodyPr/>
                    <a:lstStyle/>
                    <a:p>
                      <a:endParaRPr lang="en-US"/>
                    </a:p>
                  </a:txBody>
                  <a:tcPr/>
                </a:tc>
                <a:tc hMerge="1">
                  <a:txBody>
                    <a:bodyPr/>
                    <a:lstStyle/>
                    <a:p>
                      <a:endParaRPr lang="en-US"/>
                    </a:p>
                  </a:txBody>
                  <a:tcPr/>
                </a:tc>
              </a:tr>
              <a:tr h="484743">
                <a:tc>
                  <a:txBody>
                    <a:bodyPr/>
                    <a:lstStyle/>
                    <a:p>
                      <a:pPr marL="0" marR="0">
                        <a:lnSpc>
                          <a:spcPct val="115000"/>
                        </a:lnSpc>
                        <a:spcBef>
                          <a:spcPts val="0"/>
                        </a:spcBef>
                        <a:spcAft>
                          <a:spcPts val="0"/>
                        </a:spcAft>
                      </a:pPr>
                      <a:r>
                        <a:rPr lang="en-US" sz="1800" b="1" dirty="0" smtClean="0">
                          <a:solidFill>
                            <a:schemeClr val="tx1"/>
                          </a:solidFill>
                          <a:effectLst/>
                        </a:rPr>
                        <a:t>No</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nSpc>
                          <a:spcPct val="115000"/>
                        </a:lnSpc>
                        <a:spcBef>
                          <a:spcPts val="0"/>
                        </a:spcBef>
                        <a:spcAft>
                          <a:spcPts val="0"/>
                        </a:spcAft>
                      </a:pPr>
                      <a:r>
                        <a:rPr lang="en-US" sz="1800" b="1" dirty="0" smtClean="0">
                          <a:solidFill>
                            <a:schemeClr val="tx1"/>
                          </a:solidFill>
                          <a:effectLst/>
                        </a:rPr>
                        <a:t>Maybe</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marL="0" marR="0">
                        <a:lnSpc>
                          <a:spcPct val="115000"/>
                        </a:lnSpc>
                        <a:spcBef>
                          <a:spcPts val="0"/>
                        </a:spcBef>
                        <a:spcAft>
                          <a:spcPts val="0"/>
                        </a:spcAft>
                      </a:pPr>
                      <a:r>
                        <a:rPr lang="en-US" sz="1800" b="1" dirty="0" smtClean="0">
                          <a:solidFill>
                            <a:schemeClr val="tx1"/>
                          </a:solidFill>
                          <a:effectLst/>
                        </a:rPr>
                        <a:t>Yes</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r>
              <a:tr h="2482319">
                <a:tc>
                  <a:txBody>
                    <a:bodyPr/>
                    <a:lstStyle/>
                    <a:p>
                      <a:pPr marL="0" marR="0">
                        <a:lnSpc>
                          <a:spcPct val="115000"/>
                        </a:lnSpc>
                        <a:spcBef>
                          <a:spcPts val="1200"/>
                        </a:spcBef>
                        <a:spcAft>
                          <a:spcPts val="1200"/>
                        </a:spcAft>
                      </a:pPr>
                      <a:r>
                        <a:rPr lang="en-US" sz="1800" b="0" dirty="0" smtClean="0">
                          <a:solidFill>
                            <a:schemeClr val="tx1"/>
                          </a:solidFill>
                          <a:effectLst/>
                        </a:rPr>
                        <a:t>Is not able to illustrate the future of the product and what success would look like. Does not have attainable future goals or plans on how to implement or further test the product.</a:t>
                      </a:r>
                    </a:p>
                  </a:txBody>
                  <a:tcPr marL="68580" marR="68580" marT="0" marB="0">
                    <a:solidFill>
                      <a:schemeClr val="accent4">
                        <a:lumMod val="20000"/>
                        <a:lumOff val="80000"/>
                      </a:schemeClr>
                    </a:solidFill>
                  </a:tcPr>
                </a:tc>
                <a:tc>
                  <a:txBody>
                    <a:bodyPr/>
                    <a:lstStyle/>
                    <a:p>
                      <a:pPr marL="0" marR="0">
                        <a:lnSpc>
                          <a:spcPct val="115000"/>
                        </a:lnSpc>
                        <a:spcBef>
                          <a:spcPts val="1200"/>
                        </a:spcBef>
                        <a:spcAft>
                          <a:spcPts val="1200"/>
                        </a:spcAft>
                      </a:pPr>
                      <a:r>
                        <a:rPr lang="en-US" sz="1800" dirty="0" smtClean="0">
                          <a:effectLst/>
                        </a:rPr>
                        <a:t>Has presented some of what success will look like, but the product’s future is either not fully thought out or has an unrealistic plan moving forward.</a:t>
                      </a:r>
                    </a:p>
                  </a:txBody>
                  <a:tcPr marL="68580" marR="68580" marT="0" marB="0"/>
                </a:tc>
                <a:tc>
                  <a:txBody>
                    <a:bodyPr/>
                    <a:lstStyle/>
                    <a:p>
                      <a:pPr marL="0" marR="0">
                        <a:lnSpc>
                          <a:spcPct val="115000"/>
                        </a:lnSpc>
                        <a:spcBef>
                          <a:spcPts val="1200"/>
                        </a:spcBef>
                        <a:spcAft>
                          <a:spcPts val="1200"/>
                        </a:spcAft>
                      </a:pPr>
                      <a:r>
                        <a:rPr lang="en-US" sz="1800" dirty="0" smtClean="0">
                          <a:effectLst/>
                        </a:rPr>
                        <a:t>Successfully shows the panelist what success of the product will look like in the near and distant future. Has a good plan on how to move forward and implement or further test the product.</a:t>
                      </a:r>
                    </a:p>
                  </a:txBody>
                  <a:tcPr marL="68580" marR="68580" marT="0" marB="0">
                    <a:solidFill>
                      <a:schemeClr val="accent6">
                        <a:lumMod val="20000"/>
                        <a:lumOff val="80000"/>
                      </a:schemeClr>
                    </a:solidFill>
                  </a:tcPr>
                </a:tc>
              </a:tr>
            </a:tbl>
          </a:graphicData>
        </a:graphic>
      </p:graphicFrame>
    </p:spTree>
    <p:extLst>
      <p:ext uri="{BB962C8B-B14F-4D97-AF65-F5344CB8AC3E}">
        <p14:creationId xmlns:p14="http://schemas.microsoft.com/office/powerpoint/2010/main" val="880110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Digital Assignment: </a:t>
            </a:r>
            <a:r>
              <a:rPr lang="en-US" b="1" dirty="0"/>
              <a:t>Expert Panel </a:t>
            </a:r>
            <a:r>
              <a:rPr lang="en-US" b="1" dirty="0" smtClean="0"/>
              <a:t>Ratings</a:t>
            </a:r>
            <a:endParaRPr lang="en-US" dirty="0"/>
          </a:p>
        </p:txBody>
      </p:sp>
      <p:graphicFrame>
        <p:nvGraphicFramePr>
          <p:cNvPr id="4" name="Content Placeholder 2"/>
          <p:cNvGraphicFramePr>
            <a:graphicFrameLocks noGrp="1"/>
          </p:cNvGraphicFramePr>
          <p:nvPr>
            <p:ph idx="1"/>
            <p:extLst>
              <p:ext uri="{D42A27DB-BD31-4B8C-83A1-F6EECF244321}">
                <p14:modId xmlns:p14="http://schemas.microsoft.com/office/powerpoint/2010/main" val="935953270"/>
              </p:ext>
            </p:extLst>
          </p:nvPr>
        </p:nvGraphicFramePr>
        <p:xfrm>
          <a:off x="584200" y="1625600"/>
          <a:ext cx="11023599" cy="4587313"/>
        </p:xfrm>
        <a:graphic>
          <a:graphicData uri="http://schemas.openxmlformats.org/drawingml/2006/table">
            <a:tbl>
              <a:tblPr firstRow="1" firstCol="1" bandRow="1">
                <a:tableStyleId>{5C22544A-7EE6-4342-B048-85BDC9FD1C3A}</a:tableStyleId>
              </a:tblPr>
              <a:tblGrid>
                <a:gridCol w="3674533"/>
                <a:gridCol w="3674533"/>
                <a:gridCol w="3674533"/>
              </a:tblGrid>
              <a:tr h="1549400">
                <a:tc gridSpan="3">
                  <a:txBody>
                    <a:bodyPr/>
                    <a:lstStyle/>
                    <a:p>
                      <a:pPr marL="0" marR="0" algn="ctr">
                        <a:lnSpc>
                          <a:spcPct val="115000"/>
                        </a:lnSpc>
                        <a:spcBef>
                          <a:spcPts val="1200"/>
                        </a:spcBef>
                        <a:spcAft>
                          <a:spcPts val="1200"/>
                        </a:spcAft>
                      </a:pPr>
                      <a:r>
                        <a:rPr lang="en-US" sz="2000" b="1" dirty="0" smtClean="0">
                          <a:effectLst/>
                        </a:rPr>
                        <a:t>The Pitch Itself</a:t>
                      </a:r>
                    </a:p>
                    <a:p>
                      <a:pPr marL="0" marR="0" algn="l">
                        <a:lnSpc>
                          <a:spcPct val="115000"/>
                        </a:lnSpc>
                        <a:spcBef>
                          <a:spcPts val="1200"/>
                        </a:spcBef>
                        <a:spcAft>
                          <a:spcPts val="1200"/>
                        </a:spcAft>
                      </a:pPr>
                      <a:r>
                        <a:rPr lang="en-US" sz="1800" b="0" dirty="0" smtClean="0">
                          <a:effectLst/>
                        </a:rPr>
                        <a:t>The Presentation team was able to convey technical concepts, influencing techniques, and visuals to project in a compelling, engaging manner that inspires an investor to support the new endeavor. Builds trust and a bond with the investors such that enduring involvement is highly probable.</a:t>
                      </a:r>
                    </a:p>
                  </a:txBody>
                  <a:tcPr marL="68580" marR="68580" marT="0" marB="0">
                    <a:solidFill>
                      <a:schemeClr val="bg2">
                        <a:lumMod val="50000"/>
                      </a:schemeClr>
                    </a:solidFill>
                  </a:tcPr>
                </a:tc>
                <a:tc hMerge="1">
                  <a:txBody>
                    <a:bodyPr/>
                    <a:lstStyle/>
                    <a:p>
                      <a:endParaRPr lang="en-US"/>
                    </a:p>
                  </a:txBody>
                  <a:tcPr/>
                </a:tc>
                <a:tc hMerge="1">
                  <a:txBody>
                    <a:bodyPr/>
                    <a:lstStyle/>
                    <a:p>
                      <a:endParaRPr lang="en-US"/>
                    </a:p>
                  </a:txBody>
                  <a:tcPr/>
                </a:tc>
              </a:tr>
              <a:tr h="461845">
                <a:tc>
                  <a:txBody>
                    <a:bodyPr/>
                    <a:lstStyle/>
                    <a:p>
                      <a:pPr marL="0" marR="0">
                        <a:lnSpc>
                          <a:spcPct val="115000"/>
                        </a:lnSpc>
                        <a:spcBef>
                          <a:spcPts val="0"/>
                        </a:spcBef>
                        <a:spcAft>
                          <a:spcPts val="0"/>
                        </a:spcAft>
                      </a:pPr>
                      <a:r>
                        <a:rPr lang="en-US" sz="1800" b="1" dirty="0" smtClean="0">
                          <a:solidFill>
                            <a:schemeClr val="tx1"/>
                          </a:solidFill>
                          <a:effectLst/>
                          <a:latin typeface="+mn-lt"/>
                          <a:ea typeface="+mn-ea"/>
                          <a:cs typeface="+mn-cs"/>
                        </a:rPr>
                        <a:t>Needs</a:t>
                      </a:r>
                      <a:r>
                        <a:rPr lang="en-US" sz="1800" b="1" baseline="0" dirty="0" smtClean="0">
                          <a:solidFill>
                            <a:schemeClr val="tx1"/>
                          </a:solidFill>
                          <a:effectLst/>
                          <a:latin typeface="+mn-lt"/>
                          <a:ea typeface="+mn-ea"/>
                          <a:cs typeface="+mn-cs"/>
                        </a:rPr>
                        <a:t> Work</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nSpc>
                          <a:spcPct val="115000"/>
                        </a:lnSpc>
                        <a:spcBef>
                          <a:spcPts val="0"/>
                        </a:spcBef>
                        <a:spcAft>
                          <a:spcPts val="0"/>
                        </a:spcAft>
                      </a:pPr>
                      <a:r>
                        <a:rPr lang="en-US" sz="1800" b="1" dirty="0" smtClean="0">
                          <a:effectLst/>
                        </a:rPr>
                        <a:t>OK</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marL="0" marR="0">
                        <a:lnSpc>
                          <a:spcPct val="115000"/>
                        </a:lnSpc>
                        <a:spcBef>
                          <a:spcPts val="0"/>
                        </a:spcBef>
                        <a:spcAft>
                          <a:spcPts val="0"/>
                        </a:spcAft>
                      </a:pPr>
                      <a:r>
                        <a:rPr lang="en-US" sz="1800" b="1" smtClean="0">
                          <a:effectLst/>
                        </a:rPr>
                        <a:t>Great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r>
              <a:tr h="2423203">
                <a:tc>
                  <a:txBody>
                    <a:bodyPr/>
                    <a:lstStyle/>
                    <a:p>
                      <a:pPr marL="0" marR="0">
                        <a:lnSpc>
                          <a:spcPct val="115000"/>
                        </a:lnSpc>
                        <a:spcBef>
                          <a:spcPts val="1200"/>
                        </a:spcBef>
                        <a:spcAft>
                          <a:spcPts val="1200"/>
                        </a:spcAft>
                      </a:pPr>
                      <a:r>
                        <a:rPr lang="en-US" sz="1800" b="0" dirty="0" smtClean="0">
                          <a:solidFill>
                            <a:schemeClr val="tx1"/>
                          </a:solidFill>
                          <a:effectLst/>
                        </a:rPr>
                        <a:t>Does not use the presentation in a way that influences a panelist to support their product. Introduces skepticism instead of building trust with the investor. May have relied more heavily on some team members to “carry” the presentation than a united message.</a:t>
                      </a:r>
                    </a:p>
                  </a:txBody>
                  <a:tcPr marL="68580" marR="68580" marT="0" marB="0">
                    <a:solidFill>
                      <a:schemeClr val="accent4">
                        <a:lumMod val="20000"/>
                        <a:lumOff val="80000"/>
                      </a:schemeClr>
                    </a:solidFill>
                  </a:tcPr>
                </a:tc>
                <a:tc>
                  <a:txBody>
                    <a:bodyPr/>
                    <a:lstStyle/>
                    <a:p>
                      <a:pPr marL="0" marR="0">
                        <a:lnSpc>
                          <a:spcPct val="115000"/>
                        </a:lnSpc>
                        <a:spcBef>
                          <a:spcPts val="1200"/>
                        </a:spcBef>
                        <a:spcAft>
                          <a:spcPts val="1200"/>
                        </a:spcAft>
                      </a:pPr>
                      <a:r>
                        <a:rPr lang="en-US" sz="1800" dirty="0" smtClean="0">
                          <a:effectLst/>
                        </a:rPr>
                        <a:t>Presents the material well but leaves the panelist with some small doubts about the product. Covered the required elements but left the investors wanting more information. </a:t>
                      </a:r>
                    </a:p>
                  </a:txBody>
                  <a:tcPr marL="68580" marR="68580" marT="0" marB="0"/>
                </a:tc>
                <a:tc>
                  <a:txBody>
                    <a:bodyPr/>
                    <a:lstStyle/>
                    <a:p>
                      <a:pPr marL="0" marR="0">
                        <a:lnSpc>
                          <a:spcPct val="115000"/>
                        </a:lnSpc>
                        <a:spcBef>
                          <a:spcPts val="1200"/>
                        </a:spcBef>
                        <a:spcAft>
                          <a:spcPts val="1200"/>
                        </a:spcAft>
                      </a:pPr>
                      <a:r>
                        <a:rPr lang="en-US" sz="1800" dirty="0" smtClean="0">
                          <a:effectLst/>
                        </a:rPr>
                        <a:t>Presentation was coherent, polished, and utilized all team members to gain the investors’ interest and trust in the product. </a:t>
                      </a:r>
                    </a:p>
                  </a:txBody>
                  <a:tcPr marL="68580" marR="68580" marT="0" marB="0">
                    <a:solidFill>
                      <a:schemeClr val="accent6">
                        <a:lumMod val="20000"/>
                        <a:lumOff val="80000"/>
                      </a:schemeClr>
                    </a:solidFill>
                  </a:tcPr>
                </a:tc>
              </a:tr>
            </a:tbl>
          </a:graphicData>
        </a:graphic>
      </p:graphicFrame>
    </p:spTree>
    <p:extLst>
      <p:ext uri="{BB962C8B-B14F-4D97-AF65-F5344CB8AC3E}">
        <p14:creationId xmlns:p14="http://schemas.microsoft.com/office/powerpoint/2010/main" val="2899911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Notes and Updates</a:t>
            </a:r>
            <a:endParaRPr lang="en-US" b="1" dirty="0"/>
          </a:p>
        </p:txBody>
      </p:sp>
      <p:sp>
        <p:nvSpPr>
          <p:cNvPr id="3" name="Content Placeholder 2"/>
          <p:cNvSpPr>
            <a:spLocks noGrp="1"/>
          </p:cNvSpPr>
          <p:nvPr>
            <p:ph idx="1"/>
          </p:nvPr>
        </p:nvSpPr>
        <p:spPr/>
        <p:txBody>
          <a:bodyPr>
            <a:normAutofit/>
          </a:bodyPr>
          <a:lstStyle/>
          <a:p>
            <a:r>
              <a:rPr lang="en-US" dirty="0" smtClean="0"/>
              <a:t>Assessments</a:t>
            </a:r>
          </a:p>
          <a:p>
            <a:pPr lvl="1"/>
            <a:r>
              <a:rPr lang="en-US" dirty="0" smtClean="0"/>
              <a:t>We have several folks who have not completed the Iteration 3.B Post-Assessment yet</a:t>
            </a:r>
          </a:p>
          <a:p>
            <a:pPr lvl="1"/>
            <a:r>
              <a:rPr lang="en-US" dirty="0" smtClean="0"/>
              <a:t>Iteration 4.A Pre-Assessment </a:t>
            </a:r>
          </a:p>
          <a:p>
            <a:r>
              <a:rPr lang="en-US" dirty="0" smtClean="0"/>
              <a:t>Outstanding assignments</a:t>
            </a:r>
          </a:p>
          <a:p>
            <a:pPr lvl="1"/>
            <a:r>
              <a:rPr lang="en-US" dirty="0" smtClean="0"/>
              <a:t>You will receive an update this week on any outstanding assignments that you have to turn in</a:t>
            </a:r>
            <a:r>
              <a:rPr lang="en-US" dirty="0" smtClean="0"/>
              <a:t>.</a:t>
            </a:r>
          </a:p>
          <a:p>
            <a:pPr lvl="1"/>
            <a:endParaRPr lang="en-US" dirty="0" smtClean="0"/>
          </a:p>
        </p:txBody>
      </p:sp>
    </p:spTree>
    <p:extLst>
      <p:ext uri="{BB962C8B-B14F-4D97-AF65-F5344CB8AC3E}">
        <p14:creationId xmlns:p14="http://schemas.microsoft.com/office/powerpoint/2010/main" val="2585860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4.A – What It’s All About</a:t>
            </a:r>
            <a:endParaRPr lang="en-US" b="1" dirty="0"/>
          </a:p>
        </p:txBody>
      </p:sp>
      <p:grpSp>
        <p:nvGrpSpPr>
          <p:cNvPr id="3" name="Group 2"/>
          <p:cNvGrpSpPr/>
          <p:nvPr/>
        </p:nvGrpSpPr>
        <p:grpSpPr>
          <a:xfrm>
            <a:off x="259652" y="1575505"/>
            <a:ext cx="11703748" cy="4691945"/>
            <a:chOff x="259652" y="1575505"/>
            <a:chExt cx="11703748" cy="4691945"/>
          </a:xfrm>
        </p:grpSpPr>
        <p:sp>
          <p:nvSpPr>
            <p:cNvPr id="6" name="Rectangle 5"/>
            <p:cNvSpPr/>
            <p:nvPr/>
          </p:nvSpPr>
          <p:spPr>
            <a:xfrm>
              <a:off x="259653" y="1575505"/>
              <a:ext cx="117037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Iteration 3.B – Where We’ve Been</a:t>
              </a:r>
              <a:endParaRPr lang="en-US" sz="2400" b="1" dirty="0">
                <a:solidFill>
                  <a:schemeClr val="bg1"/>
                </a:solidFill>
              </a:endParaRPr>
            </a:p>
          </p:txBody>
        </p:sp>
        <p:sp>
          <p:nvSpPr>
            <p:cNvPr id="7" name="Rectangle 6"/>
            <p:cNvSpPr/>
            <p:nvPr/>
          </p:nvSpPr>
          <p:spPr>
            <a:xfrm>
              <a:off x="259652" y="3994855"/>
              <a:ext cx="117037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4.A– What’s Next</a:t>
              </a:r>
              <a:endParaRPr lang="en-US" sz="2400" b="1" dirty="0"/>
            </a:p>
          </p:txBody>
        </p:sp>
        <p:sp>
          <p:nvSpPr>
            <p:cNvPr id="8" name="Rectangle 7"/>
            <p:cNvSpPr/>
            <p:nvPr/>
          </p:nvSpPr>
          <p:spPr>
            <a:xfrm>
              <a:off x="259653" y="2082094"/>
              <a:ext cx="11703747" cy="1830030"/>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Arial" panose="020B0604020202020204" pitchFamily="34" charset="0"/>
                <a:buChar char="•"/>
              </a:pPr>
              <a:r>
                <a:rPr lang="en-US" sz="2000" b="1" dirty="0">
                  <a:solidFill>
                    <a:schemeClr val="tx1"/>
                  </a:solidFill>
                </a:rPr>
                <a:t>Identify the role that security plays in digital service contracts.</a:t>
              </a:r>
            </a:p>
            <a:p>
              <a:pPr marL="342900" lvl="0" indent="-342900">
                <a:buFont typeface="Arial" panose="020B0604020202020204" pitchFamily="34" charset="0"/>
                <a:buChar char="•"/>
              </a:pPr>
              <a:r>
                <a:rPr lang="en-US" sz="2000" b="1" dirty="0">
                  <a:solidFill>
                    <a:schemeClr val="tx1"/>
                  </a:solidFill>
                </a:rPr>
                <a:t>Develop your acquisition package for procuring digital services, including proposal and source selection methods.</a:t>
              </a:r>
            </a:p>
            <a:p>
              <a:pPr marL="342900" lvl="0" indent="-342900">
                <a:buFont typeface="Arial" panose="020B0604020202020204" pitchFamily="34" charset="0"/>
                <a:buChar char="•"/>
              </a:pPr>
              <a:r>
                <a:rPr lang="en-US" sz="2000" b="1" dirty="0">
                  <a:solidFill>
                    <a:schemeClr val="tx1"/>
                  </a:solidFill>
                </a:rPr>
                <a:t>Define evaluation criteria, given evaluation strategy discussed in your acquisition strategy.</a:t>
              </a:r>
            </a:p>
          </p:txBody>
        </p:sp>
        <p:sp>
          <p:nvSpPr>
            <p:cNvPr id="9" name="Rectangle 8"/>
            <p:cNvSpPr/>
            <p:nvPr/>
          </p:nvSpPr>
          <p:spPr>
            <a:xfrm>
              <a:off x="259653" y="4501445"/>
              <a:ext cx="11703747" cy="1766005"/>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a:solidFill>
                  <a:schemeClr val="tx1"/>
                </a:solidFill>
              </a:endParaRPr>
            </a:p>
          </p:txBody>
        </p:sp>
      </p:grpSp>
      <p:sp>
        <p:nvSpPr>
          <p:cNvPr id="10" name="Rectangle 9"/>
          <p:cNvSpPr/>
          <p:nvPr/>
        </p:nvSpPr>
        <p:spPr>
          <a:xfrm>
            <a:off x="259652" y="4450971"/>
            <a:ext cx="11703747" cy="1830030"/>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Arial" panose="020B0604020202020204" pitchFamily="34" charset="0"/>
              <a:buChar char="•"/>
            </a:pPr>
            <a:r>
              <a:rPr lang="en-US" sz="2000" b="1" dirty="0">
                <a:solidFill>
                  <a:schemeClr val="tx1"/>
                </a:solidFill>
              </a:rPr>
              <a:t>Select a technical evaluation team with the necessary digital skills.</a:t>
            </a:r>
          </a:p>
          <a:p>
            <a:pPr marL="342900" lvl="0" indent="-342900">
              <a:buFont typeface="Arial" panose="020B0604020202020204" pitchFamily="34" charset="0"/>
              <a:buChar char="•"/>
            </a:pPr>
            <a:r>
              <a:rPr lang="en-US" sz="2000" b="1" dirty="0">
                <a:solidFill>
                  <a:schemeClr val="tx1"/>
                </a:solidFill>
              </a:rPr>
              <a:t>Identify how to get the best value solution for your program by negotiating tradeoffs.</a:t>
            </a:r>
          </a:p>
          <a:p>
            <a:pPr marL="342900" lvl="0" indent="-342900">
              <a:buFont typeface="Arial" panose="020B0604020202020204" pitchFamily="34" charset="0"/>
              <a:buChar char="•"/>
            </a:pPr>
            <a:r>
              <a:rPr lang="en-US" sz="2000" b="1" dirty="0">
                <a:solidFill>
                  <a:schemeClr val="tx1"/>
                </a:solidFill>
              </a:rPr>
              <a:t>Determine the next steps that follow contract award. </a:t>
            </a:r>
            <a:endParaRPr lang="en-US" sz="2000" b="1" dirty="0" smtClean="0">
              <a:solidFill>
                <a:schemeClr val="tx1"/>
              </a:solidFill>
            </a:endParaRPr>
          </a:p>
          <a:p>
            <a:pPr marL="342900" lvl="0" indent="-342900">
              <a:buFont typeface="Arial" panose="020B0604020202020204" pitchFamily="34" charset="0"/>
              <a:buChar char="•"/>
            </a:pPr>
            <a:r>
              <a:rPr lang="en-US" sz="2000" b="1" dirty="0" smtClean="0">
                <a:solidFill>
                  <a:schemeClr val="tx1"/>
                </a:solidFill>
              </a:rPr>
              <a:t>Identify </a:t>
            </a:r>
            <a:r>
              <a:rPr lang="en-US" sz="2000" b="1" dirty="0">
                <a:solidFill>
                  <a:schemeClr val="tx1"/>
                </a:solidFill>
              </a:rPr>
              <a:t>the effective characteristics of a change agent and strategies to apply at different phases of the change lifecycle as you return to your agency. </a:t>
            </a:r>
          </a:p>
        </p:txBody>
      </p:sp>
    </p:spTree>
    <p:extLst>
      <p:ext uri="{BB962C8B-B14F-4D97-AF65-F5344CB8AC3E}">
        <p14:creationId xmlns:p14="http://schemas.microsoft.com/office/powerpoint/2010/main" val="4187956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4.A Timeline and Bronze Activities</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3911211441"/>
              </p:ext>
            </p:extLst>
          </p:nvPr>
        </p:nvGraphicFramePr>
        <p:xfrm>
          <a:off x="259654" y="1643944"/>
          <a:ext cx="11703745" cy="2236612"/>
        </p:xfrm>
        <a:graphic>
          <a:graphicData uri="http://schemas.openxmlformats.org/drawingml/2006/table">
            <a:tbl>
              <a:tblPr>
                <a:tableStyleId>{5940675A-B579-460E-94D1-54222C63F5DA}</a:tableStyleId>
              </a:tblPr>
              <a:tblGrid>
                <a:gridCol w="2340749"/>
                <a:gridCol w="2340749"/>
                <a:gridCol w="2340749"/>
                <a:gridCol w="2340749"/>
                <a:gridCol w="2340749"/>
              </a:tblGrid>
              <a:tr h="1118306">
                <a:tc>
                  <a:txBody>
                    <a:bodyPr/>
                    <a:lstStyle/>
                    <a:p>
                      <a:pPr algn="r"/>
                      <a:r>
                        <a:rPr lang="en-US" sz="2400" b="1" dirty="0" smtClean="0"/>
                        <a:t>Dec. 5</a:t>
                      </a:r>
                      <a:endParaRPr lang="en-US" sz="2400" b="1" dirty="0"/>
                    </a:p>
                  </a:txBody>
                  <a:tcPr/>
                </a:tc>
                <a:tc>
                  <a:txBody>
                    <a:bodyPr/>
                    <a:lstStyle/>
                    <a:p>
                      <a:pPr algn="r"/>
                      <a:r>
                        <a:rPr lang="en-US" sz="2400" b="1" dirty="0" smtClean="0"/>
                        <a:t>6</a:t>
                      </a:r>
                      <a:endParaRPr lang="en-US" sz="2400" b="1" dirty="0"/>
                    </a:p>
                  </a:txBody>
                  <a:tcPr/>
                </a:tc>
                <a:tc>
                  <a:txBody>
                    <a:bodyPr/>
                    <a:lstStyle/>
                    <a:p>
                      <a:pPr algn="r"/>
                      <a:r>
                        <a:rPr lang="en-US" sz="2400" b="1" dirty="0" smtClean="0"/>
                        <a:t>7</a:t>
                      </a:r>
                      <a:endParaRPr lang="en-US" sz="2400" b="1" dirty="0"/>
                    </a:p>
                  </a:txBody>
                  <a:tcPr>
                    <a:solidFill>
                      <a:schemeClr val="bg1"/>
                    </a:solidFill>
                  </a:tcPr>
                </a:tc>
                <a:tc>
                  <a:txBody>
                    <a:bodyPr/>
                    <a:lstStyle/>
                    <a:p>
                      <a:pPr algn="r"/>
                      <a:r>
                        <a:rPr lang="en-US" sz="2400" b="1" dirty="0" smtClean="0"/>
                        <a:t>8</a:t>
                      </a:r>
                      <a:endParaRPr lang="en-US" sz="2400" b="1" dirty="0"/>
                    </a:p>
                  </a:txBody>
                  <a:tcPr/>
                </a:tc>
                <a:tc>
                  <a:txBody>
                    <a:bodyPr/>
                    <a:lstStyle/>
                    <a:p>
                      <a:pPr algn="r"/>
                      <a:r>
                        <a:rPr lang="en-US" sz="2400" b="1" dirty="0" smtClean="0"/>
                        <a:t>9</a:t>
                      </a:r>
                      <a:endParaRPr lang="en-US" sz="2400" b="1" dirty="0"/>
                    </a:p>
                  </a:txBody>
                  <a:tcPr/>
                </a:tc>
              </a:tr>
              <a:tr h="1118306">
                <a:tc>
                  <a:txBody>
                    <a:bodyPr/>
                    <a:lstStyle/>
                    <a:p>
                      <a:pPr algn="r"/>
                      <a:endParaRPr lang="en-US" sz="2400" b="1" dirty="0"/>
                    </a:p>
                  </a:txBody>
                  <a:tcPr/>
                </a:tc>
                <a:tc>
                  <a:txBody>
                    <a:bodyPr/>
                    <a:lstStyle/>
                    <a:p>
                      <a:pPr algn="r"/>
                      <a:endParaRPr lang="en-US" sz="2400" b="1" dirty="0"/>
                    </a:p>
                  </a:txBody>
                  <a:tcPr/>
                </a:tc>
                <a:tc>
                  <a:txBody>
                    <a:bodyPr/>
                    <a:lstStyle/>
                    <a:p>
                      <a:pPr algn="r"/>
                      <a:endParaRPr lang="en-US" sz="2400" b="1" dirty="0"/>
                    </a:p>
                  </a:txBody>
                  <a:tcPr>
                    <a:solidFill>
                      <a:schemeClr val="bg1"/>
                    </a:solidFill>
                  </a:tcPr>
                </a:tc>
                <a:tc>
                  <a:txBody>
                    <a:bodyPr/>
                    <a:lstStyle/>
                    <a:p>
                      <a:pPr algn="r"/>
                      <a:endParaRPr lang="en-US" sz="2400" b="1" dirty="0"/>
                    </a:p>
                  </a:txBody>
                  <a:tcPr/>
                </a:tc>
                <a:tc>
                  <a:txBody>
                    <a:bodyPr/>
                    <a:lstStyle/>
                    <a:p>
                      <a:pPr algn="r"/>
                      <a:endParaRPr lang="en-US" sz="2400" b="1"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78959542"/>
              </p:ext>
            </p:extLst>
          </p:nvPr>
        </p:nvGraphicFramePr>
        <p:xfrm>
          <a:off x="259655" y="2721329"/>
          <a:ext cx="11703745" cy="1012471"/>
        </p:xfrm>
        <a:graphic>
          <a:graphicData uri="http://schemas.openxmlformats.org/drawingml/2006/table">
            <a:tbl>
              <a:tblPr>
                <a:tableStyleId>{5940675A-B579-460E-94D1-54222C63F5DA}</a:tableStyleId>
              </a:tblPr>
              <a:tblGrid>
                <a:gridCol w="2340749"/>
                <a:gridCol w="2340749"/>
                <a:gridCol w="2340749"/>
                <a:gridCol w="2340749"/>
                <a:gridCol w="2340749"/>
              </a:tblGrid>
              <a:tr h="1012471">
                <a:tc>
                  <a:txBody>
                    <a:bodyPr/>
                    <a:lstStyle/>
                    <a:p>
                      <a:pPr algn="r"/>
                      <a:r>
                        <a:rPr lang="en-US" sz="2400" b="1" dirty="0" smtClean="0"/>
                        <a:t>12</a:t>
                      </a:r>
                      <a:endParaRPr lang="en-US" sz="2400" b="1" dirty="0"/>
                    </a:p>
                  </a:txBody>
                  <a:tcPr/>
                </a:tc>
                <a:tc>
                  <a:txBody>
                    <a:bodyPr/>
                    <a:lstStyle/>
                    <a:p>
                      <a:pPr algn="r"/>
                      <a:r>
                        <a:rPr lang="en-US" sz="2400" b="1" dirty="0" smtClean="0"/>
                        <a:t>13</a:t>
                      </a:r>
                      <a:endParaRPr lang="en-US" sz="2400" b="1" dirty="0"/>
                    </a:p>
                  </a:txBody>
                  <a:tcPr/>
                </a:tc>
                <a:tc>
                  <a:txBody>
                    <a:bodyPr/>
                    <a:lstStyle/>
                    <a:p>
                      <a:pPr algn="r"/>
                      <a:r>
                        <a:rPr lang="en-US" sz="2400" b="1" dirty="0" smtClean="0"/>
                        <a:t>14</a:t>
                      </a:r>
                      <a:endParaRPr lang="en-US" sz="2400" b="1" dirty="0"/>
                    </a:p>
                  </a:txBody>
                  <a:tcPr/>
                </a:tc>
                <a:tc>
                  <a:txBody>
                    <a:bodyPr/>
                    <a:lstStyle/>
                    <a:p>
                      <a:pPr algn="r"/>
                      <a:r>
                        <a:rPr lang="en-US" sz="2400" b="1" dirty="0" smtClean="0"/>
                        <a:t>15</a:t>
                      </a:r>
                      <a:endParaRPr lang="en-US" sz="2400" b="1" dirty="0"/>
                    </a:p>
                  </a:txBody>
                  <a:tcPr/>
                </a:tc>
                <a:tc>
                  <a:txBody>
                    <a:bodyPr/>
                    <a:lstStyle/>
                    <a:p>
                      <a:pPr algn="r"/>
                      <a:r>
                        <a:rPr lang="en-US" sz="2400" b="1" dirty="0" smtClean="0"/>
                        <a:t>16</a:t>
                      </a:r>
                      <a:endParaRPr lang="en-US" sz="2400" b="1" dirty="0"/>
                    </a:p>
                  </a:txBody>
                  <a:tcPr/>
                </a:tc>
              </a:tr>
            </a:tbl>
          </a:graphicData>
        </a:graphic>
      </p:graphicFrame>
      <p:grpSp>
        <p:nvGrpSpPr>
          <p:cNvPr id="4" name="Group 3"/>
          <p:cNvGrpSpPr/>
          <p:nvPr/>
        </p:nvGrpSpPr>
        <p:grpSpPr>
          <a:xfrm>
            <a:off x="244116" y="1390649"/>
            <a:ext cx="11724451" cy="5180904"/>
            <a:chOff x="244116" y="1390649"/>
            <a:chExt cx="11724451" cy="5180904"/>
          </a:xfrm>
        </p:grpSpPr>
        <p:sp>
          <p:nvSpPr>
            <p:cNvPr id="6" name="Rectangle 5"/>
            <p:cNvSpPr/>
            <p:nvPr/>
          </p:nvSpPr>
          <p:spPr>
            <a:xfrm>
              <a:off x="259653" y="1390649"/>
              <a:ext cx="11703747" cy="253295"/>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4.A – December</a:t>
              </a:r>
              <a:endParaRPr lang="en-US" sz="2400" b="1" dirty="0"/>
            </a:p>
          </p:txBody>
        </p:sp>
        <p:sp>
          <p:nvSpPr>
            <p:cNvPr id="11" name="Rectangle 10"/>
            <p:cNvSpPr/>
            <p:nvPr/>
          </p:nvSpPr>
          <p:spPr>
            <a:xfrm>
              <a:off x="254484" y="2024025"/>
              <a:ext cx="2348319" cy="73192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solidFill>
                    <a:schemeClr val="bg1"/>
                  </a:solidFill>
                </a:rPr>
                <a:t>Iteration Planning Meeting</a:t>
              </a:r>
            </a:p>
            <a:p>
              <a:pPr algn="ctr">
                <a:lnSpc>
                  <a:spcPct val="80000"/>
                </a:lnSpc>
              </a:pPr>
              <a:r>
                <a:rPr lang="en-US" sz="2000" dirty="0" smtClean="0">
                  <a:solidFill>
                    <a:schemeClr val="bg1"/>
                  </a:solidFill>
                </a:rPr>
                <a:t>11:00 – 11:30 am ET</a:t>
              </a:r>
              <a:endParaRPr lang="en-US" sz="2000" dirty="0">
                <a:solidFill>
                  <a:schemeClr val="bg1"/>
                </a:solidFill>
              </a:endParaRPr>
            </a:p>
          </p:txBody>
        </p:sp>
        <p:sp>
          <p:nvSpPr>
            <p:cNvPr id="13" name="Rectangle 12"/>
            <p:cNvSpPr/>
            <p:nvPr/>
          </p:nvSpPr>
          <p:spPr>
            <a:xfrm>
              <a:off x="244122" y="3730235"/>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solidFill>
                    <a:schemeClr val="bg1"/>
                  </a:solidFill>
                </a:rPr>
                <a:t>Iteration 4.A Pre-Assessment</a:t>
              </a:r>
              <a:endParaRPr lang="en-US" sz="2000" b="1" dirty="0">
                <a:solidFill>
                  <a:schemeClr val="bg1"/>
                </a:solidFill>
              </a:endParaRPr>
            </a:p>
            <a:p>
              <a:pPr algn="ctr">
                <a:lnSpc>
                  <a:spcPct val="80000"/>
                </a:lnSpc>
              </a:pPr>
              <a:r>
                <a:rPr lang="en-US" sz="2000" dirty="0" smtClean="0"/>
                <a:t>30 minutes</a:t>
              </a:r>
              <a:endParaRPr lang="en-US" sz="2000" dirty="0"/>
            </a:p>
          </p:txBody>
        </p:sp>
        <p:sp>
          <p:nvSpPr>
            <p:cNvPr id="14" name="Rectangle 13"/>
            <p:cNvSpPr/>
            <p:nvPr/>
          </p:nvSpPr>
          <p:spPr>
            <a:xfrm>
              <a:off x="244120" y="4210405"/>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en-US" sz="2000" dirty="0"/>
            </a:p>
          </p:txBody>
        </p:sp>
        <p:sp>
          <p:nvSpPr>
            <p:cNvPr id="15" name="Rectangle 14"/>
            <p:cNvSpPr/>
            <p:nvPr/>
          </p:nvSpPr>
          <p:spPr>
            <a:xfrm>
              <a:off x="2602803" y="3068020"/>
              <a:ext cx="2331148" cy="65591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a:solidFill>
                    <a:schemeClr val="bg1"/>
                  </a:solidFill>
                </a:rPr>
                <a:t>Webinar: Post-Award Administration</a:t>
              </a:r>
            </a:p>
            <a:p>
              <a:pPr algn="ctr">
                <a:lnSpc>
                  <a:spcPct val="80000"/>
                </a:lnSpc>
              </a:pPr>
              <a:r>
                <a:rPr lang="en-US" sz="2000" dirty="0" smtClean="0">
                  <a:solidFill>
                    <a:schemeClr val="bg1"/>
                  </a:solidFill>
                </a:rPr>
                <a:t>1:00 – 2:00 pm ET</a:t>
              </a:r>
            </a:p>
          </p:txBody>
        </p:sp>
        <p:sp>
          <p:nvSpPr>
            <p:cNvPr id="16" name="Rectangle 15"/>
            <p:cNvSpPr/>
            <p:nvPr/>
          </p:nvSpPr>
          <p:spPr>
            <a:xfrm>
              <a:off x="254484" y="6114353"/>
              <a:ext cx="11714083"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a:t>Iteration </a:t>
              </a:r>
              <a:r>
                <a:rPr lang="en-US" sz="2000" b="1" dirty="0" smtClean="0"/>
                <a:t>4.A Post-Assessment</a:t>
              </a:r>
            </a:p>
            <a:p>
              <a:pPr algn="ctr">
                <a:lnSpc>
                  <a:spcPct val="80000"/>
                </a:lnSpc>
              </a:pPr>
              <a:r>
                <a:rPr lang="en-US" sz="2000" dirty="0" smtClean="0"/>
                <a:t>30 minutes</a:t>
              </a:r>
              <a:endParaRPr lang="en-US" sz="2000" dirty="0"/>
            </a:p>
          </p:txBody>
        </p:sp>
        <p:sp>
          <p:nvSpPr>
            <p:cNvPr id="18" name="Rectangle 17"/>
            <p:cNvSpPr/>
            <p:nvPr/>
          </p:nvSpPr>
          <p:spPr>
            <a:xfrm>
              <a:off x="244117" y="4196240"/>
              <a:ext cx="11703747" cy="461979"/>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Online Learnings: </a:t>
              </a:r>
            </a:p>
            <a:p>
              <a:pPr algn="ctr">
                <a:lnSpc>
                  <a:spcPct val="80000"/>
                </a:lnSpc>
              </a:pPr>
              <a:r>
                <a:rPr lang="en-US" dirty="0" smtClean="0"/>
                <a:t>The Tech Evaluation </a:t>
              </a:r>
              <a:r>
                <a:rPr lang="en-US" dirty="0"/>
                <a:t>Team, </a:t>
              </a:r>
              <a:r>
                <a:rPr lang="en-US" dirty="0" smtClean="0"/>
                <a:t>The Tradeoff Game Negotiating </a:t>
              </a:r>
              <a:r>
                <a:rPr lang="en-US" dirty="0"/>
                <a:t>with </a:t>
              </a:r>
              <a:r>
                <a:rPr lang="en-US" dirty="0" smtClean="0"/>
                <a:t>Vendors, </a:t>
              </a:r>
              <a:r>
                <a:rPr lang="en-US" dirty="0"/>
                <a:t>The Power of an Effective </a:t>
              </a:r>
              <a:r>
                <a:rPr lang="en-US" dirty="0" smtClean="0"/>
                <a:t>Debrief, Leading Change</a:t>
              </a:r>
              <a:endParaRPr lang="en-US" dirty="0"/>
            </a:p>
          </p:txBody>
        </p:sp>
        <p:sp>
          <p:nvSpPr>
            <p:cNvPr id="19" name="Rectangle 18"/>
            <p:cNvSpPr/>
            <p:nvPr/>
          </p:nvSpPr>
          <p:spPr>
            <a:xfrm>
              <a:off x="244117" y="4674277"/>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Reading: Post Award Management of Agile Contracts</a:t>
              </a:r>
            </a:p>
            <a:p>
              <a:pPr algn="ctr">
                <a:lnSpc>
                  <a:spcPct val="80000"/>
                </a:lnSpc>
              </a:pPr>
              <a:r>
                <a:rPr lang="en-US" sz="2000" dirty="0" smtClean="0"/>
                <a:t>30 Minutes</a:t>
              </a:r>
              <a:endParaRPr lang="en-US" sz="2000" dirty="0"/>
            </a:p>
          </p:txBody>
        </p:sp>
        <p:sp>
          <p:nvSpPr>
            <p:cNvPr id="17" name="Rectangle 16"/>
            <p:cNvSpPr/>
            <p:nvPr/>
          </p:nvSpPr>
          <p:spPr>
            <a:xfrm>
              <a:off x="244116" y="5160292"/>
              <a:ext cx="11703747" cy="480582"/>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en-US" sz="2000" b="1" dirty="0" smtClean="0"/>
            </a:p>
            <a:p>
              <a:pPr algn="ctr">
                <a:lnSpc>
                  <a:spcPct val="80000"/>
                </a:lnSpc>
              </a:pPr>
              <a:r>
                <a:rPr lang="en-US" sz="2000" b="1" dirty="0" smtClean="0"/>
                <a:t>Webinar</a:t>
              </a:r>
              <a:r>
                <a:rPr lang="en-US" sz="2000" b="1" dirty="0"/>
                <a:t>: SBA Post-Award Administration</a:t>
              </a:r>
              <a:endParaRPr lang="en-US" sz="2000" dirty="0"/>
            </a:p>
            <a:p>
              <a:pPr algn="ctr">
                <a:lnSpc>
                  <a:spcPct val="80000"/>
                </a:lnSpc>
              </a:pPr>
              <a:r>
                <a:rPr lang="en-US" sz="2000" dirty="0"/>
                <a:t>1 hour</a:t>
              </a:r>
            </a:p>
            <a:p>
              <a:pPr algn="ctr">
                <a:lnSpc>
                  <a:spcPct val="80000"/>
                </a:lnSpc>
              </a:pPr>
              <a:endParaRPr lang="en-US" sz="2000" dirty="0"/>
            </a:p>
          </p:txBody>
        </p:sp>
      </p:grpSp>
      <p:sp>
        <p:nvSpPr>
          <p:cNvPr id="20" name="Rectangle 19"/>
          <p:cNvSpPr/>
          <p:nvPr/>
        </p:nvSpPr>
        <p:spPr>
          <a:xfrm>
            <a:off x="254484" y="5647134"/>
            <a:ext cx="11714083"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Activity: Blog Your Acquisition Package</a:t>
            </a:r>
          </a:p>
          <a:p>
            <a:pPr algn="ctr">
              <a:lnSpc>
                <a:spcPct val="80000"/>
              </a:lnSpc>
            </a:pPr>
            <a:r>
              <a:rPr lang="en-US" sz="2000" dirty="0" smtClean="0"/>
              <a:t>2 hours</a:t>
            </a:r>
            <a:endParaRPr lang="en-US" sz="2000" dirty="0"/>
          </a:p>
        </p:txBody>
      </p:sp>
    </p:spTree>
    <p:extLst>
      <p:ext uri="{BB962C8B-B14F-4D97-AF65-F5344CB8AC3E}">
        <p14:creationId xmlns:p14="http://schemas.microsoft.com/office/powerpoint/2010/main" val="1626931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4.A Webinar: Post-Award Administration</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244638236"/>
              </p:ext>
            </p:extLst>
          </p:nvPr>
        </p:nvGraphicFramePr>
        <p:xfrm>
          <a:off x="259654" y="1643944"/>
          <a:ext cx="11703745" cy="2236612"/>
        </p:xfrm>
        <a:graphic>
          <a:graphicData uri="http://schemas.openxmlformats.org/drawingml/2006/table">
            <a:tbl>
              <a:tblPr>
                <a:tableStyleId>{5940675A-B579-460E-94D1-54222C63F5DA}</a:tableStyleId>
              </a:tblPr>
              <a:tblGrid>
                <a:gridCol w="2340749"/>
                <a:gridCol w="2340749"/>
                <a:gridCol w="2340749"/>
                <a:gridCol w="2340749"/>
                <a:gridCol w="2340749"/>
              </a:tblGrid>
              <a:tr h="1118306">
                <a:tc>
                  <a:txBody>
                    <a:bodyPr/>
                    <a:lstStyle/>
                    <a:p>
                      <a:pPr algn="r"/>
                      <a:r>
                        <a:rPr lang="en-US" sz="2400" b="1" dirty="0" smtClean="0"/>
                        <a:t>Dec. 5</a:t>
                      </a:r>
                      <a:endParaRPr lang="en-US" sz="2400" b="1" dirty="0"/>
                    </a:p>
                  </a:txBody>
                  <a:tcPr/>
                </a:tc>
                <a:tc>
                  <a:txBody>
                    <a:bodyPr/>
                    <a:lstStyle/>
                    <a:p>
                      <a:pPr algn="r"/>
                      <a:r>
                        <a:rPr lang="en-US" sz="2400" b="1" dirty="0" smtClean="0"/>
                        <a:t>6</a:t>
                      </a:r>
                      <a:endParaRPr lang="en-US" sz="2400" b="1" dirty="0"/>
                    </a:p>
                  </a:txBody>
                  <a:tcPr/>
                </a:tc>
                <a:tc>
                  <a:txBody>
                    <a:bodyPr/>
                    <a:lstStyle/>
                    <a:p>
                      <a:pPr algn="r"/>
                      <a:r>
                        <a:rPr lang="en-US" sz="2400" b="1" dirty="0" smtClean="0"/>
                        <a:t>7</a:t>
                      </a:r>
                      <a:endParaRPr lang="en-US" sz="2400" b="1" dirty="0"/>
                    </a:p>
                  </a:txBody>
                  <a:tcPr>
                    <a:solidFill>
                      <a:schemeClr val="bg1"/>
                    </a:solidFill>
                  </a:tcPr>
                </a:tc>
                <a:tc>
                  <a:txBody>
                    <a:bodyPr/>
                    <a:lstStyle/>
                    <a:p>
                      <a:pPr algn="r"/>
                      <a:r>
                        <a:rPr lang="en-US" sz="2400" b="1" dirty="0" smtClean="0"/>
                        <a:t>8</a:t>
                      </a:r>
                      <a:endParaRPr lang="en-US" sz="2400" b="1" dirty="0"/>
                    </a:p>
                  </a:txBody>
                  <a:tcPr/>
                </a:tc>
                <a:tc>
                  <a:txBody>
                    <a:bodyPr/>
                    <a:lstStyle/>
                    <a:p>
                      <a:pPr algn="r"/>
                      <a:r>
                        <a:rPr lang="en-US" sz="2400" b="1" dirty="0" smtClean="0"/>
                        <a:t>9</a:t>
                      </a:r>
                      <a:endParaRPr lang="en-US" sz="2400" b="1" dirty="0"/>
                    </a:p>
                  </a:txBody>
                  <a:tcPr/>
                </a:tc>
              </a:tr>
              <a:tr h="1118306">
                <a:tc>
                  <a:txBody>
                    <a:bodyPr/>
                    <a:lstStyle/>
                    <a:p>
                      <a:pPr algn="r"/>
                      <a:endParaRPr lang="en-US" sz="2400" b="1" dirty="0"/>
                    </a:p>
                  </a:txBody>
                  <a:tcPr/>
                </a:tc>
                <a:tc>
                  <a:txBody>
                    <a:bodyPr/>
                    <a:lstStyle/>
                    <a:p>
                      <a:pPr algn="r"/>
                      <a:endParaRPr lang="en-US" sz="2400" b="1" dirty="0"/>
                    </a:p>
                  </a:txBody>
                  <a:tcPr/>
                </a:tc>
                <a:tc>
                  <a:txBody>
                    <a:bodyPr/>
                    <a:lstStyle/>
                    <a:p>
                      <a:pPr algn="r"/>
                      <a:endParaRPr lang="en-US" sz="2400" b="1" dirty="0"/>
                    </a:p>
                  </a:txBody>
                  <a:tcPr>
                    <a:solidFill>
                      <a:schemeClr val="bg1"/>
                    </a:solidFill>
                  </a:tcPr>
                </a:tc>
                <a:tc>
                  <a:txBody>
                    <a:bodyPr/>
                    <a:lstStyle/>
                    <a:p>
                      <a:pPr algn="r"/>
                      <a:endParaRPr lang="en-US" sz="2400" b="1" dirty="0"/>
                    </a:p>
                  </a:txBody>
                  <a:tcPr/>
                </a:tc>
                <a:tc>
                  <a:txBody>
                    <a:bodyPr/>
                    <a:lstStyle/>
                    <a:p>
                      <a:pPr algn="r"/>
                      <a:endParaRPr lang="en-US" sz="2400" b="1"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99634055"/>
              </p:ext>
            </p:extLst>
          </p:nvPr>
        </p:nvGraphicFramePr>
        <p:xfrm>
          <a:off x="259655" y="2721329"/>
          <a:ext cx="11703745" cy="1012471"/>
        </p:xfrm>
        <a:graphic>
          <a:graphicData uri="http://schemas.openxmlformats.org/drawingml/2006/table">
            <a:tbl>
              <a:tblPr>
                <a:tableStyleId>{5940675A-B579-460E-94D1-54222C63F5DA}</a:tableStyleId>
              </a:tblPr>
              <a:tblGrid>
                <a:gridCol w="2340749"/>
                <a:gridCol w="2340749"/>
                <a:gridCol w="2340749"/>
                <a:gridCol w="2340749"/>
                <a:gridCol w="2340749"/>
              </a:tblGrid>
              <a:tr h="1012471">
                <a:tc>
                  <a:txBody>
                    <a:bodyPr/>
                    <a:lstStyle/>
                    <a:p>
                      <a:pPr algn="r"/>
                      <a:r>
                        <a:rPr lang="en-US" sz="2400" b="1" dirty="0" smtClean="0"/>
                        <a:t>12</a:t>
                      </a:r>
                      <a:endParaRPr lang="en-US" sz="2400" b="1" dirty="0"/>
                    </a:p>
                  </a:txBody>
                  <a:tcPr/>
                </a:tc>
                <a:tc>
                  <a:txBody>
                    <a:bodyPr/>
                    <a:lstStyle/>
                    <a:p>
                      <a:pPr algn="r"/>
                      <a:r>
                        <a:rPr lang="en-US" sz="2400" b="1" dirty="0" smtClean="0"/>
                        <a:t>13</a:t>
                      </a:r>
                      <a:endParaRPr lang="en-US" sz="2400" b="1" dirty="0"/>
                    </a:p>
                  </a:txBody>
                  <a:tcPr/>
                </a:tc>
                <a:tc>
                  <a:txBody>
                    <a:bodyPr/>
                    <a:lstStyle/>
                    <a:p>
                      <a:pPr algn="r"/>
                      <a:r>
                        <a:rPr lang="en-US" sz="2400" b="1" dirty="0" smtClean="0"/>
                        <a:t>14</a:t>
                      </a:r>
                      <a:endParaRPr lang="en-US" sz="2400" b="1" dirty="0"/>
                    </a:p>
                  </a:txBody>
                  <a:tcPr/>
                </a:tc>
                <a:tc>
                  <a:txBody>
                    <a:bodyPr/>
                    <a:lstStyle/>
                    <a:p>
                      <a:pPr algn="r"/>
                      <a:r>
                        <a:rPr lang="en-US" sz="2400" b="1" dirty="0" smtClean="0"/>
                        <a:t>15</a:t>
                      </a:r>
                      <a:endParaRPr lang="en-US" sz="2400" b="1" dirty="0"/>
                    </a:p>
                  </a:txBody>
                  <a:tcPr/>
                </a:tc>
                <a:tc>
                  <a:txBody>
                    <a:bodyPr/>
                    <a:lstStyle/>
                    <a:p>
                      <a:pPr algn="r"/>
                      <a:r>
                        <a:rPr lang="en-US" sz="2400" b="1" dirty="0" smtClean="0"/>
                        <a:t>16</a:t>
                      </a:r>
                      <a:endParaRPr lang="en-US" sz="2400" b="1" dirty="0"/>
                    </a:p>
                  </a:txBody>
                  <a:tcPr/>
                </a:tc>
              </a:tr>
            </a:tbl>
          </a:graphicData>
        </a:graphic>
      </p:graphicFrame>
      <p:grpSp>
        <p:nvGrpSpPr>
          <p:cNvPr id="4" name="Group 3"/>
          <p:cNvGrpSpPr/>
          <p:nvPr/>
        </p:nvGrpSpPr>
        <p:grpSpPr>
          <a:xfrm>
            <a:off x="254484" y="1390649"/>
            <a:ext cx="11708916" cy="2354636"/>
            <a:chOff x="254484" y="1390649"/>
            <a:chExt cx="11708916" cy="2354636"/>
          </a:xfrm>
        </p:grpSpPr>
        <p:sp>
          <p:nvSpPr>
            <p:cNvPr id="6" name="Rectangle 5"/>
            <p:cNvSpPr/>
            <p:nvPr/>
          </p:nvSpPr>
          <p:spPr>
            <a:xfrm>
              <a:off x="259653" y="1390649"/>
              <a:ext cx="11703747" cy="253295"/>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a:t>
              </a:r>
              <a:r>
                <a:rPr lang="en-US" sz="2400" b="1" dirty="0"/>
                <a:t>4</a:t>
              </a:r>
              <a:r>
                <a:rPr lang="en-US" sz="2400" b="1" dirty="0" smtClean="0"/>
                <a:t>.A - December</a:t>
              </a:r>
              <a:endParaRPr lang="en-US" sz="2400" b="1" dirty="0"/>
            </a:p>
          </p:txBody>
        </p:sp>
        <p:sp>
          <p:nvSpPr>
            <p:cNvPr id="11" name="Rectangle 10"/>
            <p:cNvSpPr/>
            <p:nvPr/>
          </p:nvSpPr>
          <p:spPr>
            <a:xfrm>
              <a:off x="254484" y="2024025"/>
              <a:ext cx="2348319" cy="73192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solidFill>
                    <a:schemeClr val="bg1"/>
                  </a:solidFill>
                </a:rPr>
                <a:t>Iteration Planning Meeting</a:t>
              </a:r>
            </a:p>
            <a:p>
              <a:pPr algn="ctr">
                <a:lnSpc>
                  <a:spcPct val="80000"/>
                </a:lnSpc>
              </a:pPr>
              <a:r>
                <a:rPr lang="en-US" sz="2000" dirty="0" smtClean="0">
                  <a:solidFill>
                    <a:schemeClr val="bg1"/>
                  </a:solidFill>
                </a:rPr>
                <a:t>11:00 – 11:30 am ET</a:t>
              </a:r>
              <a:endParaRPr lang="en-US" sz="2000" dirty="0">
                <a:solidFill>
                  <a:schemeClr val="bg1"/>
                </a:solidFill>
              </a:endParaRPr>
            </a:p>
          </p:txBody>
        </p:sp>
        <p:sp>
          <p:nvSpPr>
            <p:cNvPr id="15" name="Rectangle 14"/>
            <p:cNvSpPr/>
            <p:nvPr/>
          </p:nvSpPr>
          <p:spPr>
            <a:xfrm>
              <a:off x="2602803" y="3089367"/>
              <a:ext cx="2331148" cy="65591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solidFill>
                    <a:schemeClr val="bg1"/>
                  </a:solidFill>
                </a:rPr>
                <a:t>Webinar: Post-Award Administration</a:t>
              </a:r>
            </a:p>
            <a:p>
              <a:pPr algn="ctr">
                <a:lnSpc>
                  <a:spcPct val="80000"/>
                </a:lnSpc>
              </a:pPr>
              <a:r>
                <a:rPr lang="en-US" sz="2000" dirty="0" smtClean="0">
                  <a:solidFill>
                    <a:schemeClr val="bg1"/>
                  </a:solidFill>
                </a:rPr>
                <a:t>1:00 – 2:00 pm ET</a:t>
              </a:r>
            </a:p>
          </p:txBody>
        </p:sp>
      </p:grpSp>
      <p:sp>
        <p:nvSpPr>
          <p:cNvPr id="5" name="TextBox 4"/>
          <p:cNvSpPr txBox="1"/>
          <p:nvPr/>
        </p:nvSpPr>
        <p:spPr>
          <a:xfrm>
            <a:off x="254484" y="3949831"/>
            <a:ext cx="11708915" cy="923330"/>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Webinar with Mary O’Toole</a:t>
            </a:r>
          </a:p>
          <a:p>
            <a:pPr marL="285750" indent="-285750">
              <a:buFont typeface="Arial" panose="020B0604020202020204" pitchFamily="34" charset="0"/>
              <a:buChar char="•"/>
            </a:pPr>
            <a:r>
              <a:rPr lang="en-US" b="1" dirty="0" smtClean="0"/>
              <a:t>Tuesday, December 13 from 1:00 – 2</a:t>
            </a:r>
            <a:r>
              <a:rPr lang="en-US" b="1" dirty="0" smtClean="0">
                <a:sym typeface="Wingdings" panose="05000000000000000000" pitchFamily="2" charset="2"/>
              </a:rPr>
              <a:t>:00pm </a:t>
            </a:r>
          </a:p>
          <a:p>
            <a:pPr marL="742950" lvl="1" indent="-285750">
              <a:buFont typeface="Arial" panose="020B0604020202020204" pitchFamily="34" charset="0"/>
              <a:buChar char="•"/>
            </a:pPr>
            <a:r>
              <a:rPr lang="en-US" b="1" dirty="0" smtClean="0">
                <a:sym typeface="Wingdings" panose="05000000000000000000" pitchFamily="2" charset="2"/>
              </a:rPr>
              <a:t>We will post a recording and transcript to the portal if you are unable to attend.</a:t>
            </a:r>
          </a:p>
        </p:txBody>
      </p:sp>
    </p:spTree>
    <p:extLst>
      <p:ext uri="{BB962C8B-B14F-4D97-AF65-F5344CB8AC3E}">
        <p14:creationId xmlns:p14="http://schemas.microsoft.com/office/powerpoint/2010/main" val="2729113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0" y="1575505"/>
            <a:ext cx="6629400" cy="4569263"/>
          </a:xfrm>
          <a:prstGeom prst="rect">
            <a:avLst/>
          </a:prstGeom>
        </p:spPr>
      </p:pic>
      <p:sp>
        <p:nvSpPr>
          <p:cNvPr id="2" name="Title 1"/>
          <p:cNvSpPr>
            <a:spLocks noGrp="1"/>
          </p:cNvSpPr>
          <p:nvPr>
            <p:ph type="title"/>
          </p:nvPr>
        </p:nvSpPr>
        <p:spPr/>
        <p:txBody>
          <a:bodyPr/>
          <a:lstStyle/>
          <a:p>
            <a:r>
              <a:rPr lang="en-US" b="1" dirty="0" smtClean="0"/>
              <a:t>Iteration 4.A Pre-Assessment</a:t>
            </a:r>
            <a:endParaRPr lang="en-US" b="1" dirty="0"/>
          </a:p>
        </p:txBody>
      </p:sp>
      <p:grpSp>
        <p:nvGrpSpPr>
          <p:cNvPr id="6" name="Group 5"/>
          <p:cNvGrpSpPr/>
          <p:nvPr/>
        </p:nvGrpSpPr>
        <p:grpSpPr>
          <a:xfrm>
            <a:off x="259653" y="1575505"/>
            <a:ext cx="6560247" cy="4569263"/>
            <a:chOff x="259653" y="1575505"/>
            <a:chExt cx="6560247" cy="4569263"/>
          </a:xfrm>
        </p:grpSpPr>
        <p:grpSp>
          <p:nvGrpSpPr>
            <p:cNvPr id="5" name="Group 4"/>
            <p:cNvGrpSpPr/>
            <p:nvPr/>
          </p:nvGrpSpPr>
          <p:grpSpPr>
            <a:xfrm>
              <a:off x="259653" y="1575505"/>
              <a:ext cx="4883847" cy="4569263"/>
              <a:chOff x="259653" y="1575505"/>
              <a:chExt cx="4883847" cy="4569263"/>
            </a:xfrm>
          </p:grpSpPr>
          <p:sp>
            <p:nvSpPr>
              <p:cNvPr id="8" name="Rectangle 7"/>
              <p:cNvSpPr/>
              <p:nvPr/>
            </p:nvSpPr>
            <p:spPr>
              <a:xfrm>
                <a:off x="259653" y="1575505"/>
                <a:ext cx="48838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Iteration </a:t>
                </a:r>
                <a:r>
                  <a:rPr lang="en-US" sz="2400" b="1" dirty="0" smtClean="0"/>
                  <a:t>4.A </a:t>
                </a:r>
                <a:r>
                  <a:rPr lang="en-US" sz="2400" b="1" dirty="0"/>
                  <a:t>Pre-Assessment</a:t>
                </a:r>
              </a:p>
            </p:txBody>
          </p:sp>
          <p:sp>
            <p:nvSpPr>
              <p:cNvPr id="9" name="Rectangle 8"/>
              <p:cNvSpPr/>
              <p:nvPr/>
            </p:nvSpPr>
            <p:spPr>
              <a:xfrm>
                <a:off x="259653" y="2082094"/>
                <a:ext cx="4883847" cy="4062674"/>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About 30 minutes</a:t>
                </a:r>
                <a:endParaRPr lang="en-US" sz="2400" b="1" dirty="0">
                  <a:solidFill>
                    <a:schemeClr val="tx1"/>
                  </a:solidFill>
                </a:endParaRPr>
              </a:p>
              <a:p>
                <a:pPr marL="342900" indent="-342900">
                  <a:buFont typeface="Arial" panose="020B0604020202020204" pitchFamily="34" charset="0"/>
                  <a:buChar char="•"/>
                </a:pPr>
                <a:r>
                  <a:rPr lang="en-US" sz="2400" b="1" dirty="0" smtClean="0">
                    <a:solidFill>
                      <a:schemeClr val="tx1"/>
                    </a:solidFill>
                  </a:rPr>
                  <a:t>Bronze-level requirement</a:t>
                </a:r>
              </a:p>
              <a:p>
                <a:pPr marL="342900" indent="-342900">
                  <a:buFont typeface="Arial" panose="020B0604020202020204" pitchFamily="34" charset="0"/>
                  <a:buChar char="•"/>
                </a:pPr>
                <a:r>
                  <a:rPr lang="en-US" sz="2400" b="1" dirty="0" smtClean="0">
                    <a:solidFill>
                      <a:schemeClr val="tx1"/>
                    </a:solidFill>
                  </a:rPr>
                  <a:t>Presents you with a real-life challenge that you may encounter on the job</a:t>
                </a:r>
              </a:p>
              <a:p>
                <a:pPr marL="342900" indent="-342900">
                  <a:buFont typeface="Arial" panose="020B0604020202020204" pitchFamily="34" charset="0"/>
                  <a:buChar char="•"/>
                </a:pPr>
                <a:r>
                  <a:rPr lang="en-US" sz="2400" b="1" dirty="0" smtClean="0">
                    <a:solidFill>
                      <a:schemeClr val="tx1"/>
                    </a:solidFill>
                  </a:rPr>
                  <a:t>Use exercise as </a:t>
                </a:r>
                <a:r>
                  <a:rPr lang="en-US" sz="2400" b="1" dirty="0">
                    <a:solidFill>
                      <a:schemeClr val="tx1"/>
                    </a:solidFill>
                  </a:rPr>
                  <a:t>a gauge </a:t>
                </a:r>
                <a:r>
                  <a:rPr lang="en-US" sz="2400" b="1" dirty="0" smtClean="0">
                    <a:solidFill>
                      <a:schemeClr val="tx1"/>
                    </a:solidFill>
                  </a:rPr>
                  <a:t>to determine your knowledge going into this iteration</a:t>
                </a:r>
              </a:p>
            </p:txBody>
          </p:sp>
        </p:grpSp>
        <p:sp>
          <p:nvSpPr>
            <p:cNvPr id="12" name="Rectangle 11"/>
            <p:cNvSpPr/>
            <p:nvPr/>
          </p:nvSpPr>
          <p:spPr>
            <a:xfrm>
              <a:off x="5143500" y="4511807"/>
              <a:ext cx="1676400" cy="512680"/>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2055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143500" y="1535148"/>
            <a:ext cx="6159238" cy="4690134"/>
          </a:xfrm>
          <a:prstGeom prst="rect">
            <a:avLst/>
          </a:prstGeom>
        </p:spPr>
      </p:pic>
      <p:sp>
        <p:nvSpPr>
          <p:cNvPr id="2" name="Title 1"/>
          <p:cNvSpPr>
            <a:spLocks noGrp="1"/>
          </p:cNvSpPr>
          <p:nvPr>
            <p:ph type="title"/>
          </p:nvPr>
        </p:nvSpPr>
        <p:spPr/>
        <p:txBody>
          <a:bodyPr/>
          <a:lstStyle/>
          <a:p>
            <a:r>
              <a:rPr lang="en-US" b="1" dirty="0" smtClean="0"/>
              <a:t>Online Learning: The Technical Evaluation Team (B)</a:t>
            </a:r>
            <a:endParaRPr lang="en-US" b="1" dirty="0"/>
          </a:p>
        </p:txBody>
      </p:sp>
      <p:grpSp>
        <p:nvGrpSpPr>
          <p:cNvPr id="3" name="Group 2"/>
          <p:cNvGrpSpPr/>
          <p:nvPr/>
        </p:nvGrpSpPr>
        <p:grpSpPr>
          <a:xfrm>
            <a:off x="259653" y="1575504"/>
            <a:ext cx="6467580" cy="4591822"/>
            <a:chOff x="259653" y="1575504"/>
            <a:chExt cx="6467580" cy="4591822"/>
          </a:xfrm>
        </p:grpSpPr>
        <p:sp>
          <p:nvSpPr>
            <p:cNvPr id="8" name="Rectangle 7"/>
            <p:cNvSpPr/>
            <p:nvPr/>
          </p:nvSpPr>
          <p:spPr>
            <a:xfrm>
              <a:off x="259653" y="1575504"/>
              <a:ext cx="4883847" cy="1007676"/>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Online Learning: The Technical Evaluation Team</a:t>
              </a:r>
              <a:endParaRPr lang="en-US" sz="2400" b="1" dirty="0"/>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smtClean="0">
                <a:solidFill>
                  <a:schemeClr val="tx1"/>
                </a:solidFill>
              </a:endParaRPr>
            </a:p>
            <a:p>
              <a:pPr marL="342900" indent="-342900">
                <a:buFont typeface="Arial" panose="020B0604020202020204" pitchFamily="34" charset="0"/>
                <a:buChar char="•"/>
              </a:pPr>
              <a:r>
                <a:rPr lang="en-US" sz="2400" b="1" dirty="0" smtClean="0">
                  <a:solidFill>
                    <a:schemeClr val="tx1"/>
                  </a:solidFill>
                </a:rPr>
                <a:t>About 30 minutes</a:t>
              </a:r>
            </a:p>
            <a:p>
              <a:pPr marL="342900" indent="-342900">
                <a:buFont typeface="Arial" panose="020B0604020202020204" pitchFamily="34" charset="0"/>
                <a:buChar char="•"/>
              </a:pPr>
              <a:r>
                <a:rPr lang="en-US" sz="2400" b="1" dirty="0" smtClean="0">
                  <a:solidFill>
                    <a:schemeClr val="tx1"/>
                  </a:solidFill>
                </a:rPr>
                <a:t>Bronze-level requirement</a:t>
              </a:r>
            </a:p>
            <a:p>
              <a:pPr marL="342900" indent="-342900">
                <a:buFont typeface="Arial" panose="020B0604020202020204" pitchFamily="34" charset="0"/>
                <a:buChar char="•"/>
              </a:pPr>
              <a:r>
                <a:rPr lang="en-US" sz="2400" b="1" dirty="0" smtClean="0">
                  <a:solidFill>
                    <a:schemeClr val="tx1"/>
                  </a:solidFill>
                </a:rPr>
                <a:t>Selecting a cross-functional team</a:t>
              </a:r>
            </a:p>
            <a:p>
              <a:pPr marL="342900" indent="-342900">
                <a:buFont typeface="Arial" panose="020B0604020202020204" pitchFamily="34" charset="0"/>
                <a:buChar char="•"/>
              </a:pPr>
              <a:r>
                <a:rPr lang="en-US" sz="2400" b="1" dirty="0" smtClean="0">
                  <a:solidFill>
                    <a:schemeClr val="tx1"/>
                  </a:solidFill>
                </a:rPr>
                <a:t>Training and preparing the evaluation team</a:t>
              </a:r>
            </a:p>
            <a:p>
              <a:pPr marL="342900" indent="-342900">
                <a:buFont typeface="Arial" panose="020B0604020202020204" pitchFamily="34" charset="0"/>
                <a:buChar char="•"/>
              </a:pPr>
              <a:r>
                <a:rPr lang="en-US" sz="2400" b="1" dirty="0" smtClean="0">
                  <a:solidFill>
                    <a:schemeClr val="tx1"/>
                  </a:solidFill>
                </a:rPr>
                <a:t>Facing challenges that emerge in the process</a:t>
              </a:r>
            </a:p>
          </p:txBody>
        </p:sp>
        <p:sp>
          <p:nvSpPr>
            <p:cNvPr id="12" name="Rectangle 11"/>
            <p:cNvSpPr/>
            <p:nvPr/>
          </p:nvSpPr>
          <p:spPr>
            <a:xfrm>
              <a:off x="5143500" y="4613116"/>
              <a:ext cx="1583733" cy="496212"/>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0254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143500" y="1819935"/>
            <a:ext cx="7003638" cy="4347391"/>
          </a:xfrm>
          <a:prstGeom prst="rect">
            <a:avLst/>
          </a:prstGeom>
        </p:spPr>
      </p:pic>
      <p:sp>
        <p:nvSpPr>
          <p:cNvPr id="2" name="Title 1"/>
          <p:cNvSpPr>
            <a:spLocks noGrp="1"/>
          </p:cNvSpPr>
          <p:nvPr>
            <p:ph type="title"/>
          </p:nvPr>
        </p:nvSpPr>
        <p:spPr/>
        <p:txBody>
          <a:bodyPr/>
          <a:lstStyle/>
          <a:p>
            <a:r>
              <a:rPr lang="en-US" b="1" dirty="0" smtClean="0"/>
              <a:t>Activity: Tech Evaluation Panel Checklist (S)</a:t>
            </a:r>
            <a:endParaRPr lang="en-US" b="1" dirty="0"/>
          </a:p>
        </p:txBody>
      </p:sp>
      <p:grpSp>
        <p:nvGrpSpPr>
          <p:cNvPr id="3" name="Group 2"/>
          <p:cNvGrpSpPr/>
          <p:nvPr/>
        </p:nvGrpSpPr>
        <p:grpSpPr>
          <a:xfrm>
            <a:off x="259653" y="1575504"/>
            <a:ext cx="6492885" cy="4591822"/>
            <a:chOff x="259653" y="1575504"/>
            <a:chExt cx="6492885" cy="4591822"/>
          </a:xfrm>
        </p:grpSpPr>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30 minutes</a:t>
              </a:r>
            </a:p>
            <a:p>
              <a:pPr marL="342900" indent="-342900">
                <a:buFont typeface="Arial" panose="020B0604020202020204" pitchFamily="34" charset="0"/>
                <a:buChar char="•"/>
              </a:pPr>
              <a:r>
                <a:rPr lang="en-US" sz="2400" b="1" dirty="0" smtClean="0">
                  <a:solidFill>
                    <a:schemeClr val="tx1"/>
                  </a:solidFill>
                </a:rPr>
                <a:t>Silver-level requirement</a:t>
              </a:r>
              <a:endParaRPr lang="en-US" sz="2400" b="1" dirty="0">
                <a:solidFill>
                  <a:schemeClr val="tx1"/>
                </a:solidFill>
              </a:endParaRPr>
            </a:p>
            <a:p>
              <a:pPr marL="342900" indent="-342900">
                <a:buFont typeface="Arial" panose="020B0604020202020204" pitchFamily="34" charset="0"/>
                <a:buChar char="•"/>
              </a:pPr>
              <a:r>
                <a:rPr lang="en-US" sz="2400" b="1" dirty="0" smtClean="0">
                  <a:solidFill>
                    <a:schemeClr val="tx1"/>
                  </a:solidFill>
                </a:rPr>
                <a:t>Build a checklist you can reference to determine the technical evaluation panel’s skillset relative to the digital service.</a:t>
              </a:r>
            </a:p>
            <a:p>
              <a:pPr marL="342900" indent="-342900">
                <a:buFont typeface="Arial" panose="020B0604020202020204" pitchFamily="34" charset="0"/>
                <a:buChar char="•"/>
              </a:pPr>
              <a:r>
                <a:rPr lang="en-US" sz="2400" b="1" dirty="0" smtClean="0">
                  <a:solidFill>
                    <a:schemeClr val="tx1"/>
                  </a:solidFill>
                </a:rPr>
                <a:t>The facilitation team has started a list in the Course Wiki, you should add at least two new items.</a:t>
              </a:r>
            </a:p>
          </p:txBody>
        </p:sp>
        <p:sp>
          <p:nvSpPr>
            <p:cNvPr id="12" name="Rectangle 11"/>
            <p:cNvSpPr/>
            <p:nvPr/>
          </p:nvSpPr>
          <p:spPr>
            <a:xfrm>
              <a:off x="5209488" y="5428875"/>
              <a:ext cx="1543050" cy="484593"/>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653" y="1575504"/>
              <a:ext cx="4883847" cy="687049"/>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Activity: Tech Evaluation Panel Checklist</a:t>
              </a:r>
              <a:endParaRPr lang="en-US" sz="2400" b="1" dirty="0"/>
            </a:p>
          </p:txBody>
        </p:sp>
      </p:grpSp>
    </p:spTree>
    <p:extLst>
      <p:ext uri="{BB962C8B-B14F-4D97-AF65-F5344CB8AC3E}">
        <p14:creationId xmlns:p14="http://schemas.microsoft.com/office/powerpoint/2010/main" val="31770050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20972&quot;&gt;&lt;/object&gt;&lt;object type=&quot;2&quot; unique_id=&quot;20973&quot;&gt;&lt;object type=&quot;3&quot; unique_id=&quot;20974&quot;&gt;&lt;property id=&quot;20148&quot; value=&quot;5&quot;/&gt;&lt;property id=&quot;20300&quot; value=&quot;Slide 1 - &amp;quot;Digital Acquisition Pilot  Iteration 4.A Planning Meeting&amp;quot;&quot;/&gt;&lt;property id=&quot;20307&quot; value=&quot;256&quot;/&gt;&lt;/object&gt;&lt;object type=&quot;3&quot; unique_id=&quot;20976&quot;&gt;&lt;property id=&quot;20148&quot; value=&quot;5&quot;/&gt;&lt;property id=&quot;20300&quot; value=&quot;Slide 4 - &amp;quot;Iteration 4.A – What It’s All About&amp;quot;&quot;/&gt;&lt;property id=&quot;20307&quot; value=&quot;287&quot;/&gt;&lt;/object&gt;&lt;object type=&quot;3&quot; unique_id=&quot;20977&quot;&gt;&lt;property id=&quot;20148&quot; value=&quot;5&quot;/&gt;&lt;property id=&quot;20300&quot; value=&quot;Slide 2 - &amp;quot;Agenda&amp;quot;&quot;/&gt;&lt;property id=&quot;20307&quot; value=&quot;288&quot;/&gt;&lt;/object&gt;&lt;object type=&quot;3&quot; unique_id=&quot;21008&quot;&gt;&lt;property id=&quot;20148&quot; value=&quot;5&quot;/&gt;&lt;property id=&quot;20300&quot; value=&quot;Slide 5 - &amp;quot;Iteration 4.A Timeline and Bronze Activities&amp;quot;&quot;/&gt;&lt;property id=&quot;20307&quot; value=&quot;303&quot;/&gt;&lt;/object&gt;&lt;object type=&quot;3&quot; unique_id=&quot;21012&quot;&gt;&lt;property id=&quot;20148&quot; value=&quot;5&quot;/&gt;&lt;property id=&quot;20300&quot; value=&quot;Slide 10 - &amp;quot;Online Learning: The Tradeoff Game (B)&amp;quot;&quot;/&gt;&lt;property id=&quot;20307&quot; value=&quot;306&quot;/&gt;&lt;/object&gt;&lt;object type=&quot;3&quot; unique_id=&quot;21014&quot;&gt;&lt;property id=&quot;20148&quot; value=&quot;5&quot;/&gt;&lt;property id=&quot;20300&quot; value=&quot;Slide 8 - &amp;quot;Online Learning: The Technical Evaluation Team (B)&amp;quot;&quot;/&gt;&lt;property id=&quot;20307&quot; value=&quot;308&quot;/&gt;&lt;/object&gt;&lt;object type=&quot;3&quot; unique_id=&quot;21016&quot;&gt;&lt;property id=&quot;20148&quot; value=&quot;5&quot;/&gt;&lt;property id=&quot;20300&quot; value=&quot;Slide 19 - &amp;quot;What’s Next&amp;quot;&quot;/&gt;&lt;property id=&quot;20307&quot; value=&quot;299&quot;/&gt;&lt;/object&gt;&lt;object type=&quot;3&quot; unique_id=&quot;1103146&quot;&gt;&lt;property id=&quot;20148&quot; value=&quot;5&quot;/&gt;&lt;property id=&quot;20300&quot; value=&quot;Slide 12 - &amp;quot;Activity: Negotiation Tactics (S)&amp;quot;&quot;/&gt;&lt;property id=&quot;20307&quot; value=&quot;314&quot;/&gt;&lt;/object&gt;&lt;object type=&quot;3&quot; unique_id=&quot;1103411&quot;&gt;&lt;property id=&quot;20148&quot; value=&quot;5&quot;/&gt;&lt;property id=&quot;20300&quot; value=&quot;Slide 9 - &amp;quot;Activity: Tech Evaluation Panel Checklist (S)&amp;quot;&quot;/&gt;&lt;property id=&quot;20307&quot; value=&quot;315&quot;/&gt;&lt;/object&gt;&lt;object type=&quot;3&quot; unique_id=&quot;1103671&quot;&gt;&lt;property id=&quot;20148&quot; value=&quot;5&quot;/&gt;&lt;property id=&quot;20300&quot; value=&quot;Slide 7 - &amp;quot;Iteration 4.A Pre-Assessment&amp;quot;&quot;/&gt;&lt;property id=&quot;20307&quot; value=&quot;319&quot;/&gt;&lt;/object&gt;&lt;object type=&quot;3&quot; unique_id=&quot;1103732&quot;&gt;&lt;property id=&quot;20148&quot; value=&quot;5&quot;/&gt;&lt;property id=&quot;20300&quot; value=&quot;Slide 3 - &amp;quot;Notes and Updates&amp;quot;&quot;/&gt;&lt;property id=&quot;20307&quot; value=&quot;320&quot;/&gt;&lt;/object&gt;&lt;object type=&quot;3&quot; unique_id=&quot;1114515&quot;&gt;&lt;property id=&quot;20148&quot; value=&quot;5&quot;/&gt;&lt;property id=&quot;20300&quot; value=&quot;Slide 13 - &amp;quot;Online Learning: The Power of Debriefing (B)&amp;quot;&quot;/&gt;&lt;property id=&quot;20307&quot; value=&quot;328&quot;/&gt;&lt;/object&gt;&lt;object type=&quot;3&quot; unique_id=&quot;1114516&quot;&gt;&lt;property id=&quot;20148&quot; value=&quot;5&quot;/&gt;&lt;property id=&quot;20300&quot; value=&quot;Slide 14 - &amp;quot;Activity: Post-Award Webinar Discussion (S)&amp;quot;&quot;/&gt;&lt;property id=&quot;20307&quot; value=&quot;329&quot;/&gt;&lt;/object&gt;&lt;object type=&quot;3&quot; unique_id=&quot;1114593&quot;&gt;&lt;property id=&quot;20148&quot; value=&quot;5&quot;/&gt;&lt;property id=&quot;20300&quot; value=&quot;Slide 20 - &amp;quot;Iteration 4.A Post-Assessment&amp;quot;&quot;/&gt;&lt;property id=&quot;20307&quot; value=&quot;330&quot;/&gt;&lt;/object&gt;&lt;object type=&quot;3&quot; unique_id=&quot;1114762&quot;&gt;&lt;property id=&quot;20148&quot; value=&quot;5&quot;/&gt;&lt;property id=&quot;20300&quot; value=&quot;Slide 16 - &amp;quot;Activity: Blogging Research (S)&amp;quot;&quot;/&gt;&lt;property id=&quot;20307&quot; value=&quot;331&quot;/&gt;&lt;/object&gt;&lt;object type=&quot;3&quot; unique_id=&quot;1115202&quot;&gt;&lt;property id=&quot;20148&quot; value=&quot;5&quot;/&gt;&lt;property id=&quot;20300&quot; value=&quot;Slide 11 - &amp;quot;Online Learning: Negotiating with Vendors (B)&amp;quot;&quot;/&gt;&lt;property id=&quot;20307&quot; value=&quot;339&quot;/&gt;&lt;/object&gt;&lt;object type=&quot;3&quot; unique_id=&quot;1115437&quot;&gt;&lt;property id=&quot;20148&quot; value=&quot;5&quot;/&gt;&lt;property id=&quot;20300&quot; value=&quot;Slide 6 - &amp;quot;Iteration 4.A Webinar: Post-Award Administration&amp;quot;&quot;/&gt;&lt;property id=&quot;20307&quot; value=&quot;340&quot;/&gt;&lt;/object&gt;&lt;object type=&quot;3&quot; unique_id=&quot;1115595&quot;&gt;&lt;property id=&quot;20148&quot; value=&quot;5&quot;/&gt;&lt;property id=&quot;20300&quot; value=&quot;Slide 17 - &amp;quot;Online Learning: Leading Change (B)&amp;quot;&quot;/&gt;&lt;property id=&quot;20307&quot; value=&quot;341&quot;/&gt;&lt;/object&gt;&lt;object type=&quot;3&quot; unique_id=&quot;1115748&quot;&gt;&lt;property id=&quot;20148&quot; value=&quot;5&quot;/&gt;&lt;property id=&quot;20300&quot; value=&quot;Slide 18 - &amp;quot;Online Learning: Building Your Resilience (S)&amp;quot;&quot;/&gt;&lt;property id=&quot;20307&quot; value=&quot;342&quot;/&gt;&lt;/object&gt;&lt;object type=&quot;3&quot; unique_id=&quot;1116151&quot;&gt;&lt;property id=&quot;20148&quot; value=&quot;5&quot;/&gt;&lt;property id=&quot;20300&quot; value=&quot;Slide 21 - &amp;quot;Capstone Skills Test&amp;quot;&quot;/&gt;&lt;property id=&quot;20307&quot; value=&quot;343&quot;/&gt;&lt;/object&gt;&lt;object type=&quot;3&quot; unique_id=&quot;1116152&quot;&gt;&lt;property id=&quot;20148&quot; value=&quot;5&quot;/&gt;&lt;property id=&quot;20300&quot; value=&quot;Slide 22 - &amp;quot;Live Digital Assignment Final Presentation&amp;quot;&quot;/&gt;&lt;property id=&quot;20307&quot; value=&quot;344&quot;/&gt;&lt;/object&gt;&lt;object type=&quot;3&quot; unique_id=&quot;1116153&quot;&gt;&lt;property id=&quot;20148&quot; value=&quot;5&quot;/&gt;&lt;property id=&quot;20300&quot; value=&quot;Slide 23 - &amp;quot;Live Digital Assignment Final Presentation&amp;quot;&quot;/&gt;&lt;property id=&quot;20307&quot; value=&quot;345&quot;/&gt;&lt;/object&gt;&lt;object type=&quot;3&quot; unique_id=&quot;1116154&quot;&gt;&lt;property id=&quot;20148&quot; value=&quot;5&quot;/&gt;&lt;property id=&quot;20300&quot; value=&quot;Slide 24 - &amp;quot;Live Digital Assignment: Self Ratings &amp;amp; Peer Ratings &amp;quot;&quot;/&gt;&lt;property id=&quot;20307&quot; value=&quot;346&quot;/&gt;&lt;/object&gt;&lt;object type=&quot;3&quot; unique_id=&quot;1116155&quot;&gt;&lt;property id=&quot;20148&quot; value=&quot;5&quot;/&gt;&lt;property id=&quot;20300&quot; value=&quot;Slide 25 - &amp;quot;Live Digital Assignment: Self Ratings &amp;amp; Peer Ratings&amp;quot;&quot;/&gt;&lt;property id=&quot;20307&quot; value=&quot;347&quot;/&gt;&lt;/object&gt;&lt;object type=&quot;3&quot; unique_id=&quot;1116156&quot;&gt;&lt;property id=&quot;20148&quot; value=&quot;5&quot;/&gt;&lt;property id=&quot;20300&quot; value=&quot;Slide 26 - &amp;quot;Live Digital Assignment: Expert Panel Ratings&amp;quot;&quot;/&gt;&lt;property id=&quot;20307&quot; value=&quot;348&quot;/&gt;&lt;/object&gt;&lt;object type=&quot;3&quot; unique_id=&quot;1116157&quot;&gt;&lt;property id=&quot;20148&quot; value=&quot;5&quot;/&gt;&lt;property id=&quot;20300&quot; value=&quot;Slide 27 - &amp;quot;Live Digital Assignment: Expert Panel Ratings&amp;quot;&quot;/&gt;&lt;property id=&quot;20307&quot; value=&quot;349&quot;/&gt;&lt;/object&gt;&lt;object type=&quot;3&quot; unique_id=&quot;1116410&quot;&gt;&lt;property id=&quot;20148&quot; value=&quot;5&quot;/&gt;&lt;property id=&quot;20300&quot; value=&quot;Slide 15 - &amp;quot;Activity: Blog Your Acq Package! (B)&amp;quot;&quot;/&gt;&lt;property id=&quot;20307&quot; value=&quot;350&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967932-3018-458C-961D-57A850AC9088}">
  <ds:schemaRefs>
    <ds:schemaRef ds:uri="http://schemas.microsoft.com/sharepoint/v3/contenttype/forms"/>
  </ds:schemaRefs>
</ds:datastoreItem>
</file>

<file path=customXml/itemProps2.xml><?xml version="1.0" encoding="utf-8"?>
<ds:datastoreItem xmlns:ds="http://schemas.openxmlformats.org/officeDocument/2006/customXml" ds:itemID="{0BE87F79-2376-408D-98B8-0ABA78859D23}">
  <ds:schemaRefs>
    <ds:schemaRef ds:uri="http://purl.org/dc/elements/1.1/"/>
    <ds:schemaRef ds:uri="http://www.w3.org/XML/1998/namespace"/>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B39E724C-8E3E-403D-8446-6C5A2E16D0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13330</TotalTime>
  <Words>3783</Words>
  <Application>Microsoft Office PowerPoint</Application>
  <PresentationFormat>Widescreen</PresentationFormat>
  <Paragraphs>366</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Open Sans</vt:lpstr>
      <vt:lpstr>Times New Roman</vt:lpstr>
      <vt:lpstr>Wingdings</vt:lpstr>
      <vt:lpstr>Office Theme</vt:lpstr>
      <vt:lpstr>Digital Acquisition Pilot  Iteration 4.A Planning Meeting</vt:lpstr>
      <vt:lpstr>Agenda</vt:lpstr>
      <vt:lpstr>Notes and Updates</vt:lpstr>
      <vt:lpstr>Iteration 4.A – What It’s All About</vt:lpstr>
      <vt:lpstr>Iteration 4.A Timeline and Bronze Activities</vt:lpstr>
      <vt:lpstr>Iteration 4.A Webinar: Post-Award Administration</vt:lpstr>
      <vt:lpstr>Iteration 4.A Pre-Assessment</vt:lpstr>
      <vt:lpstr>Online Learning: The Technical Evaluation Team (B)</vt:lpstr>
      <vt:lpstr>Activity: Tech Evaluation Panel Checklist (S)</vt:lpstr>
      <vt:lpstr>Online Learning: The Tradeoff Game (B)</vt:lpstr>
      <vt:lpstr>Online Learning: Negotiating with Vendors (B)</vt:lpstr>
      <vt:lpstr>Activity: Negotiation Tactics (S)</vt:lpstr>
      <vt:lpstr>Online Learning: The Power of Debriefing (B)</vt:lpstr>
      <vt:lpstr>Activity: Post-Award Webinar Discussion (S)</vt:lpstr>
      <vt:lpstr>Activity: Blog Your Acq Package! (B)</vt:lpstr>
      <vt:lpstr>Activity: Blogging Research (S)</vt:lpstr>
      <vt:lpstr>Online Learning: Leading Change (B)</vt:lpstr>
      <vt:lpstr>Online Learning: Building Your Resilience (S)</vt:lpstr>
      <vt:lpstr>What’s Next</vt:lpstr>
      <vt:lpstr>Iteration 4.A Post-Assessment</vt:lpstr>
      <vt:lpstr>Capstone Skills Test</vt:lpstr>
      <vt:lpstr>Live Digital Assignment Final Presentation</vt:lpstr>
      <vt:lpstr>Live Digital Assignment Final Presentation</vt:lpstr>
      <vt:lpstr>Live Digital Assignment: Self Ratings &amp; Peer Ratings </vt:lpstr>
      <vt:lpstr>Live Digital Assignment: Self Ratings &amp; Peer Ratings</vt:lpstr>
      <vt:lpstr>Live Digital Assignment: Expert Panel Ratings</vt:lpstr>
      <vt:lpstr>Live Digital Assignment: Expert Panel Ratings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Iteration2APlanningMeeting</dc:title>
  <dc:subject>Iteration Planning Meeting slides for Iteration 2.A</dc:subject>
  <dc:creator>ICF International</dc:creator>
  <cp:lastModifiedBy>Wolf, Brock</cp:lastModifiedBy>
  <cp:revision>428</cp:revision>
  <cp:lastPrinted>2015-11-02T18:51:01Z</cp:lastPrinted>
  <dcterms:created xsi:type="dcterms:W3CDTF">2015-09-18T18:18:02Z</dcterms:created>
  <dcterms:modified xsi:type="dcterms:W3CDTF">2016-12-02T22:37:02Z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ies>
</file>