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7.xml" ContentType="application/vnd.openxmlformats-officedocument.presentationml.slideLayout+xml"/>
  <Override PartName="/ppt/notesSlides/notesSlide3.xml" ContentType="application/vnd.openxmlformats-officedocument.presentationml.notesSlide+xml"/>
  <Override PartName="/ppt/slideLayouts/slideLayout9.xml" ContentType="application/vnd.openxmlformats-officedocument.presentationml.slideLayout+xml"/>
  <Override PartName="/ppt/slideLayouts/slideLayout17.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notesSlides/notesSlide11.xml" ContentType="application/vnd.openxmlformats-officedocument.presentationml.notesSlide+xml"/>
  <Override PartName="/ppt/slideLayouts/slideLayout3.xml" ContentType="application/vnd.openxmlformats-officedocument.presentationml.slideLayout+xml"/>
  <Override PartName="/ppt/notesSlides/notesSlide12.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notesSlides/notesSlide10.xml" ContentType="application/vnd.openxmlformats-officedocument.presentationml.notesSlide+xml"/>
  <Override PartName="/ppt/notesSlides/notesSlide8.xml" ContentType="application/vnd.openxmlformats-officedocument.presentationml.notesSlide+xml"/>
  <Override PartName="/ppt/slideLayouts/slideLayout4.xml" ContentType="application/vnd.openxmlformats-officedocument.presentationml.slideLayout+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69" r:id="rId5"/>
    <p:sldId id="271" r:id="rId6"/>
    <p:sldId id="272" r:id="rId7"/>
    <p:sldId id="273" r:id="rId8"/>
    <p:sldId id="274" r:id="rId9"/>
    <p:sldId id="275" r:id="rId10"/>
    <p:sldId id="263" r:id="rId11"/>
    <p:sldId id="276" r:id="rId12"/>
    <p:sldId id="277" r:id="rId13"/>
    <p:sldId id="278" r:id="rId14"/>
    <p:sldId id="265" r:id="rId15"/>
    <p:sldId id="270" r:id="rId16"/>
  </p:sldIdLst>
  <p:sldSz cx="13004800" cy="9753600"/>
  <p:notesSz cx="7010400" cy="92964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lvl1pPr>
    <a:lvl2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lvl2pPr>
    <a:lvl3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lvl3pPr>
    <a:lvl4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lvl4pPr>
    <a:lvl5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lvl5pPr>
    <a:lvl6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lvl6pPr>
    <a:lvl7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lvl7pPr>
    <a:lvl8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lvl8pPr>
    <a:lvl9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7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Rockwell"/>
          <a:ea typeface="Rockwell"/>
          <a:cs typeface="Rockwell"/>
        </a:font>
        <a:srgbClr val="3446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FDDCB"/>
          </a:solidFill>
        </a:fill>
      </a:tcStyle>
    </a:wholeTbl>
    <a:band2H>
      <a:tcTxStyle/>
      <a:tcStyle>
        <a:tcBdr/>
        <a:fill>
          <a:solidFill>
            <a:srgbClr val="F0EFE7"/>
          </a:solidFill>
        </a:fill>
      </a:tcStyle>
    </a:band2H>
    <a:firstCol>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Rockwell"/>
          <a:ea typeface="Rockwell"/>
          <a:cs typeface="Rockwell"/>
        </a:font>
        <a:srgbClr val="3446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DD2"/>
          </a:solidFill>
        </a:fill>
      </a:tcStyle>
    </a:wholeTbl>
    <a:band2H>
      <a:tcTxStyle/>
      <a:tcStyle>
        <a:tcBdr/>
        <a:fill>
          <a:solidFill>
            <a:srgbClr val="E7E8EA"/>
          </a:solidFill>
        </a:fill>
      </a:tcStyle>
    </a:band2H>
    <a:firstCol>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Rockwell"/>
          <a:ea typeface="Rockwell"/>
          <a:cs typeface="Rockwell"/>
        </a:font>
        <a:srgbClr val="3446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2D4D8"/>
          </a:solidFill>
        </a:fill>
      </a:tcStyle>
    </a:wholeTbl>
    <a:band2H>
      <a:tcTxStyle/>
      <a:tcStyle>
        <a:tcBdr/>
        <a:fill>
          <a:solidFill>
            <a:srgbClr val="EAEBED"/>
          </a:solidFill>
        </a:fill>
      </a:tcStyle>
    </a:band2H>
    <a:firstCol>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Rockwell"/>
          <a:ea typeface="Rockwell"/>
          <a:cs typeface="Rockwell"/>
        </a:font>
        <a:srgbClr val="34466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7E8EA"/>
          </a:solidFill>
        </a:fill>
      </a:tcStyle>
    </a:wholeTbl>
    <a:band2H>
      <a:tcTxStyle/>
      <a:tcStyle>
        <a:tcBdr/>
        <a:fill>
          <a:solidFill>
            <a:srgbClr val="FFFFFF"/>
          </a:solidFill>
        </a:fill>
      </a:tcStyle>
    </a:band2H>
    <a:firstCol>
      <a:tcTxStyle b="on" i="off">
        <a:font>
          <a:latin typeface="Rockwell"/>
          <a:ea typeface="Rockwell"/>
          <a:cs typeface="Rockwell"/>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Rockwell"/>
          <a:ea typeface="Rockwell"/>
          <a:cs typeface="Rockwell"/>
        </a:font>
        <a:srgbClr val="344664"/>
      </a:tcTxStyle>
      <a:tcStyle>
        <a:tcBdr>
          <a:left>
            <a:ln w="12700" cap="flat">
              <a:noFill/>
              <a:miter lim="400000"/>
            </a:ln>
          </a:left>
          <a:right>
            <a:ln w="12700" cap="flat">
              <a:noFill/>
              <a:miter lim="400000"/>
            </a:ln>
          </a:right>
          <a:top>
            <a:ln w="50800" cap="flat">
              <a:solidFill>
                <a:srgbClr val="344664"/>
              </a:solidFill>
              <a:prstDash val="solid"/>
              <a:round/>
            </a:ln>
          </a:top>
          <a:bottom>
            <a:ln w="25400" cap="flat">
              <a:solidFill>
                <a:srgbClr val="344664"/>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Rockwell"/>
          <a:ea typeface="Rockwell"/>
          <a:cs typeface="Rockwell"/>
        </a:font>
        <a:srgbClr val="FFFFFF"/>
      </a:tcTxStyle>
      <a:tcStyle>
        <a:tcBdr>
          <a:left>
            <a:ln w="12700" cap="flat">
              <a:noFill/>
              <a:miter lim="400000"/>
            </a:ln>
          </a:left>
          <a:right>
            <a:ln w="12700" cap="flat">
              <a:noFill/>
              <a:miter lim="400000"/>
            </a:ln>
          </a:right>
          <a:top>
            <a:ln w="25400" cap="flat">
              <a:solidFill>
                <a:srgbClr val="344664"/>
              </a:solidFill>
              <a:prstDash val="solid"/>
              <a:round/>
            </a:ln>
          </a:top>
          <a:bottom>
            <a:ln w="25400" cap="flat">
              <a:solidFill>
                <a:srgbClr val="34466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Rockwell"/>
          <a:ea typeface="Rockwell"/>
          <a:cs typeface="Rockwell"/>
        </a:font>
        <a:srgbClr val="344664"/>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CED2"/>
          </a:solidFill>
        </a:fill>
      </a:tcStyle>
    </a:wholeTbl>
    <a:band2H>
      <a:tcTxStyle/>
      <a:tcStyle>
        <a:tcBdr/>
        <a:fill>
          <a:solidFill>
            <a:srgbClr val="E7E8EA"/>
          </a:solidFill>
        </a:fill>
      </a:tcStyle>
    </a:band2H>
    <a:firstCol>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44664"/>
          </a:solidFill>
        </a:fill>
      </a:tcStyle>
    </a:firstCol>
    <a:la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44664"/>
          </a:solidFill>
        </a:fill>
      </a:tcStyle>
    </a:lastRow>
    <a:firstRow>
      <a:tcTxStyle b="on" i="off">
        <a:font>
          <a:latin typeface="Rockwell"/>
          <a:ea typeface="Rockwell"/>
          <a:cs typeface="Rockwell"/>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344664"/>
          </a:solidFill>
        </a:fill>
      </a:tcStyle>
    </a:firstRow>
  </a:tblStyle>
  <a:tblStyle styleId="{2708684C-4D16-4618-839F-0558EEFCDFE6}" styleName="">
    <a:tblBg/>
    <a:wholeTbl>
      <a:tcTxStyle b="off" i="off">
        <a:font>
          <a:latin typeface="Rockwell"/>
          <a:ea typeface="Rockwell"/>
          <a:cs typeface="Rockwell"/>
        </a:font>
        <a:srgbClr val="344664"/>
      </a:tcTxStyle>
      <a:tcStyle>
        <a:tcBdr>
          <a:left>
            <a:ln w="12700" cap="flat">
              <a:solidFill>
                <a:srgbClr val="344664"/>
              </a:solidFill>
              <a:prstDash val="solid"/>
              <a:round/>
            </a:ln>
          </a:left>
          <a:right>
            <a:ln w="12700" cap="flat">
              <a:solidFill>
                <a:srgbClr val="344664"/>
              </a:solidFill>
              <a:prstDash val="solid"/>
              <a:round/>
            </a:ln>
          </a:right>
          <a:top>
            <a:ln w="12700" cap="flat">
              <a:solidFill>
                <a:srgbClr val="344664"/>
              </a:solidFill>
              <a:prstDash val="solid"/>
              <a:round/>
            </a:ln>
          </a:top>
          <a:bottom>
            <a:ln w="12700" cap="flat">
              <a:solidFill>
                <a:srgbClr val="344664"/>
              </a:solidFill>
              <a:prstDash val="solid"/>
              <a:round/>
            </a:ln>
          </a:bottom>
          <a:insideH>
            <a:ln w="12700" cap="flat">
              <a:solidFill>
                <a:srgbClr val="344664"/>
              </a:solidFill>
              <a:prstDash val="solid"/>
              <a:round/>
            </a:ln>
          </a:insideH>
          <a:insideV>
            <a:ln w="12700" cap="flat">
              <a:solidFill>
                <a:srgbClr val="344664"/>
              </a:solidFill>
              <a:prstDash val="solid"/>
              <a:round/>
            </a:ln>
          </a:insideV>
        </a:tcBdr>
        <a:fill>
          <a:solidFill>
            <a:srgbClr val="344664">
              <a:alpha val="20000"/>
            </a:srgbClr>
          </a:solidFill>
        </a:fill>
      </a:tcStyle>
    </a:wholeTbl>
    <a:band2H>
      <a:tcTxStyle/>
      <a:tcStyle>
        <a:tcBdr/>
        <a:fill>
          <a:solidFill>
            <a:srgbClr val="FFFFFF"/>
          </a:solidFill>
        </a:fill>
      </a:tcStyle>
    </a:band2H>
    <a:firstCol>
      <a:tcTxStyle b="on" i="off">
        <a:font>
          <a:latin typeface="Rockwell"/>
          <a:ea typeface="Rockwell"/>
          <a:cs typeface="Rockwell"/>
        </a:font>
        <a:srgbClr val="344664"/>
      </a:tcTxStyle>
      <a:tcStyle>
        <a:tcBdr>
          <a:left>
            <a:ln w="12700" cap="flat">
              <a:solidFill>
                <a:srgbClr val="344664"/>
              </a:solidFill>
              <a:prstDash val="solid"/>
              <a:round/>
            </a:ln>
          </a:left>
          <a:right>
            <a:ln w="12700" cap="flat">
              <a:solidFill>
                <a:srgbClr val="344664"/>
              </a:solidFill>
              <a:prstDash val="solid"/>
              <a:round/>
            </a:ln>
          </a:right>
          <a:top>
            <a:ln w="12700" cap="flat">
              <a:solidFill>
                <a:srgbClr val="344664"/>
              </a:solidFill>
              <a:prstDash val="solid"/>
              <a:round/>
            </a:ln>
          </a:top>
          <a:bottom>
            <a:ln w="12700" cap="flat">
              <a:solidFill>
                <a:srgbClr val="344664"/>
              </a:solidFill>
              <a:prstDash val="solid"/>
              <a:round/>
            </a:ln>
          </a:bottom>
          <a:insideH>
            <a:ln w="12700" cap="flat">
              <a:solidFill>
                <a:srgbClr val="344664"/>
              </a:solidFill>
              <a:prstDash val="solid"/>
              <a:round/>
            </a:ln>
          </a:insideH>
          <a:insideV>
            <a:ln w="12700" cap="flat">
              <a:solidFill>
                <a:srgbClr val="344664"/>
              </a:solidFill>
              <a:prstDash val="solid"/>
              <a:round/>
            </a:ln>
          </a:insideV>
        </a:tcBdr>
        <a:fill>
          <a:solidFill>
            <a:srgbClr val="344664">
              <a:alpha val="20000"/>
            </a:srgbClr>
          </a:solidFill>
        </a:fill>
      </a:tcStyle>
    </a:firstCol>
    <a:lastRow>
      <a:tcTxStyle b="on" i="off">
        <a:font>
          <a:latin typeface="Rockwell"/>
          <a:ea typeface="Rockwell"/>
          <a:cs typeface="Rockwell"/>
        </a:font>
        <a:srgbClr val="344664"/>
      </a:tcTxStyle>
      <a:tcStyle>
        <a:tcBdr>
          <a:left>
            <a:ln w="12700" cap="flat">
              <a:solidFill>
                <a:srgbClr val="344664"/>
              </a:solidFill>
              <a:prstDash val="solid"/>
              <a:round/>
            </a:ln>
          </a:left>
          <a:right>
            <a:ln w="12700" cap="flat">
              <a:solidFill>
                <a:srgbClr val="344664"/>
              </a:solidFill>
              <a:prstDash val="solid"/>
              <a:round/>
            </a:ln>
          </a:right>
          <a:top>
            <a:ln w="50800" cap="flat">
              <a:solidFill>
                <a:srgbClr val="344664"/>
              </a:solidFill>
              <a:prstDash val="solid"/>
              <a:round/>
            </a:ln>
          </a:top>
          <a:bottom>
            <a:ln w="12700" cap="flat">
              <a:solidFill>
                <a:srgbClr val="344664"/>
              </a:solidFill>
              <a:prstDash val="solid"/>
              <a:round/>
            </a:ln>
          </a:bottom>
          <a:insideH>
            <a:ln w="12700" cap="flat">
              <a:solidFill>
                <a:srgbClr val="344664"/>
              </a:solidFill>
              <a:prstDash val="solid"/>
              <a:round/>
            </a:ln>
          </a:insideH>
          <a:insideV>
            <a:ln w="12700" cap="flat">
              <a:solidFill>
                <a:srgbClr val="344664"/>
              </a:solidFill>
              <a:prstDash val="solid"/>
              <a:round/>
            </a:ln>
          </a:insideV>
        </a:tcBdr>
        <a:fill>
          <a:noFill/>
        </a:fill>
      </a:tcStyle>
    </a:lastRow>
    <a:firstRow>
      <a:tcTxStyle b="on" i="off">
        <a:font>
          <a:latin typeface="Rockwell"/>
          <a:ea typeface="Rockwell"/>
          <a:cs typeface="Rockwell"/>
        </a:font>
        <a:srgbClr val="344664"/>
      </a:tcTxStyle>
      <a:tcStyle>
        <a:tcBdr>
          <a:left>
            <a:ln w="12700" cap="flat">
              <a:solidFill>
                <a:srgbClr val="344664"/>
              </a:solidFill>
              <a:prstDash val="solid"/>
              <a:round/>
            </a:ln>
          </a:left>
          <a:right>
            <a:ln w="12700" cap="flat">
              <a:solidFill>
                <a:srgbClr val="344664"/>
              </a:solidFill>
              <a:prstDash val="solid"/>
              <a:round/>
            </a:ln>
          </a:right>
          <a:top>
            <a:ln w="12700" cap="flat">
              <a:solidFill>
                <a:srgbClr val="344664"/>
              </a:solidFill>
              <a:prstDash val="solid"/>
              <a:round/>
            </a:ln>
          </a:top>
          <a:bottom>
            <a:ln w="25400" cap="flat">
              <a:solidFill>
                <a:srgbClr val="344664"/>
              </a:solidFill>
              <a:prstDash val="solid"/>
              <a:round/>
            </a:ln>
          </a:bottom>
          <a:insideH>
            <a:ln w="12700" cap="flat">
              <a:solidFill>
                <a:srgbClr val="344664"/>
              </a:solidFill>
              <a:prstDash val="solid"/>
              <a:round/>
            </a:ln>
          </a:insideH>
          <a:insideV>
            <a:ln w="12700" cap="flat">
              <a:solidFill>
                <a:srgbClr val="344664"/>
              </a:solidFill>
              <a:prstDash val="solid"/>
              <a:round/>
            </a:ln>
          </a:insideV>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1" autoAdjust="0"/>
    <p:restoredTop sz="81049" autoAdjust="0"/>
  </p:normalViewPr>
  <p:slideViewPr>
    <p:cSldViewPr snapToGrid="0" snapToObjects="1">
      <p:cViewPr varScale="1">
        <p:scale>
          <a:sx n="64" d="100"/>
          <a:sy n="64" d="100"/>
        </p:scale>
        <p:origin x="14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7" name="Shape 177"/>
          <p:cNvSpPr>
            <a:spLocks noGrp="1" noRot="1" noChangeAspect="1"/>
          </p:cNvSpPr>
          <p:nvPr>
            <p:ph type="sldImg"/>
          </p:nvPr>
        </p:nvSpPr>
        <p:spPr>
          <a:xfrm>
            <a:off x="1181100" y="696913"/>
            <a:ext cx="4648200" cy="3486150"/>
          </a:xfrm>
          <a:prstGeom prst="rect">
            <a:avLst/>
          </a:prstGeom>
        </p:spPr>
        <p:txBody>
          <a:bodyPr lIns="93177" tIns="46589" rIns="93177" bIns="46589"/>
          <a:lstStyle/>
          <a:p>
            <a:endParaRPr/>
          </a:p>
        </p:txBody>
      </p:sp>
      <p:sp>
        <p:nvSpPr>
          <p:cNvPr id="178" name="Shape 178"/>
          <p:cNvSpPr>
            <a:spLocks noGrp="1"/>
          </p:cNvSpPr>
          <p:nvPr>
            <p:ph type="body" sz="quarter" idx="1"/>
          </p:nvPr>
        </p:nvSpPr>
        <p:spPr>
          <a:xfrm>
            <a:off x="934720" y="4415790"/>
            <a:ext cx="5140960" cy="4183380"/>
          </a:xfrm>
          <a:prstGeom prst="rect">
            <a:avLst/>
          </a:prstGeom>
        </p:spPr>
        <p:txBody>
          <a:bodyPr lIns="93177" tIns="46589" rIns="93177" bIns="46589"/>
          <a:lstStyle/>
          <a:p>
            <a:endParaRPr/>
          </a:p>
        </p:txBody>
      </p:sp>
    </p:spTree>
    <p:extLst>
      <p:ext uri="{BB962C8B-B14F-4D97-AF65-F5344CB8AC3E}">
        <p14:creationId xmlns:p14="http://schemas.microsoft.com/office/powerpoint/2010/main" val="666268207"/>
      </p:ext>
    </p:extLst>
  </p:cSld>
  <p:clrMap bg1="lt1" tx1="dk1" bg2="lt2" tx2="dk2" accent1="accent1" accent2="accent2" accent3="accent3" accent4="accent4" accent5="accent5" accent6="accent6" hlink="hlink" folHlink="folHlink"/>
  <p:notesStyle>
    <a:lvl1pPr defTabSz="457200" latinLnBrk="0">
      <a:defRPr sz="2200">
        <a:latin typeface="+mj-lt"/>
        <a:ea typeface="+mj-ea"/>
        <a:cs typeface="+mj-cs"/>
        <a:sym typeface="Lucida Grande"/>
      </a:defRPr>
    </a:lvl1pPr>
    <a:lvl2pPr indent="228600" defTabSz="457200" latinLnBrk="0">
      <a:defRPr sz="2200">
        <a:latin typeface="+mj-lt"/>
        <a:ea typeface="+mj-ea"/>
        <a:cs typeface="+mj-cs"/>
        <a:sym typeface="Lucida Grande"/>
      </a:defRPr>
    </a:lvl2pPr>
    <a:lvl3pPr indent="457200" defTabSz="457200" latinLnBrk="0">
      <a:defRPr sz="2200">
        <a:latin typeface="+mj-lt"/>
        <a:ea typeface="+mj-ea"/>
        <a:cs typeface="+mj-cs"/>
        <a:sym typeface="Lucida Grande"/>
      </a:defRPr>
    </a:lvl3pPr>
    <a:lvl4pPr indent="685800" defTabSz="457200" latinLnBrk="0">
      <a:defRPr sz="2200">
        <a:latin typeface="+mj-lt"/>
        <a:ea typeface="+mj-ea"/>
        <a:cs typeface="+mj-cs"/>
        <a:sym typeface="Lucida Grande"/>
      </a:defRPr>
    </a:lvl4pPr>
    <a:lvl5pPr indent="914400" defTabSz="457200" latinLnBrk="0">
      <a:defRPr sz="2200">
        <a:latin typeface="+mj-lt"/>
        <a:ea typeface="+mj-ea"/>
        <a:cs typeface="+mj-cs"/>
        <a:sym typeface="Lucida Grande"/>
      </a:defRPr>
    </a:lvl5pPr>
    <a:lvl6pPr indent="1143000" defTabSz="457200" latinLnBrk="0">
      <a:defRPr sz="2200">
        <a:latin typeface="+mj-lt"/>
        <a:ea typeface="+mj-ea"/>
        <a:cs typeface="+mj-cs"/>
        <a:sym typeface="Lucida Grande"/>
      </a:defRPr>
    </a:lvl6pPr>
    <a:lvl7pPr indent="1371600" defTabSz="457200" latinLnBrk="0">
      <a:defRPr sz="2200">
        <a:latin typeface="+mj-lt"/>
        <a:ea typeface="+mj-ea"/>
        <a:cs typeface="+mj-cs"/>
        <a:sym typeface="Lucida Grande"/>
      </a:defRPr>
    </a:lvl7pPr>
    <a:lvl8pPr indent="1600200" defTabSz="457200" latinLnBrk="0">
      <a:defRPr sz="2200">
        <a:latin typeface="+mj-lt"/>
        <a:ea typeface="+mj-ea"/>
        <a:cs typeface="+mj-cs"/>
        <a:sym typeface="Lucida Grande"/>
      </a:defRPr>
    </a:lvl8pPr>
    <a:lvl9pPr indent="1828800" defTabSz="457200" latinLnBrk="0">
      <a:defRPr sz="2200">
        <a:latin typeface="+mj-lt"/>
        <a:ea typeface="+mj-ea"/>
        <a:cs typeface="+mj-cs"/>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38277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5500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The federal</a:t>
            </a:r>
            <a:r>
              <a:rPr lang="en-US" baseline="0" dirty="0" smtClean="0"/>
              <a:t> government spends $80 billion a year on IT but does not receive $80 B worth of value – </a:t>
            </a:r>
          </a:p>
          <a:p>
            <a:pPr rtl="0"/>
            <a:endParaRPr lang="en-US" baseline="0" dirty="0" smtClean="0"/>
          </a:p>
          <a:p>
            <a:pPr rtl="0"/>
            <a:r>
              <a:rPr lang="en-US" baseline="0" dirty="0" smtClean="0"/>
              <a:t>Contracting for Agile development means finding the companies who make it their bread and butter and giving them the trust and flexibility to succeed in delivering the objectives that meet the mission of the government agency – </a:t>
            </a:r>
          </a:p>
          <a:p>
            <a:pPr rtl="0"/>
            <a:endParaRPr lang="en-US" baseline="0" dirty="0" smtClean="0"/>
          </a:p>
          <a:p>
            <a:pPr rtl="0"/>
            <a:r>
              <a:rPr lang="en-US" baseline="0" dirty="0" smtClean="0"/>
              <a:t>Agile allows for more money to be spent on actual product and not on contract overhead – which ultimately stretches limited budgets and gets solutions into the hands of those who need it </a:t>
            </a:r>
            <a:endParaRPr lang="en-US" dirty="0" smtClean="0"/>
          </a:p>
          <a:p>
            <a:endParaRPr lang="en-US" dirty="0"/>
          </a:p>
        </p:txBody>
      </p:sp>
    </p:spTree>
    <p:extLst>
      <p:ext uri="{BB962C8B-B14F-4D97-AF65-F5344CB8AC3E}">
        <p14:creationId xmlns:p14="http://schemas.microsoft.com/office/powerpoint/2010/main" val="168514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0307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smtClean="0"/>
              <a:t>Voice Over: </a:t>
            </a:r>
          </a:p>
          <a:p>
            <a:r>
              <a:rPr lang="en-US" dirty="0" smtClean="0"/>
              <a:t>We are trying to transform the way the government builds solutions for its citizens. USDS is committed to making great products and hiring great people - but we cannot do it alone. For the majority of the systems that have to be updated or built we must contract out that work – and the procurement process can be one of the biggest roadblocks.</a:t>
            </a:r>
            <a:r>
              <a:rPr lang="en-US" baseline="0" dirty="0" smtClean="0"/>
              <a:t> </a:t>
            </a:r>
          </a:p>
          <a:p>
            <a:endParaRPr lang="en-US" baseline="0" dirty="0" smtClean="0"/>
          </a:p>
          <a:p>
            <a:r>
              <a:rPr lang="en-US" baseline="0" dirty="0" smtClean="0"/>
              <a:t>I do not think of contracting for agile software development as a service contract though, I view it as a mechanism for transporting user needs into digital outcomes. </a:t>
            </a:r>
          </a:p>
          <a:p>
            <a:endParaRPr lang="en-US" baseline="0" dirty="0" smtClean="0"/>
          </a:p>
          <a:p>
            <a:r>
              <a:rPr lang="en-US" baseline="0" dirty="0" smtClean="0"/>
              <a:t>Real tangible product, code and data is what we are purchasing – not hours of development or comprehensive test and project plans</a:t>
            </a:r>
          </a:p>
          <a:p>
            <a:endParaRPr lang="en-US" baseline="0" dirty="0" smtClean="0"/>
          </a:p>
          <a:p>
            <a:r>
              <a:rPr lang="en-US" baseline="0" dirty="0" smtClean="0"/>
              <a:t>If we are able to flip the lens on how we view procurement and think of it in the same way we think of the digital service outcomes we want – the complexity falls away and we are able to navigate the process of applying regulation and laws that were not written for a tech world. </a:t>
            </a:r>
            <a:endParaRPr lang="en-US" dirty="0"/>
          </a:p>
        </p:txBody>
      </p:sp>
    </p:spTree>
    <p:extLst>
      <p:ext uri="{BB962C8B-B14F-4D97-AF65-F5344CB8AC3E}">
        <p14:creationId xmlns:p14="http://schemas.microsoft.com/office/powerpoint/2010/main" val="1815371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5887" indent="-232943" rtl="0"/>
            <a:r>
              <a:rPr lang="en-US" dirty="0" smtClean="0"/>
              <a:t>VOICE OVER: In order to carry on the theme of a mechanism</a:t>
            </a:r>
            <a:r>
              <a:rPr lang="en-US" baseline="0" dirty="0" smtClean="0"/>
              <a:t> for transportation, I</a:t>
            </a:r>
            <a:r>
              <a:rPr lang="en-US" dirty="0" smtClean="0"/>
              <a:t> like to think of the contracts as the bridge between our current state and where we want to go - or the outcome we want to achieve – and we as contracting professionals must know how to design the correct “contract”  bridge for the situation</a:t>
            </a:r>
          </a:p>
          <a:p>
            <a:pPr rtl="0"/>
            <a:endParaRPr lang="en-US" dirty="0" smtClean="0"/>
          </a:p>
          <a:p>
            <a:pPr marL="465887" indent="-232943" rtl="0"/>
            <a:r>
              <a:rPr lang="en-US" dirty="0" smtClean="0"/>
              <a:t>We sometimes think that by planning everything in advance we will have a better solution - but that does not work for technology. We document all of the requirements that the system must do and sometimes take 2-3 years for this process in an attempt to lesson the risk or to try to cover every contingency. </a:t>
            </a:r>
          </a:p>
          <a:p>
            <a:pPr marL="465887" indent="-232943" rtl="0"/>
            <a:endParaRPr lang="en-US" dirty="0" smtClean="0"/>
          </a:p>
          <a:p>
            <a:pPr rtl="0"/>
            <a:endParaRPr lang="en-US" dirty="0" smtClean="0"/>
          </a:p>
          <a:p>
            <a:pPr marL="465887" indent="-232943" rtl="0"/>
            <a:r>
              <a:rPr lang="en-US" dirty="0" smtClean="0"/>
              <a:t>Take the Tacoma Narrows Bridge for example- many years were spent engineering and building it- and it built as the third longest suspension bridge however it was only built as a two lane road- which proved to be its downfall, literally, as the high winds eventually caused it to wobble and collapse - thus earning the name Galloping Gertie – </a:t>
            </a:r>
          </a:p>
          <a:p>
            <a:pPr marL="465887" indent="-232943" rtl="0"/>
            <a:endParaRPr lang="en-US" dirty="0" smtClean="0"/>
          </a:p>
          <a:p>
            <a:pPr marL="465887" indent="-232943" rtl="0"/>
            <a:r>
              <a:rPr lang="en-US" dirty="0" smtClean="0"/>
              <a:t>even when we try to control everything - we can still have failed outcomes.</a:t>
            </a:r>
            <a:r>
              <a:rPr lang="en-US" baseline="0" dirty="0" smtClean="0"/>
              <a:t> This is where agile methodologies come into play. </a:t>
            </a:r>
          </a:p>
          <a:p>
            <a:pPr marL="465887" indent="-232943" rtl="0"/>
            <a:endParaRPr lang="en-US" baseline="0" dirty="0" smtClean="0"/>
          </a:p>
          <a:p>
            <a:pPr marL="465887" indent="-232943" algn="l" defTabSz="931774" rtl="0">
              <a:defRPr/>
            </a:pPr>
            <a:r>
              <a:rPr lang="en-US" baseline="0" dirty="0" smtClean="0"/>
              <a:t>But Traci – if we don’t write it all down and plan for it – how can we make sure we’re getting what we asked for? </a:t>
            </a:r>
          </a:p>
          <a:p>
            <a:pPr marL="465887" indent="-232943" algn="l" defTabSz="931774" rtl="0">
              <a:defRPr/>
            </a:pPr>
            <a:endParaRPr lang="en-US" baseline="0" dirty="0" smtClean="0"/>
          </a:p>
          <a:p>
            <a:pPr marL="465887" indent="-232943" algn="l" defTabSz="931774" rtl="0">
              <a:defRPr/>
            </a:pPr>
            <a:r>
              <a:rPr lang="en-US" dirty="0" smtClean="0"/>
              <a:t>Plans are important but theory can</a:t>
            </a:r>
            <a:r>
              <a:rPr lang="en-US" baseline="0" dirty="0" smtClean="0"/>
              <a:t> easily fall apart when it becomes a reality in end users hands. </a:t>
            </a:r>
            <a:endParaRPr lang="en-US" dirty="0" smtClean="0"/>
          </a:p>
        </p:txBody>
      </p:sp>
    </p:spTree>
    <p:extLst>
      <p:ext uri="{BB962C8B-B14F-4D97-AF65-F5344CB8AC3E}">
        <p14:creationId xmlns:p14="http://schemas.microsoft.com/office/powerpoint/2010/main" val="1647585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5887" indent="-232943" rtl="0"/>
            <a:r>
              <a:rPr lang="en-US" dirty="0" smtClean="0"/>
              <a:t>VOICE OVER:  To avoid</a:t>
            </a:r>
            <a:r>
              <a:rPr lang="en-US" baseline="0" dirty="0" smtClean="0"/>
              <a:t> costly structured contracts – the counter proposal is to throw together something quick and cheaply in an effort just to get coding – This bridge certainly gets people from one side of the canyon to the other- but I think only the bravest of us want to cross it- the seasoned experts are charging that way- or my co-workers the US Digital Service. </a:t>
            </a:r>
          </a:p>
          <a:p>
            <a:pPr marL="465887" indent="-232943" rtl="0"/>
            <a:endParaRPr lang="en-US" baseline="0" dirty="0" smtClean="0"/>
          </a:p>
          <a:p>
            <a:pPr marL="465887" indent="-232943" rtl="0"/>
            <a:endParaRPr lang="en-US" baseline="0" dirty="0" smtClean="0"/>
          </a:p>
          <a:p>
            <a:pPr marL="465887" indent="-232943" rtl="0"/>
            <a:r>
              <a:rPr lang="en-US" baseline="0" dirty="0" smtClean="0"/>
              <a:t>BUT, for the majority of the rest of the work that needs to undergo digital transformation – we need a safer path. We are still the government and </a:t>
            </a:r>
            <a:r>
              <a:rPr lang="en-US" dirty="0" smtClean="0"/>
              <a:t>there are restrictions and risk that we must account for in our contracts - and accountability to the taxpayers to uphold competition,</a:t>
            </a:r>
            <a:r>
              <a:rPr lang="en-US" baseline="0" dirty="0" smtClean="0"/>
              <a:t> get best value solutions, and spend our investments wisely. </a:t>
            </a:r>
            <a:endParaRPr lang="en-US" dirty="0" smtClean="0"/>
          </a:p>
          <a:p>
            <a:pPr rtl="0"/>
            <a:endParaRPr lang="en-US" dirty="0"/>
          </a:p>
        </p:txBody>
      </p:sp>
    </p:spTree>
    <p:extLst>
      <p:ext uri="{BB962C8B-B14F-4D97-AF65-F5344CB8AC3E}">
        <p14:creationId xmlns:p14="http://schemas.microsoft.com/office/powerpoint/2010/main" val="1315975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93848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Agile and Performance based contracting align so you don’t have to detail contracts</a:t>
            </a:r>
            <a:r>
              <a:rPr lang="en-US" baseline="0" dirty="0" smtClean="0"/>
              <a:t> (JM)</a:t>
            </a:r>
            <a:endParaRPr lang="en-US" dirty="0"/>
          </a:p>
        </p:txBody>
      </p:sp>
    </p:spTree>
    <p:extLst>
      <p:ext uri="{BB962C8B-B14F-4D97-AF65-F5344CB8AC3E}">
        <p14:creationId xmlns:p14="http://schemas.microsoft.com/office/powerpoint/2010/main" val="1341888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508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it’s not just contracts</a:t>
            </a:r>
            <a:r>
              <a:rPr lang="en-US" baseline="0" dirty="0" smtClean="0"/>
              <a:t> that need to be changed</a:t>
            </a:r>
            <a:r>
              <a:rPr lang="is-IS" baseline="0" dirty="0" smtClean="0"/>
              <a:t>…</a:t>
            </a:r>
            <a:endParaRPr lang="en-US" dirty="0"/>
          </a:p>
        </p:txBody>
      </p:sp>
    </p:spTree>
    <p:extLst>
      <p:ext uri="{BB962C8B-B14F-4D97-AF65-F5344CB8AC3E}">
        <p14:creationId xmlns:p14="http://schemas.microsoft.com/office/powerpoint/2010/main" val="3871003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recognize that</a:t>
            </a:r>
            <a:r>
              <a:rPr lang="en-US" baseline="0" dirty="0" smtClean="0"/>
              <a:t> in order for more qualified vendors to enter the market, we need to support them.</a:t>
            </a:r>
            <a:endParaRPr lang="en-US" dirty="0"/>
          </a:p>
        </p:txBody>
      </p:sp>
    </p:spTree>
    <p:extLst>
      <p:ext uri="{BB962C8B-B14F-4D97-AF65-F5344CB8AC3E}">
        <p14:creationId xmlns:p14="http://schemas.microsoft.com/office/powerpoint/2010/main" val="38245346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1 - light">
    <p:spTree>
      <p:nvGrpSpPr>
        <p:cNvPr id="1" name=""/>
        <p:cNvGrpSpPr/>
        <p:nvPr/>
      </p:nvGrpSpPr>
      <p:grpSpPr>
        <a:xfrm>
          <a:off x="0" y="0"/>
          <a:ext cx="0" cy="0"/>
          <a:chOff x="0" y="0"/>
          <a:chExt cx="0" cy="0"/>
        </a:xfrm>
      </p:grpSpPr>
      <p:pic>
        <p:nvPicPr>
          <p:cNvPr id="12" name="image2.pdf" descr="USDS-logo-onwhite.eps"/>
          <p:cNvPicPr>
            <a:picLocks noChangeAspect="1"/>
          </p:cNvPicPr>
          <p:nvPr/>
        </p:nvPicPr>
        <p:blipFill>
          <a:blip r:embed="rId2">
            <a:extLst/>
          </a:blip>
          <a:stretch>
            <a:fillRect/>
          </a:stretch>
        </p:blipFill>
        <p:spPr>
          <a:xfrm>
            <a:off x="4748019" y="1904869"/>
            <a:ext cx="3691437" cy="2326675"/>
          </a:xfrm>
          <a:prstGeom prst="rect">
            <a:avLst/>
          </a:prstGeom>
          <a:ln w="12700">
            <a:miter lim="400000"/>
          </a:ln>
        </p:spPr>
      </p:pic>
      <p:sp>
        <p:nvSpPr>
          <p:cNvPr id="13" name="Shape 13"/>
          <p:cNvSpPr>
            <a:spLocks noGrp="1"/>
          </p:cNvSpPr>
          <p:nvPr>
            <p:ph type="body" sz="quarter" idx="1"/>
          </p:nvPr>
        </p:nvSpPr>
        <p:spPr>
          <a:xfrm>
            <a:off x="1993318" y="5529262"/>
            <a:ext cx="9194990" cy="1335088"/>
          </a:xfrm>
          <a:prstGeom prst="rect">
            <a:avLst/>
          </a:prstGeom>
        </p:spPr>
        <p:txBody>
          <a:bodyPr anchor="ctr"/>
          <a:lstStyle>
            <a:lvl1pPr marL="0" indent="0" algn="ctr">
              <a:buSzTx/>
              <a:buFontTx/>
              <a:buNone/>
              <a:defRPr sz="4800">
                <a:solidFill>
                  <a:srgbClr val="344664"/>
                </a:solidFill>
              </a:defRPr>
            </a:lvl1pPr>
            <a:lvl2pPr marL="1037166" indent="-592666" algn="ctr">
              <a:buFontTx/>
              <a:defRPr sz="4800">
                <a:solidFill>
                  <a:srgbClr val="344664"/>
                </a:solidFill>
              </a:defRPr>
            </a:lvl2pPr>
            <a:lvl3pPr marL="1481666" indent="-592666" algn="ctr">
              <a:buFontTx/>
              <a:defRPr sz="4800">
                <a:solidFill>
                  <a:srgbClr val="344664"/>
                </a:solidFill>
              </a:defRPr>
            </a:lvl3pPr>
            <a:lvl4pPr marL="1926166" indent="-592666" algn="ctr">
              <a:buFontTx/>
              <a:defRPr sz="4800">
                <a:solidFill>
                  <a:srgbClr val="344664"/>
                </a:solidFill>
              </a:defRPr>
            </a:lvl4pPr>
            <a:lvl5pPr marL="2370666" indent="-592666" algn="ctr">
              <a:buFontTx/>
              <a:defRPr sz="4800">
                <a:solidFill>
                  <a:srgbClr val="344664"/>
                </a:solidFill>
              </a:defRPr>
            </a:lvl5pPr>
          </a:lstStyle>
          <a:p>
            <a:r>
              <a:t>Body Level One</a:t>
            </a:r>
          </a:p>
          <a:p>
            <a:pPr lvl="1"/>
            <a:r>
              <a:t>Body Level Two</a:t>
            </a:r>
          </a:p>
          <a:p>
            <a:pPr lvl="2"/>
            <a:r>
              <a:t>Body Level Three</a:t>
            </a:r>
          </a:p>
          <a:p>
            <a:pPr lvl="3"/>
            <a:r>
              <a:t>Body Level Four</a:t>
            </a:r>
          </a:p>
          <a:p>
            <a:pPr lvl="4"/>
            <a:r>
              <a:t>Body Level Five</a:t>
            </a:r>
          </a:p>
        </p:txBody>
      </p:sp>
      <p:sp>
        <p:nvSpPr>
          <p:cNvPr id="14" name="Shape 14"/>
          <p:cNvSpPr>
            <a:spLocks noGrp="1"/>
          </p:cNvSpPr>
          <p:nvPr>
            <p:ph type="body" sz="quarter" idx="13"/>
          </p:nvPr>
        </p:nvSpPr>
        <p:spPr>
          <a:xfrm>
            <a:off x="3938587" y="7233229"/>
            <a:ext cx="5303838" cy="1335088"/>
          </a:xfrm>
          <a:prstGeom prst="rect">
            <a:avLst/>
          </a:prstGeom>
        </p:spPr>
        <p:txBody>
          <a:bodyPr anchor="ctr"/>
          <a:lstStyle/>
          <a:p>
            <a:pPr marL="0" indent="0" algn="ctr">
              <a:lnSpc>
                <a:spcPct val="60000"/>
              </a:lnSpc>
              <a:buSzTx/>
              <a:buFontTx/>
              <a:buNone/>
              <a:defRPr sz="2000"/>
            </a:pPr>
            <a:endParaRPr/>
          </a:p>
        </p:txBody>
      </p:sp>
      <p:sp>
        <p:nvSpPr>
          <p:cNvPr id="15" name="Shape 1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Narrative + Title">
    <p:spTree>
      <p:nvGrpSpPr>
        <p:cNvPr id="1" name=""/>
        <p:cNvGrpSpPr/>
        <p:nvPr/>
      </p:nvGrpSpPr>
      <p:grpSpPr>
        <a:xfrm>
          <a:off x="0" y="0"/>
          <a:ext cx="0" cy="0"/>
          <a:chOff x="0" y="0"/>
          <a:chExt cx="0" cy="0"/>
        </a:xfrm>
      </p:grpSpPr>
      <p:sp>
        <p:nvSpPr>
          <p:cNvPr id="95" name="Shape 95"/>
          <p:cNvSpPr>
            <a:spLocks noGrp="1"/>
          </p:cNvSpPr>
          <p:nvPr>
            <p:ph type="body" idx="1"/>
          </p:nvPr>
        </p:nvSpPr>
        <p:spPr>
          <a:xfrm>
            <a:off x="952500" y="3215031"/>
            <a:ext cx="9560652" cy="5578133"/>
          </a:xfrm>
          <a:prstGeom prst="rect">
            <a:avLst/>
          </a:prstGeom>
        </p:spPr>
        <p:txBody>
          <a:bodyPr/>
          <a:lstStyle>
            <a:lvl1pPr marL="0" indent="0">
              <a:buSzTx/>
              <a:buFontTx/>
              <a:buNone/>
            </a:lvl1pPr>
            <a:lvl2pPr>
              <a:buFontTx/>
            </a:lvl2pPr>
            <a:lvl3pPr>
              <a:buFontTx/>
            </a:lvl3pPr>
            <a:lvl4pPr>
              <a:buFontTx/>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96" name="Shape 96"/>
          <p:cNvSpPr>
            <a:spLocks noGrp="1"/>
          </p:cNvSpPr>
          <p:nvPr>
            <p:ph type="title"/>
          </p:nvPr>
        </p:nvSpPr>
        <p:spPr>
          <a:xfrm>
            <a:off x="952500" y="1451474"/>
            <a:ext cx="9978606" cy="1625601"/>
          </a:xfrm>
          <a:prstGeom prst="rect">
            <a:avLst/>
          </a:prstGeom>
        </p:spPr>
        <p:txBody>
          <a:bodyPr anchor="t">
            <a:normAutofit/>
          </a:bodyPr>
          <a:lstStyle>
            <a:lvl1pPr>
              <a:defRPr sz="5000">
                <a:latin typeface="Avenir LT Std 55 Roman"/>
                <a:ea typeface="Avenir LT Std 55 Roman"/>
                <a:cs typeface="Avenir LT Std 55 Roman"/>
                <a:sym typeface="Avenir LT Std 55 Roman"/>
              </a:defRPr>
            </a:lvl1pPr>
          </a:lstStyle>
          <a:p>
            <a:r>
              <a:t>Title Text</a:t>
            </a:r>
          </a:p>
        </p:txBody>
      </p:sp>
      <p:sp>
        <p:nvSpPr>
          <p:cNvPr id="97" name="Shape 97"/>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Narrative + No Title">
    <p:spTree>
      <p:nvGrpSpPr>
        <p:cNvPr id="1" name=""/>
        <p:cNvGrpSpPr/>
        <p:nvPr/>
      </p:nvGrpSpPr>
      <p:grpSpPr>
        <a:xfrm>
          <a:off x="0" y="0"/>
          <a:ext cx="0" cy="0"/>
          <a:chOff x="0" y="0"/>
          <a:chExt cx="0" cy="0"/>
        </a:xfrm>
      </p:grpSpPr>
      <p:sp>
        <p:nvSpPr>
          <p:cNvPr id="104" name="Shape 104"/>
          <p:cNvSpPr>
            <a:spLocks noGrp="1"/>
          </p:cNvSpPr>
          <p:nvPr>
            <p:ph type="body" idx="1"/>
          </p:nvPr>
        </p:nvSpPr>
        <p:spPr>
          <a:xfrm>
            <a:off x="952500" y="2025469"/>
            <a:ext cx="9560652" cy="6333612"/>
          </a:xfrm>
          <a:prstGeom prst="rect">
            <a:avLst/>
          </a:prstGeom>
        </p:spPr>
        <p:txBody>
          <a:bodyPr/>
          <a:lstStyle>
            <a:lvl1pPr marL="0" indent="0">
              <a:buSzTx/>
              <a:buFontTx/>
              <a:buNone/>
            </a:lvl1pPr>
            <a:lvl2pPr>
              <a:buFontTx/>
            </a:lvl2pPr>
            <a:lvl3pPr>
              <a:buFontTx/>
            </a:lvl3pPr>
            <a:lvl4pPr>
              <a:buFontTx/>
            </a:lvl4pPr>
            <a:lvl5pPr>
              <a:buFontTx/>
            </a:lvl5pPr>
          </a:lstStyle>
          <a:p>
            <a:r>
              <a:t>Body Level One</a:t>
            </a:r>
          </a:p>
          <a:p>
            <a:pPr lvl="1"/>
            <a:r>
              <a:t>Body Level Two</a:t>
            </a:r>
          </a:p>
          <a:p>
            <a:pPr lvl="2"/>
            <a:r>
              <a:t>Body Level Three</a:t>
            </a:r>
          </a:p>
          <a:p>
            <a:pPr lvl="3"/>
            <a:r>
              <a:t>Body Level Four</a:t>
            </a:r>
          </a:p>
          <a:p>
            <a:pPr lvl="4"/>
            <a:r>
              <a:t>Body Level Five</a:t>
            </a:r>
          </a:p>
        </p:txBody>
      </p:sp>
      <p:sp>
        <p:nvSpPr>
          <p:cNvPr id="105" name="Shape 10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hart">
    <p:spTree>
      <p:nvGrpSpPr>
        <p:cNvPr id="1" name=""/>
        <p:cNvGrpSpPr/>
        <p:nvPr/>
      </p:nvGrpSpPr>
      <p:grpSpPr>
        <a:xfrm>
          <a:off x="0" y="0"/>
          <a:ext cx="0" cy="0"/>
          <a:chOff x="0" y="0"/>
          <a:chExt cx="0" cy="0"/>
        </a:xfrm>
      </p:grpSpPr>
      <p:sp>
        <p:nvSpPr>
          <p:cNvPr id="112" name="Shape 11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Blank - white">
    <p:spTree>
      <p:nvGrpSpPr>
        <p:cNvPr id="1" name=""/>
        <p:cNvGrpSpPr/>
        <p:nvPr/>
      </p:nvGrpSpPr>
      <p:grpSpPr>
        <a:xfrm>
          <a:off x="0" y="0"/>
          <a:ext cx="0" cy="0"/>
          <a:chOff x="0" y="0"/>
          <a:chExt cx="0" cy="0"/>
        </a:xfrm>
      </p:grpSpPr>
      <p:sp>
        <p:nvSpPr>
          <p:cNvPr id="119" name="Shape 11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Blank - silver">
    <p:bg>
      <p:bgPr>
        <a:solidFill>
          <a:schemeClr val="accent4"/>
        </a:solidFill>
        <a:effectLst/>
      </p:bgPr>
    </p:bg>
    <p:spTree>
      <p:nvGrpSpPr>
        <p:cNvPr id="1" name=""/>
        <p:cNvGrpSpPr/>
        <p:nvPr/>
      </p:nvGrpSpPr>
      <p:grpSpPr>
        <a:xfrm>
          <a:off x="0" y="0"/>
          <a:ext cx="0" cy="0"/>
          <a:chOff x="0" y="0"/>
          <a:chExt cx="0" cy="0"/>
        </a:xfrm>
      </p:grpSpPr>
      <p:sp>
        <p:nvSpPr>
          <p:cNvPr id="126" name="Shape 12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Blank - gold">
    <p:bg>
      <p:bgPr>
        <a:solidFill>
          <a:srgbClr val="A0992C"/>
        </a:solidFill>
        <a:effectLst/>
      </p:bgPr>
    </p:bg>
    <p:spTree>
      <p:nvGrpSpPr>
        <p:cNvPr id="1" name=""/>
        <p:cNvGrpSpPr/>
        <p:nvPr/>
      </p:nvGrpSpPr>
      <p:grpSpPr>
        <a:xfrm>
          <a:off x="0" y="0"/>
          <a:ext cx="0" cy="0"/>
          <a:chOff x="0" y="0"/>
          <a:chExt cx="0" cy="0"/>
        </a:xfrm>
      </p:grpSpPr>
      <p:sp>
        <p:nvSpPr>
          <p:cNvPr id="133" name="Shape 13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Closing slide - white">
    <p:spTree>
      <p:nvGrpSpPr>
        <p:cNvPr id="1" name=""/>
        <p:cNvGrpSpPr/>
        <p:nvPr/>
      </p:nvGrpSpPr>
      <p:grpSpPr>
        <a:xfrm>
          <a:off x="0" y="0"/>
          <a:ext cx="0" cy="0"/>
          <a:chOff x="0" y="0"/>
          <a:chExt cx="0" cy="0"/>
        </a:xfrm>
      </p:grpSpPr>
      <p:pic>
        <p:nvPicPr>
          <p:cNvPr id="140" name="image2.pdf" descr="USDS-logo-onwhite.eps"/>
          <p:cNvPicPr>
            <a:picLocks noChangeAspect="1"/>
          </p:cNvPicPr>
          <p:nvPr/>
        </p:nvPicPr>
        <p:blipFill>
          <a:blip r:embed="rId2">
            <a:extLst/>
          </a:blip>
          <a:stretch>
            <a:fillRect/>
          </a:stretch>
        </p:blipFill>
        <p:spPr>
          <a:xfrm>
            <a:off x="4748019" y="1904869"/>
            <a:ext cx="3691437" cy="2326675"/>
          </a:xfrm>
          <a:prstGeom prst="rect">
            <a:avLst/>
          </a:prstGeom>
          <a:ln w="12700">
            <a:miter lim="400000"/>
          </a:ln>
        </p:spPr>
      </p:pic>
      <p:sp>
        <p:nvSpPr>
          <p:cNvPr id="141" name="Shape 141"/>
          <p:cNvSpPr>
            <a:spLocks noGrp="1"/>
          </p:cNvSpPr>
          <p:nvPr>
            <p:ph type="body" sz="quarter" idx="1"/>
          </p:nvPr>
        </p:nvSpPr>
        <p:spPr>
          <a:xfrm>
            <a:off x="1993318" y="5529262"/>
            <a:ext cx="9194990" cy="1335088"/>
          </a:xfrm>
          <a:prstGeom prst="rect">
            <a:avLst/>
          </a:prstGeom>
        </p:spPr>
        <p:txBody>
          <a:bodyPr anchor="ctr"/>
          <a:lstStyle>
            <a:lvl1pPr marL="0" indent="0" algn="ctr">
              <a:buSzTx/>
              <a:buFontTx/>
              <a:buNone/>
              <a:defRPr sz="4000">
                <a:solidFill>
                  <a:srgbClr val="344664"/>
                </a:solidFill>
              </a:defRPr>
            </a:lvl1pPr>
            <a:lvl2pPr marL="938388" indent="-493888" algn="ctr">
              <a:buFontTx/>
              <a:defRPr sz="4000">
                <a:solidFill>
                  <a:srgbClr val="344664"/>
                </a:solidFill>
              </a:defRPr>
            </a:lvl2pPr>
            <a:lvl3pPr marL="1382888" indent="-493888" algn="ctr">
              <a:buFontTx/>
              <a:defRPr sz="4000">
                <a:solidFill>
                  <a:srgbClr val="344664"/>
                </a:solidFill>
              </a:defRPr>
            </a:lvl3pPr>
            <a:lvl4pPr marL="1827388" indent="-493888" algn="ctr">
              <a:buFontTx/>
              <a:defRPr sz="4000">
                <a:solidFill>
                  <a:srgbClr val="344664"/>
                </a:solidFill>
              </a:defRPr>
            </a:lvl4pPr>
            <a:lvl5pPr marL="2271888" indent="-493888" algn="ctr">
              <a:buFontTx/>
              <a:defRPr sz="4000">
                <a:solidFill>
                  <a:srgbClr val="344664"/>
                </a:solidFill>
              </a:defRPr>
            </a:lvl5pPr>
          </a:lstStyle>
          <a:p>
            <a:r>
              <a:t>Body Level One</a:t>
            </a:r>
          </a:p>
          <a:p>
            <a:pPr lvl="1"/>
            <a:r>
              <a:t>Body Level Two</a:t>
            </a:r>
          </a:p>
          <a:p>
            <a:pPr lvl="2"/>
            <a:r>
              <a:t>Body Level Three</a:t>
            </a:r>
          </a:p>
          <a:p>
            <a:pPr lvl="3"/>
            <a:r>
              <a:t>Body Level Four</a:t>
            </a:r>
          </a:p>
          <a:p>
            <a:pPr lvl="4"/>
            <a:r>
              <a:t>Body Level Five</a:t>
            </a:r>
          </a:p>
        </p:txBody>
      </p:sp>
      <p:sp>
        <p:nvSpPr>
          <p:cNvPr id="142" name="Shape 142"/>
          <p:cNvSpPr/>
          <p:nvPr/>
        </p:nvSpPr>
        <p:spPr>
          <a:xfrm>
            <a:off x="2893528" y="7720963"/>
            <a:ext cx="7153445" cy="5207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defRPr sz="2400">
                <a:solidFill>
                  <a:schemeClr val="accent4"/>
                </a:solidFill>
                <a:latin typeface="Avenir Next"/>
                <a:ea typeface="Avenir Next"/>
                <a:cs typeface="Avenir Next"/>
                <a:sym typeface="Avenir Next"/>
              </a:defRPr>
            </a:lvl1pPr>
          </a:lstStyle>
          <a:p>
            <a:r>
              <a:t>www.whitehouse.gov/usds</a:t>
            </a:r>
          </a:p>
        </p:txBody>
      </p:sp>
      <p:sp>
        <p:nvSpPr>
          <p:cNvPr id="143" name="Shape 14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ullets - w Title">
    <p:spTree>
      <p:nvGrpSpPr>
        <p:cNvPr id="1" name=""/>
        <p:cNvGrpSpPr/>
        <p:nvPr/>
      </p:nvGrpSpPr>
      <p:grpSpPr>
        <a:xfrm>
          <a:off x="0" y="0"/>
          <a:ext cx="0" cy="0"/>
          <a:chOff x="0" y="0"/>
          <a:chExt cx="0" cy="0"/>
        </a:xfrm>
      </p:grpSpPr>
      <p:sp>
        <p:nvSpPr>
          <p:cNvPr id="160" name="Shape 160"/>
          <p:cNvSpPr>
            <a:spLocks noGrp="1"/>
          </p:cNvSpPr>
          <p:nvPr>
            <p:ph type="body" idx="1"/>
          </p:nvPr>
        </p:nvSpPr>
        <p:spPr>
          <a:xfrm>
            <a:off x="952500" y="3215023"/>
            <a:ext cx="9978606" cy="557808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61" name="Shape 161"/>
          <p:cNvSpPr>
            <a:spLocks noGrp="1"/>
          </p:cNvSpPr>
          <p:nvPr>
            <p:ph type="title"/>
          </p:nvPr>
        </p:nvSpPr>
        <p:spPr>
          <a:xfrm>
            <a:off x="952500" y="1451474"/>
            <a:ext cx="9978606" cy="1625601"/>
          </a:xfrm>
          <a:prstGeom prst="rect">
            <a:avLst/>
          </a:prstGeom>
        </p:spPr>
        <p:txBody>
          <a:bodyPr anchor="t">
            <a:normAutofit/>
          </a:bodyPr>
          <a:lstStyle>
            <a:lvl1pPr>
              <a:defRPr sz="5000">
                <a:latin typeface="Avenir LT Std 55 Roman"/>
                <a:ea typeface="Avenir LT Std 55 Roman"/>
                <a:cs typeface="Avenir LT Std 55 Roman"/>
                <a:sym typeface="Avenir LT Std 55 Roman"/>
              </a:defRPr>
            </a:lvl1pPr>
          </a:lstStyle>
          <a:p>
            <a:r>
              <a:t>Title Text</a:t>
            </a:r>
          </a:p>
        </p:txBody>
      </p:sp>
      <p:sp>
        <p:nvSpPr>
          <p:cNvPr id="162" name="Shape 1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1 - dark">
    <p:bg>
      <p:bgPr>
        <a:solidFill>
          <a:srgbClr val="344664">
            <a:alpha val="95000"/>
          </a:srgbClr>
        </a:solidFill>
        <a:effectLst/>
      </p:bgPr>
    </p:bg>
    <p:spTree>
      <p:nvGrpSpPr>
        <p:cNvPr id="1" name=""/>
        <p:cNvGrpSpPr/>
        <p:nvPr/>
      </p:nvGrpSpPr>
      <p:grpSpPr>
        <a:xfrm>
          <a:off x="0" y="0"/>
          <a:ext cx="0" cy="0"/>
          <a:chOff x="0" y="0"/>
          <a:chExt cx="0" cy="0"/>
        </a:xfrm>
      </p:grpSpPr>
      <p:sp>
        <p:nvSpPr>
          <p:cNvPr id="22" name="Shape 22"/>
          <p:cNvSpPr>
            <a:spLocks noGrp="1"/>
          </p:cNvSpPr>
          <p:nvPr>
            <p:ph type="body" sz="quarter" idx="1"/>
          </p:nvPr>
        </p:nvSpPr>
        <p:spPr>
          <a:xfrm>
            <a:off x="1993318" y="5529262"/>
            <a:ext cx="9194990" cy="1335088"/>
          </a:xfrm>
          <a:prstGeom prst="rect">
            <a:avLst/>
          </a:prstGeom>
        </p:spPr>
        <p:txBody>
          <a:bodyPr anchor="ctr"/>
          <a:lstStyle>
            <a:lvl1pPr marL="0" indent="0" algn="ctr">
              <a:lnSpc>
                <a:spcPct val="130000"/>
              </a:lnSpc>
              <a:buSzTx/>
              <a:buFontTx/>
              <a:buNone/>
              <a:defRPr sz="5400">
                <a:solidFill>
                  <a:srgbClr val="FFFFFF"/>
                </a:solidFill>
              </a:defRPr>
            </a:lvl1pPr>
            <a:lvl2pPr marL="1111250" indent="-666750" algn="ctr">
              <a:lnSpc>
                <a:spcPct val="130000"/>
              </a:lnSpc>
              <a:buFontTx/>
              <a:defRPr sz="5400">
                <a:solidFill>
                  <a:srgbClr val="FFFFFF"/>
                </a:solidFill>
              </a:defRPr>
            </a:lvl2pPr>
            <a:lvl3pPr marL="1555750" indent="-666750" algn="ctr">
              <a:lnSpc>
                <a:spcPct val="130000"/>
              </a:lnSpc>
              <a:buFontTx/>
              <a:defRPr sz="5400">
                <a:solidFill>
                  <a:srgbClr val="FFFFFF"/>
                </a:solidFill>
              </a:defRPr>
            </a:lvl3pPr>
            <a:lvl4pPr marL="2000250" indent="-666750" algn="ctr">
              <a:lnSpc>
                <a:spcPct val="130000"/>
              </a:lnSpc>
              <a:buFontTx/>
              <a:defRPr sz="5400">
                <a:solidFill>
                  <a:srgbClr val="FFFFFF"/>
                </a:solidFill>
              </a:defRPr>
            </a:lvl4pPr>
            <a:lvl5pPr marL="2444750" indent="-666750" algn="ctr">
              <a:lnSpc>
                <a:spcPct val="130000"/>
              </a:lnSpc>
              <a:buFontTx/>
              <a:defRPr sz="54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body" sz="quarter" idx="13"/>
          </p:nvPr>
        </p:nvSpPr>
        <p:spPr>
          <a:xfrm>
            <a:off x="3938587" y="7233229"/>
            <a:ext cx="5303838" cy="1335088"/>
          </a:xfrm>
          <a:prstGeom prst="rect">
            <a:avLst/>
          </a:prstGeom>
        </p:spPr>
        <p:txBody>
          <a:bodyPr anchor="ctr"/>
          <a:lstStyle/>
          <a:p>
            <a:pPr marL="0" indent="0" algn="ctr">
              <a:lnSpc>
                <a:spcPct val="60000"/>
              </a:lnSpc>
              <a:buSzTx/>
              <a:buFontTx/>
              <a:buNone/>
              <a:defRPr sz="2000">
                <a:solidFill>
                  <a:srgbClr val="FFFFFF"/>
                </a:solidFill>
              </a:defRPr>
            </a:pPr>
            <a:endParaRPr/>
          </a:p>
        </p:txBody>
      </p:sp>
      <p:pic>
        <p:nvPicPr>
          <p:cNvPr id="24" name="image3.pdf" descr="USDS-logo-ondark.eps"/>
          <p:cNvPicPr>
            <a:picLocks noChangeAspect="1"/>
          </p:cNvPicPr>
          <p:nvPr/>
        </p:nvPicPr>
        <p:blipFill>
          <a:blip r:embed="rId2">
            <a:extLst/>
          </a:blip>
          <a:stretch>
            <a:fillRect/>
          </a:stretch>
        </p:blipFill>
        <p:spPr>
          <a:xfrm>
            <a:off x="4777856" y="2395198"/>
            <a:ext cx="3570562" cy="2154073"/>
          </a:xfrm>
          <a:prstGeom prst="rect">
            <a:avLst/>
          </a:prstGeom>
          <a:ln w="12700">
            <a:miter lim="400000"/>
          </a:ln>
        </p:spPr>
      </p:pic>
      <p:sp>
        <p:nvSpPr>
          <p:cNvPr id="25" name="Shape 2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2 - light">
    <p:spTree>
      <p:nvGrpSpPr>
        <p:cNvPr id="1" name=""/>
        <p:cNvGrpSpPr/>
        <p:nvPr/>
      </p:nvGrpSpPr>
      <p:grpSpPr>
        <a:xfrm>
          <a:off x="0" y="0"/>
          <a:ext cx="0" cy="0"/>
          <a:chOff x="0" y="0"/>
          <a:chExt cx="0" cy="0"/>
        </a:xfrm>
      </p:grpSpPr>
      <p:pic>
        <p:nvPicPr>
          <p:cNvPr id="32" name="image2.pdf" descr="USDS-logo-onwhite.eps"/>
          <p:cNvPicPr>
            <a:picLocks noChangeAspect="1"/>
          </p:cNvPicPr>
          <p:nvPr/>
        </p:nvPicPr>
        <p:blipFill>
          <a:blip r:embed="rId2">
            <a:extLst/>
          </a:blip>
          <a:stretch>
            <a:fillRect/>
          </a:stretch>
        </p:blipFill>
        <p:spPr>
          <a:xfrm>
            <a:off x="1645515" y="1888793"/>
            <a:ext cx="2614259" cy="1647740"/>
          </a:xfrm>
          <a:prstGeom prst="rect">
            <a:avLst/>
          </a:prstGeom>
          <a:ln w="12700">
            <a:miter lim="400000"/>
          </a:ln>
        </p:spPr>
      </p:pic>
      <p:sp>
        <p:nvSpPr>
          <p:cNvPr id="33" name="Shape 33"/>
          <p:cNvSpPr>
            <a:spLocks noGrp="1"/>
          </p:cNvSpPr>
          <p:nvPr>
            <p:ph type="body" sz="half" idx="1"/>
          </p:nvPr>
        </p:nvSpPr>
        <p:spPr>
          <a:xfrm>
            <a:off x="1645516" y="3970563"/>
            <a:ext cx="9542792" cy="2893787"/>
          </a:xfrm>
          <a:prstGeom prst="rect">
            <a:avLst/>
          </a:prstGeom>
        </p:spPr>
        <p:txBody>
          <a:bodyPr anchor="ctr"/>
          <a:lstStyle>
            <a:lvl1pPr marL="0" indent="0">
              <a:buSzTx/>
              <a:buFontTx/>
              <a:buNone/>
              <a:defRPr sz="6000">
                <a:solidFill>
                  <a:srgbClr val="344664"/>
                </a:solidFill>
              </a:defRPr>
            </a:lvl1pPr>
            <a:lvl2pPr marL="1185333" indent="-740833">
              <a:buFontTx/>
              <a:defRPr sz="6000">
                <a:solidFill>
                  <a:srgbClr val="344664"/>
                </a:solidFill>
              </a:defRPr>
            </a:lvl2pPr>
            <a:lvl3pPr marL="1629833" indent="-740833">
              <a:buFontTx/>
              <a:defRPr sz="6000">
                <a:solidFill>
                  <a:srgbClr val="344664"/>
                </a:solidFill>
              </a:defRPr>
            </a:lvl3pPr>
            <a:lvl4pPr marL="2074333" indent="-740833">
              <a:buFontTx/>
              <a:defRPr sz="6000">
                <a:solidFill>
                  <a:srgbClr val="344664"/>
                </a:solidFill>
              </a:defRPr>
            </a:lvl4pPr>
            <a:lvl5pPr marL="2518833" indent="-740833">
              <a:buFontTx/>
              <a:defRPr sz="6000">
                <a:solidFill>
                  <a:srgbClr val="344664"/>
                </a:solidFill>
              </a:defRPr>
            </a:lvl5pPr>
          </a:lstStyle>
          <a:p>
            <a:r>
              <a:t>Body Level One</a:t>
            </a:r>
          </a:p>
          <a:p>
            <a:pPr lvl="1"/>
            <a:r>
              <a:t>Body Level Two</a:t>
            </a:r>
          </a:p>
          <a:p>
            <a:pPr lvl="2"/>
            <a:r>
              <a:t>Body Level Three</a:t>
            </a:r>
          </a:p>
          <a:p>
            <a:pPr lvl="3"/>
            <a:r>
              <a:t>Body Level Four</a:t>
            </a:r>
          </a:p>
          <a:p>
            <a:pPr lvl="4"/>
            <a:r>
              <a:t>Body Level Five</a:t>
            </a:r>
          </a:p>
        </p:txBody>
      </p:sp>
      <p:sp>
        <p:nvSpPr>
          <p:cNvPr id="34" name="Shape 34"/>
          <p:cNvSpPr>
            <a:spLocks noGrp="1"/>
          </p:cNvSpPr>
          <p:nvPr>
            <p:ph type="body" sz="quarter" idx="13"/>
          </p:nvPr>
        </p:nvSpPr>
        <p:spPr>
          <a:xfrm>
            <a:off x="1645516" y="7233229"/>
            <a:ext cx="7596910" cy="1335088"/>
          </a:xfrm>
          <a:prstGeom prst="rect">
            <a:avLst/>
          </a:prstGeom>
        </p:spPr>
        <p:txBody>
          <a:bodyPr anchor="ctr"/>
          <a:lstStyle/>
          <a:p>
            <a:pPr marL="0" indent="0">
              <a:lnSpc>
                <a:spcPct val="60000"/>
              </a:lnSpc>
              <a:buSzTx/>
              <a:buFontTx/>
              <a:buNone/>
              <a:defRPr sz="2000"/>
            </a:pPr>
            <a:endParaRPr/>
          </a:p>
        </p:txBody>
      </p:sp>
      <p:sp>
        <p:nvSpPr>
          <p:cNvPr id="35" name="Shape 3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2 - dark">
    <p:bg>
      <p:bgPr>
        <a:solidFill>
          <a:srgbClr val="344664">
            <a:alpha val="92000"/>
          </a:srgbClr>
        </a:solidFill>
        <a:effectLst/>
      </p:bgPr>
    </p:bg>
    <p:spTree>
      <p:nvGrpSpPr>
        <p:cNvPr id="1" name=""/>
        <p:cNvGrpSpPr/>
        <p:nvPr/>
      </p:nvGrpSpPr>
      <p:grpSpPr>
        <a:xfrm>
          <a:off x="0" y="0"/>
          <a:ext cx="0" cy="0"/>
          <a:chOff x="0" y="0"/>
          <a:chExt cx="0" cy="0"/>
        </a:xfrm>
      </p:grpSpPr>
      <p:sp>
        <p:nvSpPr>
          <p:cNvPr id="42" name="Shape 42"/>
          <p:cNvSpPr>
            <a:spLocks noGrp="1"/>
          </p:cNvSpPr>
          <p:nvPr>
            <p:ph type="body" sz="half" idx="1"/>
          </p:nvPr>
        </p:nvSpPr>
        <p:spPr>
          <a:xfrm>
            <a:off x="1645516" y="3970563"/>
            <a:ext cx="9542792" cy="2893787"/>
          </a:xfrm>
          <a:prstGeom prst="rect">
            <a:avLst/>
          </a:prstGeom>
        </p:spPr>
        <p:txBody>
          <a:bodyPr anchor="ctr"/>
          <a:lstStyle>
            <a:lvl1pPr marL="0" indent="0">
              <a:buSzTx/>
              <a:buFontTx/>
              <a:buNone/>
              <a:defRPr sz="6000">
                <a:solidFill>
                  <a:srgbClr val="FFFFFF"/>
                </a:solidFill>
              </a:defRPr>
            </a:lvl1pPr>
            <a:lvl2pPr marL="1185333" indent="-740833">
              <a:buFontTx/>
              <a:defRPr sz="6000">
                <a:solidFill>
                  <a:srgbClr val="FFFFFF"/>
                </a:solidFill>
              </a:defRPr>
            </a:lvl2pPr>
            <a:lvl3pPr marL="1629833" indent="-740833">
              <a:buFontTx/>
              <a:defRPr sz="6000">
                <a:solidFill>
                  <a:srgbClr val="FFFFFF"/>
                </a:solidFill>
              </a:defRPr>
            </a:lvl3pPr>
            <a:lvl4pPr marL="2074333" indent="-740833">
              <a:buFontTx/>
              <a:defRPr sz="6000">
                <a:solidFill>
                  <a:srgbClr val="FFFFFF"/>
                </a:solidFill>
              </a:defRPr>
            </a:lvl4pPr>
            <a:lvl5pPr marL="2518833" indent="-740833">
              <a:buFontTx/>
              <a:defRPr sz="6000">
                <a:solidFill>
                  <a:srgbClr val="FFFFFF"/>
                </a:solidFill>
              </a:defRPr>
            </a:lvl5pPr>
          </a:lstStyle>
          <a:p>
            <a:r>
              <a:t>Body Level One</a:t>
            </a:r>
          </a:p>
          <a:p>
            <a:pPr lvl="1"/>
            <a:r>
              <a:t>Body Level Two</a:t>
            </a:r>
          </a:p>
          <a:p>
            <a:pPr lvl="2"/>
            <a:r>
              <a:t>Body Level Three</a:t>
            </a:r>
          </a:p>
          <a:p>
            <a:pPr lvl="3"/>
            <a:r>
              <a:t>Body Level Four</a:t>
            </a:r>
          </a:p>
          <a:p>
            <a:pPr lvl="4"/>
            <a:r>
              <a:t>Body Level Five</a:t>
            </a:r>
          </a:p>
        </p:txBody>
      </p:sp>
      <p:sp>
        <p:nvSpPr>
          <p:cNvPr id="43" name="Shape 43"/>
          <p:cNvSpPr>
            <a:spLocks noGrp="1"/>
          </p:cNvSpPr>
          <p:nvPr>
            <p:ph type="body" sz="quarter" idx="13"/>
          </p:nvPr>
        </p:nvSpPr>
        <p:spPr>
          <a:xfrm>
            <a:off x="1645516" y="7233229"/>
            <a:ext cx="7596910" cy="1335088"/>
          </a:xfrm>
          <a:prstGeom prst="rect">
            <a:avLst/>
          </a:prstGeom>
        </p:spPr>
        <p:txBody>
          <a:bodyPr anchor="ctr"/>
          <a:lstStyle/>
          <a:p>
            <a:pPr marL="0" indent="0">
              <a:lnSpc>
                <a:spcPct val="60000"/>
              </a:lnSpc>
              <a:buSzTx/>
              <a:buFontTx/>
              <a:buNone/>
              <a:defRPr sz="2000">
                <a:solidFill>
                  <a:srgbClr val="FFFFFF"/>
                </a:solidFill>
              </a:defRPr>
            </a:pPr>
            <a:endParaRPr/>
          </a:p>
        </p:txBody>
      </p:sp>
      <p:pic>
        <p:nvPicPr>
          <p:cNvPr id="44" name="image3.pdf" descr="USDS-logo-ondark.eps"/>
          <p:cNvPicPr>
            <a:picLocks noChangeAspect="1"/>
          </p:cNvPicPr>
          <p:nvPr/>
        </p:nvPicPr>
        <p:blipFill>
          <a:blip r:embed="rId2">
            <a:extLst/>
          </a:blip>
          <a:stretch>
            <a:fillRect/>
          </a:stretch>
        </p:blipFill>
        <p:spPr>
          <a:xfrm>
            <a:off x="1645516" y="1954846"/>
            <a:ext cx="2568490" cy="1549536"/>
          </a:xfrm>
          <a:prstGeom prst="rect">
            <a:avLst/>
          </a:prstGeom>
          <a:ln w="12700">
            <a:miter lim="400000"/>
          </a:ln>
        </p:spPr>
      </p:pic>
      <p:sp>
        <p:nvSpPr>
          <p:cNvPr id="45" name="Shape 4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ection Title - white">
    <p:spTree>
      <p:nvGrpSpPr>
        <p:cNvPr id="1" name=""/>
        <p:cNvGrpSpPr/>
        <p:nvPr/>
      </p:nvGrpSpPr>
      <p:grpSpPr>
        <a:xfrm>
          <a:off x="0" y="0"/>
          <a:ext cx="0" cy="0"/>
          <a:chOff x="0" y="0"/>
          <a:chExt cx="0" cy="0"/>
        </a:xfrm>
      </p:grpSpPr>
      <p:sp>
        <p:nvSpPr>
          <p:cNvPr id="52" name="Shape 52"/>
          <p:cNvSpPr>
            <a:spLocks noGrp="1"/>
          </p:cNvSpPr>
          <p:nvPr>
            <p:ph type="title"/>
          </p:nvPr>
        </p:nvSpPr>
        <p:spPr>
          <a:xfrm>
            <a:off x="1270000" y="2427347"/>
            <a:ext cx="10464800" cy="4100453"/>
          </a:xfrm>
          <a:prstGeom prst="rect">
            <a:avLst/>
          </a:prstGeom>
        </p:spPr>
        <p:txBody>
          <a:bodyPr anchor="t">
            <a:normAutofit/>
          </a:bodyPr>
          <a:lstStyle>
            <a:lvl1pPr>
              <a:defRPr sz="8000">
                <a:latin typeface="Avenir LT Std 55 Roman"/>
                <a:ea typeface="Avenir LT Std 55 Roman"/>
                <a:cs typeface="Avenir LT Std 55 Roman"/>
                <a:sym typeface="Avenir LT Std 55 Roman"/>
              </a:defRPr>
            </a:lvl1pPr>
          </a:lstStyle>
          <a:p>
            <a:r>
              <a:t>Title Text</a:t>
            </a:r>
          </a:p>
        </p:txBody>
      </p:sp>
      <p:sp>
        <p:nvSpPr>
          <p:cNvPr id="53" name="Shape 5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Section Title - Silver">
    <p:bg>
      <p:bgPr>
        <a:solidFill>
          <a:schemeClr val="accent4"/>
        </a:solidFill>
        <a:effectLst/>
      </p:bgPr>
    </p:bg>
    <p:spTree>
      <p:nvGrpSpPr>
        <p:cNvPr id="1" name=""/>
        <p:cNvGrpSpPr/>
        <p:nvPr/>
      </p:nvGrpSpPr>
      <p:grpSpPr>
        <a:xfrm>
          <a:off x="0" y="0"/>
          <a:ext cx="0" cy="0"/>
          <a:chOff x="0" y="0"/>
          <a:chExt cx="0" cy="0"/>
        </a:xfrm>
      </p:grpSpPr>
      <p:sp>
        <p:nvSpPr>
          <p:cNvPr id="60" name="Shape 60"/>
          <p:cNvSpPr>
            <a:spLocks noGrp="1"/>
          </p:cNvSpPr>
          <p:nvPr>
            <p:ph type="title"/>
          </p:nvPr>
        </p:nvSpPr>
        <p:spPr>
          <a:xfrm>
            <a:off x="1270000" y="2427347"/>
            <a:ext cx="10464800" cy="4100453"/>
          </a:xfrm>
          <a:prstGeom prst="rect">
            <a:avLst/>
          </a:prstGeom>
        </p:spPr>
        <p:txBody>
          <a:bodyPr anchor="t">
            <a:normAutofit/>
          </a:bodyPr>
          <a:lstStyle>
            <a:lvl1pPr>
              <a:defRPr sz="8000">
                <a:solidFill>
                  <a:srgbClr val="FFFFFF"/>
                </a:solidFill>
                <a:latin typeface="Avenir LT Std 55 Roman"/>
                <a:ea typeface="Avenir LT Std 55 Roman"/>
                <a:cs typeface="Avenir LT Std 55 Roman"/>
                <a:sym typeface="Avenir LT Std 55 Roman"/>
              </a:defRPr>
            </a:lvl1pPr>
          </a:lstStyle>
          <a:p>
            <a:r>
              <a:t>Title Text</a:t>
            </a:r>
          </a:p>
        </p:txBody>
      </p:sp>
      <p:sp>
        <p:nvSpPr>
          <p:cNvPr id="61" name="Shape 61"/>
          <p:cNvSpPr/>
          <p:nvPr/>
        </p:nvSpPr>
        <p:spPr>
          <a:xfrm>
            <a:off x="1338299" y="9160177"/>
            <a:ext cx="11099801" cy="342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400" b="1">
                <a:solidFill>
                  <a:srgbClr val="FFFFFF"/>
                </a:solidFill>
                <a:latin typeface="Avenir Next"/>
                <a:ea typeface="Avenir Next"/>
                <a:cs typeface="Avenir Next"/>
                <a:sym typeface="Avenir Next"/>
              </a:defRPr>
            </a:lvl1pPr>
          </a:lstStyle>
          <a:p>
            <a:r>
              <a:t>U.S. DIGITAL SERVICE</a:t>
            </a:r>
          </a:p>
        </p:txBody>
      </p:sp>
      <p:sp>
        <p:nvSpPr>
          <p:cNvPr id="62" name="Shape 6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Section Title - Gold">
    <p:bg>
      <p:bgPr>
        <a:solidFill>
          <a:srgbClr val="A0992C"/>
        </a:solidFill>
        <a:effectLst/>
      </p:bgPr>
    </p:bg>
    <p:spTree>
      <p:nvGrpSpPr>
        <p:cNvPr id="1" name=""/>
        <p:cNvGrpSpPr/>
        <p:nvPr/>
      </p:nvGrpSpPr>
      <p:grpSpPr>
        <a:xfrm>
          <a:off x="0" y="0"/>
          <a:ext cx="0" cy="0"/>
          <a:chOff x="0" y="0"/>
          <a:chExt cx="0" cy="0"/>
        </a:xfrm>
      </p:grpSpPr>
      <p:sp>
        <p:nvSpPr>
          <p:cNvPr id="69" name="Shape 69"/>
          <p:cNvSpPr>
            <a:spLocks noGrp="1"/>
          </p:cNvSpPr>
          <p:nvPr>
            <p:ph type="title"/>
          </p:nvPr>
        </p:nvSpPr>
        <p:spPr>
          <a:xfrm>
            <a:off x="1270000" y="2427347"/>
            <a:ext cx="10464800" cy="4100453"/>
          </a:xfrm>
          <a:prstGeom prst="rect">
            <a:avLst/>
          </a:prstGeom>
        </p:spPr>
        <p:txBody>
          <a:bodyPr anchor="t">
            <a:normAutofit/>
          </a:bodyPr>
          <a:lstStyle>
            <a:lvl1pPr>
              <a:defRPr sz="8000">
                <a:solidFill>
                  <a:srgbClr val="FFFFFF"/>
                </a:solidFill>
                <a:latin typeface="Avenir LT Std 55 Roman"/>
                <a:ea typeface="Avenir LT Std 55 Roman"/>
                <a:cs typeface="Avenir LT Std 55 Roman"/>
                <a:sym typeface="Avenir LT Std 55 Roman"/>
              </a:defRPr>
            </a:lvl1pPr>
          </a:lstStyle>
          <a:p>
            <a:r>
              <a:t>Title Text</a:t>
            </a:r>
          </a:p>
        </p:txBody>
      </p:sp>
      <p:sp>
        <p:nvSpPr>
          <p:cNvPr id="70" name="Shape 70"/>
          <p:cNvSpPr/>
          <p:nvPr/>
        </p:nvSpPr>
        <p:spPr>
          <a:xfrm>
            <a:off x="1338299" y="9160177"/>
            <a:ext cx="11099801" cy="342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400" b="1">
                <a:solidFill>
                  <a:srgbClr val="FFFFFF"/>
                </a:solidFill>
                <a:latin typeface="Avenir Next"/>
                <a:ea typeface="Avenir Next"/>
                <a:cs typeface="Avenir Next"/>
                <a:sym typeface="Avenir Next"/>
              </a:defRPr>
            </a:lvl1pPr>
          </a:lstStyle>
          <a:p>
            <a:r>
              <a:t>U.S. DIGITAL SERVICE</a:t>
            </a:r>
          </a:p>
        </p:txBody>
      </p:sp>
      <p:sp>
        <p:nvSpPr>
          <p:cNvPr id="71" name="Shape 7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 w Title">
    <p:spTree>
      <p:nvGrpSpPr>
        <p:cNvPr id="1" name=""/>
        <p:cNvGrpSpPr/>
        <p:nvPr/>
      </p:nvGrpSpPr>
      <p:grpSpPr>
        <a:xfrm>
          <a:off x="0" y="0"/>
          <a:ext cx="0" cy="0"/>
          <a:chOff x="0" y="0"/>
          <a:chExt cx="0" cy="0"/>
        </a:xfrm>
      </p:grpSpPr>
      <p:sp>
        <p:nvSpPr>
          <p:cNvPr id="78" name="Shape 78"/>
          <p:cNvSpPr>
            <a:spLocks noGrp="1"/>
          </p:cNvSpPr>
          <p:nvPr>
            <p:ph type="body" idx="1"/>
          </p:nvPr>
        </p:nvSpPr>
        <p:spPr>
          <a:xfrm>
            <a:off x="952500" y="3215023"/>
            <a:ext cx="9978606" cy="5578087"/>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9" name="Shape 79"/>
          <p:cNvSpPr>
            <a:spLocks noGrp="1"/>
          </p:cNvSpPr>
          <p:nvPr>
            <p:ph type="title"/>
          </p:nvPr>
        </p:nvSpPr>
        <p:spPr>
          <a:xfrm>
            <a:off x="952500" y="1451474"/>
            <a:ext cx="9978606" cy="1625601"/>
          </a:xfrm>
          <a:prstGeom prst="rect">
            <a:avLst/>
          </a:prstGeom>
        </p:spPr>
        <p:txBody>
          <a:bodyPr anchor="t">
            <a:normAutofit/>
          </a:bodyPr>
          <a:lstStyle>
            <a:lvl1pPr>
              <a:defRPr sz="5000">
                <a:latin typeface="Avenir LT Std 55 Roman"/>
                <a:ea typeface="Avenir LT Std 55 Roman"/>
                <a:cs typeface="Avenir LT Std 55 Roman"/>
                <a:sym typeface="Avenir LT Std 55 Roman"/>
              </a:defRPr>
            </a:lvl1pPr>
          </a:lstStyle>
          <a:p>
            <a:r>
              <a:t>Title Text</a:t>
            </a:r>
          </a:p>
        </p:txBody>
      </p:sp>
      <p:sp>
        <p:nvSpPr>
          <p:cNvPr id="80" name="Shape 8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Bullets - no Title">
    <p:spTree>
      <p:nvGrpSpPr>
        <p:cNvPr id="1" name=""/>
        <p:cNvGrpSpPr/>
        <p:nvPr/>
      </p:nvGrpSpPr>
      <p:grpSpPr>
        <a:xfrm>
          <a:off x="0" y="0"/>
          <a:ext cx="0" cy="0"/>
          <a:chOff x="0" y="0"/>
          <a:chExt cx="0" cy="0"/>
        </a:xfrm>
      </p:grpSpPr>
      <p:sp>
        <p:nvSpPr>
          <p:cNvPr id="87" name="Shape 8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88" name="Shape 8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body" idx="1"/>
          </p:nvPr>
        </p:nvSpPr>
        <p:spPr>
          <a:xfrm>
            <a:off x="952500" y="1977244"/>
            <a:ext cx="11099800" cy="6815919"/>
          </a:xfrm>
          <a:prstGeom prst="rect">
            <a:avLst/>
          </a:prstGeom>
          <a:ln w="12700">
            <a:miter lim="400000"/>
          </a:ln>
          <a:extLst>
            <a:ext uri="{C572A759-6A51-4108-AA02-DFA0A04FC94B}">
              <ma14:wrappingTextBoxFlag xmlns:ma14="http://schemas.microsoft.com/office/mac/drawingml/2011/main"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3" name="Shape 3"/>
          <p:cNvSpPr/>
          <p:nvPr/>
        </p:nvSpPr>
        <p:spPr>
          <a:xfrm>
            <a:off x="1338299" y="9160177"/>
            <a:ext cx="11099801" cy="342901"/>
          </a:xfrm>
          <a:prstGeom prst="rect">
            <a:avLst/>
          </a:prstGeom>
          <a:ln w="12700">
            <a:miter lim="400000"/>
          </a:ln>
          <a:extLst>
            <a:ext uri="{C572A759-6A51-4108-AA02-DFA0A04FC94B}">
              <ma14:wrappingTextBoxFlag xmlns:ma14="http://schemas.microsoft.com/office/mac/drawingml/2011/main" xmlns="" val="1"/>
            </a:ext>
          </a:extLst>
        </p:spPr>
        <p:txBody>
          <a:bodyPr lIns="50800" tIns="50800" rIns="50800" bIns="50800" anchor="ctr">
            <a:spAutoFit/>
          </a:bodyPr>
          <a:lstStyle>
            <a:lvl1pPr algn="r">
              <a:defRPr sz="1400" b="1">
                <a:solidFill>
                  <a:srgbClr val="A0992C"/>
                </a:solidFill>
                <a:latin typeface="Avenir Next"/>
                <a:ea typeface="Avenir Next"/>
                <a:cs typeface="Avenir Next"/>
                <a:sym typeface="Avenir Next"/>
              </a:defRPr>
            </a:lvl1pPr>
          </a:lstStyle>
          <a:p>
            <a:r>
              <a:t>U.S. DIGITAL SERVICE</a:t>
            </a:r>
          </a:p>
        </p:txBody>
      </p:sp>
      <p:sp>
        <p:nvSpPr>
          <p:cNvPr id="4" name="Shape 4"/>
          <p:cNvSpPr>
            <a:spLocks noGrp="1"/>
          </p:cNvSpPr>
          <p:nvPr>
            <p:ph type="title"/>
          </p:nvPr>
        </p:nvSpPr>
        <p:spPr>
          <a:xfrm>
            <a:off x="650240" y="390595"/>
            <a:ext cx="11704320" cy="1625601"/>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lstStyle/>
          <a:p>
            <a:r>
              <a:t>Title Text</a:t>
            </a:r>
          </a:p>
        </p:txBody>
      </p:sp>
      <p:sp>
        <p:nvSpPr>
          <p:cNvPr id="5" name="Shape 5"/>
          <p:cNvSpPr>
            <a:spLocks noGrp="1"/>
          </p:cNvSpPr>
          <p:nvPr>
            <p:ph type="sldNum" sz="quarter" idx="2"/>
          </p:nvPr>
        </p:nvSpPr>
        <p:spPr>
          <a:xfrm>
            <a:off x="6285652" y="8779791"/>
            <a:ext cx="3034455" cy="520701"/>
          </a:xfrm>
          <a:prstGeom prst="rect">
            <a:avLst/>
          </a:prstGeom>
          <a:ln w="12700">
            <a:miter lim="400000"/>
          </a:ln>
        </p:spPr>
        <p:txBody>
          <a:bodyPr wrap="none" lIns="45719" rIns="45719" anchor="ctr">
            <a:spAutoFit/>
          </a:bodyPr>
          <a:lstStyle>
            <a:lvl1pPr algn="r">
              <a:defRPr sz="1200">
                <a:solidFill>
                  <a:srgbClr val="000000"/>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6" r:id="rId17"/>
  </p:sldLayoutIdLst>
  <p:transition spd="med"/>
  <p:txStyles>
    <p:titleStyle>
      <a:lvl1pPr marL="0" marR="0" indent="0" algn="l" defTabSz="584200" rtl="0" latinLnBrk="0">
        <a:lnSpc>
          <a:spcPct val="100000"/>
        </a:lnSpc>
        <a:spcBef>
          <a:spcPts val="0"/>
        </a:spcBef>
        <a:spcAft>
          <a:spcPts val="0"/>
        </a:spcAft>
        <a:buClrTx/>
        <a:buSzTx/>
        <a:buFontTx/>
        <a:buNone/>
        <a:tabLst/>
        <a:defRPr sz="6000" b="0" i="0" u="none" strike="noStrike" cap="none" spc="0" baseline="0">
          <a:ln>
            <a:noFill/>
          </a:ln>
          <a:solidFill>
            <a:srgbClr val="344664"/>
          </a:solidFill>
          <a:uFillTx/>
          <a:latin typeface="Avenir Next"/>
          <a:ea typeface="Avenir Next"/>
          <a:cs typeface="Avenir Next"/>
          <a:sym typeface="Avenir Next"/>
        </a:defRPr>
      </a:lvl1pPr>
      <a:lvl2pPr marL="0" marR="0" indent="0" algn="l" defTabSz="584200" rtl="0" latinLnBrk="0">
        <a:lnSpc>
          <a:spcPct val="100000"/>
        </a:lnSpc>
        <a:spcBef>
          <a:spcPts val="0"/>
        </a:spcBef>
        <a:spcAft>
          <a:spcPts val="0"/>
        </a:spcAft>
        <a:buClrTx/>
        <a:buSzTx/>
        <a:buFontTx/>
        <a:buNone/>
        <a:tabLst/>
        <a:defRPr sz="6000" b="0" i="0" u="none" strike="noStrike" cap="none" spc="0" baseline="0">
          <a:ln>
            <a:noFill/>
          </a:ln>
          <a:solidFill>
            <a:srgbClr val="344664"/>
          </a:solidFill>
          <a:uFillTx/>
          <a:latin typeface="Avenir Next"/>
          <a:ea typeface="Avenir Next"/>
          <a:cs typeface="Avenir Next"/>
          <a:sym typeface="Avenir Next"/>
        </a:defRPr>
      </a:lvl2pPr>
      <a:lvl3pPr marL="0" marR="0" indent="0" algn="l" defTabSz="584200" rtl="0" latinLnBrk="0">
        <a:lnSpc>
          <a:spcPct val="100000"/>
        </a:lnSpc>
        <a:spcBef>
          <a:spcPts val="0"/>
        </a:spcBef>
        <a:spcAft>
          <a:spcPts val="0"/>
        </a:spcAft>
        <a:buClrTx/>
        <a:buSzTx/>
        <a:buFontTx/>
        <a:buNone/>
        <a:tabLst/>
        <a:defRPr sz="6000" b="0" i="0" u="none" strike="noStrike" cap="none" spc="0" baseline="0">
          <a:ln>
            <a:noFill/>
          </a:ln>
          <a:solidFill>
            <a:srgbClr val="344664"/>
          </a:solidFill>
          <a:uFillTx/>
          <a:latin typeface="Avenir Next"/>
          <a:ea typeface="Avenir Next"/>
          <a:cs typeface="Avenir Next"/>
          <a:sym typeface="Avenir Next"/>
        </a:defRPr>
      </a:lvl3pPr>
      <a:lvl4pPr marL="0" marR="0" indent="0" algn="l" defTabSz="584200" rtl="0" latinLnBrk="0">
        <a:lnSpc>
          <a:spcPct val="100000"/>
        </a:lnSpc>
        <a:spcBef>
          <a:spcPts val="0"/>
        </a:spcBef>
        <a:spcAft>
          <a:spcPts val="0"/>
        </a:spcAft>
        <a:buClrTx/>
        <a:buSzTx/>
        <a:buFontTx/>
        <a:buNone/>
        <a:tabLst/>
        <a:defRPr sz="6000" b="0" i="0" u="none" strike="noStrike" cap="none" spc="0" baseline="0">
          <a:ln>
            <a:noFill/>
          </a:ln>
          <a:solidFill>
            <a:srgbClr val="344664"/>
          </a:solidFill>
          <a:uFillTx/>
          <a:latin typeface="Avenir Next"/>
          <a:ea typeface="Avenir Next"/>
          <a:cs typeface="Avenir Next"/>
          <a:sym typeface="Avenir Next"/>
        </a:defRPr>
      </a:lvl4pPr>
      <a:lvl5pPr marL="0" marR="0" indent="0" algn="l" defTabSz="584200" rtl="0" latinLnBrk="0">
        <a:lnSpc>
          <a:spcPct val="100000"/>
        </a:lnSpc>
        <a:spcBef>
          <a:spcPts val="0"/>
        </a:spcBef>
        <a:spcAft>
          <a:spcPts val="0"/>
        </a:spcAft>
        <a:buClrTx/>
        <a:buSzTx/>
        <a:buFontTx/>
        <a:buNone/>
        <a:tabLst/>
        <a:defRPr sz="6000" b="0" i="0" u="none" strike="noStrike" cap="none" spc="0" baseline="0">
          <a:ln>
            <a:noFill/>
          </a:ln>
          <a:solidFill>
            <a:srgbClr val="344664"/>
          </a:solidFill>
          <a:uFillTx/>
          <a:latin typeface="Avenir Next"/>
          <a:ea typeface="Avenir Next"/>
          <a:cs typeface="Avenir Next"/>
          <a:sym typeface="Avenir Next"/>
        </a:defRPr>
      </a:lvl5pPr>
      <a:lvl6pPr marL="0" marR="0" indent="0" algn="l" defTabSz="584200" rtl="0" latinLnBrk="0">
        <a:lnSpc>
          <a:spcPct val="100000"/>
        </a:lnSpc>
        <a:spcBef>
          <a:spcPts val="0"/>
        </a:spcBef>
        <a:spcAft>
          <a:spcPts val="0"/>
        </a:spcAft>
        <a:buClrTx/>
        <a:buSzTx/>
        <a:buFontTx/>
        <a:buNone/>
        <a:tabLst/>
        <a:defRPr sz="6000" b="0" i="0" u="none" strike="noStrike" cap="none" spc="0" baseline="0">
          <a:ln>
            <a:noFill/>
          </a:ln>
          <a:solidFill>
            <a:srgbClr val="344664"/>
          </a:solidFill>
          <a:uFillTx/>
          <a:latin typeface="Avenir Next"/>
          <a:ea typeface="Avenir Next"/>
          <a:cs typeface="Avenir Next"/>
          <a:sym typeface="Avenir Next"/>
        </a:defRPr>
      </a:lvl6pPr>
      <a:lvl7pPr marL="0" marR="0" indent="0" algn="l" defTabSz="584200" rtl="0" latinLnBrk="0">
        <a:lnSpc>
          <a:spcPct val="100000"/>
        </a:lnSpc>
        <a:spcBef>
          <a:spcPts val="0"/>
        </a:spcBef>
        <a:spcAft>
          <a:spcPts val="0"/>
        </a:spcAft>
        <a:buClrTx/>
        <a:buSzTx/>
        <a:buFontTx/>
        <a:buNone/>
        <a:tabLst/>
        <a:defRPr sz="6000" b="0" i="0" u="none" strike="noStrike" cap="none" spc="0" baseline="0">
          <a:ln>
            <a:noFill/>
          </a:ln>
          <a:solidFill>
            <a:srgbClr val="344664"/>
          </a:solidFill>
          <a:uFillTx/>
          <a:latin typeface="Avenir Next"/>
          <a:ea typeface="Avenir Next"/>
          <a:cs typeface="Avenir Next"/>
          <a:sym typeface="Avenir Next"/>
        </a:defRPr>
      </a:lvl7pPr>
      <a:lvl8pPr marL="0" marR="0" indent="0" algn="l" defTabSz="584200" rtl="0" latinLnBrk="0">
        <a:lnSpc>
          <a:spcPct val="100000"/>
        </a:lnSpc>
        <a:spcBef>
          <a:spcPts val="0"/>
        </a:spcBef>
        <a:spcAft>
          <a:spcPts val="0"/>
        </a:spcAft>
        <a:buClrTx/>
        <a:buSzTx/>
        <a:buFontTx/>
        <a:buNone/>
        <a:tabLst/>
        <a:defRPr sz="6000" b="0" i="0" u="none" strike="noStrike" cap="none" spc="0" baseline="0">
          <a:ln>
            <a:noFill/>
          </a:ln>
          <a:solidFill>
            <a:srgbClr val="344664"/>
          </a:solidFill>
          <a:uFillTx/>
          <a:latin typeface="Avenir Next"/>
          <a:ea typeface="Avenir Next"/>
          <a:cs typeface="Avenir Next"/>
          <a:sym typeface="Avenir Next"/>
        </a:defRPr>
      </a:lvl8pPr>
      <a:lvl9pPr marL="0" marR="0" indent="0" algn="l" defTabSz="584200" rtl="0" latinLnBrk="0">
        <a:lnSpc>
          <a:spcPct val="100000"/>
        </a:lnSpc>
        <a:spcBef>
          <a:spcPts val="0"/>
        </a:spcBef>
        <a:spcAft>
          <a:spcPts val="0"/>
        </a:spcAft>
        <a:buClrTx/>
        <a:buSzTx/>
        <a:buFontTx/>
        <a:buNone/>
        <a:tabLst/>
        <a:defRPr sz="6000" b="0" i="0" u="none" strike="noStrike" cap="none" spc="0" baseline="0">
          <a:ln>
            <a:noFill/>
          </a:ln>
          <a:solidFill>
            <a:srgbClr val="344664"/>
          </a:solidFill>
          <a:uFillTx/>
          <a:latin typeface="Avenir Next"/>
          <a:ea typeface="Avenir Next"/>
          <a:cs typeface="Avenir Next"/>
          <a:sym typeface="Avenir Next"/>
        </a:defRPr>
      </a:lvl9pPr>
    </p:titleStyle>
    <p:bodyStyle>
      <a:lvl1pPr marL="444500" marR="0" indent="-444500" algn="l" defTabSz="584200" rtl="0" latinLnBrk="0">
        <a:lnSpc>
          <a:spcPct val="100000"/>
        </a:lnSpc>
        <a:spcBef>
          <a:spcPts val="4200"/>
        </a:spcBef>
        <a:spcAft>
          <a:spcPts val="0"/>
        </a:spcAft>
        <a:buClrTx/>
        <a:buSzPct val="50000"/>
        <a:buFont typeface="Lucida Grande"/>
        <a:buChar char="►"/>
        <a:tabLst/>
        <a:defRPr sz="3600" b="0" i="0" u="none" strike="noStrike" cap="none" spc="0" baseline="0">
          <a:ln>
            <a:noFill/>
          </a:ln>
          <a:solidFill>
            <a:srgbClr val="7183A4"/>
          </a:solidFill>
          <a:uFillTx/>
          <a:latin typeface="Avenir LT Std 55 Roman"/>
          <a:ea typeface="Avenir LT Std 55 Roman"/>
          <a:cs typeface="Avenir LT Std 55 Roman"/>
          <a:sym typeface="Avenir LT Std 55 Roman"/>
        </a:defRPr>
      </a:lvl1pPr>
      <a:lvl2pPr marL="889000" marR="0" indent="-444500" algn="l" defTabSz="584200" rtl="0" latinLnBrk="0">
        <a:lnSpc>
          <a:spcPct val="100000"/>
        </a:lnSpc>
        <a:spcBef>
          <a:spcPts val="4200"/>
        </a:spcBef>
        <a:spcAft>
          <a:spcPts val="0"/>
        </a:spcAft>
        <a:buClrTx/>
        <a:buSzPct val="50000"/>
        <a:buFont typeface="Lucida Grande"/>
        <a:buChar char="&gt;"/>
        <a:tabLst/>
        <a:defRPr sz="3600" b="0" i="0" u="none" strike="noStrike" cap="none" spc="0" baseline="0">
          <a:ln>
            <a:noFill/>
          </a:ln>
          <a:solidFill>
            <a:srgbClr val="7183A4"/>
          </a:solidFill>
          <a:uFillTx/>
          <a:latin typeface="Avenir LT Std 55 Roman"/>
          <a:ea typeface="Avenir LT Std 55 Roman"/>
          <a:cs typeface="Avenir LT Std 55 Roman"/>
          <a:sym typeface="Avenir LT Std 55 Roman"/>
        </a:defRPr>
      </a:lvl2pPr>
      <a:lvl3pPr marL="1333500" marR="0" indent="-444500" algn="l" defTabSz="584200" rtl="0" latinLnBrk="0">
        <a:lnSpc>
          <a:spcPct val="100000"/>
        </a:lnSpc>
        <a:spcBef>
          <a:spcPts val="4200"/>
        </a:spcBef>
        <a:spcAft>
          <a:spcPts val="0"/>
        </a:spcAft>
        <a:buClrTx/>
        <a:buSzPct val="75000"/>
        <a:buFont typeface="Lucida Grande"/>
        <a:buChar char="•"/>
        <a:tabLst/>
        <a:defRPr sz="3600" b="0" i="0" u="none" strike="noStrike" cap="none" spc="0" baseline="0">
          <a:ln>
            <a:noFill/>
          </a:ln>
          <a:solidFill>
            <a:srgbClr val="7183A4"/>
          </a:solidFill>
          <a:uFillTx/>
          <a:latin typeface="Avenir LT Std 55 Roman"/>
          <a:ea typeface="Avenir LT Std 55 Roman"/>
          <a:cs typeface="Avenir LT Std 55 Roman"/>
          <a:sym typeface="Avenir LT Std 55 Roman"/>
        </a:defRPr>
      </a:lvl3pPr>
      <a:lvl4pPr marL="1778000" marR="0" indent="-444500" algn="l" defTabSz="584200" rtl="0" latinLnBrk="0">
        <a:lnSpc>
          <a:spcPct val="100000"/>
        </a:lnSpc>
        <a:spcBef>
          <a:spcPts val="4200"/>
        </a:spcBef>
        <a:spcAft>
          <a:spcPts val="0"/>
        </a:spcAft>
        <a:buClrTx/>
        <a:buSzPct val="75000"/>
        <a:buFont typeface="Lucida Grande"/>
        <a:buChar char="•"/>
        <a:tabLst/>
        <a:defRPr sz="3600" b="0" i="0" u="none" strike="noStrike" cap="none" spc="0" baseline="0">
          <a:ln>
            <a:noFill/>
          </a:ln>
          <a:solidFill>
            <a:srgbClr val="7183A4"/>
          </a:solidFill>
          <a:uFillTx/>
          <a:latin typeface="Avenir LT Std 55 Roman"/>
          <a:ea typeface="Avenir LT Std 55 Roman"/>
          <a:cs typeface="Avenir LT Std 55 Roman"/>
          <a:sym typeface="Avenir LT Std 55 Roman"/>
        </a:defRPr>
      </a:lvl4pPr>
      <a:lvl5pPr marL="2222500" marR="0" indent="-444500" algn="l" defTabSz="584200" rtl="0" latinLnBrk="0">
        <a:lnSpc>
          <a:spcPct val="100000"/>
        </a:lnSpc>
        <a:spcBef>
          <a:spcPts val="4200"/>
        </a:spcBef>
        <a:spcAft>
          <a:spcPts val="0"/>
        </a:spcAft>
        <a:buClrTx/>
        <a:buSzPct val="75000"/>
        <a:buFont typeface="Lucida Grande"/>
        <a:buChar char="•"/>
        <a:tabLst/>
        <a:defRPr sz="3600" b="0" i="0" u="none" strike="noStrike" cap="none" spc="0" baseline="0">
          <a:ln>
            <a:noFill/>
          </a:ln>
          <a:solidFill>
            <a:srgbClr val="7183A4"/>
          </a:solidFill>
          <a:uFillTx/>
          <a:latin typeface="Avenir LT Std 55 Roman"/>
          <a:ea typeface="Avenir LT Std 55 Roman"/>
          <a:cs typeface="Avenir LT Std 55 Roman"/>
          <a:sym typeface="Avenir LT Std 55 Roman"/>
        </a:defRPr>
      </a:lvl5pPr>
      <a:lvl6pPr marL="2667000" marR="0" indent="-444500" algn="l" defTabSz="584200" rtl="0" latinLnBrk="0">
        <a:lnSpc>
          <a:spcPct val="100000"/>
        </a:lnSpc>
        <a:spcBef>
          <a:spcPts val="4200"/>
        </a:spcBef>
        <a:spcAft>
          <a:spcPts val="0"/>
        </a:spcAft>
        <a:buClrTx/>
        <a:buSzPct val="75000"/>
        <a:buFont typeface="Lucida Grande"/>
        <a:buChar char="•"/>
        <a:tabLst/>
        <a:defRPr sz="3600" b="0" i="0" u="none" strike="noStrike" cap="none" spc="0" baseline="0">
          <a:ln>
            <a:noFill/>
          </a:ln>
          <a:solidFill>
            <a:srgbClr val="7183A4"/>
          </a:solidFill>
          <a:uFillTx/>
          <a:latin typeface="Avenir LT Std 55 Roman"/>
          <a:ea typeface="Avenir LT Std 55 Roman"/>
          <a:cs typeface="Avenir LT Std 55 Roman"/>
          <a:sym typeface="Avenir LT Std 55 Roman"/>
        </a:defRPr>
      </a:lvl6pPr>
      <a:lvl7pPr marL="3111500" marR="0" indent="-444500" algn="l" defTabSz="584200" rtl="0" latinLnBrk="0">
        <a:lnSpc>
          <a:spcPct val="100000"/>
        </a:lnSpc>
        <a:spcBef>
          <a:spcPts val="4200"/>
        </a:spcBef>
        <a:spcAft>
          <a:spcPts val="0"/>
        </a:spcAft>
        <a:buClrTx/>
        <a:buSzPct val="75000"/>
        <a:buFont typeface="Lucida Grande"/>
        <a:buChar char="•"/>
        <a:tabLst/>
        <a:defRPr sz="3600" b="0" i="0" u="none" strike="noStrike" cap="none" spc="0" baseline="0">
          <a:ln>
            <a:noFill/>
          </a:ln>
          <a:solidFill>
            <a:srgbClr val="7183A4"/>
          </a:solidFill>
          <a:uFillTx/>
          <a:latin typeface="Avenir LT Std 55 Roman"/>
          <a:ea typeface="Avenir LT Std 55 Roman"/>
          <a:cs typeface="Avenir LT Std 55 Roman"/>
          <a:sym typeface="Avenir LT Std 55 Roman"/>
        </a:defRPr>
      </a:lvl7pPr>
      <a:lvl8pPr marL="3556000" marR="0" indent="-444500" algn="l" defTabSz="584200" rtl="0" latinLnBrk="0">
        <a:lnSpc>
          <a:spcPct val="100000"/>
        </a:lnSpc>
        <a:spcBef>
          <a:spcPts val="4200"/>
        </a:spcBef>
        <a:spcAft>
          <a:spcPts val="0"/>
        </a:spcAft>
        <a:buClrTx/>
        <a:buSzPct val="75000"/>
        <a:buFont typeface="Lucida Grande"/>
        <a:buChar char="•"/>
        <a:tabLst/>
        <a:defRPr sz="3600" b="0" i="0" u="none" strike="noStrike" cap="none" spc="0" baseline="0">
          <a:ln>
            <a:noFill/>
          </a:ln>
          <a:solidFill>
            <a:srgbClr val="7183A4"/>
          </a:solidFill>
          <a:uFillTx/>
          <a:latin typeface="Avenir LT Std 55 Roman"/>
          <a:ea typeface="Avenir LT Std 55 Roman"/>
          <a:cs typeface="Avenir LT Std 55 Roman"/>
          <a:sym typeface="Avenir LT Std 55 Roman"/>
        </a:defRPr>
      </a:lvl8pPr>
      <a:lvl9pPr marL="4000500" marR="0" indent="-444500" algn="l" defTabSz="584200" rtl="0" latinLnBrk="0">
        <a:lnSpc>
          <a:spcPct val="100000"/>
        </a:lnSpc>
        <a:spcBef>
          <a:spcPts val="4200"/>
        </a:spcBef>
        <a:spcAft>
          <a:spcPts val="0"/>
        </a:spcAft>
        <a:buClrTx/>
        <a:buSzPct val="75000"/>
        <a:buFont typeface="Lucida Grande"/>
        <a:buChar char="•"/>
        <a:tabLst/>
        <a:defRPr sz="3600" b="0" i="0" u="none" strike="noStrike" cap="none" spc="0" baseline="0">
          <a:ln>
            <a:noFill/>
          </a:ln>
          <a:solidFill>
            <a:srgbClr val="7183A4"/>
          </a:solidFill>
          <a:uFillTx/>
          <a:latin typeface="Avenir LT Std 55 Roman"/>
          <a:ea typeface="Avenir LT Std 55 Roman"/>
          <a:cs typeface="Avenir LT Std 55 Roman"/>
          <a:sym typeface="Avenir LT Std 55 Roman"/>
        </a:defRPr>
      </a:lvl9pPr>
    </p:bodyStyle>
    <p:otherStyle>
      <a:lvl1pPr marL="0" marR="0" indent="0" algn="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ckwell"/>
        </a:defRPr>
      </a:lvl1pPr>
      <a:lvl2pPr marL="0" marR="0" indent="0" algn="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ckwell"/>
        </a:defRPr>
      </a:lvl2pPr>
      <a:lvl3pPr marL="0" marR="0" indent="0" algn="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ckwell"/>
        </a:defRPr>
      </a:lvl3pPr>
      <a:lvl4pPr marL="0" marR="0" indent="0" algn="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ckwell"/>
        </a:defRPr>
      </a:lvl4pPr>
      <a:lvl5pPr marL="0" marR="0" indent="0" algn="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ckwell"/>
        </a:defRPr>
      </a:lvl5pPr>
      <a:lvl6pPr marL="0" marR="0" indent="0" algn="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ckwell"/>
        </a:defRPr>
      </a:lvl6pPr>
      <a:lvl7pPr marL="0" marR="0" indent="0" algn="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ckwell"/>
        </a:defRPr>
      </a:lvl7pPr>
      <a:lvl8pPr marL="0" marR="0" indent="0" algn="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ckwell"/>
        </a:defRPr>
      </a:lvl8pPr>
      <a:lvl9pPr marL="0" marR="0" indent="0" algn="r" defTabSz="584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Rockwel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body" sz="quarter" idx="1"/>
          </p:nvPr>
        </p:nvSpPr>
        <p:spPr>
          <a:prstGeom prst="rect">
            <a:avLst/>
          </a:prstGeom>
        </p:spPr>
        <p:txBody>
          <a:bodyPr>
            <a:normAutofit fontScale="85000" lnSpcReduction="10000"/>
          </a:bodyPr>
          <a:lstStyle>
            <a:lvl1pPr defTabSz="560831">
              <a:lnSpc>
                <a:spcPct val="120000"/>
              </a:lnSpc>
              <a:spcBef>
                <a:spcPts val="4000"/>
              </a:spcBef>
              <a:defRPr sz="5184"/>
            </a:lvl1pPr>
          </a:lstStyle>
          <a:p>
            <a:r>
              <a:rPr lang="en-US" dirty="0" smtClean="0"/>
              <a:t>Implementing Agile </a:t>
            </a:r>
            <a:r>
              <a:rPr dirty="0" smtClean="0"/>
              <a:t>in </a:t>
            </a:r>
            <a:r>
              <a:rPr dirty="0"/>
              <a:t>Government</a:t>
            </a:r>
          </a:p>
        </p:txBody>
      </p:sp>
      <p:sp>
        <p:nvSpPr>
          <p:cNvPr id="181" name="Shape 18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gn="ctr">
              <a:lnSpc>
                <a:spcPct val="50000"/>
              </a:lnSpc>
              <a:buSzTx/>
              <a:buFontTx/>
              <a:buNone/>
              <a:defRPr sz="2000">
                <a:solidFill>
                  <a:srgbClr val="FFFFFF"/>
                </a:solidFill>
              </a:defRPr>
            </a:lvl1pPr>
          </a:lstStyle>
          <a:p>
            <a:r>
              <a:t>Traci Walker, USDS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a:spLocks noGrp="1"/>
          </p:cNvSpPr>
          <p:nvPr>
            <p:ph type="title"/>
          </p:nvPr>
        </p:nvSpPr>
        <p:spPr>
          <a:xfrm>
            <a:off x="952500" y="1451474"/>
            <a:ext cx="12000061" cy="1625601"/>
          </a:xfrm>
          <a:prstGeom prst="rect">
            <a:avLst/>
          </a:prstGeom>
        </p:spPr>
        <p:txBody>
          <a:bodyPr/>
          <a:lstStyle>
            <a:lvl1pPr>
              <a:defRPr sz="4600"/>
            </a:lvl1pPr>
          </a:lstStyle>
          <a:p>
            <a:r>
              <a:rPr lang="en-US" dirty="0" smtClean="0"/>
              <a:t>		 New methods = new language</a:t>
            </a:r>
            <a:endParaRPr dirty="0"/>
          </a:p>
        </p:txBody>
      </p:sp>
      <p:graphicFrame>
        <p:nvGraphicFramePr>
          <p:cNvPr id="4" name="Content Placeholder 2"/>
          <p:cNvGraphicFramePr>
            <a:graphicFrameLocks/>
          </p:cNvGraphicFramePr>
          <p:nvPr>
            <p:extLst>
              <p:ext uri="{D42A27DB-BD31-4B8C-83A1-F6EECF244321}">
                <p14:modId xmlns:p14="http://schemas.microsoft.com/office/powerpoint/2010/main" val="2103699418"/>
              </p:ext>
            </p:extLst>
          </p:nvPr>
        </p:nvGraphicFramePr>
        <p:xfrm>
          <a:off x="952500" y="2396259"/>
          <a:ext cx="11058686" cy="6565995"/>
        </p:xfrm>
        <a:graphic>
          <a:graphicData uri="http://schemas.openxmlformats.org/drawingml/2006/table">
            <a:tbl>
              <a:tblPr firstRow="1" firstCol="1" bandRow="1">
                <a:tableStyleId>{D7AC3CCA-C797-4891-BE02-D94E43425B78}</a:tableStyleId>
              </a:tblPr>
              <a:tblGrid>
                <a:gridCol w="5355310"/>
                <a:gridCol w="5703376"/>
              </a:tblGrid>
              <a:tr h="811890">
                <a:tc>
                  <a:txBody>
                    <a:bodyPr/>
                    <a:lstStyle/>
                    <a:p>
                      <a:pPr marL="0" marR="0" algn="ctr">
                        <a:lnSpc>
                          <a:spcPct val="150000"/>
                        </a:lnSpc>
                        <a:spcBef>
                          <a:spcPts val="0"/>
                        </a:spcBef>
                        <a:spcAft>
                          <a:spcPts val="0"/>
                        </a:spcAft>
                      </a:pPr>
                      <a:r>
                        <a:rPr lang="en-US" sz="2500" dirty="0">
                          <a:effectLst/>
                        </a:rPr>
                        <a:t>Waterfall Contracting</a:t>
                      </a:r>
                    </a:p>
                    <a:p>
                      <a:pPr marL="0" marR="0" algn="ctr">
                        <a:lnSpc>
                          <a:spcPct val="150000"/>
                        </a:lnSpc>
                        <a:spcBef>
                          <a:spcPts val="0"/>
                        </a:spcBef>
                        <a:spcAft>
                          <a:spcPts val="0"/>
                        </a:spcAft>
                      </a:pPr>
                      <a:r>
                        <a:rPr lang="en-US" sz="1600" dirty="0">
                          <a:effectLst/>
                        </a:rPr>
                        <a:t> </a:t>
                      </a:r>
                      <a:endParaRPr lang="en-US" sz="1600" dirty="0">
                        <a:solidFill>
                          <a:schemeClr val="bg1">
                            <a:lumMod val="95000"/>
                          </a:schemeClr>
                        </a:solidFill>
                        <a:effectLst/>
                        <a:latin typeface="Ebrima" panose="02000000000000000000" pitchFamily="2" charset="0"/>
                        <a:ea typeface="Ebrima" panose="02000000000000000000" pitchFamily="2" charset="0"/>
                        <a:cs typeface="Ebrima" panose="02000000000000000000" pitchFamily="2" charset="0"/>
                      </a:endParaRPr>
                    </a:p>
                  </a:txBody>
                  <a:tcPr marL="48050" marR="48050" marT="0" marB="0"/>
                </a:tc>
                <a:tc>
                  <a:txBody>
                    <a:bodyPr/>
                    <a:lstStyle/>
                    <a:p>
                      <a:pPr marL="0" marR="0" algn="ctr">
                        <a:lnSpc>
                          <a:spcPct val="150000"/>
                        </a:lnSpc>
                        <a:spcBef>
                          <a:spcPts val="0"/>
                        </a:spcBef>
                        <a:spcAft>
                          <a:spcPts val="0"/>
                        </a:spcAft>
                      </a:pPr>
                      <a:r>
                        <a:rPr lang="en-US" sz="2500" dirty="0">
                          <a:effectLst/>
                        </a:rPr>
                        <a:t>Agile Contracting</a:t>
                      </a:r>
                      <a:endParaRPr lang="en-US" sz="2500" dirty="0">
                        <a:solidFill>
                          <a:schemeClr val="bg1">
                            <a:lumMod val="95000"/>
                          </a:schemeClr>
                        </a:solidFill>
                        <a:effectLst/>
                        <a:latin typeface="Ebrima" panose="02000000000000000000" pitchFamily="2" charset="0"/>
                        <a:ea typeface="Ebrima" panose="02000000000000000000" pitchFamily="2" charset="0"/>
                        <a:cs typeface="Ebrima" panose="02000000000000000000" pitchFamily="2" charset="0"/>
                      </a:endParaRPr>
                    </a:p>
                  </a:txBody>
                  <a:tcPr marL="48050" marR="48050" marT="0" marB="0"/>
                </a:tc>
              </a:tr>
              <a:tr h="625415">
                <a:tc>
                  <a:txBody>
                    <a:bodyPr/>
                    <a:lstStyle/>
                    <a:p>
                      <a:pPr marL="0" marR="0" algn="ctr">
                        <a:lnSpc>
                          <a:spcPct val="100000"/>
                        </a:lnSpc>
                        <a:spcBef>
                          <a:spcPts val="0"/>
                        </a:spcBef>
                        <a:spcAft>
                          <a:spcPts val="0"/>
                        </a:spcAft>
                      </a:pPr>
                      <a:r>
                        <a:rPr lang="en-US" sz="1700" b="0" dirty="0">
                          <a:effectLst/>
                        </a:rPr>
                        <a:t>Individual Labor </a:t>
                      </a:r>
                      <a:r>
                        <a:rPr lang="en-US" sz="1700" b="0" dirty="0" smtClean="0">
                          <a:effectLst/>
                        </a:rPr>
                        <a:t>Categories</a:t>
                      </a:r>
                      <a:endParaRPr lang="en-US" sz="1700" b="0" dirty="0">
                        <a:effectLst/>
                      </a:endParaRPr>
                    </a:p>
                  </a:txBody>
                  <a:tcPr anchor="ctr"/>
                </a:tc>
                <a:tc>
                  <a:txBody>
                    <a:bodyPr/>
                    <a:lstStyle/>
                    <a:p>
                      <a:pPr marL="0" marR="0" algn="ctr">
                        <a:lnSpc>
                          <a:spcPct val="100000"/>
                        </a:lnSpc>
                        <a:spcBef>
                          <a:spcPts val="0"/>
                        </a:spcBef>
                        <a:spcAft>
                          <a:spcPts val="0"/>
                        </a:spcAft>
                      </a:pPr>
                      <a:r>
                        <a:rPr lang="en-US" sz="1700" b="1" dirty="0" smtClean="0">
                          <a:effectLst/>
                        </a:rPr>
                        <a:t>Agile Teams</a:t>
                      </a:r>
                      <a:endParaRPr lang="en-US" sz="1700" b="1" dirty="0">
                        <a:effectLst/>
                      </a:endParaRPr>
                    </a:p>
                  </a:txBody>
                  <a:tcPr anchor="ctr"/>
                </a:tc>
              </a:tr>
              <a:tr h="625415">
                <a:tc>
                  <a:txBody>
                    <a:bodyPr/>
                    <a:lstStyle/>
                    <a:p>
                      <a:pPr marL="0" marR="0" algn="ctr">
                        <a:lnSpc>
                          <a:spcPct val="100000"/>
                        </a:lnSpc>
                        <a:spcBef>
                          <a:spcPts val="0"/>
                        </a:spcBef>
                        <a:spcAft>
                          <a:spcPts val="0"/>
                        </a:spcAft>
                      </a:pPr>
                      <a:r>
                        <a:rPr lang="en-US" sz="1700" b="0" dirty="0">
                          <a:effectLst/>
                        </a:rPr>
                        <a:t>Labor </a:t>
                      </a:r>
                      <a:r>
                        <a:rPr lang="en-US" sz="1700" b="0" dirty="0" smtClean="0">
                          <a:effectLst/>
                        </a:rPr>
                        <a:t>Rates</a:t>
                      </a:r>
                      <a:r>
                        <a:rPr lang="en-US" sz="1700" b="0" baseline="0" dirty="0" smtClean="0">
                          <a:effectLst/>
                        </a:rPr>
                        <a:t> or </a:t>
                      </a:r>
                      <a:r>
                        <a:rPr lang="en-US" sz="1700" b="0" dirty="0" smtClean="0">
                          <a:effectLst/>
                        </a:rPr>
                        <a:t>FFP </a:t>
                      </a:r>
                      <a:r>
                        <a:rPr lang="en-US" sz="1700" b="0" dirty="0">
                          <a:effectLst/>
                        </a:rPr>
                        <a:t>completed </a:t>
                      </a:r>
                      <a:r>
                        <a:rPr lang="en-US" sz="1700" b="0" dirty="0" smtClean="0">
                          <a:effectLst/>
                        </a:rPr>
                        <a:t>system</a:t>
                      </a:r>
                      <a:endParaRPr lang="en-US" sz="1700" b="0" dirty="0">
                        <a:effectLst/>
                      </a:endParaRPr>
                    </a:p>
                  </a:txBody>
                  <a:tcPr anchor="ctr"/>
                </a:tc>
                <a:tc>
                  <a:txBody>
                    <a:bodyPr/>
                    <a:lstStyle/>
                    <a:p>
                      <a:pPr marL="0" marR="0" algn="ctr">
                        <a:lnSpc>
                          <a:spcPct val="100000"/>
                        </a:lnSpc>
                        <a:spcBef>
                          <a:spcPts val="0"/>
                        </a:spcBef>
                        <a:spcAft>
                          <a:spcPts val="0"/>
                        </a:spcAft>
                      </a:pPr>
                      <a:r>
                        <a:rPr lang="en-US" sz="1700" b="0" dirty="0">
                          <a:effectLst/>
                        </a:rPr>
                        <a:t>New Unit of Measure: </a:t>
                      </a:r>
                      <a:r>
                        <a:rPr lang="en-US" sz="1700" b="1" dirty="0">
                          <a:effectLst/>
                        </a:rPr>
                        <a:t>FFP Per </a:t>
                      </a:r>
                      <a:r>
                        <a:rPr lang="en-US" sz="1700" b="1" dirty="0" smtClean="0">
                          <a:effectLst/>
                        </a:rPr>
                        <a:t>Iteration</a:t>
                      </a:r>
                      <a:endParaRPr lang="en-US" sz="1700" b="1" dirty="0">
                        <a:effectLst/>
                      </a:endParaRPr>
                    </a:p>
                  </a:txBody>
                  <a:tcPr anchor="ctr"/>
                </a:tc>
              </a:tr>
              <a:tr h="625415">
                <a:tc>
                  <a:txBody>
                    <a:bodyPr/>
                    <a:lstStyle/>
                    <a:p>
                      <a:pPr marL="0" marR="0" algn="ctr">
                        <a:lnSpc>
                          <a:spcPct val="100000"/>
                        </a:lnSpc>
                        <a:spcBef>
                          <a:spcPts val="0"/>
                        </a:spcBef>
                        <a:spcAft>
                          <a:spcPts val="0"/>
                        </a:spcAft>
                      </a:pPr>
                      <a:r>
                        <a:rPr lang="en-US" sz="1700" b="0" dirty="0" smtClean="0">
                          <a:effectLst/>
                        </a:rPr>
                        <a:t>One Final </a:t>
                      </a:r>
                      <a:r>
                        <a:rPr lang="en-US" sz="1700" b="0" dirty="0">
                          <a:effectLst/>
                        </a:rPr>
                        <a:t>End </a:t>
                      </a:r>
                      <a:r>
                        <a:rPr lang="en-US" sz="1700" b="0" dirty="0" smtClean="0">
                          <a:effectLst/>
                        </a:rPr>
                        <a:t>Solution</a:t>
                      </a:r>
                      <a:endParaRPr lang="en-US" sz="1700" b="0" dirty="0">
                        <a:effectLst/>
                      </a:endParaRPr>
                    </a:p>
                  </a:txBody>
                  <a:tcPr anchor="ctr"/>
                </a:tc>
                <a:tc>
                  <a:txBody>
                    <a:bodyPr/>
                    <a:lstStyle/>
                    <a:p>
                      <a:pPr marL="0" marR="0" algn="ctr">
                        <a:lnSpc>
                          <a:spcPct val="100000"/>
                        </a:lnSpc>
                        <a:spcBef>
                          <a:spcPts val="0"/>
                        </a:spcBef>
                        <a:spcAft>
                          <a:spcPts val="0"/>
                        </a:spcAft>
                      </a:pPr>
                      <a:r>
                        <a:rPr lang="en-US" sz="1700" b="1" dirty="0">
                          <a:effectLst/>
                        </a:rPr>
                        <a:t>Repeated process </a:t>
                      </a:r>
                      <a:r>
                        <a:rPr lang="en-US" sz="1700" b="0" dirty="0">
                          <a:effectLst/>
                        </a:rPr>
                        <a:t>for functional </a:t>
                      </a:r>
                      <a:r>
                        <a:rPr lang="en-US" sz="1700" b="0" dirty="0" smtClean="0">
                          <a:effectLst/>
                        </a:rPr>
                        <a:t>product</a:t>
                      </a:r>
                      <a:endParaRPr lang="en-US" sz="1700" b="0" dirty="0">
                        <a:effectLst/>
                      </a:endParaRPr>
                    </a:p>
                  </a:txBody>
                  <a:tcPr anchor="ctr"/>
                </a:tc>
              </a:tr>
              <a:tr h="625415">
                <a:tc>
                  <a:txBody>
                    <a:bodyPr/>
                    <a:lstStyle/>
                    <a:p>
                      <a:pPr marL="0" marR="0" algn="ctr">
                        <a:lnSpc>
                          <a:spcPct val="100000"/>
                        </a:lnSpc>
                        <a:spcBef>
                          <a:spcPts val="0"/>
                        </a:spcBef>
                        <a:spcAft>
                          <a:spcPts val="0"/>
                        </a:spcAft>
                      </a:pPr>
                      <a:r>
                        <a:rPr lang="en-US" sz="1700" b="0" dirty="0">
                          <a:effectLst/>
                        </a:rPr>
                        <a:t>Full </a:t>
                      </a:r>
                      <a:r>
                        <a:rPr lang="en-US" sz="1700" b="0" dirty="0" smtClean="0">
                          <a:effectLst/>
                        </a:rPr>
                        <a:t>Solution Released (IOC/FOC)</a:t>
                      </a:r>
                      <a:r>
                        <a:rPr lang="en-US" sz="1700" b="0" baseline="0" dirty="0" smtClean="0">
                          <a:effectLst/>
                        </a:rPr>
                        <a:t> </a:t>
                      </a:r>
                      <a:endParaRPr lang="en-US" sz="1700" b="0" dirty="0">
                        <a:solidFill>
                          <a:schemeClr val="tx1"/>
                        </a:solidFill>
                        <a:effectLst/>
                        <a:latin typeface="Ebrima" panose="02000000000000000000" pitchFamily="2" charset="0"/>
                        <a:ea typeface="Ebrima" panose="02000000000000000000" pitchFamily="2" charset="0"/>
                        <a:cs typeface="Ebrima" panose="02000000000000000000" pitchFamily="2" charset="0"/>
                      </a:endParaRPr>
                    </a:p>
                  </a:txBody>
                  <a:tcPr anchor="ctr"/>
                </a:tc>
                <a:tc>
                  <a:txBody>
                    <a:bodyPr/>
                    <a:lstStyle/>
                    <a:p>
                      <a:pPr marL="0" marR="0" algn="ctr">
                        <a:lnSpc>
                          <a:spcPct val="100000"/>
                        </a:lnSpc>
                        <a:spcBef>
                          <a:spcPts val="0"/>
                        </a:spcBef>
                        <a:spcAft>
                          <a:spcPts val="0"/>
                        </a:spcAft>
                      </a:pPr>
                      <a:r>
                        <a:rPr lang="en-US" sz="1700" b="1" dirty="0">
                          <a:effectLst/>
                        </a:rPr>
                        <a:t>Release </a:t>
                      </a:r>
                      <a:r>
                        <a:rPr lang="en-US" sz="1700" b="1" dirty="0" smtClean="0">
                          <a:effectLst/>
                        </a:rPr>
                        <a:t>Management </a:t>
                      </a:r>
                      <a:r>
                        <a:rPr lang="en-US" sz="1700" b="0" dirty="0" smtClean="0">
                          <a:effectLst/>
                        </a:rPr>
                        <a:t>/ Minimum Viable Products</a:t>
                      </a:r>
                      <a:endParaRPr lang="en-US" sz="1700" b="0" dirty="0">
                        <a:effectLst/>
                      </a:endParaRPr>
                    </a:p>
                  </a:txBody>
                  <a:tcPr anchor="ctr"/>
                </a:tc>
              </a:tr>
              <a:tr h="625415">
                <a:tc>
                  <a:txBody>
                    <a:bodyPr/>
                    <a:lstStyle/>
                    <a:p>
                      <a:pPr marL="0" marR="0" algn="ctr">
                        <a:lnSpc>
                          <a:spcPct val="100000"/>
                        </a:lnSpc>
                        <a:spcBef>
                          <a:spcPts val="0"/>
                        </a:spcBef>
                        <a:spcAft>
                          <a:spcPts val="0"/>
                        </a:spcAft>
                      </a:pPr>
                      <a:r>
                        <a:rPr lang="en-US" sz="1700" b="0" dirty="0">
                          <a:effectLst/>
                        </a:rPr>
                        <a:t>Maintenance becomes Steady State</a:t>
                      </a:r>
                      <a:endParaRPr lang="en-US" sz="1700" b="0" dirty="0">
                        <a:solidFill>
                          <a:schemeClr val="tx1"/>
                        </a:solidFill>
                        <a:effectLst/>
                        <a:latin typeface="Ebrima" panose="02000000000000000000" pitchFamily="2" charset="0"/>
                        <a:ea typeface="Ebrima" panose="02000000000000000000" pitchFamily="2" charset="0"/>
                        <a:cs typeface="Ebrima" panose="02000000000000000000" pitchFamily="2" charset="0"/>
                      </a:endParaRPr>
                    </a:p>
                  </a:txBody>
                  <a:tcPr anchor="ctr"/>
                </a:tc>
                <a:tc>
                  <a:txBody>
                    <a:bodyPr/>
                    <a:lstStyle/>
                    <a:p>
                      <a:pPr marL="0" marR="0" algn="ctr">
                        <a:lnSpc>
                          <a:spcPct val="100000"/>
                        </a:lnSpc>
                        <a:spcBef>
                          <a:spcPts val="0"/>
                        </a:spcBef>
                        <a:spcAft>
                          <a:spcPts val="0"/>
                        </a:spcAft>
                      </a:pPr>
                      <a:r>
                        <a:rPr lang="en-US" sz="1700" b="0" dirty="0">
                          <a:effectLst/>
                        </a:rPr>
                        <a:t>New </a:t>
                      </a:r>
                      <a:r>
                        <a:rPr lang="en-US" sz="1700" b="0" dirty="0" smtClean="0">
                          <a:effectLst/>
                        </a:rPr>
                        <a:t>development / bugs / enhancements prioritized equally </a:t>
                      </a:r>
                      <a:r>
                        <a:rPr lang="en-US" sz="1700" b="0" dirty="0">
                          <a:effectLst/>
                        </a:rPr>
                        <a:t>as </a:t>
                      </a:r>
                      <a:r>
                        <a:rPr lang="en-US" sz="1700" b="1" dirty="0" smtClean="0">
                          <a:effectLst/>
                        </a:rPr>
                        <a:t>User Stories</a:t>
                      </a:r>
                      <a:endParaRPr lang="en-US" sz="1700" b="1" dirty="0">
                        <a:effectLst/>
                      </a:endParaRPr>
                    </a:p>
                  </a:txBody>
                  <a:tcPr anchor="ctr"/>
                </a:tc>
              </a:tr>
              <a:tr h="625415">
                <a:tc>
                  <a:txBody>
                    <a:bodyPr/>
                    <a:lstStyle/>
                    <a:p>
                      <a:pPr marL="0" marR="0" algn="ctr">
                        <a:lnSpc>
                          <a:spcPct val="100000"/>
                        </a:lnSpc>
                        <a:spcBef>
                          <a:spcPts val="0"/>
                        </a:spcBef>
                        <a:spcAft>
                          <a:spcPts val="0"/>
                        </a:spcAft>
                      </a:pPr>
                      <a:r>
                        <a:rPr lang="en-US" sz="1700" b="0" dirty="0">
                          <a:effectLst/>
                        </a:rPr>
                        <a:t>New/Changed Features = </a:t>
                      </a:r>
                      <a:r>
                        <a:rPr lang="en-US" sz="1700" b="0" dirty="0" smtClean="0">
                          <a:effectLst/>
                        </a:rPr>
                        <a:t>Modifications for New Cost/Schedule</a:t>
                      </a:r>
                      <a:endParaRPr lang="en-US" sz="1700" b="0" dirty="0">
                        <a:effectLst/>
                      </a:endParaRPr>
                    </a:p>
                  </a:txBody>
                  <a:tcPr anchor="ctr"/>
                </a:tc>
                <a:tc>
                  <a:txBody>
                    <a:bodyPr/>
                    <a:lstStyle/>
                    <a:p>
                      <a:pPr marL="0" marR="0" algn="ctr">
                        <a:lnSpc>
                          <a:spcPct val="100000"/>
                        </a:lnSpc>
                        <a:spcBef>
                          <a:spcPts val="0"/>
                        </a:spcBef>
                        <a:spcAft>
                          <a:spcPts val="0"/>
                        </a:spcAft>
                      </a:pPr>
                      <a:r>
                        <a:rPr lang="en-US" sz="1700" b="0" dirty="0">
                          <a:effectLst/>
                        </a:rPr>
                        <a:t>New features = </a:t>
                      </a:r>
                      <a:r>
                        <a:rPr lang="en-US" sz="1700" b="0" dirty="0" smtClean="0">
                          <a:effectLst/>
                        </a:rPr>
                        <a:t>longer </a:t>
                      </a:r>
                      <a:r>
                        <a:rPr lang="en-US" sz="1700" b="0" dirty="0">
                          <a:effectLst/>
                        </a:rPr>
                        <a:t>schedule to </a:t>
                      </a:r>
                      <a:r>
                        <a:rPr lang="en-US" sz="1700" b="0" dirty="0" smtClean="0">
                          <a:effectLst/>
                        </a:rPr>
                        <a:t>completion </a:t>
                      </a:r>
                      <a:r>
                        <a:rPr lang="en-US" sz="1700" b="0" dirty="0">
                          <a:effectLst/>
                        </a:rPr>
                        <a:t>or </a:t>
                      </a:r>
                      <a:r>
                        <a:rPr lang="en-US" sz="1700" b="1" dirty="0">
                          <a:effectLst/>
                        </a:rPr>
                        <a:t>reprioritization of effort </a:t>
                      </a:r>
                      <a:r>
                        <a:rPr lang="en-US" sz="1700" b="0" dirty="0" smtClean="0">
                          <a:effectLst/>
                        </a:rPr>
                        <a:t>underway</a:t>
                      </a:r>
                      <a:endParaRPr lang="en-US" sz="1700" b="0" dirty="0">
                        <a:effectLst/>
                      </a:endParaRPr>
                    </a:p>
                  </a:txBody>
                  <a:tcPr anchor="ctr"/>
                </a:tc>
              </a:tr>
              <a:tr h="625415">
                <a:tc>
                  <a:txBody>
                    <a:bodyPr/>
                    <a:lstStyle/>
                    <a:p>
                      <a:pPr marL="0" marR="0" algn="ctr">
                        <a:lnSpc>
                          <a:spcPct val="100000"/>
                        </a:lnSpc>
                        <a:spcBef>
                          <a:spcPts val="0"/>
                        </a:spcBef>
                        <a:spcAft>
                          <a:spcPts val="0"/>
                        </a:spcAft>
                      </a:pPr>
                      <a:r>
                        <a:rPr lang="en-US" sz="1700" b="0" dirty="0" smtClean="0">
                          <a:effectLst/>
                        </a:rPr>
                        <a:t>Formal Past Performance</a:t>
                      </a:r>
                      <a:endParaRPr lang="en-US" sz="1700" b="0" dirty="0">
                        <a:solidFill>
                          <a:schemeClr val="tx1"/>
                        </a:solidFill>
                        <a:effectLst/>
                        <a:latin typeface="Ebrima" panose="02000000000000000000" pitchFamily="2" charset="0"/>
                        <a:ea typeface="Ebrima" panose="02000000000000000000" pitchFamily="2" charset="0"/>
                        <a:cs typeface="Ebrima" panose="02000000000000000000" pitchFamily="2" charset="0"/>
                      </a:endParaRPr>
                    </a:p>
                  </a:txBody>
                  <a:tcPr anchor="ctr"/>
                </a:tc>
                <a:tc>
                  <a:txBody>
                    <a:bodyPr/>
                    <a:lstStyle/>
                    <a:p>
                      <a:pPr marL="0" marR="0" algn="ctr">
                        <a:lnSpc>
                          <a:spcPct val="100000"/>
                        </a:lnSpc>
                        <a:spcBef>
                          <a:spcPts val="0"/>
                        </a:spcBef>
                        <a:spcAft>
                          <a:spcPts val="0"/>
                        </a:spcAft>
                      </a:pPr>
                      <a:r>
                        <a:rPr lang="en-US" sz="1700" b="0" dirty="0" smtClean="0">
                          <a:effectLst/>
                        </a:rPr>
                        <a:t>Performance</a:t>
                      </a:r>
                      <a:r>
                        <a:rPr lang="en-US" sz="1700" b="0" baseline="0" dirty="0" smtClean="0">
                          <a:effectLst/>
                        </a:rPr>
                        <a:t> </a:t>
                      </a:r>
                      <a:r>
                        <a:rPr lang="en-US" sz="1700" b="1" baseline="0" dirty="0" smtClean="0">
                          <a:effectLst/>
                        </a:rPr>
                        <a:t>Retrospectives</a:t>
                      </a:r>
                      <a:endParaRPr lang="en-US" sz="1700" b="1" dirty="0">
                        <a:effectLst/>
                        <a:latin typeface="Ebrima" panose="02000000000000000000" pitchFamily="2" charset="0"/>
                        <a:ea typeface="Ebrima" panose="02000000000000000000" pitchFamily="2" charset="0"/>
                        <a:cs typeface="Ebrima" panose="02000000000000000000" pitchFamily="2" charset="0"/>
                      </a:endParaRPr>
                    </a:p>
                  </a:txBody>
                  <a:tcPr anchor="ctr"/>
                </a:tc>
              </a:tr>
              <a:tr h="625415">
                <a:tc>
                  <a:txBody>
                    <a:bodyPr/>
                    <a:lstStyle/>
                    <a:p>
                      <a:pPr marL="0" marR="0" algn="ctr">
                        <a:lnSpc>
                          <a:spcPct val="100000"/>
                        </a:lnSpc>
                        <a:spcBef>
                          <a:spcPts val="0"/>
                        </a:spcBef>
                        <a:spcAft>
                          <a:spcPts val="0"/>
                        </a:spcAft>
                      </a:pPr>
                      <a:r>
                        <a:rPr lang="en-US" sz="1700" b="0" dirty="0" smtClean="0">
                          <a:effectLst/>
                        </a:rPr>
                        <a:t>Project Management</a:t>
                      </a:r>
                      <a:endParaRPr lang="en-US" sz="1700" b="0" dirty="0">
                        <a:solidFill>
                          <a:schemeClr val="tx1"/>
                        </a:solidFill>
                        <a:effectLst/>
                        <a:latin typeface="Ebrima" panose="02000000000000000000" pitchFamily="2" charset="0"/>
                        <a:ea typeface="Ebrima" panose="02000000000000000000" pitchFamily="2" charset="0"/>
                        <a:cs typeface="Ebrima" panose="02000000000000000000" pitchFamily="2" charset="0"/>
                      </a:endParaRPr>
                    </a:p>
                  </a:txBody>
                  <a:tcPr anchor="ctr"/>
                </a:tc>
                <a:tc>
                  <a:txBody>
                    <a:bodyPr/>
                    <a:lstStyle/>
                    <a:p>
                      <a:pPr marL="0" marR="0" algn="ctr">
                        <a:lnSpc>
                          <a:spcPct val="100000"/>
                        </a:lnSpc>
                        <a:spcBef>
                          <a:spcPts val="0"/>
                        </a:spcBef>
                        <a:spcAft>
                          <a:spcPts val="0"/>
                        </a:spcAft>
                      </a:pPr>
                      <a:r>
                        <a:rPr lang="en-US" sz="1700" b="1" dirty="0" smtClean="0">
                          <a:effectLst/>
                        </a:rPr>
                        <a:t>Product Owner</a:t>
                      </a:r>
                      <a:endParaRPr lang="en-US" sz="1700" b="1" dirty="0">
                        <a:effectLst/>
                        <a:latin typeface="Ebrima" panose="02000000000000000000" pitchFamily="2" charset="0"/>
                        <a:ea typeface="Ebrima" panose="02000000000000000000" pitchFamily="2" charset="0"/>
                        <a:cs typeface="Ebrima" panose="02000000000000000000" pitchFamily="2" charset="0"/>
                      </a:endParaRPr>
                    </a:p>
                  </a:txBody>
                  <a:tcPr anchor="ctr"/>
                </a:tc>
              </a:tr>
              <a:tr h="625415">
                <a:tc>
                  <a:txBody>
                    <a:bodyPr/>
                    <a:lstStyle/>
                    <a:p>
                      <a:pPr marL="0" marR="0" algn="ctr">
                        <a:lnSpc>
                          <a:spcPct val="100000"/>
                        </a:lnSpc>
                        <a:spcBef>
                          <a:spcPts val="0"/>
                        </a:spcBef>
                        <a:spcAft>
                          <a:spcPts val="0"/>
                        </a:spcAft>
                      </a:pPr>
                      <a:r>
                        <a:rPr lang="en-US" sz="1700" b="0" dirty="0" smtClean="0">
                          <a:effectLst/>
                        </a:rPr>
                        <a:t>Full scoped out requirements</a:t>
                      </a:r>
                      <a:r>
                        <a:rPr lang="en-US" sz="1700" b="0" baseline="0" dirty="0" smtClean="0">
                          <a:effectLst/>
                        </a:rPr>
                        <a:t> </a:t>
                      </a:r>
                      <a:endParaRPr lang="en-US" sz="1700" b="0" dirty="0">
                        <a:solidFill>
                          <a:schemeClr val="tx1"/>
                        </a:solidFill>
                        <a:effectLst/>
                        <a:latin typeface="Ebrima" panose="02000000000000000000" pitchFamily="2" charset="0"/>
                        <a:ea typeface="Ebrima" panose="02000000000000000000" pitchFamily="2" charset="0"/>
                        <a:cs typeface="Ebrima" panose="02000000000000000000" pitchFamily="2" charset="0"/>
                      </a:endParaRPr>
                    </a:p>
                  </a:txBody>
                  <a:tcPr anchor="ctr"/>
                </a:tc>
                <a:tc>
                  <a:txBody>
                    <a:bodyPr/>
                    <a:lstStyle/>
                    <a:p>
                      <a:pPr marL="0" marR="0" algn="ctr">
                        <a:lnSpc>
                          <a:spcPct val="100000"/>
                        </a:lnSpc>
                        <a:spcBef>
                          <a:spcPts val="0"/>
                        </a:spcBef>
                        <a:spcAft>
                          <a:spcPts val="0"/>
                        </a:spcAft>
                      </a:pPr>
                      <a:r>
                        <a:rPr lang="en-US" sz="1700" b="0" dirty="0" smtClean="0">
                          <a:effectLst/>
                        </a:rPr>
                        <a:t>“Just in Time” Requirements in </a:t>
                      </a:r>
                      <a:r>
                        <a:rPr lang="en-US" sz="1700" b="1" dirty="0" smtClean="0">
                          <a:effectLst/>
                        </a:rPr>
                        <a:t>User Stories</a:t>
                      </a:r>
                      <a:endParaRPr lang="en-US" sz="1700" b="1" dirty="0">
                        <a:effectLst/>
                        <a:latin typeface="Ebrima" panose="02000000000000000000" pitchFamily="2" charset="0"/>
                        <a:ea typeface="Ebrima" panose="02000000000000000000" pitchFamily="2" charset="0"/>
                        <a:cs typeface="Ebrima" panose="02000000000000000000" pitchFamily="2" charset="0"/>
                      </a:endParaRPr>
                    </a:p>
                  </a:txBody>
                  <a:tcPr anchor="ctr"/>
                </a:tc>
              </a:tr>
            </a:tbl>
          </a:graphicData>
        </a:graphic>
      </p:graphicFrame>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rPr lang="en-US" dirty="0" smtClean="0"/>
              <a:t>Industry Engagement</a:t>
            </a:r>
            <a:endParaRPr dirty="0"/>
          </a:p>
        </p:txBody>
      </p:sp>
    </p:spTree>
    <p:extLst>
      <p:ext uri="{BB962C8B-B14F-4D97-AF65-F5344CB8AC3E}">
        <p14:creationId xmlns:p14="http://schemas.microsoft.com/office/powerpoint/2010/main" val="299571149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p:cNvSpPr>
          <p:nvPr>
            <p:ph type="body" idx="1"/>
          </p:nvPr>
        </p:nvSpPr>
        <p:spPr>
          <a:xfrm>
            <a:off x="1139880" y="2858058"/>
            <a:ext cx="11181836" cy="5577840"/>
          </a:xfrm>
          <a:prstGeom prst="rect">
            <a:avLst/>
          </a:prstGeom>
        </p:spPr>
        <p:txBody>
          <a:bodyPr>
            <a:noAutofit/>
          </a:bodyPr>
          <a:lstStyle/>
          <a:p>
            <a:pPr marL="522288" indent="-522288">
              <a:lnSpc>
                <a:spcPct val="150000"/>
              </a:lnSpc>
              <a:buSzPct val="70000"/>
            </a:pPr>
            <a:r>
              <a:rPr lang="en-US" dirty="0" smtClean="0"/>
              <a:t>Lowering </a:t>
            </a:r>
            <a:r>
              <a:rPr lang="en-US" dirty="0"/>
              <a:t>friction for new </a:t>
            </a:r>
            <a:r>
              <a:rPr lang="en-US" dirty="0" smtClean="0"/>
              <a:t>vendors to enter market</a:t>
            </a:r>
          </a:p>
          <a:p>
            <a:pPr marL="966788" lvl="1" indent="-522288">
              <a:lnSpc>
                <a:spcPct val="150000"/>
              </a:lnSpc>
              <a:buSzPct val="70000"/>
            </a:pPr>
            <a:r>
              <a:rPr lang="en-US" dirty="0" smtClean="0"/>
              <a:t>Accelerated </a:t>
            </a:r>
            <a:r>
              <a:rPr lang="en-US" dirty="0"/>
              <a:t>GSA Schedule </a:t>
            </a:r>
            <a:r>
              <a:rPr lang="en-US" dirty="0" smtClean="0"/>
              <a:t>70 “</a:t>
            </a:r>
            <a:r>
              <a:rPr lang="en-US" dirty="0" err="1" smtClean="0"/>
              <a:t>FastLane</a:t>
            </a:r>
            <a:r>
              <a:rPr lang="en-US" dirty="0" smtClean="0"/>
              <a:t>”, DUNS/Sam.gov</a:t>
            </a:r>
            <a:endParaRPr lang="en-US" dirty="0"/>
          </a:p>
          <a:p>
            <a:pPr marL="522288" indent="-522288">
              <a:lnSpc>
                <a:spcPct val="150000"/>
              </a:lnSpc>
              <a:buSzPct val="70000"/>
            </a:pPr>
            <a:r>
              <a:rPr lang="en-US" dirty="0" smtClean="0"/>
              <a:t>New </a:t>
            </a:r>
            <a:r>
              <a:rPr lang="en-US" dirty="0" smtClean="0"/>
              <a:t>contracting </a:t>
            </a:r>
            <a:r>
              <a:rPr lang="en-US" dirty="0" smtClean="0"/>
              <a:t>vehicles: </a:t>
            </a:r>
          </a:p>
          <a:p>
            <a:pPr marL="966788" lvl="1" indent="-522288">
              <a:lnSpc>
                <a:spcPct val="150000"/>
              </a:lnSpc>
              <a:buSzPct val="70000"/>
            </a:pPr>
            <a:r>
              <a:rPr lang="en-US" sz="2400" dirty="0" smtClean="0"/>
              <a:t>18F’s </a:t>
            </a:r>
            <a:r>
              <a:rPr lang="en-US" sz="2400" dirty="0" smtClean="0"/>
              <a:t>Agile BPA, </a:t>
            </a:r>
            <a:r>
              <a:rPr lang="en-US" sz="2400" dirty="0" err="1" smtClean="0"/>
              <a:t>SalesForce</a:t>
            </a:r>
            <a:r>
              <a:rPr lang="en-US" sz="2400" dirty="0" smtClean="0"/>
              <a:t> Agile Integration Service BPA, DHS </a:t>
            </a:r>
            <a:r>
              <a:rPr lang="en-US" sz="2400" dirty="0" smtClean="0"/>
              <a:t>FLASH</a:t>
            </a:r>
            <a:r>
              <a:rPr lang="en-US" dirty="0" smtClean="0"/>
              <a:t/>
            </a:r>
            <a:br>
              <a:rPr lang="en-US" dirty="0" smtClean="0"/>
            </a:br>
            <a:r>
              <a:rPr dirty="0"/>
              <a:t/>
            </a:r>
            <a:br>
              <a:rPr dirty="0"/>
            </a:br>
            <a:endParaRPr dirty="0"/>
          </a:p>
        </p:txBody>
      </p:sp>
      <p:sp>
        <p:nvSpPr>
          <p:cNvPr id="186" name="Shape 186"/>
          <p:cNvSpPr>
            <a:spLocks noGrp="1"/>
          </p:cNvSpPr>
          <p:nvPr>
            <p:ph type="title"/>
          </p:nvPr>
        </p:nvSpPr>
        <p:spPr>
          <a:xfrm>
            <a:off x="704648" y="1366414"/>
            <a:ext cx="12052301" cy="1625601"/>
          </a:xfrm>
          <a:prstGeom prst="rect">
            <a:avLst/>
          </a:prstGeom>
        </p:spPr>
        <p:txBody>
          <a:bodyPr/>
          <a:lstStyle>
            <a:lvl1pPr>
              <a:defRPr sz="4600"/>
            </a:lvl1pPr>
          </a:lstStyle>
          <a:p>
            <a:r>
              <a:rPr lang="en-US" dirty="0" smtClean="0"/>
              <a:t>INDUSTRY ENGAGEMENT</a:t>
            </a:r>
            <a:endParaRPr dirty="0"/>
          </a:p>
        </p:txBody>
      </p:sp>
    </p:spTree>
    <p:extLst>
      <p:ext uri="{BB962C8B-B14F-4D97-AF65-F5344CB8AC3E}">
        <p14:creationId xmlns:p14="http://schemas.microsoft.com/office/powerpoint/2010/main" val="2142461357"/>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p:cNvSpPr>
          <p:nvPr>
            <p:ph type="body" idx="1"/>
          </p:nvPr>
        </p:nvSpPr>
        <p:spPr>
          <a:xfrm>
            <a:off x="1139880" y="2858058"/>
            <a:ext cx="11181836" cy="5577840"/>
          </a:xfrm>
          <a:prstGeom prst="rect">
            <a:avLst/>
          </a:prstGeom>
        </p:spPr>
        <p:txBody>
          <a:bodyPr>
            <a:noAutofit/>
          </a:bodyPr>
          <a:lstStyle/>
          <a:p>
            <a:pPr marL="522288" indent="-522288">
              <a:lnSpc>
                <a:spcPct val="150000"/>
              </a:lnSpc>
              <a:buSzPct val="70000"/>
            </a:pPr>
            <a:r>
              <a:rPr lang="en-US" dirty="0" smtClean="0"/>
              <a:t>Use the agency mission and digital transformation as a call to arms to reach new providers</a:t>
            </a:r>
          </a:p>
          <a:p>
            <a:pPr marL="966788" lvl="1" indent="-522288">
              <a:lnSpc>
                <a:spcPct val="150000"/>
              </a:lnSpc>
              <a:buSzPct val="70000"/>
            </a:pPr>
            <a:r>
              <a:rPr lang="en-US" dirty="0" smtClean="0"/>
              <a:t>Companies in this space are often motivated by what </a:t>
            </a:r>
            <a:r>
              <a:rPr lang="en-US" b="1" dirty="0" smtClean="0"/>
              <a:t>problem</a:t>
            </a:r>
            <a:r>
              <a:rPr lang="en-US" dirty="0" smtClean="0"/>
              <a:t> they can solve</a:t>
            </a:r>
          </a:p>
          <a:p>
            <a:pPr marL="966788" lvl="1" indent="-522288">
              <a:lnSpc>
                <a:spcPct val="150000"/>
              </a:lnSpc>
              <a:buSzPct val="70000"/>
            </a:pPr>
            <a:r>
              <a:rPr lang="en-US" dirty="0" smtClean="0"/>
              <a:t>ROI can be measured in “feels” over “$$” </a:t>
            </a:r>
            <a:r>
              <a:rPr dirty="0"/>
              <a:t/>
            </a:r>
            <a:br>
              <a:rPr dirty="0"/>
            </a:br>
            <a:endParaRPr dirty="0"/>
          </a:p>
        </p:txBody>
      </p:sp>
      <p:sp>
        <p:nvSpPr>
          <p:cNvPr id="186" name="Shape 186"/>
          <p:cNvSpPr>
            <a:spLocks noGrp="1"/>
          </p:cNvSpPr>
          <p:nvPr>
            <p:ph type="title"/>
          </p:nvPr>
        </p:nvSpPr>
        <p:spPr>
          <a:xfrm>
            <a:off x="704648" y="1366414"/>
            <a:ext cx="12052301" cy="1625601"/>
          </a:xfrm>
          <a:prstGeom prst="rect">
            <a:avLst/>
          </a:prstGeom>
        </p:spPr>
        <p:txBody>
          <a:bodyPr/>
          <a:lstStyle>
            <a:lvl1pPr>
              <a:defRPr sz="4600"/>
            </a:lvl1pPr>
          </a:lstStyle>
          <a:p>
            <a:r>
              <a:rPr lang="en-US" dirty="0" smtClean="0"/>
              <a:t>INDUSTRY ENGAGEMENT</a:t>
            </a:r>
            <a:endParaRPr dirty="0"/>
          </a:p>
        </p:txBody>
      </p:sp>
    </p:spTree>
    <p:extLst>
      <p:ext uri="{BB962C8B-B14F-4D97-AF65-F5344CB8AC3E}">
        <p14:creationId xmlns:p14="http://schemas.microsoft.com/office/powerpoint/2010/main" val="3824547203"/>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a:spLocks noGrp="1"/>
          </p:cNvSpPr>
          <p:nvPr>
            <p:ph type="title"/>
          </p:nvPr>
        </p:nvSpPr>
        <p:spPr>
          <a:xfrm>
            <a:off x="952500" y="1451474"/>
            <a:ext cx="12000061" cy="1625601"/>
          </a:xfrm>
          <a:prstGeom prst="rect">
            <a:avLst/>
          </a:prstGeom>
        </p:spPr>
        <p:txBody>
          <a:bodyPr/>
          <a:lstStyle>
            <a:lvl1pPr>
              <a:defRPr sz="4600"/>
            </a:lvl1pPr>
          </a:lstStyle>
          <a:p>
            <a:r>
              <a:t>CHALLENGE YOURSELF</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40963"/>
            <a:ext cx="13004800" cy="9753600"/>
          </a:xfrm>
          <a:prstGeom prst="rect">
            <a:avLst/>
          </a:prstGeom>
        </p:spPr>
      </p:pic>
      <p:sp>
        <p:nvSpPr>
          <p:cNvPr id="2" name="Rectangle 1"/>
          <p:cNvSpPr/>
          <p:nvPr/>
        </p:nvSpPr>
        <p:spPr>
          <a:xfrm>
            <a:off x="1236528" y="6982648"/>
            <a:ext cx="10531743" cy="2308324"/>
          </a:xfrm>
          <a:prstGeom prst="rect">
            <a:avLst/>
          </a:prstGeom>
          <a:solidFill>
            <a:schemeClr val="tx2">
              <a:lumMod val="20000"/>
              <a:lumOff val="80000"/>
              <a:alpha val="81000"/>
            </a:schemeClr>
          </a:solidFill>
        </p:spPr>
        <p:txBody>
          <a:bodyPr wrap="square">
            <a:spAutoFit/>
          </a:bodyPr>
          <a:lstStyle/>
          <a:p>
            <a:r>
              <a:rPr lang="en-US" dirty="0">
                <a:solidFill>
                  <a:schemeClr val="bg1"/>
                </a:solidFill>
              </a:rPr>
              <a:t>The right contract is one that bridges agency mission to desired outcomes with the right balance between government regulation and flexibility in delivering digital </a:t>
            </a:r>
            <a:r>
              <a:rPr lang="en-US" dirty="0" smtClean="0">
                <a:solidFill>
                  <a:schemeClr val="bg1"/>
                </a:solidFill>
              </a:rPr>
              <a:t>solutions</a:t>
            </a:r>
            <a:endParaRPr lang="en-US" dirty="0">
              <a:solidFill>
                <a:schemeClr val="bg1"/>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Shape 180"/>
          <p:cNvSpPr>
            <a:spLocks noGrp="1"/>
          </p:cNvSpPr>
          <p:nvPr>
            <p:ph type="body" sz="quarter" idx="1"/>
          </p:nvPr>
        </p:nvSpPr>
        <p:spPr>
          <a:prstGeom prst="rect">
            <a:avLst/>
          </a:prstGeom>
        </p:spPr>
        <p:txBody>
          <a:bodyPr/>
          <a:lstStyle>
            <a:lvl1pPr defTabSz="560831">
              <a:lnSpc>
                <a:spcPct val="120000"/>
              </a:lnSpc>
              <a:spcBef>
                <a:spcPts val="4000"/>
              </a:spcBef>
              <a:defRPr sz="5184"/>
            </a:lvl1pPr>
          </a:lstStyle>
          <a:p>
            <a:r>
              <a:rPr lang="en-US" dirty="0" smtClean="0"/>
              <a:t>USDS.GOV</a:t>
            </a:r>
            <a:endParaRPr dirty="0"/>
          </a:p>
        </p:txBody>
      </p:sp>
      <p:sp>
        <p:nvSpPr>
          <p:cNvPr id="181" name="Shape 181"/>
          <p:cNvSpPr>
            <a:spLocks noGrp="1"/>
          </p:cNvSpPr>
          <p:nvPr>
            <p:ph type="body" idx="13"/>
          </p:nvPr>
        </p:nvSpPr>
        <p:spPr>
          <a:prstGeom prst="rect">
            <a:avLst/>
          </a:prstGeom>
          <a:extLst>
            <a:ext uri="{C572A759-6A51-4108-AA02-DFA0A04FC94B}">
              <ma14:wrappingTextBoxFlag xmlns:ma14="http://schemas.microsoft.com/office/mac/drawingml/2011/main" xmlns="" val="1"/>
            </a:ext>
          </a:extLst>
        </p:spPr>
        <p:txBody>
          <a:bodyPr/>
          <a:lstStyle>
            <a:lvl1pPr marL="0" indent="0" algn="ctr">
              <a:lnSpc>
                <a:spcPct val="50000"/>
              </a:lnSpc>
              <a:buSzTx/>
              <a:buFontTx/>
              <a:buNone/>
              <a:defRPr sz="2000">
                <a:solidFill>
                  <a:srgbClr val="FFFFFF"/>
                </a:solidFill>
              </a:defRPr>
            </a:lvl1pPr>
          </a:lstStyle>
          <a:p>
            <a:r>
              <a:rPr dirty="0"/>
              <a:t>Traci Walker, USDS</a:t>
            </a:r>
          </a:p>
        </p:txBody>
      </p:sp>
    </p:spTree>
    <p:extLst>
      <p:ext uri="{BB962C8B-B14F-4D97-AF65-F5344CB8AC3E}">
        <p14:creationId xmlns:p14="http://schemas.microsoft.com/office/powerpoint/2010/main" val="183807282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9659"/>
            <a:ext cx="13004800" cy="8667749"/>
          </a:xfrm>
          <a:prstGeom prst="rect">
            <a:avLst/>
          </a:prstGeom>
        </p:spPr>
      </p:pic>
      <p:sp>
        <p:nvSpPr>
          <p:cNvPr id="9" name="Rectangle 8"/>
          <p:cNvSpPr/>
          <p:nvPr/>
        </p:nvSpPr>
        <p:spPr>
          <a:xfrm>
            <a:off x="1236528" y="6779448"/>
            <a:ext cx="10531743" cy="1200329"/>
          </a:xfrm>
          <a:prstGeom prst="rect">
            <a:avLst/>
          </a:prstGeom>
          <a:solidFill>
            <a:schemeClr val="tx2">
              <a:lumMod val="20000"/>
              <a:lumOff val="80000"/>
              <a:alpha val="81000"/>
            </a:schemeClr>
          </a:solidFill>
        </p:spPr>
        <p:txBody>
          <a:bodyPr wrap="square">
            <a:spAutoFit/>
          </a:bodyPr>
          <a:lstStyle/>
          <a:p>
            <a:r>
              <a:rPr lang="en-US" dirty="0" smtClean="0">
                <a:solidFill>
                  <a:schemeClr val="bg1"/>
                </a:solidFill>
              </a:rPr>
              <a:t>We need to bridge the gap between </a:t>
            </a:r>
            <a:br>
              <a:rPr lang="en-US" dirty="0" smtClean="0">
                <a:solidFill>
                  <a:schemeClr val="bg1"/>
                </a:solidFill>
              </a:rPr>
            </a:br>
            <a:r>
              <a:rPr lang="en-US" dirty="0" smtClean="0">
                <a:solidFill>
                  <a:schemeClr val="bg1"/>
                </a:solidFill>
              </a:rPr>
              <a:t>the government and digital solutions </a:t>
            </a:r>
            <a:endParaRPr lang="en-US" dirty="0">
              <a:solidFill>
                <a:schemeClr val="bg1"/>
              </a:solidFill>
            </a:endParaRPr>
          </a:p>
        </p:txBody>
      </p:sp>
      <p:sp>
        <p:nvSpPr>
          <p:cNvPr id="8" name="TextBox 7"/>
          <p:cNvSpPr txBox="1"/>
          <p:nvPr/>
        </p:nvSpPr>
        <p:spPr>
          <a:xfrm>
            <a:off x="128229" y="8941015"/>
            <a:ext cx="5139227" cy="2872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r>
              <a:rPr lang="en-US" sz="1200" dirty="0" smtClean="0">
                <a:solidFill>
                  <a:schemeClr val="accent6">
                    <a:lumMod val="60000"/>
                    <a:lumOff val="40000"/>
                  </a:schemeClr>
                </a:solidFill>
              </a:rPr>
              <a:t>Photo credit: https</a:t>
            </a:r>
            <a:r>
              <a:rPr lang="en-US" sz="1200" dirty="0">
                <a:solidFill>
                  <a:schemeClr val="accent6">
                    <a:lumMod val="60000"/>
                    <a:lumOff val="40000"/>
                  </a:schemeClr>
                </a:solidFill>
              </a:rPr>
              <a:t>://www.flickr.com/photos/blmoregon/11442393906/</a:t>
            </a:r>
            <a:endParaRPr kumimoji="0" lang="en-US" sz="1200" b="0" i="0" u="none" strike="noStrike" cap="none" spc="0" normalizeH="0" baseline="0" dirty="0">
              <a:ln>
                <a:noFill/>
              </a:ln>
              <a:solidFill>
                <a:schemeClr val="accent6">
                  <a:lumMod val="60000"/>
                  <a:lumOff val="40000"/>
                </a:schemeClr>
              </a:solidFill>
              <a:effectLst/>
              <a:uFillTx/>
              <a:sym typeface="Rockwe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93487"/>
            <a:ext cx="13160829" cy="9377091"/>
          </a:xfrm>
          <a:prstGeom prst="rect">
            <a:avLst/>
          </a:prstGeom>
        </p:spPr>
      </p:pic>
      <p:sp>
        <p:nvSpPr>
          <p:cNvPr id="4" name="Rectangle 3"/>
          <p:cNvSpPr/>
          <p:nvPr/>
        </p:nvSpPr>
        <p:spPr>
          <a:xfrm>
            <a:off x="1236528" y="6779448"/>
            <a:ext cx="10531743" cy="1200329"/>
          </a:xfrm>
          <a:prstGeom prst="rect">
            <a:avLst/>
          </a:prstGeom>
          <a:solidFill>
            <a:schemeClr val="tx2">
              <a:lumMod val="20000"/>
              <a:lumOff val="80000"/>
              <a:alpha val="81000"/>
            </a:schemeClr>
          </a:solidFill>
        </p:spPr>
        <p:txBody>
          <a:bodyPr wrap="square">
            <a:spAutoFit/>
          </a:bodyPr>
          <a:lstStyle/>
          <a:p>
            <a:r>
              <a:rPr lang="en-US" dirty="0" smtClean="0">
                <a:solidFill>
                  <a:schemeClr val="bg1"/>
                </a:solidFill>
              </a:rPr>
              <a:t>“GALLOPING GERTIE”</a:t>
            </a:r>
            <a:br>
              <a:rPr lang="en-US" dirty="0" smtClean="0">
                <a:solidFill>
                  <a:schemeClr val="bg1"/>
                </a:solidFill>
              </a:rPr>
            </a:br>
            <a:r>
              <a:rPr lang="en-US" dirty="0" smtClean="0">
                <a:solidFill>
                  <a:schemeClr val="bg1"/>
                </a:solidFill>
              </a:rPr>
              <a:t>Tacoma Narrows Bridge</a:t>
            </a:r>
            <a:endParaRPr lang="en-US" dirty="0">
              <a:solidFill>
                <a:schemeClr val="bg1"/>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hape 84"/>
          <p:cNvPicPr preferRelativeResize="0"/>
          <p:nvPr/>
        </p:nvPicPr>
        <p:blipFill>
          <a:blip r:embed="rId3">
            <a:alphaModFix/>
          </a:blip>
          <a:stretch>
            <a:fillRect/>
          </a:stretch>
        </p:blipFill>
        <p:spPr>
          <a:xfrm>
            <a:off x="0" y="-216977"/>
            <a:ext cx="13004800" cy="9206947"/>
          </a:xfrm>
          <a:prstGeom prst="rect">
            <a:avLst/>
          </a:prstGeom>
          <a:noFill/>
          <a:ln>
            <a:noFill/>
          </a:ln>
        </p:spPr>
      </p:pic>
      <p:sp>
        <p:nvSpPr>
          <p:cNvPr id="4" name="Rectangle 3"/>
          <p:cNvSpPr/>
          <p:nvPr/>
        </p:nvSpPr>
        <p:spPr>
          <a:xfrm>
            <a:off x="1236528" y="6779448"/>
            <a:ext cx="10531743" cy="1200329"/>
          </a:xfrm>
          <a:prstGeom prst="rect">
            <a:avLst/>
          </a:prstGeom>
          <a:solidFill>
            <a:schemeClr val="tx2">
              <a:lumMod val="20000"/>
              <a:lumOff val="80000"/>
              <a:alpha val="81000"/>
            </a:schemeClr>
          </a:solidFill>
        </p:spPr>
        <p:txBody>
          <a:bodyPr wrap="square">
            <a:spAutoFit/>
          </a:bodyPr>
          <a:lstStyle/>
          <a:p>
            <a:r>
              <a:rPr lang="en-US" dirty="0" smtClean="0">
                <a:solidFill>
                  <a:schemeClr val="bg1"/>
                </a:solidFill>
              </a:rPr>
              <a:t>The majority of the </a:t>
            </a:r>
            <a:r>
              <a:rPr lang="en-US" dirty="0">
                <a:solidFill>
                  <a:schemeClr val="bg1"/>
                </a:solidFill>
              </a:rPr>
              <a:t>digital transformation </a:t>
            </a:r>
            <a:endParaRPr lang="en-US" dirty="0" smtClean="0">
              <a:solidFill>
                <a:schemeClr val="bg1"/>
              </a:solidFill>
            </a:endParaRPr>
          </a:p>
          <a:p>
            <a:r>
              <a:rPr lang="en-US" dirty="0" smtClean="0">
                <a:solidFill>
                  <a:schemeClr val="bg1"/>
                </a:solidFill>
              </a:rPr>
              <a:t>work needs a safer path</a:t>
            </a:r>
            <a:endParaRPr lang="en-US" dirty="0">
              <a:solidFill>
                <a:schemeClr val="bg1"/>
              </a:solidFill>
            </a:endParaRPr>
          </a:p>
        </p:txBody>
      </p:sp>
    </p:spTree>
    <p:extLst>
      <p:ext uri="{BB962C8B-B14F-4D97-AF65-F5344CB8AC3E}">
        <p14:creationId xmlns:p14="http://schemas.microsoft.com/office/powerpoint/2010/main" val="1029610207"/>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a:spLocks noGrp="1"/>
          </p:cNvSpPr>
          <p:nvPr>
            <p:ph type="title"/>
          </p:nvPr>
        </p:nvSpPr>
        <p:spPr>
          <a:prstGeom prst="rect">
            <a:avLst/>
          </a:prstGeom>
        </p:spPr>
        <p:txBody>
          <a:bodyPr/>
          <a:lstStyle/>
          <a:p>
            <a:r>
              <a:rPr lang="en-US" dirty="0" smtClean="0"/>
              <a:t>Structuring Contracts to Support Digital Service Delivery </a:t>
            </a:r>
            <a:endParaRPr dirty="0"/>
          </a:p>
        </p:txBody>
      </p:sp>
    </p:spTree>
    <p:extLst>
      <p:ext uri="{BB962C8B-B14F-4D97-AF65-F5344CB8AC3E}">
        <p14:creationId xmlns:p14="http://schemas.microsoft.com/office/powerpoint/2010/main" val="4000509277"/>
      </p:ext>
    </p:extLst>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p:cNvSpPr>
          <p:nvPr>
            <p:ph type="body" idx="1"/>
          </p:nvPr>
        </p:nvSpPr>
        <p:spPr>
          <a:xfrm>
            <a:off x="1139881" y="3152566"/>
            <a:ext cx="11181836" cy="5577840"/>
          </a:xfrm>
          <a:prstGeom prst="rect">
            <a:avLst/>
          </a:prstGeom>
        </p:spPr>
        <p:txBody>
          <a:bodyPr>
            <a:noAutofit/>
          </a:bodyPr>
          <a:lstStyle/>
          <a:p>
            <a:pPr marL="522288" indent="-522288">
              <a:lnSpc>
                <a:spcPct val="150000"/>
              </a:lnSpc>
              <a:buSzPct val="70000"/>
            </a:pPr>
            <a:r>
              <a:rPr lang="en-US" dirty="0" smtClean="0"/>
              <a:t>Delivery Based Acquisitions: A </a:t>
            </a:r>
            <a:r>
              <a:rPr lang="en-US" dirty="0" smtClean="0"/>
              <a:t>move forwards MVPs</a:t>
            </a:r>
            <a:r>
              <a:rPr lang="en-US" dirty="0"/>
              <a:t>, Pilots, and </a:t>
            </a:r>
            <a:r>
              <a:rPr lang="en-US" dirty="0" smtClean="0"/>
              <a:t>Prototypes</a:t>
            </a:r>
            <a:endParaRPr lang="en-US" dirty="0"/>
          </a:p>
          <a:p>
            <a:pPr marL="522288" indent="-522288">
              <a:lnSpc>
                <a:spcPct val="150000"/>
              </a:lnSpc>
              <a:buSzPct val="70000"/>
            </a:pPr>
            <a:r>
              <a:rPr lang="en-US" dirty="0" smtClean="0"/>
              <a:t>Using a Statements </a:t>
            </a:r>
            <a:r>
              <a:rPr lang="en-US" dirty="0"/>
              <a:t>of </a:t>
            </a:r>
            <a:r>
              <a:rPr lang="en-US" dirty="0" smtClean="0"/>
              <a:t>Objectives rather than detailing requirements</a:t>
            </a:r>
            <a:endParaRPr lang="en-US" dirty="0"/>
          </a:p>
          <a:p>
            <a:pPr marL="522288" indent="-522288">
              <a:lnSpc>
                <a:spcPct val="150000"/>
              </a:lnSpc>
              <a:buSzPct val="70000"/>
            </a:pPr>
            <a:r>
              <a:rPr lang="en-US" dirty="0" smtClean="0"/>
              <a:t>“Firm Fixed Price” per iteration </a:t>
            </a:r>
            <a:r>
              <a:rPr lang="en-US" sz="2400" dirty="0" smtClean="0"/>
              <a:t>i.e</a:t>
            </a:r>
            <a:r>
              <a:rPr lang="en-US" sz="2400" dirty="0" smtClean="0"/>
              <a:t>. Scrum Sprint, Kanban Cycle</a:t>
            </a:r>
            <a:r>
              <a:rPr lang="en-US" dirty="0" smtClean="0"/>
              <a:t/>
            </a:r>
            <a:br>
              <a:rPr lang="en-US" dirty="0" smtClean="0"/>
            </a:br>
            <a:r>
              <a:rPr dirty="0"/>
              <a:t/>
            </a:r>
            <a:br>
              <a:rPr dirty="0"/>
            </a:br>
            <a:endParaRPr dirty="0"/>
          </a:p>
        </p:txBody>
      </p:sp>
      <p:sp>
        <p:nvSpPr>
          <p:cNvPr id="186" name="Shape 186"/>
          <p:cNvSpPr>
            <a:spLocks noGrp="1"/>
          </p:cNvSpPr>
          <p:nvPr>
            <p:ph type="title"/>
          </p:nvPr>
        </p:nvSpPr>
        <p:spPr>
          <a:xfrm>
            <a:off x="704648" y="1366414"/>
            <a:ext cx="12052301" cy="1625601"/>
          </a:xfrm>
          <a:prstGeom prst="rect">
            <a:avLst/>
          </a:prstGeom>
        </p:spPr>
        <p:txBody>
          <a:bodyPr/>
          <a:lstStyle>
            <a:lvl1pPr>
              <a:defRPr sz="4600"/>
            </a:lvl1pPr>
          </a:lstStyle>
          <a:p>
            <a:r>
              <a:rPr lang="en-US" dirty="0" smtClean="0"/>
              <a:t>CHANGES IN ACQUISITION STRATEGY</a:t>
            </a:r>
            <a:endParaRPr dirty="0"/>
          </a:p>
        </p:txBody>
      </p:sp>
    </p:spTree>
    <p:extLst>
      <p:ext uri="{BB962C8B-B14F-4D97-AF65-F5344CB8AC3E}">
        <p14:creationId xmlns:p14="http://schemas.microsoft.com/office/powerpoint/2010/main" val="4215083582"/>
      </p:ext>
    </p:extLst>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body" idx="1"/>
          </p:nvPr>
        </p:nvSpPr>
        <p:spPr>
          <a:xfrm>
            <a:off x="1264802" y="2689568"/>
            <a:ext cx="11181835" cy="6668475"/>
          </a:xfrm>
          <a:prstGeom prst="rect">
            <a:avLst/>
          </a:prstGeom>
        </p:spPr>
        <p:txBody>
          <a:bodyPr>
            <a:noAutofit/>
          </a:bodyPr>
          <a:lstStyle/>
          <a:p>
            <a:pPr lvl="0"/>
            <a:r>
              <a:rPr lang="en-US" dirty="0"/>
              <a:t>Design procurements to enable mission success; </a:t>
            </a:r>
            <a:r>
              <a:rPr lang="en-US" dirty="0" smtClean="0"/>
              <a:t>focusing </a:t>
            </a:r>
            <a:r>
              <a:rPr lang="en-US" dirty="0"/>
              <a:t>on the </a:t>
            </a:r>
            <a:r>
              <a:rPr lang="en-US" b="1" dirty="0"/>
              <a:t>outcome you want</a:t>
            </a:r>
            <a:r>
              <a:rPr lang="en-US" dirty="0"/>
              <a:t> for </a:t>
            </a:r>
            <a:r>
              <a:rPr lang="en-US" dirty="0" smtClean="0"/>
              <a:t>end users</a:t>
            </a:r>
          </a:p>
          <a:p>
            <a:pPr lvl="0"/>
            <a:r>
              <a:rPr lang="en-US" dirty="0" smtClean="0"/>
              <a:t>Separating </a:t>
            </a:r>
            <a:r>
              <a:rPr lang="en-US" dirty="0"/>
              <a:t>Technical Requirements from Contract </a:t>
            </a:r>
            <a:r>
              <a:rPr lang="en-US" dirty="0" smtClean="0"/>
              <a:t>Requirements; </a:t>
            </a:r>
            <a:r>
              <a:rPr lang="en-US" b="1" dirty="0"/>
              <a:t>Technology is ever-changing</a:t>
            </a:r>
            <a:r>
              <a:rPr lang="en-US" dirty="0"/>
              <a:t> yet contract scope, period of performance, and price should remain fixed</a:t>
            </a:r>
          </a:p>
          <a:p>
            <a:pPr lvl="0"/>
            <a:r>
              <a:rPr lang="en-US" dirty="0"/>
              <a:t>Technology enhancements do not </a:t>
            </a:r>
            <a:r>
              <a:rPr lang="en-US" b="1" dirty="0"/>
              <a:t>“end”</a:t>
            </a:r>
            <a:r>
              <a:rPr lang="en-US" dirty="0"/>
              <a:t> just because the period of performance does</a:t>
            </a:r>
          </a:p>
        </p:txBody>
      </p:sp>
      <p:sp>
        <p:nvSpPr>
          <p:cNvPr id="3" name="Shape 191"/>
          <p:cNvSpPr>
            <a:spLocks noGrp="1"/>
          </p:cNvSpPr>
          <p:nvPr>
            <p:ph type="title"/>
          </p:nvPr>
        </p:nvSpPr>
        <p:spPr>
          <a:xfrm>
            <a:off x="952500" y="1451474"/>
            <a:ext cx="15804412" cy="1625601"/>
          </a:xfrm>
          <a:prstGeom prst="rect">
            <a:avLst/>
          </a:prstGeom>
        </p:spPr>
        <p:txBody>
          <a:bodyPr>
            <a:normAutofit/>
          </a:bodyPr>
          <a:lstStyle>
            <a:lvl1pPr>
              <a:defRPr sz="4600"/>
            </a:lvl1pPr>
          </a:lstStyle>
          <a:p>
            <a:r>
              <a:rPr lang="en-US" dirty="0" smtClean="0"/>
              <a:t>Digital Service Procurement Principals</a:t>
            </a:r>
            <a:endParaRPr dirty="0"/>
          </a:p>
        </p:txBody>
      </p:sp>
    </p:spTree>
    <p:extLst>
      <p:ext uri="{BB962C8B-B14F-4D97-AF65-F5344CB8AC3E}">
        <p14:creationId xmlns:p14="http://schemas.microsoft.com/office/powerpoint/2010/main" val="3907942301"/>
      </p:ext>
    </p:extLst>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body" idx="1"/>
          </p:nvPr>
        </p:nvSpPr>
        <p:spPr>
          <a:xfrm>
            <a:off x="1181521" y="2728380"/>
            <a:ext cx="11181835" cy="6668475"/>
          </a:xfrm>
          <a:prstGeom prst="rect">
            <a:avLst/>
          </a:prstGeom>
        </p:spPr>
        <p:txBody>
          <a:bodyPr>
            <a:noAutofit/>
          </a:bodyPr>
          <a:lstStyle/>
          <a:p>
            <a:pPr lvl="0"/>
            <a:r>
              <a:rPr lang="en-US" dirty="0"/>
              <a:t>Focus on </a:t>
            </a:r>
            <a:r>
              <a:rPr lang="en-US" b="1" dirty="0"/>
              <a:t>Delivery Based </a:t>
            </a:r>
            <a:r>
              <a:rPr lang="en-US" b="1" dirty="0" smtClean="0"/>
              <a:t>Acquisition</a:t>
            </a:r>
            <a:r>
              <a:rPr lang="en-US" dirty="0"/>
              <a:t>;</a:t>
            </a:r>
            <a:r>
              <a:rPr lang="en-US" dirty="0" smtClean="0"/>
              <a:t> </a:t>
            </a:r>
            <a:r>
              <a:rPr lang="en-US" dirty="0"/>
              <a:t>pay for results not </a:t>
            </a:r>
            <a:r>
              <a:rPr lang="en-US" dirty="0" smtClean="0"/>
              <a:t>time</a:t>
            </a:r>
          </a:p>
          <a:p>
            <a:pPr lvl="0"/>
            <a:r>
              <a:rPr lang="en-US" dirty="0"/>
              <a:t>Budgets should be viewed as </a:t>
            </a:r>
            <a:r>
              <a:rPr lang="en-US" b="1" dirty="0"/>
              <a:t>investments</a:t>
            </a:r>
            <a:r>
              <a:rPr lang="en-US" dirty="0"/>
              <a:t> into finding the best technological solution; pursue it to the extent that it continues to </a:t>
            </a:r>
            <a:r>
              <a:rPr lang="en-US" b="1" dirty="0"/>
              <a:t>derive </a:t>
            </a:r>
            <a:r>
              <a:rPr lang="en-US" b="1" dirty="0" smtClean="0"/>
              <a:t>value</a:t>
            </a:r>
            <a:endParaRPr lang="en-US" dirty="0"/>
          </a:p>
          <a:p>
            <a:pPr lvl="0"/>
            <a:r>
              <a:rPr lang="en-US" b="1" dirty="0" smtClean="0"/>
              <a:t>Buy </a:t>
            </a:r>
            <a:r>
              <a:rPr lang="en-US" b="1" dirty="0"/>
              <a:t>small, build small, fail small; </a:t>
            </a:r>
            <a:r>
              <a:rPr lang="en-US" dirty="0"/>
              <a:t>set up your contract for a </a:t>
            </a:r>
            <a:r>
              <a:rPr lang="en-US" b="1" dirty="0"/>
              <a:t>quick win</a:t>
            </a:r>
            <a:r>
              <a:rPr lang="en-US" dirty="0"/>
              <a:t> then determine how to scale the success</a:t>
            </a:r>
          </a:p>
        </p:txBody>
      </p:sp>
      <p:sp>
        <p:nvSpPr>
          <p:cNvPr id="3" name="Shape 191"/>
          <p:cNvSpPr>
            <a:spLocks noGrp="1"/>
          </p:cNvSpPr>
          <p:nvPr>
            <p:ph type="title"/>
          </p:nvPr>
        </p:nvSpPr>
        <p:spPr>
          <a:xfrm>
            <a:off x="952500" y="1451474"/>
            <a:ext cx="12052300" cy="1625601"/>
          </a:xfrm>
          <a:prstGeom prst="rect">
            <a:avLst/>
          </a:prstGeom>
        </p:spPr>
        <p:txBody>
          <a:bodyPr/>
          <a:lstStyle>
            <a:lvl1pPr>
              <a:defRPr sz="4600"/>
            </a:lvl1pPr>
          </a:lstStyle>
          <a:p>
            <a:r>
              <a:rPr lang="en-US" dirty="0"/>
              <a:t>Digital Service Procurement </a:t>
            </a:r>
            <a:r>
              <a:rPr lang="en-US" dirty="0" smtClean="0"/>
              <a:t>Principals</a:t>
            </a:r>
            <a:endParaRPr dirty="0"/>
          </a:p>
        </p:txBody>
      </p:sp>
    </p:spTree>
    <p:extLst>
      <p:ext uri="{BB962C8B-B14F-4D97-AF65-F5344CB8AC3E}">
        <p14:creationId xmlns:p14="http://schemas.microsoft.com/office/powerpoint/2010/main" val="2452570272"/>
      </p:ext>
    </p:extLst>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Shape 193"/>
          <p:cNvSpPr>
            <a:spLocks noGrp="1"/>
          </p:cNvSpPr>
          <p:nvPr>
            <p:ph type="body" idx="1"/>
          </p:nvPr>
        </p:nvSpPr>
        <p:spPr>
          <a:xfrm>
            <a:off x="1160701" y="2707562"/>
            <a:ext cx="11181835" cy="6668475"/>
          </a:xfrm>
          <a:prstGeom prst="rect">
            <a:avLst/>
          </a:prstGeom>
        </p:spPr>
        <p:txBody>
          <a:bodyPr>
            <a:noAutofit/>
          </a:bodyPr>
          <a:lstStyle/>
          <a:p>
            <a:pPr lvl="0"/>
            <a:r>
              <a:rPr lang="en-US" dirty="0" smtClean="0"/>
              <a:t>Acquisition </a:t>
            </a:r>
            <a:r>
              <a:rPr lang="en-US" dirty="0"/>
              <a:t>of digital services should leverage the </a:t>
            </a:r>
            <a:r>
              <a:rPr lang="en-US" b="1" dirty="0"/>
              <a:t>efficiency of commercial </a:t>
            </a:r>
            <a:r>
              <a:rPr lang="en-US" b="1" dirty="0" smtClean="0"/>
              <a:t>contracting; </a:t>
            </a:r>
            <a:r>
              <a:rPr lang="en-US" dirty="0" smtClean="0"/>
              <a:t>best </a:t>
            </a:r>
            <a:r>
              <a:rPr lang="en-US" dirty="0"/>
              <a:t>practices for digital services are defined by the commercial </a:t>
            </a:r>
            <a:r>
              <a:rPr lang="en-US" dirty="0" smtClean="0"/>
              <a:t>industry </a:t>
            </a:r>
          </a:p>
          <a:p>
            <a:r>
              <a:rPr lang="en-US" dirty="0"/>
              <a:t>Buy Agile</a:t>
            </a:r>
            <a:r>
              <a:rPr lang="en-US" dirty="0" smtClean="0"/>
              <a:t> software development </a:t>
            </a:r>
            <a:r>
              <a:rPr lang="en-US" dirty="0"/>
              <a:t>as a</a:t>
            </a:r>
            <a:r>
              <a:rPr lang="en-US" dirty="0" smtClean="0"/>
              <a:t> </a:t>
            </a:r>
            <a:r>
              <a:rPr lang="en-US" b="1" dirty="0" smtClean="0"/>
              <a:t>repeated </a:t>
            </a:r>
            <a:r>
              <a:rPr lang="en-US" b="1" dirty="0"/>
              <a:t>p</a:t>
            </a:r>
            <a:r>
              <a:rPr lang="en-US" b="1" dirty="0" smtClean="0"/>
              <a:t>rocess</a:t>
            </a:r>
            <a:r>
              <a:rPr lang="en-US" dirty="0" smtClean="0"/>
              <a:t> </a:t>
            </a:r>
            <a:r>
              <a:rPr lang="en-US" dirty="0"/>
              <a:t>for the delivery of working </a:t>
            </a:r>
            <a:r>
              <a:rPr lang="en-US" dirty="0" smtClean="0"/>
              <a:t>product</a:t>
            </a:r>
            <a:endParaRPr lang="en-US" dirty="0"/>
          </a:p>
          <a:p>
            <a:r>
              <a:rPr lang="en-US" dirty="0"/>
              <a:t>Rate previous performance on the </a:t>
            </a:r>
            <a:r>
              <a:rPr lang="en-US" b="1" dirty="0"/>
              <a:t>quality of delivery </a:t>
            </a:r>
            <a:r>
              <a:rPr lang="en-US" dirty="0"/>
              <a:t>as an indicator for future performance </a:t>
            </a:r>
          </a:p>
        </p:txBody>
      </p:sp>
      <p:sp>
        <p:nvSpPr>
          <p:cNvPr id="7" name="Shape 191"/>
          <p:cNvSpPr>
            <a:spLocks noGrp="1"/>
          </p:cNvSpPr>
          <p:nvPr>
            <p:ph type="title"/>
          </p:nvPr>
        </p:nvSpPr>
        <p:spPr>
          <a:xfrm>
            <a:off x="952500" y="1451474"/>
            <a:ext cx="12052300" cy="1625601"/>
          </a:xfrm>
          <a:prstGeom prst="rect">
            <a:avLst/>
          </a:prstGeom>
        </p:spPr>
        <p:txBody>
          <a:bodyPr/>
          <a:lstStyle>
            <a:lvl1pPr>
              <a:defRPr sz="4600"/>
            </a:lvl1pPr>
          </a:lstStyle>
          <a:p>
            <a:r>
              <a:rPr lang="en-US" dirty="0"/>
              <a:t>Digital Service Procurement Principals</a:t>
            </a:r>
            <a:endParaRPr dirty="0"/>
          </a:p>
        </p:txBody>
      </p:sp>
    </p:spTree>
    <p:extLst>
      <p:ext uri="{BB962C8B-B14F-4D97-AF65-F5344CB8AC3E}">
        <p14:creationId xmlns:p14="http://schemas.microsoft.com/office/powerpoint/2010/main" val="3308403114"/>
      </p:ext>
    </p:extLst>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White">
  <a:themeElements>
    <a:clrScheme name="White">
      <a:dk1>
        <a:srgbClr val="344664"/>
      </a:dk1>
      <a:lt1>
        <a:srgbClr val="344664">
          <a:alpha val="95000"/>
        </a:srgbClr>
      </a:lt1>
      <a:dk2>
        <a:srgbClr val="A7A7A7"/>
      </a:dk2>
      <a:lt2>
        <a:srgbClr val="535353"/>
      </a:lt2>
      <a:accent1>
        <a:srgbClr val="A2992C"/>
      </a:accent1>
      <a:accent2>
        <a:srgbClr val="D9C708"/>
      </a:accent2>
      <a:accent3>
        <a:srgbClr val="334463"/>
      </a:accent3>
      <a:accent4>
        <a:srgbClr val="7F8EA4"/>
      </a:accent4>
      <a:accent5>
        <a:srgbClr val="2E65B7"/>
      </a:accent5>
      <a:accent6>
        <a:srgbClr val="637286"/>
      </a:accent6>
      <a:hlink>
        <a:srgbClr val="0000FF"/>
      </a:hlink>
      <a:folHlink>
        <a:srgbClr val="FF00FF"/>
      </a:folHlink>
    </a:clrScheme>
    <a:fontScheme name="White">
      <a:majorFont>
        <a:latin typeface="Lucida Grande"/>
        <a:ea typeface="Lucida Grande"/>
        <a:cs typeface="Lucida Grand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A2992C"/>
      </a:accent1>
      <a:accent2>
        <a:srgbClr val="D9C708"/>
      </a:accent2>
      <a:accent3>
        <a:srgbClr val="334463"/>
      </a:accent3>
      <a:accent4>
        <a:srgbClr val="7F8EA4"/>
      </a:accent4>
      <a:accent5>
        <a:srgbClr val="2E65B7"/>
      </a:accent5>
      <a:accent6>
        <a:srgbClr val="637286"/>
      </a:accent6>
      <a:hlink>
        <a:srgbClr val="0000FF"/>
      </a:hlink>
      <a:folHlink>
        <a:srgbClr val="FF00FF"/>
      </a:folHlink>
    </a:clrScheme>
    <a:fontScheme name="White">
      <a:majorFont>
        <a:latin typeface="Lucida Grande"/>
        <a:ea typeface="Lucida Grande"/>
        <a:cs typeface="Lucida Grand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344664"/>
            </a:solidFill>
            <a:effectLst/>
            <a:uFillTx/>
            <a:latin typeface="Rockwell"/>
            <a:ea typeface="Rockwell"/>
            <a:cs typeface="Rockwell"/>
            <a:sym typeface="Rockwel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7B777D3-7F49-4C5B-AF13-2B922D0ECC80}"/>
</file>

<file path=customXml/itemProps2.xml><?xml version="1.0" encoding="utf-8"?>
<ds:datastoreItem xmlns:ds="http://schemas.openxmlformats.org/officeDocument/2006/customXml" ds:itemID="{A81F8BAA-E82D-41D6-932E-25CF2E379BE7}"/>
</file>

<file path=customXml/itemProps3.xml><?xml version="1.0" encoding="utf-8"?>
<ds:datastoreItem xmlns:ds="http://schemas.openxmlformats.org/officeDocument/2006/customXml" ds:itemID="{69032F67-CE87-4445-A925-01D7564C9DBD}"/>
</file>

<file path=docProps/app.xml><?xml version="1.0" encoding="utf-8"?>
<Properties xmlns="http://schemas.openxmlformats.org/officeDocument/2006/extended-properties" xmlns:vt="http://schemas.openxmlformats.org/officeDocument/2006/docPropsVTypes">
  <TotalTime>11442</TotalTime>
  <Words>1173</Words>
  <Application>Microsoft Office PowerPoint</Application>
  <PresentationFormat>Custom</PresentationFormat>
  <Paragraphs>92</Paragraphs>
  <Slides>15</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Avenir LT Std 55 Roman</vt:lpstr>
      <vt:lpstr>Avenir Next</vt:lpstr>
      <vt:lpstr>Ebrima</vt:lpstr>
      <vt:lpstr>Helvetica</vt:lpstr>
      <vt:lpstr>Lucida Grande</vt:lpstr>
      <vt:lpstr>Rockwell</vt:lpstr>
      <vt:lpstr>White</vt:lpstr>
      <vt:lpstr>PowerPoint Presentation</vt:lpstr>
      <vt:lpstr>PowerPoint Presentation</vt:lpstr>
      <vt:lpstr>PowerPoint Presentation</vt:lpstr>
      <vt:lpstr>PowerPoint Presentation</vt:lpstr>
      <vt:lpstr>Structuring Contracts to Support Digital Service Delivery </vt:lpstr>
      <vt:lpstr>CHANGES IN ACQUISITION STRATEGY</vt:lpstr>
      <vt:lpstr>Digital Service Procurement Principals</vt:lpstr>
      <vt:lpstr>Digital Service Procurement Principals</vt:lpstr>
      <vt:lpstr>Digital Service Procurement Principals</vt:lpstr>
      <vt:lpstr>   New methods = new language</vt:lpstr>
      <vt:lpstr>Industry Engagement</vt:lpstr>
      <vt:lpstr>INDUSTRY ENGAGEMENT</vt:lpstr>
      <vt:lpstr>INDUSTRY ENGAGEMENT</vt:lpstr>
      <vt:lpstr>CHALLENGE YOURSELF</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Walker, Traci</dc:creator>
  <cp:lastModifiedBy>Walker, Traci L.</cp:lastModifiedBy>
  <cp:revision>22</cp:revision>
  <cp:lastPrinted>2016-06-02T20:56:59Z</cp:lastPrinted>
  <dcterms:modified xsi:type="dcterms:W3CDTF">2016-07-25T19:31:06Z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