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18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28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27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6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307" r:id="rId3"/>
    <p:sldId id="269" r:id="rId4"/>
    <p:sldId id="258" r:id="rId5"/>
    <p:sldId id="259" r:id="rId6"/>
    <p:sldId id="277" r:id="rId7"/>
    <p:sldId id="260" r:id="rId8"/>
    <p:sldId id="279" r:id="rId9"/>
    <p:sldId id="271" r:id="rId10"/>
    <p:sldId id="322" r:id="rId11"/>
    <p:sldId id="323" r:id="rId12"/>
    <p:sldId id="272" r:id="rId13"/>
    <p:sldId id="280" r:id="rId14"/>
    <p:sldId id="321" r:id="rId15"/>
    <p:sldId id="284" r:id="rId16"/>
    <p:sldId id="281" r:id="rId17"/>
    <p:sldId id="330" r:id="rId18"/>
    <p:sldId id="324" r:id="rId19"/>
    <p:sldId id="325" r:id="rId20"/>
    <p:sldId id="326" r:id="rId21"/>
    <p:sldId id="327" r:id="rId22"/>
    <p:sldId id="273" r:id="rId23"/>
    <p:sldId id="276" r:id="rId24"/>
    <p:sldId id="336" r:id="rId25"/>
    <p:sldId id="332" r:id="rId26"/>
    <p:sldId id="286" r:id="rId27"/>
    <p:sldId id="333" r:id="rId28"/>
    <p:sldId id="334" r:id="rId29"/>
    <p:sldId id="335" r:id="rId30"/>
    <p:sldId id="328" r:id="rId31"/>
    <p:sldId id="329" r:id="rId32"/>
    <p:sldId id="331" r:id="rId33"/>
    <p:sldId id="337" r:id="rId3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44664"/>
        </a:solidFill>
        <a:effectLst/>
        <a:uFillTx/>
        <a:latin typeface="Rockwell"/>
        <a:ea typeface="Rockwell"/>
        <a:cs typeface="Rockwell"/>
        <a:sym typeface="Rockwell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44664"/>
        </a:solidFill>
        <a:effectLst/>
        <a:uFillTx/>
        <a:latin typeface="Rockwell"/>
        <a:ea typeface="Rockwell"/>
        <a:cs typeface="Rockwell"/>
        <a:sym typeface="Rockwell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44664"/>
        </a:solidFill>
        <a:effectLst/>
        <a:uFillTx/>
        <a:latin typeface="Rockwell"/>
        <a:ea typeface="Rockwell"/>
        <a:cs typeface="Rockwell"/>
        <a:sym typeface="Rockwell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44664"/>
        </a:solidFill>
        <a:effectLst/>
        <a:uFillTx/>
        <a:latin typeface="Rockwell"/>
        <a:ea typeface="Rockwell"/>
        <a:cs typeface="Rockwell"/>
        <a:sym typeface="Rockwell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44664"/>
        </a:solidFill>
        <a:effectLst/>
        <a:uFillTx/>
        <a:latin typeface="Rockwell"/>
        <a:ea typeface="Rockwell"/>
        <a:cs typeface="Rockwell"/>
        <a:sym typeface="Rockwell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44664"/>
        </a:solidFill>
        <a:effectLst/>
        <a:uFillTx/>
        <a:latin typeface="Rockwell"/>
        <a:ea typeface="Rockwell"/>
        <a:cs typeface="Rockwell"/>
        <a:sym typeface="Rockwell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44664"/>
        </a:solidFill>
        <a:effectLst/>
        <a:uFillTx/>
        <a:latin typeface="Rockwell"/>
        <a:ea typeface="Rockwell"/>
        <a:cs typeface="Rockwell"/>
        <a:sym typeface="Rockwell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44664"/>
        </a:solidFill>
        <a:effectLst/>
        <a:uFillTx/>
        <a:latin typeface="Rockwell"/>
        <a:ea typeface="Rockwell"/>
        <a:cs typeface="Rockwell"/>
        <a:sym typeface="Rockwell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44664"/>
        </a:solidFill>
        <a:effectLst/>
        <a:uFillTx/>
        <a:latin typeface="Rockwell"/>
        <a:ea typeface="Rockwell"/>
        <a:cs typeface="Rockwell"/>
        <a:sym typeface="Rockwell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Rockwell"/>
          <a:ea typeface="Rockwell"/>
          <a:cs typeface="Rockwell"/>
        </a:font>
        <a:srgbClr val="34466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DDCB"/>
          </a:solidFill>
        </a:fill>
      </a:tcStyle>
    </a:wholeTbl>
    <a:band2H>
      <a:tcTxStyle/>
      <a:tcStyle>
        <a:tcBdr/>
        <a:fill>
          <a:solidFill>
            <a:srgbClr val="F0EFE7"/>
          </a:solidFill>
        </a:fill>
      </a:tcStyle>
    </a:band2H>
    <a:fir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Rockwell"/>
          <a:ea typeface="Rockwell"/>
          <a:cs typeface="Rockwell"/>
        </a:font>
        <a:srgbClr val="34466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DD2"/>
          </a:solidFill>
        </a:fill>
      </a:tcStyle>
    </a:wholeTbl>
    <a:band2H>
      <a:tcTxStyle/>
      <a:tcStyle>
        <a:tcBdr/>
        <a:fill>
          <a:solidFill>
            <a:srgbClr val="E7E8EA"/>
          </a:solidFill>
        </a:fill>
      </a:tcStyle>
    </a:band2H>
    <a:fir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Rockwell"/>
          <a:ea typeface="Rockwell"/>
          <a:cs typeface="Rockwell"/>
        </a:font>
        <a:srgbClr val="34466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4D8"/>
          </a:solidFill>
        </a:fill>
      </a:tcStyle>
    </a:wholeTbl>
    <a:band2H>
      <a:tcTxStyle/>
      <a:tcStyle>
        <a:tcBdr/>
        <a:fill>
          <a:solidFill>
            <a:srgbClr val="EAEBED"/>
          </a:solidFill>
        </a:fill>
      </a:tcStyle>
    </a:band2H>
    <a:fir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Rockwell"/>
          <a:ea typeface="Rockwell"/>
          <a:cs typeface="Rockwell"/>
        </a:font>
        <a:srgbClr val="34466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8EA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rgbClr val="34466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44664"/>
              </a:solidFill>
              <a:prstDash val="solid"/>
              <a:round/>
            </a:ln>
          </a:top>
          <a:bottom>
            <a:ln w="25400" cap="flat">
              <a:solidFill>
                <a:srgbClr val="34466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44664"/>
              </a:solidFill>
              <a:prstDash val="solid"/>
              <a:round/>
            </a:ln>
          </a:top>
          <a:bottom>
            <a:ln w="25400" cap="flat">
              <a:solidFill>
                <a:srgbClr val="34466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Rockwell"/>
          <a:ea typeface="Rockwell"/>
          <a:cs typeface="Rockwell"/>
        </a:font>
        <a:srgbClr val="34466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ED2"/>
          </a:solidFill>
        </a:fill>
      </a:tcStyle>
    </a:wholeTbl>
    <a:band2H>
      <a:tcTxStyle/>
      <a:tcStyle>
        <a:tcBdr/>
        <a:fill>
          <a:solidFill>
            <a:srgbClr val="E7E8EA"/>
          </a:solidFill>
        </a:fill>
      </a:tcStyle>
    </a:band2H>
    <a:fir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44664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44664"/>
          </a:solidFill>
        </a:fill>
      </a:tcStyle>
    </a:lastRow>
    <a:fir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44664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Rockwell"/>
          <a:ea typeface="Rockwell"/>
          <a:cs typeface="Rockwell"/>
        </a:font>
        <a:srgbClr val="344664"/>
      </a:tcTxStyle>
      <a:tcStyle>
        <a:tcBdr>
          <a:left>
            <a:ln w="12700" cap="flat">
              <a:solidFill>
                <a:srgbClr val="344664"/>
              </a:solidFill>
              <a:prstDash val="solid"/>
              <a:round/>
            </a:ln>
          </a:left>
          <a:right>
            <a:ln w="12700" cap="flat">
              <a:solidFill>
                <a:srgbClr val="344664"/>
              </a:solidFill>
              <a:prstDash val="solid"/>
              <a:round/>
            </a:ln>
          </a:right>
          <a:top>
            <a:ln w="12700" cap="flat">
              <a:solidFill>
                <a:srgbClr val="344664"/>
              </a:solidFill>
              <a:prstDash val="solid"/>
              <a:round/>
            </a:ln>
          </a:top>
          <a:bottom>
            <a:ln w="12700" cap="flat">
              <a:solidFill>
                <a:srgbClr val="344664"/>
              </a:solidFill>
              <a:prstDash val="solid"/>
              <a:round/>
            </a:ln>
          </a:bottom>
          <a:insideH>
            <a:ln w="12700" cap="flat">
              <a:solidFill>
                <a:srgbClr val="344664"/>
              </a:solidFill>
              <a:prstDash val="solid"/>
              <a:round/>
            </a:ln>
          </a:insideH>
          <a:insideV>
            <a:ln w="12700" cap="flat">
              <a:solidFill>
                <a:srgbClr val="344664"/>
              </a:solidFill>
              <a:prstDash val="solid"/>
              <a:round/>
            </a:ln>
          </a:insideV>
        </a:tcBdr>
        <a:fill>
          <a:solidFill>
            <a:srgbClr val="344664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Rockwell"/>
          <a:ea typeface="Rockwell"/>
          <a:cs typeface="Rockwell"/>
        </a:font>
        <a:srgbClr val="344664"/>
      </a:tcTxStyle>
      <a:tcStyle>
        <a:tcBdr>
          <a:left>
            <a:ln w="12700" cap="flat">
              <a:solidFill>
                <a:srgbClr val="344664"/>
              </a:solidFill>
              <a:prstDash val="solid"/>
              <a:round/>
            </a:ln>
          </a:left>
          <a:right>
            <a:ln w="12700" cap="flat">
              <a:solidFill>
                <a:srgbClr val="344664"/>
              </a:solidFill>
              <a:prstDash val="solid"/>
              <a:round/>
            </a:ln>
          </a:right>
          <a:top>
            <a:ln w="12700" cap="flat">
              <a:solidFill>
                <a:srgbClr val="344664"/>
              </a:solidFill>
              <a:prstDash val="solid"/>
              <a:round/>
            </a:ln>
          </a:top>
          <a:bottom>
            <a:ln w="12700" cap="flat">
              <a:solidFill>
                <a:srgbClr val="344664"/>
              </a:solidFill>
              <a:prstDash val="solid"/>
              <a:round/>
            </a:ln>
          </a:bottom>
          <a:insideH>
            <a:ln w="12700" cap="flat">
              <a:solidFill>
                <a:srgbClr val="344664"/>
              </a:solidFill>
              <a:prstDash val="solid"/>
              <a:round/>
            </a:ln>
          </a:insideH>
          <a:insideV>
            <a:ln w="12700" cap="flat">
              <a:solidFill>
                <a:srgbClr val="344664"/>
              </a:solidFill>
              <a:prstDash val="solid"/>
              <a:round/>
            </a:ln>
          </a:insideV>
        </a:tcBdr>
        <a:fill>
          <a:solidFill>
            <a:srgbClr val="344664">
              <a:alpha val="20000"/>
            </a:srgbClr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rgbClr val="344664"/>
      </a:tcTxStyle>
      <a:tcStyle>
        <a:tcBdr>
          <a:left>
            <a:ln w="12700" cap="flat">
              <a:solidFill>
                <a:srgbClr val="344664"/>
              </a:solidFill>
              <a:prstDash val="solid"/>
              <a:round/>
            </a:ln>
          </a:left>
          <a:right>
            <a:ln w="12700" cap="flat">
              <a:solidFill>
                <a:srgbClr val="344664"/>
              </a:solidFill>
              <a:prstDash val="solid"/>
              <a:round/>
            </a:ln>
          </a:right>
          <a:top>
            <a:ln w="50800" cap="flat">
              <a:solidFill>
                <a:srgbClr val="344664"/>
              </a:solidFill>
              <a:prstDash val="solid"/>
              <a:round/>
            </a:ln>
          </a:top>
          <a:bottom>
            <a:ln w="12700" cap="flat">
              <a:solidFill>
                <a:srgbClr val="344664"/>
              </a:solidFill>
              <a:prstDash val="solid"/>
              <a:round/>
            </a:ln>
          </a:bottom>
          <a:insideH>
            <a:ln w="12700" cap="flat">
              <a:solidFill>
                <a:srgbClr val="344664"/>
              </a:solidFill>
              <a:prstDash val="solid"/>
              <a:round/>
            </a:ln>
          </a:insideH>
          <a:insideV>
            <a:ln w="12700" cap="flat">
              <a:solidFill>
                <a:srgbClr val="34466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Rockwell"/>
          <a:ea typeface="Rockwell"/>
          <a:cs typeface="Rockwell"/>
        </a:font>
        <a:srgbClr val="344664"/>
      </a:tcTxStyle>
      <a:tcStyle>
        <a:tcBdr>
          <a:left>
            <a:ln w="12700" cap="flat">
              <a:solidFill>
                <a:srgbClr val="344664"/>
              </a:solidFill>
              <a:prstDash val="solid"/>
              <a:round/>
            </a:ln>
          </a:left>
          <a:right>
            <a:ln w="12700" cap="flat">
              <a:solidFill>
                <a:srgbClr val="344664"/>
              </a:solidFill>
              <a:prstDash val="solid"/>
              <a:round/>
            </a:ln>
          </a:right>
          <a:top>
            <a:ln w="12700" cap="flat">
              <a:solidFill>
                <a:srgbClr val="344664"/>
              </a:solidFill>
              <a:prstDash val="solid"/>
              <a:round/>
            </a:ln>
          </a:top>
          <a:bottom>
            <a:ln w="25400" cap="flat">
              <a:solidFill>
                <a:srgbClr val="344664"/>
              </a:solidFill>
              <a:prstDash val="solid"/>
              <a:round/>
            </a:ln>
          </a:bottom>
          <a:insideH>
            <a:ln w="12700" cap="flat">
              <a:solidFill>
                <a:srgbClr val="344664"/>
              </a:solidFill>
              <a:prstDash val="solid"/>
              <a:round/>
            </a:ln>
          </a:insideH>
          <a:insideV>
            <a:ln w="12700" cap="flat">
              <a:solidFill>
                <a:srgbClr val="344664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182" autoAdjust="0"/>
  </p:normalViewPr>
  <p:slideViewPr>
    <p:cSldViewPr snapToGrid="0">
      <p:cViewPr varScale="1">
        <p:scale>
          <a:sx n="49" d="100"/>
          <a:sy n="49" d="100"/>
        </p:scale>
        <p:origin x="1566" y="6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389773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+mj-lt"/>
        <a:ea typeface="+mj-ea"/>
        <a:cs typeface="+mj-cs"/>
        <a:sym typeface="Lucida Grande"/>
      </a:defRPr>
    </a:lvl1pPr>
    <a:lvl2pPr indent="228600" defTabSz="457200" latinLnBrk="0">
      <a:defRPr sz="2200">
        <a:latin typeface="+mj-lt"/>
        <a:ea typeface="+mj-ea"/>
        <a:cs typeface="+mj-cs"/>
        <a:sym typeface="Lucida Grande"/>
      </a:defRPr>
    </a:lvl2pPr>
    <a:lvl3pPr indent="457200" defTabSz="457200" latinLnBrk="0">
      <a:defRPr sz="2200">
        <a:latin typeface="+mj-lt"/>
        <a:ea typeface="+mj-ea"/>
        <a:cs typeface="+mj-cs"/>
        <a:sym typeface="Lucida Grande"/>
      </a:defRPr>
    </a:lvl3pPr>
    <a:lvl4pPr indent="685800" defTabSz="457200" latinLnBrk="0">
      <a:defRPr sz="2200">
        <a:latin typeface="+mj-lt"/>
        <a:ea typeface="+mj-ea"/>
        <a:cs typeface="+mj-cs"/>
        <a:sym typeface="Lucida Grande"/>
      </a:defRPr>
    </a:lvl4pPr>
    <a:lvl5pPr indent="914400" defTabSz="457200" latinLnBrk="0">
      <a:defRPr sz="2200">
        <a:latin typeface="+mj-lt"/>
        <a:ea typeface="+mj-ea"/>
        <a:cs typeface="+mj-cs"/>
        <a:sym typeface="Lucida Grande"/>
      </a:defRPr>
    </a:lvl5pPr>
    <a:lvl6pPr indent="1143000" defTabSz="457200" latinLnBrk="0">
      <a:defRPr sz="2200">
        <a:latin typeface="+mj-lt"/>
        <a:ea typeface="+mj-ea"/>
        <a:cs typeface="+mj-cs"/>
        <a:sym typeface="Lucida Grande"/>
      </a:defRPr>
    </a:lvl6pPr>
    <a:lvl7pPr indent="1371600" defTabSz="457200" latinLnBrk="0">
      <a:defRPr sz="2200">
        <a:latin typeface="+mj-lt"/>
        <a:ea typeface="+mj-ea"/>
        <a:cs typeface="+mj-cs"/>
        <a:sym typeface="Lucida Grande"/>
      </a:defRPr>
    </a:lvl7pPr>
    <a:lvl8pPr indent="1600200" defTabSz="457200" latinLnBrk="0">
      <a:defRPr sz="2200">
        <a:latin typeface="+mj-lt"/>
        <a:ea typeface="+mj-ea"/>
        <a:cs typeface="+mj-cs"/>
        <a:sym typeface="Lucida Grande"/>
      </a:defRPr>
    </a:lvl8pPr>
    <a:lvl9pPr indent="1828800" defTabSz="457200" latinLnBrk="0">
      <a:defRPr sz="2200">
        <a:latin typeface="+mj-lt"/>
        <a:ea typeface="+mj-ea"/>
        <a:cs typeface="+mj-cs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dirty="0" smtClean="0">
                <a:effectLst/>
                <a:latin typeface="+mj-lt"/>
                <a:ea typeface="+mj-ea"/>
                <a:cs typeface="+mj-cs"/>
                <a:sym typeface="Lucida Grande"/>
              </a:rPr>
              <a:t> - If you don’t know where you’re trying to get to, the odds of getting there are slim</a:t>
            </a:r>
          </a:p>
          <a:p>
            <a:endParaRPr lang="en-US" sz="2200" b="0" i="0" dirty="0" smtClean="0">
              <a:effectLst/>
              <a:latin typeface="+mj-lt"/>
              <a:ea typeface="+mj-ea"/>
              <a:cs typeface="+mj-cs"/>
              <a:sym typeface="Lucida Grande"/>
            </a:endParaRPr>
          </a:p>
          <a:p>
            <a:r>
              <a:rPr lang="en-US" sz="2200" b="0" i="0" dirty="0" smtClean="0">
                <a:effectLst/>
                <a:latin typeface="+mj-lt"/>
                <a:ea typeface="+mj-ea"/>
                <a:cs typeface="+mj-cs"/>
                <a:sym typeface="Lucida Grande"/>
              </a:rPr>
              <a:t>To choose the right vision, ask yourself:</a:t>
            </a:r>
          </a:p>
          <a:p>
            <a:r>
              <a:rPr lang="en-US" sz="2200" b="0" i="0" dirty="0" smtClean="0">
                <a:effectLst/>
                <a:latin typeface="+mj-lt"/>
                <a:ea typeface="+mj-ea"/>
                <a:cs typeface="+mj-cs"/>
                <a:sym typeface="Lucida Grande"/>
              </a:rPr>
              <a:t> - what is the problem is we are trying to solve?</a:t>
            </a:r>
          </a:p>
          <a:p>
            <a:r>
              <a:rPr lang="en-US" sz="2200" b="0" i="0" dirty="0" smtClean="0">
                <a:effectLst/>
                <a:latin typeface="+mj-lt"/>
                <a:ea typeface="+mj-ea"/>
                <a:cs typeface="+mj-cs"/>
                <a:sym typeface="Lucida Grande"/>
              </a:rPr>
              <a:t> - why you are excited to work on the product</a:t>
            </a:r>
          </a:p>
          <a:p>
            <a:r>
              <a:rPr lang="en-US" sz="2200" b="0" i="0" baseline="0" dirty="0" smtClean="0">
                <a:effectLst/>
                <a:latin typeface="+mj-lt"/>
                <a:ea typeface="+mj-ea"/>
                <a:cs typeface="+mj-cs"/>
                <a:sym typeface="Lucida Grande"/>
              </a:rPr>
              <a:t> - </a:t>
            </a:r>
            <a:r>
              <a:rPr lang="en-US" sz="2200" b="0" i="0" dirty="0" smtClean="0">
                <a:effectLst/>
                <a:latin typeface="+mj-lt"/>
                <a:ea typeface="+mj-ea"/>
                <a:cs typeface="+mj-cs"/>
                <a:sym typeface="Lucida Grande"/>
              </a:rPr>
              <a:t>why your care about it?</a:t>
            </a:r>
          </a:p>
          <a:p>
            <a:r>
              <a:rPr lang="en-US" sz="2200" b="0" i="0" baseline="0" dirty="0" smtClean="0">
                <a:effectLst/>
                <a:latin typeface="+mj-lt"/>
                <a:ea typeface="+mj-ea"/>
                <a:cs typeface="+mj-cs"/>
                <a:sym typeface="Lucida Grande"/>
              </a:rPr>
              <a:t> - </a:t>
            </a:r>
            <a:r>
              <a:rPr lang="en-US" sz="2200" b="0" i="0" dirty="0" smtClean="0">
                <a:effectLst/>
                <a:latin typeface="+mj-lt"/>
                <a:ea typeface="+mj-ea"/>
                <a:cs typeface="+mj-cs"/>
                <a:sym typeface="Lucida Grande"/>
              </a:rPr>
              <a:t>what positive change the product should bring about and how it will shape the future?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91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32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backwards… who is 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072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Amazon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072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</a:t>
            </a:r>
            <a:r>
              <a:rPr lang="en-US" baseline="0" dirty="0" smtClean="0"/>
              <a:t> is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52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Ikea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59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</a:t>
            </a:r>
            <a:r>
              <a:rPr lang="en-US" baseline="0" dirty="0" smtClean="0"/>
              <a:t> an example of a viewpoint to the future-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does this vision NOT mention? Shoes_ It is looking to the future and what it CAN become – not what it does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95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Guess</a:t>
            </a:r>
            <a:r>
              <a:rPr lang="en-US" baseline="0" dirty="0" smtClean="0"/>
              <a:t> what this relates too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59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Ikea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59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Ikea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59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Ikea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59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clear on the difference between the product VISION and the PRODUCT and don’t confuse the two. </a:t>
            </a:r>
          </a:p>
          <a:p>
            <a:endParaRPr lang="en-US" dirty="0" smtClean="0"/>
          </a:p>
          <a:p>
            <a:r>
              <a:rPr lang="en-US" dirty="0" smtClean="0"/>
              <a:t>The former is the motivation for developing the product; the latter is a means to achieve the overarching goal.</a:t>
            </a:r>
          </a:p>
          <a:p>
            <a:endParaRPr lang="en-US" dirty="0" smtClean="0"/>
          </a:p>
          <a:p>
            <a:r>
              <a:rPr lang="en-US" sz="2200" b="0" i="0" dirty="0" smtClean="0">
                <a:effectLst/>
                <a:latin typeface="+mj-lt"/>
                <a:ea typeface="+mj-ea"/>
                <a:cs typeface="+mj-cs"/>
                <a:sym typeface="Lucida Grande"/>
              </a:rPr>
              <a:t>Your product vision should not be a plan that shows how to reach your goal. </a:t>
            </a:r>
          </a:p>
          <a:p>
            <a:endParaRPr lang="en-US" sz="2200" b="0" i="0" dirty="0" smtClean="0">
              <a:effectLst/>
              <a:latin typeface="+mj-lt"/>
              <a:ea typeface="+mj-ea"/>
              <a:cs typeface="+mj-cs"/>
              <a:sym typeface="Lucida Grande"/>
            </a:endParaRPr>
          </a:p>
          <a:p>
            <a:r>
              <a:rPr lang="en-US" sz="2200" b="0" i="0" dirty="0" smtClean="0">
                <a:effectLst/>
                <a:latin typeface="+mj-lt"/>
                <a:ea typeface="+mj-ea"/>
                <a:cs typeface="+mj-cs"/>
                <a:sym typeface="Lucida Grande"/>
              </a:rPr>
              <a:t>Instead, you should keep the product vision and the product strategy – the path towards the goal – separate. </a:t>
            </a:r>
          </a:p>
          <a:p>
            <a:endParaRPr lang="en-US" sz="2200" b="0" i="0" dirty="0" smtClean="0">
              <a:effectLst/>
              <a:latin typeface="+mj-lt"/>
              <a:ea typeface="+mj-ea"/>
              <a:cs typeface="+mj-cs"/>
              <a:sym typeface="Lucida Grande"/>
            </a:endParaRPr>
          </a:p>
          <a:p>
            <a:r>
              <a:rPr lang="en-US" sz="2200" b="0" i="0" dirty="0" smtClean="0">
                <a:effectLst/>
                <a:latin typeface="+mj-lt"/>
                <a:ea typeface="+mj-ea"/>
                <a:cs typeface="+mj-cs"/>
                <a:sym typeface="Lucida Grande"/>
              </a:rPr>
              <a:t>This enables to change your strategy while staying grounded in your vision. (This is called to </a:t>
            </a:r>
            <a:r>
              <a:rPr lang="en-US" sz="2200" b="0" i="1" dirty="0" smtClean="0">
                <a:effectLst/>
                <a:latin typeface="+mj-lt"/>
                <a:ea typeface="+mj-ea"/>
                <a:cs typeface="+mj-cs"/>
                <a:sym typeface="Lucida Grande"/>
              </a:rPr>
              <a:t>pivot</a:t>
            </a:r>
            <a:r>
              <a:rPr lang="en-US" sz="2200" b="0" i="0" dirty="0" smtClean="0">
                <a:effectLst/>
                <a:latin typeface="+mj-lt"/>
                <a:ea typeface="+mj-ea"/>
                <a:cs typeface="+mj-cs"/>
                <a:sym typeface="Lucida Grande"/>
              </a:rPr>
              <a:t> in Lean Startup.)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185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3931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4675" indent="-574675">
              <a:lnSpc>
                <a:spcPct val="150000"/>
              </a:lnSpc>
              <a:buSzPct val="70000"/>
            </a:pPr>
            <a:r>
              <a:rPr lang="en-US" dirty="0" smtClean="0"/>
              <a:t>- When we speak about</a:t>
            </a:r>
            <a:r>
              <a:rPr lang="en-US" b="1" baseline="0" dirty="0" smtClean="0"/>
              <a:t> </a:t>
            </a:r>
            <a:r>
              <a:rPr lang="en-US" b="1" dirty="0" smtClean="0"/>
              <a:t>Vision it is a viewport into the future</a:t>
            </a:r>
          </a:p>
          <a:p>
            <a:pPr marL="574675" indent="-574675">
              <a:lnSpc>
                <a:spcPct val="150000"/>
              </a:lnSpc>
              <a:buSzPct val="70000"/>
            </a:pPr>
            <a:r>
              <a:rPr lang="en-US" dirty="0" smtClean="0"/>
              <a:t>- It is not a description</a:t>
            </a:r>
          </a:p>
          <a:p>
            <a:pPr marL="574675" indent="-574675">
              <a:lnSpc>
                <a:spcPct val="150000"/>
              </a:lnSpc>
              <a:buSzPct val="70000"/>
            </a:pPr>
            <a:r>
              <a:rPr lang="en-US" dirty="0" smtClean="0"/>
              <a:t>- It’s how something is different in 3-5 years from now</a:t>
            </a:r>
          </a:p>
          <a:p>
            <a:pPr marL="574675" indent="-574675">
              <a:lnSpc>
                <a:spcPct val="150000"/>
              </a:lnSpc>
              <a:buSzPct val="70000"/>
            </a:pPr>
            <a:r>
              <a:rPr lang="en-US" dirty="0" smtClean="0"/>
              <a:t>- It is the outcomes we are looking for</a:t>
            </a:r>
          </a:p>
          <a:p>
            <a:pPr marL="574675" indent="-574675">
              <a:lnSpc>
                <a:spcPct val="150000"/>
              </a:lnSpc>
              <a:buSzPct val="70000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36517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4675" indent="-574675">
              <a:lnSpc>
                <a:spcPct val="150000"/>
              </a:lnSpc>
              <a:buSzPct val="70000"/>
            </a:pPr>
            <a:r>
              <a:rPr lang="en-US" dirty="0" smtClean="0"/>
              <a:t>- When we speak about</a:t>
            </a:r>
            <a:r>
              <a:rPr lang="en-US" b="1" baseline="0" dirty="0" smtClean="0"/>
              <a:t> </a:t>
            </a:r>
            <a:r>
              <a:rPr lang="en-US" b="1" dirty="0" smtClean="0"/>
              <a:t>Vision it is a viewport into the future</a:t>
            </a:r>
          </a:p>
          <a:p>
            <a:pPr marL="574675" indent="-574675">
              <a:lnSpc>
                <a:spcPct val="150000"/>
              </a:lnSpc>
              <a:buSzPct val="70000"/>
            </a:pPr>
            <a:r>
              <a:rPr lang="en-US" dirty="0" smtClean="0"/>
              <a:t>- It is not a description</a:t>
            </a:r>
          </a:p>
          <a:p>
            <a:pPr marL="574675" indent="-574675">
              <a:lnSpc>
                <a:spcPct val="150000"/>
              </a:lnSpc>
              <a:buSzPct val="70000"/>
            </a:pPr>
            <a:r>
              <a:rPr lang="en-US" dirty="0" smtClean="0"/>
              <a:t>- It’s how something is different in 3-5 years from now</a:t>
            </a:r>
          </a:p>
          <a:p>
            <a:pPr marL="574675" indent="-574675">
              <a:lnSpc>
                <a:spcPct val="150000"/>
              </a:lnSpc>
              <a:buSzPct val="70000"/>
            </a:pPr>
            <a:r>
              <a:rPr lang="en-US" dirty="0" smtClean="0"/>
              <a:t>- It is the outcomes we are looking for</a:t>
            </a:r>
          </a:p>
          <a:p>
            <a:pPr marL="574675" indent="-574675">
              <a:lnSpc>
                <a:spcPct val="150000"/>
              </a:lnSpc>
              <a:buSzPct val="70000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55037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dirty="0" smtClean="0">
                <a:effectLst/>
                <a:latin typeface="+mj-lt"/>
                <a:ea typeface="+mj-ea"/>
                <a:cs typeface="+mj-cs"/>
                <a:sym typeface="Lucida Grande"/>
              </a:rPr>
              <a:t>Make your product vision broad and ambitious so that it engages people and it can facilities a change in the strategy.</a:t>
            </a:r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b="0" i="0" dirty="0" smtClean="0">
              <a:effectLst/>
              <a:latin typeface="+mj-lt"/>
              <a:ea typeface="+mj-ea"/>
              <a:cs typeface="+mj-cs"/>
              <a:sym typeface="Lucida Grande"/>
            </a:endParaRPr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dirty="0" smtClean="0">
                <a:effectLst/>
                <a:latin typeface="+mj-lt"/>
                <a:ea typeface="+mj-ea"/>
                <a:cs typeface="+mj-cs"/>
                <a:sym typeface="Lucida Grande"/>
              </a:rPr>
              <a:t>Remember- its not about picking the technology or the solution at this point and putting</a:t>
            </a:r>
            <a:r>
              <a:rPr lang="en-US" sz="2200" b="0" i="0" baseline="0" dirty="0" smtClean="0">
                <a:effectLst/>
                <a:latin typeface="+mj-lt"/>
                <a:ea typeface="+mj-ea"/>
                <a:cs typeface="+mj-cs"/>
                <a:sym typeface="Lucida Grande"/>
              </a:rPr>
              <a:t> that into the vision- that will come </a:t>
            </a:r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793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dirty="0" smtClean="0">
                <a:effectLst/>
                <a:latin typeface="+mj-lt"/>
                <a:ea typeface="+mj-ea"/>
                <a:cs typeface="+mj-cs"/>
                <a:sym typeface="Lucida Grande"/>
              </a:rPr>
              <a:t>Pros: Walks</a:t>
            </a:r>
            <a:r>
              <a:rPr lang="en-US" sz="2200" b="0" i="0" baseline="0" dirty="0" smtClean="0">
                <a:effectLst/>
                <a:latin typeface="+mj-lt"/>
                <a:ea typeface="+mj-ea"/>
                <a:cs typeface="+mj-cs"/>
                <a:sym typeface="Lucida Grande"/>
              </a:rPr>
              <a:t> through the questions easily and gives you the prompts</a:t>
            </a:r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b="0" i="0" baseline="0" dirty="0" smtClean="0">
              <a:effectLst/>
              <a:latin typeface="+mj-lt"/>
              <a:ea typeface="+mj-ea"/>
              <a:cs typeface="+mj-cs"/>
              <a:sym typeface="Lucida Grande"/>
            </a:endParaRPr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baseline="0" dirty="0" smtClean="0">
                <a:effectLst/>
                <a:latin typeface="+mj-lt"/>
                <a:ea typeface="+mj-ea"/>
                <a:cs typeface="+mj-cs"/>
                <a:sym typeface="Lucida Grande"/>
              </a:rPr>
              <a:t>Cons: Can get long winded and uninspiring as if it’s a “canned” Product Vision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760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</a:t>
            </a:r>
            <a:r>
              <a:rPr lang="en-US" baseline="0" dirty="0" smtClean="0"/>
              <a:t> is Blackberry – it’s a clear product vision that sets the expectation of what the product will be.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962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dirty="0" smtClean="0">
                <a:effectLst/>
                <a:latin typeface="+mj-lt"/>
                <a:ea typeface="+mj-ea"/>
                <a:cs typeface="+mj-cs"/>
                <a:sym typeface="Lucida Grande"/>
              </a:rPr>
              <a:t>This combines both</a:t>
            </a:r>
            <a:r>
              <a:rPr lang="en-US" sz="2200" b="0" i="0" baseline="0" dirty="0" smtClean="0">
                <a:effectLst/>
                <a:latin typeface="+mj-lt"/>
                <a:ea typeface="+mj-ea"/>
                <a:cs typeface="+mj-cs"/>
                <a:sym typeface="Lucida Grande"/>
              </a:rPr>
              <a:t> the product vision and the strategy together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883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</a:t>
            </a:r>
            <a:r>
              <a:rPr lang="en-US" baseline="0" dirty="0" smtClean="0"/>
              <a:t> is Blackberry – it’s a clear product vision that sets the expectation of what the product will be.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754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dirty="0" smtClean="0">
                <a:effectLst/>
                <a:latin typeface="+mj-lt"/>
                <a:ea typeface="+mj-ea"/>
                <a:cs typeface="+mj-cs"/>
                <a:sym typeface="Lucida Grande"/>
              </a:rPr>
              <a:t>How do you use a Product</a:t>
            </a:r>
            <a:r>
              <a:rPr lang="en-US" sz="2200" b="0" i="0" baseline="0" dirty="0" smtClean="0">
                <a:effectLst/>
                <a:latin typeface="+mj-lt"/>
                <a:ea typeface="+mj-ea"/>
                <a:cs typeface="+mj-cs"/>
                <a:sym typeface="Lucida Grande"/>
              </a:rPr>
              <a:t> Vision within the Acquisition Process?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055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18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dirty="0" smtClean="0">
                <a:effectLst/>
                <a:latin typeface="+mj-lt"/>
                <a:ea typeface="+mj-ea"/>
                <a:cs typeface="+mj-cs"/>
                <a:sym typeface="Lucida Grande"/>
              </a:rPr>
              <a:t>- You can come up with the most beautiful vision but</a:t>
            </a:r>
            <a:r>
              <a:rPr lang="en-US" sz="2200" b="0" i="0" baseline="0" dirty="0" smtClean="0">
                <a:effectLst/>
                <a:latin typeface="+mj-lt"/>
                <a:ea typeface="+mj-ea"/>
                <a:cs typeface="+mj-cs"/>
                <a:sym typeface="Lucida Grande"/>
              </a:rPr>
              <a:t> </a:t>
            </a:r>
            <a:r>
              <a:rPr lang="en-US" sz="2200" b="0" i="0" dirty="0" smtClean="0">
                <a:effectLst/>
                <a:latin typeface="+mj-lt"/>
                <a:ea typeface="+mj-ea"/>
                <a:cs typeface="+mj-cs"/>
                <a:sym typeface="Lucida Grande"/>
              </a:rPr>
              <a:t>it’s without</a:t>
            </a:r>
            <a:r>
              <a:rPr lang="en-US" sz="2200" b="0" i="0" baseline="0" dirty="0" smtClean="0">
                <a:effectLst/>
                <a:latin typeface="+mj-lt"/>
                <a:ea typeface="+mj-ea"/>
                <a:cs typeface="+mj-cs"/>
                <a:sym typeface="Lucida Grande"/>
              </a:rPr>
              <a:t> buy-in</a:t>
            </a:r>
            <a:r>
              <a:rPr lang="en-US" sz="2200" b="0" i="0" dirty="0" smtClean="0">
                <a:effectLst/>
                <a:latin typeface="+mj-lt"/>
                <a:ea typeface="+mj-ea"/>
                <a:cs typeface="+mj-cs"/>
                <a:sym typeface="Lucida Grande"/>
              </a:rPr>
              <a:t>. </a:t>
            </a:r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b="0" i="0" dirty="0" smtClean="0">
              <a:effectLst/>
              <a:latin typeface="+mj-lt"/>
              <a:ea typeface="+mj-ea"/>
              <a:cs typeface="+mj-cs"/>
              <a:sym typeface="Lucida Grande"/>
            </a:endParaRPr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dirty="0" smtClean="0">
                <a:effectLst/>
                <a:latin typeface="+mj-lt"/>
                <a:ea typeface="+mj-ea"/>
                <a:cs typeface="+mj-cs"/>
                <a:sym typeface="Lucida Grande"/>
              </a:rPr>
              <a:t> - To create alignment, and to facilitate effective collaboration, the product vision must be shared</a:t>
            </a:r>
          </a:p>
          <a:p>
            <a:pPr marL="342900" marR="0" indent="-34290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2200" b="0" i="0" dirty="0" smtClean="0">
              <a:effectLst/>
              <a:latin typeface="+mj-lt"/>
              <a:ea typeface="+mj-ea"/>
              <a:cs typeface="+mj-cs"/>
              <a:sym typeface="Lucida Grande"/>
            </a:endParaRPr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dirty="0" smtClean="0">
                <a:effectLst/>
                <a:latin typeface="+mj-lt"/>
                <a:ea typeface="+mj-ea"/>
                <a:cs typeface="+mj-cs"/>
                <a:sym typeface="Lucida Grande"/>
              </a:rPr>
              <a:t> -</a:t>
            </a:r>
            <a:r>
              <a:rPr lang="en-US" sz="2200" b="0" i="0" baseline="0" dirty="0" smtClean="0">
                <a:effectLst/>
                <a:latin typeface="+mj-lt"/>
                <a:ea typeface="+mj-ea"/>
                <a:cs typeface="+mj-cs"/>
                <a:sym typeface="Lucida Grande"/>
              </a:rPr>
              <a:t> </a:t>
            </a:r>
            <a:r>
              <a:rPr lang="en-US" sz="2200" b="0" i="0" dirty="0" smtClean="0">
                <a:effectLst/>
                <a:latin typeface="+mj-lt"/>
                <a:ea typeface="+mj-ea"/>
                <a:cs typeface="+mj-cs"/>
                <a:sym typeface="Lucida Grande"/>
              </a:rPr>
              <a:t>Everyone must have the same vision. </a:t>
            </a:r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b="0" i="0" dirty="0" smtClean="0">
              <a:effectLst/>
              <a:latin typeface="+mj-lt"/>
              <a:ea typeface="+mj-ea"/>
              <a:cs typeface="+mj-cs"/>
              <a:sym typeface="Lucida Grande"/>
            </a:endParaRPr>
          </a:p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dirty="0" smtClean="0">
                <a:effectLst/>
                <a:latin typeface="+mj-lt"/>
                <a:ea typeface="+mj-ea"/>
                <a:cs typeface="+mj-cs"/>
                <a:sym typeface="Lucida Grande"/>
              </a:rPr>
              <a:t> - Without a shared vision, people follow their own goals making it much harder to achieve product success.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055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962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dirty="0" smtClean="0">
                <a:effectLst/>
                <a:latin typeface="+mj-lt"/>
                <a:ea typeface="+mj-ea"/>
                <a:cs typeface="+mj-cs"/>
                <a:sym typeface="Lucida Grande"/>
              </a:rPr>
              <a:t>How do you use a Product</a:t>
            </a:r>
            <a:r>
              <a:rPr lang="en-US" sz="2200" b="0" i="0" baseline="0" dirty="0" smtClean="0">
                <a:effectLst/>
                <a:latin typeface="+mj-lt"/>
                <a:ea typeface="+mj-ea"/>
                <a:cs typeface="+mj-cs"/>
                <a:sym typeface="Lucida Grande"/>
              </a:rPr>
              <a:t> Vision within the Acquisition Process?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578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4675" indent="-574675">
              <a:lnSpc>
                <a:spcPct val="150000"/>
              </a:lnSpc>
              <a:buSzPct val="70000"/>
            </a:pPr>
            <a:r>
              <a:rPr lang="en-US" dirty="0" smtClean="0"/>
              <a:t> - The product vision is a stake in the stand</a:t>
            </a:r>
          </a:p>
          <a:p>
            <a:pPr marL="574675" indent="-574675">
              <a:lnSpc>
                <a:spcPct val="150000"/>
              </a:lnSpc>
              <a:buSzPct val="70000"/>
            </a:pPr>
            <a:r>
              <a:rPr lang="en-US" dirty="0" smtClean="0"/>
              <a:t> - It is a giant flag on the horizon</a:t>
            </a:r>
          </a:p>
          <a:p>
            <a:pPr marL="574675" indent="-574675">
              <a:lnSpc>
                <a:spcPct val="150000"/>
              </a:lnSpc>
              <a:buSzPct val="70000"/>
            </a:pPr>
            <a:r>
              <a:rPr lang="en-US" dirty="0" smtClean="0"/>
              <a:t> - The role of the IPT is to lead towards the flag</a:t>
            </a:r>
          </a:p>
          <a:p>
            <a:pPr marL="574675" indent="-574675">
              <a:lnSpc>
                <a:spcPct val="150000"/>
              </a:lnSpc>
              <a:buSzPct val="70000"/>
            </a:pPr>
            <a:r>
              <a:rPr lang="en-US" dirty="0" smtClean="0"/>
              <a:t> - Once the IPTs have the vision, it needs to be socialized</a:t>
            </a:r>
          </a:p>
          <a:p>
            <a:r>
              <a:rPr lang="en-US" sz="2200" dirty="0" smtClean="0">
                <a:effectLst/>
                <a:latin typeface="+mj-lt"/>
                <a:ea typeface="+mj-ea"/>
                <a:cs typeface="+mj-cs"/>
                <a:sym typeface="Lucida Grande"/>
              </a:rPr>
              <a:t> - The more everyone can see the flag, the more they will converge</a:t>
            </a:r>
          </a:p>
          <a:p>
            <a:r>
              <a:rPr lang="en-US" sz="2200" dirty="0" smtClean="0">
                <a:effectLst/>
                <a:latin typeface="+mj-lt"/>
                <a:ea typeface="+mj-ea"/>
                <a:cs typeface="+mj-cs"/>
                <a:sym typeface="Lucida Grande"/>
              </a:rPr>
              <a:t> - And once the flag is in the sand, even if markets change or there is a crisis shift – you can pick up the flag and move to a new location</a:t>
            </a:r>
          </a:p>
          <a:p>
            <a:pPr marL="574675" indent="-574675">
              <a:lnSpc>
                <a:spcPct val="150000"/>
              </a:lnSpc>
              <a:buSzPct val="70000"/>
            </a:pPr>
            <a:endParaRPr lang="en-US" dirty="0" smtClean="0"/>
          </a:p>
          <a:p>
            <a:pPr marL="574675" indent="-574675">
              <a:lnSpc>
                <a:spcPct val="150000"/>
              </a:lnSpc>
              <a:buSzPct val="70000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5561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4675" indent="-574675">
              <a:lnSpc>
                <a:spcPct val="150000"/>
              </a:lnSpc>
              <a:buSzPct val="70000"/>
            </a:pPr>
            <a:r>
              <a:rPr lang="en-US" dirty="0" smtClean="0"/>
              <a:t>Your vision should therefore motivate people, connect them to the product, and inspire them.</a:t>
            </a:r>
          </a:p>
          <a:p>
            <a:pPr marL="574675" indent="-574675">
              <a:lnSpc>
                <a:spcPct val="150000"/>
              </a:lnSpc>
              <a:buSzPct val="70000"/>
            </a:pPr>
            <a:endParaRPr lang="en-US" dirty="0" smtClean="0"/>
          </a:p>
          <a:p>
            <a:pPr marL="574675" indent="-574675">
              <a:lnSpc>
                <a:spcPct val="150000"/>
              </a:lnSpc>
              <a:buSzPct val="70000"/>
            </a:pPr>
            <a:r>
              <a:rPr lang="en-US" sz="2200" b="0" i="0" dirty="0" smtClean="0">
                <a:effectLst/>
                <a:latin typeface="+mj-lt"/>
                <a:ea typeface="+mj-ea"/>
                <a:cs typeface="+mj-cs"/>
                <a:sym typeface="Lucida Grande"/>
              </a:rPr>
              <a:t>A vision focused on creating a benefit for others provides a particularly deep motivation and a lasting inspiration.  </a:t>
            </a:r>
          </a:p>
          <a:p>
            <a:pPr marL="574675" indent="-574675">
              <a:lnSpc>
                <a:spcPct val="150000"/>
              </a:lnSpc>
              <a:buSzPct val="70000"/>
            </a:pPr>
            <a:endParaRPr lang="en-US" sz="2200" b="0" i="0" dirty="0" smtClean="0">
              <a:effectLst/>
              <a:latin typeface="+mj-lt"/>
              <a:ea typeface="+mj-ea"/>
              <a:cs typeface="+mj-cs"/>
              <a:sym typeface="Lucida Grande"/>
            </a:endParaRPr>
          </a:p>
          <a:p>
            <a:pPr marL="574675" indent="-574675">
              <a:lnSpc>
                <a:spcPct val="150000"/>
              </a:lnSpc>
              <a:buSzPct val="70000"/>
            </a:pPr>
            <a:r>
              <a:rPr lang="en-US" sz="2200" b="0" i="0" dirty="0" smtClean="0">
                <a:effectLst/>
                <a:latin typeface="+mj-lt"/>
                <a:ea typeface="+mj-ea"/>
                <a:cs typeface="+mj-cs"/>
                <a:sym typeface="Lucida Grande"/>
              </a:rPr>
              <a:t>People excel because they believe that they are doing something meaningful and beneficial.</a:t>
            </a:r>
          </a:p>
          <a:p>
            <a:pPr marL="574675" indent="-574675">
              <a:lnSpc>
                <a:spcPct val="150000"/>
              </a:lnSpc>
              <a:buSzPct val="70000"/>
            </a:pPr>
            <a:endParaRPr lang="en-US" sz="2200" b="0" i="0" dirty="0" smtClean="0">
              <a:effectLst/>
              <a:latin typeface="+mj-lt"/>
              <a:ea typeface="+mj-ea"/>
              <a:cs typeface="+mj-cs"/>
              <a:sym typeface="Lucida Grande"/>
            </a:endParaRPr>
          </a:p>
          <a:p>
            <a:pPr marL="574675" marR="0" indent="-574675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Tx/>
              <a:buNone/>
              <a:tabLst/>
              <a:defRPr/>
            </a:pPr>
            <a:r>
              <a:rPr lang="en-US" sz="2200" b="1" dirty="0" smtClean="0">
                <a:effectLst/>
                <a:latin typeface="+mj-lt"/>
                <a:ea typeface="+mj-ea"/>
                <a:cs typeface="+mj-cs"/>
                <a:sym typeface="Lucida Grande"/>
              </a:rPr>
              <a:t>IPT owns the flag, and constantly moves towards the flag. Socializes the vision. This is important.</a:t>
            </a:r>
            <a:endParaRPr lang="en-US" sz="2200" dirty="0" smtClean="0">
              <a:effectLst/>
              <a:latin typeface="+mj-lt"/>
              <a:ea typeface="+mj-ea"/>
              <a:cs typeface="+mj-cs"/>
              <a:sym typeface="Lucida Grande"/>
            </a:endParaRPr>
          </a:p>
          <a:p>
            <a:pPr marL="574675" indent="-574675">
              <a:lnSpc>
                <a:spcPct val="150000"/>
              </a:lnSpc>
              <a:buSzPct val="70000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4386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dirty="0" smtClean="0">
                <a:effectLst/>
                <a:latin typeface="+mj-lt"/>
                <a:ea typeface="+mj-ea"/>
                <a:cs typeface="+mj-cs"/>
                <a:sym typeface="Lucida Grande"/>
              </a:rPr>
              <a:t> - A common trap is to focus only on technological innovation, but this would be a mistake, since technology changes over time.</a:t>
            </a:r>
            <a:r>
              <a:rPr lang="en-US" sz="2200" b="0" i="0" baseline="0" dirty="0" smtClean="0">
                <a:effectLst/>
                <a:latin typeface="+mj-lt"/>
                <a:ea typeface="+mj-ea"/>
                <a:cs typeface="+mj-cs"/>
                <a:sym typeface="Lucida Grande"/>
              </a:rPr>
              <a:t>  </a:t>
            </a:r>
          </a:p>
          <a:p>
            <a:endParaRPr lang="en-US" sz="2200" b="0" i="0" baseline="0" dirty="0" smtClean="0">
              <a:effectLst/>
              <a:latin typeface="+mj-lt"/>
              <a:ea typeface="+mj-ea"/>
              <a:cs typeface="+mj-cs"/>
              <a:sym typeface="Lucida Grande"/>
            </a:endParaRPr>
          </a:p>
          <a:p>
            <a:r>
              <a:rPr lang="en-US" sz="2200" b="0" i="0" baseline="0" dirty="0" smtClean="0">
                <a:effectLst/>
                <a:latin typeface="+mj-lt"/>
                <a:ea typeface="+mj-ea"/>
                <a:cs typeface="+mj-cs"/>
                <a:sym typeface="Lucida Grande"/>
              </a:rPr>
              <a:t> - </a:t>
            </a:r>
            <a:r>
              <a:rPr lang="en-US" sz="2200" b="0" i="0" dirty="0" smtClean="0">
                <a:effectLst/>
                <a:latin typeface="+mj-lt"/>
                <a:ea typeface="+mj-ea"/>
                <a:cs typeface="+mj-cs"/>
                <a:sym typeface="Lucida Grande"/>
              </a:rPr>
              <a:t>Predicting new technology five years out will be near impossible.</a:t>
            </a:r>
          </a:p>
          <a:p>
            <a:endParaRPr lang="en-US" sz="2200" b="0" i="0" dirty="0" smtClean="0">
              <a:effectLst/>
              <a:latin typeface="+mj-lt"/>
              <a:ea typeface="+mj-ea"/>
              <a:cs typeface="+mj-cs"/>
              <a:sym typeface="Lucida Grande"/>
            </a:endParaRPr>
          </a:p>
          <a:p>
            <a:r>
              <a:rPr lang="en-US" sz="2200" b="0" i="0" dirty="0" smtClean="0">
                <a:effectLst/>
                <a:latin typeface="+mj-lt"/>
                <a:ea typeface="+mj-ea"/>
                <a:cs typeface="+mj-cs"/>
                <a:sym typeface="Lucida Grande"/>
              </a:rPr>
              <a:t> - The best teams ensure they focus on the experience of the user, divorced from the underlying technology. </a:t>
            </a:r>
          </a:p>
          <a:p>
            <a:endParaRPr lang="en-US" sz="2200" b="0" i="0" dirty="0" smtClean="0">
              <a:effectLst/>
              <a:latin typeface="+mj-lt"/>
              <a:ea typeface="+mj-ea"/>
              <a:cs typeface="+mj-cs"/>
              <a:sym typeface="Lucida Grande"/>
            </a:endParaRPr>
          </a:p>
          <a:p>
            <a:r>
              <a:rPr lang="en-US" sz="2200" b="0" i="0" dirty="0" smtClean="0">
                <a:effectLst/>
                <a:latin typeface="+mj-lt"/>
                <a:ea typeface="+mj-ea"/>
                <a:cs typeface="+mj-cs"/>
                <a:sym typeface="Lucida Grande"/>
              </a:rPr>
              <a:t> - The vision talks about how users experience the product or service. Experiences don’t change quickly and make for a better long-term target</a:t>
            </a:r>
            <a:endParaRPr lang="en-US" sz="2200" b="0" i="0" dirty="0">
              <a:effectLst/>
              <a:latin typeface="+mj-lt"/>
              <a:ea typeface="+mj-ea"/>
              <a:cs typeface="+mj-cs"/>
              <a:sym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4092262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 smtClean="0">
                <a:effectLst/>
                <a:latin typeface="+mj-lt"/>
                <a:ea typeface="+mj-ea"/>
                <a:cs typeface="+mj-cs"/>
                <a:sym typeface="Lucida Grande"/>
              </a:rPr>
              <a:t>- There can be no solution until there is a clear understanding of the problem</a:t>
            </a:r>
          </a:p>
          <a:p>
            <a:r>
              <a:rPr lang="en-US" sz="2200" dirty="0" smtClean="0">
                <a:effectLst/>
                <a:latin typeface="+mj-lt"/>
                <a:ea typeface="+mj-ea"/>
                <a:cs typeface="+mj-cs"/>
                <a:sym typeface="Lucida Grande"/>
              </a:rPr>
              <a:t>- Don’t assume everyone</a:t>
            </a:r>
            <a:r>
              <a:rPr lang="en-US" sz="2200" baseline="0" dirty="0" smtClean="0">
                <a:effectLst/>
                <a:latin typeface="+mj-lt"/>
                <a:ea typeface="+mj-ea"/>
                <a:cs typeface="+mj-cs"/>
                <a:sym typeface="Lucida Grande"/>
              </a:rPr>
              <a:t> </a:t>
            </a:r>
            <a:r>
              <a:rPr lang="en-US" sz="2200" dirty="0" smtClean="0">
                <a:effectLst/>
                <a:latin typeface="+mj-lt"/>
                <a:ea typeface="+mj-ea"/>
                <a:cs typeface="+mj-cs"/>
                <a:sym typeface="Lucida Grande"/>
              </a:rPr>
              <a:t>knows the problem upfront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458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 smtClean="0">
                <a:effectLst/>
                <a:latin typeface="+mj-lt"/>
                <a:ea typeface="+mj-ea"/>
                <a:cs typeface="+mj-cs"/>
                <a:sym typeface="Lucida Grande"/>
              </a:rPr>
              <a:t> - If you don’t know it, you want to use an agile process to understand the </a:t>
            </a:r>
            <a:r>
              <a:rPr lang="en-US" sz="2200" dirty="0" err="1" smtClean="0">
                <a:effectLst/>
                <a:latin typeface="+mj-lt"/>
                <a:ea typeface="+mj-ea"/>
                <a:cs typeface="+mj-cs"/>
                <a:sym typeface="Lucida Grande"/>
              </a:rPr>
              <a:t>problem(s</a:t>
            </a:r>
            <a:r>
              <a:rPr lang="en-US" sz="2200" dirty="0" smtClean="0">
                <a:effectLst/>
                <a:latin typeface="+mj-lt"/>
                <a:ea typeface="+mj-ea"/>
                <a:cs typeface="+mj-cs"/>
                <a:sym typeface="Lucida Grande"/>
              </a:rPr>
              <a:t>)</a:t>
            </a:r>
          </a:p>
          <a:p>
            <a:pPr marL="0" indent="0">
              <a:buFontTx/>
              <a:buNone/>
            </a:pPr>
            <a:r>
              <a:rPr lang="en-US" sz="2200" dirty="0" smtClean="0">
                <a:effectLst/>
                <a:latin typeface="+mj-lt"/>
                <a:ea typeface="+mj-ea"/>
                <a:cs typeface="+mj-cs"/>
                <a:sym typeface="Lucida Grande"/>
              </a:rPr>
              <a:t> - This will most certainly back us into corners and won’t be good</a:t>
            </a:r>
          </a:p>
          <a:p>
            <a:pPr marL="574675" indent="-574675">
              <a:lnSpc>
                <a:spcPct val="150000"/>
              </a:lnSpc>
              <a:buSzPct val="70000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7143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 - </a:t>
            </a:r>
            <a:r>
              <a:rPr lang="en-US" sz="2200" b="1" dirty="0" smtClean="0">
                <a:effectLst/>
                <a:latin typeface="+mj-lt"/>
                <a:ea typeface="+mj-ea"/>
                <a:cs typeface="+mj-cs"/>
                <a:sym typeface="Lucida Grande"/>
              </a:rPr>
              <a:t>Fall in love with the problem first.</a:t>
            </a:r>
          </a:p>
          <a:p>
            <a:r>
              <a:rPr lang="en-US" sz="2200" b="1" dirty="0" smtClean="0">
                <a:effectLst/>
                <a:latin typeface="+mj-lt"/>
                <a:ea typeface="+mj-ea"/>
                <a:cs typeface="+mj-cs"/>
                <a:sym typeface="Lucida Grande"/>
              </a:rPr>
              <a:t> - This is not a quick thing, but is core to being successful</a:t>
            </a:r>
          </a:p>
          <a:p>
            <a:pPr marL="574675" indent="-574675">
              <a:lnSpc>
                <a:spcPct val="150000"/>
              </a:lnSpc>
              <a:buSzPct val="70000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7143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1 - dark">
    <p:bg>
      <p:bgPr>
        <a:solidFill>
          <a:srgbClr val="344664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993318" y="5529262"/>
            <a:ext cx="9194990" cy="13350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30000"/>
              </a:lnSpc>
              <a:buSzTx/>
              <a:buFontTx/>
              <a:buNone/>
              <a:defRPr sz="5400">
                <a:solidFill>
                  <a:srgbClr val="FFFFFF"/>
                </a:solidFill>
              </a:defRPr>
            </a:lvl1pPr>
            <a:lvl2pPr marL="1111250" indent="-666750" algn="ctr">
              <a:lnSpc>
                <a:spcPct val="130000"/>
              </a:lnSpc>
              <a:buFontTx/>
              <a:defRPr sz="5400">
                <a:solidFill>
                  <a:srgbClr val="FFFFFF"/>
                </a:solidFill>
              </a:defRPr>
            </a:lvl2pPr>
            <a:lvl3pPr marL="1555750" indent="-666750" algn="ctr">
              <a:lnSpc>
                <a:spcPct val="130000"/>
              </a:lnSpc>
              <a:buFontTx/>
              <a:defRPr sz="5400">
                <a:solidFill>
                  <a:srgbClr val="FFFFFF"/>
                </a:solidFill>
              </a:defRPr>
            </a:lvl3pPr>
            <a:lvl4pPr marL="2000250" indent="-666750" algn="ctr">
              <a:lnSpc>
                <a:spcPct val="130000"/>
              </a:lnSpc>
              <a:buFontTx/>
              <a:defRPr sz="5400">
                <a:solidFill>
                  <a:srgbClr val="FFFFFF"/>
                </a:solidFill>
              </a:defRPr>
            </a:lvl4pPr>
            <a:lvl5pPr marL="2444750" indent="-666750" algn="ctr">
              <a:lnSpc>
                <a:spcPct val="130000"/>
              </a:lnSpc>
              <a:buFontTx/>
              <a:defRPr sz="5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sz="quarter" idx="13"/>
          </p:nvPr>
        </p:nvSpPr>
        <p:spPr>
          <a:xfrm>
            <a:off x="3938587" y="7233229"/>
            <a:ext cx="5303838" cy="1335088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60000"/>
              </a:lnSpc>
              <a:buSzTx/>
              <a:buFontTx/>
              <a:buNone/>
              <a:defRPr sz="2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4" name="image3.pdf" descr="USDS-logo-ondark.ep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77856" y="2395198"/>
            <a:ext cx="3570562" cy="2154073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- silv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- gold">
    <p:bg>
      <p:bgPr>
        <a:solidFill>
          <a:srgbClr val="A099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losing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image2.pdf" descr="USDS-logo-onwhite.ep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48019" y="1904869"/>
            <a:ext cx="3691437" cy="2326675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>
            <a:spLocks noGrp="1"/>
          </p:cNvSpPr>
          <p:nvPr>
            <p:ph type="body" sz="quarter" idx="1"/>
          </p:nvPr>
        </p:nvSpPr>
        <p:spPr>
          <a:xfrm>
            <a:off x="1993318" y="5529262"/>
            <a:ext cx="9194990" cy="1335088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 sz="4000">
                <a:solidFill>
                  <a:srgbClr val="344664"/>
                </a:solidFill>
              </a:defRPr>
            </a:lvl1pPr>
            <a:lvl2pPr marL="938388" indent="-493888" algn="ctr">
              <a:buFontTx/>
              <a:defRPr sz="4000">
                <a:solidFill>
                  <a:srgbClr val="344664"/>
                </a:solidFill>
              </a:defRPr>
            </a:lvl2pPr>
            <a:lvl3pPr marL="1382888" indent="-493888" algn="ctr">
              <a:buFontTx/>
              <a:defRPr sz="4000">
                <a:solidFill>
                  <a:srgbClr val="344664"/>
                </a:solidFill>
              </a:defRPr>
            </a:lvl3pPr>
            <a:lvl4pPr marL="1827388" indent="-493888" algn="ctr">
              <a:buFontTx/>
              <a:defRPr sz="4000">
                <a:solidFill>
                  <a:srgbClr val="344664"/>
                </a:solidFill>
              </a:defRPr>
            </a:lvl4pPr>
            <a:lvl5pPr marL="2271888" indent="-493888" algn="ctr">
              <a:buFontTx/>
              <a:defRPr sz="4000">
                <a:solidFill>
                  <a:srgbClr val="34466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" name="Shape 142"/>
          <p:cNvSpPr/>
          <p:nvPr/>
        </p:nvSpPr>
        <p:spPr>
          <a:xfrm>
            <a:off x="2893528" y="7720963"/>
            <a:ext cx="715344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chemeClr val="accent4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www.whitehouse.gov/usds</a:t>
            </a:r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 - 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952500" y="3215023"/>
            <a:ext cx="9978606" cy="557808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952500" y="1451474"/>
            <a:ext cx="9978606" cy="1625601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5000">
                <a:latin typeface="Avenir LT Std 55 Roman"/>
                <a:ea typeface="Avenir LT Std 55 Roman"/>
                <a:cs typeface="Avenir LT Std 55 Roman"/>
                <a:sym typeface="Avenir LT Std 55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Title - Silv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xfrm>
            <a:off x="1270000" y="2427347"/>
            <a:ext cx="10464800" cy="4100453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8000">
                <a:solidFill>
                  <a:srgbClr val="FFFFFF"/>
                </a:solidFill>
                <a:latin typeface="Avenir LT Std 55 Roman"/>
                <a:ea typeface="Avenir LT Std 55 Roman"/>
                <a:cs typeface="Avenir LT Std 55 Roman"/>
                <a:sym typeface="Avenir LT Std 55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70" name="Shape 170"/>
          <p:cNvSpPr/>
          <p:nvPr/>
        </p:nvSpPr>
        <p:spPr>
          <a:xfrm>
            <a:off x="1338299" y="9160177"/>
            <a:ext cx="1109980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1400"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U.S. DIGITAL SERVICE</a:t>
            </a:r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2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2.pdf" descr="USDS-logo-onwhite.ep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5515" y="1888793"/>
            <a:ext cx="2614259" cy="1647740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Shape 33"/>
          <p:cNvSpPr>
            <a:spLocks noGrp="1"/>
          </p:cNvSpPr>
          <p:nvPr>
            <p:ph type="body" sz="half" idx="1"/>
          </p:nvPr>
        </p:nvSpPr>
        <p:spPr>
          <a:xfrm>
            <a:off x="1645516" y="3970563"/>
            <a:ext cx="9542792" cy="2893787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6000">
                <a:solidFill>
                  <a:srgbClr val="344664"/>
                </a:solidFill>
              </a:defRPr>
            </a:lvl1pPr>
            <a:lvl2pPr marL="1185333" indent="-740833">
              <a:buFontTx/>
              <a:defRPr sz="6000">
                <a:solidFill>
                  <a:srgbClr val="344664"/>
                </a:solidFill>
              </a:defRPr>
            </a:lvl2pPr>
            <a:lvl3pPr marL="1629833" indent="-740833">
              <a:buFontTx/>
              <a:defRPr sz="6000">
                <a:solidFill>
                  <a:srgbClr val="344664"/>
                </a:solidFill>
              </a:defRPr>
            </a:lvl3pPr>
            <a:lvl4pPr marL="2074333" indent="-740833">
              <a:buFontTx/>
              <a:defRPr sz="6000">
                <a:solidFill>
                  <a:srgbClr val="344664"/>
                </a:solidFill>
              </a:defRPr>
            </a:lvl4pPr>
            <a:lvl5pPr marL="2518833" indent="-740833">
              <a:buFontTx/>
              <a:defRPr sz="6000">
                <a:solidFill>
                  <a:srgbClr val="34466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3"/>
          </p:nvPr>
        </p:nvSpPr>
        <p:spPr>
          <a:xfrm>
            <a:off x="1645516" y="7233229"/>
            <a:ext cx="7596910" cy="1335088"/>
          </a:xfrm>
          <a:prstGeom prst="rect">
            <a:avLst/>
          </a:prstGeom>
        </p:spPr>
        <p:txBody>
          <a:bodyPr anchor="ctr"/>
          <a:lstStyle/>
          <a:p>
            <a:pPr marL="0" indent="0">
              <a:lnSpc>
                <a:spcPct val="60000"/>
              </a:lnSpc>
              <a:buSzTx/>
              <a:buFontTx/>
              <a:buNone/>
              <a:defRPr sz="2000"/>
            </a:pPr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2 - dark">
    <p:bg>
      <p:bgPr>
        <a:solidFill>
          <a:srgbClr val="344664">
            <a:alpha val="9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body" sz="half" idx="1"/>
          </p:nvPr>
        </p:nvSpPr>
        <p:spPr>
          <a:xfrm>
            <a:off x="1645516" y="3970563"/>
            <a:ext cx="9542792" cy="2893787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6000">
                <a:solidFill>
                  <a:srgbClr val="FFFFFF"/>
                </a:solidFill>
              </a:defRPr>
            </a:lvl1pPr>
            <a:lvl2pPr marL="1185333" indent="-740833">
              <a:buFontTx/>
              <a:defRPr sz="6000">
                <a:solidFill>
                  <a:srgbClr val="FFFFFF"/>
                </a:solidFill>
              </a:defRPr>
            </a:lvl2pPr>
            <a:lvl3pPr marL="1629833" indent="-740833">
              <a:buFontTx/>
              <a:defRPr sz="6000">
                <a:solidFill>
                  <a:srgbClr val="FFFFFF"/>
                </a:solidFill>
              </a:defRPr>
            </a:lvl3pPr>
            <a:lvl4pPr marL="2074333" indent="-740833">
              <a:buFontTx/>
              <a:defRPr sz="6000">
                <a:solidFill>
                  <a:srgbClr val="FFFFFF"/>
                </a:solidFill>
              </a:defRPr>
            </a:lvl4pPr>
            <a:lvl5pPr marL="2518833" indent="-740833">
              <a:buFontTx/>
              <a:defRPr sz="60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sz="quarter" idx="13"/>
          </p:nvPr>
        </p:nvSpPr>
        <p:spPr>
          <a:xfrm>
            <a:off x="1645516" y="7233229"/>
            <a:ext cx="7596910" cy="1335088"/>
          </a:xfrm>
          <a:prstGeom prst="rect">
            <a:avLst/>
          </a:prstGeom>
        </p:spPr>
        <p:txBody>
          <a:bodyPr anchor="ctr"/>
          <a:lstStyle/>
          <a:p>
            <a:pPr marL="0" indent="0">
              <a:lnSpc>
                <a:spcPct val="60000"/>
              </a:lnSpc>
              <a:buSzTx/>
              <a:buFontTx/>
              <a:buNone/>
              <a:defRPr sz="2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4" name="image3.pdf" descr="USDS-logo-ondark.ep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5516" y="1954846"/>
            <a:ext cx="2568490" cy="1549536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Titl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1270000" y="2427347"/>
            <a:ext cx="10464800" cy="4100453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8000">
                <a:latin typeface="Avenir LT Std 55 Roman"/>
                <a:ea typeface="Avenir LT Std 55 Roman"/>
                <a:cs typeface="Avenir LT Std 55 Roman"/>
                <a:sym typeface="Avenir LT Std 55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Title - Silv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1270000" y="2427347"/>
            <a:ext cx="10464800" cy="4100453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8000">
                <a:solidFill>
                  <a:srgbClr val="FFFFFF"/>
                </a:solidFill>
                <a:latin typeface="Avenir LT Std 55 Roman"/>
                <a:ea typeface="Avenir LT Std 55 Roman"/>
                <a:cs typeface="Avenir LT Std 55 Roman"/>
                <a:sym typeface="Avenir LT Std 55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1" name="Shape 61"/>
          <p:cNvSpPr/>
          <p:nvPr/>
        </p:nvSpPr>
        <p:spPr>
          <a:xfrm>
            <a:off x="1338299" y="9160177"/>
            <a:ext cx="1109980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1400"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U.S. DIGITAL SERVICE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Title - Gold">
    <p:bg>
      <p:bgPr>
        <a:solidFill>
          <a:srgbClr val="A099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xfrm>
            <a:off x="1270000" y="2427347"/>
            <a:ext cx="10464800" cy="4100453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8000">
                <a:solidFill>
                  <a:srgbClr val="FFFFFF"/>
                </a:solidFill>
                <a:latin typeface="Avenir LT Std 55 Roman"/>
                <a:ea typeface="Avenir LT Std 55 Roman"/>
                <a:cs typeface="Avenir LT Std 55 Roman"/>
                <a:sym typeface="Avenir LT Std 55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70" name="Shape 70"/>
          <p:cNvSpPr/>
          <p:nvPr/>
        </p:nvSpPr>
        <p:spPr>
          <a:xfrm>
            <a:off x="1338299" y="9160177"/>
            <a:ext cx="1109980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1400"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U.S. DIGITAL SERVICE</a:t>
            </a:r>
          </a:p>
        </p:txBody>
      </p:sp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 - 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952500" y="3215023"/>
            <a:ext cx="9978606" cy="557808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952500" y="1451474"/>
            <a:ext cx="9978606" cy="1625601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5000">
                <a:latin typeface="Avenir LT Std 55 Roman"/>
                <a:ea typeface="Avenir LT Std 55 Roman"/>
                <a:cs typeface="Avenir LT Std 55 Roman"/>
                <a:sym typeface="Avenir LT Std 55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rrative +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952500" y="2025469"/>
            <a:ext cx="9560652" cy="633361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>
              <a:buFontTx/>
            </a:lvl2pPr>
            <a:lvl3pPr>
              <a:buFontTx/>
            </a:lvl3pPr>
            <a:lvl4pPr>
              <a:buFontTx/>
            </a:lvl4pPr>
            <a:lvl5pPr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952500" y="1977244"/>
            <a:ext cx="11099800" cy="6815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/>
          <p:nvPr/>
        </p:nvSpPr>
        <p:spPr>
          <a:xfrm>
            <a:off x="1338299" y="9160177"/>
            <a:ext cx="1109980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1400" b="1">
                <a:solidFill>
                  <a:srgbClr val="A0992C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U.S. DIGITAL SERVICE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650240" y="390595"/>
            <a:ext cx="11704320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285652" y="8779791"/>
            <a:ext cx="3034455" cy="5207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344664"/>
          </a:solidFill>
          <a:uFillTx/>
          <a:latin typeface="Avenir Next"/>
          <a:ea typeface="Avenir Next"/>
          <a:cs typeface="Avenir Next"/>
          <a:sym typeface="Avenir Next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344664"/>
          </a:solidFill>
          <a:uFillTx/>
          <a:latin typeface="Avenir Next"/>
          <a:ea typeface="Avenir Next"/>
          <a:cs typeface="Avenir Next"/>
          <a:sym typeface="Avenir Next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344664"/>
          </a:solidFill>
          <a:uFillTx/>
          <a:latin typeface="Avenir Next"/>
          <a:ea typeface="Avenir Next"/>
          <a:cs typeface="Avenir Next"/>
          <a:sym typeface="Avenir Next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344664"/>
          </a:solidFill>
          <a:uFillTx/>
          <a:latin typeface="Avenir Next"/>
          <a:ea typeface="Avenir Next"/>
          <a:cs typeface="Avenir Next"/>
          <a:sym typeface="Avenir Next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344664"/>
          </a:solidFill>
          <a:uFillTx/>
          <a:latin typeface="Avenir Next"/>
          <a:ea typeface="Avenir Next"/>
          <a:cs typeface="Avenir Next"/>
          <a:sym typeface="Avenir Next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344664"/>
          </a:solidFill>
          <a:uFillTx/>
          <a:latin typeface="Avenir Next"/>
          <a:ea typeface="Avenir Next"/>
          <a:cs typeface="Avenir Next"/>
          <a:sym typeface="Avenir Next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344664"/>
          </a:solidFill>
          <a:uFillTx/>
          <a:latin typeface="Avenir Next"/>
          <a:ea typeface="Avenir Next"/>
          <a:cs typeface="Avenir Next"/>
          <a:sym typeface="Avenir Next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344664"/>
          </a:solidFill>
          <a:uFillTx/>
          <a:latin typeface="Avenir Next"/>
          <a:ea typeface="Avenir Next"/>
          <a:cs typeface="Avenir Next"/>
          <a:sym typeface="Avenir Next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rgbClr val="344664"/>
          </a:solidFill>
          <a:uFillTx/>
          <a:latin typeface="Avenir Next"/>
          <a:ea typeface="Avenir Next"/>
          <a:cs typeface="Avenir Next"/>
          <a:sym typeface="Avenir Nex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50000"/>
        <a:buFont typeface="Lucida Grande"/>
        <a:buChar char="►"/>
        <a:tabLst/>
        <a:defRPr sz="3600" b="0" i="0" u="none" strike="noStrike" cap="none" spc="0" baseline="0">
          <a:ln>
            <a:noFill/>
          </a:ln>
          <a:solidFill>
            <a:srgbClr val="7183A4"/>
          </a:solidFill>
          <a:uFillTx/>
          <a:latin typeface="Avenir LT Std 55 Roman"/>
          <a:ea typeface="Avenir LT Std 55 Roman"/>
          <a:cs typeface="Avenir LT Std 55 Roman"/>
          <a:sym typeface="Avenir LT Std 55 Roman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50000"/>
        <a:buFont typeface="Lucida Grande"/>
        <a:buChar char="&gt;"/>
        <a:tabLst/>
        <a:defRPr sz="3600" b="0" i="0" u="none" strike="noStrike" cap="none" spc="0" baseline="0">
          <a:ln>
            <a:noFill/>
          </a:ln>
          <a:solidFill>
            <a:srgbClr val="7183A4"/>
          </a:solidFill>
          <a:uFillTx/>
          <a:latin typeface="Avenir LT Std 55 Roman"/>
          <a:ea typeface="Avenir LT Std 55 Roman"/>
          <a:cs typeface="Avenir LT Std 55 Roman"/>
          <a:sym typeface="Avenir LT Std 55 Roman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Lucida Grande"/>
        <a:buChar char="•"/>
        <a:tabLst/>
        <a:defRPr sz="3600" b="0" i="0" u="none" strike="noStrike" cap="none" spc="0" baseline="0">
          <a:ln>
            <a:noFill/>
          </a:ln>
          <a:solidFill>
            <a:srgbClr val="7183A4"/>
          </a:solidFill>
          <a:uFillTx/>
          <a:latin typeface="Avenir LT Std 55 Roman"/>
          <a:ea typeface="Avenir LT Std 55 Roman"/>
          <a:cs typeface="Avenir LT Std 55 Roman"/>
          <a:sym typeface="Avenir LT Std 55 Roman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Lucida Grande"/>
        <a:buChar char="•"/>
        <a:tabLst/>
        <a:defRPr sz="3600" b="0" i="0" u="none" strike="noStrike" cap="none" spc="0" baseline="0">
          <a:ln>
            <a:noFill/>
          </a:ln>
          <a:solidFill>
            <a:srgbClr val="7183A4"/>
          </a:solidFill>
          <a:uFillTx/>
          <a:latin typeface="Avenir LT Std 55 Roman"/>
          <a:ea typeface="Avenir LT Std 55 Roman"/>
          <a:cs typeface="Avenir LT Std 55 Roman"/>
          <a:sym typeface="Avenir LT Std 55 Roman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Lucida Grande"/>
        <a:buChar char="•"/>
        <a:tabLst/>
        <a:defRPr sz="3600" b="0" i="0" u="none" strike="noStrike" cap="none" spc="0" baseline="0">
          <a:ln>
            <a:noFill/>
          </a:ln>
          <a:solidFill>
            <a:srgbClr val="7183A4"/>
          </a:solidFill>
          <a:uFillTx/>
          <a:latin typeface="Avenir LT Std 55 Roman"/>
          <a:ea typeface="Avenir LT Std 55 Roman"/>
          <a:cs typeface="Avenir LT Std 55 Roman"/>
          <a:sym typeface="Avenir LT Std 55 Roman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Lucida Grande"/>
        <a:buChar char="•"/>
        <a:tabLst/>
        <a:defRPr sz="3600" b="0" i="0" u="none" strike="noStrike" cap="none" spc="0" baseline="0">
          <a:ln>
            <a:noFill/>
          </a:ln>
          <a:solidFill>
            <a:srgbClr val="7183A4"/>
          </a:solidFill>
          <a:uFillTx/>
          <a:latin typeface="Avenir LT Std 55 Roman"/>
          <a:ea typeface="Avenir LT Std 55 Roman"/>
          <a:cs typeface="Avenir LT Std 55 Roman"/>
          <a:sym typeface="Avenir LT Std 55 Roman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Lucida Grande"/>
        <a:buChar char="•"/>
        <a:tabLst/>
        <a:defRPr sz="3600" b="0" i="0" u="none" strike="noStrike" cap="none" spc="0" baseline="0">
          <a:ln>
            <a:noFill/>
          </a:ln>
          <a:solidFill>
            <a:srgbClr val="7183A4"/>
          </a:solidFill>
          <a:uFillTx/>
          <a:latin typeface="Avenir LT Std 55 Roman"/>
          <a:ea typeface="Avenir LT Std 55 Roman"/>
          <a:cs typeface="Avenir LT Std 55 Roman"/>
          <a:sym typeface="Avenir LT Std 55 Roman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Lucida Grande"/>
        <a:buChar char="•"/>
        <a:tabLst/>
        <a:defRPr sz="3600" b="0" i="0" u="none" strike="noStrike" cap="none" spc="0" baseline="0">
          <a:ln>
            <a:noFill/>
          </a:ln>
          <a:solidFill>
            <a:srgbClr val="7183A4"/>
          </a:solidFill>
          <a:uFillTx/>
          <a:latin typeface="Avenir LT Std 55 Roman"/>
          <a:ea typeface="Avenir LT Std 55 Roman"/>
          <a:cs typeface="Avenir LT Std 55 Roman"/>
          <a:sym typeface="Avenir LT Std 55 Roman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 typeface="Lucida Grande"/>
        <a:buChar char="•"/>
        <a:tabLst/>
        <a:defRPr sz="3600" b="0" i="0" u="none" strike="noStrike" cap="none" spc="0" baseline="0">
          <a:ln>
            <a:noFill/>
          </a:ln>
          <a:solidFill>
            <a:srgbClr val="7183A4"/>
          </a:solidFill>
          <a:uFillTx/>
          <a:latin typeface="Avenir LT Std 55 Roman"/>
          <a:ea typeface="Avenir LT Std 55 Roman"/>
          <a:cs typeface="Avenir LT Std 55 Roman"/>
          <a:sym typeface="Avenir LT Std 55 Roman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1pPr>
      <a:lvl2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2pPr>
      <a:lvl3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3pPr>
      <a:lvl4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4pPr>
      <a:lvl5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5pPr>
      <a:lvl6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6pPr>
      <a:lvl7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7pPr>
      <a:lvl8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8pPr>
      <a:lvl9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body" sz="quarter" idx="1"/>
          </p:nvPr>
        </p:nvSpPr>
        <p:spPr>
          <a:xfrm>
            <a:off x="1993318" y="5529262"/>
            <a:ext cx="9603518" cy="133508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20000"/>
              </a:lnSpc>
            </a:lvl1pPr>
          </a:lstStyle>
          <a:p>
            <a:r>
              <a:rPr lang="en-US" sz="6000" dirty="0" smtClean="0"/>
              <a:t>Developing a Product Vision</a:t>
            </a:r>
            <a:endParaRPr sz="6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body" idx="1"/>
          </p:nvPr>
        </p:nvSpPr>
        <p:spPr>
          <a:xfrm>
            <a:off x="1202343" y="3485667"/>
            <a:ext cx="10373674" cy="5578087"/>
          </a:xfrm>
          <a:prstGeom prst="rect">
            <a:avLst/>
          </a:prstGeom>
        </p:spPr>
        <p:txBody>
          <a:bodyPr>
            <a:noAutofit/>
          </a:bodyPr>
          <a:lstStyle/>
          <a:p>
            <a:pPr marL="574675" indent="-574675">
              <a:lnSpc>
                <a:spcPct val="150000"/>
              </a:lnSpc>
              <a:buSzPct val="70000"/>
            </a:pPr>
            <a:r>
              <a:rPr lang="en-US" dirty="0"/>
              <a:t>The best designed products or services have deep understanding of the problem of the experience they are trying to solve.</a:t>
            </a:r>
            <a:endParaRPr dirty="0"/>
          </a:p>
        </p:txBody>
      </p:sp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952500" y="1451474"/>
            <a:ext cx="9978606" cy="1625601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r>
              <a:rPr lang="en-US" dirty="0" smtClean="0"/>
              <a:t>UNDERSTANDING THE PROBLEM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67413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body" idx="1"/>
          </p:nvPr>
        </p:nvSpPr>
        <p:spPr>
          <a:xfrm>
            <a:off x="1202343" y="3506486"/>
            <a:ext cx="10373674" cy="5578087"/>
          </a:xfrm>
          <a:prstGeom prst="rect">
            <a:avLst/>
          </a:prstGeom>
        </p:spPr>
        <p:txBody>
          <a:bodyPr>
            <a:noAutofit/>
          </a:bodyPr>
          <a:lstStyle/>
          <a:p>
            <a:pPr marL="574675" indent="-574675">
              <a:lnSpc>
                <a:spcPct val="150000"/>
              </a:lnSpc>
              <a:buSzPct val="70000"/>
            </a:pPr>
            <a:r>
              <a:rPr lang="en-US" dirty="0" smtClean="0"/>
              <a:t>A well crafted product vision will permeate the entire process from implementation (or acquisition)strategy to product roadmaps, to stories, to how they are executed</a:t>
            </a:r>
            <a:endParaRPr dirty="0"/>
          </a:p>
        </p:txBody>
      </p:sp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952500" y="1451474"/>
            <a:ext cx="9978606" cy="1625601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r>
              <a:rPr lang="en-US" strike="sngStrike" dirty="0" smtClean="0"/>
              <a:t>UNDERSTANDING</a:t>
            </a:r>
            <a:r>
              <a:rPr lang="en-US" dirty="0" smtClean="0"/>
              <a:t> FALL IN LOVE WITH THE PROBLEM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67413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Guess the Product!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32255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body" idx="1"/>
          </p:nvPr>
        </p:nvSpPr>
        <p:spPr>
          <a:xfrm>
            <a:off x="1119061" y="3215023"/>
            <a:ext cx="10790077" cy="5578087"/>
          </a:xfrm>
          <a:prstGeom prst="rect">
            <a:avLst/>
          </a:prstGeom>
        </p:spPr>
        <p:txBody>
          <a:bodyPr>
            <a:noAutofit/>
          </a:bodyPr>
          <a:lstStyle/>
          <a:p>
            <a:pPr marL="522288" indent="-522288">
              <a:lnSpc>
                <a:spcPct val="150000"/>
              </a:lnSpc>
              <a:buSzPct val="70000"/>
            </a:pPr>
            <a:r>
              <a:rPr lang="en-US" dirty="0" smtClean="0"/>
              <a:t>“Our </a:t>
            </a:r>
            <a:r>
              <a:rPr lang="en-US" dirty="0"/>
              <a:t>vision is to be earth's most customer centric company; to build a place where people can come to find and discover anything they might want to buy online."</a:t>
            </a:r>
            <a:endParaRPr dirty="0"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952500" y="1451474"/>
            <a:ext cx="9978606" cy="1625601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r>
              <a:rPr lang="en-US" dirty="0" smtClean="0"/>
              <a:t>PRODUCT VISION EXAMPLES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62079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45" y="1894622"/>
            <a:ext cx="11183141" cy="6770451"/>
          </a:xfrm>
          <a:prstGeom prst="rect">
            <a:avLst/>
          </a:prstGeom>
        </p:spPr>
      </p:pic>
      <p:sp>
        <p:nvSpPr>
          <p:cNvPr id="5" name="Shape 194"/>
          <p:cNvSpPr>
            <a:spLocks noGrp="1"/>
          </p:cNvSpPr>
          <p:nvPr>
            <p:ph type="title"/>
          </p:nvPr>
        </p:nvSpPr>
        <p:spPr>
          <a:xfrm>
            <a:off x="894945" y="789993"/>
            <a:ext cx="9978606" cy="1625601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r>
              <a:rPr lang="en-US" dirty="0" smtClean="0"/>
              <a:t>Amazon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62079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body" idx="1"/>
          </p:nvPr>
        </p:nvSpPr>
        <p:spPr>
          <a:xfrm>
            <a:off x="952499" y="3215023"/>
            <a:ext cx="11181835" cy="5578087"/>
          </a:xfrm>
          <a:prstGeom prst="rect">
            <a:avLst/>
          </a:prstGeom>
        </p:spPr>
        <p:txBody>
          <a:bodyPr>
            <a:noAutofit/>
          </a:bodyPr>
          <a:lstStyle/>
          <a:p>
            <a:pPr marL="522288" indent="-522288">
              <a:lnSpc>
                <a:spcPct val="150000"/>
              </a:lnSpc>
              <a:buSzPct val="70000"/>
            </a:pPr>
            <a:r>
              <a:rPr lang="en-US" dirty="0" smtClean="0"/>
              <a:t>“Our </a:t>
            </a:r>
            <a:r>
              <a:rPr lang="en-US" dirty="0"/>
              <a:t>vision is to create a better everyday life for the many people. Our business idea supports this vision by offering a wide range of well-designed, functional home furnishing products at prices so low that as many people as possible will be able to afford them.”</a:t>
            </a:r>
            <a:endParaRPr dirty="0"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952500" y="1451474"/>
            <a:ext cx="9978606" cy="1625601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r>
              <a:rPr lang="en-US" dirty="0" smtClean="0"/>
              <a:t>PRODUCT VISION EXAMPLES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78348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952500" y="1451474"/>
            <a:ext cx="9978606" cy="1625601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r>
              <a:rPr lang="en-US" dirty="0" smtClean="0"/>
              <a:t>IKEA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2479146"/>
            <a:ext cx="10639999" cy="644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582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body" idx="1"/>
          </p:nvPr>
        </p:nvSpPr>
        <p:spPr>
          <a:xfrm>
            <a:off x="952499" y="3215023"/>
            <a:ext cx="11181835" cy="557808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dirty="0" smtClean="0"/>
              <a:t>“One </a:t>
            </a:r>
            <a:r>
              <a:rPr lang="en-US" dirty="0"/>
              <a:t>day, 30% of all retail transactions in the US will be online.</a:t>
            </a:r>
          </a:p>
          <a:p>
            <a:pPr marL="0" indent="0" fontAlgn="base">
              <a:buNone/>
            </a:pPr>
            <a:r>
              <a:rPr lang="en-US" dirty="0"/>
              <a:t>People will buy from the company with the best service and the best selection.</a:t>
            </a:r>
          </a:p>
          <a:p>
            <a:pPr marL="0" indent="0" fontAlgn="base">
              <a:buNone/>
            </a:pPr>
            <a:r>
              <a:rPr lang="en-US" dirty="0"/>
              <a:t>Zappos.com will be that online store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952500" y="1451474"/>
            <a:ext cx="9978606" cy="1625601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r>
              <a:rPr lang="en-US" dirty="0" smtClean="0"/>
              <a:t>PRODUCT VISION EXAMPLES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69898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body" idx="1"/>
          </p:nvPr>
        </p:nvSpPr>
        <p:spPr>
          <a:xfrm>
            <a:off x="952499" y="3215023"/>
            <a:ext cx="11181835" cy="5578087"/>
          </a:xfrm>
          <a:prstGeom prst="rect">
            <a:avLst/>
          </a:prstGeom>
        </p:spPr>
        <p:txBody>
          <a:bodyPr>
            <a:noAutofit/>
          </a:bodyPr>
          <a:lstStyle/>
          <a:p>
            <a:pPr marL="522288" indent="-522288">
              <a:lnSpc>
                <a:spcPct val="150000"/>
              </a:lnSpc>
              <a:buSzPct val="70000"/>
            </a:pPr>
            <a:r>
              <a:rPr lang="en-US" dirty="0" smtClean="0"/>
              <a:t>“Building a single unified digital experience for all veterans”</a:t>
            </a:r>
          </a:p>
          <a:p>
            <a:pPr marL="0" indent="0">
              <a:lnSpc>
                <a:spcPct val="150000"/>
              </a:lnSpc>
              <a:buSzPct val="70000"/>
              <a:buNone/>
            </a:pPr>
            <a:r>
              <a:rPr lang="en-US" dirty="0" smtClean="0">
                <a:latin typeface="Avenir LT Std 85 Heavy"/>
                <a:ea typeface="Avenir LT Std 85 Heavy"/>
                <a:cs typeface="Avenir LT Std 85 Heavy"/>
                <a:sym typeface="Avenir LT Std 85 Heavy"/>
              </a:rPr>
              <a:t>	</a:t>
            </a:r>
            <a:endParaRPr dirty="0"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952500" y="1451474"/>
            <a:ext cx="9978606" cy="1625601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r>
              <a:rPr lang="en-US" dirty="0" smtClean="0"/>
              <a:t>PRODUCT VISION EXAMPLES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8582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9" y="2264274"/>
            <a:ext cx="11245985" cy="6808497"/>
          </a:xfrm>
          <a:prstGeom prst="rect">
            <a:avLst/>
          </a:prstGeom>
        </p:spPr>
      </p:pic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952499" y="926181"/>
            <a:ext cx="9978606" cy="1625601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r>
              <a:rPr lang="en-US" dirty="0" smtClean="0"/>
              <a:t>VETS.GOV -  </a:t>
            </a:r>
            <a:r>
              <a:rPr lang="en-US" dirty="0" err="1" smtClean="0"/>
              <a:t>Dept</a:t>
            </a:r>
            <a:r>
              <a:rPr lang="en-US" dirty="0" smtClean="0"/>
              <a:t> of Veteran Affairs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8582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What is a </a:t>
            </a:r>
            <a:br>
              <a:rPr lang="en-US" dirty="0" smtClean="0"/>
            </a:br>
            <a:r>
              <a:rPr lang="en-US" dirty="0" smtClean="0"/>
              <a:t>Product Vision?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body" idx="1"/>
          </p:nvPr>
        </p:nvSpPr>
        <p:spPr>
          <a:xfrm>
            <a:off x="952499" y="3215023"/>
            <a:ext cx="11181835" cy="5578087"/>
          </a:xfrm>
          <a:prstGeom prst="rect">
            <a:avLst/>
          </a:prstGeom>
        </p:spPr>
        <p:txBody>
          <a:bodyPr>
            <a:noAutofit/>
          </a:bodyPr>
          <a:lstStyle/>
          <a:p>
            <a:pPr marL="522288" indent="-522288">
              <a:lnSpc>
                <a:spcPct val="150000"/>
              </a:lnSpc>
              <a:buSzPct val="70000"/>
            </a:pPr>
            <a:r>
              <a:rPr lang="en-US" dirty="0" smtClean="0"/>
              <a:t>“Engage and educate potential college students of any age or background, and those that support and advise them, to find the schools best suited for them”</a:t>
            </a:r>
          </a:p>
        </p:txBody>
      </p:sp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952500" y="1451474"/>
            <a:ext cx="9978606" cy="1625601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r>
              <a:rPr lang="en-US" dirty="0" smtClean="0"/>
              <a:t>PRODUCT VISION EXAMPLES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8582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60" y="2396138"/>
            <a:ext cx="11110204" cy="6726293"/>
          </a:xfrm>
          <a:prstGeom prst="rect">
            <a:avLst/>
          </a:prstGeom>
        </p:spPr>
      </p:pic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952500" y="770537"/>
            <a:ext cx="9978606" cy="1625601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r>
              <a:rPr lang="en-US" dirty="0" smtClean="0"/>
              <a:t>College Scorecard – Dept. of Education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8582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Developing a </a:t>
            </a:r>
            <a:br>
              <a:rPr lang="en-US" dirty="0" smtClean="0"/>
            </a:br>
            <a:r>
              <a:rPr lang="en-US" dirty="0" smtClean="0"/>
              <a:t>Product Vision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48941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body" idx="1"/>
          </p:nvPr>
        </p:nvSpPr>
        <p:spPr>
          <a:xfrm>
            <a:off x="1187773" y="3131748"/>
            <a:ext cx="11137768" cy="5578087"/>
          </a:xfrm>
          <a:prstGeom prst="rect">
            <a:avLst/>
          </a:prstGeom>
        </p:spPr>
        <p:txBody>
          <a:bodyPr>
            <a:noAutofit/>
          </a:bodyPr>
          <a:lstStyle/>
          <a:p>
            <a:pPr marL="574675" indent="-574675">
              <a:lnSpc>
                <a:spcPct val="150000"/>
              </a:lnSpc>
              <a:buSzPct val="70000"/>
            </a:pPr>
            <a:r>
              <a:rPr lang="en-US" dirty="0" smtClean="0"/>
              <a:t>Vision is a </a:t>
            </a:r>
            <a:r>
              <a:rPr lang="en-US" dirty="0"/>
              <a:t>viewport into the </a:t>
            </a:r>
            <a:r>
              <a:rPr lang="en-US" dirty="0" smtClean="0"/>
              <a:t>future</a:t>
            </a:r>
          </a:p>
          <a:p>
            <a:pPr marL="574675" indent="-574675">
              <a:lnSpc>
                <a:spcPct val="150000"/>
              </a:lnSpc>
              <a:buSzPct val="70000"/>
            </a:pPr>
            <a:r>
              <a:rPr lang="en-US" dirty="0" smtClean="0"/>
              <a:t>It is not a </a:t>
            </a:r>
            <a:r>
              <a:rPr lang="en-US" i="1" dirty="0" smtClean="0"/>
              <a:t>description</a:t>
            </a:r>
          </a:p>
          <a:p>
            <a:pPr marL="574675" indent="-574675">
              <a:lnSpc>
                <a:spcPct val="150000"/>
              </a:lnSpc>
              <a:buSzPct val="70000"/>
            </a:pPr>
            <a:r>
              <a:rPr lang="en-US" dirty="0" smtClean="0"/>
              <a:t>It’s how something is </a:t>
            </a:r>
            <a:r>
              <a:rPr lang="en-US" dirty="0"/>
              <a:t>different </a:t>
            </a:r>
            <a:r>
              <a:rPr lang="en-US" dirty="0" smtClean="0"/>
              <a:t>in 3-5 years from now</a:t>
            </a:r>
            <a:endParaRPr lang="en-US" dirty="0"/>
          </a:p>
          <a:p>
            <a:pPr marL="574675" indent="-574675">
              <a:lnSpc>
                <a:spcPct val="150000"/>
              </a:lnSpc>
              <a:buSzPct val="70000"/>
            </a:pPr>
            <a:r>
              <a:rPr lang="en-US" dirty="0" smtClean="0"/>
              <a:t>It </a:t>
            </a:r>
            <a:r>
              <a:rPr lang="en-US" dirty="0"/>
              <a:t>is the </a:t>
            </a:r>
            <a:r>
              <a:rPr lang="en-US" i="1" dirty="0" smtClean="0"/>
              <a:t>outcomes</a:t>
            </a:r>
            <a:r>
              <a:rPr lang="en-US" dirty="0" smtClean="0"/>
              <a:t> </a:t>
            </a:r>
            <a:r>
              <a:rPr lang="en-US" dirty="0"/>
              <a:t>we are looking for</a:t>
            </a:r>
          </a:p>
          <a:p>
            <a:pPr marL="574675" indent="-574675">
              <a:lnSpc>
                <a:spcPct val="150000"/>
              </a:lnSpc>
              <a:buSzPct val="70000"/>
            </a:pPr>
            <a:endParaRPr dirty="0"/>
          </a:p>
        </p:txBody>
      </p:sp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952500" y="1451474"/>
            <a:ext cx="9978606" cy="1625601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r>
              <a:rPr lang="en-US" dirty="0" smtClean="0"/>
              <a:t>ELEMENTS OF A PRODUCT VISION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52689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body" idx="1"/>
          </p:nvPr>
        </p:nvSpPr>
        <p:spPr>
          <a:xfrm>
            <a:off x="1187773" y="3131748"/>
            <a:ext cx="11137768" cy="5578087"/>
          </a:xfrm>
          <a:prstGeom prst="rect">
            <a:avLst/>
          </a:prstGeom>
        </p:spPr>
        <p:txBody>
          <a:bodyPr>
            <a:noAutofit/>
          </a:bodyPr>
          <a:lstStyle/>
          <a:p>
            <a:pPr marL="574675" indent="-574675">
              <a:lnSpc>
                <a:spcPct val="150000"/>
              </a:lnSpc>
              <a:buSzPct val="70000"/>
            </a:pPr>
            <a:r>
              <a:rPr lang="en-US" dirty="0"/>
              <a:t>Say a lot in a few words</a:t>
            </a:r>
          </a:p>
          <a:p>
            <a:pPr marL="574675" indent="-574675">
              <a:lnSpc>
                <a:spcPct val="150000"/>
              </a:lnSpc>
              <a:buSzPct val="70000"/>
            </a:pPr>
            <a:r>
              <a:rPr lang="en-US" dirty="0" smtClean="0"/>
              <a:t>Ideally it can be memorized and recited </a:t>
            </a:r>
          </a:p>
          <a:p>
            <a:pPr marL="574675" indent="-574675">
              <a:lnSpc>
                <a:spcPct val="150000"/>
              </a:lnSpc>
              <a:buSzPct val="70000"/>
            </a:pPr>
            <a:r>
              <a:rPr lang="en-US" dirty="0" smtClean="0"/>
              <a:t>Be deliberate about every element</a:t>
            </a:r>
          </a:p>
          <a:p>
            <a:pPr marL="0" indent="0">
              <a:lnSpc>
                <a:spcPct val="150000"/>
              </a:lnSpc>
              <a:buSzPct val="70000"/>
              <a:buNone/>
            </a:pPr>
            <a:endParaRPr dirty="0"/>
          </a:p>
        </p:txBody>
      </p:sp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952500" y="1451474"/>
            <a:ext cx="9978606" cy="1625601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r>
              <a:rPr lang="en-US" dirty="0" smtClean="0"/>
              <a:t>ELEMENTS OF A PRODUCT VISION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81887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body" idx="1"/>
          </p:nvPr>
        </p:nvSpPr>
        <p:spPr>
          <a:xfrm>
            <a:off x="1181521" y="3215023"/>
            <a:ext cx="11181835" cy="5578087"/>
          </a:xfrm>
          <a:prstGeom prst="rect">
            <a:avLst/>
          </a:prstGeom>
        </p:spPr>
        <p:txBody>
          <a:bodyPr>
            <a:noAutofit/>
          </a:bodyPr>
          <a:lstStyle/>
          <a:p>
            <a:pPr marL="522288" indent="-522288">
              <a:lnSpc>
                <a:spcPct val="150000"/>
              </a:lnSpc>
              <a:buSzPct val="70000"/>
            </a:pPr>
            <a:r>
              <a:rPr lang="en-US" dirty="0" smtClean="0"/>
              <a:t>Two methods to try</a:t>
            </a:r>
          </a:p>
          <a:p>
            <a:pPr marL="966788" lvl="1" indent="-522288">
              <a:lnSpc>
                <a:spcPct val="150000"/>
              </a:lnSpc>
              <a:buSzPct val="70000"/>
            </a:pPr>
            <a:r>
              <a:rPr lang="en-US" dirty="0" smtClean="0">
                <a:latin typeface="Avenir LT Std 85 Heavy"/>
                <a:ea typeface="Avenir LT Std 85 Heavy"/>
                <a:cs typeface="Avenir LT Std 85 Heavy"/>
                <a:sym typeface="Avenir LT Std 85 Heavy"/>
              </a:rPr>
              <a:t>Geoffrey Moore’s template</a:t>
            </a:r>
          </a:p>
          <a:p>
            <a:pPr marL="966788" lvl="1" indent="-522288">
              <a:lnSpc>
                <a:spcPct val="150000"/>
              </a:lnSpc>
              <a:buSzPct val="70000"/>
            </a:pPr>
            <a:r>
              <a:rPr lang="en-US" dirty="0" smtClean="0">
                <a:latin typeface="Avenir LT Std 85 Heavy"/>
                <a:ea typeface="Avenir LT Std 85 Heavy"/>
                <a:cs typeface="Avenir LT Std 85 Heavy"/>
                <a:sym typeface="Avenir LT Std 85 Heavy"/>
              </a:rPr>
              <a:t>Roman </a:t>
            </a:r>
            <a:r>
              <a:rPr lang="en-US" dirty="0" err="1" smtClean="0">
                <a:latin typeface="Avenir LT Std 85 Heavy"/>
                <a:ea typeface="Avenir LT Std 85 Heavy"/>
                <a:cs typeface="Avenir LT Std 85 Heavy"/>
                <a:sym typeface="Avenir LT Std 85 Heavy"/>
              </a:rPr>
              <a:t>Pichler’s</a:t>
            </a:r>
            <a:r>
              <a:rPr lang="en-US" dirty="0" smtClean="0">
                <a:latin typeface="Avenir LT Std 85 Heavy"/>
                <a:ea typeface="Avenir LT Std 85 Heavy"/>
                <a:cs typeface="Avenir LT Std 85 Heavy"/>
                <a:sym typeface="Avenir LT Std 85 Heavy"/>
              </a:rPr>
              <a:t> Product Vision Board</a:t>
            </a:r>
            <a:endParaRPr dirty="0"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952500" y="1451474"/>
            <a:ext cx="9978606" cy="1625601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r>
              <a:rPr lang="en-US" dirty="0" smtClean="0"/>
              <a:t>DEVELOPING A PRODUCT VISION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72107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body" idx="1"/>
          </p:nvPr>
        </p:nvSpPr>
        <p:spPr>
          <a:xfrm>
            <a:off x="1160702" y="2718716"/>
            <a:ext cx="11181835" cy="557808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For </a:t>
            </a:r>
            <a:r>
              <a:rPr lang="en-US" i="1" dirty="0"/>
              <a:t>(target customer)</a:t>
            </a:r>
            <a:endParaRPr lang="en-US" dirty="0"/>
          </a:p>
          <a:p>
            <a:r>
              <a:rPr lang="en-US" dirty="0"/>
              <a:t>Who </a:t>
            </a:r>
            <a:r>
              <a:rPr lang="en-US" i="1" dirty="0"/>
              <a:t>(statement of the need or opportunity)</a:t>
            </a:r>
            <a:endParaRPr lang="en-US" dirty="0"/>
          </a:p>
          <a:p>
            <a:r>
              <a:rPr lang="en-US" dirty="0"/>
              <a:t>The </a:t>
            </a:r>
            <a:r>
              <a:rPr lang="en-US" i="1" dirty="0"/>
              <a:t>(product name) </a:t>
            </a:r>
            <a:r>
              <a:rPr lang="en-US" dirty="0"/>
              <a:t>is a </a:t>
            </a:r>
            <a:r>
              <a:rPr lang="en-US" i="1" dirty="0"/>
              <a:t>(product category)</a:t>
            </a:r>
            <a:endParaRPr lang="en-US" dirty="0"/>
          </a:p>
          <a:p>
            <a:r>
              <a:rPr lang="en-US" dirty="0"/>
              <a:t>That </a:t>
            </a:r>
            <a:r>
              <a:rPr lang="en-US" i="1" dirty="0"/>
              <a:t>(key benefit, compelling reason to buy)</a:t>
            </a:r>
            <a:endParaRPr lang="en-US" dirty="0"/>
          </a:p>
          <a:p>
            <a:r>
              <a:rPr lang="en-US" dirty="0"/>
              <a:t>Unlike </a:t>
            </a:r>
            <a:r>
              <a:rPr lang="en-US" i="1" dirty="0"/>
              <a:t>(primary competitive alternative)</a:t>
            </a:r>
            <a:endParaRPr lang="en-US" dirty="0"/>
          </a:p>
          <a:p>
            <a:r>
              <a:rPr lang="en-US" dirty="0"/>
              <a:t>Our product </a:t>
            </a:r>
            <a:r>
              <a:rPr lang="en-US" i="1" dirty="0"/>
              <a:t>(statement of primary differentiation)</a:t>
            </a:r>
            <a:endParaRPr lang="en-US" dirty="0"/>
          </a:p>
        </p:txBody>
      </p:sp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704850" y="1093115"/>
            <a:ext cx="9978606" cy="1625601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r>
              <a:rPr lang="en-US" dirty="0" smtClean="0"/>
              <a:t>Geoffrey Moore’s Template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3910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body" idx="1"/>
          </p:nvPr>
        </p:nvSpPr>
        <p:spPr>
          <a:xfrm>
            <a:off x="952500" y="2624473"/>
            <a:ext cx="11181835" cy="557808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SzPct val="70000"/>
              <a:buNone/>
            </a:pPr>
            <a:r>
              <a:rPr lang="en-US" dirty="0" smtClean="0"/>
              <a:t>“For </a:t>
            </a:r>
            <a:r>
              <a:rPr lang="en-US" dirty="0"/>
              <a:t>business e-mail users who want to better manage the increasing number of messages they receive when out of the office, BlackBerry is a mobile e-mail solution that provides a real-time link to their desktop e-mail for sending, reading and responding to important messages. Unlike other mobile e-mail solutions, BlackBerry is wearable, secure, and always </a:t>
            </a:r>
            <a:r>
              <a:rPr lang="en-US" dirty="0" smtClean="0"/>
              <a:t>connected”.</a:t>
            </a:r>
            <a:endParaRPr dirty="0"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952500" y="1451475"/>
            <a:ext cx="9978606" cy="891676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r>
              <a:rPr lang="en-US" dirty="0" smtClean="0"/>
              <a:t>Blackberry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37118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704850" y="1093115"/>
            <a:ext cx="9978606" cy="1625601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r>
              <a:rPr lang="en-US" dirty="0" smtClean="0"/>
              <a:t>Roman </a:t>
            </a:r>
            <a:r>
              <a:rPr lang="en-US" dirty="0" err="1" smtClean="0"/>
              <a:t>Pichler’s</a:t>
            </a:r>
            <a:r>
              <a:rPr lang="en-US" dirty="0" smtClean="0"/>
              <a:t> Vision Board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727" y="2039265"/>
            <a:ext cx="13123527" cy="660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213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952500" y="1451475"/>
            <a:ext cx="9978606" cy="891676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r>
              <a:rPr lang="en-US" dirty="0" smtClean="0"/>
              <a:t>Example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2343151"/>
            <a:ext cx="12070198" cy="662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779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body" idx="1"/>
          </p:nvPr>
        </p:nvSpPr>
        <p:spPr>
          <a:xfrm>
            <a:off x="1139881" y="3152566"/>
            <a:ext cx="11181836" cy="5577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22288" indent="-522288">
              <a:lnSpc>
                <a:spcPct val="150000"/>
              </a:lnSpc>
              <a:buSzPct val="70000"/>
            </a:pPr>
            <a:r>
              <a:rPr lang="en-US" dirty="0"/>
              <a:t>The product vision is the overarching goal you are aiming for, the reason for creating the </a:t>
            </a:r>
            <a:r>
              <a:rPr lang="en-US" dirty="0" smtClean="0"/>
              <a:t>product</a:t>
            </a:r>
          </a:p>
          <a:p>
            <a:pPr marL="522288" indent="-522288">
              <a:lnSpc>
                <a:spcPct val="150000"/>
              </a:lnSpc>
              <a:buSzPct val="70000"/>
            </a:pPr>
            <a:r>
              <a:rPr lang="en-US" dirty="0" smtClean="0"/>
              <a:t>You must first have a clear understanding of the </a:t>
            </a:r>
            <a:r>
              <a:rPr lang="en-US" b="1" dirty="0" smtClean="0"/>
              <a:t>problem you want to solve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dirty="0"/>
              <a:t/>
            </a:r>
            <a:br>
              <a:rPr dirty="0"/>
            </a:br>
            <a:r>
              <a:rPr dirty="0"/>
              <a:t>#</a:t>
            </a:r>
            <a:r>
              <a:rPr dirty="0" err="1" smtClean="0"/>
              <a:t>truenorth</a:t>
            </a:r>
            <a:endParaRPr lang="en-US" dirty="0"/>
          </a:p>
          <a:p>
            <a:pPr marL="0" indent="0">
              <a:lnSpc>
                <a:spcPct val="150000"/>
              </a:lnSpc>
              <a:buSzPct val="70000"/>
              <a:buNone/>
            </a:pPr>
            <a:endParaRPr dirty="0"/>
          </a:p>
        </p:txBody>
      </p:sp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xfrm>
            <a:off x="952500" y="1451474"/>
            <a:ext cx="9978606" cy="1625601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r>
              <a:rPr lang="en-US" dirty="0" smtClean="0"/>
              <a:t>PRODUCT VISION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14283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Using the Product Vision the Acquisition Process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body" idx="1"/>
          </p:nvPr>
        </p:nvSpPr>
        <p:spPr>
          <a:xfrm>
            <a:off x="952499" y="3610578"/>
            <a:ext cx="11181836" cy="5577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22288" indent="-522288">
              <a:lnSpc>
                <a:spcPct val="150000"/>
              </a:lnSpc>
              <a:buSzPct val="70000"/>
            </a:pPr>
            <a:r>
              <a:rPr lang="en-US" dirty="0" smtClean="0"/>
              <a:t>The Product Vision is an overarching goal that can be the top line of the Statement of Objectives</a:t>
            </a:r>
          </a:p>
          <a:p>
            <a:pPr marL="522288" indent="-522288">
              <a:lnSpc>
                <a:spcPct val="150000"/>
              </a:lnSpc>
              <a:buSzPct val="70000"/>
            </a:pPr>
            <a:r>
              <a:rPr lang="en-US" dirty="0" smtClean="0"/>
              <a:t>This helps scope out the work and acquisition strategies that must be done to facilitate the product vision coming true</a:t>
            </a:r>
          </a:p>
        </p:txBody>
      </p:sp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xfrm>
            <a:off x="952500" y="1451474"/>
            <a:ext cx="9978606" cy="1625601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r>
              <a:rPr lang="en-US" dirty="0" smtClean="0"/>
              <a:t>USING THE PROCUCT VISION IN THE ACQUISITION PROCESS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body" idx="1"/>
          </p:nvPr>
        </p:nvSpPr>
        <p:spPr>
          <a:xfrm>
            <a:off x="952499" y="3610578"/>
            <a:ext cx="11181836" cy="5577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22288" indent="-522288">
              <a:lnSpc>
                <a:spcPct val="150000"/>
              </a:lnSpc>
              <a:buSzPct val="70000"/>
            </a:pPr>
            <a:r>
              <a:rPr lang="en-US" dirty="0" smtClean="0"/>
              <a:t>If a Product Vision has not been created it is important to incorporate it as an objective </a:t>
            </a:r>
          </a:p>
          <a:p>
            <a:pPr marL="522288" indent="-522288">
              <a:lnSpc>
                <a:spcPct val="150000"/>
              </a:lnSpc>
              <a:buSzPct val="70000"/>
            </a:pPr>
            <a:r>
              <a:rPr lang="en-US" dirty="0" smtClean="0"/>
              <a:t>It can also be its own contract: getting the services necessary to facilitate user research, hypothesis building and product vision creation </a:t>
            </a:r>
          </a:p>
        </p:txBody>
      </p:sp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xfrm>
            <a:off x="952500" y="1451474"/>
            <a:ext cx="9978606" cy="1625601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r>
              <a:rPr lang="en-US" dirty="0" smtClean="0"/>
              <a:t>USING THE PROCUCT VISION IN THE ACQUISITION PROCESS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90514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Questions?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20765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body" idx="1"/>
          </p:nvPr>
        </p:nvSpPr>
        <p:spPr>
          <a:xfrm>
            <a:off x="1202341" y="3152566"/>
            <a:ext cx="11181836" cy="55778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22288" indent="-522288">
              <a:lnSpc>
                <a:spcPct val="150000"/>
              </a:lnSpc>
              <a:buSzPct val="70000"/>
            </a:pPr>
            <a:r>
              <a:rPr lang="en-US" dirty="0" smtClean="0"/>
              <a:t>The Product Vision is not the Product</a:t>
            </a:r>
          </a:p>
          <a:p>
            <a:pPr marL="522288" indent="-522288">
              <a:lnSpc>
                <a:spcPct val="150000"/>
              </a:lnSpc>
              <a:buSzPct val="70000"/>
            </a:pPr>
            <a:r>
              <a:rPr lang="en-US" dirty="0"/>
              <a:t>The Product Vision is not the Product Strategy</a:t>
            </a:r>
          </a:p>
          <a:p>
            <a:pPr marL="522288" indent="-522288">
              <a:lnSpc>
                <a:spcPct val="150000"/>
              </a:lnSpc>
              <a:buSzPct val="70000"/>
            </a:pPr>
            <a:endParaRPr dirty="0"/>
          </a:p>
        </p:txBody>
      </p:sp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xfrm>
            <a:off x="952500" y="1451474"/>
            <a:ext cx="9978606" cy="1625601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r>
              <a:rPr lang="en-US" dirty="0" smtClean="0"/>
              <a:t>A PRODUCT VISION IS NOT…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 Shared Vision</a:t>
            </a:r>
            <a:br>
              <a:rPr lang="en-US" dirty="0" smtClean="0"/>
            </a:b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body" idx="1"/>
          </p:nvPr>
        </p:nvSpPr>
        <p:spPr>
          <a:xfrm>
            <a:off x="1202341" y="3215023"/>
            <a:ext cx="11519917" cy="5578087"/>
          </a:xfrm>
          <a:prstGeom prst="rect">
            <a:avLst/>
          </a:prstGeom>
        </p:spPr>
        <p:txBody>
          <a:bodyPr>
            <a:noAutofit/>
          </a:bodyPr>
          <a:lstStyle/>
          <a:p>
            <a:pPr marL="574675" indent="-574675">
              <a:lnSpc>
                <a:spcPct val="150000"/>
              </a:lnSpc>
              <a:buSzPct val="70000"/>
            </a:pPr>
            <a:r>
              <a:rPr lang="en-US" dirty="0" smtClean="0"/>
              <a:t>A stake </a:t>
            </a:r>
            <a:r>
              <a:rPr lang="en-US" dirty="0"/>
              <a:t>in the </a:t>
            </a:r>
            <a:r>
              <a:rPr lang="en-US" dirty="0" smtClean="0"/>
              <a:t>ground with a giant flag on the horizon</a:t>
            </a:r>
            <a:endParaRPr lang="en-US" dirty="0"/>
          </a:p>
          <a:p>
            <a:pPr marL="574675" indent="-574675">
              <a:lnSpc>
                <a:spcPct val="150000"/>
              </a:lnSpc>
              <a:buSzPct val="70000"/>
            </a:pPr>
            <a:r>
              <a:rPr lang="en-US" dirty="0" smtClean="0"/>
              <a:t>The </a:t>
            </a:r>
            <a:r>
              <a:rPr lang="en-US" dirty="0"/>
              <a:t>role of the </a:t>
            </a:r>
            <a:r>
              <a:rPr lang="en-US" dirty="0" smtClean="0"/>
              <a:t>Product Owner </a:t>
            </a:r>
            <a:r>
              <a:rPr lang="en-US" dirty="0"/>
              <a:t>is to </a:t>
            </a:r>
            <a:r>
              <a:rPr lang="en-US" dirty="0" smtClean="0"/>
              <a:t>lead towards </a:t>
            </a:r>
            <a:r>
              <a:rPr lang="en-US" dirty="0"/>
              <a:t>the </a:t>
            </a:r>
            <a:r>
              <a:rPr lang="en-US" dirty="0" smtClean="0"/>
              <a:t>flag</a:t>
            </a:r>
          </a:p>
          <a:p>
            <a:pPr marL="574675" indent="-574675">
              <a:lnSpc>
                <a:spcPct val="150000"/>
              </a:lnSpc>
              <a:buSzPct val="70000"/>
            </a:pPr>
            <a:r>
              <a:rPr lang="en-US" dirty="0" smtClean="0"/>
              <a:t>Once developed, it needs to be socialized</a:t>
            </a:r>
            <a:endParaRPr lang="en-US" dirty="0"/>
          </a:p>
          <a:p>
            <a:pPr marL="574675" indent="-574675">
              <a:lnSpc>
                <a:spcPct val="150000"/>
              </a:lnSpc>
              <a:buSzPct val="70000"/>
            </a:pPr>
            <a:endParaRPr dirty="0"/>
          </a:p>
        </p:txBody>
      </p:sp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952500" y="1451474"/>
            <a:ext cx="9978606" cy="1625601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r>
              <a:rPr lang="en-US" dirty="0" smtClean="0"/>
              <a:t>DEVELOPING A SHARED VISION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40777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body" idx="1"/>
          </p:nvPr>
        </p:nvSpPr>
        <p:spPr>
          <a:xfrm>
            <a:off x="1181521" y="3194205"/>
            <a:ext cx="10186293" cy="5578087"/>
          </a:xfrm>
          <a:prstGeom prst="rect">
            <a:avLst/>
          </a:prstGeom>
        </p:spPr>
        <p:txBody>
          <a:bodyPr>
            <a:noAutofit/>
          </a:bodyPr>
          <a:lstStyle/>
          <a:p>
            <a:pPr marL="574675" indent="-574675">
              <a:lnSpc>
                <a:spcPct val="150000"/>
              </a:lnSpc>
              <a:buSzPct val="70000"/>
            </a:pPr>
            <a:r>
              <a:rPr lang="en-US" dirty="0"/>
              <a:t>“If you are working on something exciting that you really care about, you don’t have to be pushed. The vision pulls </a:t>
            </a:r>
            <a:r>
              <a:rPr lang="en-US" dirty="0" smtClean="0"/>
              <a:t>you.”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-Steve Jobs</a:t>
            </a:r>
            <a:endParaRPr dirty="0"/>
          </a:p>
        </p:txBody>
      </p:sp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952500" y="1451474"/>
            <a:ext cx="9978606" cy="1625601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r>
              <a:rPr lang="en-US" dirty="0" smtClean="0"/>
              <a:t>DEVELOPING A SHARED VISION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body" idx="1"/>
          </p:nvPr>
        </p:nvSpPr>
        <p:spPr>
          <a:xfrm>
            <a:off x="305007" y="3077075"/>
            <a:ext cx="4870108" cy="5578087"/>
          </a:xfrm>
          <a:prstGeom prst="rect">
            <a:avLst/>
          </a:prstGeom>
        </p:spPr>
        <p:txBody>
          <a:bodyPr>
            <a:noAutofit/>
          </a:bodyPr>
          <a:lstStyle/>
          <a:p>
            <a:pPr marL="574675" indent="-574675">
              <a:lnSpc>
                <a:spcPct val="150000"/>
              </a:lnSpc>
              <a:buSzPct val="70000"/>
            </a:pPr>
            <a:r>
              <a:rPr lang="en-US" dirty="0" smtClean="0"/>
              <a:t>Product vision has a focus on the </a:t>
            </a:r>
            <a:br>
              <a:rPr lang="en-US" dirty="0" smtClean="0"/>
            </a:br>
            <a:r>
              <a:rPr lang="en-US" b="1" dirty="0" smtClean="0"/>
              <a:t>experience of users</a:t>
            </a:r>
          </a:p>
          <a:p>
            <a:pPr marL="574675" indent="-574675">
              <a:lnSpc>
                <a:spcPct val="150000"/>
              </a:lnSpc>
              <a:buSzPct val="70000"/>
            </a:pPr>
            <a:r>
              <a:rPr lang="en-US" dirty="0" smtClean="0"/>
              <a:t>It</a:t>
            </a:r>
            <a:r>
              <a:rPr lang="en-US" b="1" dirty="0" smtClean="0"/>
              <a:t> inspires </a:t>
            </a:r>
            <a:r>
              <a:rPr lang="en-US" dirty="0" smtClean="0"/>
              <a:t>and</a:t>
            </a:r>
            <a:r>
              <a:rPr lang="en-US" b="1" dirty="0" smtClean="0"/>
              <a:t> motivates</a:t>
            </a:r>
            <a:endParaRPr dirty="0"/>
          </a:p>
        </p:txBody>
      </p:sp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952500" y="1451474"/>
            <a:ext cx="9978606" cy="1625601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r>
              <a:rPr lang="en-US" dirty="0" smtClean="0"/>
              <a:t>ELEMENTS OF A SHARED VISION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381" y="2801913"/>
            <a:ext cx="6167217" cy="616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826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Understanding the Problem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7567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344664"/>
      </a:dk1>
      <a:lt1>
        <a:srgbClr val="344664">
          <a:alpha val="95000"/>
        </a:srgbClr>
      </a:lt1>
      <a:dk2>
        <a:srgbClr val="A7A7A7"/>
      </a:dk2>
      <a:lt2>
        <a:srgbClr val="535353"/>
      </a:lt2>
      <a:accent1>
        <a:srgbClr val="A2992C"/>
      </a:accent1>
      <a:accent2>
        <a:srgbClr val="D9C708"/>
      </a:accent2>
      <a:accent3>
        <a:srgbClr val="334463"/>
      </a:accent3>
      <a:accent4>
        <a:srgbClr val="7F8EA4"/>
      </a:accent4>
      <a:accent5>
        <a:srgbClr val="2E65B7"/>
      </a:accent5>
      <a:accent6>
        <a:srgbClr val="637286"/>
      </a:accent6>
      <a:hlink>
        <a:srgbClr val="0000FF"/>
      </a:hlink>
      <a:folHlink>
        <a:srgbClr val="FF00FF"/>
      </a:folHlink>
    </a:clrScheme>
    <a:fontScheme name="White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344664"/>
            </a:solidFill>
            <a:effectLst/>
            <a:uFillTx/>
            <a:latin typeface="Rockwell"/>
            <a:ea typeface="Rockwell"/>
            <a:cs typeface="Rockwell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344664"/>
            </a:solidFill>
            <a:effectLst/>
            <a:uFillTx/>
            <a:latin typeface="Rockwell"/>
            <a:ea typeface="Rockwell"/>
            <a:cs typeface="Rockwell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2992C"/>
      </a:accent1>
      <a:accent2>
        <a:srgbClr val="D9C708"/>
      </a:accent2>
      <a:accent3>
        <a:srgbClr val="334463"/>
      </a:accent3>
      <a:accent4>
        <a:srgbClr val="7F8EA4"/>
      </a:accent4>
      <a:accent5>
        <a:srgbClr val="2E65B7"/>
      </a:accent5>
      <a:accent6>
        <a:srgbClr val="637286"/>
      </a:accent6>
      <a:hlink>
        <a:srgbClr val="0000FF"/>
      </a:hlink>
      <a:folHlink>
        <a:srgbClr val="FF00FF"/>
      </a:folHlink>
    </a:clrScheme>
    <a:fontScheme name="White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344664"/>
            </a:solidFill>
            <a:effectLst/>
            <a:uFillTx/>
            <a:latin typeface="Rockwell"/>
            <a:ea typeface="Rockwell"/>
            <a:cs typeface="Rockwell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344664"/>
            </a:solidFill>
            <a:effectLst/>
            <a:uFillTx/>
            <a:latin typeface="Rockwell"/>
            <a:ea typeface="Rockwell"/>
            <a:cs typeface="Rockwell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F5AFEA0F5F1A4CB0E7ABC4C9340C83" ma:contentTypeVersion="" ma:contentTypeDescription="Create a new document." ma:contentTypeScope="" ma:versionID="4308a6a2672614e48e8ae340f944ee6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384c6cc0088fcedbaf6edaf557de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7C8359-5D09-4A4C-BDCF-78D1DD04E3BB}"/>
</file>

<file path=customXml/itemProps2.xml><?xml version="1.0" encoding="utf-8"?>
<ds:datastoreItem xmlns:ds="http://schemas.openxmlformats.org/officeDocument/2006/customXml" ds:itemID="{82FE7BCA-AA91-4058-972B-9EA1251CE977}"/>
</file>

<file path=customXml/itemProps3.xml><?xml version="1.0" encoding="utf-8"?>
<ds:datastoreItem xmlns:ds="http://schemas.openxmlformats.org/officeDocument/2006/customXml" ds:itemID="{028C6353-C958-43B9-AB1B-D84C5C0D5D7B}"/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1506</Words>
  <Application>Microsoft Office PowerPoint</Application>
  <PresentationFormat>Custom</PresentationFormat>
  <Paragraphs>153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Avenir LT Std 55 Roman</vt:lpstr>
      <vt:lpstr>Avenir LT Std 85 Heavy</vt:lpstr>
      <vt:lpstr>Avenir Next</vt:lpstr>
      <vt:lpstr>Lucida Grande</vt:lpstr>
      <vt:lpstr>Rockwell</vt:lpstr>
      <vt:lpstr>White</vt:lpstr>
      <vt:lpstr>PowerPoint Presentation</vt:lpstr>
      <vt:lpstr>What is a  Product Vision?</vt:lpstr>
      <vt:lpstr>PRODUCT VISION</vt:lpstr>
      <vt:lpstr>A PRODUCT VISION IS NOT…</vt:lpstr>
      <vt:lpstr>The Shared Vision </vt:lpstr>
      <vt:lpstr>DEVELOPING A SHARED VISION</vt:lpstr>
      <vt:lpstr>DEVELOPING A SHARED VISION</vt:lpstr>
      <vt:lpstr>ELEMENTS OF A SHARED VISION</vt:lpstr>
      <vt:lpstr>Understanding the Problem</vt:lpstr>
      <vt:lpstr>UNDERSTANDING THE PROBLEM</vt:lpstr>
      <vt:lpstr>UNDERSTANDING FALL IN LOVE WITH THE PROBLEM</vt:lpstr>
      <vt:lpstr>Guess the Product! </vt:lpstr>
      <vt:lpstr>PRODUCT VISION EXAMPLES</vt:lpstr>
      <vt:lpstr>Amazon</vt:lpstr>
      <vt:lpstr>PRODUCT VISION EXAMPLES</vt:lpstr>
      <vt:lpstr>IKEA</vt:lpstr>
      <vt:lpstr>PRODUCT VISION EXAMPLES</vt:lpstr>
      <vt:lpstr>PRODUCT VISION EXAMPLES</vt:lpstr>
      <vt:lpstr>VETS.GOV -  Dept of Veteran Affairs</vt:lpstr>
      <vt:lpstr>PRODUCT VISION EXAMPLES</vt:lpstr>
      <vt:lpstr>College Scorecard – Dept. of Education</vt:lpstr>
      <vt:lpstr>Developing a  Product Vision</vt:lpstr>
      <vt:lpstr>ELEMENTS OF A PRODUCT VISION</vt:lpstr>
      <vt:lpstr>ELEMENTS OF A PRODUCT VISION</vt:lpstr>
      <vt:lpstr>DEVELOPING A PRODUCT VISION</vt:lpstr>
      <vt:lpstr>Geoffrey Moore’s Template</vt:lpstr>
      <vt:lpstr>Blackberry</vt:lpstr>
      <vt:lpstr>Roman Pichler’s Vision Board</vt:lpstr>
      <vt:lpstr>Example</vt:lpstr>
      <vt:lpstr>Using the Product Vision the Acquisition Process</vt:lpstr>
      <vt:lpstr>USING THE PROCUCT VISION IN THE ACQUISITION PROCESS</vt:lpstr>
      <vt:lpstr>USING THE PROCUCT VISION IN THE ACQUISITION PROCESS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Mostowski, Jonathan</dc:creator>
  <cp:lastModifiedBy>Walker, Traci L. EOP/OMB</cp:lastModifiedBy>
  <cp:revision>110</cp:revision>
  <dcterms:created xsi:type="dcterms:W3CDTF">2016-07-10T22:39:25Z</dcterms:created>
  <dcterms:modified xsi:type="dcterms:W3CDTF">2016-10-03T15:17:07Z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0x01010086F5AFEA0F5F1A4CB0E7ABC4C9340C83</vt:lpwstr>
  </property>
</Properties>
</file>