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2.xml" ContentType="application/vnd.openxmlformats-officedocument.drawingml.char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80"/>
  </p:notesMasterIdLst>
  <p:handoutMasterIdLst>
    <p:handoutMasterId r:id="rId81"/>
  </p:handoutMasterIdLst>
  <p:sldIdLst>
    <p:sldId id="430" r:id="rId5"/>
    <p:sldId id="256" r:id="rId6"/>
    <p:sldId id="375" r:id="rId7"/>
    <p:sldId id="478" r:id="rId8"/>
    <p:sldId id="380" r:id="rId9"/>
    <p:sldId id="382" r:id="rId10"/>
    <p:sldId id="404" r:id="rId11"/>
    <p:sldId id="261" r:id="rId12"/>
    <p:sldId id="379" r:id="rId13"/>
    <p:sldId id="419" r:id="rId14"/>
    <p:sldId id="422" r:id="rId15"/>
    <p:sldId id="423" r:id="rId16"/>
    <p:sldId id="424" r:id="rId17"/>
    <p:sldId id="425" r:id="rId18"/>
    <p:sldId id="431" r:id="rId19"/>
    <p:sldId id="432" r:id="rId20"/>
    <p:sldId id="433" r:id="rId21"/>
    <p:sldId id="434" r:id="rId22"/>
    <p:sldId id="435" r:id="rId23"/>
    <p:sldId id="436" r:id="rId24"/>
    <p:sldId id="479" r:id="rId25"/>
    <p:sldId id="438" r:id="rId26"/>
    <p:sldId id="439" r:id="rId27"/>
    <p:sldId id="440" r:id="rId28"/>
    <p:sldId id="441" r:id="rId29"/>
    <p:sldId id="442" r:id="rId30"/>
    <p:sldId id="443" r:id="rId31"/>
    <p:sldId id="444" r:id="rId32"/>
    <p:sldId id="445" r:id="rId33"/>
    <p:sldId id="446" r:id="rId34"/>
    <p:sldId id="447" r:id="rId35"/>
    <p:sldId id="448" r:id="rId36"/>
    <p:sldId id="449" r:id="rId37"/>
    <p:sldId id="450" r:id="rId38"/>
    <p:sldId id="451" r:id="rId39"/>
    <p:sldId id="452" r:id="rId40"/>
    <p:sldId id="453" r:id="rId41"/>
    <p:sldId id="454" r:id="rId42"/>
    <p:sldId id="455" r:id="rId43"/>
    <p:sldId id="456" r:id="rId44"/>
    <p:sldId id="457" r:id="rId45"/>
    <p:sldId id="458" r:id="rId46"/>
    <p:sldId id="459" r:id="rId47"/>
    <p:sldId id="460" r:id="rId48"/>
    <p:sldId id="461" r:id="rId49"/>
    <p:sldId id="462" r:id="rId50"/>
    <p:sldId id="463" r:id="rId51"/>
    <p:sldId id="464" r:id="rId52"/>
    <p:sldId id="465" r:id="rId53"/>
    <p:sldId id="466" r:id="rId54"/>
    <p:sldId id="467" r:id="rId55"/>
    <p:sldId id="468" r:id="rId56"/>
    <p:sldId id="469" r:id="rId57"/>
    <p:sldId id="470" r:id="rId58"/>
    <p:sldId id="471" r:id="rId59"/>
    <p:sldId id="472" r:id="rId60"/>
    <p:sldId id="473" r:id="rId61"/>
    <p:sldId id="474" r:id="rId62"/>
    <p:sldId id="475" r:id="rId63"/>
    <p:sldId id="476" r:id="rId64"/>
    <p:sldId id="477" r:id="rId65"/>
    <p:sldId id="394" r:id="rId66"/>
    <p:sldId id="387" r:id="rId67"/>
    <p:sldId id="390" r:id="rId68"/>
    <p:sldId id="412" r:id="rId69"/>
    <p:sldId id="395" r:id="rId70"/>
    <p:sldId id="393" r:id="rId71"/>
    <p:sldId id="418" r:id="rId72"/>
    <p:sldId id="399" r:id="rId73"/>
    <p:sldId id="421" r:id="rId74"/>
    <p:sldId id="437" r:id="rId75"/>
    <p:sldId id="360" r:id="rId76"/>
    <p:sldId id="426" r:id="rId77"/>
    <p:sldId id="388" r:id="rId78"/>
    <p:sldId id="389" r:id="rId79"/>
  </p:sldIdLst>
  <p:sldSz cx="12192000" cy="6858000"/>
  <p:notesSz cx="7010400" cy="9296400"/>
  <p:custDataLst>
    <p:tags r:id="rId8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n" initials="EF" lastIdx="83" clrIdx="0">
    <p:extLst/>
  </p:cmAuthor>
  <p:cmAuthor id="2" name="Lauren E. Tindall" initials="LET" lastIdx="7" clrIdx="1">
    <p:extLst/>
  </p:cmAuthor>
  <p:cmAuthor id="3" name="Wolf, Brock" initials="WB"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63C"/>
    <a:srgbClr val="5A2781"/>
    <a:srgbClr val="008A3E"/>
    <a:srgbClr val="002060"/>
    <a:srgbClr val="DAC2EC"/>
    <a:srgbClr val="CBA9E5"/>
    <a:srgbClr val="DEC8EE"/>
    <a:srgbClr val="FFFFFF"/>
    <a:srgbClr val="9FD8FF"/>
    <a:srgbClr val="CECE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61786" autoAdjust="0"/>
  </p:normalViewPr>
  <p:slideViewPr>
    <p:cSldViewPr snapToGrid="0">
      <p:cViewPr varScale="1">
        <p:scale>
          <a:sx n="59" d="100"/>
          <a:sy n="59" d="100"/>
        </p:scale>
        <p:origin x="1896" y="44"/>
      </p:cViewPr>
      <p:guideLst>
        <p:guide orient="horz" pos="2160"/>
        <p:guide pos="3840"/>
      </p:guideLst>
    </p:cSldViewPr>
  </p:slideViewPr>
  <p:notesTextViewPr>
    <p:cViewPr>
      <p:scale>
        <a:sx n="80" d="100"/>
        <a:sy n="80" d="100"/>
      </p:scale>
      <p:origin x="0" y="0"/>
    </p:cViewPr>
  </p:notesTextViewPr>
  <p:sorterViewPr>
    <p:cViewPr>
      <p:scale>
        <a:sx n="100" d="100"/>
        <a:sy n="100" d="100"/>
      </p:scale>
      <p:origin x="0" y="9456"/>
    </p:cViewPr>
  </p:sorterViewPr>
  <p:notesViewPr>
    <p:cSldViewPr snapToGrid="0">
      <p:cViewPr varScale="1">
        <p:scale>
          <a:sx n="71" d="100"/>
          <a:sy n="71" d="100"/>
        </p:scale>
        <p:origin x="3504" y="4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ags" Target="tags/tag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notesMaster" Target="notesMasters/notesMaster1.xml"/><Relationship Id="rId85"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handoutMaster" Target="handoutMasters/handoutMaster1.xml"/><Relationship Id="rId86"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Release Mean Percent Score by Objectives</a:t>
            </a:r>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Series 1</c:v>
                </c:pt>
              </c:strCache>
            </c:strRef>
          </c:tx>
          <c:spPr>
            <a:solidFill>
              <a:srgbClr val="00538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Release 1</c:v>
                </c:pt>
                <c:pt idx="1">
                  <c:v>Release 2</c:v>
                </c:pt>
                <c:pt idx="2">
                  <c:v>Release 3</c:v>
                </c:pt>
                <c:pt idx="3">
                  <c:v>Release 4</c:v>
                </c:pt>
              </c:strCache>
            </c:strRef>
          </c:cat>
          <c:val>
            <c:numRef>
              <c:f>Sheet1!$B$2:$B$5</c:f>
              <c:numCache>
                <c:formatCode>0.00%</c:formatCode>
                <c:ptCount val="4"/>
                <c:pt idx="0">
                  <c:v>0.64439999999999997</c:v>
                </c:pt>
                <c:pt idx="1">
                  <c:v>0.60329999999999995</c:v>
                </c:pt>
                <c:pt idx="2">
                  <c:v>0.68059999999999998</c:v>
                </c:pt>
                <c:pt idx="3">
                  <c:v>0.57130000000000003</c:v>
                </c:pt>
              </c:numCache>
            </c:numRef>
          </c:val>
        </c:ser>
        <c:dLbls>
          <c:showLegendKey val="0"/>
          <c:showVal val="0"/>
          <c:showCatName val="0"/>
          <c:showSerName val="0"/>
          <c:showPercent val="0"/>
          <c:showBubbleSize val="0"/>
        </c:dLbls>
        <c:gapWidth val="111"/>
        <c:overlap val="-27"/>
        <c:axId val="350012528"/>
        <c:axId val="350012920"/>
      </c:barChart>
      <c:catAx>
        <c:axId val="350012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350012920"/>
        <c:crosses val="autoZero"/>
        <c:auto val="1"/>
        <c:lblAlgn val="ctr"/>
        <c:lblOffset val="100"/>
        <c:noMultiLvlLbl val="0"/>
      </c:catAx>
      <c:valAx>
        <c:axId val="350012920"/>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350012528"/>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Release 1 Assessment Mean Scores by Objective</a:t>
            </a:r>
          </a:p>
        </c:rich>
      </c:tx>
      <c:layout/>
      <c:overlay val="0"/>
      <c:spPr>
        <a:noFill/>
        <a:ln>
          <a:noFill/>
        </a:ln>
        <a:effectLst/>
      </c:spPr>
    </c:title>
    <c:autoTitleDeleted val="0"/>
    <c:plotArea>
      <c:layout/>
      <c:barChart>
        <c:barDir val="bar"/>
        <c:grouping val="clustered"/>
        <c:varyColors val="0"/>
        <c:ser>
          <c:idx val="0"/>
          <c:order val="0"/>
          <c:tx>
            <c:strRef>
              <c:f>Sheet1!$B$1</c:f>
              <c:strCache>
                <c:ptCount val="1"/>
                <c:pt idx="0">
                  <c:v>Series 1</c:v>
                </c:pt>
              </c:strCache>
            </c:strRef>
          </c:tx>
          <c:spPr>
            <a:solidFill>
              <a:srgbClr val="48773D"/>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Objective 1.1</c:v>
                </c:pt>
                <c:pt idx="1">
                  <c:v>Objective 1.2</c:v>
                </c:pt>
                <c:pt idx="2">
                  <c:v>Objective 1.3</c:v>
                </c:pt>
                <c:pt idx="3">
                  <c:v>Objective 1.4</c:v>
                </c:pt>
                <c:pt idx="4">
                  <c:v>Objective 1.5</c:v>
                </c:pt>
                <c:pt idx="5">
                  <c:v>Objective 1.6</c:v>
                </c:pt>
                <c:pt idx="6">
                  <c:v>Objective 1.7</c:v>
                </c:pt>
                <c:pt idx="7">
                  <c:v>Objective 1.8</c:v>
                </c:pt>
              </c:strCache>
            </c:strRef>
          </c:cat>
          <c:val>
            <c:numRef>
              <c:f>Sheet1!$B$2:$B$9</c:f>
              <c:numCache>
                <c:formatCode>0.00</c:formatCode>
                <c:ptCount val="8"/>
                <c:pt idx="0">
                  <c:v>0.59285714285714297</c:v>
                </c:pt>
                <c:pt idx="1">
                  <c:v>0.74489795918367296</c:v>
                </c:pt>
                <c:pt idx="2">
                  <c:v>0.71428571428571397</c:v>
                </c:pt>
                <c:pt idx="3">
                  <c:v>0.81122448979591799</c:v>
                </c:pt>
                <c:pt idx="4">
                  <c:v>0.67500000000000004</c:v>
                </c:pt>
                <c:pt idx="5">
                  <c:v>0.64835164835164805</c:v>
                </c:pt>
                <c:pt idx="6">
                  <c:v>0.56887755102040805</c:v>
                </c:pt>
                <c:pt idx="7">
                  <c:v>0.56845238095238104</c:v>
                </c:pt>
              </c:numCache>
            </c:numRef>
          </c:val>
        </c:ser>
        <c:dLbls>
          <c:showLegendKey val="0"/>
          <c:showVal val="0"/>
          <c:showCatName val="0"/>
          <c:showSerName val="0"/>
          <c:showPercent val="0"/>
          <c:showBubbleSize val="0"/>
        </c:dLbls>
        <c:gapWidth val="110"/>
        <c:axId val="349050512"/>
        <c:axId val="349051688"/>
      </c:barChart>
      <c:catAx>
        <c:axId val="349050512"/>
        <c:scaling>
          <c:orientation val="maxMin"/>
        </c:scaling>
        <c:delete val="0"/>
        <c:axPos val="l"/>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349051688"/>
        <c:crosses val="autoZero"/>
        <c:auto val="1"/>
        <c:lblAlgn val="ctr"/>
        <c:lblOffset val="100"/>
        <c:noMultiLvlLbl val="0"/>
      </c:catAx>
      <c:valAx>
        <c:axId val="349051688"/>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349050512"/>
        <c:crosses val="max"/>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BEEAA7-0B4B-4397-9563-3EA0EE0B9A0E}"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763F236C-1E39-424A-91E3-97E501BE122F}">
      <dgm:prSet phldrT="[Text]"/>
      <dgm:spPr/>
      <dgm:t>
        <a:bodyPr/>
        <a:lstStyle/>
        <a:p>
          <a:r>
            <a:rPr lang="en-US" dirty="0" smtClean="0"/>
            <a:t>Why is stakeholder engagement so critical on digital services efforts?</a:t>
          </a:r>
          <a:endParaRPr lang="en-US" dirty="0"/>
        </a:p>
      </dgm:t>
    </dgm:pt>
    <dgm:pt modelId="{AFC0294C-83B9-4EF9-A691-6C7F32E47182}" type="parTrans" cxnId="{4CB6BEF3-74CB-4501-91D9-F38FBCA04994}">
      <dgm:prSet/>
      <dgm:spPr/>
      <dgm:t>
        <a:bodyPr/>
        <a:lstStyle/>
        <a:p>
          <a:endParaRPr lang="en-US"/>
        </a:p>
      </dgm:t>
    </dgm:pt>
    <dgm:pt modelId="{E864DCFA-FD0F-4DDF-BED1-45B8461F1980}" type="sibTrans" cxnId="{4CB6BEF3-74CB-4501-91D9-F38FBCA04994}">
      <dgm:prSet/>
      <dgm:spPr/>
      <dgm:t>
        <a:bodyPr/>
        <a:lstStyle/>
        <a:p>
          <a:endParaRPr lang="en-US"/>
        </a:p>
      </dgm:t>
    </dgm:pt>
    <dgm:pt modelId="{E32AFD4D-89E2-404F-B44D-90A65FF371AE}">
      <dgm:prSet phldrT="[Text]"/>
      <dgm:spPr/>
      <dgm:t>
        <a:bodyPr/>
        <a:lstStyle/>
        <a:p>
          <a:r>
            <a:rPr lang="en-US" dirty="0" smtClean="0"/>
            <a:t>A cross-functional team of high performers will be better prepared to take on the frequently evolving, rapid pace of digital projects. </a:t>
          </a:r>
          <a:endParaRPr lang="en-US" dirty="0"/>
        </a:p>
      </dgm:t>
    </dgm:pt>
    <dgm:pt modelId="{FB9C27C0-95D6-4B53-8A48-0603B23581B5}" type="parTrans" cxnId="{EDD6B1E0-5E15-41B2-BA1D-1D45E7FA3D23}">
      <dgm:prSet/>
      <dgm:spPr/>
      <dgm:t>
        <a:bodyPr/>
        <a:lstStyle/>
        <a:p>
          <a:endParaRPr lang="en-US"/>
        </a:p>
      </dgm:t>
    </dgm:pt>
    <dgm:pt modelId="{AF553EE9-5447-4267-A160-288C63F12276}" type="sibTrans" cxnId="{EDD6B1E0-5E15-41B2-BA1D-1D45E7FA3D23}">
      <dgm:prSet/>
      <dgm:spPr/>
      <dgm:t>
        <a:bodyPr/>
        <a:lstStyle/>
        <a:p>
          <a:endParaRPr lang="en-US"/>
        </a:p>
      </dgm:t>
    </dgm:pt>
    <dgm:pt modelId="{D4B32E18-D2CF-432E-AE18-458E5A79C61D}">
      <dgm:prSet phldrT="[Text]"/>
      <dgm:spPr/>
      <dgm:t>
        <a:bodyPr/>
        <a:lstStyle/>
        <a:p>
          <a:r>
            <a:rPr lang="en-US" dirty="0" smtClean="0"/>
            <a:t>Acquisition tends to resist the uncertain. Uncommon acquisition practices may require stakeholder support to be adopted.</a:t>
          </a:r>
          <a:endParaRPr lang="en-US" dirty="0"/>
        </a:p>
      </dgm:t>
    </dgm:pt>
    <dgm:pt modelId="{9F2156E9-DECD-47BA-B1FE-53E7AEE58D1F}" type="parTrans" cxnId="{9A019FC6-F8A2-4A0C-80FD-6CF044B87DAD}">
      <dgm:prSet/>
      <dgm:spPr/>
      <dgm:t>
        <a:bodyPr/>
        <a:lstStyle/>
        <a:p>
          <a:endParaRPr lang="en-US"/>
        </a:p>
      </dgm:t>
    </dgm:pt>
    <dgm:pt modelId="{60D58BDC-CFD9-4641-9B49-B1517A8A0C8A}" type="sibTrans" cxnId="{9A019FC6-F8A2-4A0C-80FD-6CF044B87DAD}">
      <dgm:prSet/>
      <dgm:spPr/>
      <dgm:t>
        <a:bodyPr/>
        <a:lstStyle/>
        <a:p>
          <a:endParaRPr lang="en-US"/>
        </a:p>
      </dgm:t>
    </dgm:pt>
    <dgm:pt modelId="{CABDEB65-20C9-46C4-9DAD-192CEC379176}">
      <dgm:prSet phldrT="[Text]"/>
      <dgm:spPr/>
      <dgm:t>
        <a:bodyPr/>
        <a:lstStyle/>
        <a:p>
          <a:r>
            <a:rPr lang="en-US" dirty="0" smtClean="0"/>
            <a:t>There should be significant interaction between agency team members, contractors, and other stakeholders.</a:t>
          </a:r>
          <a:endParaRPr lang="en-US" dirty="0"/>
        </a:p>
      </dgm:t>
    </dgm:pt>
    <dgm:pt modelId="{1725E392-F823-49B8-BA9D-8412A95DF5B8}" type="parTrans" cxnId="{D03511F6-0520-43D6-A17F-D7807A241DB3}">
      <dgm:prSet/>
      <dgm:spPr/>
      <dgm:t>
        <a:bodyPr/>
        <a:lstStyle/>
        <a:p>
          <a:endParaRPr lang="en-US"/>
        </a:p>
      </dgm:t>
    </dgm:pt>
    <dgm:pt modelId="{88960811-2D95-478A-A6DD-344CF9946E24}" type="sibTrans" cxnId="{D03511F6-0520-43D6-A17F-D7807A241DB3}">
      <dgm:prSet/>
      <dgm:spPr/>
      <dgm:t>
        <a:bodyPr/>
        <a:lstStyle/>
        <a:p>
          <a:endParaRPr lang="en-US"/>
        </a:p>
      </dgm:t>
    </dgm:pt>
    <dgm:pt modelId="{53F06E6D-165E-4B14-80B3-2AAF257B427D}" type="pres">
      <dgm:prSet presAssocID="{E2BEEAA7-0B4B-4397-9563-3EA0EE0B9A0E}" presName="composite" presStyleCnt="0">
        <dgm:presLayoutVars>
          <dgm:chMax val="1"/>
          <dgm:dir/>
          <dgm:resizeHandles val="exact"/>
        </dgm:presLayoutVars>
      </dgm:prSet>
      <dgm:spPr/>
      <dgm:t>
        <a:bodyPr/>
        <a:lstStyle/>
        <a:p>
          <a:endParaRPr lang="en-US"/>
        </a:p>
      </dgm:t>
    </dgm:pt>
    <dgm:pt modelId="{F657E810-32F4-4138-8CBE-7F283F9663EE}" type="pres">
      <dgm:prSet presAssocID="{763F236C-1E39-424A-91E3-97E501BE122F}" presName="roof" presStyleLbl="dkBgShp" presStyleIdx="0" presStyleCnt="2"/>
      <dgm:spPr/>
      <dgm:t>
        <a:bodyPr/>
        <a:lstStyle/>
        <a:p>
          <a:endParaRPr lang="en-US"/>
        </a:p>
      </dgm:t>
    </dgm:pt>
    <dgm:pt modelId="{3D7358DB-571D-4ADD-BBB9-6A45B9955535}" type="pres">
      <dgm:prSet presAssocID="{763F236C-1E39-424A-91E3-97E501BE122F}" presName="pillars" presStyleCnt="0"/>
      <dgm:spPr/>
    </dgm:pt>
    <dgm:pt modelId="{923C1E1D-EEF0-49D7-9DB2-C874AC99F41C}" type="pres">
      <dgm:prSet presAssocID="{763F236C-1E39-424A-91E3-97E501BE122F}" presName="pillar1" presStyleLbl="node1" presStyleIdx="0" presStyleCnt="3">
        <dgm:presLayoutVars>
          <dgm:bulletEnabled val="1"/>
        </dgm:presLayoutVars>
      </dgm:prSet>
      <dgm:spPr/>
      <dgm:t>
        <a:bodyPr/>
        <a:lstStyle/>
        <a:p>
          <a:endParaRPr lang="en-US"/>
        </a:p>
      </dgm:t>
    </dgm:pt>
    <dgm:pt modelId="{8BD8D35C-21E9-47C5-AD80-7348930FEB2E}" type="pres">
      <dgm:prSet presAssocID="{D4B32E18-D2CF-432E-AE18-458E5A79C61D}" presName="pillarX" presStyleLbl="node1" presStyleIdx="1" presStyleCnt="3">
        <dgm:presLayoutVars>
          <dgm:bulletEnabled val="1"/>
        </dgm:presLayoutVars>
      </dgm:prSet>
      <dgm:spPr/>
      <dgm:t>
        <a:bodyPr/>
        <a:lstStyle/>
        <a:p>
          <a:endParaRPr lang="en-US"/>
        </a:p>
      </dgm:t>
    </dgm:pt>
    <dgm:pt modelId="{F8638D00-A03D-4BB8-A5D8-8BD21D279062}" type="pres">
      <dgm:prSet presAssocID="{CABDEB65-20C9-46C4-9DAD-192CEC379176}" presName="pillarX" presStyleLbl="node1" presStyleIdx="2" presStyleCnt="3">
        <dgm:presLayoutVars>
          <dgm:bulletEnabled val="1"/>
        </dgm:presLayoutVars>
      </dgm:prSet>
      <dgm:spPr/>
      <dgm:t>
        <a:bodyPr/>
        <a:lstStyle/>
        <a:p>
          <a:endParaRPr lang="en-US"/>
        </a:p>
      </dgm:t>
    </dgm:pt>
    <dgm:pt modelId="{59335C49-6F46-4A5B-BC64-9CF60F121FED}" type="pres">
      <dgm:prSet presAssocID="{763F236C-1E39-424A-91E3-97E501BE122F}" presName="base" presStyleLbl="dkBgShp" presStyleIdx="1" presStyleCnt="2"/>
      <dgm:spPr/>
    </dgm:pt>
  </dgm:ptLst>
  <dgm:cxnLst>
    <dgm:cxn modelId="{EDD6B1E0-5E15-41B2-BA1D-1D45E7FA3D23}" srcId="{763F236C-1E39-424A-91E3-97E501BE122F}" destId="{E32AFD4D-89E2-404F-B44D-90A65FF371AE}" srcOrd="0" destOrd="0" parTransId="{FB9C27C0-95D6-4B53-8A48-0603B23581B5}" sibTransId="{AF553EE9-5447-4267-A160-288C63F12276}"/>
    <dgm:cxn modelId="{9A019FC6-F8A2-4A0C-80FD-6CF044B87DAD}" srcId="{763F236C-1E39-424A-91E3-97E501BE122F}" destId="{D4B32E18-D2CF-432E-AE18-458E5A79C61D}" srcOrd="1" destOrd="0" parTransId="{9F2156E9-DECD-47BA-B1FE-53E7AEE58D1F}" sibTransId="{60D58BDC-CFD9-4641-9B49-B1517A8A0C8A}"/>
    <dgm:cxn modelId="{D03511F6-0520-43D6-A17F-D7807A241DB3}" srcId="{763F236C-1E39-424A-91E3-97E501BE122F}" destId="{CABDEB65-20C9-46C4-9DAD-192CEC379176}" srcOrd="2" destOrd="0" parTransId="{1725E392-F823-49B8-BA9D-8412A95DF5B8}" sibTransId="{88960811-2D95-478A-A6DD-344CF9946E24}"/>
    <dgm:cxn modelId="{F1005850-AD48-4501-B477-96E72E8BEDBE}" type="presOf" srcId="{D4B32E18-D2CF-432E-AE18-458E5A79C61D}" destId="{8BD8D35C-21E9-47C5-AD80-7348930FEB2E}" srcOrd="0" destOrd="0" presId="urn:microsoft.com/office/officeart/2005/8/layout/hList3"/>
    <dgm:cxn modelId="{BEC8014A-D68D-498B-93FD-CB80BE2E9F30}" type="presOf" srcId="{763F236C-1E39-424A-91E3-97E501BE122F}" destId="{F657E810-32F4-4138-8CBE-7F283F9663EE}" srcOrd="0" destOrd="0" presId="urn:microsoft.com/office/officeart/2005/8/layout/hList3"/>
    <dgm:cxn modelId="{4F16BC51-519E-4ECE-A55E-FF7162754A76}" type="presOf" srcId="{E32AFD4D-89E2-404F-B44D-90A65FF371AE}" destId="{923C1E1D-EEF0-49D7-9DB2-C874AC99F41C}" srcOrd="0" destOrd="0" presId="urn:microsoft.com/office/officeart/2005/8/layout/hList3"/>
    <dgm:cxn modelId="{1B307C24-3F79-4FD8-AC16-B7D283931751}" type="presOf" srcId="{CABDEB65-20C9-46C4-9DAD-192CEC379176}" destId="{F8638D00-A03D-4BB8-A5D8-8BD21D279062}" srcOrd="0" destOrd="0" presId="urn:microsoft.com/office/officeart/2005/8/layout/hList3"/>
    <dgm:cxn modelId="{702FA0FD-BD9B-4913-8A1C-F89BB3A37C72}" type="presOf" srcId="{E2BEEAA7-0B4B-4397-9563-3EA0EE0B9A0E}" destId="{53F06E6D-165E-4B14-80B3-2AAF257B427D}" srcOrd="0" destOrd="0" presId="urn:microsoft.com/office/officeart/2005/8/layout/hList3"/>
    <dgm:cxn modelId="{4CB6BEF3-74CB-4501-91D9-F38FBCA04994}" srcId="{E2BEEAA7-0B4B-4397-9563-3EA0EE0B9A0E}" destId="{763F236C-1E39-424A-91E3-97E501BE122F}" srcOrd="0" destOrd="0" parTransId="{AFC0294C-83B9-4EF9-A691-6C7F32E47182}" sibTransId="{E864DCFA-FD0F-4DDF-BED1-45B8461F1980}"/>
    <dgm:cxn modelId="{CA9EE073-E6B7-47AA-A4F9-3FBBAFB9F2B8}" type="presParOf" srcId="{53F06E6D-165E-4B14-80B3-2AAF257B427D}" destId="{F657E810-32F4-4138-8CBE-7F283F9663EE}" srcOrd="0" destOrd="0" presId="urn:microsoft.com/office/officeart/2005/8/layout/hList3"/>
    <dgm:cxn modelId="{BD39E5E5-C88E-4C12-89AA-BFEF031C2871}" type="presParOf" srcId="{53F06E6D-165E-4B14-80B3-2AAF257B427D}" destId="{3D7358DB-571D-4ADD-BBB9-6A45B9955535}" srcOrd="1" destOrd="0" presId="urn:microsoft.com/office/officeart/2005/8/layout/hList3"/>
    <dgm:cxn modelId="{DECE69A8-9CCF-4779-87F7-F12B2BE8014D}" type="presParOf" srcId="{3D7358DB-571D-4ADD-BBB9-6A45B9955535}" destId="{923C1E1D-EEF0-49D7-9DB2-C874AC99F41C}" srcOrd="0" destOrd="0" presId="urn:microsoft.com/office/officeart/2005/8/layout/hList3"/>
    <dgm:cxn modelId="{1315B06C-AD81-497B-8845-FF0F1454755A}" type="presParOf" srcId="{3D7358DB-571D-4ADD-BBB9-6A45B9955535}" destId="{8BD8D35C-21E9-47C5-AD80-7348930FEB2E}" srcOrd="1" destOrd="0" presId="urn:microsoft.com/office/officeart/2005/8/layout/hList3"/>
    <dgm:cxn modelId="{E9BDAF91-3A07-40D8-9E37-E71032A3B0AD}" type="presParOf" srcId="{3D7358DB-571D-4ADD-BBB9-6A45B9955535}" destId="{F8638D00-A03D-4BB8-A5D8-8BD21D279062}" srcOrd="2" destOrd="0" presId="urn:microsoft.com/office/officeart/2005/8/layout/hList3"/>
    <dgm:cxn modelId="{8310533C-68C2-4DD2-855F-3B9798356D56}" type="presParOf" srcId="{53F06E6D-165E-4B14-80B3-2AAF257B427D}" destId="{59335C49-6F46-4A5B-BC64-9CF60F121FED}"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57E810-32F4-4138-8CBE-7F283F9663EE}">
      <dsp:nvSpPr>
        <dsp:cNvPr id="0" name=""/>
        <dsp:cNvSpPr/>
      </dsp:nvSpPr>
      <dsp:spPr>
        <a:xfrm>
          <a:off x="0" y="0"/>
          <a:ext cx="11353800" cy="1305401"/>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Why is stakeholder engagement so critical on digital services efforts?</a:t>
          </a:r>
          <a:endParaRPr lang="en-US" sz="3600" kern="1200" dirty="0"/>
        </a:p>
      </dsp:txBody>
      <dsp:txXfrm>
        <a:off x="0" y="0"/>
        <a:ext cx="11353800" cy="1305401"/>
      </dsp:txXfrm>
    </dsp:sp>
    <dsp:sp modelId="{923C1E1D-EEF0-49D7-9DB2-C874AC99F41C}">
      <dsp:nvSpPr>
        <dsp:cNvPr id="0" name=""/>
        <dsp:cNvSpPr/>
      </dsp:nvSpPr>
      <dsp:spPr>
        <a:xfrm>
          <a:off x="5543" y="1305401"/>
          <a:ext cx="3780904" cy="27413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A cross-functional team of high performers will be better prepared to take on the frequently evolving, rapid pace of digital projects. </a:t>
          </a:r>
          <a:endParaRPr lang="en-US" sz="2900" kern="1200" dirty="0"/>
        </a:p>
      </dsp:txBody>
      <dsp:txXfrm>
        <a:off x="5543" y="1305401"/>
        <a:ext cx="3780904" cy="2741342"/>
      </dsp:txXfrm>
    </dsp:sp>
    <dsp:sp modelId="{8BD8D35C-21E9-47C5-AD80-7348930FEB2E}">
      <dsp:nvSpPr>
        <dsp:cNvPr id="0" name=""/>
        <dsp:cNvSpPr/>
      </dsp:nvSpPr>
      <dsp:spPr>
        <a:xfrm>
          <a:off x="3786447" y="1305401"/>
          <a:ext cx="3780904" cy="27413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Acquisition tends to resist the uncertain. Uncommon acquisition practices may require stakeholder support to be adopted.</a:t>
          </a:r>
          <a:endParaRPr lang="en-US" sz="2900" kern="1200" dirty="0"/>
        </a:p>
      </dsp:txBody>
      <dsp:txXfrm>
        <a:off x="3786447" y="1305401"/>
        <a:ext cx="3780904" cy="2741342"/>
      </dsp:txXfrm>
    </dsp:sp>
    <dsp:sp modelId="{F8638D00-A03D-4BB8-A5D8-8BD21D279062}">
      <dsp:nvSpPr>
        <dsp:cNvPr id="0" name=""/>
        <dsp:cNvSpPr/>
      </dsp:nvSpPr>
      <dsp:spPr>
        <a:xfrm>
          <a:off x="7567352" y="1305401"/>
          <a:ext cx="3780904" cy="27413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There should be significant interaction between agency team members, contractors, and other stakeholders.</a:t>
          </a:r>
          <a:endParaRPr lang="en-US" sz="2900" kern="1200" dirty="0"/>
        </a:p>
      </dsp:txBody>
      <dsp:txXfrm>
        <a:off x="7567352" y="1305401"/>
        <a:ext cx="3780904" cy="2741342"/>
      </dsp:txXfrm>
    </dsp:sp>
    <dsp:sp modelId="{59335C49-6F46-4A5B-BC64-9CF60F121FED}">
      <dsp:nvSpPr>
        <dsp:cNvPr id="0" name=""/>
        <dsp:cNvSpPr/>
      </dsp:nvSpPr>
      <dsp:spPr>
        <a:xfrm>
          <a:off x="0" y="4046744"/>
          <a:ext cx="11353800" cy="304593"/>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6B48701F-A889-4B94-A380-68791E188376}" type="datetimeFigureOut">
              <a:rPr lang="en-US" smtClean="0"/>
              <a:t>5/29/2017</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655AD792-D0E5-463E-BAD3-EF54C503734E}" type="slidenum">
              <a:rPr lang="en-US" smtClean="0"/>
              <a:t>‹#›</a:t>
            </a:fld>
            <a:endParaRPr lang="en-US"/>
          </a:p>
        </p:txBody>
      </p:sp>
    </p:spTree>
    <p:extLst>
      <p:ext uri="{BB962C8B-B14F-4D97-AF65-F5344CB8AC3E}">
        <p14:creationId xmlns:p14="http://schemas.microsoft.com/office/powerpoint/2010/main" val="19274943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E6BDC796-006F-442D-A66B-1415D11D2B2A}" type="datetimeFigureOut">
              <a:rPr lang="en-US" smtClean="0"/>
              <a:t>5/29/2017</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AFC8854-003F-465D-BEBB-FBCAECCCEBB9}" type="slidenum">
              <a:rPr lang="en-US" smtClean="0"/>
              <a:t>‹#›</a:t>
            </a:fld>
            <a:endParaRPr lang="en-US"/>
          </a:p>
        </p:txBody>
      </p:sp>
    </p:spTree>
    <p:extLst>
      <p:ext uri="{BB962C8B-B14F-4D97-AF65-F5344CB8AC3E}">
        <p14:creationId xmlns:p14="http://schemas.microsoft.com/office/powerpoint/2010/main" val="1228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a:t>
            </a:fld>
            <a:endParaRPr lang="en-US"/>
          </a:p>
        </p:txBody>
      </p:sp>
    </p:spTree>
    <p:extLst>
      <p:ext uri="{BB962C8B-B14F-4D97-AF65-F5344CB8AC3E}">
        <p14:creationId xmlns:p14="http://schemas.microsoft.com/office/powerpoint/2010/main" val="1559349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a:t>
            </a:r>
            <a:r>
              <a:rPr lang="en-US" b="0" baseline="0" dirty="0" smtClean="0"/>
              <a:t>: 3 minutes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Timing: </a:t>
            </a:r>
            <a:r>
              <a:rPr lang="en-US" b="0" baseline="0" dirty="0" smtClean="0"/>
              <a:t>8:17-8:20 am</a:t>
            </a:r>
          </a:p>
          <a:p>
            <a:r>
              <a:rPr lang="en-US" b="1" baseline="0" dirty="0" smtClean="0"/>
              <a:t>Presented by</a:t>
            </a:r>
            <a:r>
              <a:rPr lang="en-US" b="0" baseline="0" dirty="0" smtClean="0"/>
              <a:t>: Heather</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Today we will practice our ability to work in a team to accomplish a challenging goal. </a:t>
            </a:r>
          </a:p>
          <a:p>
            <a:pPr marL="628650" lvl="1" indent="-171450">
              <a:buFont typeface="Arial" panose="020B0604020202020204" pitchFamily="34" charset="0"/>
              <a:buChar char="•"/>
            </a:pPr>
            <a:r>
              <a:rPr lang="en-US" sz="1200" kern="1200" dirty="0" smtClean="0">
                <a:solidFill>
                  <a:schemeClr val="tx1"/>
                </a:solidFill>
                <a:effectLst/>
                <a:latin typeface="+mn-lt"/>
                <a:ea typeface="+mn-ea"/>
                <a:cs typeface="+mn-cs"/>
              </a:rPr>
              <a:t>This goal is highly compliance driven so it is important you pay close attention to the instructions to ensure your team is successful in this effort.</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Your group represents a private research and development company that is helping to build a </a:t>
            </a:r>
            <a:r>
              <a:rPr lang="en-US" sz="1200" kern="1200" dirty="0" err="1" smtClean="0">
                <a:solidFill>
                  <a:schemeClr val="tx1"/>
                </a:solidFill>
                <a:effectLst/>
                <a:latin typeface="+mn-lt"/>
                <a:ea typeface="+mn-ea"/>
                <a:cs typeface="+mn-cs"/>
              </a:rPr>
              <a:t>biodome</a:t>
            </a:r>
            <a:r>
              <a:rPr lang="en-US" sz="1200" kern="1200" dirty="0" smtClean="0">
                <a:solidFill>
                  <a:schemeClr val="tx1"/>
                </a:solidFill>
                <a:effectLst/>
                <a:latin typeface="+mn-lt"/>
                <a:ea typeface="+mn-ea"/>
                <a:cs typeface="+mn-cs"/>
              </a:rPr>
              <a:t> in Arizona. In this activity, you will design and construct a prototype of your tower with the goal of maximizing profit.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design phase </a:t>
            </a:r>
            <a:r>
              <a:rPr lang="en-US" sz="1200" kern="1200" dirty="0" smtClean="0">
                <a:solidFill>
                  <a:schemeClr val="tx1"/>
                </a:solidFill>
                <a:effectLst/>
                <a:latin typeface="+mn-lt"/>
                <a:ea typeface="+mn-ea"/>
                <a:cs typeface="+mn-cs"/>
              </a:rPr>
              <a:t>(the first 5 minutes of this activity), you must select targets that you believe your </a:t>
            </a:r>
            <a:r>
              <a:rPr lang="en-US" sz="1200" kern="1200" dirty="0" err="1" smtClean="0">
                <a:solidFill>
                  <a:schemeClr val="tx1"/>
                </a:solidFill>
                <a:effectLst/>
                <a:latin typeface="+mn-lt"/>
                <a:ea typeface="+mn-ea"/>
                <a:cs typeface="+mn-cs"/>
              </a:rPr>
              <a:t>biodome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will achieve across three factors: construction time, number of building pieces used, and height of the model. </a:t>
            </a:r>
          </a:p>
          <a:p>
            <a:pPr marL="628650" lvl="1" indent="-171450">
              <a:buFont typeface="Arial" panose="020B0604020202020204" pitchFamily="34" charset="0"/>
              <a:buChar char="•"/>
            </a:pPr>
            <a:r>
              <a:rPr lang="en-US" sz="1200" kern="1200" dirty="0" smtClean="0">
                <a:solidFill>
                  <a:schemeClr val="tx1"/>
                </a:solidFill>
                <a:effectLst/>
                <a:latin typeface="+mn-lt"/>
                <a:ea typeface="+mn-ea"/>
                <a:cs typeface="+mn-cs"/>
              </a:rPr>
              <a:t>You should also take the time to examine your materials to help you identify those targets.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In the </a:t>
            </a:r>
            <a:r>
              <a:rPr lang="en-US" sz="1200" b="1" kern="1200" dirty="0" smtClean="0">
                <a:solidFill>
                  <a:schemeClr val="tx1"/>
                </a:solidFill>
                <a:effectLst/>
                <a:latin typeface="+mn-lt"/>
                <a:ea typeface="+mn-ea"/>
                <a:cs typeface="+mn-cs"/>
              </a:rPr>
              <a:t>construction phase</a:t>
            </a:r>
            <a:r>
              <a:rPr lang="en-US" sz="1200" kern="1200" dirty="0" smtClean="0">
                <a:solidFill>
                  <a:schemeClr val="tx1"/>
                </a:solidFill>
                <a:effectLst/>
                <a:latin typeface="+mn-lt"/>
                <a:ea typeface="+mn-ea"/>
                <a:cs typeface="+mn-cs"/>
              </a:rPr>
              <a:t>, your model must remain freestanding (it can’t be leaning or propped up against anything) for at least 2 minutes to qualify for scoring.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At the end of the exercise, groups that have met all their targets will be compared.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The group that has the most points will be considered the most successful. If there is a tie, the group that has assembled its prototype in the least amount of time will win. </a:t>
            </a: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10</a:t>
            </a:fld>
            <a:endParaRPr lang="en-US"/>
          </a:p>
        </p:txBody>
      </p:sp>
    </p:spTree>
    <p:extLst>
      <p:ext uri="{BB962C8B-B14F-4D97-AF65-F5344CB8AC3E}">
        <p14:creationId xmlns:p14="http://schemas.microsoft.com/office/powerpoint/2010/main" val="2013523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a:t>
            </a:r>
            <a:r>
              <a:rPr lang="en-US" b="0" baseline="0" dirty="0" smtClean="0"/>
              <a:t>: 7 minutes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Timing: </a:t>
            </a:r>
            <a:r>
              <a:rPr lang="en-US" b="0" baseline="0" dirty="0" smtClean="0"/>
              <a:t>8:20-8:27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Presented by</a:t>
            </a:r>
            <a:r>
              <a:rPr lang="en-US" b="0" baseline="0" dirty="0" smtClean="0"/>
              <a:t>: Heather</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pPr marL="0" lvl="0" indent="0">
              <a:buFont typeface="Arial" panose="020B0604020202020204" pitchFamily="34" charset="0"/>
              <a:buNone/>
            </a:pPr>
            <a:endParaRPr lang="en-US" sz="1200" b="1" kern="1200" dirty="0" smtClean="0">
              <a:solidFill>
                <a:schemeClr val="tx1"/>
              </a:solidFill>
              <a:effectLst/>
              <a:latin typeface="+mn-lt"/>
              <a:ea typeface="+mn-ea"/>
              <a:cs typeface="+mn-cs"/>
            </a:endParaRPr>
          </a:p>
          <a:p>
            <a:pPr marL="0" lvl="0" indent="0">
              <a:buFont typeface="Arial" panose="020B0604020202020204" pitchFamily="34" charset="0"/>
              <a:buNone/>
            </a:pPr>
            <a:r>
              <a:rPr lang="en-US" sz="1200" b="1" kern="1200" dirty="0" smtClean="0">
                <a:solidFill>
                  <a:schemeClr val="tx1"/>
                </a:solidFill>
                <a:effectLst/>
                <a:latin typeface="+mn-lt"/>
                <a:ea typeface="+mn-ea"/>
                <a:cs typeface="+mn-cs"/>
              </a:rPr>
              <a:t>Instructions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First, take a few minutes to review the instructions in your Learner Guide.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Organize your group in a way that seems most effective to you.</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Review the target scoring sheet and decide on targets for the following factors:</a:t>
            </a:r>
          </a:p>
          <a:p>
            <a:pPr marL="628650" lvl="1" indent="-171450">
              <a:buFont typeface="Arial" panose="020B0604020202020204" pitchFamily="34" charset="0"/>
              <a:buChar char="•"/>
            </a:pPr>
            <a:r>
              <a:rPr lang="en-US" sz="1200" b="1" kern="1200" dirty="0" smtClean="0">
                <a:solidFill>
                  <a:schemeClr val="tx1"/>
                </a:solidFill>
                <a:effectLst/>
                <a:latin typeface="+mn-lt"/>
                <a:ea typeface="+mn-ea"/>
                <a:cs typeface="+mn-cs"/>
              </a:rPr>
              <a:t>Number of pieces</a:t>
            </a:r>
            <a:r>
              <a:rPr lang="en-US" sz="1200" kern="1200" dirty="0" smtClean="0">
                <a:solidFill>
                  <a:schemeClr val="tx1"/>
                </a:solidFill>
                <a:effectLst/>
                <a:latin typeface="+mn-lt"/>
                <a:ea typeface="+mn-ea"/>
                <a:cs typeface="+mn-cs"/>
              </a:rPr>
              <a:t> the </a:t>
            </a:r>
            <a:r>
              <a:rPr lang="en-US" sz="1200" kern="1200" dirty="0" err="1" smtClean="0">
                <a:solidFill>
                  <a:schemeClr val="tx1"/>
                </a:solidFill>
                <a:effectLst/>
                <a:latin typeface="+mn-lt"/>
                <a:ea typeface="+mn-ea"/>
                <a:cs typeface="+mn-cs"/>
              </a:rPr>
              <a:t>biodome</a:t>
            </a:r>
            <a:r>
              <a:rPr lang="en-US" sz="1200" kern="1200" dirty="0" smtClean="0">
                <a:solidFill>
                  <a:schemeClr val="tx1"/>
                </a:solidFill>
                <a:effectLst/>
                <a:latin typeface="+mn-lt"/>
                <a:ea typeface="+mn-ea"/>
                <a:cs typeface="+mn-cs"/>
              </a:rPr>
              <a:t> requires (fewer pieces = less maintenance/overhead = more points)</a:t>
            </a:r>
          </a:p>
          <a:p>
            <a:pPr marL="628650" lvl="1" indent="-171450">
              <a:buFont typeface="Arial" panose="020B0604020202020204" pitchFamily="34" charset="0"/>
              <a:buChar char="•"/>
            </a:pPr>
            <a:r>
              <a:rPr lang="en-US" sz="1200" b="1" kern="1200" dirty="0" smtClean="0">
                <a:solidFill>
                  <a:schemeClr val="tx1"/>
                </a:solidFill>
                <a:effectLst/>
                <a:latin typeface="+mn-lt"/>
                <a:ea typeface="+mn-ea"/>
                <a:cs typeface="+mn-cs"/>
              </a:rPr>
              <a:t>Time</a:t>
            </a:r>
            <a:r>
              <a:rPr lang="en-US" sz="1200" kern="1200" dirty="0" smtClean="0">
                <a:solidFill>
                  <a:schemeClr val="tx1"/>
                </a:solidFill>
                <a:effectLst/>
                <a:latin typeface="+mn-lt"/>
                <a:ea typeface="+mn-ea"/>
                <a:cs typeface="+mn-cs"/>
              </a:rPr>
              <a:t> required for assembly of the</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biodome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(faster = better readiness factor in crisis = more points); and</a:t>
            </a:r>
          </a:p>
          <a:p>
            <a:pPr marL="628650" lvl="1" indent="-171450">
              <a:buFont typeface="Arial" panose="020B0604020202020204" pitchFamily="34" charset="0"/>
              <a:buChar char="•"/>
            </a:pPr>
            <a:r>
              <a:rPr lang="en-US" sz="1200" b="1" kern="1200" dirty="0" smtClean="0">
                <a:solidFill>
                  <a:schemeClr val="tx1"/>
                </a:solidFill>
                <a:effectLst/>
                <a:latin typeface="+mn-lt"/>
                <a:ea typeface="+mn-ea"/>
                <a:cs typeface="+mn-cs"/>
              </a:rPr>
              <a:t>Height</a:t>
            </a:r>
            <a:r>
              <a:rPr lang="en-US" sz="1200" kern="1200" dirty="0" smtClean="0">
                <a:solidFill>
                  <a:schemeClr val="tx1"/>
                </a:solidFill>
                <a:effectLst/>
                <a:latin typeface="+mn-lt"/>
                <a:ea typeface="+mn-ea"/>
                <a:cs typeface="+mn-cs"/>
              </a:rPr>
              <a:t> of the </a:t>
            </a:r>
            <a:r>
              <a:rPr lang="en-US" sz="1200" kern="1200" dirty="0" err="1" smtClean="0">
                <a:solidFill>
                  <a:schemeClr val="tx1"/>
                </a:solidFill>
                <a:effectLst/>
                <a:latin typeface="+mn-lt"/>
                <a:ea typeface="+mn-ea"/>
                <a:cs typeface="+mn-cs"/>
              </a:rPr>
              <a:t>biodome</a:t>
            </a:r>
            <a:r>
              <a:rPr lang="en-US" sz="1200" kern="1200" dirty="0" smtClean="0">
                <a:solidFill>
                  <a:schemeClr val="tx1"/>
                </a:solidFill>
                <a:effectLst/>
                <a:latin typeface="+mn-lt"/>
                <a:ea typeface="+mn-ea"/>
                <a:cs typeface="+mn-cs"/>
              </a:rPr>
              <a:t> (taller = better ability to get solar energy = more points)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Note that you will get bonus points for setting and meeting targets at certain levels so don’t set your targets too low and miss out on extra points. Conversely, don’t set your targets too high as your </a:t>
            </a:r>
            <a:r>
              <a:rPr lang="en-US" sz="1200" kern="1200" dirty="0" err="1" smtClean="0">
                <a:solidFill>
                  <a:schemeClr val="tx1"/>
                </a:solidFill>
                <a:effectLst/>
                <a:latin typeface="+mn-lt"/>
                <a:ea typeface="+mn-ea"/>
                <a:cs typeface="+mn-cs"/>
              </a:rPr>
              <a:t>biodome</a:t>
            </a:r>
            <a:r>
              <a:rPr lang="en-US" sz="1200" kern="1200" baseline="0" dirty="0" smtClean="0">
                <a:solidFill>
                  <a:schemeClr val="tx1"/>
                </a:solidFill>
                <a:effectLst/>
                <a:latin typeface="+mn-lt"/>
                <a:ea typeface="+mn-ea"/>
                <a:cs typeface="+mn-cs"/>
              </a:rPr>
              <a:t> will be disqualified if it fails to meet any targets.</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Note that tape, staples and any scissor cuts do not count towards the number of building pieces. These are “free” pieces.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If you break a piece into smaller pieces, each new piece counts as a piece used. For example, if you cut a straw into two halves, and use both halves, that straw is now considered two pieces used.</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You may not begin construction during the target setting/design phase. You can however, interact with pieces and see how they might fit together. For example, you cannot use the stapler, scissors or tape during the planning period.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All pieces must be completely disassembled before the start of the construction period.</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At end of planning period, write down each group’s targets on the flipchart at the front of the room and turn it away so other groups cannot</a:t>
            </a:r>
            <a:r>
              <a:rPr lang="en-US" sz="1200" kern="1200" baseline="0" dirty="0" smtClean="0">
                <a:solidFill>
                  <a:schemeClr val="tx1"/>
                </a:solidFill>
                <a:effectLst/>
                <a:latin typeface="+mn-lt"/>
                <a:ea typeface="+mn-ea"/>
                <a:cs typeface="+mn-cs"/>
              </a:rPr>
              <a:t> see who have already set targets.</a:t>
            </a:r>
            <a:endParaRPr lang="en-US" sz="1200" kern="1200" dirty="0" smtClean="0">
              <a:solidFill>
                <a:schemeClr val="tx1"/>
              </a:solidFill>
              <a:effectLst/>
              <a:latin typeface="+mn-lt"/>
              <a:ea typeface="+mn-ea"/>
              <a:cs typeface="+mn-cs"/>
            </a:endParaRPr>
          </a:p>
          <a:p>
            <a:pPr marL="0" lvl="0" indent="0">
              <a:buFont typeface="Arial" panose="020B0604020202020204" pitchFamily="34" charset="0"/>
              <a:buNone/>
            </a:pPr>
            <a:endParaRPr lang="en-US" sz="1200" kern="1200" dirty="0" smtClean="0">
              <a:solidFill>
                <a:schemeClr val="tx1"/>
              </a:solidFill>
              <a:effectLst/>
              <a:latin typeface="+mn-lt"/>
              <a:ea typeface="+mn-ea"/>
              <a:cs typeface="+mn-cs"/>
            </a:endParaRPr>
          </a:p>
          <a:p>
            <a:pPr marL="0" lvl="0" indent="0">
              <a:buFont typeface="Arial" panose="020B0604020202020204" pitchFamily="34" charset="0"/>
              <a:buNone/>
            </a:pPr>
            <a:r>
              <a:rPr lang="en-US" sz="1200" kern="1200" dirty="0" smtClean="0">
                <a:solidFill>
                  <a:schemeClr val="tx1"/>
                </a:solidFill>
                <a:effectLst/>
                <a:latin typeface="+mn-lt"/>
                <a:ea typeface="+mn-ea"/>
                <a:cs typeface="+mn-cs"/>
              </a:rPr>
              <a:t>After</a:t>
            </a:r>
            <a:r>
              <a:rPr lang="en-US" sz="1200" kern="1200" baseline="0" dirty="0" smtClean="0">
                <a:solidFill>
                  <a:schemeClr val="tx1"/>
                </a:solidFill>
                <a:effectLst/>
                <a:latin typeface="+mn-lt"/>
                <a:ea typeface="+mn-ea"/>
                <a:cs typeface="+mn-cs"/>
              </a:rPr>
              <a:t> walking the participants through the design phase of the activity, begin timing the 5 minute phase.</a:t>
            </a:r>
            <a:endParaRPr lang="en-US" b="1" dirty="0"/>
          </a:p>
        </p:txBody>
      </p:sp>
      <p:sp>
        <p:nvSpPr>
          <p:cNvPr id="4" name="Slide Number Placeholder 3"/>
          <p:cNvSpPr>
            <a:spLocks noGrp="1"/>
          </p:cNvSpPr>
          <p:nvPr>
            <p:ph type="sldNum" sz="quarter" idx="10"/>
          </p:nvPr>
        </p:nvSpPr>
        <p:spPr/>
        <p:txBody>
          <a:bodyPr/>
          <a:lstStyle/>
          <a:p>
            <a:fld id="{3AFC8854-003F-465D-BEBB-FBCAECCCEBB9}" type="slidenum">
              <a:rPr lang="en-US" smtClean="0"/>
              <a:t>11</a:t>
            </a:fld>
            <a:endParaRPr lang="en-US"/>
          </a:p>
        </p:txBody>
      </p:sp>
    </p:spTree>
    <p:extLst>
      <p:ext uri="{BB962C8B-B14F-4D97-AF65-F5344CB8AC3E}">
        <p14:creationId xmlns:p14="http://schemas.microsoft.com/office/powerpoint/2010/main" val="550115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a:t>
            </a:r>
            <a:r>
              <a:rPr lang="en-US" b="0" baseline="0" dirty="0" smtClean="0"/>
              <a:t>: 15 minutes</a:t>
            </a:r>
          </a:p>
          <a:p>
            <a:r>
              <a:rPr lang="en-US" b="1" dirty="0" smtClean="0"/>
              <a:t>Timing</a:t>
            </a:r>
            <a:r>
              <a:rPr lang="en-US" b="0" baseline="0" dirty="0" smtClean="0"/>
              <a:t>: 8:27-8:42</a:t>
            </a:r>
          </a:p>
          <a:p>
            <a:r>
              <a:rPr lang="en-US" b="1" baseline="0" dirty="0" smtClean="0"/>
              <a:t>Presented by</a:t>
            </a:r>
            <a:r>
              <a:rPr lang="en-US" b="0" baseline="0" dirty="0" smtClean="0"/>
              <a:t>: Heather</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I will signal when you can begin building so that everyone begins at the same time.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Refer to the matrix on the flipchart for the targets you have set; note that you are allowed to amend your approach to building the model but you will not be able to change your targets from this point onward.</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Your point values will be based on the actual result, not the target. Remember that you must at least meet your target value to get points for your actual results. You can also get bonus points for the target you set for yourself, and meet.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When you finish assembling your </a:t>
            </a:r>
            <a:r>
              <a:rPr lang="en-US" sz="1200" kern="1200" dirty="0" err="1" smtClean="0">
                <a:solidFill>
                  <a:schemeClr val="tx1"/>
                </a:solidFill>
                <a:effectLst/>
                <a:latin typeface="+mn-lt"/>
                <a:ea typeface="+mn-ea"/>
                <a:cs typeface="+mn-cs"/>
              </a:rPr>
              <a:t>biodome</a:t>
            </a:r>
            <a:r>
              <a:rPr lang="en-US" sz="1200" kern="1200" dirty="0" smtClean="0">
                <a:solidFill>
                  <a:schemeClr val="tx1"/>
                </a:solidFill>
                <a:effectLst/>
                <a:latin typeface="+mn-lt"/>
                <a:ea typeface="+mn-ea"/>
                <a:cs typeface="+mn-cs"/>
              </a:rPr>
              <a:t>, all team members must alert me or the co-facilitator of your completion by stepping away from the </a:t>
            </a:r>
            <a:r>
              <a:rPr lang="en-US" sz="1200" kern="1200" dirty="0" err="1" smtClean="0">
                <a:solidFill>
                  <a:schemeClr val="tx1"/>
                </a:solidFill>
                <a:effectLst/>
                <a:latin typeface="+mn-lt"/>
                <a:ea typeface="+mn-ea"/>
                <a:cs typeface="+mn-cs"/>
              </a:rPr>
              <a:t>biodome</a:t>
            </a:r>
            <a:r>
              <a:rPr lang="en-US" sz="1200" kern="1200" dirty="0" smtClean="0">
                <a:solidFill>
                  <a:schemeClr val="tx1"/>
                </a:solidFill>
                <a:effectLst/>
                <a:latin typeface="+mn-lt"/>
                <a:ea typeface="+mn-ea"/>
                <a:cs typeface="+mn-cs"/>
              </a:rPr>
              <a:t> and raising your hands in the air.</a:t>
            </a:r>
          </a:p>
          <a:p>
            <a:pPr marL="628650" lvl="1" indent="-171450">
              <a:buFont typeface="Arial" panose="020B0604020202020204" pitchFamily="34" charset="0"/>
              <a:buChar char="•"/>
            </a:pPr>
            <a:r>
              <a:rPr lang="en-US" sz="1200" kern="1200" dirty="0" smtClean="0">
                <a:solidFill>
                  <a:schemeClr val="tx1"/>
                </a:solidFill>
                <a:effectLst/>
                <a:latin typeface="+mn-lt"/>
                <a:ea typeface="+mn-ea"/>
                <a:cs typeface="+mn-cs"/>
              </a:rPr>
              <a:t>One of us will shout out the time it took you to complete your </a:t>
            </a:r>
            <a:r>
              <a:rPr lang="en-US" sz="1200" kern="1200" dirty="0" err="1" smtClean="0">
                <a:solidFill>
                  <a:schemeClr val="tx1"/>
                </a:solidFill>
                <a:effectLst/>
                <a:latin typeface="+mn-lt"/>
                <a:ea typeface="+mn-ea"/>
                <a:cs typeface="+mn-cs"/>
              </a:rPr>
              <a:t>biodome</a:t>
            </a:r>
            <a:r>
              <a:rPr lang="en-US" sz="1200" kern="1200" dirty="0" smtClean="0">
                <a:solidFill>
                  <a:schemeClr val="tx1"/>
                </a:solidFill>
                <a:effectLst/>
                <a:latin typeface="+mn-lt"/>
                <a:ea typeface="+mn-ea"/>
                <a:cs typeface="+mn-cs"/>
              </a:rPr>
              <a:t>; write it down for record in your Participant Packet.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Your model must stand for at least 2 minutes beyond your final completion time, without any supports. Be sure to plan for this requirement and delegate one person to watch the clock to ensure this is the case. This can be the same person you designate as your actual results recorder.</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We will also come over and measure your </a:t>
            </a:r>
            <a:r>
              <a:rPr lang="en-US" sz="1200" kern="1200" dirty="0" err="1" smtClean="0">
                <a:solidFill>
                  <a:schemeClr val="tx1"/>
                </a:solidFill>
                <a:effectLst/>
                <a:latin typeface="+mn-lt"/>
                <a:ea typeface="+mn-ea"/>
                <a:cs typeface="+mn-cs"/>
              </a:rPr>
              <a:t>biodome</a:t>
            </a:r>
            <a:r>
              <a:rPr lang="en-US" sz="1200" kern="1200" dirty="0" smtClean="0">
                <a:solidFill>
                  <a:schemeClr val="tx1"/>
                </a:solidFill>
                <a:effectLst/>
                <a:latin typeface="+mn-lt"/>
                <a:ea typeface="+mn-ea"/>
                <a:cs typeface="+mn-cs"/>
              </a:rPr>
              <a:t>. Make sure you record this.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Keep track of the number of building pieces you are using; record this in your Learner Guide as well.</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Record your actual results on the board for final scoring. If you did not meet your target value for any of the factors, place an “X” over that result.</a:t>
            </a:r>
          </a:p>
          <a:p>
            <a:endParaRPr lang="en-US" dirty="0" smtClean="0"/>
          </a:p>
          <a:p>
            <a:r>
              <a:rPr lang="en-US" dirty="0" smtClean="0"/>
              <a:t>About halfway through the construction period, interrupt participants.</a:t>
            </a: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12</a:t>
            </a:fld>
            <a:endParaRPr lang="en-US"/>
          </a:p>
        </p:txBody>
      </p:sp>
    </p:spTree>
    <p:extLst>
      <p:ext uri="{BB962C8B-B14F-4D97-AF65-F5344CB8AC3E}">
        <p14:creationId xmlns:p14="http://schemas.microsoft.com/office/powerpoint/2010/main" val="3148869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a:t>
            </a:r>
            <a:r>
              <a:rPr lang="en-US" b="0" baseline="0" dirty="0" smtClean="0"/>
              <a:t>: 15 minutes</a:t>
            </a:r>
          </a:p>
          <a:p>
            <a:r>
              <a:rPr lang="en-US" b="1" baseline="0" dirty="0" smtClean="0"/>
              <a:t>Timing: </a:t>
            </a:r>
            <a:r>
              <a:rPr lang="en-US" b="0" baseline="0" dirty="0" smtClean="0"/>
              <a:t>8:42-8:57</a:t>
            </a:r>
            <a:endParaRPr lang="en-US" b="1" baseline="0" dirty="0" smtClean="0"/>
          </a:p>
          <a:p>
            <a:r>
              <a:rPr lang="en-US" b="1" baseline="0" dirty="0" smtClean="0"/>
              <a:t>Presented by</a:t>
            </a:r>
            <a:r>
              <a:rPr lang="en-US" b="0" baseline="0" dirty="0" smtClean="0"/>
              <a:t>: Heather</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We just received a new requirement from the client, due to a new regulation regarding quality. All </a:t>
            </a:r>
            <a:r>
              <a:rPr lang="en-US" sz="1200" kern="1200" dirty="0" err="1" smtClean="0">
                <a:solidFill>
                  <a:schemeClr val="tx1"/>
                </a:solidFill>
                <a:effectLst/>
                <a:latin typeface="+mn-lt"/>
                <a:ea typeface="+mn-ea"/>
                <a:cs typeface="+mn-cs"/>
              </a:rPr>
              <a:t>biodomes</a:t>
            </a:r>
            <a:r>
              <a:rPr lang="en-US" sz="1200" kern="1200" dirty="0" smtClean="0">
                <a:solidFill>
                  <a:schemeClr val="tx1"/>
                </a:solidFill>
                <a:effectLst/>
                <a:latin typeface="+mn-lt"/>
                <a:ea typeface="+mn-ea"/>
                <a:cs typeface="+mn-cs"/>
              </a:rPr>
              <a:t> must incorporate two Starburst.</a:t>
            </a:r>
            <a:r>
              <a:rPr lang="en-US" sz="1200" kern="1200" baseline="0" dirty="0" smtClean="0">
                <a:solidFill>
                  <a:schemeClr val="tx1"/>
                </a:solidFill>
                <a:effectLst/>
                <a:latin typeface="+mn-lt"/>
                <a:ea typeface="+mn-ea"/>
                <a:cs typeface="+mn-cs"/>
              </a:rPr>
              <a:t> It’s your food supply. The Starburst cannot be touching the table directly.</a:t>
            </a:r>
            <a:r>
              <a:rPr lang="en-US" sz="1200" kern="1200" dirty="0" smtClean="0">
                <a:solidFill>
                  <a:schemeClr val="tx1"/>
                </a:solidFill>
                <a:effectLst/>
                <a:latin typeface="+mn-lt"/>
                <a:ea typeface="+mn-ea"/>
                <a:cs typeface="+mn-cs"/>
              </a:rPr>
              <a:t> Remember, your model will not be compliant unless you incorporate this additional requirement. This piece will not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count toward your number of pieces. Because of this new requirement, I am re-starting the clock with 10 minutes beginning now. </a:t>
            </a:r>
          </a:p>
        </p:txBody>
      </p:sp>
      <p:sp>
        <p:nvSpPr>
          <p:cNvPr id="4" name="Slide Number Placeholder 3"/>
          <p:cNvSpPr>
            <a:spLocks noGrp="1"/>
          </p:cNvSpPr>
          <p:nvPr>
            <p:ph type="sldNum" sz="quarter" idx="10"/>
          </p:nvPr>
        </p:nvSpPr>
        <p:spPr/>
        <p:txBody>
          <a:bodyPr/>
          <a:lstStyle/>
          <a:p>
            <a:fld id="{3AFC8854-003F-465D-BEBB-FBCAECCCEBB9}" type="slidenum">
              <a:rPr lang="en-US" smtClean="0"/>
              <a:t>13</a:t>
            </a:fld>
            <a:endParaRPr lang="en-US"/>
          </a:p>
        </p:txBody>
      </p:sp>
    </p:spTree>
    <p:extLst>
      <p:ext uri="{BB962C8B-B14F-4D97-AF65-F5344CB8AC3E}">
        <p14:creationId xmlns:p14="http://schemas.microsoft.com/office/powerpoint/2010/main" val="852224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a:t>
            </a:r>
            <a:r>
              <a:rPr lang="en-US" b="0" baseline="0" dirty="0" smtClean="0"/>
              <a:t>: 3 minutes</a:t>
            </a:r>
          </a:p>
          <a:p>
            <a:r>
              <a:rPr lang="en-US" b="1" baseline="0" dirty="0" smtClean="0"/>
              <a:t>Timing: </a:t>
            </a:r>
            <a:r>
              <a:rPr lang="en-US" b="0" baseline="0" dirty="0" smtClean="0"/>
              <a:t>8:57-9:00</a:t>
            </a:r>
            <a:endParaRPr lang="en-US" b="1" baseline="0" dirty="0" smtClean="0"/>
          </a:p>
          <a:p>
            <a:r>
              <a:rPr lang="en-US" b="1" baseline="0" dirty="0" smtClean="0"/>
              <a:t>Presented by</a:t>
            </a:r>
            <a:r>
              <a:rPr lang="en-US" b="0" baseline="0" dirty="0" smtClean="0"/>
              <a:t>: Heather</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endParaRPr lang="en-US" dirty="0" smtClean="0"/>
          </a:p>
          <a:p>
            <a:pPr marL="171450" indent="-171450">
              <a:buFont typeface="Arial" panose="020B0604020202020204" pitchFamily="34" charset="0"/>
              <a:buChar char="•"/>
            </a:pPr>
            <a:r>
              <a:rPr lang="en-US" dirty="0" smtClean="0"/>
              <a:t>How’s everyone</a:t>
            </a:r>
            <a:r>
              <a:rPr lang="en-US" baseline="0" dirty="0" smtClean="0"/>
              <a:t> do? Did your teams achieve the goal? If you achieved the goal, what did your team do that worked well? If your team did not do well, where did your team get stuck? What would you do differently if you had this activity to do again?</a:t>
            </a:r>
          </a:p>
          <a:p>
            <a:pPr marL="457200" lvl="1" indent="0">
              <a:buFont typeface="Arial" panose="020B0604020202020204" pitchFamily="34" charset="0"/>
              <a:buNone/>
            </a:pPr>
            <a:r>
              <a:rPr lang="en-US" baseline="0" dirty="0" smtClean="0"/>
              <a:t>Overestimated the targets that they would be able to achieve. </a:t>
            </a:r>
          </a:p>
          <a:p>
            <a:pPr marL="457200" lvl="1" indent="0">
              <a:buFont typeface="Arial" panose="020B0604020202020204" pitchFamily="34" charset="0"/>
              <a:buNone/>
            </a:pPr>
            <a:r>
              <a:rPr lang="en-US" baseline="0" dirty="0" smtClean="0"/>
              <a:t>Struggled to agree on a strategy and execute against it. </a:t>
            </a:r>
          </a:p>
          <a:p>
            <a:pPr marL="457200" lvl="1" indent="0">
              <a:buFont typeface="Arial" panose="020B0604020202020204" pitchFamily="34" charset="0"/>
              <a:buNone/>
            </a:pPr>
            <a:r>
              <a:rPr lang="en-US" baseline="0" dirty="0" smtClean="0"/>
              <a:t>Struggled when the Starburst was introduced. </a:t>
            </a:r>
          </a:p>
          <a:p>
            <a:pPr marL="171450" indent="-171450">
              <a:buFont typeface="Arial" panose="020B0604020202020204" pitchFamily="34" charset="0"/>
              <a:buChar char="•"/>
            </a:pPr>
            <a:r>
              <a:rPr lang="en-US" dirty="0" smtClean="0"/>
              <a:t>Did you apply any of the concepts you’ve learned so far in the Digital Acquisition MVP? How does</a:t>
            </a:r>
            <a:r>
              <a:rPr lang="en-US" baseline="0" dirty="0" smtClean="0"/>
              <a:t> this activity apply to what you’re learning about digital contracting? </a:t>
            </a:r>
          </a:p>
          <a:p>
            <a:pPr marL="628650" lvl="1" indent="-171450">
              <a:buFont typeface="Arial" panose="020B0604020202020204" pitchFamily="34" charset="0"/>
              <a:buChar char="•"/>
            </a:pPr>
            <a:r>
              <a:rPr lang="en-US" baseline="0" dirty="0" smtClean="0"/>
              <a:t>What about taking calculated risks? The tradeoff between setting an easily achievable target and trying something new or greater. </a:t>
            </a:r>
          </a:p>
          <a:p>
            <a:pPr marL="628650" lvl="1" indent="-171450">
              <a:buFont typeface="Arial" panose="020B0604020202020204" pitchFamily="34" charset="0"/>
              <a:buChar char="•"/>
            </a:pPr>
            <a:r>
              <a:rPr lang="en-US" baseline="0" dirty="0" smtClean="0"/>
              <a:t>What about failing fast and experimentation? This activity is a version of the Marshmallow Challenge. Have you guys seen the Ted Talk?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When the new requirement came up, did that change your team’s testing strategies? In acquisition, you need to be able to flex if and when new requirements come up. Because the tech industry is constantly changing, this might happen more than you expect.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Did anyone use any interesting strategies to influence either the design or construction phase? Influence will be a big part of this week – we’ll talk about how to communicate highly technical content, how to get stakeholders onboard, how to have difficult conversations where you need someone to do something. If you did use influence, be thinking about how it played out.</a:t>
            </a:r>
          </a:p>
          <a:p>
            <a:pPr marL="171450" indent="-171450">
              <a:buFont typeface="Arial" panose="020B0604020202020204" pitchFamily="34" charset="0"/>
              <a:buChar char="•"/>
            </a:pPr>
            <a:r>
              <a:rPr lang="en-US" baseline="0" dirty="0" smtClean="0"/>
              <a:t>Think to your LDA—the design phase ties back to what you’ve done so far with your hypothesis and product vision. When you get with your live digital assignment teams, be thinking about how your team will start to move into the building phase. What are you positioned to do well? Where could be some of the challenges for your team as you work in implementation? Have you identified those risks? </a:t>
            </a:r>
          </a:p>
          <a:p>
            <a:endParaRPr lang="en-US" baseline="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14</a:t>
            </a:fld>
            <a:endParaRPr lang="en-US"/>
          </a:p>
        </p:txBody>
      </p:sp>
    </p:spTree>
    <p:extLst>
      <p:ext uri="{BB962C8B-B14F-4D97-AF65-F5344CB8AC3E}">
        <p14:creationId xmlns:p14="http://schemas.microsoft.com/office/powerpoint/2010/main" val="2221156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EB23D-1D1E-4500-A834-78FF6A928E56}" type="slidenum">
              <a:rPr lang="en-US" smtClean="0"/>
              <a:t>15</a:t>
            </a:fld>
            <a:endParaRPr lang="en-US"/>
          </a:p>
        </p:txBody>
      </p:sp>
    </p:spTree>
    <p:extLst>
      <p:ext uri="{BB962C8B-B14F-4D97-AF65-F5344CB8AC3E}">
        <p14:creationId xmlns:p14="http://schemas.microsoft.com/office/powerpoint/2010/main" val="23523946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know,</a:t>
            </a:r>
            <a:r>
              <a:rPr lang="en-US" baseline="0" dirty="0" smtClean="0"/>
              <a:t> this program includes assessments of your knowledge related to the performance objectives.  The purpose of these assessments is two-fold.  First, the assessments are used to give you feedback on your performance that can help guide your effort in the program.  The second purpose of the assessments is to gather cohort-level information that can be used to customize the program and ensure that topics are covered at the right level for the cohort.</a:t>
            </a:r>
          </a:p>
          <a:p>
            <a:endParaRPr lang="en-US" baseline="0" dirty="0" smtClean="0"/>
          </a:p>
          <a:p>
            <a:r>
              <a:rPr lang="en-US" baseline="0" dirty="0" smtClean="0"/>
              <a:t>So far, you have participated in two assessments.  The first was a pre-program assessment that included questions about content across all four of the releases.  This pre-program assessment was scenario based, with a total of eight scenarios (four aligned to each release) and a total of 51 multiple choice questions.  The second assessment that you took was the Release 1 assessment, that focused completely on content related to the Release 1 performance objectives.  After asking about your Release 1 activities and perceptions of the course and content, it included 28 multiple choice questions to assess your knowledge.  The assessment also included some questions about what activities you performed, how much time you spent, and how you might have started using what you are learning on the job.</a:t>
            </a:r>
            <a:endParaRPr lang="en-US" dirty="0"/>
          </a:p>
        </p:txBody>
      </p:sp>
      <p:sp>
        <p:nvSpPr>
          <p:cNvPr id="4" name="Slide Number Placeholder 3"/>
          <p:cNvSpPr>
            <a:spLocks noGrp="1"/>
          </p:cNvSpPr>
          <p:nvPr>
            <p:ph type="sldNum" sz="quarter" idx="10"/>
          </p:nvPr>
        </p:nvSpPr>
        <p:spPr/>
        <p:txBody>
          <a:bodyPr/>
          <a:lstStyle/>
          <a:p>
            <a:fld id="{0EDEB23D-1D1E-4500-A834-78FF6A928E56}" type="slidenum">
              <a:rPr lang="en-US" smtClean="0"/>
              <a:t>16</a:t>
            </a:fld>
            <a:endParaRPr lang="en-US"/>
          </a:p>
        </p:txBody>
      </p:sp>
    </p:spTree>
    <p:extLst>
      <p:ext uri="{BB962C8B-B14F-4D97-AF65-F5344CB8AC3E}">
        <p14:creationId xmlns:p14="http://schemas.microsoft.com/office/powerpoint/2010/main" val="3322375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r>
              <a:rPr lang="en-US" dirty="0" smtClean="0"/>
              <a:t>As a reminder, the Pre-Program assessment included scenarios with questions related to the performance objectives in each</a:t>
            </a:r>
            <a:r>
              <a:rPr lang="en-US" baseline="0" dirty="0" smtClean="0"/>
              <a:t> of the four releases.  Overall, the best performance was seen on questions related to the Release 3 objectives, with an average score of about 68%.  On this assessment, </a:t>
            </a:r>
            <a:r>
              <a:rPr lang="en-US" dirty="0" smtClean="0"/>
              <a:t>Release 3 had highest number of questions associated with it, so it also had the greatest opportunity for demonstration of knowledge by</a:t>
            </a:r>
            <a:r>
              <a:rPr lang="en-US" baseline="0" dirty="0" smtClean="0"/>
              <a:t> the cohort.</a:t>
            </a:r>
            <a:endParaRPr lang="en-US" dirty="0" smtClean="0"/>
          </a:p>
          <a:p>
            <a:pPr marL="0" lvl="1"/>
            <a:r>
              <a:rPr lang="en-US" dirty="0" smtClean="0"/>
              <a:t>The lowest scores</a:t>
            </a:r>
            <a:r>
              <a:rPr lang="en-US" baseline="0" dirty="0" smtClean="0"/>
              <a:t> were for Release 4, with an average score of about 57%.  </a:t>
            </a:r>
            <a:r>
              <a:rPr lang="en-US" dirty="0" smtClean="0"/>
              <a:t>Release 4 had a wide range of scores, meaning that some students</a:t>
            </a:r>
            <a:r>
              <a:rPr lang="en-US" baseline="0" dirty="0" smtClean="0"/>
              <a:t> did very well and others had lower levels of knowledge.</a:t>
            </a:r>
            <a:endParaRPr lang="en-US" dirty="0" smtClean="0"/>
          </a:p>
          <a:p>
            <a:endParaRPr lang="en-US" dirty="0"/>
          </a:p>
        </p:txBody>
      </p:sp>
      <p:sp>
        <p:nvSpPr>
          <p:cNvPr id="4" name="Slide Number Placeholder 3"/>
          <p:cNvSpPr>
            <a:spLocks noGrp="1"/>
          </p:cNvSpPr>
          <p:nvPr>
            <p:ph type="sldNum" sz="quarter" idx="10"/>
          </p:nvPr>
        </p:nvSpPr>
        <p:spPr/>
        <p:txBody>
          <a:bodyPr/>
          <a:lstStyle/>
          <a:p>
            <a:fld id="{0EDEB23D-1D1E-4500-A834-78FF6A928E56}" type="slidenum">
              <a:rPr lang="en-US" smtClean="0"/>
              <a:t>17</a:t>
            </a:fld>
            <a:endParaRPr lang="en-US"/>
          </a:p>
        </p:txBody>
      </p:sp>
    </p:spTree>
    <p:extLst>
      <p:ext uri="{BB962C8B-B14F-4D97-AF65-F5344CB8AC3E}">
        <p14:creationId xmlns:p14="http://schemas.microsoft.com/office/powerpoint/2010/main" val="1663119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this</a:t>
            </a:r>
            <a:r>
              <a:rPr lang="en-US" baseline="0" dirty="0" smtClean="0"/>
              <a:t> slide, you can see the strongest and weakest performance objectives in terms of performance on the Pre-Program assessment. </a:t>
            </a:r>
            <a:r>
              <a:rPr lang="en-US" dirty="0" smtClean="0"/>
              <a:t>Program faculty/staff are using these</a:t>
            </a:r>
            <a:r>
              <a:rPr lang="en-US" baseline="0" dirty="0" smtClean="0"/>
              <a:t> results to refine what content you receive and what activities we ask you to participate in to maximize your learning and mastery.  We are using these results to help us ensure we don’t belabor content you, as a cohort, already have a good grasp of – and  “go deeper” into content where the cohort has more trouble initially.</a:t>
            </a:r>
            <a:endParaRPr lang="en-US" dirty="0"/>
          </a:p>
        </p:txBody>
      </p:sp>
      <p:sp>
        <p:nvSpPr>
          <p:cNvPr id="4" name="Slide Number Placeholder 3"/>
          <p:cNvSpPr>
            <a:spLocks noGrp="1"/>
          </p:cNvSpPr>
          <p:nvPr>
            <p:ph type="sldNum" sz="quarter" idx="10"/>
          </p:nvPr>
        </p:nvSpPr>
        <p:spPr/>
        <p:txBody>
          <a:bodyPr/>
          <a:lstStyle/>
          <a:p>
            <a:fld id="{0EDEB23D-1D1E-4500-A834-78FF6A928E56}" type="slidenum">
              <a:rPr lang="en-US" smtClean="0"/>
              <a:t>18</a:t>
            </a:fld>
            <a:endParaRPr lang="en-US"/>
          </a:p>
        </p:txBody>
      </p:sp>
    </p:spTree>
    <p:extLst>
      <p:ext uri="{BB962C8B-B14F-4D97-AF65-F5344CB8AC3E}">
        <p14:creationId xmlns:p14="http://schemas.microsoft.com/office/powerpoint/2010/main" val="34155622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smtClean="0"/>
              <a:t>Overall, your cohort’s score</a:t>
            </a:r>
            <a:r>
              <a:rPr lang="en-US" i="0" baseline="0" dirty="0" smtClean="0"/>
              <a:t> on the assessment for this release was 60%. Individual test scores ranged from 30% to 81% on the Release 1 Assessment.  As a group, the best performance was seen on objective 1.4 (identify who’s who in the digital services area).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baseline="0" dirty="0" smtClean="0"/>
          </a:p>
          <a:p>
            <a:pPr lvl="0"/>
            <a:r>
              <a:rPr lang="en-US" i="0" baseline="0" dirty="0" smtClean="0"/>
              <a:t>On the other hand, the weakest performance as a group was seen on objectives 1.7 and 1.8, with average scores of about 57% on each of these two objectives.  These data are used to adjust the curriculum </a:t>
            </a:r>
            <a:r>
              <a:rPr lang="en-US" i="0" dirty="0" smtClean="0"/>
              <a:t>to ensure we adequately address the</a:t>
            </a:r>
            <a:r>
              <a:rPr lang="en-US" i="0" baseline="0" dirty="0" smtClean="0"/>
              <a:t> lower performing</a:t>
            </a:r>
            <a:r>
              <a:rPr lang="en-US" i="0" dirty="0" smtClean="0"/>
              <a:t> objectives.</a:t>
            </a:r>
            <a:endParaRPr lang="en-US" i="0" dirty="0"/>
          </a:p>
        </p:txBody>
      </p:sp>
      <p:sp>
        <p:nvSpPr>
          <p:cNvPr id="4" name="Slide Number Placeholder 3"/>
          <p:cNvSpPr>
            <a:spLocks noGrp="1"/>
          </p:cNvSpPr>
          <p:nvPr>
            <p:ph type="sldNum" sz="quarter" idx="10"/>
          </p:nvPr>
        </p:nvSpPr>
        <p:spPr/>
        <p:txBody>
          <a:bodyPr/>
          <a:lstStyle/>
          <a:p>
            <a:fld id="{0EDEB23D-1D1E-4500-A834-78FF6A928E56}" type="slidenum">
              <a:rPr lang="en-US" smtClean="0"/>
              <a:t>19</a:t>
            </a:fld>
            <a:endParaRPr lang="en-US"/>
          </a:p>
        </p:txBody>
      </p:sp>
    </p:spTree>
    <p:extLst>
      <p:ext uri="{BB962C8B-B14F-4D97-AF65-F5344CB8AC3E}">
        <p14:creationId xmlns:p14="http://schemas.microsoft.com/office/powerpoint/2010/main" val="2835854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Facilitator Notes:</a:t>
            </a:r>
          </a:p>
          <a:p>
            <a:pPr marL="171450" indent="-171450">
              <a:buFont typeface="Arial" panose="020B0604020202020204" pitchFamily="34" charset="0"/>
              <a:buChar char="•"/>
            </a:pPr>
            <a:r>
              <a:rPr lang="en-US" b="0" dirty="0" smtClean="0"/>
              <a:t>Have participants sit in</a:t>
            </a:r>
            <a:r>
              <a:rPr lang="en-US" b="0" baseline="0" dirty="0" smtClean="0"/>
              <a:t> assigned groups on previous slide. </a:t>
            </a:r>
          </a:p>
          <a:p>
            <a:pPr marL="0" indent="0">
              <a:buFont typeface="Arial" panose="020B0604020202020204" pitchFamily="34" charset="0"/>
              <a:buNone/>
            </a:pPr>
            <a:endParaRPr lang="en-US" b="0" dirty="0" smtClean="0"/>
          </a:p>
          <a:p>
            <a:r>
              <a:rPr lang="en-US" b="1" dirty="0" smtClean="0"/>
              <a:t>Presenter</a:t>
            </a:r>
            <a:r>
              <a:rPr lang="en-US" b="0" dirty="0" smtClean="0"/>
              <a:t>: Heather</a:t>
            </a:r>
            <a:endParaRPr lang="en-US" b="1" dirty="0" smtClean="0"/>
          </a:p>
          <a:p>
            <a:pPr marL="171450" indent="-171450">
              <a:buFont typeface="Arial" panose="020B0604020202020204" pitchFamily="34" charset="0"/>
              <a:buChar char="•"/>
            </a:pPr>
            <a:r>
              <a:rPr lang="en-US" b="0" dirty="0" smtClean="0"/>
              <a:t>Welcome!</a:t>
            </a:r>
            <a:r>
              <a:rPr lang="en-US" b="0" baseline="0" dirty="0" smtClean="0"/>
              <a:t> Congratulations on making it through the first half of the course! </a:t>
            </a:r>
          </a:p>
          <a:p>
            <a:pPr marL="171450" indent="-171450">
              <a:buFont typeface="Arial" panose="020B0604020202020204" pitchFamily="34" charset="0"/>
              <a:buChar char="•"/>
            </a:pPr>
            <a:r>
              <a:rPr lang="en-US" b="0" baseline="0" dirty="0" smtClean="0"/>
              <a:t>We hope that working with your groups yesterday went well. If you have anything you started and wanted to wrap up, you’ll have some more time to work with your group today. </a:t>
            </a:r>
          </a:p>
          <a:p>
            <a:pPr marL="171450" indent="-171450">
              <a:buFont typeface="Arial" panose="020B0604020202020204" pitchFamily="34" charset="0"/>
              <a:buChar char="•"/>
            </a:pPr>
            <a:r>
              <a:rPr lang="en-US" b="0" baseline="0" dirty="0" smtClean="0"/>
              <a:t>These next few slides will go over some of the logistics for the classroom session.</a:t>
            </a:r>
          </a:p>
        </p:txBody>
      </p:sp>
      <p:sp>
        <p:nvSpPr>
          <p:cNvPr id="4" name="Slide Number Placeholder 3"/>
          <p:cNvSpPr>
            <a:spLocks noGrp="1"/>
          </p:cNvSpPr>
          <p:nvPr>
            <p:ph type="sldNum" sz="quarter" idx="10"/>
          </p:nvPr>
        </p:nvSpPr>
        <p:spPr/>
        <p:txBody>
          <a:bodyPr/>
          <a:lstStyle/>
          <a:p>
            <a:fld id="{3AFC8854-003F-465D-BEBB-FBCAECCCEBB9}" type="slidenum">
              <a:rPr lang="en-US" smtClean="0"/>
              <a:t>2</a:t>
            </a:fld>
            <a:endParaRPr lang="en-US"/>
          </a:p>
        </p:txBody>
      </p:sp>
    </p:spTree>
    <p:extLst>
      <p:ext uri="{BB962C8B-B14F-4D97-AF65-F5344CB8AC3E}">
        <p14:creationId xmlns:p14="http://schemas.microsoft.com/office/powerpoint/2010/main" val="32141071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look at the comparison of scores, by performance objective, from the Pre-Program</a:t>
            </a:r>
            <a:r>
              <a:rPr lang="en-US" baseline="0" dirty="0" smtClean="0"/>
              <a:t> assessment to the Release 1 assessment. </a:t>
            </a:r>
            <a:r>
              <a:rPr lang="en-US" dirty="0" smtClean="0"/>
              <a:t>The biggest increase from Pre-Assessment to Release 1</a:t>
            </a:r>
            <a:r>
              <a:rPr lang="en-US" baseline="0" dirty="0" smtClean="0"/>
              <a:t> Assessment was for </a:t>
            </a:r>
            <a:r>
              <a:rPr lang="en-US" dirty="0" smtClean="0"/>
              <a:t>Objective</a:t>
            </a:r>
            <a:r>
              <a:rPr lang="en-US" baseline="0" dirty="0" smtClean="0"/>
              <a:t> 1.1 (Define digital services and the problems they can be used to solve.) Objectives 1.6, 1.7 also saw relatively larger score increases.</a:t>
            </a:r>
          </a:p>
          <a:p>
            <a:endParaRPr lang="en-US" baseline="0" dirty="0" smtClean="0"/>
          </a:p>
          <a:p>
            <a:r>
              <a:rPr lang="en-US" baseline="0" dirty="0" smtClean="0"/>
              <a:t>For Objectives 1.3 and 1.4, the cohort started off with high scores so there was not much room for improvement.</a:t>
            </a:r>
          </a:p>
          <a:p>
            <a:endParaRPr lang="en-US" baseline="0" smtClean="0"/>
          </a:p>
          <a:p>
            <a:r>
              <a:rPr lang="en-US" baseline="0" smtClean="0"/>
              <a:t>Remember </a:t>
            </a:r>
            <a:r>
              <a:rPr lang="en-US" baseline="0" dirty="0" smtClean="0"/>
              <a:t>when interpreting these data that the Pre-Assessment had fewer questions per objective than the Release 1 assessment, so it may have been easier to receive a high score. The Release 1 Assessment afforded the opportunity to respond to more questions per performance objective, giving more of a fine-tuned evaluation of each person’s knowledge, but as a result may have been more difficult.</a:t>
            </a:r>
            <a:endParaRPr lang="en-US" dirty="0"/>
          </a:p>
        </p:txBody>
      </p:sp>
      <p:sp>
        <p:nvSpPr>
          <p:cNvPr id="4" name="Slide Number Placeholder 3"/>
          <p:cNvSpPr>
            <a:spLocks noGrp="1"/>
          </p:cNvSpPr>
          <p:nvPr>
            <p:ph type="sldNum" sz="quarter" idx="10"/>
          </p:nvPr>
        </p:nvSpPr>
        <p:spPr/>
        <p:txBody>
          <a:bodyPr/>
          <a:lstStyle/>
          <a:p>
            <a:fld id="{0EDEB23D-1D1E-4500-A834-78FF6A928E56}" type="slidenum">
              <a:rPr lang="en-US" smtClean="0"/>
              <a:t>20</a:t>
            </a:fld>
            <a:endParaRPr lang="en-US"/>
          </a:p>
        </p:txBody>
      </p:sp>
    </p:spTree>
    <p:extLst>
      <p:ext uri="{BB962C8B-B14F-4D97-AF65-F5344CB8AC3E}">
        <p14:creationId xmlns:p14="http://schemas.microsoft.com/office/powerpoint/2010/main" val="9442516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Tips: be patient. These are difficult topics. Don’t try too hard to be perfect, these are difficult concepts. </a:t>
            </a:r>
          </a:p>
          <a:p>
            <a:r>
              <a:rPr lang="en-US" dirty="0" smtClean="0"/>
              <a:t>Background</a:t>
            </a:r>
          </a:p>
          <a:p>
            <a:r>
              <a:rPr lang="en-US" dirty="0" smtClean="0"/>
              <a:t>Agenda: Knowing the Stakeholders</a:t>
            </a:r>
          </a:p>
          <a:p>
            <a:r>
              <a:rPr lang="en-US" dirty="0" smtClean="0"/>
              <a:t>Agile Start to Finish</a:t>
            </a:r>
          </a:p>
          <a:p>
            <a:r>
              <a:rPr lang="en-US" dirty="0" smtClean="0"/>
              <a:t>Building Digital Services</a:t>
            </a:r>
          </a:p>
          <a:p>
            <a:r>
              <a:rPr lang="en-US" dirty="0" smtClean="0"/>
              <a:t>Using the cloud</a:t>
            </a: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25</a:t>
            </a:fld>
            <a:endParaRPr lang="en-US"/>
          </a:p>
        </p:txBody>
      </p:sp>
    </p:spTree>
    <p:extLst>
      <p:ext uri="{BB962C8B-B14F-4D97-AF65-F5344CB8AC3E}">
        <p14:creationId xmlns:p14="http://schemas.microsoft.com/office/powerpoint/2010/main" val="2963832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C8854-003F-465D-BEBB-FBCAECCCEBB9}" type="slidenum">
              <a:rPr lang="en-US" smtClean="0"/>
              <a:t>26</a:t>
            </a:fld>
            <a:endParaRPr lang="en-US"/>
          </a:p>
        </p:txBody>
      </p:sp>
    </p:spTree>
    <p:extLst>
      <p:ext uri="{BB962C8B-B14F-4D97-AF65-F5344CB8AC3E}">
        <p14:creationId xmlns:p14="http://schemas.microsoft.com/office/powerpoint/2010/main" val="32821207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Responsible for making decisions on behalf of all stakeholders</a:t>
            </a:r>
          </a:p>
          <a:p>
            <a:r>
              <a:rPr lang="en-US" sz="1200" kern="1200" dirty="0" smtClean="0">
                <a:solidFill>
                  <a:schemeClr val="tx1"/>
                </a:solidFill>
                <a:effectLst/>
                <a:latin typeface="+mn-lt"/>
                <a:ea typeface="+mn-ea"/>
                <a:cs typeface="+mn-cs"/>
              </a:rPr>
              <a:t>Responsible for the ROI </a:t>
            </a:r>
          </a:p>
          <a:p>
            <a:r>
              <a:rPr lang="en-US" sz="1200" kern="1200" dirty="0" smtClean="0">
                <a:solidFill>
                  <a:schemeClr val="tx1"/>
                </a:solidFill>
                <a:effectLst/>
                <a:latin typeface="+mn-lt"/>
                <a:ea typeface="+mn-ea"/>
                <a:cs typeface="+mn-cs"/>
              </a:rPr>
              <a:t>Maintains product backlog (the list of things you need to do. It never goes away—there’s always something to do) and prioritizes features.</a:t>
            </a:r>
          </a:p>
          <a:p>
            <a:pPr marL="628650" lvl="1" indent="-171450">
              <a:buFont typeface="Arial" panose="020B0604020202020204" pitchFamily="34" charset="0"/>
              <a:buChar char="•"/>
            </a:pPr>
            <a:r>
              <a:rPr lang="en-US" sz="1200" kern="1200" dirty="0" smtClean="0">
                <a:solidFill>
                  <a:schemeClr val="tx1"/>
                </a:solidFill>
                <a:effectLst/>
                <a:latin typeface="+mn-lt"/>
                <a:ea typeface="+mn-ea"/>
                <a:cs typeface="+mn-cs"/>
              </a:rPr>
              <a:t>Prioritizing features from sprint to sprint to determine what is the most important</a:t>
            </a:r>
          </a:p>
          <a:p>
            <a:r>
              <a:rPr lang="en-US" sz="1200" kern="1200" dirty="0" smtClean="0">
                <a:solidFill>
                  <a:schemeClr val="tx1"/>
                </a:solidFill>
                <a:effectLst/>
                <a:latin typeface="+mn-lt"/>
                <a:ea typeface="+mn-ea"/>
                <a:cs typeface="+mn-cs"/>
              </a:rPr>
              <a:t>Define Acceptance criteria and decides what passes. There are acceptance criteria that should be objective. </a:t>
            </a: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27</a:t>
            </a:fld>
            <a:endParaRPr lang="en-US"/>
          </a:p>
        </p:txBody>
      </p:sp>
    </p:spTree>
    <p:extLst>
      <p:ext uri="{BB962C8B-B14F-4D97-AF65-F5344CB8AC3E}">
        <p14:creationId xmlns:p14="http://schemas.microsoft.com/office/powerpoint/2010/main" val="18323839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r>
              <a:rPr lang="en-US" dirty="0"/>
              <a:t>Development lead – makes sure that development is in line with the product owner</a:t>
            </a:r>
          </a:p>
          <a:p>
            <a:pPr marL="628650" lvl="1" indent="-171450">
              <a:buFont typeface="Arial" panose="020B0604020202020204" pitchFamily="34" charset="0"/>
              <a:buChar char="•"/>
            </a:pPr>
            <a:r>
              <a:rPr lang="en-US" dirty="0"/>
              <a:t>The UX designers/UI developers – they make sure that things are intuitive. That user experience details are in place. The designers make sure that it’s clear what should happen, and the UI developer actually builds that code.</a:t>
            </a:r>
          </a:p>
          <a:p>
            <a:pPr marL="628650" lvl="1" indent="-171450">
              <a:buFont typeface="Arial" panose="020B0604020202020204" pitchFamily="34" charset="0"/>
              <a:buChar char="•"/>
            </a:pPr>
            <a:r>
              <a:rPr lang="en-US" dirty="0"/>
              <a:t>Software engineers build the meat of the code. They handle the business logic for coding</a:t>
            </a:r>
          </a:p>
          <a:p>
            <a:pPr marL="628650" lvl="1" indent="-171450">
              <a:buFont typeface="Arial" panose="020B0604020202020204" pitchFamily="34" charset="0"/>
              <a:buChar char="•"/>
            </a:pPr>
            <a:r>
              <a:rPr lang="en-US" dirty="0"/>
              <a:t>Database engineers</a:t>
            </a:r>
          </a:p>
          <a:p>
            <a:pPr marL="628650" lvl="1" indent="-171450">
              <a:buFont typeface="Arial" panose="020B0604020202020204" pitchFamily="34" charset="0"/>
              <a:buChar char="•"/>
            </a:pPr>
            <a:r>
              <a:rPr lang="en-US" dirty="0"/>
              <a:t>Testing—ensure product is conforming to specs of product owner</a:t>
            </a:r>
          </a:p>
          <a:p>
            <a:pPr marL="628650" lvl="1" indent="-171450">
              <a:buFont typeface="Arial" panose="020B0604020202020204" pitchFamily="34" charset="0"/>
              <a:buChar char="•"/>
            </a:pPr>
            <a:r>
              <a:rPr lang="en-US" dirty="0"/>
              <a:t>Deployment/automation engineers </a:t>
            </a:r>
          </a:p>
          <a:p>
            <a:pPr marL="628650" lvl="1" indent="-171450">
              <a:buFont typeface="Arial" panose="020B0604020202020204" pitchFamily="34" charset="0"/>
              <a:buChar char="•"/>
            </a:pPr>
            <a:r>
              <a:rPr lang="en-US" dirty="0"/>
              <a:t>Security specialists</a:t>
            </a:r>
          </a:p>
          <a:p>
            <a:pPr marL="628650" lvl="1" indent="-171450">
              <a:buFont typeface="Arial" panose="020B0604020202020204" pitchFamily="34" charset="0"/>
              <a:buChar char="•"/>
            </a:pPr>
            <a:r>
              <a:rPr lang="en-US" dirty="0"/>
              <a:t>The most important stakeholders are the American people. </a:t>
            </a:r>
          </a:p>
          <a:p>
            <a:r>
              <a:rPr lang="en-US" dirty="0"/>
              <a:t>Sometimes people on a digital services team will be some of these different types of stakeholders, but often these are the people you bring in.</a:t>
            </a: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28</a:t>
            </a:fld>
            <a:endParaRPr lang="en-US"/>
          </a:p>
        </p:txBody>
      </p:sp>
    </p:spTree>
    <p:extLst>
      <p:ext uri="{BB962C8B-B14F-4D97-AF65-F5344CB8AC3E}">
        <p14:creationId xmlns:p14="http://schemas.microsoft.com/office/powerpoint/2010/main" val="33487152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C8854-003F-465D-BEBB-FBCAECCCEBB9}" type="slidenum">
              <a:rPr lang="en-US" smtClean="0"/>
              <a:t>29</a:t>
            </a:fld>
            <a:endParaRPr lang="en-US"/>
          </a:p>
        </p:txBody>
      </p:sp>
    </p:spTree>
    <p:extLst>
      <p:ext uri="{BB962C8B-B14F-4D97-AF65-F5344CB8AC3E}">
        <p14:creationId xmlns:p14="http://schemas.microsoft.com/office/powerpoint/2010/main" val="22183495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C8854-003F-465D-BEBB-FBCAECCCEBB9}" type="slidenum">
              <a:rPr lang="en-US" smtClean="0"/>
              <a:t>30</a:t>
            </a:fld>
            <a:endParaRPr lang="en-US"/>
          </a:p>
        </p:txBody>
      </p:sp>
    </p:spTree>
    <p:extLst>
      <p:ext uri="{BB962C8B-B14F-4D97-AF65-F5344CB8AC3E}">
        <p14:creationId xmlns:p14="http://schemas.microsoft.com/office/powerpoint/2010/main" val="4485259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Based</a:t>
            </a:r>
            <a:r>
              <a:rPr lang="en-US" baseline="0" dirty="0" smtClean="0"/>
              <a:t> on an industrial/construction metaphor</a:t>
            </a:r>
            <a:endParaRPr lang="en-US" dirty="0" smtClean="0"/>
          </a:p>
          <a:p>
            <a:pPr>
              <a:buFont typeface="Arial" pitchFamily="34" charset="0"/>
              <a:buChar char="•"/>
            </a:pPr>
            <a:r>
              <a:rPr lang="en-US" baseline="0" dirty="0" smtClean="0"/>
              <a:t>Lot of effort spent trying to make sure everything is specified</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Scope </a:t>
            </a:r>
            <a:r>
              <a:rPr lang="en-US" baseline="0" dirty="0" smtClean="0"/>
              <a:t>fixed while schedule and cost negotiated</a:t>
            </a:r>
          </a:p>
          <a:p>
            <a:pPr>
              <a:buFont typeface="Arial" pitchFamily="34" charset="0"/>
              <a:buChar char="•"/>
            </a:pPr>
            <a:r>
              <a:rPr lang="en-US" baseline="0" dirty="0" smtClean="0"/>
              <a:t>Plan quickly falls out of sync with technical and business realities</a:t>
            </a:r>
          </a:p>
          <a:p>
            <a:pPr>
              <a:buFont typeface="Arial" pitchFamily="34" charset="0"/>
              <a:buChar char="•"/>
            </a:pPr>
            <a:r>
              <a:rPr lang="en-US" baseline="0" dirty="0" smtClean="0"/>
              <a:t>Project failure discovered late because problems not visible until later stages</a:t>
            </a:r>
          </a:p>
          <a:p>
            <a:pPr>
              <a:buFont typeface="Arial" pitchFamily="34" charset="0"/>
              <a:buChar char="•"/>
            </a:pPr>
            <a:r>
              <a:rPr lang="en-US" baseline="0" dirty="0" smtClean="0"/>
              <a:t>Premature closure yields little business value </a:t>
            </a:r>
            <a:r>
              <a:rPr lang="en-US" baseline="0" dirty="0" err="1" smtClean="0"/>
              <a:t>bc</a:t>
            </a:r>
            <a:r>
              <a:rPr lang="en-US" baseline="0" dirty="0" smtClean="0"/>
              <a:t> functionality not delivered until later stages</a:t>
            </a:r>
          </a:p>
          <a:p>
            <a:pPr>
              <a:buFont typeface="Arial" pitchFamily="34" charset="0"/>
              <a:buChar char="•"/>
            </a:pPr>
            <a:endParaRPr lang="en-US" dirty="0"/>
          </a:p>
          <a:p>
            <a:r>
              <a:rPr lang="en-US" dirty="0"/>
              <a:t>The traditional approach is waterfall. This is plan driven development—the plan is developed early with heavy resources well before any software is built. As long as you keep deviations from plan controlled, you should be fine. </a:t>
            </a:r>
          </a:p>
          <a:p>
            <a:endParaRPr lang="en-US" dirty="0"/>
          </a:p>
        </p:txBody>
      </p:sp>
      <p:sp>
        <p:nvSpPr>
          <p:cNvPr id="4" name="Slide Number Placeholder 3"/>
          <p:cNvSpPr>
            <a:spLocks noGrp="1"/>
          </p:cNvSpPr>
          <p:nvPr>
            <p:ph type="sldNum" sz="quarter" idx="10"/>
          </p:nvPr>
        </p:nvSpPr>
        <p:spPr/>
        <p:txBody>
          <a:bodyPr/>
          <a:lstStyle/>
          <a:p>
            <a:fld id="{EF3C549C-F792-4F7F-8B09-2420FF8C7A4A}" type="slidenum">
              <a:rPr lang="en-US" smtClean="0"/>
              <a:pPr/>
              <a:t>31</a:t>
            </a:fld>
            <a:endParaRPr lang="en-US"/>
          </a:p>
        </p:txBody>
      </p:sp>
    </p:spTree>
    <p:extLst>
      <p:ext uri="{BB962C8B-B14F-4D97-AF65-F5344CB8AC3E}">
        <p14:creationId xmlns:p14="http://schemas.microsoft.com/office/powerpoint/2010/main" val="36109089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Software development is a creative effort—that kind of mindset does not lend itself well to a waterfall, or plan-driven mindset. Because the plan takes into account concepts that may not exist or be relevant until years down the road, waterfall isn’t as useful. </a:t>
            </a:r>
          </a:p>
          <a:p>
            <a:pPr marL="171450" lvl="0" indent="-171450">
              <a:buFont typeface="Arial" panose="020B0604020202020204" pitchFamily="34" charset="0"/>
              <a:buChar char="•"/>
            </a:pPr>
            <a:r>
              <a:rPr lang="en-US" dirty="0"/>
              <a:t>Resistance to “scope creep”</a:t>
            </a:r>
          </a:p>
          <a:p>
            <a:pPr marL="171450" lvl="0" indent="-171450">
              <a:buFont typeface="Arial" panose="020B0604020202020204" pitchFamily="34" charset="0"/>
              <a:buChar char="•"/>
            </a:pPr>
            <a:r>
              <a:rPr lang="en-US" dirty="0"/>
              <a:t>In waterfall, there is a lot of overlap. Think about traffic—a big batch of cars on the road at the same time. It’s not as efficient as if there would be small batches of cars on the road at a time. The case is the same for development. </a:t>
            </a:r>
          </a:p>
          <a:p>
            <a:pPr marL="171450" lvl="0" indent="-171450">
              <a:buFont typeface="Arial" panose="020B0604020202020204" pitchFamily="34" charset="0"/>
              <a:buChar char="•"/>
            </a:pPr>
            <a:r>
              <a:rPr lang="en-US" dirty="0"/>
              <a:t>Gold plating</a:t>
            </a: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32</a:t>
            </a:fld>
            <a:endParaRPr lang="en-US"/>
          </a:p>
        </p:txBody>
      </p:sp>
    </p:spTree>
    <p:extLst>
      <p:ext uri="{BB962C8B-B14F-4D97-AF65-F5344CB8AC3E}">
        <p14:creationId xmlns:p14="http://schemas.microsoft.com/office/powerpoint/2010/main" val="24058151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lot of features end up not being used in waterfall development. High priority and necessary features may not be defined. </a:t>
            </a:r>
          </a:p>
          <a:p>
            <a:endParaRPr lang="en-US" dirty="0" smtClean="0"/>
          </a:p>
          <a:p>
            <a:pPr>
              <a:buFont typeface="Arial" pitchFamily="34" charset="0"/>
              <a:buChar char="•"/>
            </a:pPr>
            <a:r>
              <a:rPr lang="en-US" dirty="0" smtClean="0"/>
              <a:t>Waste of time and money to</a:t>
            </a:r>
            <a:r>
              <a:rPr lang="en-US" baseline="0" dirty="0" smtClean="0"/>
              <a:t> design, code, test </a:t>
            </a:r>
            <a:r>
              <a:rPr lang="en-US" dirty="0" smtClean="0"/>
              <a:t>2/3 of features produced</a:t>
            </a:r>
          </a:p>
          <a:p>
            <a:pPr>
              <a:buFont typeface="Arial" pitchFamily="34" charset="0"/>
              <a:buChar char="•"/>
            </a:pPr>
            <a:r>
              <a:rPr lang="en-US" dirty="0" smtClean="0"/>
              <a:t>And track, compile, integrate,</a:t>
            </a:r>
            <a:r>
              <a:rPr lang="en-US" baseline="0" dirty="0" smtClean="0"/>
              <a:t> document</a:t>
            </a:r>
          </a:p>
          <a:p>
            <a:pPr>
              <a:buFont typeface="Arial" pitchFamily="34" charset="0"/>
              <a:buChar char="•"/>
            </a:pPr>
            <a:r>
              <a:rPr lang="en-US" baseline="0" dirty="0" smtClean="0"/>
              <a:t>Happens </a:t>
            </a:r>
            <a:r>
              <a:rPr lang="en-US" baseline="0" dirty="0" err="1" smtClean="0"/>
              <a:t>bc</a:t>
            </a:r>
            <a:r>
              <a:rPr lang="en-US" baseline="0" dirty="0" smtClean="0"/>
              <a:t> stakeholders feel they only have one shot</a:t>
            </a:r>
          </a:p>
          <a:p>
            <a:pPr>
              <a:buFont typeface="Arial" pitchFamily="34" charset="0"/>
              <a:buChar char="•"/>
            </a:pPr>
            <a:r>
              <a:rPr lang="en-US" baseline="0" dirty="0" smtClean="0"/>
              <a:t>Also hides bugs </a:t>
            </a:r>
            <a:r>
              <a:rPr lang="en-US" baseline="0" dirty="0" err="1" smtClean="0"/>
              <a:t>bc</a:t>
            </a:r>
            <a:r>
              <a:rPr lang="en-US" baseline="0" dirty="0" smtClean="0"/>
              <a:t> they never get exposed</a:t>
            </a:r>
            <a:endParaRPr lang="en-US" dirty="0" smtClean="0"/>
          </a:p>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EF3C549C-F792-4F7F-8B09-2420FF8C7A4A}" type="slidenum">
              <a:rPr lang="en-US" smtClean="0"/>
              <a:pPr/>
              <a:t>33</a:t>
            </a:fld>
            <a:endParaRPr lang="en-US"/>
          </a:p>
        </p:txBody>
      </p:sp>
    </p:spTree>
    <p:extLst>
      <p:ext uri="{BB962C8B-B14F-4D97-AF65-F5344CB8AC3E}">
        <p14:creationId xmlns:p14="http://schemas.microsoft.com/office/powerpoint/2010/main" val="2148659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Duration: </a:t>
            </a:r>
            <a:r>
              <a:rPr lang="en-US" b="0" baseline="0" dirty="0" smtClean="0"/>
              <a:t>2 minutes</a:t>
            </a:r>
          </a:p>
          <a:p>
            <a:r>
              <a:rPr lang="en-US" b="1" dirty="0" smtClean="0"/>
              <a:t>Timing: </a:t>
            </a:r>
            <a:r>
              <a:rPr lang="en-US" b="0" dirty="0" smtClean="0"/>
              <a:t>8:00-8:02</a:t>
            </a:r>
            <a:r>
              <a:rPr lang="en-US" b="0" baseline="0" dirty="0" smtClean="0"/>
              <a:t> am</a:t>
            </a:r>
            <a:endParaRPr lang="en-US" b="1" dirty="0" smtClean="0"/>
          </a:p>
          <a:p>
            <a:r>
              <a:rPr lang="en-US" b="1" dirty="0" smtClean="0"/>
              <a:t>Presenter</a:t>
            </a:r>
            <a:r>
              <a:rPr lang="en-US" b="0" dirty="0" smtClean="0"/>
              <a:t>: Heather</a:t>
            </a:r>
            <a:endParaRPr lang="en-US" b="1"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Facilitator Notes:</a:t>
            </a:r>
          </a:p>
          <a:p>
            <a:pPr marL="171450" indent="-171450">
              <a:buFont typeface="Arial" panose="020B0604020202020204" pitchFamily="34" charset="0"/>
              <a:buChar char="•"/>
            </a:pPr>
            <a:r>
              <a:rPr lang="en-US" dirty="0" smtClean="0"/>
              <a:t>Room is open from 7:30 am to 4:30 pm each day</a:t>
            </a:r>
          </a:p>
          <a:p>
            <a:pPr marL="171450" indent="-171450">
              <a:buFont typeface="Arial" panose="020B0604020202020204" pitchFamily="34" charset="0"/>
              <a:buChar char="•"/>
            </a:pPr>
            <a:r>
              <a:rPr lang="en-US" dirty="0" smtClean="0"/>
              <a:t>As</a:t>
            </a:r>
            <a:r>
              <a:rPr lang="en-US" baseline="0" dirty="0" smtClean="0"/>
              <a:t> those of you who are using the metro may already know, the Metro is conducting </a:t>
            </a:r>
            <a:r>
              <a:rPr lang="en-US" dirty="0" err="1" smtClean="0"/>
              <a:t>SafeTrack</a:t>
            </a:r>
            <a:r>
              <a:rPr lang="en-US" dirty="0" smtClean="0"/>
              <a:t> maintenance,</a:t>
            </a:r>
            <a:r>
              <a:rPr lang="en-US" baseline="0" dirty="0" smtClean="0"/>
              <a:t> and</a:t>
            </a:r>
            <a:r>
              <a:rPr lang="en-US" dirty="0" smtClean="0"/>
              <a:t> since this training site is on the Orange line, we ask you to continue to plan accordingly. There is due to be continuous single tracking on the orange line through October 20</a:t>
            </a:r>
            <a:r>
              <a:rPr lang="en-US"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3</a:t>
            </a:fld>
            <a:endParaRPr lang="en-US"/>
          </a:p>
        </p:txBody>
      </p:sp>
    </p:spTree>
    <p:extLst>
      <p:ext uri="{BB962C8B-B14F-4D97-AF65-F5344CB8AC3E}">
        <p14:creationId xmlns:p14="http://schemas.microsoft.com/office/powerpoint/2010/main" val="8433002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15789"/>
            <a:ext cx="5608320" cy="4716921"/>
          </a:xfrm>
        </p:spPr>
        <p:txBody>
          <a:bodyPr>
            <a:normAutofit fontScale="92500" lnSpcReduction="10000"/>
          </a:bodyPr>
          <a:lstStyle/>
          <a:p>
            <a:r>
              <a:rPr lang="en-US" dirty="0"/>
              <a:t>JEDUF replaces BDUF – “Just enough design up front” replaces “big design up front.” In Agile, you’ll notice a lot of brevity. There is, however, still a lot of planning in Agile. There’s a common misconception that there isn’t a lot of planning. Instead planning varies on what is needed and when. </a:t>
            </a:r>
          </a:p>
          <a:p>
            <a:pPr marL="628650" lvl="1" indent="-171450">
              <a:buFont typeface="Arial" panose="020B0604020202020204" pitchFamily="34" charset="0"/>
              <a:buChar char="•"/>
            </a:pPr>
            <a:r>
              <a:rPr lang="en-US" dirty="0"/>
              <a:t>Only the highest priority elements are developed. </a:t>
            </a:r>
          </a:p>
          <a:p>
            <a:pPr marL="628650" lvl="1" indent="-171450">
              <a:buFont typeface="Arial" panose="020B0604020202020204" pitchFamily="34" charset="0"/>
              <a:buChar char="•"/>
            </a:pPr>
            <a:r>
              <a:rPr lang="en-US" dirty="0"/>
              <a:t>Automation and metrics—automated processes help us see where we’re at. Often in government, if something doesn’t work as it needs to, people don’t know. </a:t>
            </a:r>
          </a:p>
          <a:p>
            <a:pPr marL="628650" lvl="1" indent="-171450">
              <a:buFont typeface="Arial" panose="020B0604020202020204" pitchFamily="34" charset="0"/>
              <a:buChar char="•"/>
            </a:pPr>
            <a:r>
              <a:rPr lang="en-US" dirty="0"/>
              <a:t>Failing fast—there is experimentation, failures will occur. </a:t>
            </a:r>
          </a:p>
          <a:p>
            <a:pPr marL="628650" lvl="1" indent="-171450">
              <a:buFont typeface="Arial" panose="020B0604020202020204" pitchFamily="34" charset="0"/>
              <a:buChar char="•"/>
            </a:pPr>
            <a:r>
              <a:rPr lang="en-US" dirty="0"/>
              <a:t>Collective code ownership – the whole codebase is an atom that everyone is working on collectively. </a:t>
            </a:r>
          </a:p>
          <a:p>
            <a:pPr marL="628650" lvl="1" indent="-171450">
              <a:buFont typeface="Arial" panose="020B0604020202020204" pitchFamily="34" charset="0"/>
              <a:buChar char="•"/>
            </a:pPr>
            <a:r>
              <a:rPr lang="en-US" dirty="0"/>
              <a:t>Most important thing, delivering working software each time. </a:t>
            </a:r>
          </a:p>
          <a:p>
            <a:r>
              <a:rPr lang="en-US" dirty="0"/>
              <a:t>Smarter planning—if someone who doesn’t understand how to use agile wants to know how long something would take, how would you answer that?</a:t>
            </a:r>
          </a:p>
          <a:p>
            <a:pPr marL="171450" lvl="0" indent="-171450">
              <a:buFont typeface="Arial" panose="020B0604020202020204" pitchFamily="34" charset="0"/>
              <a:buChar char="•"/>
            </a:pPr>
            <a:r>
              <a:rPr lang="en-US" dirty="0"/>
              <a:t>If there is a target date that you have to go live, you have to work within those bounds. </a:t>
            </a:r>
          </a:p>
          <a:p>
            <a:pPr marL="171450" lvl="0" indent="-171450">
              <a:buFont typeface="Arial" panose="020B0604020202020204" pitchFamily="34" charset="0"/>
              <a:buChar char="•"/>
            </a:pPr>
            <a:r>
              <a:rPr lang="en-US" dirty="0"/>
              <a:t>I’m a fan of saying, let’s have a first release, and see what comes out of that. Once we have some actual data of how they’re performing, we can extrapolate that out. If we can at least collect some data to get an idea of how the team is performing, then we can start to see how long it’ll take. </a:t>
            </a:r>
          </a:p>
          <a:p>
            <a:pPr marL="628650" lvl="1" indent="-171450">
              <a:buFont typeface="Arial" panose="020B0604020202020204" pitchFamily="34" charset="0"/>
              <a:buChar char="•"/>
            </a:pPr>
            <a:r>
              <a:rPr lang="en-US" dirty="0"/>
              <a:t>When we go back to our agencies, the mindset is, “how long is this going to take?” It’s good for us to be able to answer this question. </a:t>
            </a:r>
          </a:p>
          <a:p>
            <a:pPr marL="171450" lvl="0" indent="-171450">
              <a:buFont typeface="Arial" panose="020B0604020202020204" pitchFamily="34" charset="0"/>
              <a:buChar char="•"/>
            </a:pPr>
            <a:r>
              <a:rPr lang="en-US" dirty="0"/>
              <a:t>With waterfall development, often when these estimates are given, they’re incorrect. We try to be more accurate with estimates. It’s best to push for a sprint or two to see how everything is progressing. </a:t>
            </a:r>
          </a:p>
          <a:p>
            <a:r>
              <a:rPr lang="en-US" dirty="0"/>
              <a:t>It seems as if you’re either going to build something from scratch, or implementing an existing program (COTS)? </a:t>
            </a:r>
          </a:p>
          <a:p>
            <a:pPr lvl="0"/>
            <a:r>
              <a:rPr lang="en-US" dirty="0"/>
              <a:t>It’s hard to assign absolutes. If you are going with a COTS tool, it may be hard to implement agile. </a:t>
            </a:r>
          </a:p>
          <a:p>
            <a:pPr marL="171450" lvl="0" indent="-171450">
              <a:buFont typeface="Arial" panose="020B0604020202020204" pitchFamily="34" charset="0"/>
              <a:buChar char="•"/>
            </a:pPr>
            <a:r>
              <a:rPr lang="en-US" dirty="0"/>
              <a:t>It’s like a recipe—by following a recipe, you know what you’ll have to do to make the dish. If you’re cooking without a recipe, an agile approach will help. It’s certainly a case by case basis. IF you’re doing something predictable, you may not need to use agile. </a:t>
            </a:r>
          </a:p>
          <a:p>
            <a:pPr lvl="0"/>
            <a:endParaRPr lang="en-US" dirty="0"/>
          </a:p>
        </p:txBody>
      </p:sp>
      <p:sp>
        <p:nvSpPr>
          <p:cNvPr id="4" name="Slide Number Placeholder 3"/>
          <p:cNvSpPr>
            <a:spLocks noGrp="1"/>
          </p:cNvSpPr>
          <p:nvPr>
            <p:ph type="sldNum" sz="quarter" idx="10"/>
          </p:nvPr>
        </p:nvSpPr>
        <p:spPr/>
        <p:txBody>
          <a:bodyPr/>
          <a:lstStyle/>
          <a:p>
            <a:fld id="{EF3C549C-F792-4F7F-8B09-2420FF8C7A4A}" type="slidenum">
              <a:rPr lang="en-US" smtClean="0"/>
              <a:pPr/>
              <a:t>34</a:t>
            </a:fld>
            <a:endParaRPr lang="en-US" dirty="0"/>
          </a:p>
        </p:txBody>
      </p:sp>
    </p:spTree>
    <p:extLst>
      <p:ext uri="{BB962C8B-B14F-4D97-AF65-F5344CB8AC3E}">
        <p14:creationId xmlns:p14="http://schemas.microsoft.com/office/powerpoint/2010/main" val="42517639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35</a:t>
            </a:fld>
            <a:endParaRPr lang="en-US"/>
          </a:p>
        </p:txBody>
      </p:sp>
    </p:spTree>
    <p:extLst>
      <p:ext uri="{BB962C8B-B14F-4D97-AF65-F5344CB8AC3E}">
        <p14:creationId xmlns:p14="http://schemas.microsoft.com/office/powerpoint/2010/main" val="4178931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agile product vision is succinct—the example provided is quick, only 30 words. You need to be getting at just enough to move forward. It can be thought of as an elevator pitch. </a:t>
            </a:r>
          </a:p>
          <a:p>
            <a:endParaRPr lang="en-US" dirty="0"/>
          </a:p>
          <a:p>
            <a:r>
              <a:rPr lang="en-US" dirty="0"/>
              <a:t>A product vision box—if your application came in a box, what would it say on that box?</a:t>
            </a:r>
          </a:p>
          <a:p>
            <a:endParaRPr lang="en-US" dirty="0"/>
          </a:p>
          <a:p>
            <a:r>
              <a:rPr lang="en-US" dirty="0"/>
              <a:t>If you were to talk about your product at a conference, how would you talk about it in 2-3 slides. </a:t>
            </a:r>
          </a:p>
          <a:p>
            <a:endParaRPr lang="en-US" dirty="0"/>
          </a:p>
          <a:p>
            <a:r>
              <a:rPr lang="en-US" dirty="0"/>
              <a:t>Press release, magazine review - -what would you want these to say? </a:t>
            </a: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36</a:t>
            </a:fld>
            <a:endParaRPr lang="en-US"/>
          </a:p>
        </p:txBody>
      </p:sp>
    </p:spTree>
    <p:extLst>
      <p:ext uri="{BB962C8B-B14F-4D97-AF65-F5344CB8AC3E}">
        <p14:creationId xmlns:p14="http://schemas.microsoft.com/office/powerpoint/2010/main" val="16742472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Comprised of high-level user stories called epic. Meant to represent, at a high level, what features you’re trying to get. Typically the same people who created the product vision will create the backlog. This is all driven and prioritized by the product owner.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37</a:t>
            </a:fld>
            <a:endParaRPr lang="en-US"/>
          </a:p>
        </p:txBody>
      </p:sp>
    </p:spTree>
    <p:extLst>
      <p:ext uri="{BB962C8B-B14F-4D97-AF65-F5344CB8AC3E}">
        <p14:creationId xmlns:p14="http://schemas.microsoft.com/office/powerpoint/2010/main" val="18017357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you’ve already heard, user stories use a convenient format. </a:t>
            </a:r>
          </a:p>
          <a:p>
            <a:endParaRPr lang="en-US" dirty="0"/>
          </a:p>
          <a:p>
            <a:r>
              <a:rPr lang="en-US" dirty="0"/>
              <a:t>3 C’s – Card, conversations, confirmation</a:t>
            </a: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38</a:t>
            </a:fld>
            <a:endParaRPr lang="en-US"/>
          </a:p>
        </p:txBody>
      </p:sp>
    </p:spTree>
    <p:extLst>
      <p:ext uri="{BB962C8B-B14F-4D97-AF65-F5344CB8AC3E}">
        <p14:creationId xmlns:p14="http://schemas.microsoft.com/office/powerpoint/2010/main" val="10664207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Series of goal-oriented releases for achieving the product vision </a:t>
            </a:r>
          </a:p>
          <a:p>
            <a:endParaRPr lang="en-US" dirty="0" smtClean="0"/>
          </a:p>
          <a:p>
            <a:r>
              <a:rPr lang="en-US" dirty="0" smtClean="0"/>
              <a:t>Frequent </a:t>
            </a:r>
            <a:r>
              <a:rPr lang="en-US" dirty="0"/>
              <a:t>incremental deployments of Minimum Releasable Features—decided by stakeholders and must meet functional/quality expectations.</a:t>
            </a:r>
          </a:p>
          <a:p>
            <a:endParaRPr lang="en-US" dirty="0" smtClean="0"/>
          </a:p>
          <a:p>
            <a:r>
              <a:rPr lang="en-US" dirty="0" smtClean="0"/>
              <a:t>High </a:t>
            </a:r>
            <a:r>
              <a:rPr lang="en-US" dirty="0"/>
              <a:t>level technological concerns are important, and they are continuously updated.</a:t>
            </a:r>
          </a:p>
          <a:p>
            <a:endParaRPr lang="en-US" dirty="0" smtClean="0"/>
          </a:p>
          <a:p>
            <a:r>
              <a:rPr lang="en-US" dirty="0"/>
              <a:t>How do you transition from one system to another? </a:t>
            </a:r>
          </a:p>
          <a:p>
            <a:pPr marL="171450" lvl="0" indent="-171450">
              <a:buFont typeface="Arial" panose="020B0604020202020204" pitchFamily="34" charset="0"/>
              <a:buChar char="•"/>
            </a:pPr>
            <a:r>
              <a:rPr lang="en-US" dirty="0"/>
              <a:t>There is no one answer. You have to identify the users you wan to first transition with. You might rule it out to a certain subset of people, and then see how things go, and eventually weed out different options. </a:t>
            </a:r>
          </a:p>
          <a:p>
            <a:r>
              <a:rPr lang="en-US" dirty="0"/>
              <a:t>Minimum Releasable Features—is that quality or quantity? </a:t>
            </a:r>
          </a:p>
          <a:p>
            <a:pPr marL="171450" lvl="0" indent="-171450">
              <a:buFont typeface="Arial" panose="020B0604020202020204" pitchFamily="34" charset="0"/>
              <a:buChar char="•"/>
            </a:pPr>
            <a:r>
              <a:rPr lang="en-US" dirty="0"/>
              <a:t>Those are features that you must have for the release to be viable. However, we build quality in from the start. You should be building and implementing with automation. If there are problems that come up, you should be able to identify that quickly. There should not be a notion of tradeoff for building fast over well= you want to invest the time to build code well.</a:t>
            </a:r>
          </a:p>
          <a:p>
            <a:r>
              <a:rPr lang="en-US" dirty="0"/>
              <a:t>If you’re figuring out how long your sprint should be, you should be anticipating trouble? </a:t>
            </a:r>
          </a:p>
          <a:p>
            <a:pPr marL="171450" lvl="0" indent="-171450">
              <a:buFont typeface="Arial" panose="020B0604020202020204" pitchFamily="34" charset="0"/>
              <a:buChar char="•"/>
            </a:pPr>
            <a:r>
              <a:rPr lang="en-US" dirty="0"/>
              <a:t>One of the problems with waterfall—because its this handoff process and you’re thrashing, people don’t tend to pass along for testing. </a:t>
            </a: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39</a:t>
            </a:fld>
            <a:endParaRPr lang="en-US"/>
          </a:p>
        </p:txBody>
      </p:sp>
    </p:spTree>
    <p:extLst>
      <p:ext uri="{BB962C8B-B14F-4D97-AF65-F5344CB8AC3E}">
        <p14:creationId xmlns:p14="http://schemas.microsoft.com/office/powerpoint/2010/main" val="20874367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tend to think that we know what users want, have in mind, etc. </a:t>
            </a:r>
          </a:p>
          <a:p>
            <a:r>
              <a:rPr lang="en-US" dirty="0"/>
              <a:t>Think about the Toyota example. How do you efficiently take what you have and make the most of it? </a:t>
            </a:r>
          </a:p>
          <a:p>
            <a:endParaRPr lang="en-US" dirty="0" smtClean="0"/>
          </a:p>
          <a:p>
            <a:r>
              <a:rPr lang="en-US" dirty="0" smtClean="0"/>
              <a:t>We </a:t>
            </a:r>
            <a:r>
              <a:rPr lang="en-US" dirty="0"/>
              <a:t>have a product backlog, how can we verify that we’re doing the right thing? The answer to that is to develop an MVP—minimum viable product. There are things like this that you can get out of an MVP.</a:t>
            </a:r>
          </a:p>
          <a:p>
            <a:endParaRPr lang="en-US" dirty="0" smtClean="0"/>
          </a:p>
          <a:p>
            <a:r>
              <a:rPr lang="en-US" dirty="0" smtClean="0"/>
              <a:t>You </a:t>
            </a:r>
            <a:r>
              <a:rPr lang="en-US" dirty="0"/>
              <a:t>can tell if you’re on the right track with validated learning.  </a:t>
            </a:r>
          </a:p>
          <a:p>
            <a:endParaRPr lang="en-US" dirty="0" smtClean="0"/>
          </a:p>
          <a:p>
            <a:r>
              <a:rPr lang="en-US" dirty="0" smtClean="0"/>
              <a:t>Actionable </a:t>
            </a:r>
            <a:r>
              <a:rPr lang="en-US" dirty="0"/>
              <a:t>metrics vs vanity metrics.  </a:t>
            </a: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40</a:t>
            </a:fld>
            <a:endParaRPr lang="en-US"/>
          </a:p>
        </p:txBody>
      </p:sp>
    </p:spTree>
    <p:extLst>
      <p:ext uri="{BB962C8B-B14F-4D97-AF65-F5344CB8AC3E}">
        <p14:creationId xmlns:p14="http://schemas.microsoft.com/office/powerpoint/2010/main" val="23122931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has some of the big principles from software development:</a:t>
            </a:r>
          </a:p>
          <a:p>
            <a:pPr marL="171450" indent="-171450">
              <a:buFont typeface="Arial" panose="020B0604020202020204" pitchFamily="34" charset="0"/>
              <a:buChar char="•"/>
            </a:pPr>
            <a:r>
              <a:rPr lang="en-US" dirty="0"/>
              <a:t>Eliminate the waste.</a:t>
            </a:r>
          </a:p>
          <a:p>
            <a:pPr marL="171450" indent="-171450">
              <a:buFont typeface="Arial" panose="020B0604020202020204" pitchFamily="34" charset="0"/>
              <a:buChar char="•"/>
            </a:pPr>
            <a:r>
              <a:rPr lang="en-US" dirty="0"/>
              <a:t>Amplify learning</a:t>
            </a:r>
          </a:p>
          <a:p>
            <a:pPr marL="171450" indent="-171450">
              <a:buFont typeface="Arial" panose="020B0604020202020204" pitchFamily="34" charset="0"/>
              <a:buChar char="•"/>
            </a:pPr>
            <a:r>
              <a:rPr lang="en-US" dirty="0"/>
              <a:t>Decide as late as possible is not the same as procrastination</a:t>
            </a: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41</a:t>
            </a:fld>
            <a:endParaRPr lang="en-US"/>
          </a:p>
        </p:txBody>
      </p:sp>
    </p:spTree>
    <p:extLst>
      <p:ext uri="{BB962C8B-B14F-4D97-AF65-F5344CB8AC3E}">
        <p14:creationId xmlns:p14="http://schemas.microsoft.com/office/powerpoint/2010/main" val="40865634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C8854-003F-465D-BEBB-FBCAECCCEBB9}" type="slidenum">
              <a:rPr lang="en-US" smtClean="0"/>
              <a:t>42</a:t>
            </a:fld>
            <a:endParaRPr lang="en-US"/>
          </a:p>
        </p:txBody>
      </p:sp>
    </p:spTree>
    <p:extLst>
      <p:ext uri="{BB962C8B-B14F-4D97-AF65-F5344CB8AC3E}">
        <p14:creationId xmlns:p14="http://schemas.microsoft.com/office/powerpoint/2010/main" val="19399773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43</a:t>
            </a:fld>
            <a:endParaRPr lang="en-US"/>
          </a:p>
        </p:txBody>
      </p:sp>
    </p:spTree>
    <p:extLst>
      <p:ext uri="{BB962C8B-B14F-4D97-AF65-F5344CB8AC3E}">
        <p14:creationId xmlns:p14="http://schemas.microsoft.com/office/powerpoint/2010/main" val="4117151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baseline="0" dirty="0" smtClean="0"/>
              <a:t>Updates and news – </a:t>
            </a:r>
          </a:p>
          <a:p>
            <a:pPr marL="628650" lvl="1" indent="-171450">
              <a:buFont typeface="Arial" panose="020B0604020202020204" pitchFamily="34" charset="0"/>
              <a:buChar char="•"/>
            </a:pPr>
            <a:r>
              <a:rPr lang="en-US" b="0" baseline="0" dirty="0" smtClean="0"/>
              <a:t>Badging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Reminder to do research based on the MAP case assignment – open source, proprietary, or COTS – will be discussing Wednesday beginning in the morning.</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Individually research solutions and their likely respective impacts (positive or negative) based on the product vision. More specifically, we came up with some research questions for each of your groups based on your topic. For more info, review in the portal under Iteration 2A: Practice Analyzing a Digital Services Need. </a:t>
            </a:r>
          </a:p>
          <a:p>
            <a:pPr marL="628650" lvl="1" indent="-171450">
              <a:buFont typeface="Arial" panose="020B0604020202020204" pitchFamily="34" charset="0"/>
              <a:buChar char="•"/>
            </a:pPr>
            <a:r>
              <a:rPr lang="en-US" b="0" baseline="0" dirty="0" smtClean="0"/>
              <a:t>Any announcements from Traci on “things going on”, events to attend, etc. </a:t>
            </a: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4</a:t>
            </a:fld>
            <a:endParaRPr lang="en-US"/>
          </a:p>
        </p:txBody>
      </p:sp>
    </p:spTree>
    <p:extLst>
      <p:ext uri="{BB962C8B-B14F-4D97-AF65-F5344CB8AC3E}">
        <p14:creationId xmlns:p14="http://schemas.microsoft.com/office/powerpoint/2010/main" val="13537125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15789"/>
            <a:ext cx="5608320" cy="4878997"/>
          </a:xfrm>
        </p:spPr>
        <p:txBody>
          <a:bodyPr/>
          <a:lstStyle/>
          <a:p>
            <a:r>
              <a:rPr lang="en-US" sz="1000" dirty="0"/>
              <a:t>Building from scratch with high predictability. There is nothing in scrum that contradicts Kanban, but it is very prescriptive and formal. There are certain rules that you’re supposed to follow for a reason. A lot of people equate scrum and agile, but they are not the same.</a:t>
            </a:r>
          </a:p>
          <a:p>
            <a:endParaRPr lang="en-US" sz="1000" dirty="0" smtClean="0"/>
          </a:p>
          <a:p>
            <a:r>
              <a:rPr lang="en-US" sz="1000" dirty="0" smtClean="0"/>
              <a:t>In </a:t>
            </a:r>
            <a:r>
              <a:rPr lang="en-US" sz="1000" dirty="0"/>
              <a:t>a sprint planning meeting, you get into detailed planning, you have daily standups that run from 10-15 minutes with the tem, and you have a review and retrospective each sprint </a:t>
            </a:r>
          </a:p>
          <a:p>
            <a:endParaRPr lang="en-US" sz="1000" dirty="0" smtClean="0"/>
          </a:p>
          <a:p>
            <a:r>
              <a:rPr lang="en-US" sz="1000" dirty="0" smtClean="0"/>
              <a:t>Question</a:t>
            </a:r>
            <a:r>
              <a:rPr lang="en-US" sz="1000" dirty="0"/>
              <a:t>: From a CO, evaluation perspective – I imagine a vendor coming back and telling </a:t>
            </a:r>
            <a:r>
              <a:rPr lang="en-US" sz="1000" i="1" dirty="0"/>
              <a:t>me </a:t>
            </a:r>
            <a:r>
              <a:rPr lang="en-US" sz="1000" dirty="0"/>
              <a:t>how they’re going to use either of these, and what they’re going to use. </a:t>
            </a:r>
          </a:p>
          <a:p>
            <a:pPr marL="171450" lvl="0" indent="-171450">
              <a:buFont typeface="Arial" panose="020B0604020202020204" pitchFamily="34" charset="0"/>
              <a:buChar char="•"/>
            </a:pPr>
            <a:r>
              <a:rPr lang="en-US" sz="1000" dirty="0"/>
              <a:t>If they say Kanban is what they want for the contract, you should ask them what metrics they’ll show you that things are moving—how they’ll demonstrate that </a:t>
            </a:r>
            <a:endParaRPr lang="en-US" sz="1000" dirty="0" smtClean="0"/>
          </a:p>
          <a:p>
            <a:pPr marL="171450" lvl="0" indent="-171450">
              <a:buFont typeface="Arial" panose="020B0604020202020204" pitchFamily="34" charset="0"/>
              <a:buChar char="•"/>
            </a:pPr>
            <a:r>
              <a:rPr lang="en-US" sz="1000" dirty="0" smtClean="0"/>
              <a:t>Misapplying </a:t>
            </a:r>
            <a:r>
              <a:rPr lang="en-US" sz="1000" dirty="0"/>
              <a:t>scrum is very possible, though, and is project specific. You want to know where each is best suited. If a vendor comes to you with a particular way they want to work, you should have them explain how they’ll </a:t>
            </a:r>
            <a:r>
              <a:rPr lang="en-US" sz="1000" i="1" dirty="0"/>
              <a:t>prove </a:t>
            </a:r>
            <a:r>
              <a:rPr lang="en-US" sz="1000" dirty="0"/>
              <a:t>that they’re delivering. </a:t>
            </a:r>
            <a:endParaRPr lang="en-US" sz="1000" dirty="0" smtClean="0"/>
          </a:p>
          <a:p>
            <a:pPr marL="171450" lvl="0" indent="-171450">
              <a:buFont typeface="Arial" panose="020B0604020202020204" pitchFamily="34" charset="0"/>
              <a:buChar char="•"/>
            </a:pPr>
            <a:r>
              <a:rPr lang="en-US" sz="1000" dirty="0" smtClean="0"/>
              <a:t>In </a:t>
            </a:r>
            <a:r>
              <a:rPr lang="en-US" sz="1000" dirty="0"/>
              <a:t>addition to knowing the differences between the processes, it’s important to know when each should be used. </a:t>
            </a:r>
          </a:p>
          <a:p>
            <a:endParaRPr lang="en-US" sz="1000" dirty="0" smtClean="0"/>
          </a:p>
          <a:p>
            <a:r>
              <a:rPr lang="en-US" sz="1000" dirty="0" smtClean="0"/>
              <a:t>When </a:t>
            </a:r>
            <a:r>
              <a:rPr lang="en-US" sz="1000" dirty="0"/>
              <a:t>the requirements are determined, it’s important if the project team is defining with method of agile is going to be used. You can be prescriptive in the RFQ. If that’s not the case, industry can come back to you with something. </a:t>
            </a:r>
          </a:p>
          <a:p>
            <a:pPr marL="171450" lvl="0" indent="-171450">
              <a:buFont typeface="Arial" panose="020B0604020202020204" pitchFamily="34" charset="0"/>
              <a:buChar char="•"/>
            </a:pPr>
            <a:r>
              <a:rPr lang="en-US" sz="1000" dirty="0"/>
              <a:t>If you don’t have technical expertise, you need a technical representative on the evaluation team.</a:t>
            </a:r>
          </a:p>
          <a:p>
            <a:pPr marL="171450" lvl="0" indent="-171450">
              <a:buFont typeface="Arial" panose="020B0604020202020204" pitchFamily="34" charset="0"/>
              <a:buChar char="•"/>
            </a:pPr>
            <a:r>
              <a:rPr lang="en-US" sz="1000" dirty="0"/>
              <a:t>A potential solution is reserving the right to use government advisors—allows you to look outside of your agency for help</a:t>
            </a:r>
          </a:p>
          <a:p>
            <a:pPr marL="171450" lvl="0" indent="-171450">
              <a:buFont typeface="Arial" panose="020B0604020202020204" pitchFamily="34" charset="0"/>
              <a:buChar char="•"/>
            </a:pPr>
            <a:r>
              <a:rPr lang="en-US" sz="1000" dirty="0"/>
              <a:t>A key part of your acquisition strategy is asking for the right kind of solution based on the team that’s going to be evaluating it. We were talking earlier about baselining. Instead of doing the whole huge procurement, it may be beneficial to do a small few month procurement. </a:t>
            </a:r>
          </a:p>
          <a:p>
            <a:pPr marL="171450" lvl="0" indent="-171450">
              <a:buFont typeface="Arial" panose="020B0604020202020204" pitchFamily="34" charset="0"/>
              <a:buChar char="•"/>
            </a:pPr>
            <a:r>
              <a:rPr lang="en-US" sz="1000" dirty="0"/>
              <a:t>Have a technical expert help write the evaluation criteria to comb through proposals more carefully. </a:t>
            </a:r>
          </a:p>
          <a:p>
            <a:endParaRPr lang="en-US" sz="1000" dirty="0" smtClean="0"/>
          </a:p>
          <a:p>
            <a:r>
              <a:rPr lang="en-US" sz="1000" dirty="0" smtClean="0"/>
              <a:t>Even </a:t>
            </a:r>
            <a:r>
              <a:rPr lang="en-US" sz="1000" dirty="0"/>
              <a:t>in the circumstances where you know you have someone who can evaluate it, you may still fail. In agile, if you realize that you did a terrible job evaluating, you can adjust from there with buy-in from leadership. </a:t>
            </a:r>
          </a:p>
          <a:p>
            <a:endParaRPr lang="en-US" sz="1000" dirty="0" smtClean="0"/>
          </a:p>
          <a:p>
            <a:r>
              <a:rPr lang="en-US" sz="1000" dirty="0" smtClean="0"/>
              <a:t>There’s </a:t>
            </a:r>
            <a:r>
              <a:rPr lang="en-US" sz="1000" dirty="0"/>
              <a:t>the idea that you’ll know what to expect as you understand scrum and Kanban. Even if you get something wrong, you can evaluate that retrospectively. You can look at metrics to identify where vendors may be able to improve, and you can have them adjust to correct that in a later sprint. </a:t>
            </a: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44</a:t>
            </a:fld>
            <a:endParaRPr lang="en-US"/>
          </a:p>
        </p:txBody>
      </p:sp>
    </p:spTree>
    <p:extLst>
      <p:ext uri="{BB962C8B-B14F-4D97-AF65-F5344CB8AC3E}">
        <p14:creationId xmlns:p14="http://schemas.microsoft.com/office/powerpoint/2010/main" val="7153358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45</a:t>
            </a:fld>
            <a:endParaRPr lang="en-US"/>
          </a:p>
        </p:txBody>
      </p:sp>
    </p:spTree>
    <p:extLst>
      <p:ext uri="{BB962C8B-B14F-4D97-AF65-F5344CB8AC3E}">
        <p14:creationId xmlns:p14="http://schemas.microsoft.com/office/powerpoint/2010/main" val="27885914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quality in—another automated test type should be 508 compliance. </a:t>
            </a:r>
          </a:p>
          <a:p>
            <a:endParaRPr lang="en-US" dirty="0" smtClean="0"/>
          </a:p>
          <a:p>
            <a:r>
              <a:rPr lang="en-US" dirty="0" smtClean="0"/>
              <a:t>What </a:t>
            </a:r>
            <a:r>
              <a:rPr lang="en-US" dirty="0"/>
              <a:t>do you define as baseline ONM? </a:t>
            </a:r>
            <a:endParaRPr lang="en-US" dirty="0" smtClean="0"/>
          </a:p>
          <a:p>
            <a:pPr marL="171450" indent="-171450">
              <a:buFont typeface="Arial" panose="020B0604020202020204" pitchFamily="34" charset="0"/>
              <a:buChar char="•"/>
            </a:pPr>
            <a:r>
              <a:rPr lang="en-US" dirty="0" smtClean="0"/>
              <a:t>Basically </a:t>
            </a:r>
            <a:r>
              <a:rPr lang="en-US" dirty="0"/>
              <a:t>a system that’s in production that I’m now trying to maintain. Kanban can typically work with that—the findings there should be communicated to a team developing a new version.</a:t>
            </a:r>
          </a:p>
          <a:p>
            <a:pPr lvl="0"/>
            <a:endParaRPr lang="en-US" dirty="0" smtClean="0"/>
          </a:p>
          <a:p>
            <a:pPr lvl="0"/>
            <a:r>
              <a:rPr lang="en-US" dirty="0" smtClean="0"/>
              <a:t>So </a:t>
            </a:r>
            <a:r>
              <a:rPr lang="en-US" dirty="0"/>
              <a:t>requirements can be hybrid with agile? </a:t>
            </a:r>
            <a:endParaRPr lang="en-US" dirty="0" smtClean="0"/>
          </a:p>
          <a:p>
            <a:pPr marL="171450" indent="-171450">
              <a:buFont typeface="Arial" panose="020B0604020202020204" pitchFamily="34" charset="0"/>
              <a:buChar char="•"/>
            </a:pPr>
            <a:r>
              <a:rPr lang="en-US" dirty="0" smtClean="0"/>
              <a:t>Exactly</a:t>
            </a:r>
            <a:r>
              <a:rPr lang="en-US" dirty="0"/>
              <a:t>. </a:t>
            </a:r>
          </a:p>
          <a:p>
            <a:pPr marL="171450" indent="-171450">
              <a:buFont typeface="Arial" panose="020B0604020202020204" pitchFamily="34" charset="0"/>
              <a:buChar char="•"/>
            </a:pPr>
            <a:r>
              <a:rPr lang="en-US" dirty="0" smtClean="0"/>
              <a:t>ONM </a:t>
            </a:r>
            <a:r>
              <a:rPr lang="en-US" dirty="0"/>
              <a:t>Kanban, App development – Scrum</a:t>
            </a:r>
          </a:p>
          <a:p>
            <a:pPr marL="171450" indent="-171450">
              <a:buFont typeface="Arial" panose="020B0604020202020204" pitchFamily="34" charset="0"/>
              <a:buChar char="•"/>
            </a:pPr>
            <a:endParaRPr lang="en-US" dirty="0" smtClean="0"/>
          </a:p>
          <a:p>
            <a:r>
              <a:rPr lang="en-US" dirty="0" smtClean="0"/>
              <a:t>In </a:t>
            </a:r>
            <a:r>
              <a:rPr lang="en-US" dirty="0"/>
              <a:t>my history, we’ve gotten rid of the concept of the ONM contract. The idea that it’s related to a steady-state system is false. It’s going to be based on your end-user needs, and how much needs to be implemented to the system. We want to realize that things are always going to be in a state of development/enhancement.</a:t>
            </a:r>
          </a:p>
          <a:p>
            <a:endParaRPr lang="en-US" dirty="0" smtClean="0"/>
          </a:p>
          <a:p>
            <a:r>
              <a:rPr lang="en-US" dirty="0" smtClean="0"/>
              <a:t>In </a:t>
            </a:r>
            <a:r>
              <a:rPr lang="en-US" dirty="0"/>
              <a:t>the past there have always been two buckets—build, and then maintain. That’s no longer the case as often.</a:t>
            </a: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46</a:t>
            </a:fld>
            <a:endParaRPr lang="en-US"/>
          </a:p>
        </p:txBody>
      </p:sp>
    </p:spTree>
    <p:extLst>
      <p:ext uri="{BB962C8B-B14F-4D97-AF65-F5344CB8AC3E}">
        <p14:creationId xmlns:p14="http://schemas.microsoft.com/office/powerpoint/2010/main" val="25332005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C8854-003F-465D-BEBB-FBCAECCCEBB9}" type="slidenum">
              <a:rPr lang="en-US" smtClean="0"/>
              <a:t>47</a:t>
            </a:fld>
            <a:endParaRPr lang="en-US"/>
          </a:p>
        </p:txBody>
      </p:sp>
    </p:spTree>
    <p:extLst>
      <p:ext uri="{BB962C8B-B14F-4D97-AF65-F5344CB8AC3E}">
        <p14:creationId xmlns:p14="http://schemas.microsoft.com/office/powerpoint/2010/main" val="40416900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 Lead/cycle time</a:t>
            </a:r>
          </a:p>
          <a:p>
            <a:pPr marL="171450" indent="-171450">
              <a:buFont typeface="Arial" panose="020B0604020202020204" pitchFamily="34" charset="0"/>
              <a:buChar char="•"/>
            </a:pPr>
            <a:r>
              <a:rPr lang="en-US" dirty="0"/>
              <a:t>Throughput</a:t>
            </a:r>
          </a:p>
          <a:p>
            <a:pPr marL="171450" indent="-171450">
              <a:buFont typeface="Arial" panose="020B0604020202020204" pitchFamily="34" charset="0"/>
              <a:buChar char="•"/>
            </a:pPr>
            <a:r>
              <a:rPr lang="en-US" dirty="0"/>
              <a:t>Cumulative flow</a:t>
            </a:r>
          </a:p>
          <a:p>
            <a:pPr marL="171450" indent="-171450">
              <a:buFont typeface="Arial" panose="020B0604020202020204" pitchFamily="34" charset="0"/>
              <a:buChar char="•"/>
            </a:pPr>
            <a:r>
              <a:rPr lang="en-US" dirty="0"/>
              <a:t>Bugs (number, type, severity)</a:t>
            </a:r>
          </a:p>
          <a:p>
            <a:pPr marL="171450" indent="-171450">
              <a:buFont typeface="Arial" panose="020B0604020202020204" pitchFamily="34" charset="0"/>
              <a:buChar char="•"/>
            </a:pPr>
            <a:r>
              <a:rPr lang="en-US" dirty="0"/>
              <a:t>Scrum</a:t>
            </a: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48</a:t>
            </a:fld>
            <a:endParaRPr lang="en-US"/>
          </a:p>
        </p:txBody>
      </p:sp>
    </p:spTree>
    <p:extLst>
      <p:ext uri="{BB962C8B-B14F-4D97-AF65-F5344CB8AC3E}">
        <p14:creationId xmlns:p14="http://schemas.microsoft.com/office/powerpoint/2010/main" val="158140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C8854-003F-465D-BEBB-FBCAECCCEBB9}" type="slidenum">
              <a:rPr lang="en-US" smtClean="0"/>
              <a:t>49</a:t>
            </a:fld>
            <a:endParaRPr lang="en-US"/>
          </a:p>
        </p:txBody>
      </p:sp>
    </p:spTree>
    <p:extLst>
      <p:ext uri="{BB962C8B-B14F-4D97-AF65-F5344CB8AC3E}">
        <p14:creationId xmlns:p14="http://schemas.microsoft.com/office/powerpoint/2010/main" val="27822509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Digital Services Playbook – plays 4, 7, 9-12</a:t>
            </a:r>
          </a:p>
          <a:p>
            <a:endParaRPr lang="en-US" dirty="0" smtClean="0"/>
          </a:p>
          <a:p>
            <a:r>
              <a:rPr lang="en-US" dirty="0" smtClean="0"/>
              <a:t>Immediate </a:t>
            </a:r>
            <a:r>
              <a:rPr lang="en-US" dirty="0"/>
              <a:t>understanding of project health</a:t>
            </a:r>
          </a:p>
          <a:p>
            <a:endParaRPr lang="en-US" dirty="0" smtClean="0"/>
          </a:p>
          <a:p>
            <a:r>
              <a:rPr lang="en-US" dirty="0" smtClean="0"/>
              <a:t>Pre-award </a:t>
            </a:r>
            <a:r>
              <a:rPr lang="en-US" dirty="0"/>
              <a:t>evaluation of vendor maturity</a:t>
            </a:r>
          </a:p>
          <a:p>
            <a:pPr marL="171450" lvl="0" indent="-171450">
              <a:buFont typeface="Arial" panose="020B0604020202020204" pitchFamily="34" charset="0"/>
              <a:buChar char="•"/>
            </a:pPr>
            <a:r>
              <a:rPr lang="en-US" dirty="0"/>
              <a:t>Metrics and automation awareness</a:t>
            </a:r>
          </a:p>
          <a:p>
            <a:pPr marL="171450" lvl="0" indent="-171450">
              <a:buFont typeface="Arial" panose="020B0604020202020204" pitchFamily="34" charset="0"/>
              <a:buChar char="•"/>
            </a:pPr>
            <a:r>
              <a:rPr lang="en-US" dirty="0"/>
              <a:t>Willingness for scrutiny</a:t>
            </a:r>
          </a:p>
          <a:p>
            <a:pPr marL="171450" lvl="0" indent="-171450">
              <a:buFont typeface="Arial" panose="020B0604020202020204" pitchFamily="34" charset="0"/>
              <a:buChar char="•"/>
            </a:pPr>
            <a:r>
              <a:rPr lang="en-US" dirty="0"/>
              <a:t>Distinguishing bugs and avoiding recidivism  </a:t>
            </a:r>
          </a:p>
          <a:p>
            <a:pPr marL="171450" lvl="0" indent="-171450">
              <a:buFont typeface="Arial" panose="020B0604020202020204" pitchFamily="34" charset="0"/>
              <a:buChar char="•"/>
            </a:pPr>
            <a:r>
              <a:rPr lang="en-US" dirty="0"/>
              <a:t>Delivery speed</a:t>
            </a:r>
          </a:p>
          <a:p>
            <a:endParaRPr lang="en-US" dirty="0" smtClean="0"/>
          </a:p>
          <a:p>
            <a:r>
              <a:rPr lang="en-US" dirty="0" smtClean="0"/>
              <a:t>Post </a:t>
            </a:r>
            <a:r>
              <a:rPr lang="en-US" dirty="0"/>
              <a:t>award </a:t>
            </a:r>
          </a:p>
          <a:p>
            <a:pPr marL="171450" lvl="0" indent="-171450">
              <a:buFont typeface="Arial" panose="020B0604020202020204" pitchFamily="34" charset="0"/>
              <a:buChar char="•"/>
            </a:pPr>
            <a:r>
              <a:rPr lang="en-US" dirty="0"/>
              <a:t>Identifying barriers to productivity</a:t>
            </a:r>
          </a:p>
          <a:p>
            <a:endParaRPr lang="en-US" dirty="0" smtClean="0"/>
          </a:p>
          <a:p>
            <a:r>
              <a:rPr lang="en-US" dirty="0" smtClean="0"/>
              <a:t>Transition </a:t>
            </a:r>
            <a:r>
              <a:rPr lang="en-US" dirty="0"/>
              <a:t>plan</a:t>
            </a: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50</a:t>
            </a:fld>
            <a:endParaRPr lang="en-US"/>
          </a:p>
        </p:txBody>
      </p:sp>
    </p:spTree>
    <p:extLst>
      <p:ext uri="{BB962C8B-B14F-4D97-AF65-F5344CB8AC3E}">
        <p14:creationId xmlns:p14="http://schemas.microsoft.com/office/powerpoint/2010/main" val="2451948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C8854-003F-465D-BEBB-FBCAECCCEBB9}" type="slidenum">
              <a:rPr lang="en-US" smtClean="0"/>
              <a:t>51</a:t>
            </a:fld>
            <a:endParaRPr lang="en-US"/>
          </a:p>
        </p:txBody>
      </p:sp>
    </p:spTree>
    <p:extLst>
      <p:ext uri="{BB962C8B-B14F-4D97-AF65-F5344CB8AC3E}">
        <p14:creationId xmlns:p14="http://schemas.microsoft.com/office/powerpoint/2010/main" val="32969729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C8854-003F-465D-BEBB-FBCAECCCEBB9}" type="slidenum">
              <a:rPr lang="en-US" smtClean="0"/>
              <a:t>52</a:t>
            </a:fld>
            <a:endParaRPr lang="en-US"/>
          </a:p>
        </p:txBody>
      </p:sp>
    </p:spTree>
    <p:extLst>
      <p:ext uri="{BB962C8B-B14F-4D97-AF65-F5344CB8AC3E}">
        <p14:creationId xmlns:p14="http://schemas.microsoft.com/office/powerpoint/2010/main" val="33431210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cloud is about outsourcing things that you could otherwise do yourself. </a:t>
            </a:r>
          </a:p>
          <a:p>
            <a:pPr marL="171450" lvl="0" indent="-171450">
              <a:buFont typeface="Arial" panose="020B0604020202020204" pitchFamily="34" charset="0"/>
              <a:buChar char="•"/>
            </a:pPr>
            <a:r>
              <a:rPr lang="en-US" dirty="0"/>
              <a:t>Infrastructure as a service – the barebones to store stuff, computation, etc. </a:t>
            </a:r>
          </a:p>
          <a:p>
            <a:pPr marL="171450" lvl="0" indent="-171450">
              <a:buFont typeface="Arial" panose="020B0604020202020204" pitchFamily="34" charset="0"/>
              <a:buChar char="•"/>
            </a:pPr>
            <a:r>
              <a:rPr lang="en-US" dirty="0"/>
              <a:t>Platform as a service allows you to build applications with stuff that’s already in place.</a:t>
            </a:r>
          </a:p>
          <a:p>
            <a:pPr marL="171450" lvl="0" indent="-171450">
              <a:buFont typeface="Arial" panose="020B0604020202020204" pitchFamily="34" charset="0"/>
              <a:buChar char="•"/>
            </a:pPr>
            <a:r>
              <a:rPr lang="en-US" dirty="0"/>
              <a:t>Software as a System </a:t>
            </a: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53</a:t>
            </a:fld>
            <a:endParaRPr lang="en-US"/>
          </a:p>
        </p:txBody>
      </p:sp>
    </p:spTree>
    <p:extLst>
      <p:ext uri="{BB962C8B-B14F-4D97-AF65-F5344CB8AC3E}">
        <p14:creationId xmlns:p14="http://schemas.microsoft.com/office/powerpoint/2010/main" val="1853963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Duration: </a:t>
            </a:r>
            <a:r>
              <a:rPr lang="en-US" b="0" baseline="0" dirty="0" smtClean="0"/>
              <a:t>3 minutes</a:t>
            </a:r>
          </a:p>
          <a:p>
            <a:r>
              <a:rPr lang="en-US" b="1" dirty="0" smtClean="0"/>
              <a:t>Timing: </a:t>
            </a:r>
            <a:r>
              <a:rPr lang="en-US" b="0" dirty="0" smtClean="0"/>
              <a:t>8:02-8:05</a:t>
            </a:r>
            <a:r>
              <a:rPr lang="en-US" b="0" baseline="0" dirty="0" smtClean="0"/>
              <a:t> am</a:t>
            </a:r>
            <a:endParaRPr lang="en-US" b="1" dirty="0" smtClean="0"/>
          </a:p>
          <a:p>
            <a:r>
              <a:rPr lang="en-US" b="1" dirty="0" smtClean="0"/>
              <a:t>Presenter</a:t>
            </a:r>
            <a:r>
              <a:rPr lang="en-US" b="0" dirty="0" smtClean="0"/>
              <a:t>: Heather</a:t>
            </a:r>
            <a:endParaRPr lang="en-US" b="1"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Facilitator Notes:</a:t>
            </a:r>
          </a:p>
          <a:p>
            <a:pPr marL="171450" indent="-171450">
              <a:buFont typeface="Arial" panose="020B0604020202020204" pitchFamily="34" charset="0"/>
              <a:buChar char="•"/>
            </a:pPr>
            <a:r>
              <a:rPr lang="en-US" b="0" dirty="0" smtClean="0"/>
              <a:t>Release</a:t>
            </a:r>
            <a:r>
              <a:rPr lang="en-US" b="0" baseline="0" dirty="0" smtClean="0"/>
              <a:t> 1 focused on understanding the landscape of digital services in the 21</a:t>
            </a:r>
            <a:r>
              <a:rPr lang="en-US" b="0" baseline="30000" dirty="0" smtClean="0"/>
              <a:t>st</a:t>
            </a:r>
            <a:r>
              <a:rPr lang="en-US" b="0" baseline="0" dirty="0" smtClean="0"/>
              <a:t> century. We talked about the pace of change in industry. We’ve all heard about some of the companies coming out of Silicon Valley, and the rapid stand up and stand down of companies. In this release, we talked about the overall landscape: where it’s at and what it means for you as a digital acquisition professional. For example, </a:t>
            </a:r>
          </a:p>
          <a:p>
            <a:pPr marL="628650" lvl="1" indent="-171450">
              <a:buFont typeface="Arial" panose="020B0604020202020204" pitchFamily="34" charset="0"/>
              <a:buChar char="•"/>
            </a:pPr>
            <a:r>
              <a:rPr lang="en-US" b="0" baseline="0" dirty="0" smtClean="0"/>
              <a:t>In Release 1.A, the </a:t>
            </a:r>
            <a:r>
              <a:rPr lang="en-US" b="1" baseline="0" dirty="0" smtClean="0"/>
              <a:t>online learnings focused on the who and what of digital services. </a:t>
            </a:r>
          </a:p>
          <a:p>
            <a:pPr marL="1085850" lvl="2" indent="-171450">
              <a:buFont typeface="Arial" panose="020B0604020202020204" pitchFamily="34" charset="0"/>
              <a:buChar char="•"/>
            </a:pPr>
            <a:r>
              <a:rPr lang="en-US" b="0" baseline="0" dirty="0" smtClean="0"/>
              <a:t>We defined key terms like cloud, x-as-a-service, open source, and agile. </a:t>
            </a:r>
          </a:p>
          <a:p>
            <a:pPr marL="1085850" lvl="2" indent="-171450">
              <a:buFont typeface="Arial" panose="020B0604020202020204" pitchFamily="34" charset="0"/>
              <a:buChar char="•"/>
            </a:pPr>
            <a:r>
              <a:rPr lang="en-US" b="0" baseline="0" dirty="0" smtClean="0"/>
              <a:t>We also walked through how digital services are built using the agile approach. </a:t>
            </a:r>
          </a:p>
          <a:p>
            <a:pPr marL="1085850" lvl="2" indent="-171450">
              <a:buFont typeface="Arial" panose="020B0604020202020204" pitchFamily="34" charset="0"/>
              <a:buChar char="•"/>
            </a:pPr>
            <a:r>
              <a:rPr lang="en-US" b="0" baseline="0" dirty="0" smtClean="0"/>
              <a:t>An orientation to key documentation including the Tech Far and Digital Services Playbook. </a:t>
            </a:r>
          </a:p>
          <a:p>
            <a:pPr marL="1085850" lvl="2" indent="-171450">
              <a:buFont typeface="Arial" panose="020B0604020202020204" pitchFamily="34" charset="0"/>
              <a:buChar char="•"/>
            </a:pPr>
            <a:r>
              <a:rPr lang="en-US" b="0" baseline="0" dirty="0" smtClean="0"/>
              <a:t>Your role as a digital services acquisition professional. </a:t>
            </a:r>
          </a:p>
          <a:p>
            <a:pPr marL="1085850" lvl="2" indent="-171450">
              <a:buFont typeface="Arial" panose="020B0604020202020204" pitchFamily="34" charset="0"/>
              <a:buChar char="•"/>
            </a:pPr>
            <a:r>
              <a:rPr lang="en-US" b="0" baseline="0" dirty="0" smtClean="0"/>
              <a:t>Lastly, we had Alex </a:t>
            </a:r>
            <a:r>
              <a:rPr lang="en-US" b="0" baseline="0" dirty="0" err="1" smtClean="0"/>
              <a:t>Ose</a:t>
            </a:r>
            <a:r>
              <a:rPr lang="en-US" b="0" baseline="0" dirty="0" smtClean="0"/>
              <a:t> come talk to you about open source.</a:t>
            </a:r>
          </a:p>
          <a:p>
            <a:pPr marL="628650" lvl="1" indent="-171450">
              <a:buFont typeface="Arial" panose="020B0604020202020204" pitchFamily="34" charset="0"/>
              <a:buChar char="•"/>
            </a:pPr>
            <a:r>
              <a:rPr lang="en-US" b="0" baseline="0" dirty="0" smtClean="0"/>
              <a:t>In Release 1.B, you </a:t>
            </a:r>
            <a:r>
              <a:rPr lang="en-US" b="1" baseline="0" dirty="0" smtClean="0"/>
              <a:t>analyzed the market for digital services by taking a look at the sources of supply. </a:t>
            </a:r>
            <a:r>
              <a:rPr lang="en-US" b="0" baseline="0" dirty="0" smtClean="0"/>
              <a:t>We also took a closer look at agile methodologies including the distinction between Kanban and Scrum and how to measure agile projects. </a:t>
            </a:r>
          </a:p>
          <a:p>
            <a:pPr marL="171450" lvl="0" indent="-171450">
              <a:buFont typeface="Arial" panose="020B0604020202020204" pitchFamily="34" charset="0"/>
              <a:buChar char="•"/>
            </a:pPr>
            <a:r>
              <a:rPr lang="en-US" b="0" baseline="0" dirty="0" smtClean="0"/>
              <a:t>Release 2 focused on </a:t>
            </a:r>
            <a:r>
              <a:rPr lang="en-US" b="1" baseline="0" dirty="0" smtClean="0"/>
              <a:t>gaining an understanding of what you’re buying by exploring the need or outcome you’re trying to achieve and identifying and partnering with key stakeholders who will impact the acquisition</a:t>
            </a:r>
            <a:r>
              <a:rPr lang="en-US" b="0" baseline="0" dirty="0" smtClean="0"/>
              <a:t>.</a:t>
            </a:r>
          </a:p>
          <a:p>
            <a:pPr marL="628650" lvl="1" indent="-171450">
              <a:buFont typeface="Arial" panose="020B0604020202020204" pitchFamily="34" charset="0"/>
              <a:buChar char="•"/>
            </a:pPr>
            <a:r>
              <a:rPr lang="en-US" b="0" baseline="0" dirty="0" smtClean="0"/>
              <a:t>In Iteration 2.A: Understanding Your Needs and Agency Readiness, you:</a:t>
            </a:r>
          </a:p>
          <a:p>
            <a:pPr marL="1085850" lvl="2" indent="-171450">
              <a:buFont typeface="Arial" panose="020B0604020202020204" pitchFamily="34" charset="0"/>
              <a:buChar char="•"/>
            </a:pPr>
            <a:r>
              <a:rPr lang="en-US" b="1" baseline="0" dirty="0" smtClean="0"/>
              <a:t>Explored your agency’s readiness for change and innovation</a:t>
            </a:r>
            <a:r>
              <a:rPr lang="en-US" b="0" baseline="0" dirty="0" smtClean="0"/>
              <a:t>. </a:t>
            </a:r>
          </a:p>
          <a:p>
            <a:pPr marL="1085850" lvl="2" indent="-171450">
              <a:buFont typeface="Arial" panose="020B0604020202020204" pitchFamily="34" charset="0"/>
              <a:buChar char="•"/>
            </a:pPr>
            <a:r>
              <a:rPr lang="en-US" b="0" baseline="0" dirty="0" smtClean="0"/>
              <a:t>You practiced analyzing a digital service need by determining what type of solution is most effective in a given scenario, ranging from open source and proprietary to COTS.  This was the case assignment that we will work with tomorrow. </a:t>
            </a:r>
          </a:p>
          <a:p>
            <a:pPr marL="1085850" lvl="2" indent="-171450">
              <a:buFont typeface="Arial" panose="020B0604020202020204" pitchFamily="34" charset="0"/>
              <a:buChar char="•"/>
            </a:pPr>
            <a:r>
              <a:rPr lang="en-US" b="0" baseline="0" dirty="0" smtClean="0"/>
              <a:t>You also </a:t>
            </a:r>
            <a:r>
              <a:rPr lang="en-US" b="1" baseline="0" dirty="0" smtClean="0"/>
              <a:t>began work on a stakeholder analysis to identify the needs and outcomes of different stakeholders </a:t>
            </a:r>
            <a:r>
              <a:rPr lang="en-US" b="0" baseline="0" dirty="0" smtClean="0"/>
              <a:t>and how to actively partner with them. </a:t>
            </a:r>
          </a:p>
          <a:p>
            <a:pPr marL="1085850" lvl="2" indent="-171450">
              <a:buFont typeface="Arial" panose="020B0604020202020204" pitchFamily="34" charset="0"/>
              <a:buChar char="•"/>
            </a:pPr>
            <a:r>
              <a:rPr lang="en-US" b="0" baseline="0" dirty="0" smtClean="0"/>
              <a:t>Finally, Clair </a:t>
            </a:r>
            <a:r>
              <a:rPr lang="en-US" b="0" baseline="0" dirty="0" err="1" smtClean="0"/>
              <a:t>Koroma</a:t>
            </a:r>
            <a:r>
              <a:rPr lang="en-US" b="0" baseline="0" dirty="0" smtClean="0"/>
              <a:t> from USDS presented a webinar on the product vision.</a:t>
            </a:r>
          </a:p>
          <a:p>
            <a:pPr marL="628650" lvl="1" indent="-171450">
              <a:buFont typeface="Arial" panose="020B0604020202020204" pitchFamily="34" charset="0"/>
              <a:buChar char="•"/>
            </a:pPr>
            <a:r>
              <a:rPr lang="en-US" b="0" baseline="0" dirty="0" smtClean="0"/>
              <a:t>In Iteration 2.B: The Digital Services Market, </a:t>
            </a:r>
            <a:r>
              <a:rPr lang="en-US" b="1" baseline="0" dirty="0" smtClean="0"/>
              <a:t>it’s all about market research and ongoing communication with vendors </a:t>
            </a:r>
            <a:r>
              <a:rPr lang="en-US" b="0" baseline="0" dirty="0" smtClean="0"/>
              <a:t>using some newer methods that can be effective in reaching non-traditional vendors within the marketplace (think challenges, MVPs, reverse industry days). You got started on this, but your research on the MAP case will be key, which we’ll discuss more tomorrow. Finally, you were introduced to the Gartner Magic Quadrant, which we will go over in more detail on Friday.</a:t>
            </a:r>
            <a:endParaRPr lang="en-US" b="0" i="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5</a:t>
            </a:fld>
            <a:endParaRPr lang="en-US"/>
          </a:p>
        </p:txBody>
      </p:sp>
    </p:spTree>
    <p:extLst>
      <p:ext uri="{BB962C8B-B14F-4D97-AF65-F5344CB8AC3E}">
        <p14:creationId xmlns:p14="http://schemas.microsoft.com/office/powerpoint/2010/main" val="33748696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it comes to the pricing of the cloud, it’s more a pay as you consume resources. There is elastic pricing.  If there’s a spike when usage goes up, it may be more beneficial to buy more storage or bandwidth to prepare for that, vs other times of year when things are slower. </a:t>
            </a:r>
          </a:p>
          <a:p>
            <a:endParaRPr lang="en-US" dirty="0" smtClean="0"/>
          </a:p>
          <a:p>
            <a:r>
              <a:rPr lang="en-US" dirty="0"/>
              <a:t>Alternatively, there is tiered usage – you get charged according to high, medium, low usage. </a:t>
            </a: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54</a:t>
            </a:fld>
            <a:endParaRPr lang="en-US"/>
          </a:p>
        </p:txBody>
      </p:sp>
    </p:spTree>
    <p:extLst>
      <p:ext uri="{BB962C8B-B14F-4D97-AF65-F5344CB8AC3E}">
        <p14:creationId xmlns:p14="http://schemas.microsoft.com/office/powerpoint/2010/main" val="17745719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Advantages include:</a:t>
            </a:r>
          </a:p>
          <a:p>
            <a:r>
              <a:rPr lang="en-US" dirty="0" smtClean="0"/>
              <a:t>•lower </a:t>
            </a:r>
            <a:r>
              <a:rPr lang="en-US" dirty="0"/>
              <a:t>costs (typically), </a:t>
            </a:r>
          </a:p>
          <a:p>
            <a:r>
              <a:rPr lang="en-US" dirty="0" smtClean="0"/>
              <a:t>•simplicity</a:t>
            </a:r>
            <a:r>
              <a:rPr lang="en-US" dirty="0"/>
              <a:t>, and </a:t>
            </a:r>
          </a:p>
          <a:p>
            <a:r>
              <a:rPr lang="en-US" dirty="0" smtClean="0"/>
              <a:t>•automation</a:t>
            </a:r>
            <a:r>
              <a:rPr lang="en-US" dirty="0"/>
              <a:t>. </a:t>
            </a: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55</a:t>
            </a:fld>
            <a:endParaRPr lang="en-US"/>
          </a:p>
        </p:txBody>
      </p:sp>
    </p:spTree>
    <p:extLst>
      <p:ext uri="{BB962C8B-B14F-4D97-AF65-F5344CB8AC3E}">
        <p14:creationId xmlns:p14="http://schemas.microsoft.com/office/powerpoint/2010/main" val="13071168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Disadvantages:</a:t>
            </a:r>
          </a:p>
          <a:p>
            <a:r>
              <a:rPr lang="en-US" dirty="0" smtClean="0"/>
              <a:t>•it’s </a:t>
            </a:r>
            <a:r>
              <a:rPr lang="en-US" dirty="0"/>
              <a:t>not free </a:t>
            </a:r>
          </a:p>
          <a:p>
            <a:r>
              <a:rPr lang="en-US" dirty="0" smtClean="0"/>
              <a:t>•Novelty </a:t>
            </a:r>
            <a:r>
              <a:rPr lang="en-US" dirty="0"/>
              <a:t>– the government has requirements that are difficult to work with cloud. </a:t>
            </a:r>
            <a:endParaRPr lang="en-US" dirty="0" smtClean="0"/>
          </a:p>
          <a:p>
            <a:endParaRPr lang="en-US" dirty="0" smtClean="0"/>
          </a:p>
          <a:p>
            <a:r>
              <a:rPr lang="en-US" dirty="0" smtClean="0"/>
              <a:t>These </a:t>
            </a:r>
            <a:r>
              <a:rPr lang="en-US" dirty="0"/>
              <a:t>potential pain points include: data rights, security, roles and responsibilities, unknown geographic boundaries, understanding which applications “ready,” lock are in. </a:t>
            </a: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56</a:t>
            </a:fld>
            <a:endParaRPr lang="en-US"/>
          </a:p>
        </p:txBody>
      </p:sp>
    </p:spTree>
    <p:extLst>
      <p:ext uri="{BB962C8B-B14F-4D97-AF65-F5344CB8AC3E}">
        <p14:creationId xmlns:p14="http://schemas.microsoft.com/office/powerpoint/2010/main" val="230039186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Standardized approach for provisioning secure cloud services under continuous monitoring</a:t>
            </a:r>
          </a:p>
          <a:p>
            <a:endParaRPr lang="en-US" dirty="0" smtClean="0"/>
          </a:p>
          <a:p>
            <a:r>
              <a:rPr lang="en-US" dirty="0" smtClean="0"/>
              <a:t>Enables </a:t>
            </a:r>
            <a:r>
              <a:rPr lang="en-US" dirty="0"/>
              <a:t>choice from vendors approved by Joint Authorization Board. </a:t>
            </a:r>
          </a:p>
          <a:p>
            <a:endParaRPr lang="en-US" dirty="0" smtClean="0"/>
          </a:p>
          <a:p>
            <a:r>
              <a:rPr lang="en-US" dirty="0" smtClean="0"/>
              <a:t>ATO </a:t>
            </a:r>
            <a:r>
              <a:rPr lang="en-US" dirty="0"/>
              <a:t>from one agency doesn’t necessarily carry over to another</a:t>
            </a: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57</a:t>
            </a:fld>
            <a:endParaRPr lang="en-US"/>
          </a:p>
        </p:txBody>
      </p:sp>
    </p:spTree>
    <p:extLst>
      <p:ext uri="{BB962C8B-B14F-4D97-AF65-F5344CB8AC3E}">
        <p14:creationId xmlns:p14="http://schemas.microsoft.com/office/powerpoint/2010/main" val="8477015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58</a:t>
            </a:fld>
            <a:endParaRPr lang="en-US"/>
          </a:p>
        </p:txBody>
      </p:sp>
    </p:spTree>
    <p:extLst>
      <p:ext uri="{BB962C8B-B14F-4D97-AF65-F5344CB8AC3E}">
        <p14:creationId xmlns:p14="http://schemas.microsoft.com/office/powerpoint/2010/main" val="40175858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C8854-003F-465D-BEBB-FBCAECCCEBB9}" type="slidenum">
              <a:rPr lang="en-US" smtClean="0"/>
              <a:t>59</a:t>
            </a:fld>
            <a:endParaRPr lang="en-US"/>
          </a:p>
        </p:txBody>
      </p:sp>
    </p:spTree>
    <p:extLst>
      <p:ext uri="{BB962C8B-B14F-4D97-AF65-F5344CB8AC3E}">
        <p14:creationId xmlns:p14="http://schemas.microsoft.com/office/powerpoint/2010/main" val="145541154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FC8854-003F-465D-BEBB-FBCAECCCEBB9}" type="slidenum">
              <a:rPr lang="en-US" smtClean="0"/>
              <a:t>60</a:t>
            </a:fld>
            <a:endParaRPr lang="en-US"/>
          </a:p>
        </p:txBody>
      </p:sp>
    </p:spTree>
    <p:extLst>
      <p:ext uri="{BB962C8B-B14F-4D97-AF65-F5344CB8AC3E}">
        <p14:creationId xmlns:p14="http://schemas.microsoft.com/office/powerpoint/2010/main" val="22979103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040" y="4415789"/>
            <a:ext cx="5608320" cy="4878997"/>
          </a:xfrm>
        </p:spPr>
        <p:txBody>
          <a:bodyPr/>
          <a:lstStyle/>
          <a:p>
            <a:r>
              <a:rPr lang="en-US" dirty="0"/>
              <a:t>Under agile, how do we handle changing scope? </a:t>
            </a:r>
          </a:p>
          <a:p>
            <a:pPr marL="171450" indent="-171450">
              <a:buFont typeface="Arial" panose="020B0604020202020204" pitchFamily="34" charset="0"/>
              <a:buChar char="•"/>
            </a:pPr>
            <a:r>
              <a:rPr lang="en-US" dirty="0" smtClean="0"/>
              <a:t>We </a:t>
            </a:r>
            <a:r>
              <a:rPr lang="en-US" dirty="0"/>
              <a:t>take the concept of separating the technical requirements from the requirements. You don’t have a requirements document that lists out everything that is needed on the technical side. The contract itself is around buying the process. The scope isn’t going to change around your contract. The technical features are in those user stories, and are separated out from the contract. It takes into account that there’s no way to know what the technical requirements are going to be. </a:t>
            </a:r>
          </a:p>
          <a:p>
            <a:endParaRPr lang="en-US" dirty="0" smtClean="0"/>
          </a:p>
          <a:p>
            <a:r>
              <a:rPr lang="en-US" dirty="0" smtClean="0"/>
              <a:t>Under </a:t>
            </a:r>
            <a:r>
              <a:rPr lang="en-US" dirty="0"/>
              <a:t>matrix, you talked about no estimates?</a:t>
            </a:r>
          </a:p>
          <a:p>
            <a:pPr marL="171450" indent="-171450">
              <a:buFont typeface="Arial" panose="020B0604020202020204" pitchFamily="34" charset="0"/>
              <a:buChar char="•"/>
            </a:pPr>
            <a:r>
              <a:rPr lang="en-US" dirty="0" smtClean="0"/>
              <a:t>The </a:t>
            </a:r>
            <a:r>
              <a:rPr lang="en-US" dirty="0"/>
              <a:t>“no estimates” movement is about how long they think it will take for the development to happen. It’s not so much related to the cost estimate. It’s a look at the productivity that the team is going to get out. </a:t>
            </a:r>
          </a:p>
          <a:p>
            <a:pPr marL="171450" indent="-171450">
              <a:buFont typeface="Arial" panose="020B0604020202020204" pitchFamily="34" charset="0"/>
              <a:buChar char="•"/>
            </a:pPr>
            <a:r>
              <a:rPr lang="en-US" dirty="0" smtClean="0"/>
              <a:t>The </a:t>
            </a:r>
            <a:r>
              <a:rPr lang="en-US" dirty="0"/>
              <a:t>no estimates idea is also a contested methodology—it’s not universally accepted. </a:t>
            </a:r>
          </a:p>
          <a:p>
            <a:endParaRPr lang="en-US" dirty="0" smtClean="0"/>
          </a:p>
          <a:p>
            <a:r>
              <a:rPr lang="en-US" dirty="0" smtClean="0"/>
              <a:t>When </a:t>
            </a:r>
            <a:r>
              <a:rPr lang="en-US" dirty="0"/>
              <a:t>you talk about cloud services—how do IP rights come into play? If we don’t actually own the software application that we’re using? </a:t>
            </a:r>
          </a:p>
          <a:p>
            <a:pPr marL="171450" indent="-171450">
              <a:buFont typeface="Arial" panose="020B0604020202020204" pitchFamily="34" charset="0"/>
              <a:buChar char="•"/>
            </a:pPr>
            <a:r>
              <a:rPr lang="en-US" dirty="0" smtClean="0"/>
              <a:t>The </a:t>
            </a:r>
            <a:r>
              <a:rPr lang="en-US" dirty="0"/>
              <a:t>data should belong to you. I don’t believe that </a:t>
            </a:r>
            <a:r>
              <a:rPr lang="en-US" dirty="0" err="1"/>
              <a:t>FedRAMP</a:t>
            </a:r>
            <a:r>
              <a:rPr lang="en-US" dirty="0"/>
              <a:t> will allow you to move without having full rights. As a contracting officer, you want to be aware of who owns what. </a:t>
            </a:r>
          </a:p>
          <a:p>
            <a:pPr marL="171450" indent="-171450">
              <a:buFont typeface="Arial" panose="020B0604020202020204" pitchFamily="34" charset="0"/>
              <a:buChar char="•"/>
            </a:pPr>
            <a:r>
              <a:rPr lang="en-US" dirty="0" smtClean="0"/>
              <a:t>With </a:t>
            </a:r>
            <a:r>
              <a:rPr lang="en-US" dirty="0"/>
              <a:t>the release of the federal source code policy, we’re working on creating some objective language that talks about ownership of the software beneath us. When you buy a COTS solution, you often have the ownership of that until your license runs up, but what you built is still owned by you. Sometimes that’s not the case, and when a license is up, they take your data as well. </a:t>
            </a: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61</a:t>
            </a:fld>
            <a:endParaRPr lang="en-US"/>
          </a:p>
        </p:txBody>
      </p:sp>
    </p:spTree>
    <p:extLst>
      <p:ext uri="{BB962C8B-B14F-4D97-AF65-F5344CB8AC3E}">
        <p14:creationId xmlns:p14="http://schemas.microsoft.com/office/powerpoint/2010/main" val="223926539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a:t>
            </a:r>
            <a:r>
              <a:rPr lang="en-US" b="1" baseline="0" dirty="0" smtClean="0"/>
              <a:t> </a:t>
            </a:r>
            <a:r>
              <a:rPr lang="en-US" b="0" baseline="0" dirty="0" smtClean="0"/>
              <a:t>15 minutes</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 </a:t>
            </a:r>
            <a:r>
              <a:rPr lang="en-US" b="0" dirty="0" smtClean="0"/>
              <a:t>10:45 – 11:00am</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Presented by:</a:t>
            </a:r>
            <a:r>
              <a:rPr lang="en-US" b="0" dirty="0" smtClean="0"/>
              <a:t> Heather</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endParaRPr lang="en-US" b="0" dirty="0" smtClean="0"/>
          </a:p>
          <a:p>
            <a:endParaRPr lang="en-US" b="0" dirty="0" smtClean="0"/>
          </a:p>
          <a:p>
            <a:r>
              <a:rPr lang="en-US" b="0" dirty="0" smtClean="0"/>
              <a:t>Instruct participants</a:t>
            </a:r>
            <a:r>
              <a:rPr lang="en-US" b="0" baseline="0" dirty="0" smtClean="0"/>
              <a:t> to take a 10 minute break.</a:t>
            </a:r>
          </a:p>
          <a:p>
            <a:endParaRPr lang="en-US" b="0" baseline="0" dirty="0" smtClean="0"/>
          </a:p>
          <a:p>
            <a:r>
              <a:rPr lang="en-US" b="0" baseline="0" dirty="0" smtClean="0"/>
              <a:t>Direct to restrooms and water cooler.</a:t>
            </a:r>
            <a:endParaRPr lang="en-US" b="1"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62</a:t>
            </a:fld>
            <a:endParaRPr lang="en-US"/>
          </a:p>
        </p:txBody>
      </p:sp>
    </p:spTree>
    <p:extLst>
      <p:ext uri="{BB962C8B-B14F-4D97-AF65-F5344CB8AC3E}">
        <p14:creationId xmlns:p14="http://schemas.microsoft.com/office/powerpoint/2010/main" val="233707923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 </a:t>
            </a:r>
            <a:r>
              <a:rPr lang="en-US" b="0" baseline="0" dirty="0" smtClean="0"/>
              <a:t>1 minute </a:t>
            </a:r>
          </a:p>
          <a:p>
            <a:r>
              <a:rPr lang="en-US" b="1" dirty="0" smtClean="0"/>
              <a:t>Timing</a:t>
            </a:r>
            <a:r>
              <a:rPr lang="en-US" b="0" baseline="0" dirty="0" smtClean="0"/>
              <a:t>: </a:t>
            </a:r>
            <a:r>
              <a:rPr lang="en-US" b="0" dirty="0" smtClean="0"/>
              <a:t>11:00-11:01</a:t>
            </a:r>
            <a:endParaRPr lang="en-US" b="1" dirty="0" smtClean="0"/>
          </a:p>
          <a:p>
            <a:r>
              <a:rPr lang="en-US" b="1" baseline="0" dirty="0" smtClean="0"/>
              <a:t>Presented by</a:t>
            </a:r>
            <a:r>
              <a:rPr lang="en-US" b="0" baseline="0" dirty="0" smtClean="0"/>
              <a:t>: Heather</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endParaRPr lang="en-US" b="1" dirty="0" smtClean="0"/>
          </a:p>
          <a:p>
            <a:pPr marL="171450" indent="-171450">
              <a:buFont typeface="Arial" panose="020B0604020202020204" pitchFamily="34" charset="0"/>
              <a:buChar char="•"/>
            </a:pPr>
            <a:r>
              <a:rPr lang="en-US" baseline="0" dirty="0" smtClean="0"/>
              <a:t>In Iteration 2.A, you started to consider the role of stakeholders. As an advocate for change, stakeholder engagement is key to moving the needle. In the following slides, we will take a closer look at why it is important to understand stakeholder challenges, as well as how to understand them. </a:t>
            </a:r>
          </a:p>
          <a:p>
            <a:endParaRPr lang="en-US" baseline="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63</a:t>
            </a:fld>
            <a:endParaRPr lang="en-US"/>
          </a:p>
        </p:txBody>
      </p:sp>
    </p:spTree>
    <p:extLst>
      <p:ext uri="{BB962C8B-B14F-4D97-AF65-F5344CB8AC3E}">
        <p14:creationId xmlns:p14="http://schemas.microsoft.com/office/powerpoint/2010/main" val="828441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Duration: </a:t>
            </a:r>
            <a:r>
              <a:rPr lang="en-US" b="0" baseline="0" dirty="0" smtClean="0"/>
              <a:t>2 minutes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Timing: </a:t>
            </a:r>
            <a:r>
              <a:rPr lang="en-US" b="0" baseline="0" dirty="0" smtClean="0"/>
              <a:t>8:05</a:t>
            </a:r>
            <a:r>
              <a:rPr lang="en-US" b="1" baseline="0" dirty="0" smtClean="0"/>
              <a:t>-</a:t>
            </a:r>
            <a:r>
              <a:rPr lang="en-US" b="0" baseline="0" dirty="0" smtClean="0"/>
              <a:t>8:07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Presenter</a:t>
            </a:r>
            <a:r>
              <a:rPr lang="en-US" b="0" dirty="0" smtClean="0"/>
              <a:t>: Heather</a:t>
            </a:r>
            <a:endParaRPr lang="en-US" b="1"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Facilitator Notes:</a:t>
            </a:r>
          </a:p>
          <a:p>
            <a:pPr marL="171450" indent="-171450">
              <a:buFont typeface="Arial" panose="020B0604020202020204" pitchFamily="34" charset="0"/>
              <a:buChar char="•"/>
            </a:pPr>
            <a:r>
              <a:rPr lang="en-US" b="0" dirty="0" smtClean="0"/>
              <a:t>In Release 3, you will</a:t>
            </a:r>
            <a:r>
              <a:rPr lang="en-US" b="0" baseline="0" dirty="0" smtClean="0"/>
              <a:t> examine how to set yourself up to buy digital services including </a:t>
            </a:r>
            <a:r>
              <a:rPr lang="en-US" b="1" baseline="0" dirty="0" smtClean="0"/>
              <a:t>creation of the acquisition strategy and the solicitation package</a:t>
            </a:r>
            <a:r>
              <a:rPr lang="en-US" b="0" baseline="0" dirty="0" smtClean="0"/>
              <a:t>. We will spend a lot of time on the acquisition strategy including how to put the Lean Canvas tool into action, pricing agile (use FFP), and evaluation methods and criteria. This is what we know you are really curious about and is where digital contracting officers spend a lot of their time. We’ll also talk about the solicitation package – how to put together an SOO and get together the rest of the package.</a:t>
            </a:r>
          </a:p>
          <a:p>
            <a:pPr marL="171450" indent="-171450">
              <a:buFont typeface="Arial" panose="020B0604020202020204" pitchFamily="34" charset="0"/>
              <a:buChar char="•"/>
            </a:pPr>
            <a:r>
              <a:rPr lang="en-US" b="0" baseline="0" dirty="0" smtClean="0"/>
              <a:t>In Release 4, continuing the acquisition lifecycle, we will focus on </a:t>
            </a:r>
            <a:r>
              <a:rPr lang="en-US" b="1" baseline="0" dirty="0" smtClean="0"/>
              <a:t>award and administration of contracts</a:t>
            </a:r>
            <a:r>
              <a:rPr lang="en-US" b="0" baseline="0" dirty="0" smtClean="0"/>
              <a:t>. In the pilot, we got a lot of feedback on how it would be helpful to what a digital contracting officer’s ongoing role and support looks like. We started talking about this with the SBA team’s experience, and will likely loop back to this. We’ll also bring in a vendor who will talk about agile project administration.</a:t>
            </a:r>
          </a:p>
          <a:p>
            <a:pPr marL="171450" indent="-171450">
              <a:buFont typeface="Arial" panose="020B0604020202020204" pitchFamily="34" charset="0"/>
              <a:buChar char="•"/>
            </a:pPr>
            <a:r>
              <a:rPr lang="en-US" b="0" baseline="0" dirty="0" smtClean="0"/>
              <a:t>Classroom sessions will follow each of these releases. </a:t>
            </a:r>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6</a:t>
            </a:fld>
            <a:endParaRPr lang="en-US"/>
          </a:p>
        </p:txBody>
      </p:sp>
    </p:spTree>
    <p:extLst>
      <p:ext uri="{BB962C8B-B14F-4D97-AF65-F5344CB8AC3E}">
        <p14:creationId xmlns:p14="http://schemas.microsoft.com/office/powerpoint/2010/main" val="36820254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 </a:t>
            </a:r>
            <a:r>
              <a:rPr lang="en-US" b="0" dirty="0" smtClean="0"/>
              <a:t>2 minutes</a:t>
            </a:r>
            <a:endParaRPr lang="en-US" b="1" dirty="0" smtClean="0"/>
          </a:p>
          <a:p>
            <a:r>
              <a:rPr lang="en-US" b="1" dirty="0" smtClean="0"/>
              <a:t>Timing</a:t>
            </a:r>
            <a:r>
              <a:rPr lang="en-US" b="0" baseline="0" dirty="0" smtClean="0"/>
              <a:t>: </a:t>
            </a:r>
            <a:r>
              <a:rPr lang="en-US" b="0" dirty="0" smtClean="0"/>
              <a:t>11:01-11:03</a:t>
            </a:r>
            <a:endParaRPr lang="en-US" b="1" dirty="0" smtClean="0"/>
          </a:p>
          <a:p>
            <a:r>
              <a:rPr lang="en-US" b="1" baseline="0" dirty="0" smtClean="0"/>
              <a:t>Presented by</a:t>
            </a:r>
            <a:r>
              <a:rPr lang="en-US" b="0" baseline="0" dirty="0" smtClean="0"/>
              <a:t>: Heather</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pPr marL="171450" indent="-171450">
              <a:buFont typeface="Arial" panose="020B0604020202020204" pitchFamily="34" charset="0"/>
              <a:buChar char="•"/>
            </a:pPr>
            <a:r>
              <a:rPr lang="en-US" dirty="0" smtClean="0"/>
              <a:t>Yes, there are lots of other inputs to prepare for change that we’re going to teach you about, but let’s just talk about two of them for now that you did in Release 2 –</a:t>
            </a:r>
            <a:r>
              <a:rPr lang="en-US" baseline="0" dirty="0" smtClean="0"/>
              <a:t> 1) your stakeholder analysis; and 2) your change and innovation readiness survey. </a:t>
            </a:r>
          </a:p>
          <a:p>
            <a:pPr marL="171450" indent="-171450">
              <a:buFont typeface="Arial" panose="020B0604020202020204" pitchFamily="34" charset="0"/>
              <a:buChar char="•"/>
            </a:pPr>
            <a:r>
              <a:rPr lang="en-US" baseline="0" dirty="0" smtClean="0"/>
              <a:t>In your stakeholder analysis, you did a couple of things. You:</a:t>
            </a:r>
          </a:p>
          <a:p>
            <a:pPr marL="628650" lvl="1" indent="-171450">
              <a:buFont typeface="Arial" panose="020B0604020202020204" pitchFamily="34" charset="0"/>
              <a:buChar char="•"/>
            </a:pPr>
            <a:r>
              <a:rPr lang="en-US" baseline="0" dirty="0" smtClean="0"/>
              <a:t>Identified your stakeholders to interview</a:t>
            </a:r>
          </a:p>
          <a:p>
            <a:pPr marL="628650" lvl="1" indent="-171450">
              <a:buFont typeface="Arial" panose="020B0604020202020204" pitchFamily="34" charset="0"/>
              <a:buChar char="•"/>
            </a:pPr>
            <a:r>
              <a:rPr lang="en-US" baseline="0" dirty="0" smtClean="0"/>
              <a:t>Reflected on potential benefits and challenges to their engagement</a:t>
            </a:r>
          </a:p>
          <a:p>
            <a:pPr marL="628650" lvl="1" indent="-171450">
              <a:buFont typeface="Arial" panose="020B0604020202020204" pitchFamily="34" charset="0"/>
              <a:buChar char="•"/>
            </a:pPr>
            <a:r>
              <a:rPr lang="en-US" baseline="0" dirty="0" smtClean="0"/>
              <a:t>Reflected on how to position yourself</a:t>
            </a:r>
          </a:p>
          <a:p>
            <a:pPr marL="628650" lvl="1" indent="-171450">
              <a:buFont typeface="Arial" panose="020B0604020202020204" pitchFamily="34" charset="0"/>
              <a:buChar char="•"/>
            </a:pPr>
            <a:r>
              <a:rPr lang="en-US" baseline="0" dirty="0" smtClean="0"/>
              <a:t>Prepared for the interview/conversation and interviews you would be having. </a:t>
            </a:r>
          </a:p>
          <a:p>
            <a:pPr marL="0" lvl="0" indent="0">
              <a:buFont typeface="Arial" panose="020B0604020202020204"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64</a:t>
            </a:fld>
            <a:endParaRPr lang="en-US"/>
          </a:p>
        </p:txBody>
      </p:sp>
    </p:spTree>
    <p:extLst>
      <p:ext uri="{BB962C8B-B14F-4D97-AF65-F5344CB8AC3E}">
        <p14:creationId xmlns:p14="http://schemas.microsoft.com/office/powerpoint/2010/main" val="29273385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a:t>
            </a:r>
            <a:r>
              <a:rPr lang="en-US" b="1" baseline="0" dirty="0" smtClean="0"/>
              <a:t> </a:t>
            </a:r>
            <a:r>
              <a:rPr lang="en-US" b="0" baseline="0" dirty="0" smtClean="0"/>
              <a:t>5 minutes</a:t>
            </a:r>
            <a:endParaRPr lang="en-US" b="0" dirty="0" smtClean="0"/>
          </a:p>
          <a:p>
            <a:r>
              <a:rPr lang="en-US" b="1" dirty="0" smtClean="0"/>
              <a:t>Timing</a:t>
            </a:r>
            <a:r>
              <a:rPr lang="en-US" b="0" baseline="0" dirty="0" smtClean="0"/>
              <a:t>: 11:20-11:25</a:t>
            </a:r>
          </a:p>
          <a:p>
            <a:r>
              <a:rPr lang="en-US" b="1" baseline="0" dirty="0" smtClean="0"/>
              <a:t>Presented by</a:t>
            </a:r>
            <a:r>
              <a:rPr lang="en-US" b="0" baseline="0" dirty="0" smtClean="0"/>
              <a:t>: Heather</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r>
              <a:rPr lang="en-US" dirty="0" smtClean="0"/>
              <a:t>In</a:t>
            </a:r>
            <a:r>
              <a:rPr lang="en-US" baseline="0" dirty="0" smtClean="0"/>
              <a:t> order to begin breaking down barriers with stakeholders is to engage them. </a:t>
            </a:r>
            <a:endParaRPr lang="en-US" dirty="0" smtClean="0"/>
          </a:p>
          <a:p>
            <a:pPr marL="171450" indent="-171450">
              <a:buFont typeface="Arial" panose="020B0604020202020204" pitchFamily="34" charset="0"/>
              <a:buChar char="•"/>
            </a:pPr>
            <a:r>
              <a:rPr lang="en-US" dirty="0" smtClean="0"/>
              <a:t>This content from iteration</a:t>
            </a:r>
            <a:r>
              <a:rPr lang="en-US" baseline="0" dirty="0" smtClean="0"/>
              <a:t> 2.A outlines why stakeholder engagement is so important. </a:t>
            </a:r>
            <a:endParaRPr lang="en-US" dirty="0" smtClean="0"/>
          </a:p>
          <a:p>
            <a:pPr marL="171450" indent="-171450">
              <a:buFont typeface="Arial" panose="020B0604020202020204" pitchFamily="34" charset="0"/>
              <a:buChar char="•"/>
            </a:pPr>
            <a:r>
              <a:rPr lang="en-US" dirty="0" smtClean="0"/>
              <a:t>According to Agile theory and the </a:t>
            </a:r>
            <a:r>
              <a:rPr lang="en-US" dirty="0" err="1" smtClean="0"/>
              <a:t>TechFAR</a:t>
            </a:r>
            <a:r>
              <a:rPr lang="en-US" dirty="0" smtClean="0"/>
              <a:t>, it’s critical to bring together the “right” cross-functional team of high performers in order to take on the frequently evolving, rapid pace of digital projects. In addition, “Big A” acquisition methods advocate for broad inclusion of agency leaders, managers, acquisition policy, and oversight functions in the acquisition lifecycle. </a:t>
            </a:r>
          </a:p>
          <a:p>
            <a:pPr marL="171450" indent="-171450">
              <a:buFont typeface="Arial" panose="020B0604020202020204" pitchFamily="34" charset="0"/>
              <a:buChar char="•"/>
            </a:pPr>
            <a:r>
              <a:rPr lang="en-US" dirty="0" smtClean="0"/>
              <a:t>As a function that, in part, is responsible for reducing the risks of legal, regulatory, financial, and compliance exposure in contracting, acquisition resists the unfamiliar and uncertain. Acquisition strategies you may want to pursue in digital services may attract greater scrutiny merely by the fact that they are not common practices in the agency, even though they are legal and adhere to acquisition regulation and agency procurement policy. </a:t>
            </a:r>
          </a:p>
          <a:p>
            <a:pPr marL="171450" indent="-171450">
              <a:buFont typeface="Arial" panose="020B0604020202020204" pitchFamily="34" charset="0"/>
              <a:buChar char="•"/>
            </a:pPr>
            <a:r>
              <a:rPr lang="en-US" dirty="0" smtClean="0"/>
              <a:t>To get your stakeholders comfortable with your approaches, you should anticipate a high level of interaction between agency team members, contractors, and other stakeholders. </a:t>
            </a: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65</a:t>
            </a:fld>
            <a:endParaRPr lang="en-US"/>
          </a:p>
        </p:txBody>
      </p:sp>
    </p:spTree>
    <p:extLst>
      <p:ext uri="{BB962C8B-B14F-4D97-AF65-F5344CB8AC3E}">
        <p14:creationId xmlns:p14="http://schemas.microsoft.com/office/powerpoint/2010/main" val="195163566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 </a:t>
            </a:r>
            <a:r>
              <a:rPr lang="en-US" b="0" dirty="0" smtClean="0"/>
              <a:t>5 minutes</a:t>
            </a:r>
            <a:endParaRPr lang="en-US" b="1" dirty="0" smtClean="0"/>
          </a:p>
          <a:p>
            <a:r>
              <a:rPr lang="en-US" b="1" dirty="0" smtClean="0"/>
              <a:t>Timing</a:t>
            </a:r>
            <a:r>
              <a:rPr lang="en-US" b="0" baseline="0" dirty="0" smtClean="0"/>
              <a:t>: 11:25-11:30</a:t>
            </a:r>
          </a:p>
          <a:p>
            <a:r>
              <a:rPr lang="en-US" b="1" baseline="0" dirty="0" smtClean="0"/>
              <a:t>Presented by</a:t>
            </a:r>
            <a:r>
              <a:rPr lang="en-US" b="0" baseline="0" dirty="0" smtClean="0"/>
              <a:t>: Heather</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endParaRPr lang="en-US"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You read the, “Seven Ways to Cure Your Aversion to Risk” article prior to assessing your agency with the Change Readiness Survey. If your agency is averse to risk, the door to innovation may be bolted shut.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You assessed your agency’s readiness for change and innovation – this assessment takes the organizational perspective, considering whether or not your agency is ready to take on change. </a:t>
            </a: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66</a:t>
            </a:fld>
            <a:endParaRPr lang="en-US"/>
          </a:p>
        </p:txBody>
      </p:sp>
    </p:spTree>
    <p:extLst>
      <p:ext uri="{BB962C8B-B14F-4D97-AF65-F5344CB8AC3E}">
        <p14:creationId xmlns:p14="http://schemas.microsoft.com/office/powerpoint/2010/main" val="422903589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Duration:</a:t>
            </a:r>
            <a:r>
              <a:rPr lang="en-US" b="1" baseline="0" dirty="0"/>
              <a:t> </a:t>
            </a:r>
            <a:r>
              <a:rPr lang="en-US" b="0" baseline="0" dirty="0"/>
              <a:t>17 minutes</a:t>
            </a:r>
            <a:endParaRPr lang="en-US" b="1" dirty="0"/>
          </a:p>
          <a:p>
            <a:r>
              <a:rPr lang="en-US" b="1" dirty="0"/>
              <a:t>Timing</a:t>
            </a:r>
            <a:r>
              <a:rPr lang="en-US" b="0" baseline="0" dirty="0"/>
              <a:t>: 11:03-11:20</a:t>
            </a:r>
          </a:p>
          <a:p>
            <a:r>
              <a:rPr lang="en-US" b="1" baseline="0" dirty="0"/>
              <a:t>Presented by</a:t>
            </a:r>
            <a:r>
              <a:rPr lang="en-US" b="0" baseline="0" dirty="0"/>
              <a:t>: Heather</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Facilitator Notes: </a:t>
            </a:r>
          </a:p>
          <a:p>
            <a:pPr marL="171450" indent="-171450">
              <a:buFont typeface="Arial" panose="020B0604020202020204" pitchFamily="34" charset="0"/>
              <a:buChar char="•"/>
            </a:pPr>
            <a:endParaRPr lang="en-US" b="0" dirty="0" smtClean="0"/>
          </a:p>
          <a:p>
            <a:pPr marL="171450" indent="-171450">
              <a:buFont typeface="Arial" panose="020B0604020202020204" pitchFamily="34" charset="0"/>
              <a:buChar char="•"/>
            </a:pPr>
            <a:r>
              <a:rPr lang="en-US" b="0" dirty="0" smtClean="0"/>
              <a:t>We wanted</a:t>
            </a:r>
            <a:r>
              <a:rPr lang="en-US" b="0" baseline="0" dirty="0" smtClean="0"/>
              <a:t> to leave some time for you all to discuss who you identified as stakeholders to interview, what you are hoping to get out of the interview, and what questions you are going to ask. Ask someone to kickoff with who they’re going to interview, have them answer questions. Ask if anyone else is going to interview that stakeholder. Move onto next stakeholder. </a:t>
            </a:r>
          </a:p>
          <a:p>
            <a:pPr marL="628650" lvl="1" indent="-171450">
              <a:buFont typeface="Arial" panose="020B0604020202020204" pitchFamily="34" charset="0"/>
              <a:buChar char="•"/>
            </a:pPr>
            <a:r>
              <a:rPr lang="en-US" b="0" baseline="0" dirty="0" smtClean="0"/>
              <a:t>Product owner. </a:t>
            </a:r>
          </a:p>
          <a:p>
            <a:pPr marL="628650" lvl="1" indent="-171450">
              <a:buFont typeface="Arial" panose="020B0604020202020204" pitchFamily="34" charset="0"/>
              <a:buChar char="•"/>
            </a:pPr>
            <a:r>
              <a:rPr lang="en-US" b="0" baseline="0" dirty="0" smtClean="0"/>
              <a:t>Senior contracting team.</a:t>
            </a:r>
          </a:p>
          <a:p>
            <a:pPr marL="628650" lvl="1" indent="-171450">
              <a:buFont typeface="Arial" panose="020B0604020202020204" pitchFamily="34" charset="0"/>
              <a:buChar char="•"/>
            </a:pPr>
            <a:r>
              <a:rPr lang="en-US" b="0" baseline="0" dirty="0" smtClean="0"/>
              <a:t>Legal. </a:t>
            </a:r>
          </a:p>
          <a:p>
            <a:pPr marL="171450" lvl="0" indent="-171450">
              <a:buFont typeface="Arial" panose="020B0604020202020204" pitchFamily="34" charset="0"/>
              <a:buChar char="•"/>
            </a:pPr>
            <a:r>
              <a:rPr lang="en-US" b="0" baseline="0" dirty="0" smtClean="0"/>
              <a:t>If you anticipate a barrier with a stakeholder/s or your agency, what are some strategies you can use to overcome that barrier?</a:t>
            </a:r>
          </a:p>
          <a:p>
            <a:pPr marL="628650" lvl="1" indent="-171450">
              <a:buFont typeface="Arial" panose="020B0604020202020204" pitchFamily="34" charset="0"/>
              <a:buChar char="•"/>
            </a:pPr>
            <a:r>
              <a:rPr lang="en-US" b="0" baseline="0" dirty="0" smtClean="0"/>
              <a:t>Start small with a limited number of departments who would need to be involved – reading book on mobile development </a:t>
            </a:r>
          </a:p>
          <a:p>
            <a:pPr marL="628650" lvl="1" indent="-171450">
              <a:buFont typeface="Arial" panose="020B0604020202020204" pitchFamily="34" charset="0"/>
              <a:buChar char="•"/>
            </a:pPr>
            <a:r>
              <a:rPr lang="en-US" b="0" baseline="0" dirty="0" smtClean="0"/>
              <a:t>Use the class to communicate intentionally that you’re trying something new and to position yourself as a partner in these types of opportunities. </a:t>
            </a:r>
          </a:p>
          <a:p>
            <a:pPr marL="171450" lvl="0" indent="-171450">
              <a:buFont typeface="Arial" panose="020B0604020202020204" pitchFamily="34" charset="0"/>
              <a:buChar char="•"/>
            </a:pPr>
            <a:r>
              <a:rPr lang="en-US" b="0" baseline="0" dirty="0"/>
              <a:t/>
            </a:r>
            <a:br>
              <a:rPr lang="en-US" b="0" baseline="0" dirty="0"/>
            </a:br>
            <a:r>
              <a:rPr lang="en-US" b="0" baseline="0" dirty="0"/>
              <a:t/>
            </a:r>
            <a:br>
              <a:rPr lang="en-US" b="0" baseline="0" dirty="0"/>
            </a:br>
            <a:endParaRPr lang="en-US" baseline="0" dirty="0"/>
          </a:p>
          <a:p>
            <a:r>
              <a:rPr lang="en-US" baseline="0" dirty="0"/>
              <a:t/>
            </a:r>
            <a:br>
              <a:rPr lang="en-US" baseline="0" dirty="0"/>
            </a:br>
            <a:endParaRPr lang="en-US" baseline="0" dirty="0"/>
          </a:p>
        </p:txBody>
      </p:sp>
      <p:sp>
        <p:nvSpPr>
          <p:cNvPr id="4" name="Slide Number Placeholder 3"/>
          <p:cNvSpPr>
            <a:spLocks noGrp="1"/>
          </p:cNvSpPr>
          <p:nvPr>
            <p:ph type="sldNum" sz="quarter" idx="10"/>
          </p:nvPr>
        </p:nvSpPr>
        <p:spPr/>
        <p:txBody>
          <a:bodyPr/>
          <a:lstStyle/>
          <a:p>
            <a:fld id="{3AFC8854-003F-465D-BEBB-FBCAECCCEBB9}" type="slidenum">
              <a:rPr lang="en-US" smtClean="0"/>
              <a:t>67</a:t>
            </a:fld>
            <a:endParaRPr lang="en-US"/>
          </a:p>
        </p:txBody>
      </p:sp>
    </p:spTree>
    <p:extLst>
      <p:ext uri="{BB962C8B-B14F-4D97-AF65-F5344CB8AC3E}">
        <p14:creationId xmlns:p14="http://schemas.microsoft.com/office/powerpoint/2010/main" val="352271407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 </a:t>
            </a:r>
            <a:r>
              <a:rPr lang="en-US" b="0" dirty="0" smtClean="0"/>
              <a:t>5 minutes</a:t>
            </a:r>
          </a:p>
          <a:p>
            <a:r>
              <a:rPr lang="en-US" b="1" dirty="0" smtClean="0"/>
              <a:t>Timing</a:t>
            </a:r>
            <a:r>
              <a:rPr lang="en-US" b="0" baseline="0" dirty="0" smtClean="0"/>
              <a:t>: 11:30-11:35 </a:t>
            </a:r>
          </a:p>
          <a:p>
            <a:r>
              <a:rPr lang="en-US" b="1" baseline="0" dirty="0" smtClean="0"/>
              <a:t>Presented by</a:t>
            </a:r>
            <a:r>
              <a:rPr lang="en-US" b="0" baseline="0" dirty="0" smtClean="0"/>
              <a:t>: Heather</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endParaRPr lang="en-US"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Why is this important? Because when you’re influencing</a:t>
            </a:r>
            <a:r>
              <a:rPr lang="en-US" baseline="0" dirty="0" smtClean="0"/>
              <a:t> others, you need to first identify the need or problem you are trying to solve and then create a goal for your conversation. If you’re not sure what you’re going to get out of a conversation, then you for sure aren’t going to get it. While your purpose for these interviews may just be information gathering, you still have a purpose you’re ultimately trying to solve – acquire digital services more efficiently and effectively. That’s your need – make sure to track back to your questions and ensure they help you meet that goal.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68</a:t>
            </a:fld>
            <a:endParaRPr lang="en-US"/>
          </a:p>
        </p:txBody>
      </p:sp>
    </p:spTree>
    <p:extLst>
      <p:ext uri="{BB962C8B-B14F-4D97-AF65-F5344CB8AC3E}">
        <p14:creationId xmlns:p14="http://schemas.microsoft.com/office/powerpoint/2010/main" val="379088545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 </a:t>
            </a:r>
            <a:r>
              <a:rPr lang="en-US" b="0" dirty="0" smtClean="0"/>
              <a:t>5 minutes</a:t>
            </a:r>
          </a:p>
          <a:p>
            <a:r>
              <a:rPr lang="en-US" b="1" dirty="0" smtClean="0"/>
              <a:t>Timing</a:t>
            </a:r>
            <a:r>
              <a:rPr lang="en-US" b="0" baseline="0" dirty="0" smtClean="0"/>
              <a:t>: 11:45-11:50</a:t>
            </a:r>
          </a:p>
          <a:p>
            <a:r>
              <a:rPr lang="en-US" b="1" baseline="0" dirty="0" smtClean="0"/>
              <a:t>Presented by</a:t>
            </a:r>
            <a:r>
              <a:rPr lang="en-US" b="0" baseline="0" dirty="0" smtClean="0"/>
              <a:t>: Heather</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endParaRPr lang="en-US"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After</a:t>
            </a:r>
            <a:r>
              <a:rPr lang="en-US" baseline="0" dirty="0" smtClean="0"/>
              <a:t> you have confirmed </a:t>
            </a:r>
            <a:r>
              <a:rPr lang="en-US" b="1" baseline="0" dirty="0" smtClean="0"/>
              <a:t>who </a:t>
            </a:r>
            <a:r>
              <a:rPr lang="en-US" b="0" baseline="0" dirty="0" smtClean="0"/>
              <a:t>the conversation will be with, the next step is preparing for that conversation. A good model to work with in this phase of planning is the Ladder of Inference.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The goal of using the ladder of inference is to determine the assumptions of each party. By identifying these preconceived notions, you can prepare yourself for what may come in the conversation by recognizing your own biases, as well as those of the person you will be talking to. </a:t>
            </a:r>
            <a:endParaRPr lang="en-US" b="0" baseline="0"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The bottom “rung” of the ladder is observable data or phenomena in the real world.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This is information that is readily available for everyone to evaluate, and it consists of all of the information available on a particular topic. If you are trying to influence another contracting officer, it might be a record of all of their contract awards and who they go to.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The second rung up is “focus on specific data.” Maybe you are surprised to notice that they work a lot with one or two vendors.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When looking at an entire scenario, one person may focus on one piece of the information, while another looks at a different piece. Understanding where there may be discrepancies in this is key. For instance, if your assumption about a barrier is based on a different piece of information than a stakeholder has considered, chances are they may not have ever thought about the problem you have identified, or vice versa.</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The middle rung is, “interpret the data and explain what it means.”  You start to interpret what it means that they work with the same vendor a lot – maybe they’re comfortable with the product and worried that a change = switching costs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At this stage, the data that an individual is evaluating is starting to form meaning in their mind. You are making sense of the information that you have zeroed in on.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The fourth rung, “develop theories and beliefs,” comes after the information has been interpreted. You start to really make assumptions this person is risk adverse.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This is where opinions have really shaped, and this step is another opportunity for discrepancies to arise.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The final rung is take action. – Ask them why! If they’re risk adverse, don’t suggest a huge change, suggest a smaller one.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In response to the theories or beliefs we develop, we take action. This can be where barriers arise, or in your case, it can be where an influence conversation will emerge from.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The main message – understand your colleague’s assumptions and perspective. Then, given their assumptions and perspectives, how can you flex your approach to develop strategies that align with your agency’s current position?</a:t>
            </a:r>
          </a:p>
        </p:txBody>
      </p:sp>
      <p:sp>
        <p:nvSpPr>
          <p:cNvPr id="4" name="Slide Number Placeholder 3"/>
          <p:cNvSpPr>
            <a:spLocks noGrp="1"/>
          </p:cNvSpPr>
          <p:nvPr>
            <p:ph type="sldNum" sz="quarter" idx="10"/>
          </p:nvPr>
        </p:nvSpPr>
        <p:spPr/>
        <p:txBody>
          <a:bodyPr/>
          <a:lstStyle/>
          <a:p>
            <a:fld id="{3AFC8854-003F-465D-BEBB-FBCAECCCEBB9}" type="slidenum">
              <a:rPr lang="en-US" smtClean="0"/>
              <a:t>69</a:t>
            </a:fld>
            <a:endParaRPr lang="en-US"/>
          </a:p>
        </p:txBody>
      </p:sp>
    </p:spTree>
    <p:extLst>
      <p:ext uri="{BB962C8B-B14F-4D97-AF65-F5344CB8AC3E}">
        <p14:creationId xmlns:p14="http://schemas.microsoft.com/office/powerpoint/2010/main" val="428069928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 </a:t>
            </a:r>
            <a:r>
              <a:rPr lang="en-US" b="0" dirty="0" smtClean="0"/>
              <a:t>10</a:t>
            </a:r>
            <a:r>
              <a:rPr lang="en-US" b="0" baseline="0" dirty="0" smtClean="0"/>
              <a:t> minutes</a:t>
            </a:r>
            <a:endParaRPr lang="en-US" b="1" dirty="0" smtClean="0"/>
          </a:p>
          <a:p>
            <a:r>
              <a:rPr lang="en-US" b="1" dirty="0" smtClean="0"/>
              <a:t>Timing</a:t>
            </a:r>
            <a:r>
              <a:rPr lang="en-US" b="0" baseline="0" dirty="0" smtClean="0"/>
              <a:t>: 11:50-12:00 </a:t>
            </a:r>
          </a:p>
          <a:p>
            <a:r>
              <a:rPr lang="en-US" b="1" baseline="0" dirty="0" smtClean="0"/>
              <a:t>Presented by</a:t>
            </a:r>
            <a:r>
              <a:rPr lang="en-US" b="0" baseline="0" dirty="0" smtClean="0"/>
              <a:t>: Heather</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endParaRPr lang="en-US"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There</a:t>
            </a:r>
            <a:r>
              <a:rPr lang="en-US" baseline="0" dirty="0" smtClean="0"/>
              <a:t> are several additional things to consider when planning an influence conversation.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How much time do you need?</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You should schedule your meeting length based on how long you think the conversation will take—be realistic. If you’re talking about a complex issue, you probably shouldn’t schedule a short meeting. Your working relationship with the other party may affect the amount of time needed as well.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Where is an appropriate place?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You should also be considering where you should have this conversation. This ties in with the amount of time needed, but you also need to think about the nature of the discussion. It may be better to have the conversation in private, or it may be ok to catch the person in between other meetings.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Does the other party need to prepare?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Depending on the nature of the conversation, the other party may need to prepare. If this is the case, be sure to provide them adequate time and resources to gather the information that they will need to have a meaningful discussion. If they are not provided with enough time or resources to prepare, chances are that the conversation will not be that effective.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There are several things that you should be thinking about as you prepare to engage a stakeholder to address challenges/barriers. Later in the week, we will be putting your influence conversation skills to the test with a roleplay activity. </a:t>
            </a: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Ask participants what tactics they plan on using in preparation for their conversation</a:t>
            </a:r>
            <a:r>
              <a:rPr lang="en-US" baseline="0" dirty="0" smtClean="0"/>
              <a:t> with influencers at their agencies.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After discussing various ways to engage stakeholders</a:t>
            </a:r>
            <a:endParaRPr lang="en-US"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70</a:t>
            </a:fld>
            <a:endParaRPr lang="en-US"/>
          </a:p>
        </p:txBody>
      </p:sp>
    </p:spTree>
    <p:extLst>
      <p:ext uri="{BB962C8B-B14F-4D97-AF65-F5344CB8AC3E}">
        <p14:creationId xmlns:p14="http://schemas.microsoft.com/office/powerpoint/2010/main" val="357550859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 </a:t>
            </a:r>
            <a:r>
              <a:rPr lang="en-US" b="0" dirty="0" smtClean="0"/>
              <a:t>1 hour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Presented by: </a:t>
            </a:r>
            <a:r>
              <a:rPr lang="en-US" b="0" dirty="0" smtClean="0"/>
              <a:t>Heather</a:t>
            </a:r>
            <a:endParaRPr lang="en-US" b="1" dirty="0" smtClean="0"/>
          </a:p>
          <a:p>
            <a:r>
              <a:rPr lang="en-US" b="1" dirty="0" smtClean="0"/>
              <a:t>Facilitator Notes: </a:t>
            </a:r>
          </a:p>
          <a:p>
            <a:endParaRPr lang="en-US" b="1" dirty="0" smtClean="0"/>
          </a:p>
          <a:p>
            <a:r>
              <a:rPr lang="en-US" b="0" dirty="0" smtClean="0"/>
              <a:t>The</a:t>
            </a:r>
            <a:r>
              <a:rPr lang="en-US" b="0" baseline="0" dirty="0" smtClean="0"/>
              <a:t> lunch break will run from 12-1:00pm. </a:t>
            </a:r>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72</a:t>
            </a:fld>
            <a:endParaRPr lang="en-US"/>
          </a:p>
        </p:txBody>
      </p:sp>
    </p:spTree>
    <p:extLst>
      <p:ext uri="{BB962C8B-B14F-4D97-AF65-F5344CB8AC3E}">
        <p14:creationId xmlns:p14="http://schemas.microsoft.com/office/powerpoint/2010/main" val="97903217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 </a:t>
            </a:r>
            <a:r>
              <a:rPr lang="en-US" b="0" dirty="0" smtClean="0"/>
              <a:t>1 hour</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 </a:t>
            </a:r>
            <a:r>
              <a:rPr lang="en-US" b="0" dirty="0" smtClean="0"/>
              <a:t>1:00-2:00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Presented by: </a:t>
            </a:r>
            <a:r>
              <a:rPr lang="en-US" b="0" dirty="0" smtClean="0"/>
              <a:t>Emily ____ from USDS</a:t>
            </a:r>
            <a:endParaRPr lang="en-US" b="1" dirty="0" smtClean="0"/>
          </a:p>
          <a:p>
            <a:endParaRPr lang="en-US" dirty="0" smtClean="0"/>
          </a:p>
          <a:p>
            <a:r>
              <a:rPr lang="en-US" sz="1200" kern="1200" dirty="0" smtClean="0">
                <a:solidFill>
                  <a:schemeClr val="tx1"/>
                </a:solidFill>
                <a:effectLst/>
                <a:latin typeface="+mn-lt"/>
                <a:ea typeface="+mn-ea"/>
                <a:cs typeface="+mn-cs"/>
              </a:rPr>
              <a:t>Now</a:t>
            </a:r>
            <a:r>
              <a:rPr lang="en-US" sz="1200" kern="1200" baseline="0" dirty="0" smtClean="0">
                <a:solidFill>
                  <a:schemeClr val="tx1"/>
                </a:solidFill>
                <a:effectLst/>
                <a:latin typeface="+mn-lt"/>
                <a:ea typeface="+mn-ea"/>
                <a:cs typeface="+mn-cs"/>
              </a:rPr>
              <a:t>, we’ll hear from Emily at USDS with more about understanding stakeholder challenges. </a:t>
            </a:r>
            <a:r>
              <a:rPr lang="en-US" sz="1200" b="1" kern="1200" baseline="0" dirty="0" smtClean="0">
                <a:solidFill>
                  <a:schemeClr val="tx1"/>
                </a:solidFill>
                <a:effectLst/>
                <a:latin typeface="+mn-lt"/>
                <a:ea typeface="+mn-ea"/>
                <a:cs typeface="+mn-cs"/>
              </a:rPr>
              <a:t>[will be adding background information on Emily for introduction purposes]</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[USDS guest speaker will then take over.]</a:t>
            </a: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73</a:t>
            </a:fld>
            <a:endParaRPr lang="en-US"/>
          </a:p>
        </p:txBody>
      </p:sp>
    </p:spTree>
    <p:extLst>
      <p:ext uri="{BB962C8B-B14F-4D97-AF65-F5344CB8AC3E}">
        <p14:creationId xmlns:p14="http://schemas.microsoft.com/office/powerpoint/2010/main" val="43270315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Timing</a:t>
            </a:r>
            <a:r>
              <a:rPr lang="en-US" b="0" baseline="0" dirty="0" smtClean="0"/>
              <a:t>: 2:00-3:00</a:t>
            </a:r>
          </a:p>
          <a:p>
            <a:r>
              <a:rPr lang="en-US" b="1" baseline="0" dirty="0" smtClean="0"/>
              <a:t>Presented by</a:t>
            </a:r>
            <a:r>
              <a:rPr lang="en-US" b="0" baseline="0" dirty="0" smtClean="0"/>
              <a:t>: Heather</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endParaRPr lang="en-US" b="1" dirty="0" smtClean="0"/>
          </a:p>
          <a:p>
            <a:pPr marL="171450" indent="-171450">
              <a:buFont typeface="Arial" panose="020B0604020202020204" pitchFamily="34" charset="0"/>
              <a:buChar char="•"/>
            </a:pPr>
            <a:r>
              <a:rPr lang="en-US" b="0" dirty="0" smtClean="0"/>
              <a:t>For the last hour of the day, we have set aside more time for you to work with your Live Digital Assignment teams. </a:t>
            </a:r>
          </a:p>
          <a:p>
            <a:pPr marL="171450" indent="-171450">
              <a:buFont typeface="Arial" panose="020B0604020202020204" pitchFamily="34" charset="0"/>
              <a:buChar char="•"/>
            </a:pPr>
            <a:r>
              <a:rPr lang="en-US" b="0" baseline="0" dirty="0" smtClean="0"/>
              <a:t>You should spend this time preparing for the demo day we are holding tomorrow, in which you will report out your assignment to the cohort. </a:t>
            </a:r>
          </a:p>
          <a:p>
            <a:pPr marL="171450" indent="-171450">
              <a:buFont typeface="Arial" panose="020B0604020202020204" pitchFamily="34" charset="0"/>
              <a:buChar char="•"/>
            </a:pPr>
            <a:r>
              <a:rPr lang="en-US" b="0" baseline="0" dirty="0" smtClean="0"/>
              <a:t>You should walk through each aspect of your project– the hypothesis, product vision, and progress on testing your hypothesis.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74</a:t>
            </a:fld>
            <a:endParaRPr lang="en-US"/>
          </a:p>
        </p:txBody>
      </p:sp>
    </p:spTree>
    <p:extLst>
      <p:ext uri="{BB962C8B-B14F-4D97-AF65-F5344CB8AC3E}">
        <p14:creationId xmlns:p14="http://schemas.microsoft.com/office/powerpoint/2010/main" val="2657037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Duration: </a:t>
            </a:r>
            <a:r>
              <a:rPr lang="en-US" b="0" baseline="0" dirty="0" smtClean="0"/>
              <a:t>3 minutes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Timing: </a:t>
            </a:r>
            <a:r>
              <a:rPr lang="en-US" b="0" baseline="0" dirty="0" smtClean="0"/>
              <a:t>8:07-8:10 am</a:t>
            </a:r>
          </a:p>
          <a:p>
            <a:r>
              <a:rPr lang="en-US" b="1" dirty="0" smtClean="0"/>
              <a:t>Facilitator Notes:</a:t>
            </a:r>
          </a:p>
          <a:p>
            <a:r>
              <a:rPr lang="en-US" b="1" dirty="0" smtClean="0"/>
              <a:t>Presenter</a:t>
            </a:r>
            <a:r>
              <a:rPr lang="en-US" b="0" dirty="0" smtClean="0"/>
              <a:t>: Heather</a:t>
            </a:r>
            <a:endParaRPr lang="en-US" b="1"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Today, we’ll be doing an icebreaker</a:t>
            </a:r>
            <a:r>
              <a:rPr lang="en-US" b="0" baseline="0" dirty="0" smtClean="0"/>
              <a:t> activity to kick things off.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In</a:t>
            </a:r>
            <a:r>
              <a:rPr lang="en-US" baseline="0" dirty="0" smtClean="0"/>
              <a:t> the Orientation Classroom Session debrief, it was noted that everyone was able to get to know their table and their LDA groups, but not the others in the room. The purpose of this activity will be to help you meet other participants outside of your LDA group, while discussing acquisition challenges that you have/are encountering and doing a little team-building. This activity focuses on innovation including the idea of failing fast. This will take about the first hour.</a:t>
            </a:r>
          </a:p>
          <a:p>
            <a:pPr marL="171450" indent="-171450">
              <a:buFont typeface="Arial" panose="020B0604020202020204" pitchFamily="34" charset="0"/>
              <a:buChar char="•"/>
            </a:pPr>
            <a:r>
              <a:rPr lang="en-US" b="0" baseline="0" dirty="0" smtClean="0"/>
              <a:t>We’ll be following that with a review of Release 1, which will cover:</a:t>
            </a:r>
          </a:p>
          <a:p>
            <a:pPr marL="628650" lvl="1" indent="-171450">
              <a:buFont typeface="Arial" panose="020B0604020202020204" pitchFamily="34" charset="0"/>
              <a:buChar char="•"/>
            </a:pPr>
            <a:r>
              <a:rPr lang="en-US" dirty="0" smtClean="0">
                <a:solidFill>
                  <a:srgbClr val="004370"/>
                </a:solidFill>
                <a:latin typeface="Arial" panose="020B0604020202020204" pitchFamily="34" charset="0"/>
                <a:cs typeface="Arial" panose="020B0604020202020204" pitchFamily="34" charset="0"/>
              </a:rPr>
              <a:t>A review of key aspects of Release 1, including: open source, x-as-a-service, and security</a:t>
            </a:r>
            <a:r>
              <a:rPr lang="en-US" baseline="0" dirty="0" smtClean="0">
                <a:solidFill>
                  <a:srgbClr val="004370"/>
                </a:solidFill>
                <a:latin typeface="Arial" panose="020B0604020202020204" pitchFamily="34" charset="0"/>
                <a:cs typeface="Arial" panose="020B0604020202020204" pitchFamily="34" charset="0"/>
              </a:rPr>
              <a:t> left by Neil. </a:t>
            </a:r>
            <a:endParaRPr lang="en-US" dirty="0" smtClean="0">
              <a:solidFill>
                <a:srgbClr val="004370"/>
              </a:solidFill>
              <a:latin typeface="Arial" panose="020B0604020202020204" pitchFamily="34" charset="0"/>
              <a:cs typeface="Arial" panose="020B0604020202020204" pitchFamily="34" charset="0"/>
            </a:endParaRPr>
          </a:p>
          <a:p>
            <a:pPr marL="628650" lvl="1" indent="-171450">
              <a:buFont typeface="Arial" panose="020B0604020202020204" pitchFamily="34" charset="0"/>
              <a:buChar char="•"/>
            </a:pPr>
            <a:r>
              <a:rPr lang="en-US" dirty="0" smtClean="0">
                <a:solidFill>
                  <a:srgbClr val="004370"/>
                </a:solidFill>
                <a:latin typeface="Arial" panose="020B0604020202020204" pitchFamily="34" charset="0"/>
                <a:cs typeface="Arial" panose="020B0604020202020204" pitchFamily="34" charset="0"/>
              </a:rPr>
              <a:t>A discussion of the Release 1 Assessment results and where are opportunities are as we move forward.</a:t>
            </a:r>
          </a:p>
          <a:p>
            <a:pPr marL="628650" lvl="1" indent="-171450">
              <a:buFont typeface="Arial" panose="020B0604020202020204" pitchFamily="34" charset="0"/>
              <a:buChar char="•"/>
            </a:pPr>
            <a:r>
              <a:rPr lang="en-US" dirty="0" smtClean="0">
                <a:solidFill>
                  <a:srgbClr val="004370"/>
                </a:solidFill>
                <a:latin typeface="Arial" panose="020B0604020202020204" pitchFamily="34" charset="0"/>
                <a:cs typeface="Arial" panose="020B0604020202020204" pitchFamily="34" charset="0"/>
              </a:rPr>
              <a:t>This will take about another hour. </a:t>
            </a:r>
            <a:endParaRPr lang="en-US" b="0" baseline="0" dirty="0" smtClean="0"/>
          </a:p>
          <a:p>
            <a:pPr marL="171450" indent="-171450">
              <a:buFont typeface="Arial" panose="020B0604020202020204" pitchFamily="34" charset="0"/>
              <a:buChar char="•"/>
            </a:pPr>
            <a:r>
              <a:rPr lang="en-US" b="0" baseline="0" dirty="0" smtClean="0"/>
              <a:t>The last piece of the morning’s training will be centered on the challenges you face in your agency with stakeholders and in your anticipated role as a digital services change agent. Here, we’ll be tying in some of the content from Iteration 2.A, like your change readiness surveys, and consider it in the context of some new information. This will be a relatively informal group discussion on some of the challenges that are arising in your workplace and how to work through them.</a:t>
            </a:r>
            <a:endParaRPr lang="en-US" dirty="0" smtClean="0">
              <a:solidFill>
                <a:srgbClr val="004370"/>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b="0" baseline="0" dirty="0" smtClean="0"/>
              <a:t>After lunch, we’ll continue the discussion of understanding stakeholder challenges with some guest speakers from the USDS team. They’ll share some of their insights on how to make government transformation happen.  </a:t>
            </a:r>
          </a:p>
          <a:p>
            <a:pPr marL="171450" indent="-171450">
              <a:buFont typeface="Arial" panose="020B0604020202020204" pitchFamily="34" charset="0"/>
              <a:buChar char="•"/>
            </a:pPr>
            <a:r>
              <a:rPr lang="en-US" b="0" baseline="0" dirty="0" smtClean="0"/>
              <a:t>You’ll wrap up the day by meeting with your LDA groups to continue developing your demo day presentations for Friday. Before I let you go for Demo Day, we’ll do a short recap of what to include in your presentations. We anticipate about 90 minutes of time for you to work on your LDA this afternoon. This is the only day that we currently have time built into the agenda.</a:t>
            </a:r>
          </a:p>
        </p:txBody>
      </p:sp>
      <p:sp>
        <p:nvSpPr>
          <p:cNvPr id="4" name="Slide Number Placeholder 3"/>
          <p:cNvSpPr>
            <a:spLocks noGrp="1"/>
          </p:cNvSpPr>
          <p:nvPr>
            <p:ph type="sldNum" sz="quarter" idx="10"/>
          </p:nvPr>
        </p:nvSpPr>
        <p:spPr/>
        <p:txBody>
          <a:bodyPr/>
          <a:lstStyle/>
          <a:p>
            <a:fld id="{3AFC8854-003F-465D-BEBB-FBCAECCCEBB9}" type="slidenum">
              <a:rPr lang="en-US" smtClean="0"/>
              <a:t>7</a:t>
            </a:fld>
            <a:endParaRPr lang="en-US"/>
          </a:p>
        </p:txBody>
      </p:sp>
    </p:spTree>
    <p:extLst>
      <p:ext uri="{BB962C8B-B14F-4D97-AF65-F5344CB8AC3E}">
        <p14:creationId xmlns:p14="http://schemas.microsoft.com/office/powerpoint/2010/main" val="421239992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Timing</a:t>
            </a:r>
            <a:r>
              <a:rPr lang="en-US" b="0" baseline="0" dirty="0" smtClean="0"/>
              <a:t>: 3:00-4:00</a:t>
            </a:r>
          </a:p>
          <a:p>
            <a:r>
              <a:rPr lang="en-US" b="1" baseline="0" dirty="0" smtClean="0"/>
              <a:t>Presented by</a:t>
            </a:r>
            <a:r>
              <a:rPr lang="en-US" b="0" baseline="0" dirty="0" smtClean="0"/>
              <a:t>: Heather</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endParaRPr lang="en-US" b="1" dirty="0" smtClean="0"/>
          </a:p>
          <a:p>
            <a:pPr marL="171450" indent="-171450">
              <a:buFont typeface="Arial" panose="020B0604020202020204" pitchFamily="34" charset="0"/>
              <a:buChar char="•"/>
            </a:pPr>
            <a:r>
              <a:rPr lang="en-US" b="0" dirty="0" smtClean="0"/>
              <a:t>While</a:t>
            </a:r>
            <a:r>
              <a:rPr lang="en-US" b="0" baseline="0" dirty="0" smtClean="0"/>
              <a:t> you work on your Live Digital Assignment, please reach out to the staff if you have any questions or comments and we will be glad to help. </a:t>
            </a:r>
          </a:p>
          <a:p>
            <a:pPr marL="171450" indent="-171450">
              <a:buFont typeface="Arial" panose="020B0604020202020204" pitchFamily="34" charset="0"/>
              <a:buChar char="•"/>
            </a:pPr>
            <a:r>
              <a:rPr lang="en-US" b="0" baseline="0" dirty="0" smtClean="0"/>
              <a:t>If your presentation is all set, you may also use this time to work on any outstanding work for Release 2, including the Assessment, and Iteration 2.B work, etc. </a:t>
            </a:r>
          </a:p>
        </p:txBody>
      </p:sp>
      <p:sp>
        <p:nvSpPr>
          <p:cNvPr id="4" name="Slide Number Placeholder 3"/>
          <p:cNvSpPr>
            <a:spLocks noGrp="1"/>
          </p:cNvSpPr>
          <p:nvPr>
            <p:ph type="sldNum" sz="quarter" idx="10"/>
          </p:nvPr>
        </p:nvSpPr>
        <p:spPr/>
        <p:txBody>
          <a:bodyPr/>
          <a:lstStyle/>
          <a:p>
            <a:fld id="{3AFC8854-003F-465D-BEBB-FBCAECCCEBB9}" type="slidenum">
              <a:rPr lang="en-US" smtClean="0"/>
              <a:t>75</a:t>
            </a:fld>
            <a:endParaRPr lang="en-US"/>
          </a:p>
        </p:txBody>
      </p:sp>
    </p:spTree>
    <p:extLst>
      <p:ext uri="{BB962C8B-B14F-4D97-AF65-F5344CB8AC3E}">
        <p14:creationId xmlns:p14="http://schemas.microsoft.com/office/powerpoint/2010/main" val="1256286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Duration: </a:t>
            </a:r>
            <a:r>
              <a:rPr lang="en-US" b="0" baseline="0" dirty="0" smtClean="0"/>
              <a:t>5 minutes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Timing: </a:t>
            </a:r>
            <a:r>
              <a:rPr lang="en-US" b="0" baseline="0" dirty="0" smtClean="0"/>
              <a:t>8:10-8:15 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Presented by: </a:t>
            </a:r>
            <a:r>
              <a:rPr lang="en-US" b="0" dirty="0" smtClean="0"/>
              <a:t>Heather</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a:t>
            </a:r>
            <a:r>
              <a:rPr lang="en-US" b="1" baseline="0" dirty="0" smtClean="0"/>
              <a:t>Notes: </a:t>
            </a:r>
          </a:p>
          <a:p>
            <a:endParaRPr lang="en-US" b="0" baseline="0" dirty="0" smtClean="0"/>
          </a:p>
          <a:p>
            <a:pPr marL="0" indent="0">
              <a:buFont typeface="Arial" panose="020B0604020202020204" pitchFamily="34" charset="0"/>
              <a:buNone/>
            </a:pPr>
            <a:r>
              <a:rPr lang="en-US" b="1" baseline="0" dirty="0" smtClean="0"/>
              <a:t>Day 3</a:t>
            </a:r>
          </a:p>
          <a:p>
            <a:pPr marL="171450" indent="-171450">
              <a:buFont typeface="Arial" panose="020B0604020202020204" pitchFamily="34" charset="0"/>
              <a:buChar char="•"/>
            </a:pPr>
            <a:r>
              <a:rPr lang="en-US" b="0" baseline="0" dirty="0" smtClean="0"/>
              <a:t>Day 3 will focus on market research. We’ll review the case study from the online material, start another activity, and we’ll listen to guest speakers discuss their experience as a non-traditional vendor. </a:t>
            </a:r>
          </a:p>
          <a:p>
            <a:pPr marL="742950" lvl="1" indent="-285750">
              <a:buFont typeface="Arial" panose="020B0604020202020204" pitchFamily="34" charset="0"/>
              <a:buChar char="•"/>
            </a:pPr>
            <a:r>
              <a:rPr lang="en-US" dirty="0" smtClean="0">
                <a:solidFill>
                  <a:srgbClr val="004370"/>
                </a:solidFill>
                <a:latin typeface="Arial" panose="020B0604020202020204" pitchFamily="34" charset="0"/>
                <a:cs typeface="Arial" panose="020B0604020202020204" pitchFamily="34" charset="0"/>
              </a:rPr>
              <a:t>MAP Case Study Review</a:t>
            </a:r>
          </a:p>
          <a:p>
            <a:pPr marL="1200150" lvl="2" indent="-285750">
              <a:buFont typeface="Arial" panose="020B0604020202020204" pitchFamily="34" charset="0"/>
              <a:buChar char="•"/>
            </a:pPr>
            <a:r>
              <a:rPr lang="en-US" dirty="0" smtClean="0">
                <a:solidFill>
                  <a:srgbClr val="004370"/>
                </a:solidFill>
                <a:latin typeface="Arial" panose="020B0604020202020204" pitchFamily="34" charset="0"/>
                <a:cs typeface="Arial" panose="020B0604020202020204" pitchFamily="34" charset="0"/>
              </a:rPr>
              <a:t>Team Huddle: Meet with team to discuss group’s findings</a:t>
            </a:r>
          </a:p>
          <a:p>
            <a:pPr marL="1200150" lvl="2" indent="-285750">
              <a:buFont typeface="Arial" panose="020B0604020202020204" pitchFamily="34" charset="0"/>
              <a:buChar char="•"/>
            </a:pPr>
            <a:r>
              <a:rPr lang="en-US" dirty="0" smtClean="0">
                <a:solidFill>
                  <a:srgbClr val="004370"/>
                </a:solidFill>
                <a:latin typeface="Arial" panose="020B0604020202020204" pitchFamily="34" charset="0"/>
                <a:cs typeface="Arial" panose="020B0604020202020204" pitchFamily="34" charset="0"/>
              </a:rPr>
              <a:t>Team Briefing: Group presentations and discussion of COTS vs. open source vs. proprietary solutions</a:t>
            </a:r>
          </a:p>
          <a:p>
            <a:pPr marL="628650" lvl="1" indent="-171450">
              <a:buFont typeface="Arial" panose="020B0604020202020204" pitchFamily="34" charset="0"/>
              <a:buChar char="•"/>
            </a:pPr>
            <a:r>
              <a:rPr lang="en-US" b="0" baseline="0" dirty="0" smtClean="0"/>
              <a:t>Beyond the RFI</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solidFill>
                  <a:srgbClr val="004370"/>
                </a:solidFill>
                <a:latin typeface="Arial" panose="020B0604020202020204" pitchFamily="34" charset="0"/>
                <a:cs typeface="Arial" panose="020B0604020202020204" pitchFamily="34" charset="0"/>
              </a:rPr>
              <a:t>Examine market research strategies used in digital services that you could use other than an RFI</a:t>
            </a:r>
            <a:r>
              <a:rPr lang="en-US" baseline="0" dirty="0" smtClean="0">
                <a:solidFill>
                  <a:srgbClr val="004370"/>
                </a:solidFill>
                <a:latin typeface="Arial" panose="020B0604020202020204" pitchFamily="34" charset="0"/>
                <a:cs typeface="Arial" panose="020B0604020202020204" pitchFamily="34" charset="0"/>
              </a:rPr>
              <a:t> – how can you put these strategies into practice?</a:t>
            </a:r>
            <a:endParaRPr lang="en-US" dirty="0" smtClean="0">
              <a:solidFill>
                <a:srgbClr val="004370"/>
              </a:solidFill>
              <a:latin typeface="Arial" panose="020B0604020202020204" pitchFamily="34" charset="0"/>
              <a:cs typeface="Arial" panose="020B0604020202020204"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solidFill>
                  <a:srgbClr val="004370"/>
                </a:solidFill>
                <a:latin typeface="Arial" panose="020B0604020202020204" pitchFamily="34" charset="0"/>
                <a:cs typeface="Arial" panose="020B0604020202020204" pitchFamily="34" charset="0"/>
              </a:rPr>
              <a:t>Case</a:t>
            </a:r>
            <a:r>
              <a:rPr lang="en-US" baseline="0" dirty="0" smtClean="0">
                <a:solidFill>
                  <a:srgbClr val="004370"/>
                </a:solidFill>
                <a:latin typeface="Arial" panose="020B0604020202020204" pitchFamily="34" charset="0"/>
                <a:cs typeface="Arial" panose="020B0604020202020204" pitchFamily="34" charset="0"/>
              </a:rPr>
              <a:t> Study Recap</a:t>
            </a:r>
          </a:p>
          <a:p>
            <a:pPr marL="1085850" lvl="2" indent="-171450">
              <a:buFont typeface="Arial" panose="020B0604020202020204" pitchFamily="34" charset="0"/>
              <a:buChar char="•"/>
            </a:pPr>
            <a:r>
              <a:rPr lang="en-US" dirty="0" smtClean="0">
                <a:solidFill>
                  <a:srgbClr val="004370"/>
                </a:solidFill>
                <a:latin typeface="Arial" panose="020B0604020202020204" pitchFamily="34" charset="0"/>
                <a:cs typeface="Arial" panose="020B0604020202020204" pitchFamily="34" charset="0"/>
              </a:rPr>
              <a:t>Report out on how your team plans to conduct market research based on the innovation market</a:t>
            </a:r>
            <a:r>
              <a:rPr lang="en-US" baseline="0" dirty="0" smtClean="0">
                <a:solidFill>
                  <a:srgbClr val="004370"/>
                </a:solidFill>
                <a:latin typeface="Arial" panose="020B0604020202020204" pitchFamily="34" charset="0"/>
                <a:cs typeface="Arial" panose="020B0604020202020204" pitchFamily="34" charset="0"/>
              </a:rPr>
              <a:t> research strategies you learned about</a:t>
            </a:r>
            <a:endParaRPr lang="en-US" dirty="0" smtClean="0">
              <a:solidFill>
                <a:srgbClr val="004370"/>
              </a:solidFill>
              <a:latin typeface="Arial" panose="020B0604020202020204" pitchFamily="34" charset="0"/>
              <a:cs typeface="Arial" panose="020B0604020202020204" pitchFamily="34" charset="0"/>
            </a:endParaRPr>
          </a:p>
          <a:p>
            <a:pPr marL="1085850" lvl="2" indent="-171450">
              <a:buFont typeface="Arial" panose="020B0604020202020204" pitchFamily="34" charset="0"/>
              <a:buChar char="•"/>
            </a:pPr>
            <a:r>
              <a:rPr lang="en-US" dirty="0" smtClean="0">
                <a:solidFill>
                  <a:srgbClr val="004370"/>
                </a:solidFill>
                <a:latin typeface="Arial" panose="020B0604020202020204" pitchFamily="34" charset="0"/>
                <a:cs typeface="Arial" panose="020B0604020202020204" pitchFamily="34" charset="0"/>
              </a:rPr>
              <a:t>Discuss in depth with large group discussions</a:t>
            </a:r>
          </a:p>
          <a:p>
            <a:pPr marL="628650" lvl="1" indent="-171450">
              <a:buFont typeface="Arial" panose="020B0604020202020204" pitchFamily="34" charset="0"/>
              <a:buChar char="•"/>
            </a:pPr>
            <a:r>
              <a:rPr lang="en-US" dirty="0" smtClean="0">
                <a:solidFill>
                  <a:srgbClr val="004370"/>
                </a:solidFill>
                <a:latin typeface="Arial" panose="020B0604020202020204" pitchFamily="34" charset="0"/>
                <a:cs typeface="Arial" panose="020B0604020202020204" pitchFamily="34" charset="0"/>
              </a:rPr>
              <a:t>Guest Speakers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solidFill>
                  <a:srgbClr val="004370"/>
                </a:solidFill>
                <a:latin typeface="Arial" panose="020B0604020202020204" pitchFamily="34" charset="0"/>
                <a:cs typeface="Arial" panose="020B0604020202020204" pitchFamily="34" charset="0"/>
              </a:rPr>
              <a:t>A vendor will talk to you about doing business with the government, particularly when they haven’t traditionally worked in this space. What are they interested</a:t>
            </a:r>
            <a:r>
              <a:rPr lang="en-US" baseline="0" dirty="0" smtClean="0">
                <a:solidFill>
                  <a:srgbClr val="004370"/>
                </a:solidFill>
                <a:latin typeface="Arial" panose="020B0604020202020204" pitchFamily="34" charset="0"/>
                <a:cs typeface="Arial" panose="020B0604020202020204" pitchFamily="34" charset="0"/>
              </a:rPr>
              <a:t> in? What are the challenges they need to overcome?</a:t>
            </a:r>
            <a:endParaRPr lang="en-US" dirty="0" smtClean="0">
              <a:solidFill>
                <a:srgbClr val="004370"/>
              </a:solidFill>
              <a:latin typeface="Arial" panose="020B0604020202020204" pitchFamily="34" charset="0"/>
              <a:cs typeface="Arial" panose="020B0604020202020204"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solidFill>
                <a:srgbClr val="004370"/>
              </a:solidFill>
              <a:latin typeface="Arial" panose="020B0604020202020204" pitchFamily="34" charset="0"/>
              <a:cs typeface="Arial" panose="020B0604020202020204" pitchFamily="34" charset="0"/>
            </a:endParaRPr>
          </a:p>
          <a:p>
            <a:pPr marL="0" lvl="0" indent="0">
              <a:buFont typeface="Arial" panose="020B0604020202020204" pitchFamily="34" charset="0"/>
              <a:buNone/>
            </a:pPr>
            <a:r>
              <a:rPr lang="en-US" b="1" baseline="0" dirty="0" smtClean="0"/>
              <a:t>Day 4</a:t>
            </a:r>
          </a:p>
          <a:p>
            <a:pPr marL="171450" indent="-171450">
              <a:buFont typeface="Arial" panose="020B0604020202020204" pitchFamily="34" charset="0"/>
              <a:buChar char="•"/>
            </a:pPr>
            <a:r>
              <a:rPr lang="en-US" b="0" baseline="0" dirty="0" smtClean="0"/>
              <a:t>In Day 4, we will focus on how to influence others and we’ll shift to start looking at acquisition strategy. </a:t>
            </a:r>
          </a:p>
          <a:p>
            <a:pPr marL="640080" lvl="1" indent="-182880">
              <a:buFont typeface="Arial" panose="020B0604020202020204" pitchFamily="34" charset="0"/>
              <a:buChar char="•"/>
            </a:pPr>
            <a:r>
              <a:rPr lang="en-US" sz="1200" baseline="0" dirty="0" smtClean="0">
                <a:solidFill>
                  <a:schemeClr val="tx1"/>
                </a:solidFill>
              </a:rPr>
              <a:t>Influencing conversations roleplays</a:t>
            </a:r>
          </a:p>
          <a:p>
            <a:pPr marL="1097280" marR="0" lvl="2"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solidFill>
                  <a:srgbClr val="004370"/>
                </a:solidFill>
                <a:latin typeface="Arial" panose="020B0604020202020204" pitchFamily="34" charset="0"/>
                <a:cs typeface="Arial" panose="020B0604020202020204" pitchFamily="34" charset="0"/>
              </a:rPr>
              <a:t>In the morning, we’ll bring in some special guests to play different roles in government</a:t>
            </a:r>
            <a:r>
              <a:rPr lang="en-US" sz="1200" baseline="0" dirty="0" smtClean="0">
                <a:solidFill>
                  <a:srgbClr val="004370"/>
                </a:solidFill>
                <a:latin typeface="Arial" panose="020B0604020202020204" pitchFamily="34" charset="0"/>
                <a:cs typeface="Arial" panose="020B0604020202020204" pitchFamily="34" charset="0"/>
              </a:rPr>
              <a:t> like an IT Program Manager, a vendor, a non-IT leader, etc. You’ll play the role of a digital contracting officer and test out your influence skills. We did this activity in the pilot and got some great feedback from our USDS and some of my colleagues. </a:t>
            </a:r>
            <a:endParaRPr lang="en-US" sz="1200" dirty="0" smtClean="0">
              <a:solidFill>
                <a:srgbClr val="004370"/>
              </a:solidFill>
              <a:latin typeface="Arial" panose="020B0604020202020204" pitchFamily="34" charset="0"/>
              <a:cs typeface="Arial" panose="020B0604020202020204" pitchFamily="34" charset="0"/>
            </a:endParaRPr>
          </a:p>
          <a:p>
            <a:pPr marL="640080" lvl="1" indent="-182880">
              <a:buFont typeface="Arial" panose="020B0604020202020204" pitchFamily="34" charset="0"/>
              <a:buChar char="•"/>
            </a:pPr>
            <a:r>
              <a:rPr lang="en-US" sz="1200" dirty="0" smtClean="0">
                <a:solidFill>
                  <a:schemeClr val="tx1"/>
                </a:solidFill>
              </a:rPr>
              <a:t>Review of Salesforce Market Research Study</a:t>
            </a:r>
          </a:p>
          <a:p>
            <a:pPr marL="1097280" marR="0" lvl="2"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solidFill>
                  <a:srgbClr val="004370"/>
                </a:solidFill>
                <a:latin typeface="Arial" panose="020B0604020202020204" pitchFamily="34" charset="0"/>
                <a:cs typeface="Arial" panose="020B0604020202020204" pitchFamily="34" charset="0"/>
              </a:rPr>
              <a:t>Talk about Salesforce</a:t>
            </a:r>
            <a:r>
              <a:rPr lang="en-US" sz="1200" baseline="0" dirty="0" smtClean="0">
                <a:solidFill>
                  <a:srgbClr val="004370"/>
                </a:solidFill>
                <a:latin typeface="Arial" panose="020B0604020202020204" pitchFamily="34" charset="0"/>
                <a:cs typeface="Arial" panose="020B0604020202020204" pitchFamily="34" charset="0"/>
              </a:rPr>
              <a:t> Market Research Study and results</a:t>
            </a:r>
            <a:endParaRPr lang="en-US" sz="1200" dirty="0" smtClean="0">
              <a:solidFill>
                <a:schemeClr val="tx1"/>
              </a:solidFill>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solidFill>
                  <a:schemeClr val="tx1"/>
                </a:solidFill>
              </a:rPr>
              <a:t>Transitioning from Market Research to Discussion of Acquisition Strategy: VA Guest Panel</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solidFill>
                  <a:srgbClr val="004370"/>
                </a:solidFill>
                <a:latin typeface="Arial" panose="020B0604020202020204" pitchFamily="34" charset="0"/>
                <a:cs typeface="Arial" panose="020B0604020202020204" pitchFamily="34" charset="0"/>
              </a:rPr>
              <a:t>Led by one of our former participants</a:t>
            </a:r>
            <a:r>
              <a:rPr lang="en-US" sz="1200" baseline="0" dirty="0" smtClean="0">
                <a:solidFill>
                  <a:srgbClr val="004370"/>
                </a:solidFill>
                <a:latin typeface="Arial" panose="020B0604020202020204" pitchFamily="34" charset="0"/>
                <a:cs typeface="Arial" panose="020B0604020202020204" pitchFamily="34" charset="0"/>
              </a:rPr>
              <a:t> from the pilot, he recently implemented an acquisition strategy in an innovative way that was a combo of a written submission and code submission – punchline is that they gave vendors 72 hours to submit code on </a:t>
            </a:r>
            <a:r>
              <a:rPr lang="en-US" sz="1200" baseline="0" dirty="0" err="1" smtClean="0">
                <a:solidFill>
                  <a:srgbClr val="004370"/>
                </a:solidFill>
                <a:latin typeface="Arial" panose="020B0604020202020204" pitchFamily="34" charset="0"/>
                <a:cs typeface="Arial" panose="020B0604020202020204" pitchFamily="34" charset="0"/>
              </a:rPr>
              <a:t>Github</a:t>
            </a:r>
            <a:endParaRPr lang="en-US" sz="1200" dirty="0" smtClean="0">
              <a:solidFill>
                <a:srgbClr val="004370"/>
              </a:solidFill>
              <a:latin typeface="Arial" panose="020B0604020202020204" pitchFamily="34" charset="0"/>
              <a:cs typeface="Arial" panose="020B0604020202020204" pitchFamily="34" charset="0"/>
            </a:endParaRPr>
          </a:p>
          <a:p>
            <a:pPr marL="0" indent="0">
              <a:buFont typeface="Arial" panose="020B0604020202020204" pitchFamily="34" charset="0"/>
              <a:buNone/>
            </a:pPr>
            <a:r>
              <a:rPr lang="en-US" b="1" baseline="0" dirty="0" smtClean="0"/>
              <a:t>Day 5</a:t>
            </a:r>
          </a:p>
          <a:p>
            <a:pPr marL="171450" indent="-171450">
              <a:buFont typeface="Arial" panose="020B0604020202020204" pitchFamily="34" charset="0"/>
              <a:buChar char="•"/>
            </a:pPr>
            <a:r>
              <a:rPr lang="en-US" b="0" baseline="0" dirty="0" smtClean="0"/>
              <a:t>The Day 5 morning is all about an introduction to the acquisition strategy. We’ll also introduce the </a:t>
            </a:r>
            <a:r>
              <a:rPr lang="en-US" sz="1200" dirty="0" smtClean="0">
                <a:solidFill>
                  <a:schemeClr val="tx1"/>
                </a:solidFill>
              </a:rPr>
              <a:t>Lean</a:t>
            </a:r>
            <a:r>
              <a:rPr lang="en-US" sz="1200" baseline="0" dirty="0" smtClean="0">
                <a:solidFill>
                  <a:schemeClr val="tx1"/>
                </a:solidFill>
              </a:rPr>
              <a:t> Canvas tool that you reviewed in the online learning for 2B. We’ll walk through how it can be used to support your acquisition strategy.</a:t>
            </a:r>
          </a:p>
          <a:p>
            <a:pPr marL="640080" lvl="1" indent="-182880">
              <a:buFont typeface="Arial" panose="020B0604020202020204" pitchFamily="34" charset="0"/>
              <a:buChar char="•"/>
            </a:pPr>
            <a:r>
              <a:rPr lang="en-US" sz="1200" dirty="0" smtClean="0">
                <a:solidFill>
                  <a:schemeClr val="tx1"/>
                </a:solidFill>
              </a:rPr>
              <a:t>LDA Report Out</a:t>
            </a:r>
            <a:r>
              <a:rPr lang="en-US" sz="1200" baseline="0" dirty="0" smtClean="0">
                <a:solidFill>
                  <a:schemeClr val="tx1"/>
                </a:solidFill>
              </a:rPr>
              <a:t> and Reflection</a:t>
            </a:r>
          </a:p>
          <a:p>
            <a:pPr marL="1085850" lvl="2" indent="-171450">
              <a:buFont typeface="Arial" panose="020B0604020202020204" pitchFamily="34" charset="0"/>
              <a:buChar char="•"/>
            </a:pPr>
            <a:r>
              <a:rPr lang="en-US" sz="1200" dirty="0" smtClean="0">
                <a:solidFill>
                  <a:srgbClr val="004370"/>
                </a:solidFill>
                <a:latin typeface="Arial" panose="020B0604020202020204" pitchFamily="34" charset="0"/>
                <a:cs typeface="Arial" panose="020B0604020202020204" pitchFamily="34" charset="0"/>
              </a:rPr>
              <a:t>Present your progress to-date in the Live Digital Assignment.</a:t>
            </a:r>
          </a:p>
          <a:p>
            <a:pPr marL="1085850" lvl="2" indent="-171450">
              <a:buFont typeface="Arial" panose="020B0604020202020204" pitchFamily="34" charset="0"/>
              <a:buChar char="•"/>
            </a:pPr>
            <a:r>
              <a:rPr lang="en-US" sz="1200" dirty="0" smtClean="0">
                <a:solidFill>
                  <a:srgbClr val="004370"/>
                </a:solidFill>
                <a:latin typeface="Arial" panose="020B0604020202020204" pitchFamily="34" charset="0"/>
                <a:cs typeface="Arial" panose="020B0604020202020204" pitchFamily="34" charset="0"/>
              </a:rPr>
              <a:t>Include your hypothesis, product vision, key takeaways, and any challenges.</a:t>
            </a:r>
            <a:endParaRPr lang="en-US" sz="1200" b="1" dirty="0" smtClean="0">
              <a:solidFill>
                <a:srgbClr val="004370"/>
              </a:solidFill>
              <a:latin typeface="Arial" panose="020B0604020202020204" pitchFamily="34" charset="0"/>
              <a:cs typeface="Arial" panose="020B0604020202020204" pitchFamily="34" charset="0"/>
            </a:endParaRPr>
          </a:p>
          <a:p>
            <a:pPr marL="640080" marR="0" lvl="1"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solidFill>
                  <a:schemeClr val="tx1"/>
                </a:solidFill>
              </a:rPr>
              <a:t>Classroom Session Conclusion</a:t>
            </a:r>
          </a:p>
          <a:p>
            <a:pPr marL="1085850" lvl="2" indent="-171450">
              <a:buFont typeface="Arial" panose="020B0604020202020204" pitchFamily="34" charset="0"/>
              <a:buChar char="•"/>
            </a:pPr>
            <a:r>
              <a:rPr lang="en-US" sz="1200" dirty="0" smtClean="0">
                <a:solidFill>
                  <a:srgbClr val="004370"/>
                </a:solidFill>
                <a:latin typeface="Arial" panose="020B0604020202020204" pitchFamily="34" charset="0"/>
                <a:cs typeface="Arial" panose="020B0604020202020204" pitchFamily="34" charset="0"/>
              </a:rPr>
              <a:t>Review key concepts from Releases 1 and 2</a:t>
            </a:r>
          </a:p>
          <a:p>
            <a:pPr marL="1085850" lvl="2" indent="-171450">
              <a:buFont typeface="Arial" panose="020B0604020202020204" pitchFamily="34" charset="0"/>
              <a:buChar char="•"/>
            </a:pPr>
            <a:r>
              <a:rPr lang="en-US" sz="1200" dirty="0" smtClean="0">
                <a:solidFill>
                  <a:srgbClr val="004370"/>
                </a:solidFill>
                <a:latin typeface="Arial" panose="020B0604020202020204" pitchFamily="34" charset="0"/>
                <a:cs typeface="Arial" panose="020B0604020202020204" pitchFamily="34" charset="0"/>
              </a:rPr>
              <a:t>Gather feedback on MVP progress</a:t>
            </a:r>
          </a:p>
          <a:p>
            <a:pPr marL="171450" indent="-171450">
              <a:buFont typeface="Arial" panose="020B0604020202020204" pitchFamily="34" charset="0"/>
              <a:buChar char="•"/>
            </a:pPr>
            <a:endParaRPr lang="en-US" b="0" baseline="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8</a:t>
            </a:fld>
            <a:endParaRPr lang="en-US"/>
          </a:p>
        </p:txBody>
      </p:sp>
    </p:spTree>
    <p:extLst>
      <p:ext uri="{BB962C8B-B14F-4D97-AF65-F5344CB8AC3E}">
        <p14:creationId xmlns:p14="http://schemas.microsoft.com/office/powerpoint/2010/main" val="1819586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Duration: </a:t>
            </a:r>
            <a:r>
              <a:rPr lang="en-US" b="0" baseline="0" dirty="0" smtClean="0"/>
              <a:t>2 minutes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Timing: </a:t>
            </a:r>
            <a:r>
              <a:rPr lang="en-US" b="0" baseline="0" dirty="0" smtClean="0"/>
              <a:t>8:15-8:17 am</a:t>
            </a:r>
          </a:p>
          <a:p>
            <a:r>
              <a:rPr lang="en-US" b="1" baseline="0" dirty="0" smtClean="0"/>
              <a:t>Presented by</a:t>
            </a:r>
            <a:r>
              <a:rPr lang="en-US" b="0" baseline="0" dirty="0" smtClean="0"/>
              <a:t>: Heather</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endParaRPr lang="en-US" b="1" dirty="0" smtClean="0"/>
          </a:p>
          <a:p>
            <a:pPr marL="171450" indent="-171450">
              <a:buFont typeface="Arial" panose="020B0604020202020204" pitchFamily="34" charset="0"/>
              <a:buChar char="•"/>
            </a:pPr>
            <a:r>
              <a:rPr lang="en-US" dirty="0" smtClean="0"/>
              <a:t>In</a:t>
            </a:r>
            <a:r>
              <a:rPr lang="en-US" baseline="0" dirty="0" smtClean="0"/>
              <a:t> the Orientation Classroom Session debrief, your feedback showed that everyone was able to get to know their table and their LDA groups, but not the rest of the group. The purpose of this activity is to help you meet other participants outside of your LDA group and work on an activity together.</a:t>
            </a:r>
          </a:p>
          <a:p>
            <a:pPr marL="171450" indent="-171450">
              <a:buFont typeface="Arial" panose="020B0604020202020204" pitchFamily="34" charset="0"/>
              <a:buChar char="•"/>
            </a:pPr>
            <a:r>
              <a:rPr lang="en-US" baseline="0" dirty="0" smtClean="0"/>
              <a:t>Distribute handout/turn to page in Learner Guide and handout baggies of supplies but do not let learners open them yet. </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For this activity, we’re going to have you get up and move around a little bit. </a:t>
            </a:r>
          </a:p>
          <a:p>
            <a:pPr marL="628650" lvl="1" indent="-171450">
              <a:buFont typeface="Arial" panose="020B0604020202020204" pitchFamily="34" charset="0"/>
              <a:buChar char="•"/>
            </a:pPr>
            <a:r>
              <a:rPr lang="en-US" baseline="0" dirty="0" smtClean="0"/>
              <a:t>Have participants number off from one to six, and then seat them based on number. </a:t>
            </a:r>
            <a:r>
              <a:rPr lang="en-US" b="1" baseline="0" dirty="0" smtClean="0"/>
              <a:t>[this line may change based on the activity used]</a:t>
            </a:r>
          </a:p>
          <a:p>
            <a:pPr marL="171450" lvl="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9</a:t>
            </a:fld>
            <a:endParaRPr lang="en-US"/>
          </a:p>
        </p:txBody>
      </p:sp>
    </p:spTree>
    <p:extLst>
      <p:ext uri="{BB962C8B-B14F-4D97-AF65-F5344CB8AC3E}">
        <p14:creationId xmlns:p14="http://schemas.microsoft.com/office/powerpoint/2010/main" val="28539842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pic>
        <p:nvPicPr>
          <p:cNvPr id="1026" name="Picture 2" descr="http://icf-edx-pilot.cloudapp.net/static/themes/ionisx/images/sunrise.98dd28f2df8a.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114425"/>
            <a:ext cx="12198969" cy="3494496"/>
          </a:xfrm>
          <a:prstGeom prst="rect">
            <a:avLst/>
          </a:prstGeom>
          <a:noFill/>
          <a:effectLst>
            <a:outerShdw blurRad="50800" dist="254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DFA5455E-396F-4CC6-B1CB-7A7B8FB4B650}" type="datetimeFigureOut">
              <a:rPr lang="en-US" smtClean="0"/>
              <a:pPr/>
              <a:t>5/29/2017</a:t>
            </a:fld>
            <a:endParaRPr lang="en-US"/>
          </a:p>
        </p:txBody>
      </p:sp>
      <p:sp>
        <p:nvSpPr>
          <p:cNvPr id="5" name="Footer Placeholder 4"/>
          <p:cNvSpPr>
            <a:spLocks noGrp="1"/>
          </p:cNvSpPr>
          <p:nvPr>
            <p:ph type="ftr" sz="quarter" idx="11"/>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40880CF9-F3C5-4D12-BC1E-00E909D0208D}" type="slidenum">
              <a:rPr lang="en-US" smtClean="0"/>
              <a:pPr/>
              <a:t>‹#›</a:t>
            </a:fld>
            <a:endParaRPr lang="en-US" dirty="0"/>
          </a:p>
        </p:txBody>
      </p:sp>
      <p:sp>
        <p:nvSpPr>
          <p:cNvPr id="8" name="Rectangle 7"/>
          <p:cNvSpPr/>
          <p:nvPr userDrawn="1"/>
        </p:nvSpPr>
        <p:spPr>
          <a:xfrm>
            <a:off x="266700" y="1256121"/>
            <a:ext cx="8924925" cy="1515654"/>
          </a:xfrm>
          <a:prstGeom prst="rect">
            <a:avLst/>
          </a:prstGeom>
          <a:solidFill>
            <a:srgbClr val="FFFFFF">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66700" y="1341846"/>
            <a:ext cx="9144000" cy="829854"/>
          </a:xfrm>
        </p:spPr>
        <p:txBody>
          <a:bodyPr anchor="b">
            <a:normAutofit/>
          </a:bodyPr>
          <a:lstStyle>
            <a:lvl1pPr algn="l">
              <a:defRPr sz="360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smtClean="0"/>
              <a:t>Click to edit Master title style</a:t>
            </a:r>
            <a:endParaRPr lang="en-US" dirty="0"/>
          </a:p>
        </p:txBody>
      </p:sp>
      <p:sp>
        <p:nvSpPr>
          <p:cNvPr id="10" name="Rectangle 9"/>
          <p:cNvSpPr/>
          <p:nvPr userDrawn="1"/>
        </p:nvSpPr>
        <p:spPr>
          <a:xfrm>
            <a:off x="266700" y="2771775"/>
            <a:ext cx="8924544" cy="866775"/>
          </a:xfrm>
          <a:prstGeom prst="rect">
            <a:avLst/>
          </a:prstGeom>
          <a:solidFill>
            <a:srgbClr val="4291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3" name="Subtitle 2"/>
          <p:cNvSpPr>
            <a:spLocks noGrp="1"/>
          </p:cNvSpPr>
          <p:nvPr>
            <p:ph type="subTitle" idx="1"/>
          </p:nvPr>
        </p:nvSpPr>
        <p:spPr>
          <a:xfrm>
            <a:off x="400050" y="2953159"/>
            <a:ext cx="9144000" cy="1655762"/>
          </a:xfrm>
        </p:spPr>
        <p:txBody>
          <a:bodyPr/>
          <a:lstStyle>
            <a:lvl1pPr marL="0" indent="0" algn="l">
              <a:buNone/>
              <a:defRPr sz="2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9443474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455E-396F-4CC6-B1CB-7A7B8FB4B650}"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1462984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455E-396F-4CC6-B1CB-7A7B8FB4B650}"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786065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userDrawn="1"/>
        </p:nvSpPr>
        <p:spPr>
          <a:xfrm>
            <a:off x="0" y="6356350"/>
            <a:ext cx="12192000" cy="501650"/>
          </a:xfrm>
          <a:prstGeom prst="rect">
            <a:avLst/>
          </a:prstGeom>
          <a:solidFill>
            <a:srgbClr val="4291F0"/>
          </a:solidFill>
          <a:ln>
            <a:noFill/>
          </a:ln>
          <a:effectLst>
            <a:outerShdw blurRad="50800" dist="127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p:cNvSpPr/>
          <p:nvPr userDrawn="1"/>
        </p:nvSpPr>
        <p:spPr>
          <a:xfrm>
            <a:off x="0" y="0"/>
            <a:ext cx="12192000" cy="1295400"/>
          </a:xfrm>
          <a:prstGeom prst="rect">
            <a:avLst/>
          </a:prstGeom>
          <a:solidFill>
            <a:srgbClr val="4291F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1"/>
          <p:cNvSpPr>
            <a:spLocks noGrp="1"/>
          </p:cNvSpPr>
          <p:nvPr>
            <p:ph type="title"/>
          </p:nvPr>
        </p:nvSpPr>
        <p:spPr>
          <a:xfrm>
            <a:off x="419100" y="269876"/>
            <a:ext cx="11353800" cy="946450"/>
          </a:xfrm>
        </p:spPr>
        <p:txBody>
          <a:bodyPr>
            <a:normAutofit/>
          </a:bodyPr>
          <a:lstStyle>
            <a:lvl1pPr>
              <a:defRPr lang="en-US" sz="3600" dirty="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19100" y="1825625"/>
            <a:ext cx="11353800" cy="4351338"/>
          </a:xfrm>
        </p:spPr>
        <p:txBody>
          <a:bodyPr/>
          <a:lstStyle>
            <a:lvl1pPr>
              <a:defRPr>
                <a:latin typeface="Arial" panose="020B0604020202020204" pitchFamily="34" charset="0"/>
                <a:ea typeface="Arial" panose="020B0604020202020204" pitchFamily="34" charset="0"/>
                <a:cs typeface="Arial" panose="020B0604020202020204" pitchFamily="34" charset="0"/>
              </a:defRPr>
            </a:lvl1pPr>
            <a:lvl2pPr>
              <a:defRPr>
                <a:latin typeface="Arial" panose="020B0604020202020204" pitchFamily="34" charset="0"/>
                <a:ea typeface="Arial" panose="020B0604020202020204" pitchFamily="34" charset="0"/>
                <a:cs typeface="Arial" panose="020B0604020202020204" pitchFamily="34" charset="0"/>
              </a:defRPr>
            </a:lvl2pPr>
            <a:lvl3pPr>
              <a:defRPr>
                <a:latin typeface="Arial" panose="020B0604020202020204" pitchFamily="34" charset="0"/>
                <a:ea typeface="Arial" panose="020B0604020202020204" pitchFamily="34" charset="0"/>
                <a:cs typeface="Arial" panose="020B0604020202020204" pitchFamily="34" charset="0"/>
              </a:defRPr>
            </a:lvl3pPr>
            <a:lvl4pPr>
              <a:defRPr>
                <a:latin typeface="Arial" panose="020B0604020202020204" pitchFamily="34" charset="0"/>
                <a:ea typeface="Arial" panose="020B0604020202020204" pitchFamily="34" charset="0"/>
                <a:cs typeface="Arial" panose="020B0604020202020204" pitchFamily="34" charset="0"/>
              </a:defRPr>
            </a:lvl4pPr>
            <a:lvl5pPr>
              <a:defRPr>
                <a:latin typeface="Arial" panose="020B0604020202020204" pitchFamily="34" charset="0"/>
                <a:ea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fld id="{DFA5455E-396F-4CC6-B1CB-7A7B8FB4B650}" type="datetimeFigureOut">
              <a:rPr lang="en-US" smtClean="0"/>
              <a:pPr/>
              <a:t>5/29/2017</a:t>
            </a:fld>
            <a:endParaRPr lang="en-US"/>
          </a:p>
        </p:txBody>
      </p:sp>
      <p:sp>
        <p:nvSpPr>
          <p:cNvPr id="5" name="Footer Placeholder 4"/>
          <p:cNvSpPr>
            <a:spLocks noGrp="1"/>
          </p:cNvSpPr>
          <p:nvPr>
            <p:ph type="ftr" sz="quarter" idx="11"/>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fld id="{40880CF9-F3C5-4D12-BC1E-00E909D0208D}" type="slidenum">
              <a:rPr lang="en-US" smtClean="0"/>
              <a:pPr/>
              <a:t>‹#›</a:t>
            </a:fld>
            <a:endParaRPr lang="en-US"/>
          </a:p>
        </p:txBody>
      </p:sp>
      <p:pic>
        <p:nvPicPr>
          <p:cNvPr id="10" name="Picture 2" descr="http://icf-edx-pilot.cloudapp.net/static/themes/ionisx/images/sunrise.98dd28f2df8a.jpg"/>
          <p:cNvPicPr>
            <a:picLocks noChangeAspect="1" noChangeArrowheads="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l="58613"/>
          <a:stretch/>
        </p:blipFill>
        <p:spPr bwMode="auto">
          <a:xfrm>
            <a:off x="10315574" y="0"/>
            <a:ext cx="1876425" cy="12987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38102009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A5455E-396F-4CC6-B1CB-7A7B8FB4B650}" type="datetimeFigureOut">
              <a:rPr lang="en-US" smtClean="0"/>
              <a:t>5/29/2017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8098308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A5455E-396F-4CC6-B1CB-7A7B8FB4B650}" type="datetimeFigureOut">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
        <p:nvSpPr>
          <p:cNvPr id="8" name="TextBox 7"/>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15127106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A5455E-396F-4CC6-B1CB-7A7B8FB4B650}" type="datetimeFigureOut">
              <a:rPr lang="en-US" smtClean="0"/>
              <a:t>5/29/2017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157708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A5455E-396F-4CC6-B1CB-7A7B8FB4B650}" type="datetimeFigureOut">
              <a:rPr lang="en-US" smtClean="0"/>
              <a:t>5/29/2017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3216969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5455E-396F-4CC6-B1CB-7A7B8FB4B650}" type="datetimeFigureOut">
              <a:rPr lang="en-US" smtClean="0"/>
              <a:t>5/29/2017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33650121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5455E-396F-4CC6-B1CB-7A7B8FB4B650}" type="datetimeFigureOut">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572540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5455E-396F-4CC6-B1CB-7A7B8FB4B650}" type="datetimeFigureOut">
              <a:rPr lang="en-US" smtClean="0"/>
              <a:t>5/29/2017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3152775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356350"/>
            <a:ext cx="12192000" cy="501650"/>
          </a:xfrm>
          <a:prstGeom prst="rect">
            <a:avLst/>
          </a:prstGeom>
          <a:solidFill>
            <a:srgbClr val="4291F0"/>
          </a:solidFill>
          <a:ln>
            <a:noFill/>
          </a:ln>
          <a:effectLst>
            <a:outerShdw blurRad="50800" dist="127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p:cNvSpPr/>
          <p:nvPr/>
        </p:nvSpPr>
        <p:spPr>
          <a:xfrm>
            <a:off x="0" y="0"/>
            <a:ext cx="12192000" cy="1295400"/>
          </a:xfrm>
          <a:prstGeom prst="rect">
            <a:avLst/>
          </a:prstGeom>
          <a:solidFill>
            <a:srgbClr val="4291F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u="none">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Placeholder 1"/>
          <p:cNvSpPr>
            <a:spLocks noGrp="1"/>
          </p:cNvSpPr>
          <p:nvPr>
            <p:ph type="title"/>
          </p:nvPr>
        </p:nvSpPr>
        <p:spPr>
          <a:xfrm>
            <a:off x="438150" y="155575"/>
            <a:ext cx="1091565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5455E-396F-4CC6-B1CB-7A7B8FB4B650}" type="datetimeFigureOut">
              <a:rPr lang="en-US" smtClean="0"/>
              <a:t>5/29/2017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880CF9-F3C5-4D12-BC1E-00E909D0208D}" type="slidenum">
              <a:rPr lang="en-US" smtClean="0"/>
              <a:t>‹#›</a:t>
            </a:fld>
            <a:endParaRPr lang="en-US"/>
          </a:p>
        </p:txBody>
      </p:sp>
      <p:pic>
        <p:nvPicPr>
          <p:cNvPr id="9" name="Picture 2" descr="http://icf-edx-pilot.cloudapp.net/static/themes/ionisx/images/sunrise.98dd28f2df8a.jpg"/>
          <p:cNvPicPr>
            <a:picLocks noChangeAspect="1" noChangeArrowheads="1"/>
          </p:cNvPicPr>
          <p:nvPr/>
        </p:nvPicPr>
        <p:blipFill rotWithShape="1">
          <a:blip r:embed="rId13" cstate="print">
            <a:duotone>
              <a:schemeClr val="accent1">
                <a:shade val="45000"/>
                <a:satMod val="135000"/>
              </a:schemeClr>
              <a:prstClr val="white"/>
            </a:duotone>
            <a:extLst>
              <a:ext uri="{28A0092B-C50C-407E-A947-70E740481C1C}">
                <a14:useLocalDpi xmlns:a14="http://schemas.microsoft.com/office/drawing/2010/main" val="0"/>
              </a:ext>
            </a:extLst>
          </a:blip>
          <a:srcRect l="58613"/>
          <a:stretch/>
        </p:blipFill>
        <p:spPr bwMode="auto">
          <a:xfrm>
            <a:off x="10315574" y="0"/>
            <a:ext cx="1876425" cy="12987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2589405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0" i="0" u="none"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youtube.com/embed/uKpX-5jQjQ0"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twitter.com/VidyaSourc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playbook.cio.gov/#play6"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agilemanifesto.org/principles.html"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43.xml.rels><?xml version="1.0" encoding="UTF-8" standalone="yes"?>
<Relationships xmlns="http://schemas.openxmlformats.org/package/2006/relationships"><Relationship Id="rId3" Type="http://schemas.openxmlformats.org/officeDocument/2006/relationships/hyperlink" Target="https://www.youtube.com/embed/8NPzLBSBzPI"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playbook.cio.gov/#play6"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hyperlink" Target="https://playbook.cio.gov/#play7"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playbook.cio.gov/"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www.vissinc.com/wp-content/uploads/2011/09/CFD_LeadTime.png"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playbook.cio.gov/"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opensource.org/licenses/MIT"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playbook.cio.gov/"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hyperlink" Target="https://github.com/usds/playbook/blob/gh-pages/_includes/techfar-online.md"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4464" y="1688142"/>
            <a:ext cx="3658088" cy="2124818"/>
          </a:xfrm>
          <a:prstGeom prst="rect">
            <a:avLst/>
          </a:prstGeom>
          <a:solidFill>
            <a:srgbClr val="DCEA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sz="2400" dirty="0">
              <a:solidFill>
                <a:srgbClr val="004370"/>
              </a:solidFill>
              <a:latin typeface="Arial" panose="020B0604020202020204" pitchFamily="34" charset="0"/>
              <a:cs typeface="Arial" panose="020B0604020202020204" pitchFamily="34" charset="0"/>
            </a:endParaRPr>
          </a:p>
        </p:txBody>
      </p:sp>
      <p:sp>
        <p:nvSpPr>
          <p:cNvPr id="8" name="Rectangle 7"/>
          <p:cNvSpPr/>
          <p:nvPr/>
        </p:nvSpPr>
        <p:spPr>
          <a:xfrm>
            <a:off x="4206276" y="1688145"/>
            <a:ext cx="3658089" cy="2124818"/>
          </a:xfrm>
          <a:prstGeom prst="rect">
            <a:avLst/>
          </a:prstGeom>
          <a:solidFill>
            <a:srgbClr val="DCEA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sz="2400" dirty="0">
              <a:solidFill>
                <a:srgbClr val="004370"/>
              </a:solidFill>
              <a:latin typeface="Arial" panose="020B0604020202020204" pitchFamily="34" charset="0"/>
              <a:cs typeface="Arial" panose="020B0604020202020204" pitchFamily="34" charset="0"/>
            </a:endParaRPr>
          </a:p>
        </p:txBody>
      </p:sp>
      <p:sp>
        <p:nvSpPr>
          <p:cNvPr id="9" name="Rectangle 8"/>
          <p:cNvSpPr/>
          <p:nvPr/>
        </p:nvSpPr>
        <p:spPr>
          <a:xfrm>
            <a:off x="8264338" y="1587914"/>
            <a:ext cx="3658089" cy="2215157"/>
          </a:xfrm>
          <a:prstGeom prst="rect">
            <a:avLst/>
          </a:prstGeom>
          <a:solidFill>
            <a:srgbClr val="DCEA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sz="2400" dirty="0" smtClean="0">
              <a:solidFill>
                <a:srgbClr val="004370"/>
              </a:solidFill>
              <a:latin typeface="Arial" panose="020B0604020202020204" pitchFamily="34" charset="0"/>
              <a:cs typeface="Arial" panose="020B0604020202020204" pitchFamily="34" charset="0"/>
            </a:endParaRPr>
          </a:p>
        </p:txBody>
      </p:sp>
      <p:sp>
        <p:nvSpPr>
          <p:cNvPr id="15" name="Title 14"/>
          <p:cNvSpPr>
            <a:spLocks noGrp="1"/>
          </p:cNvSpPr>
          <p:nvPr>
            <p:ph type="title"/>
          </p:nvPr>
        </p:nvSpPr>
        <p:spPr/>
        <p:txBody>
          <a:bodyPr/>
          <a:lstStyle/>
          <a:p>
            <a:r>
              <a:rPr lang="en-US" dirty="0" smtClean="0"/>
              <a:t>Table Assignments for Day 2</a:t>
            </a:r>
            <a:endParaRPr lang="en-US" dirty="0"/>
          </a:p>
        </p:txBody>
      </p:sp>
      <p:sp>
        <p:nvSpPr>
          <p:cNvPr id="17" name="Rectangle 16"/>
          <p:cNvSpPr/>
          <p:nvPr/>
        </p:nvSpPr>
        <p:spPr>
          <a:xfrm>
            <a:off x="124464" y="1271487"/>
            <a:ext cx="3658088" cy="416657"/>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Arial" panose="020B0604020202020204" pitchFamily="34" charset="0"/>
                <a:cs typeface="Arial" panose="020B0604020202020204" pitchFamily="34" charset="0"/>
              </a:rPr>
              <a:t>Group 1</a:t>
            </a:r>
            <a:endParaRPr lang="en-US" sz="2400" b="1" dirty="0">
              <a:latin typeface="Arial" panose="020B0604020202020204" pitchFamily="34" charset="0"/>
              <a:cs typeface="Arial" panose="020B0604020202020204" pitchFamily="34" charset="0"/>
            </a:endParaRPr>
          </a:p>
        </p:txBody>
      </p:sp>
      <p:sp>
        <p:nvSpPr>
          <p:cNvPr id="18" name="Rectangle 17"/>
          <p:cNvSpPr/>
          <p:nvPr/>
        </p:nvSpPr>
        <p:spPr>
          <a:xfrm>
            <a:off x="4206277" y="1271489"/>
            <a:ext cx="3658088" cy="416655"/>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Arial" panose="020B0604020202020204" pitchFamily="34" charset="0"/>
                <a:cs typeface="Arial" panose="020B0604020202020204" pitchFamily="34" charset="0"/>
              </a:rPr>
              <a:t>Group 2</a:t>
            </a:r>
            <a:endParaRPr lang="en-US" sz="2400" b="1" dirty="0">
              <a:latin typeface="Arial" panose="020B0604020202020204" pitchFamily="34" charset="0"/>
              <a:cs typeface="Arial" panose="020B0604020202020204" pitchFamily="34" charset="0"/>
            </a:endParaRPr>
          </a:p>
        </p:txBody>
      </p:sp>
      <p:sp>
        <p:nvSpPr>
          <p:cNvPr id="19" name="Rectangle 18"/>
          <p:cNvSpPr/>
          <p:nvPr/>
        </p:nvSpPr>
        <p:spPr>
          <a:xfrm>
            <a:off x="8264339" y="1271485"/>
            <a:ext cx="3658088" cy="416659"/>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Arial" panose="020B0604020202020204" pitchFamily="34" charset="0"/>
                <a:cs typeface="Arial" panose="020B0604020202020204" pitchFamily="34" charset="0"/>
              </a:rPr>
              <a:t>Group 3</a:t>
            </a:r>
            <a:endParaRPr lang="en-US" sz="2400" b="1" dirty="0">
              <a:latin typeface="Arial" panose="020B0604020202020204" pitchFamily="34" charset="0"/>
              <a:cs typeface="Arial" panose="020B0604020202020204" pitchFamily="34" charset="0"/>
            </a:endParaRPr>
          </a:p>
        </p:txBody>
      </p:sp>
      <p:sp>
        <p:nvSpPr>
          <p:cNvPr id="21" name="Rectangle 20"/>
          <p:cNvSpPr/>
          <p:nvPr/>
        </p:nvSpPr>
        <p:spPr>
          <a:xfrm>
            <a:off x="124464" y="4253853"/>
            <a:ext cx="3658088" cy="2124818"/>
          </a:xfrm>
          <a:prstGeom prst="rect">
            <a:avLst/>
          </a:prstGeom>
          <a:solidFill>
            <a:srgbClr val="DCEA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sz="2400" dirty="0" smtClean="0">
              <a:solidFill>
                <a:srgbClr val="004370"/>
              </a:solidFill>
              <a:latin typeface="Arial" panose="020B0604020202020204" pitchFamily="34" charset="0"/>
              <a:cs typeface="Arial" panose="020B0604020202020204" pitchFamily="34" charset="0"/>
            </a:endParaRPr>
          </a:p>
        </p:txBody>
      </p:sp>
      <p:sp>
        <p:nvSpPr>
          <p:cNvPr id="22" name="Rectangle 21"/>
          <p:cNvSpPr/>
          <p:nvPr/>
        </p:nvSpPr>
        <p:spPr>
          <a:xfrm>
            <a:off x="4206276" y="4253856"/>
            <a:ext cx="3658089" cy="2124818"/>
          </a:xfrm>
          <a:prstGeom prst="rect">
            <a:avLst/>
          </a:prstGeom>
          <a:solidFill>
            <a:srgbClr val="DCEA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sz="2400" dirty="0">
              <a:solidFill>
                <a:srgbClr val="004370"/>
              </a:solidFill>
              <a:latin typeface="Arial" panose="020B0604020202020204" pitchFamily="34" charset="0"/>
              <a:cs typeface="Arial" panose="020B0604020202020204" pitchFamily="34" charset="0"/>
            </a:endParaRPr>
          </a:p>
        </p:txBody>
      </p:sp>
      <p:sp>
        <p:nvSpPr>
          <p:cNvPr id="23" name="Rectangle 22"/>
          <p:cNvSpPr/>
          <p:nvPr/>
        </p:nvSpPr>
        <p:spPr>
          <a:xfrm>
            <a:off x="8264338" y="4153625"/>
            <a:ext cx="3602079" cy="2215157"/>
          </a:xfrm>
          <a:prstGeom prst="rect">
            <a:avLst/>
          </a:prstGeom>
          <a:solidFill>
            <a:srgbClr val="DCEA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sz="2400" dirty="0">
              <a:solidFill>
                <a:srgbClr val="004370"/>
              </a:solidFill>
              <a:latin typeface="Arial" panose="020B0604020202020204" pitchFamily="34" charset="0"/>
              <a:cs typeface="Arial" panose="020B0604020202020204" pitchFamily="34" charset="0"/>
            </a:endParaRPr>
          </a:p>
        </p:txBody>
      </p:sp>
      <p:sp>
        <p:nvSpPr>
          <p:cNvPr id="24" name="Rectangle 23"/>
          <p:cNvSpPr/>
          <p:nvPr/>
        </p:nvSpPr>
        <p:spPr>
          <a:xfrm>
            <a:off x="124464" y="3837198"/>
            <a:ext cx="3658088" cy="416657"/>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Arial" panose="020B0604020202020204" pitchFamily="34" charset="0"/>
                <a:cs typeface="Arial" panose="020B0604020202020204" pitchFamily="34" charset="0"/>
              </a:rPr>
              <a:t>Group 4</a:t>
            </a:r>
            <a:endParaRPr lang="en-US" sz="2400" b="1" dirty="0">
              <a:latin typeface="Arial" panose="020B0604020202020204" pitchFamily="34" charset="0"/>
              <a:cs typeface="Arial" panose="020B0604020202020204" pitchFamily="34" charset="0"/>
            </a:endParaRPr>
          </a:p>
        </p:txBody>
      </p:sp>
      <p:sp>
        <p:nvSpPr>
          <p:cNvPr id="25" name="Rectangle 24"/>
          <p:cNvSpPr/>
          <p:nvPr/>
        </p:nvSpPr>
        <p:spPr>
          <a:xfrm>
            <a:off x="4206277" y="3837200"/>
            <a:ext cx="3658088" cy="416655"/>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Arial" panose="020B0604020202020204" pitchFamily="34" charset="0"/>
                <a:cs typeface="Arial" panose="020B0604020202020204" pitchFamily="34" charset="0"/>
              </a:rPr>
              <a:t>Group 5</a:t>
            </a:r>
            <a:endParaRPr lang="en-US" sz="2400" b="1" dirty="0">
              <a:latin typeface="Arial" panose="020B0604020202020204" pitchFamily="34" charset="0"/>
              <a:cs typeface="Arial" panose="020B0604020202020204" pitchFamily="34" charset="0"/>
            </a:endParaRPr>
          </a:p>
        </p:txBody>
      </p:sp>
      <p:sp>
        <p:nvSpPr>
          <p:cNvPr id="26" name="Rectangle 25"/>
          <p:cNvSpPr/>
          <p:nvPr/>
        </p:nvSpPr>
        <p:spPr>
          <a:xfrm>
            <a:off x="8264339" y="3837196"/>
            <a:ext cx="3658088" cy="416659"/>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Arial" panose="020B0604020202020204" pitchFamily="34" charset="0"/>
                <a:cs typeface="Arial" panose="020B0604020202020204" pitchFamily="34" charset="0"/>
              </a:rPr>
              <a:t>Group 6</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30072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Instructions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Activity Instructions</a:t>
            </a:r>
          </a:p>
          <a:p>
            <a:pPr marL="171450" indent="-171450"/>
            <a:r>
              <a:rPr lang="en-US" sz="2200" dirty="0"/>
              <a:t>Your group represents a private research and development company that is helping to build a </a:t>
            </a:r>
            <a:r>
              <a:rPr lang="en-US" sz="2200" dirty="0" err="1" smtClean="0"/>
              <a:t>biodome</a:t>
            </a:r>
            <a:r>
              <a:rPr lang="en-US" sz="2200" dirty="0" smtClean="0"/>
              <a:t> in Arizona</a:t>
            </a:r>
          </a:p>
          <a:p>
            <a:pPr marL="171450" indent="-171450"/>
            <a:r>
              <a:rPr lang="en-US" sz="2200" dirty="0" smtClean="0"/>
              <a:t>In </a:t>
            </a:r>
            <a:r>
              <a:rPr lang="en-US" sz="2200" dirty="0"/>
              <a:t>the </a:t>
            </a:r>
            <a:r>
              <a:rPr lang="en-US" sz="2200" b="1" dirty="0"/>
              <a:t>design phase </a:t>
            </a:r>
            <a:r>
              <a:rPr lang="en-US" sz="2200" dirty="0" smtClean="0"/>
              <a:t>you </a:t>
            </a:r>
            <a:r>
              <a:rPr lang="en-US" sz="2200" dirty="0"/>
              <a:t>must </a:t>
            </a:r>
            <a:r>
              <a:rPr lang="en-US" sz="2200" dirty="0" smtClean="0"/>
              <a:t>work with your group to select </a:t>
            </a:r>
            <a:r>
              <a:rPr lang="en-US" sz="2200" dirty="0"/>
              <a:t>targets </a:t>
            </a:r>
            <a:r>
              <a:rPr lang="en-US" sz="2200" dirty="0" smtClean="0"/>
              <a:t>for your </a:t>
            </a:r>
            <a:r>
              <a:rPr lang="en-US" sz="2200" dirty="0" err="1" smtClean="0"/>
              <a:t>biodome</a:t>
            </a:r>
            <a:r>
              <a:rPr lang="en-US" sz="2200" dirty="0" smtClean="0"/>
              <a:t> across </a:t>
            </a:r>
            <a:r>
              <a:rPr lang="en-US" sz="2200" dirty="0"/>
              <a:t>three factors: </a:t>
            </a:r>
            <a:endParaRPr lang="en-US" sz="2200" dirty="0" smtClean="0"/>
          </a:p>
          <a:p>
            <a:pPr marL="628650" lvl="1" indent="-171450"/>
            <a:r>
              <a:rPr lang="en-US" sz="2200" dirty="0"/>
              <a:t>C</a:t>
            </a:r>
            <a:r>
              <a:rPr lang="en-US" sz="2200" dirty="0" smtClean="0"/>
              <a:t>onstruction time</a:t>
            </a:r>
          </a:p>
          <a:p>
            <a:pPr marL="628650" lvl="1" indent="-171450"/>
            <a:r>
              <a:rPr lang="en-US" sz="2200" dirty="0"/>
              <a:t>N</a:t>
            </a:r>
            <a:r>
              <a:rPr lang="en-US" sz="2200" dirty="0" smtClean="0"/>
              <a:t>umber </a:t>
            </a:r>
            <a:r>
              <a:rPr lang="en-US" sz="2200" dirty="0"/>
              <a:t>of building pieces </a:t>
            </a:r>
            <a:r>
              <a:rPr lang="en-US" sz="2200" dirty="0" smtClean="0"/>
              <a:t>used</a:t>
            </a:r>
          </a:p>
          <a:p>
            <a:pPr marL="628650" lvl="1" indent="-171450"/>
            <a:r>
              <a:rPr lang="en-US" sz="2200" dirty="0"/>
              <a:t>H</a:t>
            </a:r>
            <a:r>
              <a:rPr lang="en-US" sz="2200" dirty="0" smtClean="0"/>
              <a:t>eight </a:t>
            </a:r>
            <a:r>
              <a:rPr lang="en-US" sz="2200" dirty="0"/>
              <a:t>of the </a:t>
            </a:r>
            <a:r>
              <a:rPr lang="en-US" sz="2200" dirty="0" smtClean="0"/>
              <a:t>model</a:t>
            </a:r>
            <a:endParaRPr lang="en-US" sz="2200" dirty="0"/>
          </a:p>
          <a:p>
            <a:pPr marL="171450" indent="-171450"/>
            <a:r>
              <a:rPr lang="en-US" sz="2200" dirty="0" smtClean="0"/>
              <a:t>In </a:t>
            </a:r>
            <a:r>
              <a:rPr lang="en-US" sz="2200" dirty="0"/>
              <a:t>the </a:t>
            </a:r>
            <a:r>
              <a:rPr lang="en-US" sz="2200" b="1" dirty="0"/>
              <a:t>construction phase</a:t>
            </a:r>
            <a:r>
              <a:rPr lang="en-US" sz="2200" dirty="0"/>
              <a:t>, your model must remain freestanding </a:t>
            </a:r>
            <a:r>
              <a:rPr lang="en-US" sz="2200" dirty="0" smtClean="0"/>
              <a:t>for </a:t>
            </a:r>
            <a:r>
              <a:rPr lang="en-US" sz="2200" dirty="0"/>
              <a:t>at least 2 minutes to qualify for </a:t>
            </a:r>
            <a:r>
              <a:rPr lang="en-US" sz="2200" dirty="0" smtClean="0"/>
              <a:t>scoring</a:t>
            </a:r>
            <a:endParaRPr lang="en-US" sz="2200" dirty="0"/>
          </a:p>
          <a:p>
            <a:pPr marL="171450" indent="-171450"/>
            <a:r>
              <a:rPr lang="en-US" sz="2200" dirty="0"/>
              <a:t>At the end of the exercise, groups that have met all their targets will be </a:t>
            </a:r>
            <a:r>
              <a:rPr lang="en-US" sz="2200" dirty="0" smtClean="0"/>
              <a:t>compared </a:t>
            </a:r>
            <a:endParaRPr lang="en-US" sz="2200" dirty="0"/>
          </a:p>
          <a:p>
            <a:pPr marL="171450" indent="-171450"/>
            <a:r>
              <a:rPr lang="en-US" sz="2200" dirty="0"/>
              <a:t>The group that has the most points will be considered the most </a:t>
            </a:r>
            <a:r>
              <a:rPr lang="en-US" sz="2200" dirty="0" smtClean="0"/>
              <a:t>successful</a:t>
            </a:r>
          </a:p>
          <a:p>
            <a:pPr marL="628650" lvl="1" indent="-171450"/>
            <a:r>
              <a:rPr lang="en-US" sz="2200" dirty="0" smtClean="0"/>
              <a:t>If </a:t>
            </a:r>
            <a:r>
              <a:rPr lang="en-US" sz="2200" dirty="0"/>
              <a:t>there is a tie, the group that has assembled its prototype in the least amount of time will </a:t>
            </a:r>
            <a:r>
              <a:rPr lang="en-US" sz="2200" dirty="0" smtClean="0"/>
              <a:t>win</a:t>
            </a:r>
            <a:endParaRPr lang="en-US" sz="2200" dirty="0"/>
          </a:p>
          <a:p>
            <a:endParaRPr lang="en-US" dirty="0"/>
          </a:p>
        </p:txBody>
      </p:sp>
    </p:spTree>
    <p:extLst>
      <p:ext uri="{BB962C8B-B14F-4D97-AF65-F5344CB8AC3E}">
        <p14:creationId xmlns:p14="http://schemas.microsoft.com/office/powerpoint/2010/main" val="40595879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Phase</a:t>
            </a:r>
            <a:endParaRPr lang="en-US" dirty="0"/>
          </a:p>
        </p:txBody>
      </p:sp>
      <p:sp>
        <p:nvSpPr>
          <p:cNvPr id="3" name="Content Placeholder 2"/>
          <p:cNvSpPr>
            <a:spLocks noGrp="1"/>
          </p:cNvSpPr>
          <p:nvPr>
            <p:ph idx="1"/>
          </p:nvPr>
        </p:nvSpPr>
        <p:spPr/>
        <p:txBody>
          <a:bodyPr>
            <a:normAutofit lnSpcReduction="10000"/>
          </a:bodyPr>
          <a:lstStyle/>
          <a:p>
            <a:r>
              <a:rPr lang="en-US" dirty="0" smtClean="0"/>
              <a:t>You will have 10 </a:t>
            </a:r>
            <a:r>
              <a:rPr lang="en-US" dirty="0"/>
              <a:t>minutes to identify your targets for each </a:t>
            </a:r>
            <a:r>
              <a:rPr lang="en-US" dirty="0" smtClean="0"/>
              <a:t>factor</a:t>
            </a:r>
          </a:p>
          <a:p>
            <a:pPr lvl="1"/>
            <a:r>
              <a:rPr lang="en-US" dirty="0" smtClean="0"/>
              <a:t>Note that you may receive bonus points for exceeding your targets</a:t>
            </a:r>
          </a:p>
          <a:p>
            <a:pPr lvl="1"/>
            <a:r>
              <a:rPr lang="en-US" dirty="0" smtClean="0"/>
              <a:t>You will be disqualified if your </a:t>
            </a:r>
            <a:r>
              <a:rPr lang="en-US" dirty="0" err="1" smtClean="0"/>
              <a:t>biodome</a:t>
            </a:r>
            <a:r>
              <a:rPr lang="en-US" dirty="0" smtClean="0"/>
              <a:t> does not meet your projected targets</a:t>
            </a:r>
          </a:p>
          <a:p>
            <a:pPr marL="171450" lvl="0" indent="-171450"/>
            <a:endParaRPr lang="en-US" dirty="0" smtClean="0"/>
          </a:p>
          <a:p>
            <a:pPr marL="171450" lvl="0" indent="-171450"/>
            <a:r>
              <a:rPr lang="en-US" dirty="0" smtClean="0"/>
              <a:t>Review </a:t>
            </a:r>
            <a:r>
              <a:rPr lang="en-US" dirty="0"/>
              <a:t>the target scoring sheet and decide on targets for the following factors:</a:t>
            </a:r>
          </a:p>
          <a:p>
            <a:pPr marL="628650" lvl="1" indent="-171450"/>
            <a:r>
              <a:rPr lang="en-US" sz="2200" b="1" dirty="0"/>
              <a:t>Number of pieces</a:t>
            </a:r>
            <a:r>
              <a:rPr lang="en-US" sz="2200" dirty="0"/>
              <a:t> the </a:t>
            </a:r>
            <a:r>
              <a:rPr lang="en-US" sz="2200" dirty="0" err="1" smtClean="0"/>
              <a:t>biodome</a:t>
            </a:r>
            <a:r>
              <a:rPr lang="en-US" sz="2200" dirty="0" smtClean="0"/>
              <a:t> design </a:t>
            </a:r>
            <a:r>
              <a:rPr lang="en-US" sz="2200" dirty="0"/>
              <a:t>requires (fewer pieces = less maintenance/overhead = more points)</a:t>
            </a:r>
          </a:p>
          <a:p>
            <a:pPr marL="628650" lvl="1" indent="-171450"/>
            <a:r>
              <a:rPr lang="en-US" sz="2200" b="1" dirty="0"/>
              <a:t>Time</a:t>
            </a:r>
            <a:r>
              <a:rPr lang="en-US" sz="2200" dirty="0"/>
              <a:t> required for assembly of the </a:t>
            </a:r>
            <a:r>
              <a:rPr lang="en-US" sz="2200" dirty="0" err="1" smtClean="0"/>
              <a:t>biodome</a:t>
            </a:r>
            <a:r>
              <a:rPr lang="en-US" sz="2200" dirty="0" smtClean="0"/>
              <a:t> </a:t>
            </a:r>
            <a:r>
              <a:rPr lang="en-US" sz="2200" dirty="0"/>
              <a:t>(faster = better readiness factor in crisis = more points); and</a:t>
            </a:r>
          </a:p>
          <a:p>
            <a:pPr marL="628650" lvl="1" indent="-171450"/>
            <a:r>
              <a:rPr lang="en-US" sz="2200" b="1" dirty="0"/>
              <a:t>Height</a:t>
            </a:r>
            <a:r>
              <a:rPr lang="en-US" sz="2200" dirty="0"/>
              <a:t> of the </a:t>
            </a:r>
            <a:r>
              <a:rPr lang="en-US" sz="2200" dirty="0" err="1" smtClean="0"/>
              <a:t>biodome</a:t>
            </a:r>
            <a:r>
              <a:rPr lang="en-US" sz="2200" dirty="0" smtClean="0"/>
              <a:t>  </a:t>
            </a:r>
            <a:r>
              <a:rPr lang="en-US" sz="2200" dirty="0"/>
              <a:t>(taller = better </a:t>
            </a:r>
            <a:r>
              <a:rPr lang="en-US" sz="2200" dirty="0" smtClean="0"/>
              <a:t>ability to get solar energy = </a:t>
            </a:r>
            <a:r>
              <a:rPr lang="en-US" sz="2200" dirty="0"/>
              <a:t>more points)</a:t>
            </a:r>
          </a:p>
          <a:p>
            <a:endParaRPr lang="en-US" dirty="0" smtClean="0"/>
          </a:p>
          <a:p>
            <a:pPr lvl="1"/>
            <a:endParaRPr lang="en-US" dirty="0"/>
          </a:p>
          <a:p>
            <a:endParaRPr lang="en-US" dirty="0"/>
          </a:p>
        </p:txBody>
      </p:sp>
    </p:spTree>
    <p:extLst>
      <p:ext uri="{BB962C8B-B14F-4D97-AF65-F5344CB8AC3E}">
        <p14:creationId xmlns:p14="http://schemas.microsoft.com/office/powerpoint/2010/main" val="16831873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Construction Period</a:t>
            </a:r>
            <a:endParaRPr lang="en-US" dirty="0"/>
          </a:p>
        </p:txBody>
      </p:sp>
      <p:sp>
        <p:nvSpPr>
          <p:cNvPr id="3" name="Content Placeholder 2"/>
          <p:cNvSpPr>
            <a:spLocks noGrp="1"/>
          </p:cNvSpPr>
          <p:nvPr>
            <p:ph idx="1"/>
          </p:nvPr>
        </p:nvSpPr>
        <p:spPr/>
        <p:txBody>
          <a:bodyPr/>
          <a:lstStyle/>
          <a:p>
            <a:r>
              <a:rPr lang="en-US" dirty="0"/>
              <a:t>Now you will have up to </a:t>
            </a:r>
            <a:r>
              <a:rPr lang="en-US" dirty="0" smtClean="0"/>
              <a:t>10 minutes </a:t>
            </a:r>
            <a:r>
              <a:rPr lang="en-US" dirty="0"/>
              <a:t>to construct your model. </a:t>
            </a:r>
            <a:endParaRPr lang="en-US" dirty="0" smtClean="0"/>
          </a:p>
          <a:p>
            <a:pPr lvl="1"/>
            <a:r>
              <a:rPr lang="en-US" dirty="0" smtClean="0"/>
              <a:t>Remember </a:t>
            </a:r>
            <a:r>
              <a:rPr lang="en-US" dirty="0"/>
              <a:t>the compliance requirements to avoid being disqualified</a:t>
            </a:r>
            <a:r>
              <a:rPr lang="en-US" dirty="0" smtClean="0"/>
              <a:t>.</a:t>
            </a:r>
          </a:p>
          <a:p>
            <a:pPr marL="171450" lvl="0" indent="-171450"/>
            <a:r>
              <a:rPr lang="en-US" sz="2400" dirty="0"/>
              <a:t>When you finish assembling your </a:t>
            </a:r>
            <a:r>
              <a:rPr lang="en-US" sz="2400" dirty="0" err="1" smtClean="0"/>
              <a:t>biodome</a:t>
            </a:r>
            <a:r>
              <a:rPr lang="en-US" sz="2400" dirty="0" smtClean="0"/>
              <a:t>, </a:t>
            </a:r>
            <a:r>
              <a:rPr lang="en-US" sz="2400" dirty="0"/>
              <a:t>all team members must alert me or the co-facilitator of your completion by stepping away from the </a:t>
            </a:r>
            <a:r>
              <a:rPr lang="en-US" sz="2400" dirty="0" err="1" smtClean="0"/>
              <a:t>biodome</a:t>
            </a:r>
            <a:r>
              <a:rPr lang="en-US" sz="2400" dirty="0" smtClean="0"/>
              <a:t> and </a:t>
            </a:r>
            <a:r>
              <a:rPr lang="en-US" sz="2400" dirty="0"/>
              <a:t>raising your hands in the air.</a:t>
            </a:r>
          </a:p>
          <a:p>
            <a:pPr marL="628650" lvl="1" indent="-171450"/>
            <a:r>
              <a:rPr lang="en-US" dirty="0"/>
              <a:t>One of us will shout out the time it took you to complete your tower; write it down </a:t>
            </a:r>
            <a:r>
              <a:rPr lang="en-US" dirty="0" smtClean="0"/>
              <a:t>in your Learner Guide</a:t>
            </a:r>
            <a:endParaRPr lang="en-US" sz="1200" dirty="0"/>
          </a:p>
        </p:txBody>
      </p:sp>
    </p:spTree>
    <p:extLst>
      <p:ext uri="{BB962C8B-B14F-4D97-AF65-F5344CB8AC3E}">
        <p14:creationId xmlns:p14="http://schemas.microsoft.com/office/powerpoint/2010/main" val="264785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Requirement</a:t>
            </a:r>
            <a:endParaRPr lang="en-US" dirty="0"/>
          </a:p>
        </p:txBody>
      </p:sp>
      <p:sp>
        <p:nvSpPr>
          <p:cNvPr id="3" name="Content Placeholder 2"/>
          <p:cNvSpPr>
            <a:spLocks noGrp="1"/>
          </p:cNvSpPr>
          <p:nvPr>
            <p:ph idx="1"/>
          </p:nvPr>
        </p:nvSpPr>
        <p:spPr/>
        <p:txBody>
          <a:bodyPr/>
          <a:lstStyle/>
          <a:p>
            <a:r>
              <a:rPr lang="en-US" dirty="0" smtClean="0"/>
              <a:t>You must incorporate a roll of Post-Its into your </a:t>
            </a:r>
            <a:r>
              <a:rPr lang="en-US" dirty="0" err="1" smtClean="0"/>
              <a:t>biodome</a:t>
            </a:r>
            <a:r>
              <a:rPr lang="en-US" dirty="0" smtClean="0"/>
              <a:t> </a:t>
            </a:r>
          </a:p>
          <a:p>
            <a:pPr lvl="1"/>
            <a:r>
              <a:rPr lang="en-US" dirty="0" smtClean="0"/>
              <a:t>The Post-Its cannot be touching the table</a:t>
            </a:r>
          </a:p>
          <a:p>
            <a:r>
              <a:rPr lang="en-US" dirty="0" smtClean="0"/>
              <a:t>The clock will reset at 10 minutes</a:t>
            </a:r>
            <a:endParaRPr lang="en-US" dirty="0"/>
          </a:p>
        </p:txBody>
      </p:sp>
    </p:spTree>
    <p:extLst>
      <p:ext uri="{BB962C8B-B14F-4D97-AF65-F5344CB8AC3E}">
        <p14:creationId xmlns:p14="http://schemas.microsoft.com/office/powerpoint/2010/main" val="988697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Biodome</a:t>
            </a:r>
            <a:r>
              <a:rPr lang="en-US" dirty="0" smtClean="0"/>
              <a:t> in Arizona Debrief</a:t>
            </a:r>
            <a:endParaRPr lang="en-US" dirty="0"/>
          </a:p>
        </p:txBody>
      </p:sp>
      <p:sp>
        <p:nvSpPr>
          <p:cNvPr id="3" name="Content Placeholder 2"/>
          <p:cNvSpPr>
            <a:spLocks noGrp="1"/>
          </p:cNvSpPr>
          <p:nvPr>
            <p:ph idx="1"/>
          </p:nvPr>
        </p:nvSpPr>
        <p:spPr/>
        <p:txBody>
          <a:bodyPr/>
          <a:lstStyle/>
          <a:p>
            <a:r>
              <a:rPr lang="en-US" dirty="0" smtClean="0"/>
              <a:t>What did your team do that worked well? What did your team do that did not work well? </a:t>
            </a:r>
          </a:p>
          <a:p>
            <a:r>
              <a:rPr lang="en-US" dirty="0" smtClean="0"/>
              <a:t>What concepts from this activity apply to the Digital Acquisition  MVP? </a:t>
            </a:r>
          </a:p>
          <a:p>
            <a:r>
              <a:rPr lang="en-US" dirty="0" smtClean="0"/>
              <a:t>What types of influencing strategies did you use in either the design or construction phase? </a:t>
            </a:r>
          </a:p>
          <a:p>
            <a:r>
              <a:rPr lang="en-US" dirty="0" smtClean="0"/>
              <a:t>If we were to apply this to your live digital assignments, at what phase are you right now? </a:t>
            </a:r>
            <a:endParaRPr lang="en-US" dirty="0"/>
          </a:p>
          <a:p>
            <a:pPr marL="0" indent="0">
              <a:buNone/>
            </a:pPr>
            <a:endParaRPr lang="en-US" dirty="0" smtClean="0"/>
          </a:p>
        </p:txBody>
      </p:sp>
    </p:spTree>
    <p:extLst>
      <p:ext uri="{BB962C8B-B14F-4D97-AF65-F5344CB8AC3E}">
        <p14:creationId xmlns:p14="http://schemas.microsoft.com/office/powerpoint/2010/main" val="4056147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 y="1460377"/>
            <a:ext cx="9144000" cy="829854"/>
          </a:xfrm>
        </p:spPr>
        <p:txBody>
          <a:bodyPr>
            <a:noAutofit/>
          </a:bodyPr>
          <a:lstStyle/>
          <a:p>
            <a:r>
              <a:rPr lang="en-US" dirty="0" smtClean="0"/>
              <a:t>Pre-Program and </a:t>
            </a:r>
            <a:br>
              <a:rPr lang="en-US" dirty="0" smtClean="0"/>
            </a:br>
            <a:r>
              <a:rPr lang="en-US" dirty="0" smtClean="0"/>
              <a:t>Release 1 Assessment Results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938053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Assessment Approach</a:t>
            </a:r>
            <a:endParaRPr lang="en-US" dirty="0"/>
          </a:p>
        </p:txBody>
      </p:sp>
      <p:sp>
        <p:nvSpPr>
          <p:cNvPr id="3" name="Content Placeholder 2"/>
          <p:cNvSpPr>
            <a:spLocks noGrp="1"/>
          </p:cNvSpPr>
          <p:nvPr>
            <p:ph idx="1"/>
          </p:nvPr>
        </p:nvSpPr>
        <p:spPr/>
        <p:txBody>
          <a:bodyPr>
            <a:normAutofit/>
          </a:bodyPr>
          <a:lstStyle/>
          <a:p>
            <a:r>
              <a:rPr lang="en-US" dirty="0" smtClean="0"/>
              <a:t>Why assessments?</a:t>
            </a:r>
          </a:p>
          <a:p>
            <a:pPr lvl="1"/>
            <a:r>
              <a:rPr lang="en-US" dirty="0" smtClean="0"/>
              <a:t>To give you feedback that can guide your program efforts</a:t>
            </a:r>
          </a:p>
          <a:p>
            <a:pPr lvl="1"/>
            <a:r>
              <a:rPr lang="en-US" dirty="0" smtClean="0"/>
              <a:t>To enable continuous program customization</a:t>
            </a:r>
          </a:p>
          <a:p>
            <a:pPr lvl="1"/>
            <a:endParaRPr lang="en-US" dirty="0" smtClean="0"/>
          </a:p>
          <a:p>
            <a:r>
              <a:rPr lang="en-US" dirty="0" smtClean="0"/>
              <a:t>So far, you have participated in:</a:t>
            </a:r>
          </a:p>
          <a:p>
            <a:pPr lvl="1"/>
            <a:r>
              <a:rPr lang="en-US" dirty="0" smtClean="0"/>
              <a:t>Pre-Program Assessment</a:t>
            </a:r>
          </a:p>
          <a:p>
            <a:pPr lvl="2"/>
            <a:r>
              <a:rPr lang="en-US" dirty="0" smtClean="0"/>
              <a:t>Eight scenarios and 51 multiple choice items</a:t>
            </a:r>
          </a:p>
          <a:p>
            <a:pPr lvl="1"/>
            <a:r>
              <a:rPr lang="en-US" dirty="0" smtClean="0"/>
              <a:t>Release 1 Assessment</a:t>
            </a:r>
          </a:p>
          <a:p>
            <a:pPr lvl="2"/>
            <a:r>
              <a:rPr lang="en-US" dirty="0" smtClean="0"/>
              <a:t>28 multiple choice items</a:t>
            </a:r>
          </a:p>
          <a:p>
            <a:pPr lvl="1"/>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0075" y="2944006"/>
            <a:ext cx="3133725" cy="2857500"/>
          </a:xfrm>
          <a:prstGeom prst="rect">
            <a:avLst/>
          </a:prstGeom>
        </p:spPr>
      </p:pic>
    </p:spTree>
    <p:extLst>
      <p:ext uri="{BB962C8B-B14F-4D97-AF65-F5344CB8AC3E}">
        <p14:creationId xmlns:p14="http://schemas.microsoft.com/office/powerpoint/2010/main" val="27410177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Pre-Program Assessment: Cohort Overview</a:t>
            </a:r>
            <a:endParaRPr lang="en-US" dirty="0"/>
          </a:p>
        </p:txBody>
      </p:sp>
      <p:sp>
        <p:nvSpPr>
          <p:cNvPr id="5" name="Content Placeholder 4"/>
          <p:cNvSpPr>
            <a:spLocks noGrp="1"/>
          </p:cNvSpPr>
          <p:nvPr>
            <p:ph sz="half" idx="1"/>
          </p:nvPr>
        </p:nvSpPr>
        <p:spPr>
          <a:xfrm>
            <a:off x="438150" y="1825625"/>
            <a:ext cx="5048250" cy="4351338"/>
          </a:xfrm>
        </p:spPr>
        <p:txBody>
          <a:bodyPr/>
          <a:lstStyle/>
          <a:p>
            <a:r>
              <a:rPr lang="en-US" dirty="0" smtClean="0">
                <a:latin typeface="Arial" panose="020B0604020202020204" pitchFamily="34" charset="0"/>
                <a:cs typeface="Arial" panose="020B0604020202020204" pitchFamily="34" charset="0"/>
              </a:rPr>
              <a:t>Best performance on Release 3 questions</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The lowest scores were for Release 4 questions</a:t>
            </a:r>
          </a:p>
          <a:p>
            <a:pPr lvl="1"/>
            <a:r>
              <a:rPr lang="en-US" dirty="0" smtClean="0">
                <a:latin typeface="Arial" panose="020B0604020202020204" pitchFamily="34" charset="0"/>
                <a:cs typeface="Arial" panose="020B0604020202020204" pitchFamily="34" charset="0"/>
              </a:rPr>
              <a:t>Wide range of scores on this Release</a:t>
            </a:r>
          </a:p>
          <a:p>
            <a:pPr marL="457200" lvl="1" indent="0">
              <a:buNone/>
            </a:pPr>
            <a:endParaRPr lang="en-US" dirty="0">
              <a:latin typeface="Arial" panose="020B0604020202020204" pitchFamily="34" charset="0"/>
              <a:cs typeface="Arial" panose="020B0604020202020204" pitchFamily="34" charset="0"/>
            </a:endParaRPr>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val="2140235390"/>
              </p:ext>
            </p:extLst>
          </p:nvPr>
        </p:nvGraphicFramePr>
        <p:xfrm>
          <a:off x="5723467" y="1659467"/>
          <a:ext cx="6197599" cy="45174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652561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198" y="0"/>
            <a:ext cx="10009971" cy="1325563"/>
          </a:xfrm>
        </p:spPr>
        <p:txBody>
          <a:bodyPr/>
          <a:lstStyle/>
          <a:p>
            <a:r>
              <a:rPr lang="en-US" dirty="0" smtClean="0"/>
              <a:t>Pre-Program Assessment: Performance Objectives</a:t>
            </a:r>
            <a:endParaRPr lang="en-US" dirty="0"/>
          </a:p>
        </p:txBody>
      </p:sp>
      <p:sp>
        <p:nvSpPr>
          <p:cNvPr id="5" name="Content Placeholder 4"/>
          <p:cNvSpPr>
            <a:spLocks noGrp="1"/>
          </p:cNvSpPr>
          <p:nvPr>
            <p:ph idx="1"/>
          </p:nvPr>
        </p:nvSpPr>
        <p:spPr>
          <a:xfrm>
            <a:off x="329783" y="1825625"/>
            <a:ext cx="11024017" cy="4507442"/>
          </a:xfrm>
        </p:spPr>
        <p:txBody>
          <a:bodyPr>
            <a:normAutofit lnSpcReduction="10000"/>
          </a:bodyPr>
          <a:lstStyle/>
          <a:p>
            <a:r>
              <a:rPr lang="en-US" dirty="0" smtClean="0"/>
              <a:t>Strongest Performance Objectives </a:t>
            </a:r>
          </a:p>
          <a:p>
            <a:pPr lvl="1"/>
            <a:r>
              <a:rPr lang="en-US" b="1" dirty="0" smtClean="0"/>
              <a:t>Objective 1.3: </a:t>
            </a:r>
            <a:r>
              <a:rPr lang="en-US" dirty="0" smtClean="0"/>
              <a:t>Identify modern design, development, and delivery methods used by digital services professionals</a:t>
            </a:r>
          </a:p>
          <a:p>
            <a:pPr lvl="1"/>
            <a:r>
              <a:rPr lang="en-US" b="1" dirty="0" smtClean="0"/>
              <a:t>Objective 1.4: </a:t>
            </a:r>
            <a:r>
              <a:rPr lang="en-US" dirty="0" smtClean="0"/>
              <a:t>Identify “who’s who” in the digital services arena, including public and private sector organizations and individuals</a:t>
            </a:r>
          </a:p>
          <a:p>
            <a:pPr lvl="1"/>
            <a:endParaRPr lang="en-US" dirty="0"/>
          </a:p>
          <a:p>
            <a:r>
              <a:rPr lang="en-US" dirty="0" smtClean="0"/>
              <a:t>Weakest Performance Objectives</a:t>
            </a:r>
          </a:p>
          <a:p>
            <a:pPr lvl="1"/>
            <a:r>
              <a:rPr lang="en-US" b="1" dirty="0" smtClean="0"/>
              <a:t>Objective 4.5: </a:t>
            </a:r>
            <a:r>
              <a:rPr lang="en-US" dirty="0" smtClean="0"/>
              <a:t>Identify software engineering practices for high-quality digital services like version control, continuous integration, and continuous delivery</a:t>
            </a:r>
            <a:endParaRPr lang="en-US" b="1" dirty="0" smtClean="0"/>
          </a:p>
          <a:p>
            <a:pPr lvl="1"/>
            <a:r>
              <a:rPr lang="en-US" b="1" dirty="0" smtClean="0"/>
              <a:t>Objective 2.5: </a:t>
            </a:r>
            <a:r>
              <a:rPr lang="en-US" dirty="0" smtClean="0"/>
              <a:t>Identify why communicating openly and responsibly with potential vendors is critical to digital services acquisition success and how to do it</a:t>
            </a:r>
            <a:endParaRPr lang="en-US" b="1" dirty="0"/>
          </a:p>
        </p:txBody>
      </p:sp>
    </p:spTree>
    <p:extLst>
      <p:ext uri="{BB962C8B-B14F-4D97-AF65-F5344CB8AC3E}">
        <p14:creationId xmlns:p14="http://schemas.microsoft.com/office/powerpoint/2010/main" val="1115189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1 Assessment: Cohort Overview</a:t>
            </a:r>
            <a:endParaRPr lang="en-US" dirty="0"/>
          </a:p>
        </p:txBody>
      </p:sp>
      <p:sp>
        <p:nvSpPr>
          <p:cNvPr id="4" name="Content Placeholder 3"/>
          <p:cNvSpPr>
            <a:spLocks noGrp="1"/>
          </p:cNvSpPr>
          <p:nvPr>
            <p:ph sz="half" idx="1"/>
          </p:nvPr>
        </p:nvSpPr>
        <p:spPr>
          <a:xfrm>
            <a:off x="438150" y="1825624"/>
            <a:ext cx="5581650" cy="4620145"/>
          </a:xfrm>
        </p:spPr>
        <p:txBody>
          <a:bodyPr>
            <a:normAutofit lnSpcReduction="10000"/>
          </a:bodyPr>
          <a:lstStyle/>
          <a:p>
            <a:r>
              <a:rPr lang="en-US" dirty="0" smtClean="0">
                <a:latin typeface="Arial" panose="020B0604020202020204" pitchFamily="34" charset="0"/>
                <a:cs typeface="Arial" panose="020B0604020202020204" pitchFamily="34" charset="0"/>
              </a:rPr>
              <a:t>Overall cohort mean score: 60%</a:t>
            </a:r>
          </a:p>
          <a:p>
            <a:pPr lvl="1"/>
            <a:r>
              <a:rPr lang="en-US" dirty="0" smtClean="0">
                <a:latin typeface="Arial" panose="020B0604020202020204" pitchFamily="34" charset="0"/>
                <a:cs typeface="Arial" panose="020B0604020202020204" pitchFamily="34" charset="0"/>
              </a:rPr>
              <a:t>Average of 15.68/28 items correct</a:t>
            </a:r>
          </a:p>
          <a:p>
            <a:r>
              <a:rPr lang="en-US" dirty="0" smtClean="0">
                <a:latin typeface="Arial" panose="020B0604020202020204" pitchFamily="34" charset="0"/>
                <a:cs typeface="Arial" panose="020B0604020202020204" pitchFamily="34" charset="0"/>
              </a:rPr>
              <a:t>Strongest Performance Objective</a:t>
            </a:r>
          </a:p>
          <a:p>
            <a:pPr lvl="1"/>
            <a:r>
              <a:rPr lang="en-US" dirty="0" smtClean="0">
                <a:latin typeface="Arial" panose="020B0604020202020204" pitchFamily="34" charset="0"/>
                <a:cs typeface="Arial" panose="020B0604020202020204" pitchFamily="34" charset="0"/>
              </a:rPr>
              <a:t>1.4: Identify “who’s who” in the digital services arena</a:t>
            </a:r>
          </a:p>
          <a:p>
            <a:r>
              <a:rPr lang="en-US" dirty="0" smtClean="0">
                <a:latin typeface="Arial" panose="020B0604020202020204" pitchFamily="34" charset="0"/>
                <a:cs typeface="Arial" panose="020B0604020202020204" pitchFamily="34" charset="0"/>
              </a:rPr>
              <a:t>Weakest Performance Objectives</a:t>
            </a:r>
          </a:p>
          <a:p>
            <a:pPr lvl="1"/>
            <a:r>
              <a:rPr lang="en-US" dirty="0" smtClean="0">
                <a:latin typeface="Arial" panose="020B0604020202020204" pitchFamily="34" charset="0"/>
                <a:cs typeface="Arial" panose="020B0604020202020204" pitchFamily="34" charset="0"/>
              </a:rPr>
              <a:t>1.7: Identify the high-level principles of agile development</a:t>
            </a:r>
          </a:p>
          <a:p>
            <a:pPr lvl="1"/>
            <a:r>
              <a:rPr lang="en-US" dirty="0" smtClean="0">
                <a:latin typeface="Arial" panose="020B0604020202020204" pitchFamily="34" charset="0"/>
                <a:cs typeface="Arial" panose="020B0604020202020204" pitchFamily="34" charset="0"/>
              </a:rPr>
              <a:t>1.8: Describe what sets agile methods apart</a:t>
            </a:r>
          </a:p>
        </p:txBody>
      </p:sp>
      <p:graphicFrame>
        <p:nvGraphicFramePr>
          <p:cNvPr id="10" name="Content Placeholder 9"/>
          <p:cNvGraphicFramePr>
            <a:graphicFrameLocks noGrp="1"/>
          </p:cNvGraphicFramePr>
          <p:nvPr>
            <p:ph sz="half" idx="2"/>
            <p:extLst>
              <p:ext uri="{D42A27DB-BD31-4B8C-83A1-F6EECF244321}">
                <p14:modId xmlns:p14="http://schemas.microsoft.com/office/powerpoint/2010/main" val="1466941758"/>
              </p:ext>
            </p:extLst>
          </p:nvPr>
        </p:nvGraphicFramePr>
        <p:xfrm>
          <a:off x="6172200" y="1625600"/>
          <a:ext cx="5681133" cy="45513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830783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395046"/>
            <a:ext cx="9144000" cy="1157654"/>
          </a:xfrm>
        </p:spPr>
        <p:txBody>
          <a:bodyPr>
            <a:normAutofit fontScale="90000"/>
          </a:bodyPr>
          <a:lstStyle/>
          <a:p>
            <a:r>
              <a:rPr lang="en-US" sz="2400" dirty="0"/>
              <a:t>Digital Services Contracting Professional </a:t>
            </a:r>
            <a:r>
              <a:rPr lang="en-US" sz="2400" dirty="0" smtClean="0"/>
              <a:t>Development MVP Program</a:t>
            </a:r>
            <a:br>
              <a:rPr lang="en-US" sz="2400" dirty="0" smtClean="0"/>
            </a:br>
            <a:r>
              <a:rPr lang="en-US" sz="1000" dirty="0"/>
              <a:t> </a:t>
            </a:r>
            <a:r>
              <a:rPr lang="en-US" sz="1100" dirty="0" smtClean="0"/>
              <a:t> </a:t>
            </a:r>
            <a:r>
              <a:rPr lang="en-US" dirty="0" smtClean="0"/>
              <a:t/>
            </a:r>
            <a:br>
              <a:rPr lang="en-US" dirty="0" smtClean="0"/>
            </a:br>
            <a:r>
              <a:rPr lang="en-US" sz="5100" dirty="0" smtClean="0"/>
              <a:t>Release 2 Classroom Session</a:t>
            </a:r>
            <a:endParaRPr lang="en-US" sz="5100" dirty="0"/>
          </a:p>
        </p:txBody>
      </p:sp>
      <p:sp>
        <p:nvSpPr>
          <p:cNvPr id="3" name="Subtitle 2"/>
          <p:cNvSpPr>
            <a:spLocks noGrp="1"/>
          </p:cNvSpPr>
          <p:nvPr>
            <p:ph type="subTitle" idx="1"/>
          </p:nvPr>
        </p:nvSpPr>
        <p:spPr/>
        <p:txBody>
          <a:bodyPr/>
          <a:lstStyle/>
          <a:p>
            <a:r>
              <a:rPr lang="en-US" dirty="0" smtClean="0"/>
              <a:t>October 2016</a:t>
            </a:r>
            <a:endParaRPr lang="en-US" dirty="0"/>
          </a:p>
        </p:txBody>
      </p:sp>
    </p:spTree>
    <p:extLst>
      <p:ext uri="{BB962C8B-B14F-4D97-AF65-F5344CB8AC3E}">
        <p14:creationId xmlns:p14="http://schemas.microsoft.com/office/powerpoint/2010/main" val="22344111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988" y="0"/>
            <a:ext cx="9941155" cy="1325563"/>
          </a:xfrm>
        </p:spPr>
        <p:txBody>
          <a:bodyPr>
            <a:normAutofit/>
          </a:bodyPr>
          <a:lstStyle/>
          <a:p>
            <a:r>
              <a:rPr lang="en-US" sz="4000" dirty="0" smtClean="0"/>
              <a:t>Comparing the Pre-Program and Release 1 Assessments</a:t>
            </a:r>
            <a:endParaRPr lang="en-US" sz="4000" dirty="0"/>
          </a:p>
        </p:txBody>
      </p:sp>
      <p:graphicFrame>
        <p:nvGraphicFramePr>
          <p:cNvPr id="8" name="Content Placeholder 7"/>
          <p:cNvGraphicFramePr>
            <a:graphicFrameLocks noGrp="1"/>
          </p:cNvGraphicFramePr>
          <p:nvPr>
            <p:ph sz="half" idx="1"/>
            <p:extLst>
              <p:ext uri="{D42A27DB-BD31-4B8C-83A1-F6EECF244321}">
                <p14:modId xmlns:p14="http://schemas.microsoft.com/office/powerpoint/2010/main" val="4263248378"/>
              </p:ext>
            </p:extLst>
          </p:nvPr>
        </p:nvGraphicFramePr>
        <p:xfrm>
          <a:off x="378504" y="1720670"/>
          <a:ext cx="5392709" cy="4554826"/>
        </p:xfrm>
        <a:graphic>
          <a:graphicData uri="http://schemas.openxmlformats.org/drawingml/2006/table">
            <a:tbl>
              <a:tblPr firstRow="1" firstCol="1" bandRow="1"/>
              <a:tblGrid>
                <a:gridCol w="1475136"/>
                <a:gridCol w="1392915"/>
                <a:gridCol w="1218801"/>
                <a:gridCol w="1305857"/>
              </a:tblGrid>
              <a:tr h="742714">
                <a:tc gridSpan="4">
                  <a:txBody>
                    <a:bodyPr/>
                    <a:lstStyle/>
                    <a:p>
                      <a:pPr marL="0" marR="0" algn="ctr">
                        <a:lnSpc>
                          <a:spcPct val="115000"/>
                        </a:lnSpc>
                        <a:spcBef>
                          <a:spcPts val="0"/>
                        </a:spcBef>
                        <a:spcAft>
                          <a:spcPts val="0"/>
                        </a:spcAft>
                      </a:pPr>
                      <a:r>
                        <a:rPr lang="en-US" sz="1600" b="1" dirty="0">
                          <a:solidFill>
                            <a:srgbClr val="FFFFFF"/>
                          </a:solidFill>
                          <a:effectLst/>
                          <a:latin typeface="Arial" panose="020B0604020202020204" pitchFamily="34" charset="0"/>
                          <a:ea typeface="Calibri" panose="020F0502020204030204" pitchFamily="34" charset="0"/>
                          <a:cs typeface="Arial" panose="020B0604020202020204" pitchFamily="34" charset="0"/>
                        </a:rPr>
                        <a:t>Comparison of Cohort Pre-Program Assessment and Release 1 Scores for Release 1 Performance Objectives</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538B"/>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742714">
                <a:tc>
                  <a:txBody>
                    <a:bodyPr/>
                    <a:lstStyle/>
                    <a:p>
                      <a:pPr marL="0" marR="0" algn="ctr">
                        <a:lnSpc>
                          <a:spcPct val="115000"/>
                        </a:lnSpc>
                        <a:spcBef>
                          <a:spcPts val="0"/>
                        </a:spcBef>
                        <a:spcAft>
                          <a:spcPts val="0"/>
                        </a:spcAft>
                      </a:pPr>
                      <a:r>
                        <a:rPr lang="en-US" sz="1600" b="1">
                          <a:effectLst/>
                          <a:latin typeface="Arial" panose="020B0604020202020204" pitchFamily="34" charset="0"/>
                          <a:ea typeface="Calibri" panose="020F0502020204030204" pitchFamily="34" charset="0"/>
                          <a:cs typeface="Arial" panose="020B0604020202020204" pitchFamily="34" charset="0"/>
                        </a:rPr>
                        <a:t>Performance Objective</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15000"/>
                        </a:lnSpc>
                        <a:spcBef>
                          <a:spcPts val="0"/>
                        </a:spcBef>
                        <a:spcAft>
                          <a:spcPts val="0"/>
                        </a:spcAft>
                      </a:pPr>
                      <a:r>
                        <a:rPr lang="en-US" sz="1600" b="1">
                          <a:effectLst/>
                          <a:latin typeface="Arial" panose="020B0604020202020204" pitchFamily="34" charset="0"/>
                          <a:ea typeface="Calibri" panose="020F0502020204030204" pitchFamily="34" charset="0"/>
                          <a:cs typeface="Arial" panose="020B0604020202020204" pitchFamily="34" charset="0"/>
                        </a:rPr>
                        <a:t>Score Increase</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15000"/>
                        </a:lnSpc>
                        <a:spcBef>
                          <a:spcPts val="0"/>
                        </a:spcBef>
                        <a:spcAft>
                          <a:spcPts val="0"/>
                        </a:spcAft>
                      </a:pPr>
                      <a:r>
                        <a:rPr lang="en-US" sz="1600" b="1">
                          <a:effectLst/>
                          <a:latin typeface="Arial" panose="020B0604020202020204" pitchFamily="34" charset="0"/>
                          <a:ea typeface="Calibri" panose="020F0502020204030204" pitchFamily="34" charset="0"/>
                          <a:cs typeface="Arial" panose="020B0604020202020204" pitchFamily="34" charset="0"/>
                        </a:rPr>
                        <a:t>Equal Score</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15000"/>
                        </a:lnSpc>
                        <a:spcBef>
                          <a:spcPts val="0"/>
                        </a:spcBef>
                        <a:spcAft>
                          <a:spcPts val="0"/>
                        </a:spcAft>
                      </a:pPr>
                      <a:r>
                        <a:rPr lang="en-US" sz="1600" b="1">
                          <a:effectLst/>
                          <a:latin typeface="Arial" panose="020B0604020202020204" pitchFamily="34" charset="0"/>
                          <a:ea typeface="Calibri" panose="020F0502020204030204" pitchFamily="34" charset="0"/>
                          <a:cs typeface="Arial" panose="020B0604020202020204" pitchFamily="34" charset="0"/>
                        </a:rPr>
                        <a:t>Score Decrease</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371358">
                <a:tc>
                  <a:txBody>
                    <a:bodyPr/>
                    <a:lstStyle/>
                    <a:p>
                      <a:pPr marL="0" marR="0" algn="ctr">
                        <a:lnSpc>
                          <a:spcPct val="115000"/>
                        </a:lnSpc>
                        <a:spcBef>
                          <a:spcPts val="0"/>
                        </a:spcBef>
                        <a:spcAft>
                          <a:spcPts val="0"/>
                        </a:spcAft>
                      </a:pPr>
                      <a:r>
                        <a:rPr lang="en-US" sz="1600" b="1">
                          <a:effectLst/>
                          <a:latin typeface="Arial" panose="020B0604020202020204" pitchFamily="34" charset="0"/>
                          <a:ea typeface="Calibri" panose="020F0502020204030204" pitchFamily="34" charset="0"/>
                          <a:cs typeface="Arial" panose="020B0604020202020204" pitchFamily="34" charset="0"/>
                        </a:rPr>
                        <a:t>1.1</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41%</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solidFill>
                            <a:srgbClr val="000000"/>
                          </a:solidFill>
                          <a:effectLst/>
                          <a:latin typeface="Arial" panose="020B0604020202020204" pitchFamily="34" charset="0"/>
                          <a:ea typeface="Calibri" panose="020F0502020204030204" pitchFamily="34" charset="0"/>
                          <a:cs typeface="Arial" panose="020B0604020202020204" pitchFamily="34" charset="0"/>
                        </a:rPr>
                        <a:t>56%</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solidFill>
                            <a:srgbClr val="000000"/>
                          </a:solidFill>
                          <a:effectLst/>
                          <a:latin typeface="Arial" panose="020B0604020202020204" pitchFamily="34" charset="0"/>
                          <a:ea typeface="Calibri" panose="020F0502020204030204" pitchFamily="34" charset="0"/>
                          <a:cs typeface="Arial" panose="020B0604020202020204" pitchFamily="34" charset="0"/>
                        </a:rPr>
                        <a:t>4%</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358">
                <a:tc>
                  <a:txBody>
                    <a:bodyPr/>
                    <a:lstStyle/>
                    <a:p>
                      <a:pPr marL="0" marR="0" algn="ctr">
                        <a:lnSpc>
                          <a:spcPct val="115000"/>
                        </a:lnSpc>
                        <a:spcBef>
                          <a:spcPts val="0"/>
                        </a:spcBef>
                        <a:spcAft>
                          <a:spcPts val="0"/>
                        </a:spcAft>
                      </a:pPr>
                      <a:r>
                        <a:rPr lang="en-US" sz="1600" b="1">
                          <a:effectLst/>
                          <a:latin typeface="Arial" panose="020B0604020202020204" pitchFamily="34" charset="0"/>
                          <a:ea typeface="Calibri" panose="020F0502020204030204" pitchFamily="34" charset="0"/>
                          <a:cs typeface="Arial" panose="020B0604020202020204" pitchFamily="34" charset="0"/>
                        </a:rPr>
                        <a:t>1.2</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solidFill>
                            <a:srgbClr val="000000"/>
                          </a:solidFill>
                          <a:effectLst/>
                          <a:latin typeface="Arial" panose="020B0604020202020204" pitchFamily="34" charset="0"/>
                          <a:ea typeface="Calibri" panose="020F0502020204030204" pitchFamily="34" charset="0"/>
                          <a:cs typeface="Arial" panose="020B0604020202020204" pitchFamily="34" charset="0"/>
                        </a:rPr>
                        <a:t>19%</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59%</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solidFill>
                            <a:srgbClr val="000000"/>
                          </a:solidFill>
                          <a:effectLst/>
                          <a:latin typeface="Arial" panose="020B0604020202020204" pitchFamily="34" charset="0"/>
                          <a:ea typeface="Calibri" panose="020F0502020204030204" pitchFamily="34" charset="0"/>
                          <a:cs typeface="Arial" panose="020B0604020202020204" pitchFamily="34" charset="0"/>
                        </a:rPr>
                        <a:t>22%</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358">
                <a:tc>
                  <a:txBody>
                    <a:bodyPr/>
                    <a:lstStyle/>
                    <a:p>
                      <a:pPr marL="0" marR="0" algn="ctr">
                        <a:lnSpc>
                          <a:spcPct val="115000"/>
                        </a:lnSpc>
                        <a:spcBef>
                          <a:spcPts val="0"/>
                        </a:spcBef>
                        <a:spcAft>
                          <a:spcPts val="0"/>
                        </a:spcAft>
                      </a:pPr>
                      <a:r>
                        <a:rPr lang="en-US" sz="1600" b="1">
                          <a:effectLst/>
                          <a:latin typeface="Arial" panose="020B0604020202020204" pitchFamily="34" charset="0"/>
                          <a:ea typeface="Calibri" panose="020F0502020204030204" pitchFamily="34" charset="0"/>
                          <a:cs typeface="Arial" panose="020B0604020202020204" pitchFamily="34" charset="0"/>
                        </a:rPr>
                        <a:t>1.3</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solidFill>
                            <a:srgbClr val="000000"/>
                          </a:solidFill>
                          <a:effectLst/>
                          <a:latin typeface="Arial" panose="020B0604020202020204" pitchFamily="34" charset="0"/>
                          <a:ea typeface="Calibri" panose="020F0502020204030204" pitchFamily="34" charset="0"/>
                          <a:cs typeface="Arial" panose="020B0604020202020204" pitchFamily="34" charset="0"/>
                        </a:rPr>
                        <a:t>0%</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solidFill>
                            <a:srgbClr val="000000"/>
                          </a:solidFill>
                          <a:effectLst/>
                          <a:latin typeface="Arial" panose="020B0604020202020204" pitchFamily="34" charset="0"/>
                          <a:ea typeface="Calibri" panose="020F0502020204030204" pitchFamily="34" charset="0"/>
                          <a:cs typeface="Arial" panose="020B0604020202020204" pitchFamily="34" charset="0"/>
                        </a:rPr>
                        <a:t>93%</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solidFill>
                            <a:srgbClr val="000000"/>
                          </a:solidFill>
                          <a:effectLst/>
                          <a:latin typeface="Arial" panose="020B0604020202020204" pitchFamily="34" charset="0"/>
                          <a:ea typeface="Calibri" panose="020F0502020204030204" pitchFamily="34" charset="0"/>
                          <a:cs typeface="Arial" panose="020B0604020202020204" pitchFamily="34" charset="0"/>
                        </a:rPr>
                        <a:t>7%</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358">
                <a:tc>
                  <a:txBody>
                    <a:bodyPr/>
                    <a:lstStyle/>
                    <a:p>
                      <a:pPr marL="0" marR="0" algn="ctr">
                        <a:lnSpc>
                          <a:spcPct val="115000"/>
                        </a:lnSpc>
                        <a:spcBef>
                          <a:spcPts val="0"/>
                        </a:spcBef>
                        <a:spcAft>
                          <a:spcPts val="0"/>
                        </a:spcAft>
                      </a:pPr>
                      <a:r>
                        <a:rPr lang="en-US" sz="1600" b="1">
                          <a:effectLst/>
                          <a:latin typeface="Arial" panose="020B0604020202020204" pitchFamily="34" charset="0"/>
                          <a:ea typeface="Calibri" panose="020F0502020204030204" pitchFamily="34" charset="0"/>
                          <a:cs typeface="Arial" panose="020B0604020202020204" pitchFamily="34" charset="0"/>
                        </a:rPr>
                        <a:t>1.4</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solidFill>
                            <a:srgbClr val="000000"/>
                          </a:solidFill>
                          <a:effectLst/>
                          <a:latin typeface="Arial" panose="020B0604020202020204" pitchFamily="34" charset="0"/>
                          <a:ea typeface="Calibri" panose="020F0502020204030204" pitchFamily="34" charset="0"/>
                          <a:cs typeface="Arial" panose="020B0604020202020204" pitchFamily="34" charset="0"/>
                        </a:rPr>
                        <a:t>4%</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solidFill>
                            <a:srgbClr val="000000"/>
                          </a:solidFill>
                          <a:effectLst/>
                          <a:latin typeface="Arial" panose="020B0604020202020204" pitchFamily="34" charset="0"/>
                          <a:ea typeface="Calibri" panose="020F0502020204030204" pitchFamily="34" charset="0"/>
                          <a:cs typeface="Arial" panose="020B0604020202020204" pitchFamily="34" charset="0"/>
                        </a:rPr>
                        <a:t>89%</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solidFill>
                            <a:srgbClr val="000000"/>
                          </a:solidFill>
                          <a:effectLst/>
                          <a:latin typeface="Arial" panose="020B0604020202020204" pitchFamily="34" charset="0"/>
                          <a:ea typeface="Calibri" panose="020F0502020204030204" pitchFamily="34" charset="0"/>
                          <a:cs typeface="Arial" panose="020B0604020202020204" pitchFamily="34" charset="0"/>
                        </a:rPr>
                        <a:t>7%</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358">
                <a:tc>
                  <a:txBody>
                    <a:bodyPr/>
                    <a:lstStyle/>
                    <a:p>
                      <a:pPr marL="0" marR="0" algn="ctr">
                        <a:lnSpc>
                          <a:spcPct val="115000"/>
                        </a:lnSpc>
                        <a:spcBef>
                          <a:spcPts val="0"/>
                        </a:spcBef>
                        <a:spcAft>
                          <a:spcPts val="0"/>
                        </a:spcAft>
                      </a:pPr>
                      <a:r>
                        <a:rPr lang="en-US" sz="1600" b="1">
                          <a:effectLst/>
                          <a:latin typeface="Arial" panose="020B0604020202020204" pitchFamily="34" charset="0"/>
                          <a:ea typeface="Calibri" panose="020F0502020204030204" pitchFamily="34" charset="0"/>
                          <a:cs typeface="Arial" panose="020B0604020202020204" pitchFamily="34" charset="0"/>
                        </a:rPr>
                        <a:t>1.5</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solidFill>
                            <a:srgbClr val="000000"/>
                          </a:solidFill>
                          <a:effectLst/>
                          <a:latin typeface="Arial" panose="020B0604020202020204" pitchFamily="34" charset="0"/>
                          <a:ea typeface="Calibri" panose="020F0502020204030204" pitchFamily="34" charset="0"/>
                          <a:cs typeface="Arial" panose="020B0604020202020204" pitchFamily="34" charset="0"/>
                        </a:rPr>
                        <a:t>19%</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solidFill>
                            <a:srgbClr val="000000"/>
                          </a:solidFill>
                          <a:effectLst/>
                          <a:latin typeface="Arial" panose="020B0604020202020204" pitchFamily="34" charset="0"/>
                          <a:ea typeface="Calibri" panose="020F0502020204030204" pitchFamily="34" charset="0"/>
                          <a:cs typeface="Arial" panose="020B0604020202020204" pitchFamily="34" charset="0"/>
                        </a:rPr>
                        <a:t>44%</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solidFill>
                            <a:srgbClr val="000000"/>
                          </a:solidFill>
                          <a:effectLst/>
                          <a:latin typeface="Arial" panose="020B0604020202020204" pitchFamily="34" charset="0"/>
                          <a:ea typeface="Calibri" panose="020F0502020204030204" pitchFamily="34" charset="0"/>
                          <a:cs typeface="Arial" panose="020B0604020202020204" pitchFamily="34" charset="0"/>
                        </a:rPr>
                        <a:t>37%</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358">
                <a:tc>
                  <a:txBody>
                    <a:bodyPr/>
                    <a:lstStyle/>
                    <a:p>
                      <a:pPr marL="0" marR="0" algn="ctr">
                        <a:lnSpc>
                          <a:spcPct val="115000"/>
                        </a:lnSpc>
                        <a:spcBef>
                          <a:spcPts val="0"/>
                        </a:spcBef>
                        <a:spcAft>
                          <a:spcPts val="0"/>
                        </a:spcAft>
                      </a:pPr>
                      <a:r>
                        <a:rPr lang="en-US" sz="1600" b="1">
                          <a:effectLst/>
                          <a:latin typeface="Arial" panose="020B0604020202020204" pitchFamily="34" charset="0"/>
                          <a:ea typeface="Calibri" panose="020F0502020204030204" pitchFamily="34" charset="0"/>
                          <a:cs typeface="Arial" panose="020B0604020202020204" pitchFamily="34" charset="0"/>
                        </a:rPr>
                        <a:t>1.6</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solidFill>
                            <a:srgbClr val="000000"/>
                          </a:solidFill>
                          <a:effectLst/>
                          <a:latin typeface="Arial" panose="020B0604020202020204" pitchFamily="34" charset="0"/>
                          <a:ea typeface="Calibri" panose="020F0502020204030204" pitchFamily="34" charset="0"/>
                          <a:cs typeface="Arial" panose="020B0604020202020204" pitchFamily="34" charset="0"/>
                        </a:rPr>
                        <a:t>37%</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solidFill>
                            <a:srgbClr val="000000"/>
                          </a:solidFill>
                          <a:effectLst/>
                          <a:latin typeface="Arial" panose="020B0604020202020204" pitchFamily="34" charset="0"/>
                          <a:ea typeface="Calibri" panose="020F0502020204030204" pitchFamily="34" charset="0"/>
                          <a:cs typeface="Arial" panose="020B0604020202020204" pitchFamily="34" charset="0"/>
                        </a:rPr>
                        <a:t>30%</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33%</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358">
                <a:tc>
                  <a:txBody>
                    <a:bodyPr/>
                    <a:lstStyle/>
                    <a:p>
                      <a:pPr marL="0" marR="0" algn="ctr">
                        <a:lnSpc>
                          <a:spcPct val="115000"/>
                        </a:lnSpc>
                        <a:spcBef>
                          <a:spcPts val="0"/>
                        </a:spcBef>
                        <a:spcAft>
                          <a:spcPts val="0"/>
                        </a:spcAft>
                      </a:pPr>
                      <a:r>
                        <a:rPr lang="en-US" sz="1600" b="1">
                          <a:effectLst/>
                          <a:latin typeface="Arial" panose="020B0604020202020204" pitchFamily="34" charset="0"/>
                          <a:ea typeface="Calibri" panose="020F0502020204030204" pitchFamily="34" charset="0"/>
                          <a:cs typeface="Arial" panose="020B0604020202020204" pitchFamily="34" charset="0"/>
                        </a:rPr>
                        <a:t>1.7</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solidFill>
                            <a:srgbClr val="000000"/>
                          </a:solidFill>
                          <a:effectLst/>
                          <a:latin typeface="Arial" panose="020B0604020202020204" pitchFamily="34" charset="0"/>
                          <a:ea typeface="Calibri" panose="020F0502020204030204" pitchFamily="34" charset="0"/>
                          <a:cs typeface="Arial" panose="020B0604020202020204" pitchFamily="34" charset="0"/>
                        </a:rPr>
                        <a:t>26%</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solidFill>
                            <a:srgbClr val="000000"/>
                          </a:solidFill>
                          <a:effectLst/>
                          <a:latin typeface="Arial" panose="020B0604020202020204" pitchFamily="34" charset="0"/>
                          <a:ea typeface="Calibri" panose="020F0502020204030204" pitchFamily="34" charset="0"/>
                          <a:cs typeface="Arial" panose="020B0604020202020204" pitchFamily="34" charset="0"/>
                        </a:rPr>
                        <a:t>52%</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solidFill>
                            <a:srgbClr val="000000"/>
                          </a:solidFill>
                          <a:effectLst/>
                          <a:latin typeface="Arial" panose="020B0604020202020204" pitchFamily="34" charset="0"/>
                          <a:ea typeface="Calibri" panose="020F0502020204030204" pitchFamily="34" charset="0"/>
                          <a:cs typeface="Arial" panose="020B0604020202020204" pitchFamily="34" charset="0"/>
                        </a:rPr>
                        <a:t>22%</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358">
                <a:tc>
                  <a:txBody>
                    <a:bodyPr/>
                    <a:lstStyle/>
                    <a:p>
                      <a:pPr marL="0" marR="0" algn="ctr">
                        <a:lnSpc>
                          <a:spcPct val="115000"/>
                        </a:lnSpc>
                        <a:spcBef>
                          <a:spcPts val="0"/>
                        </a:spcBef>
                        <a:spcAft>
                          <a:spcPts val="0"/>
                        </a:spcAft>
                      </a:pPr>
                      <a:r>
                        <a:rPr lang="en-US" sz="1600" b="1">
                          <a:effectLst/>
                          <a:latin typeface="Arial" panose="020B0604020202020204" pitchFamily="34" charset="0"/>
                          <a:ea typeface="Calibri" panose="020F0502020204030204" pitchFamily="34" charset="0"/>
                          <a:cs typeface="Arial" panose="020B0604020202020204" pitchFamily="34" charset="0"/>
                        </a:rPr>
                        <a:t>1.8</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solidFill>
                            <a:srgbClr val="000000"/>
                          </a:solidFill>
                          <a:effectLst/>
                          <a:latin typeface="Arial" panose="020B0604020202020204" pitchFamily="34" charset="0"/>
                          <a:ea typeface="Calibri" panose="020F0502020204030204" pitchFamily="34" charset="0"/>
                          <a:cs typeface="Arial" panose="020B0604020202020204" pitchFamily="34" charset="0"/>
                        </a:rPr>
                        <a:t>7%</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solidFill>
                            <a:srgbClr val="000000"/>
                          </a:solidFill>
                          <a:effectLst/>
                          <a:latin typeface="Arial" panose="020B0604020202020204" pitchFamily="34" charset="0"/>
                          <a:ea typeface="Calibri" panose="020F0502020204030204" pitchFamily="34" charset="0"/>
                          <a:cs typeface="Arial" panose="020B0604020202020204" pitchFamily="34" charset="0"/>
                        </a:rPr>
                        <a:t>78%</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15%</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Content Placeholder 4"/>
          <p:cNvSpPr>
            <a:spLocks noGrp="1"/>
          </p:cNvSpPr>
          <p:nvPr>
            <p:ph sz="half" idx="2"/>
          </p:nvPr>
        </p:nvSpPr>
        <p:spPr>
          <a:xfrm>
            <a:off x="6172200" y="1825625"/>
            <a:ext cx="5793698" cy="4351338"/>
          </a:xfrm>
        </p:spPr>
        <p:txBody>
          <a:bodyPr>
            <a:normAutofit lnSpcReduction="10000"/>
          </a:bodyPr>
          <a:lstStyle/>
          <a:p>
            <a:r>
              <a:rPr lang="en-US" dirty="0" smtClean="0">
                <a:latin typeface="Arial" panose="020B0604020202020204" pitchFamily="34" charset="0"/>
                <a:cs typeface="Arial" panose="020B0604020202020204" pitchFamily="34" charset="0"/>
              </a:rPr>
              <a:t>The greatest percentage of participants saw an increase in Objective 1.1 scores</a:t>
            </a:r>
          </a:p>
          <a:p>
            <a:pPr lvl="1"/>
            <a:r>
              <a:rPr lang="en-US" dirty="0" smtClean="0">
                <a:latin typeface="Arial" panose="020B0604020202020204" pitchFamily="34" charset="0"/>
                <a:cs typeface="Arial" panose="020B0604020202020204" pitchFamily="34" charset="0"/>
              </a:rPr>
              <a:t>Objectives 1.3 and 1.4 were the strongest in the Pre-Assessment, meaning there was less room for improvement</a:t>
            </a:r>
          </a:p>
          <a:p>
            <a:pPr lvl="1"/>
            <a:endParaRPr lang="en-US" dirty="0" smtClean="0">
              <a:latin typeface="Arial" panose="020B0604020202020204" pitchFamily="34" charset="0"/>
              <a:cs typeface="Arial" panose="020B0604020202020204" pitchFamily="34" charset="0"/>
            </a:endParaRPr>
          </a:p>
          <a:p>
            <a:r>
              <a:rPr lang="en-US" sz="2400" i="1" dirty="0" smtClean="0">
                <a:latin typeface="Arial" panose="020B0604020202020204" pitchFamily="34" charset="0"/>
                <a:cs typeface="Arial" panose="020B0604020202020204" pitchFamily="34" charset="0"/>
              </a:rPr>
              <a:t>Caution: </a:t>
            </a:r>
            <a:r>
              <a:rPr lang="en-US" sz="2400" dirty="0" smtClean="0">
                <a:latin typeface="Arial" panose="020B0604020202020204" pitchFamily="34" charset="0"/>
                <a:cs typeface="Arial" panose="020B0604020202020204" pitchFamily="34" charset="0"/>
              </a:rPr>
              <a:t>The Pre-Assessment had fewer questions, so it may have been easier to receive a high score (as compared to Release 1).</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39436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Release 1 Review – Neil Chaudhuri</a:t>
            </a:r>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616587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a:t>
            </a:r>
            <a:endParaRPr lang="en-US" dirty="0"/>
          </a:p>
        </p:txBody>
      </p:sp>
      <p:sp>
        <p:nvSpPr>
          <p:cNvPr id="3" name="Content Placeholder 2"/>
          <p:cNvSpPr>
            <a:spLocks noGrp="1"/>
          </p:cNvSpPr>
          <p:nvPr>
            <p:ph idx="1"/>
          </p:nvPr>
        </p:nvSpPr>
        <p:spPr/>
        <p:txBody>
          <a:bodyPr/>
          <a:lstStyle/>
          <a:p>
            <a:r>
              <a:rPr lang="en-US" dirty="0" smtClean="0">
                <a:latin typeface="Arial" charset="0"/>
                <a:ea typeface="Arial" charset="0"/>
                <a:cs typeface="Arial" charset="0"/>
              </a:rPr>
              <a:t>Be patient.</a:t>
            </a:r>
          </a:p>
          <a:p>
            <a:r>
              <a:rPr lang="en-US" dirty="0" smtClean="0">
                <a:latin typeface="Arial" charset="0"/>
                <a:ea typeface="Arial" charset="0"/>
                <a:cs typeface="Arial" charset="0"/>
              </a:rPr>
              <a:t>Don’t let the perfect be the enemy of the good.</a:t>
            </a:r>
            <a:endParaRPr lang="en-US" dirty="0">
              <a:latin typeface="Arial" charset="0"/>
              <a:ea typeface="Arial" charset="0"/>
              <a:cs typeface="Arial"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5633" y="3322038"/>
            <a:ext cx="3107267" cy="2854925"/>
          </a:xfrm>
          <a:prstGeom prst="rect">
            <a:avLst/>
          </a:prstGeom>
        </p:spPr>
      </p:pic>
    </p:spTree>
    <p:extLst>
      <p:ext uri="{BB962C8B-B14F-4D97-AF65-F5344CB8AC3E}">
        <p14:creationId xmlns:p14="http://schemas.microsoft.com/office/powerpoint/2010/main" val="31424792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We Begin</a:t>
            </a:r>
            <a:endParaRPr lang="en-US" dirty="0"/>
          </a:p>
        </p:txBody>
      </p:sp>
      <p:sp>
        <p:nvSpPr>
          <p:cNvPr id="3" name="Content Placeholder 2"/>
          <p:cNvSpPr>
            <a:spLocks noGrp="1"/>
          </p:cNvSpPr>
          <p:nvPr>
            <p:ph idx="1"/>
          </p:nvPr>
        </p:nvSpPr>
        <p:spPr>
          <a:xfrm>
            <a:off x="3316817" y="3132667"/>
            <a:ext cx="6724650" cy="1066800"/>
          </a:xfrm>
        </p:spPr>
        <p:txBody>
          <a:bodyPr>
            <a:normAutofit/>
          </a:bodyPr>
          <a:lstStyle/>
          <a:p>
            <a:pPr marL="0" indent="0">
              <a:buNone/>
            </a:pPr>
            <a:r>
              <a:rPr lang="en-US" sz="3600" i="1" dirty="0" smtClean="0">
                <a:hlinkClick r:id="rId2"/>
              </a:rPr>
              <a:t>A couple of good questions</a:t>
            </a:r>
            <a:endParaRPr lang="en-US" sz="3600" i="1" dirty="0"/>
          </a:p>
        </p:txBody>
      </p:sp>
    </p:spTree>
    <p:extLst>
      <p:ext uri="{BB962C8B-B14F-4D97-AF65-F5344CB8AC3E}">
        <p14:creationId xmlns:p14="http://schemas.microsoft.com/office/powerpoint/2010/main" val="36964814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normAutofit/>
          </a:bodyPr>
          <a:lstStyle/>
          <a:p>
            <a:r>
              <a:rPr lang="en-US" dirty="0" smtClean="0"/>
              <a:t>President</a:t>
            </a:r>
            <a:r>
              <a:rPr lang="en-US" dirty="0"/>
              <a:t> </a:t>
            </a:r>
            <a:r>
              <a:rPr lang="en-US" dirty="0" smtClean="0"/>
              <a:t>of Vidya </a:t>
            </a:r>
            <a:r>
              <a:rPr lang="en-US" sz="2000" dirty="0" smtClean="0"/>
              <a:t>(</a:t>
            </a:r>
            <a:r>
              <a:rPr lang="en-US" sz="2000" dirty="0" smtClean="0">
                <a:hlinkClick r:id="rId2"/>
              </a:rPr>
              <a:t>@</a:t>
            </a:r>
            <a:r>
              <a:rPr lang="en-US" sz="2000" dirty="0" err="1" smtClean="0">
                <a:hlinkClick r:id="rId2"/>
              </a:rPr>
              <a:t>VidyaSource</a:t>
            </a:r>
            <a:r>
              <a:rPr lang="en-US" sz="2000" dirty="0" smtClean="0"/>
              <a:t>)</a:t>
            </a:r>
          </a:p>
          <a:p>
            <a:r>
              <a:rPr lang="en-US" dirty="0" smtClean="0"/>
              <a:t>Over </a:t>
            </a:r>
            <a:r>
              <a:rPr lang="en-US" dirty="0"/>
              <a:t>a decade of experience in software </a:t>
            </a:r>
            <a:r>
              <a:rPr lang="en-US" dirty="0" smtClean="0"/>
              <a:t>engineering with commercial and government clients</a:t>
            </a:r>
          </a:p>
          <a:p>
            <a:r>
              <a:rPr lang="en-US" dirty="0" smtClean="0"/>
              <a:t>Member of GAO Agile Expert Group and contributor to a GAO government report on agile</a:t>
            </a:r>
            <a:endParaRPr lang="en-US" dirty="0"/>
          </a:p>
          <a:p>
            <a:r>
              <a:rPr lang="en-US" dirty="0"/>
              <a:t>Author </a:t>
            </a:r>
            <a:r>
              <a:rPr lang="en-US" dirty="0" smtClean="0"/>
              <a:t>and presenter</a:t>
            </a:r>
            <a:endParaRPr lang="en-US" dirty="0"/>
          </a:p>
          <a:p>
            <a:r>
              <a:rPr lang="en-US" dirty="0" smtClean="0"/>
              <a:t>Certified in stuff</a:t>
            </a:r>
            <a:endParaRPr lang="en-US" dirty="0"/>
          </a:p>
        </p:txBody>
      </p:sp>
    </p:spTree>
    <p:extLst>
      <p:ext uri="{BB962C8B-B14F-4D97-AF65-F5344CB8AC3E}">
        <p14:creationId xmlns:p14="http://schemas.microsoft.com/office/powerpoint/2010/main" val="35191956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Knowing the Stakeholders</a:t>
            </a:r>
          </a:p>
          <a:p>
            <a:r>
              <a:rPr lang="en-US" dirty="0" smtClean="0"/>
              <a:t>Agile Start to Finish</a:t>
            </a:r>
          </a:p>
          <a:p>
            <a:r>
              <a:rPr lang="en-US" dirty="0" smtClean="0"/>
              <a:t>Building Digital Services</a:t>
            </a:r>
          </a:p>
          <a:p>
            <a:r>
              <a:rPr lang="en-US" dirty="0" smtClean="0"/>
              <a:t>Using the Cloud</a:t>
            </a:r>
            <a:endParaRPr lang="en-US" dirty="0"/>
          </a:p>
        </p:txBody>
      </p:sp>
    </p:spTree>
    <p:extLst>
      <p:ext uri="{BB962C8B-B14F-4D97-AF65-F5344CB8AC3E}">
        <p14:creationId xmlns:p14="http://schemas.microsoft.com/office/powerpoint/2010/main" val="38202577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sz="3200" b="1" dirty="0" smtClean="0"/>
              <a:t>Knowing the Stakeholders</a:t>
            </a:r>
          </a:p>
          <a:p>
            <a:r>
              <a:rPr lang="en-US" dirty="0" smtClean="0"/>
              <a:t>Agile Start to Finish</a:t>
            </a:r>
          </a:p>
          <a:p>
            <a:r>
              <a:rPr lang="en-US" dirty="0" smtClean="0"/>
              <a:t>Building Digital Services</a:t>
            </a:r>
          </a:p>
          <a:p>
            <a:r>
              <a:rPr lang="en-US" dirty="0" smtClean="0"/>
              <a:t>Using the Cloud</a:t>
            </a:r>
            <a:endParaRPr lang="en-US" dirty="0"/>
          </a:p>
        </p:txBody>
      </p:sp>
    </p:spTree>
    <p:extLst>
      <p:ext uri="{BB962C8B-B14F-4D97-AF65-F5344CB8AC3E}">
        <p14:creationId xmlns:p14="http://schemas.microsoft.com/office/powerpoint/2010/main" val="42103550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Product Owner</a:t>
            </a:r>
            <a:endParaRPr lang="en-US" dirty="0"/>
          </a:p>
        </p:txBody>
      </p:sp>
      <p:sp>
        <p:nvSpPr>
          <p:cNvPr id="3" name="Content Placeholder 2"/>
          <p:cNvSpPr>
            <a:spLocks noGrp="1"/>
          </p:cNvSpPr>
          <p:nvPr>
            <p:ph idx="1"/>
          </p:nvPr>
        </p:nvSpPr>
        <p:spPr/>
        <p:txBody>
          <a:bodyPr>
            <a:normAutofit/>
          </a:bodyPr>
          <a:lstStyle/>
          <a:p>
            <a:pPr marL="0" indent="0">
              <a:lnSpc>
                <a:spcPct val="100000"/>
              </a:lnSpc>
              <a:spcBef>
                <a:spcPts val="0"/>
              </a:spcBef>
              <a:defRPr/>
            </a:pPr>
            <a:r>
              <a:rPr lang="en-US" dirty="0" smtClean="0"/>
              <a:t>The </a:t>
            </a:r>
            <a:r>
              <a:rPr lang="en-US" dirty="0" smtClean="0">
                <a:hlinkClick r:id="rId3"/>
              </a:rPr>
              <a:t>Play</a:t>
            </a:r>
            <a:r>
              <a:rPr lang="en-US" dirty="0" smtClean="0"/>
              <a:t>’s the thing</a:t>
            </a:r>
          </a:p>
          <a:p>
            <a:pPr marL="0" indent="0">
              <a:lnSpc>
                <a:spcPct val="100000"/>
              </a:lnSpc>
              <a:spcBef>
                <a:spcPts val="0"/>
              </a:spcBef>
              <a:defRPr/>
            </a:pPr>
            <a:r>
              <a:rPr lang="en-US" dirty="0" smtClean="0"/>
              <a:t>Responsibilities</a:t>
            </a:r>
          </a:p>
          <a:p>
            <a:pPr marL="457200" lvl="1" indent="0">
              <a:lnSpc>
                <a:spcPct val="100000"/>
              </a:lnSpc>
              <a:spcBef>
                <a:spcPts val="0"/>
              </a:spcBef>
              <a:defRPr/>
            </a:pPr>
            <a:r>
              <a:rPr lang="en-US" dirty="0" smtClean="0"/>
              <a:t>Empowered </a:t>
            </a:r>
            <a:r>
              <a:rPr lang="en-US" dirty="0"/>
              <a:t>to make decisions for all </a:t>
            </a:r>
            <a:r>
              <a:rPr lang="en-US" dirty="0" smtClean="0"/>
              <a:t>stakeholders</a:t>
            </a:r>
            <a:endParaRPr lang="en-US" dirty="0"/>
          </a:p>
          <a:p>
            <a:pPr marL="457200" lvl="1" indent="0">
              <a:lnSpc>
                <a:spcPct val="100000"/>
              </a:lnSpc>
              <a:spcBef>
                <a:spcPts val="0"/>
              </a:spcBef>
              <a:defRPr/>
            </a:pPr>
            <a:r>
              <a:rPr lang="en-US" dirty="0"/>
              <a:t>Responsible for the ROI</a:t>
            </a:r>
          </a:p>
          <a:p>
            <a:pPr marL="457200" lvl="1" indent="0">
              <a:lnSpc>
                <a:spcPct val="100000"/>
              </a:lnSpc>
              <a:spcBef>
                <a:spcPts val="0"/>
              </a:spcBef>
              <a:defRPr/>
            </a:pPr>
            <a:r>
              <a:rPr lang="en-US" dirty="0"/>
              <a:t>Maintains product backlog and prioritizes features sprint to sprint</a:t>
            </a:r>
          </a:p>
          <a:p>
            <a:pPr lvl="1"/>
            <a:r>
              <a:rPr lang="en-US" dirty="0"/>
              <a:t>Defines </a:t>
            </a:r>
            <a:r>
              <a:rPr lang="en-US" dirty="0" smtClean="0"/>
              <a:t>acceptance criteria and decides what passes</a:t>
            </a:r>
            <a:endParaRPr lang="en-US" dirty="0"/>
          </a:p>
        </p:txBody>
      </p:sp>
    </p:spTree>
    <p:extLst>
      <p:ext uri="{BB962C8B-B14F-4D97-AF65-F5344CB8AC3E}">
        <p14:creationId xmlns:p14="http://schemas.microsoft.com/office/powerpoint/2010/main" val="19372723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Stakeholders</a:t>
            </a:r>
            <a:endParaRPr lang="en-US" dirty="0"/>
          </a:p>
        </p:txBody>
      </p:sp>
      <p:sp>
        <p:nvSpPr>
          <p:cNvPr id="3" name="Content Placeholder 2"/>
          <p:cNvSpPr>
            <a:spLocks noGrp="1"/>
          </p:cNvSpPr>
          <p:nvPr>
            <p:ph idx="1"/>
          </p:nvPr>
        </p:nvSpPr>
        <p:spPr/>
        <p:txBody>
          <a:bodyPr/>
          <a:lstStyle/>
          <a:p>
            <a:r>
              <a:rPr lang="en-US" dirty="0" smtClean="0"/>
              <a:t>Development lead</a:t>
            </a:r>
          </a:p>
          <a:p>
            <a:r>
              <a:rPr lang="en-US" dirty="0" smtClean="0"/>
              <a:t>UX designers/UI developers</a:t>
            </a:r>
          </a:p>
          <a:p>
            <a:r>
              <a:rPr lang="en-US" dirty="0" smtClean="0"/>
              <a:t>Software engineers</a:t>
            </a:r>
          </a:p>
          <a:p>
            <a:r>
              <a:rPr lang="en-US" dirty="0" smtClean="0"/>
              <a:t>Database engineers</a:t>
            </a:r>
          </a:p>
          <a:p>
            <a:r>
              <a:rPr lang="en-US" dirty="0" smtClean="0"/>
              <a:t>Testers</a:t>
            </a:r>
          </a:p>
          <a:p>
            <a:r>
              <a:rPr lang="en-US" dirty="0" smtClean="0"/>
              <a:t>Deployment/automation engineers</a:t>
            </a:r>
          </a:p>
          <a:p>
            <a:r>
              <a:rPr lang="en-US" dirty="0" smtClean="0"/>
              <a:t>Security specialists</a:t>
            </a:r>
          </a:p>
          <a:p>
            <a:endParaRPr lang="en-US" dirty="0"/>
          </a:p>
        </p:txBody>
      </p:sp>
    </p:spTree>
    <p:extLst>
      <p:ext uri="{BB962C8B-B14F-4D97-AF65-F5344CB8AC3E}">
        <p14:creationId xmlns:p14="http://schemas.microsoft.com/office/powerpoint/2010/main" val="7917034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Most Important Stakeholders</a:t>
            </a:r>
            <a:endParaRPr lang="en-US" dirty="0"/>
          </a:p>
        </p:txBody>
      </p:sp>
      <p:sp>
        <p:nvSpPr>
          <p:cNvPr id="4" name="TextBox 3"/>
          <p:cNvSpPr txBox="1"/>
          <p:nvPr/>
        </p:nvSpPr>
        <p:spPr>
          <a:xfrm>
            <a:off x="3293806" y="3185650"/>
            <a:ext cx="5604388" cy="769441"/>
          </a:xfrm>
          <a:prstGeom prst="rect">
            <a:avLst/>
          </a:prstGeom>
          <a:noFill/>
        </p:spPr>
        <p:txBody>
          <a:bodyPr wrap="square" rtlCol="0">
            <a:spAutoFit/>
          </a:bodyPr>
          <a:lstStyle/>
          <a:p>
            <a:r>
              <a:rPr lang="en-US" sz="4400" dirty="0" smtClean="0"/>
              <a:t>The </a:t>
            </a:r>
            <a:r>
              <a:rPr lang="en-US" sz="4400" smtClean="0"/>
              <a:t>American people</a:t>
            </a:r>
            <a:endParaRPr lang="en-US" sz="4400"/>
          </a:p>
        </p:txBody>
      </p:sp>
    </p:spTree>
    <p:extLst>
      <p:ext uri="{BB962C8B-B14F-4D97-AF65-F5344CB8AC3E}">
        <p14:creationId xmlns:p14="http://schemas.microsoft.com/office/powerpoint/2010/main" val="4006749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Logistics for the Next Four Days</a:t>
            </a:r>
            <a:endParaRPr lang="en-US" dirty="0"/>
          </a:p>
        </p:txBody>
      </p:sp>
      <p:sp>
        <p:nvSpPr>
          <p:cNvPr id="3" name="Content Placeholder 2"/>
          <p:cNvSpPr>
            <a:spLocks noGrp="1"/>
          </p:cNvSpPr>
          <p:nvPr>
            <p:ph idx="1"/>
          </p:nvPr>
        </p:nvSpPr>
        <p:spPr/>
        <p:txBody>
          <a:bodyPr/>
          <a:lstStyle/>
          <a:p>
            <a:r>
              <a:rPr lang="en-US" dirty="0" smtClean="0"/>
              <a:t>Room is open from 7:30 a.m. to 4:00 p.m. every day – note this likely means we will need to wrap up around 3:45 p.m. </a:t>
            </a:r>
          </a:p>
          <a:p>
            <a:r>
              <a:rPr lang="en-US" dirty="0" smtClean="0"/>
              <a:t>Class is from 8:00 a.m. – 4:00 p.m. </a:t>
            </a:r>
          </a:p>
          <a:p>
            <a:r>
              <a:rPr lang="en-US" dirty="0" smtClean="0"/>
              <a:t>Assigned seating each day for you to meet participants outside your LDA team</a:t>
            </a:r>
          </a:p>
          <a:p>
            <a:r>
              <a:rPr lang="en-US" dirty="0" smtClean="0"/>
              <a:t>Internet access</a:t>
            </a:r>
          </a:p>
          <a:p>
            <a:r>
              <a:rPr lang="en-US" dirty="0" smtClean="0"/>
              <a:t>Restrooms</a:t>
            </a:r>
          </a:p>
          <a:p>
            <a:r>
              <a:rPr lang="en-US" dirty="0" smtClean="0"/>
              <a:t>Student lounge with laptops and printer</a:t>
            </a:r>
          </a:p>
          <a:p>
            <a:r>
              <a:rPr lang="en-US" dirty="0" smtClean="0"/>
              <a:t>Full kitchen to store your lunch, grab water and coffee</a:t>
            </a:r>
          </a:p>
        </p:txBody>
      </p:sp>
    </p:spTree>
    <p:extLst>
      <p:ext uri="{BB962C8B-B14F-4D97-AF65-F5344CB8AC3E}">
        <p14:creationId xmlns:p14="http://schemas.microsoft.com/office/powerpoint/2010/main" val="8915032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solidFill>
                  <a:schemeClr val="bg1">
                    <a:lumMod val="50000"/>
                  </a:schemeClr>
                </a:solidFill>
              </a:rPr>
              <a:t>Knowing the Stakeholders</a:t>
            </a:r>
          </a:p>
          <a:p>
            <a:r>
              <a:rPr lang="en-US" sz="3200" b="1" dirty="0" smtClean="0"/>
              <a:t>Agile Start to Finish</a:t>
            </a:r>
          </a:p>
          <a:p>
            <a:r>
              <a:rPr lang="en-US" dirty="0" smtClean="0"/>
              <a:t>Building Digital Services</a:t>
            </a:r>
          </a:p>
          <a:p>
            <a:r>
              <a:rPr lang="en-US" dirty="0" smtClean="0"/>
              <a:t>Using the Cloud</a:t>
            </a:r>
            <a:endParaRPr lang="en-US" dirty="0"/>
          </a:p>
        </p:txBody>
      </p:sp>
    </p:spTree>
    <p:extLst>
      <p:ext uri="{BB962C8B-B14F-4D97-AF65-F5344CB8AC3E}">
        <p14:creationId xmlns:p14="http://schemas.microsoft.com/office/powerpoint/2010/main" val="3772882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Traditional Approach</a:t>
            </a:r>
            <a:endParaRPr lang="en-US" dirty="0"/>
          </a:p>
        </p:txBody>
      </p:sp>
      <p:sp>
        <p:nvSpPr>
          <p:cNvPr id="3" name="Content Placeholder 2"/>
          <p:cNvSpPr>
            <a:spLocks noGrp="1"/>
          </p:cNvSpPr>
          <p:nvPr>
            <p:ph idx="1"/>
          </p:nvPr>
        </p:nvSpPr>
        <p:spPr>
          <a:xfrm>
            <a:off x="376686" y="1477993"/>
            <a:ext cx="11510513" cy="2971800"/>
          </a:xfrm>
        </p:spPr>
        <p:txBody>
          <a:bodyPr>
            <a:normAutofit/>
          </a:bodyPr>
          <a:lstStyle/>
          <a:p>
            <a:r>
              <a:rPr lang="en-US" sz="2400" dirty="0" smtClean="0"/>
              <a:t>Plan-driven software development</a:t>
            </a:r>
          </a:p>
          <a:p>
            <a:pPr lvl="1"/>
            <a:r>
              <a:rPr lang="en-US" sz="2000" dirty="0" smtClean="0"/>
              <a:t>Plan developed early with heavy resources long before any software is built</a:t>
            </a:r>
          </a:p>
          <a:p>
            <a:pPr lvl="1"/>
            <a:r>
              <a:rPr lang="en-US" sz="2000" dirty="0" smtClean="0"/>
              <a:t>Speculates on where things will be in the future</a:t>
            </a:r>
          </a:p>
          <a:p>
            <a:pPr lvl="1"/>
            <a:r>
              <a:rPr lang="en-US" sz="2000" dirty="0" smtClean="0"/>
              <a:t>Updates to the plan tightly controlled and variance from the plan measured throughout</a:t>
            </a:r>
          </a:p>
          <a:p>
            <a:pPr lvl="1"/>
            <a:r>
              <a:rPr lang="en-US" sz="2000" dirty="0" smtClean="0"/>
              <a:t>Success measured by limiting variance</a:t>
            </a:r>
          </a:p>
          <a:p>
            <a:pPr lvl="1"/>
            <a:r>
              <a:rPr lang="en-US" sz="2000" dirty="0" smtClean="0"/>
              <a:t>Phased gate model</a:t>
            </a:r>
          </a:p>
          <a:p>
            <a:r>
              <a:rPr lang="en-US" sz="2400" dirty="0" smtClean="0"/>
              <a:t>Based on the Triple Constraint with fixed scope</a:t>
            </a:r>
          </a:p>
        </p:txBody>
      </p:sp>
      <p:pic>
        <p:nvPicPr>
          <p:cNvPr id="1026" name="Picture 2"/>
          <p:cNvPicPr>
            <a:picLocks noChangeAspect="1" noChangeArrowheads="1"/>
          </p:cNvPicPr>
          <p:nvPr/>
        </p:nvPicPr>
        <p:blipFill>
          <a:blip r:embed="rId3" cstate="print"/>
          <a:srcRect/>
          <a:stretch>
            <a:fillRect/>
          </a:stretch>
        </p:blipFill>
        <p:spPr bwMode="auto">
          <a:xfrm>
            <a:off x="6832598" y="2888877"/>
            <a:ext cx="5359402" cy="3256581"/>
          </a:xfrm>
          <a:prstGeom prst="rect">
            <a:avLst/>
          </a:prstGeom>
          <a:noFill/>
          <a:ln w="9525">
            <a:noFill/>
            <a:miter lim="800000"/>
            <a:headEnd/>
            <a:tailEnd/>
          </a:ln>
        </p:spPr>
      </p:pic>
    </p:spTree>
    <p:extLst>
      <p:ext uri="{BB962C8B-B14F-4D97-AF65-F5344CB8AC3E}">
        <p14:creationId xmlns:p14="http://schemas.microsoft.com/office/powerpoint/2010/main" val="2445082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Go Chasing Waterfall</a:t>
            </a:r>
            <a:endParaRPr lang="en-US" dirty="0"/>
          </a:p>
        </p:txBody>
      </p:sp>
      <p:sp>
        <p:nvSpPr>
          <p:cNvPr id="3" name="Content Placeholder 2"/>
          <p:cNvSpPr>
            <a:spLocks noGrp="1"/>
          </p:cNvSpPr>
          <p:nvPr>
            <p:ph idx="1"/>
          </p:nvPr>
        </p:nvSpPr>
        <p:spPr/>
        <p:txBody>
          <a:bodyPr/>
          <a:lstStyle/>
          <a:p>
            <a:r>
              <a:rPr lang="en-US" dirty="0"/>
              <a:t>Ill-suited for creative work</a:t>
            </a:r>
          </a:p>
          <a:p>
            <a:r>
              <a:rPr lang="en-US" dirty="0" smtClean="0"/>
              <a:t>Plan obsolescent before it’s even finished</a:t>
            </a:r>
          </a:p>
          <a:p>
            <a:r>
              <a:rPr lang="en-US" dirty="0" smtClean="0"/>
              <a:t>Resistance to “scope creep”</a:t>
            </a:r>
          </a:p>
          <a:p>
            <a:r>
              <a:rPr lang="en-US" dirty="0" smtClean="0"/>
              <a:t>Phase-gate approach antithetical to optimizing flow</a:t>
            </a:r>
          </a:p>
          <a:p>
            <a:r>
              <a:rPr lang="en-US" dirty="0" smtClean="0"/>
              <a:t>Gold plating</a:t>
            </a:r>
          </a:p>
        </p:txBody>
      </p:sp>
    </p:spTree>
    <p:extLst>
      <p:ext uri="{BB962C8B-B14F-4D97-AF65-F5344CB8AC3E}">
        <p14:creationId xmlns:p14="http://schemas.microsoft.com/office/powerpoint/2010/main" val="24135357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Lot of Waste</a:t>
            </a:r>
            <a:endParaRPr lang="en-US" dirty="0"/>
          </a:p>
        </p:txBody>
      </p:sp>
      <p:grpSp>
        <p:nvGrpSpPr>
          <p:cNvPr id="5" name="Group 5"/>
          <p:cNvGrpSpPr>
            <a:grpSpLocks/>
          </p:cNvGrpSpPr>
          <p:nvPr/>
        </p:nvGrpSpPr>
        <p:grpSpPr bwMode="auto">
          <a:xfrm>
            <a:off x="2362201" y="1600200"/>
            <a:ext cx="7778333" cy="2682200"/>
            <a:chOff x="221" y="1175"/>
            <a:chExt cx="5244" cy="2053"/>
          </a:xfrm>
        </p:grpSpPr>
        <p:sp>
          <p:nvSpPr>
            <p:cNvPr id="6" name="Freeform 6"/>
            <p:cNvSpPr>
              <a:spLocks/>
            </p:cNvSpPr>
            <p:nvPr/>
          </p:nvSpPr>
          <p:spPr bwMode="auto">
            <a:xfrm>
              <a:off x="3159" y="1678"/>
              <a:ext cx="270" cy="832"/>
            </a:xfrm>
            <a:custGeom>
              <a:avLst/>
              <a:gdLst>
                <a:gd name="T0" fmla="*/ 270 w 270"/>
                <a:gd name="T1" fmla="*/ 401 h 832"/>
                <a:gd name="T2" fmla="*/ 0 w 270"/>
                <a:gd name="T3" fmla="*/ 0 h 832"/>
                <a:gd name="T4" fmla="*/ 0 w 270"/>
                <a:gd name="T5" fmla="*/ 431 h 832"/>
                <a:gd name="T6" fmla="*/ 270 w 270"/>
                <a:gd name="T7" fmla="*/ 832 h 832"/>
                <a:gd name="T8" fmla="*/ 270 w 270"/>
                <a:gd name="T9" fmla="*/ 401 h 832"/>
                <a:gd name="T10" fmla="*/ 0 60000 65536"/>
                <a:gd name="T11" fmla="*/ 0 60000 65536"/>
                <a:gd name="T12" fmla="*/ 0 60000 65536"/>
                <a:gd name="T13" fmla="*/ 0 60000 65536"/>
                <a:gd name="T14" fmla="*/ 0 60000 65536"/>
                <a:gd name="T15" fmla="*/ 0 w 270"/>
                <a:gd name="T16" fmla="*/ 0 h 832"/>
                <a:gd name="T17" fmla="*/ 270 w 270"/>
                <a:gd name="T18" fmla="*/ 832 h 832"/>
              </a:gdLst>
              <a:ahLst/>
              <a:cxnLst>
                <a:cxn ang="T10">
                  <a:pos x="T0" y="T1"/>
                </a:cxn>
                <a:cxn ang="T11">
                  <a:pos x="T2" y="T3"/>
                </a:cxn>
                <a:cxn ang="T12">
                  <a:pos x="T4" y="T5"/>
                </a:cxn>
                <a:cxn ang="T13">
                  <a:pos x="T6" y="T7"/>
                </a:cxn>
                <a:cxn ang="T14">
                  <a:pos x="T8" y="T9"/>
                </a:cxn>
              </a:cxnLst>
              <a:rect l="T15" t="T16" r="T17" b="T18"/>
              <a:pathLst>
                <a:path w="270" h="832">
                  <a:moveTo>
                    <a:pt x="270" y="401"/>
                  </a:moveTo>
                  <a:lnTo>
                    <a:pt x="0" y="0"/>
                  </a:lnTo>
                  <a:lnTo>
                    <a:pt x="0" y="431"/>
                  </a:lnTo>
                  <a:lnTo>
                    <a:pt x="270" y="832"/>
                  </a:lnTo>
                  <a:lnTo>
                    <a:pt x="270" y="401"/>
                  </a:lnTo>
                  <a:close/>
                </a:path>
              </a:pathLst>
            </a:custGeom>
            <a:solidFill>
              <a:srgbClr val="24421B"/>
            </a:solidFill>
            <a:ln w="9525">
              <a:solidFill>
                <a:srgbClr val="000000"/>
              </a:solidFill>
              <a:round/>
              <a:headEnd/>
              <a:tailEnd/>
            </a:ln>
          </p:spPr>
          <p:txBody>
            <a:bodyPr/>
            <a:lstStyle/>
            <a:p>
              <a:endParaRPr lang="en-GB"/>
            </a:p>
          </p:txBody>
        </p:sp>
        <p:sp>
          <p:nvSpPr>
            <p:cNvPr id="7" name="Freeform 7"/>
            <p:cNvSpPr>
              <a:spLocks/>
            </p:cNvSpPr>
            <p:nvPr/>
          </p:nvSpPr>
          <p:spPr bwMode="auto">
            <a:xfrm>
              <a:off x="3429" y="1863"/>
              <a:ext cx="1330" cy="647"/>
            </a:xfrm>
            <a:custGeom>
              <a:avLst/>
              <a:gdLst>
                <a:gd name="T0" fmla="*/ 0 w 1330"/>
                <a:gd name="T1" fmla="*/ 216 h 647"/>
                <a:gd name="T2" fmla="*/ 1330 w 1330"/>
                <a:gd name="T3" fmla="*/ 0 h 647"/>
                <a:gd name="T4" fmla="*/ 1330 w 1330"/>
                <a:gd name="T5" fmla="*/ 431 h 647"/>
                <a:gd name="T6" fmla="*/ 0 w 1330"/>
                <a:gd name="T7" fmla="*/ 647 h 647"/>
                <a:gd name="T8" fmla="*/ 0 w 1330"/>
                <a:gd name="T9" fmla="*/ 216 h 647"/>
                <a:gd name="T10" fmla="*/ 0 60000 65536"/>
                <a:gd name="T11" fmla="*/ 0 60000 65536"/>
                <a:gd name="T12" fmla="*/ 0 60000 65536"/>
                <a:gd name="T13" fmla="*/ 0 60000 65536"/>
                <a:gd name="T14" fmla="*/ 0 60000 65536"/>
                <a:gd name="T15" fmla="*/ 0 w 1330"/>
                <a:gd name="T16" fmla="*/ 0 h 647"/>
                <a:gd name="T17" fmla="*/ 1330 w 1330"/>
                <a:gd name="T18" fmla="*/ 647 h 647"/>
              </a:gdLst>
              <a:ahLst/>
              <a:cxnLst>
                <a:cxn ang="T10">
                  <a:pos x="T0" y="T1"/>
                </a:cxn>
                <a:cxn ang="T11">
                  <a:pos x="T2" y="T3"/>
                </a:cxn>
                <a:cxn ang="T12">
                  <a:pos x="T4" y="T5"/>
                </a:cxn>
                <a:cxn ang="T13">
                  <a:pos x="T6" y="T7"/>
                </a:cxn>
                <a:cxn ang="T14">
                  <a:pos x="T8" y="T9"/>
                </a:cxn>
              </a:cxnLst>
              <a:rect l="T15" t="T16" r="T17" b="T18"/>
              <a:pathLst>
                <a:path w="1330" h="647">
                  <a:moveTo>
                    <a:pt x="0" y="216"/>
                  </a:moveTo>
                  <a:lnTo>
                    <a:pt x="1330" y="0"/>
                  </a:lnTo>
                  <a:lnTo>
                    <a:pt x="1330" y="431"/>
                  </a:lnTo>
                  <a:lnTo>
                    <a:pt x="0" y="647"/>
                  </a:lnTo>
                  <a:lnTo>
                    <a:pt x="0" y="216"/>
                  </a:lnTo>
                  <a:close/>
                </a:path>
              </a:pathLst>
            </a:custGeom>
            <a:solidFill>
              <a:srgbClr val="24421B"/>
            </a:solidFill>
            <a:ln w="9525">
              <a:solidFill>
                <a:srgbClr val="000000"/>
              </a:solidFill>
              <a:round/>
              <a:headEnd/>
              <a:tailEnd/>
            </a:ln>
          </p:spPr>
          <p:txBody>
            <a:bodyPr/>
            <a:lstStyle/>
            <a:p>
              <a:endParaRPr lang="en-GB"/>
            </a:p>
          </p:txBody>
        </p:sp>
        <p:sp>
          <p:nvSpPr>
            <p:cNvPr id="8" name="Freeform 8"/>
            <p:cNvSpPr>
              <a:spLocks/>
            </p:cNvSpPr>
            <p:nvPr/>
          </p:nvSpPr>
          <p:spPr bwMode="auto">
            <a:xfrm>
              <a:off x="3159" y="1672"/>
              <a:ext cx="1606" cy="407"/>
            </a:xfrm>
            <a:custGeom>
              <a:avLst/>
              <a:gdLst>
                <a:gd name="T0" fmla="*/ 24 w 1606"/>
                <a:gd name="T1" fmla="*/ 6 h 407"/>
                <a:gd name="T2" fmla="*/ 78 w 1606"/>
                <a:gd name="T3" fmla="*/ 0 h 407"/>
                <a:gd name="T4" fmla="*/ 132 w 1606"/>
                <a:gd name="T5" fmla="*/ 0 h 407"/>
                <a:gd name="T6" fmla="*/ 192 w 1606"/>
                <a:gd name="T7" fmla="*/ 0 h 407"/>
                <a:gd name="T8" fmla="*/ 246 w 1606"/>
                <a:gd name="T9" fmla="*/ 0 h 407"/>
                <a:gd name="T10" fmla="*/ 300 w 1606"/>
                <a:gd name="T11" fmla="*/ 0 h 407"/>
                <a:gd name="T12" fmla="*/ 354 w 1606"/>
                <a:gd name="T13" fmla="*/ 0 h 407"/>
                <a:gd name="T14" fmla="*/ 408 w 1606"/>
                <a:gd name="T15" fmla="*/ 0 h 407"/>
                <a:gd name="T16" fmla="*/ 462 w 1606"/>
                <a:gd name="T17" fmla="*/ 0 h 407"/>
                <a:gd name="T18" fmla="*/ 516 w 1606"/>
                <a:gd name="T19" fmla="*/ 6 h 407"/>
                <a:gd name="T20" fmla="*/ 569 w 1606"/>
                <a:gd name="T21" fmla="*/ 6 h 407"/>
                <a:gd name="T22" fmla="*/ 623 w 1606"/>
                <a:gd name="T23" fmla="*/ 6 h 407"/>
                <a:gd name="T24" fmla="*/ 677 w 1606"/>
                <a:gd name="T25" fmla="*/ 12 h 407"/>
                <a:gd name="T26" fmla="*/ 731 w 1606"/>
                <a:gd name="T27" fmla="*/ 18 h 407"/>
                <a:gd name="T28" fmla="*/ 785 w 1606"/>
                <a:gd name="T29" fmla="*/ 18 h 407"/>
                <a:gd name="T30" fmla="*/ 833 w 1606"/>
                <a:gd name="T31" fmla="*/ 24 h 407"/>
                <a:gd name="T32" fmla="*/ 887 w 1606"/>
                <a:gd name="T33" fmla="*/ 30 h 407"/>
                <a:gd name="T34" fmla="*/ 911 w 1606"/>
                <a:gd name="T35" fmla="*/ 36 h 407"/>
                <a:gd name="T36" fmla="*/ 959 w 1606"/>
                <a:gd name="T37" fmla="*/ 42 h 407"/>
                <a:gd name="T38" fmla="*/ 1007 w 1606"/>
                <a:gd name="T39" fmla="*/ 48 h 407"/>
                <a:gd name="T40" fmla="*/ 1061 w 1606"/>
                <a:gd name="T41" fmla="*/ 54 h 407"/>
                <a:gd name="T42" fmla="*/ 1103 w 1606"/>
                <a:gd name="T43" fmla="*/ 60 h 407"/>
                <a:gd name="T44" fmla="*/ 1151 w 1606"/>
                <a:gd name="T45" fmla="*/ 66 h 407"/>
                <a:gd name="T46" fmla="*/ 1199 w 1606"/>
                <a:gd name="T47" fmla="*/ 78 h 407"/>
                <a:gd name="T48" fmla="*/ 1241 w 1606"/>
                <a:gd name="T49" fmla="*/ 83 h 407"/>
                <a:gd name="T50" fmla="*/ 1283 w 1606"/>
                <a:gd name="T51" fmla="*/ 95 h 407"/>
                <a:gd name="T52" fmla="*/ 1325 w 1606"/>
                <a:gd name="T53" fmla="*/ 101 h 407"/>
                <a:gd name="T54" fmla="*/ 1366 w 1606"/>
                <a:gd name="T55" fmla="*/ 113 h 407"/>
                <a:gd name="T56" fmla="*/ 1402 w 1606"/>
                <a:gd name="T57" fmla="*/ 125 h 407"/>
                <a:gd name="T58" fmla="*/ 1438 w 1606"/>
                <a:gd name="T59" fmla="*/ 131 h 407"/>
                <a:gd name="T60" fmla="*/ 1474 w 1606"/>
                <a:gd name="T61" fmla="*/ 143 h 407"/>
                <a:gd name="T62" fmla="*/ 1510 w 1606"/>
                <a:gd name="T63" fmla="*/ 155 h 407"/>
                <a:gd name="T64" fmla="*/ 1546 w 1606"/>
                <a:gd name="T65" fmla="*/ 167 h 407"/>
                <a:gd name="T66" fmla="*/ 1576 w 1606"/>
                <a:gd name="T67" fmla="*/ 179 h 407"/>
                <a:gd name="T68" fmla="*/ 1606 w 1606"/>
                <a:gd name="T69" fmla="*/ 191 h 407"/>
                <a:gd name="T70" fmla="*/ 0 w 1606"/>
                <a:gd name="T71" fmla="*/ 6 h 40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06"/>
                <a:gd name="T109" fmla="*/ 0 h 407"/>
                <a:gd name="T110" fmla="*/ 1606 w 1606"/>
                <a:gd name="T111" fmla="*/ 407 h 40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06" h="407">
                  <a:moveTo>
                    <a:pt x="0" y="6"/>
                  </a:moveTo>
                  <a:lnTo>
                    <a:pt x="24" y="6"/>
                  </a:lnTo>
                  <a:lnTo>
                    <a:pt x="54" y="0"/>
                  </a:lnTo>
                  <a:lnTo>
                    <a:pt x="78" y="0"/>
                  </a:lnTo>
                  <a:lnTo>
                    <a:pt x="108" y="0"/>
                  </a:lnTo>
                  <a:lnTo>
                    <a:pt x="132" y="0"/>
                  </a:lnTo>
                  <a:lnTo>
                    <a:pt x="162" y="0"/>
                  </a:lnTo>
                  <a:lnTo>
                    <a:pt x="192" y="0"/>
                  </a:lnTo>
                  <a:lnTo>
                    <a:pt x="216" y="0"/>
                  </a:lnTo>
                  <a:lnTo>
                    <a:pt x="246" y="0"/>
                  </a:lnTo>
                  <a:lnTo>
                    <a:pt x="270" y="0"/>
                  </a:lnTo>
                  <a:lnTo>
                    <a:pt x="300" y="0"/>
                  </a:lnTo>
                  <a:lnTo>
                    <a:pt x="324" y="0"/>
                  </a:lnTo>
                  <a:lnTo>
                    <a:pt x="354" y="0"/>
                  </a:lnTo>
                  <a:lnTo>
                    <a:pt x="384" y="0"/>
                  </a:lnTo>
                  <a:lnTo>
                    <a:pt x="408" y="0"/>
                  </a:lnTo>
                  <a:lnTo>
                    <a:pt x="438" y="0"/>
                  </a:lnTo>
                  <a:lnTo>
                    <a:pt x="462" y="0"/>
                  </a:lnTo>
                  <a:lnTo>
                    <a:pt x="492" y="0"/>
                  </a:lnTo>
                  <a:lnTo>
                    <a:pt x="516" y="6"/>
                  </a:lnTo>
                  <a:lnTo>
                    <a:pt x="545" y="6"/>
                  </a:lnTo>
                  <a:lnTo>
                    <a:pt x="569" y="6"/>
                  </a:lnTo>
                  <a:lnTo>
                    <a:pt x="599" y="6"/>
                  </a:lnTo>
                  <a:lnTo>
                    <a:pt x="623" y="6"/>
                  </a:lnTo>
                  <a:lnTo>
                    <a:pt x="653" y="12"/>
                  </a:lnTo>
                  <a:lnTo>
                    <a:pt x="677" y="12"/>
                  </a:lnTo>
                  <a:lnTo>
                    <a:pt x="707" y="12"/>
                  </a:lnTo>
                  <a:lnTo>
                    <a:pt x="731" y="18"/>
                  </a:lnTo>
                  <a:lnTo>
                    <a:pt x="755" y="18"/>
                  </a:lnTo>
                  <a:lnTo>
                    <a:pt x="785" y="18"/>
                  </a:lnTo>
                  <a:lnTo>
                    <a:pt x="809" y="24"/>
                  </a:lnTo>
                  <a:lnTo>
                    <a:pt x="833" y="24"/>
                  </a:lnTo>
                  <a:lnTo>
                    <a:pt x="863" y="30"/>
                  </a:lnTo>
                  <a:lnTo>
                    <a:pt x="887" y="30"/>
                  </a:lnTo>
                  <a:lnTo>
                    <a:pt x="911" y="36"/>
                  </a:lnTo>
                  <a:lnTo>
                    <a:pt x="935" y="36"/>
                  </a:lnTo>
                  <a:lnTo>
                    <a:pt x="959" y="42"/>
                  </a:lnTo>
                  <a:lnTo>
                    <a:pt x="983" y="42"/>
                  </a:lnTo>
                  <a:lnTo>
                    <a:pt x="1007" y="48"/>
                  </a:lnTo>
                  <a:lnTo>
                    <a:pt x="1037" y="48"/>
                  </a:lnTo>
                  <a:lnTo>
                    <a:pt x="1061" y="54"/>
                  </a:lnTo>
                  <a:lnTo>
                    <a:pt x="1079" y="54"/>
                  </a:lnTo>
                  <a:lnTo>
                    <a:pt x="1103" y="60"/>
                  </a:lnTo>
                  <a:lnTo>
                    <a:pt x="1127" y="66"/>
                  </a:lnTo>
                  <a:lnTo>
                    <a:pt x="1151" y="66"/>
                  </a:lnTo>
                  <a:lnTo>
                    <a:pt x="1175" y="72"/>
                  </a:lnTo>
                  <a:lnTo>
                    <a:pt x="1199" y="78"/>
                  </a:lnTo>
                  <a:lnTo>
                    <a:pt x="1217" y="78"/>
                  </a:lnTo>
                  <a:lnTo>
                    <a:pt x="1241" y="83"/>
                  </a:lnTo>
                  <a:lnTo>
                    <a:pt x="1259" y="89"/>
                  </a:lnTo>
                  <a:lnTo>
                    <a:pt x="1283" y="95"/>
                  </a:lnTo>
                  <a:lnTo>
                    <a:pt x="1301" y="95"/>
                  </a:lnTo>
                  <a:lnTo>
                    <a:pt x="1325" y="101"/>
                  </a:lnTo>
                  <a:lnTo>
                    <a:pt x="1342" y="107"/>
                  </a:lnTo>
                  <a:lnTo>
                    <a:pt x="1366" y="113"/>
                  </a:lnTo>
                  <a:lnTo>
                    <a:pt x="1384" y="119"/>
                  </a:lnTo>
                  <a:lnTo>
                    <a:pt x="1402" y="125"/>
                  </a:lnTo>
                  <a:lnTo>
                    <a:pt x="1420" y="125"/>
                  </a:lnTo>
                  <a:lnTo>
                    <a:pt x="1438" y="131"/>
                  </a:lnTo>
                  <a:lnTo>
                    <a:pt x="1456" y="137"/>
                  </a:lnTo>
                  <a:lnTo>
                    <a:pt x="1474" y="143"/>
                  </a:lnTo>
                  <a:lnTo>
                    <a:pt x="1492" y="149"/>
                  </a:lnTo>
                  <a:lnTo>
                    <a:pt x="1510" y="155"/>
                  </a:lnTo>
                  <a:lnTo>
                    <a:pt x="1528" y="161"/>
                  </a:lnTo>
                  <a:lnTo>
                    <a:pt x="1546" y="167"/>
                  </a:lnTo>
                  <a:lnTo>
                    <a:pt x="1558" y="173"/>
                  </a:lnTo>
                  <a:lnTo>
                    <a:pt x="1576" y="179"/>
                  </a:lnTo>
                  <a:lnTo>
                    <a:pt x="1588" y="185"/>
                  </a:lnTo>
                  <a:lnTo>
                    <a:pt x="1606" y="191"/>
                  </a:lnTo>
                  <a:lnTo>
                    <a:pt x="270" y="407"/>
                  </a:lnTo>
                  <a:lnTo>
                    <a:pt x="0" y="6"/>
                  </a:lnTo>
                  <a:close/>
                </a:path>
              </a:pathLst>
            </a:custGeom>
            <a:solidFill>
              <a:srgbClr val="488436"/>
            </a:solidFill>
            <a:ln w="9525">
              <a:solidFill>
                <a:srgbClr val="000000"/>
              </a:solidFill>
              <a:round/>
              <a:headEnd/>
              <a:tailEnd/>
            </a:ln>
          </p:spPr>
          <p:txBody>
            <a:bodyPr/>
            <a:lstStyle/>
            <a:p>
              <a:endParaRPr lang="en-GB"/>
            </a:p>
          </p:txBody>
        </p:sp>
        <p:sp>
          <p:nvSpPr>
            <p:cNvPr id="9" name="Freeform 9"/>
            <p:cNvSpPr>
              <a:spLocks/>
            </p:cNvSpPr>
            <p:nvPr/>
          </p:nvSpPr>
          <p:spPr bwMode="auto">
            <a:xfrm>
              <a:off x="1506" y="1767"/>
              <a:ext cx="1456" cy="581"/>
            </a:xfrm>
            <a:custGeom>
              <a:avLst/>
              <a:gdLst>
                <a:gd name="T0" fmla="*/ 1456 w 1456"/>
                <a:gd name="T1" fmla="*/ 150 h 581"/>
                <a:gd name="T2" fmla="*/ 0 w 1456"/>
                <a:gd name="T3" fmla="*/ 0 h 581"/>
                <a:gd name="T4" fmla="*/ 0 w 1456"/>
                <a:gd name="T5" fmla="*/ 431 h 581"/>
                <a:gd name="T6" fmla="*/ 1456 w 1456"/>
                <a:gd name="T7" fmla="*/ 581 h 581"/>
                <a:gd name="T8" fmla="*/ 1456 w 1456"/>
                <a:gd name="T9" fmla="*/ 150 h 581"/>
                <a:gd name="T10" fmla="*/ 0 60000 65536"/>
                <a:gd name="T11" fmla="*/ 0 60000 65536"/>
                <a:gd name="T12" fmla="*/ 0 60000 65536"/>
                <a:gd name="T13" fmla="*/ 0 60000 65536"/>
                <a:gd name="T14" fmla="*/ 0 60000 65536"/>
                <a:gd name="T15" fmla="*/ 0 w 1456"/>
                <a:gd name="T16" fmla="*/ 0 h 581"/>
                <a:gd name="T17" fmla="*/ 1456 w 1456"/>
                <a:gd name="T18" fmla="*/ 581 h 581"/>
              </a:gdLst>
              <a:ahLst/>
              <a:cxnLst>
                <a:cxn ang="T10">
                  <a:pos x="T0" y="T1"/>
                </a:cxn>
                <a:cxn ang="T11">
                  <a:pos x="T2" y="T3"/>
                </a:cxn>
                <a:cxn ang="T12">
                  <a:pos x="T4" y="T5"/>
                </a:cxn>
                <a:cxn ang="T13">
                  <a:pos x="T6" y="T7"/>
                </a:cxn>
                <a:cxn ang="T14">
                  <a:pos x="T8" y="T9"/>
                </a:cxn>
              </a:cxnLst>
              <a:rect l="T15" t="T16" r="T17" b="T18"/>
              <a:pathLst>
                <a:path w="1456" h="581">
                  <a:moveTo>
                    <a:pt x="1456" y="150"/>
                  </a:moveTo>
                  <a:lnTo>
                    <a:pt x="0" y="0"/>
                  </a:lnTo>
                  <a:lnTo>
                    <a:pt x="0" y="431"/>
                  </a:lnTo>
                  <a:lnTo>
                    <a:pt x="1456" y="581"/>
                  </a:lnTo>
                  <a:lnTo>
                    <a:pt x="1456" y="150"/>
                  </a:lnTo>
                  <a:close/>
                </a:path>
              </a:pathLst>
            </a:custGeom>
            <a:solidFill>
              <a:srgbClr val="15387D"/>
            </a:solidFill>
            <a:ln w="9525">
              <a:solidFill>
                <a:srgbClr val="000000"/>
              </a:solidFill>
              <a:round/>
              <a:headEnd/>
              <a:tailEnd/>
            </a:ln>
          </p:spPr>
          <p:txBody>
            <a:bodyPr/>
            <a:lstStyle/>
            <a:p>
              <a:endParaRPr lang="en-GB"/>
            </a:p>
          </p:txBody>
        </p:sp>
        <p:sp>
          <p:nvSpPr>
            <p:cNvPr id="10" name="Freeform 10"/>
            <p:cNvSpPr>
              <a:spLocks/>
            </p:cNvSpPr>
            <p:nvPr/>
          </p:nvSpPr>
          <p:spPr bwMode="auto">
            <a:xfrm>
              <a:off x="1506" y="1516"/>
              <a:ext cx="1456" cy="401"/>
            </a:xfrm>
            <a:custGeom>
              <a:avLst/>
              <a:gdLst>
                <a:gd name="T0" fmla="*/ 0 w 1456"/>
                <a:gd name="T1" fmla="*/ 245 h 401"/>
                <a:gd name="T2" fmla="*/ 12 w 1456"/>
                <a:gd name="T3" fmla="*/ 239 h 401"/>
                <a:gd name="T4" fmla="*/ 18 w 1456"/>
                <a:gd name="T5" fmla="*/ 233 h 401"/>
                <a:gd name="T6" fmla="*/ 30 w 1456"/>
                <a:gd name="T7" fmla="*/ 227 h 401"/>
                <a:gd name="T8" fmla="*/ 42 w 1456"/>
                <a:gd name="T9" fmla="*/ 221 h 401"/>
                <a:gd name="T10" fmla="*/ 54 w 1456"/>
                <a:gd name="T11" fmla="*/ 215 h 401"/>
                <a:gd name="T12" fmla="*/ 66 w 1456"/>
                <a:gd name="T13" fmla="*/ 209 h 401"/>
                <a:gd name="T14" fmla="*/ 84 w 1456"/>
                <a:gd name="T15" fmla="*/ 203 h 401"/>
                <a:gd name="T16" fmla="*/ 96 w 1456"/>
                <a:gd name="T17" fmla="*/ 197 h 401"/>
                <a:gd name="T18" fmla="*/ 108 w 1456"/>
                <a:gd name="T19" fmla="*/ 191 h 401"/>
                <a:gd name="T20" fmla="*/ 126 w 1456"/>
                <a:gd name="T21" fmla="*/ 185 h 401"/>
                <a:gd name="T22" fmla="*/ 138 w 1456"/>
                <a:gd name="T23" fmla="*/ 179 h 401"/>
                <a:gd name="T24" fmla="*/ 156 w 1456"/>
                <a:gd name="T25" fmla="*/ 173 h 401"/>
                <a:gd name="T26" fmla="*/ 168 w 1456"/>
                <a:gd name="T27" fmla="*/ 167 h 401"/>
                <a:gd name="T28" fmla="*/ 186 w 1456"/>
                <a:gd name="T29" fmla="*/ 161 h 401"/>
                <a:gd name="T30" fmla="*/ 204 w 1456"/>
                <a:gd name="T31" fmla="*/ 155 h 401"/>
                <a:gd name="T32" fmla="*/ 204 w 1456"/>
                <a:gd name="T33" fmla="*/ 155 h 401"/>
                <a:gd name="T34" fmla="*/ 216 w 1456"/>
                <a:gd name="T35" fmla="*/ 149 h 401"/>
                <a:gd name="T36" fmla="*/ 234 w 1456"/>
                <a:gd name="T37" fmla="*/ 143 h 401"/>
                <a:gd name="T38" fmla="*/ 252 w 1456"/>
                <a:gd name="T39" fmla="*/ 137 h 401"/>
                <a:gd name="T40" fmla="*/ 270 w 1456"/>
                <a:gd name="T41" fmla="*/ 131 h 401"/>
                <a:gd name="T42" fmla="*/ 288 w 1456"/>
                <a:gd name="T43" fmla="*/ 125 h 401"/>
                <a:gd name="T44" fmla="*/ 306 w 1456"/>
                <a:gd name="T45" fmla="*/ 119 h 401"/>
                <a:gd name="T46" fmla="*/ 324 w 1456"/>
                <a:gd name="T47" fmla="*/ 119 h 401"/>
                <a:gd name="T48" fmla="*/ 348 w 1456"/>
                <a:gd name="T49" fmla="*/ 113 h 401"/>
                <a:gd name="T50" fmla="*/ 366 w 1456"/>
                <a:gd name="T51" fmla="*/ 107 h 401"/>
                <a:gd name="T52" fmla="*/ 384 w 1456"/>
                <a:gd name="T53" fmla="*/ 101 h 401"/>
                <a:gd name="T54" fmla="*/ 408 w 1456"/>
                <a:gd name="T55" fmla="*/ 95 h 401"/>
                <a:gd name="T56" fmla="*/ 426 w 1456"/>
                <a:gd name="T57" fmla="*/ 89 h 401"/>
                <a:gd name="T58" fmla="*/ 450 w 1456"/>
                <a:gd name="T59" fmla="*/ 89 h 401"/>
                <a:gd name="T60" fmla="*/ 468 w 1456"/>
                <a:gd name="T61" fmla="*/ 83 h 401"/>
                <a:gd name="T62" fmla="*/ 492 w 1456"/>
                <a:gd name="T63" fmla="*/ 77 h 401"/>
                <a:gd name="T64" fmla="*/ 509 w 1456"/>
                <a:gd name="T65" fmla="*/ 71 h 401"/>
                <a:gd name="T66" fmla="*/ 533 w 1456"/>
                <a:gd name="T67" fmla="*/ 71 h 401"/>
                <a:gd name="T68" fmla="*/ 557 w 1456"/>
                <a:gd name="T69" fmla="*/ 65 h 401"/>
                <a:gd name="T70" fmla="*/ 575 w 1456"/>
                <a:gd name="T71" fmla="*/ 59 h 401"/>
                <a:gd name="T72" fmla="*/ 599 w 1456"/>
                <a:gd name="T73" fmla="*/ 59 h 401"/>
                <a:gd name="T74" fmla="*/ 623 w 1456"/>
                <a:gd name="T75" fmla="*/ 54 h 401"/>
                <a:gd name="T76" fmla="*/ 647 w 1456"/>
                <a:gd name="T77" fmla="*/ 48 h 401"/>
                <a:gd name="T78" fmla="*/ 671 w 1456"/>
                <a:gd name="T79" fmla="*/ 48 h 401"/>
                <a:gd name="T80" fmla="*/ 695 w 1456"/>
                <a:gd name="T81" fmla="*/ 42 h 401"/>
                <a:gd name="T82" fmla="*/ 719 w 1456"/>
                <a:gd name="T83" fmla="*/ 42 h 401"/>
                <a:gd name="T84" fmla="*/ 743 w 1456"/>
                <a:gd name="T85" fmla="*/ 36 h 401"/>
                <a:gd name="T86" fmla="*/ 767 w 1456"/>
                <a:gd name="T87" fmla="*/ 36 h 401"/>
                <a:gd name="T88" fmla="*/ 791 w 1456"/>
                <a:gd name="T89" fmla="*/ 30 h 401"/>
                <a:gd name="T90" fmla="*/ 815 w 1456"/>
                <a:gd name="T91" fmla="*/ 30 h 401"/>
                <a:gd name="T92" fmla="*/ 815 w 1456"/>
                <a:gd name="T93" fmla="*/ 30 h 401"/>
                <a:gd name="T94" fmla="*/ 845 w 1456"/>
                <a:gd name="T95" fmla="*/ 24 h 401"/>
                <a:gd name="T96" fmla="*/ 869 w 1456"/>
                <a:gd name="T97" fmla="*/ 24 h 401"/>
                <a:gd name="T98" fmla="*/ 893 w 1456"/>
                <a:gd name="T99" fmla="*/ 18 h 401"/>
                <a:gd name="T100" fmla="*/ 917 w 1456"/>
                <a:gd name="T101" fmla="*/ 18 h 401"/>
                <a:gd name="T102" fmla="*/ 947 w 1456"/>
                <a:gd name="T103" fmla="*/ 12 h 401"/>
                <a:gd name="T104" fmla="*/ 971 w 1456"/>
                <a:gd name="T105" fmla="*/ 12 h 401"/>
                <a:gd name="T106" fmla="*/ 1001 w 1456"/>
                <a:gd name="T107" fmla="*/ 12 h 401"/>
                <a:gd name="T108" fmla="*/ 1025 w 1456"/>
                <a:gd name="T109" fmla="*/ 6 h 401"/>
                <a:gd name="T110" fmla="*/ 1049 w 1456"/>
                <a:gd name="T111" fmla="*/ 6 h 401"/>
                <a:gd name="T112" fmla="*/ 1079 w 1456"/>
                <a:gd name="T113" fmla="*/ 6 h 401"/>
                <a:gd name="T114" fmla="*/ 1103 w 1456"/>
                <a:gd name="T115" fmla="*/ 0 h 401"/>
                <a:gd name="T116" fmla="*/ 1133 w 1456"/>
                <a:gd name="T117" fmla="*/ 0 h 401"/>
                <a:gd name="T118" fmla="*/ 1157 w 1456"/>
                <a:gd name="T119" fmla="*/ 0 h 401"/>
                <a:gd name="T120" fmla="*/ 1187 w 1456"/>
                <a:gd name="T121" fmla="*/ 0 h 401"/>
                <a:gd name="T122" fmla="*/ 1456 w 1456"/>
                <a:gd name="T123" fmla="*/ 401 h 401"/>
                <a:gd name="T124" fmla="*/ 0 w 1456"/>
                <a:gd name="T125" fmla="*/ 245 h 40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456"/>
                <a:gd name="T190" fmla="*/ 0 h 401"/>
                <a:gd name="T191" fmla="*/ 1456 w 1456"/>
                <a:gd name="T192" fmla="*/ 401 h 40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456" h="401">
                  <a:moveTo>
                    <a:pt x="0" y="245"/>
                  </a:moveTo>
                  <a:lnTo>
                    <a:pt x="12" y="239"/>
                  </a:lnTo>
                  <a:lnTo>
                    <a:pt x="18" y="233"/>
                  </a:lnTo>
                  <a:lnTo>
                    <a:pt x="30" y="227"/>
                  </a:lnTo>
                  <a:lnTo>
                    <a:pt x="42" y="221"/>
                  </a:lnTo>
                  <a:lnTo>
                    <a:pt x="54" y="215"/>
                  </a:lnTo>
                  <a:lnTo>
                    <a:pt x="66" y="209"/>
                  </a:lnTo>
                  <a:lnTo>
                    <a:pt x="84" y="203"/>
                  </a:lnTo>
                  <a:lnTo>
                    <a:pt x="96" y="197"/>
                  </a:lnTo>
                  <a:lnTo>
                    <a:pt x="108" y="191"/>
                  </a:lnTo>
                  <a:lnTo>
                    <a:pt x="126" y="185"/>
                  </a:lnTo>
                  <a:lnTo>
                    <a:pt x="138" y="179"/>
                  </a:lnTo>
                  <a:lnTo>
                    <a:pt x="156" y="173"/>
                  </a:lnTo>
                  <a:lnTo>
                    <a:pt x="168" y="167"/>
                  </a:lnTo>
                  <a:lnTo>
                    <a:pt x="186" y="161"/>
                  </a:lnTo>
                  <a:lnTo>
                    <a:pt x="204" y="155"/>
                  </a:lnTo>
                  <a:lnTo>
                    <a:pt x="216" y="149"/>
                  </a:lnTo>
                  <a:lnTo>
                    <a:pt x="234" y="143"/>
                  </a:lnTo>
                  <a:lnTo>
                    <a:pt x="252" y="137"/>
                  </a:lnTo>
                  <a:lnTo>
                    <a:pt x="270" y="131"/>
                  </a:lnTo>
                  <a:lnTo>
                    <a:pt x="288" y="125"/>
                  </a:lnTo>
                  <a:lnTo>
                    <a:pt x="306" y="119"/>
                  </a:lnTo>
                  <a:lnTo>
                    <a:pt x="324" y="119"/>
                  </a:lnTo>
                  <a:lnTo>
                    <a:pt x="348" y="113"/>
                  </a:lnTo>
                  <a:lnTo>
                    <a:pt x="366" y="107"/>
                  </a:lnTo>
                  <a:lnTo>
                    <a:pt x="384" y="101"/>
                  </a:lnTo>
                  <a:lnTo>
                    <a:pt x="408" y="95"/>
                  </a:lnTo>
                  <a:lnTo>
                    <a:pt x="426" y="89"/>
                  </a:lnTo>
                  <a:lnTo>
                    <a:pt x="450" y="89"/>
                  </a:lnTo>
                  <a:lnTo>
                    <a:pt x="468" y="83"/>
                  </a:lnTo>
                  <a:lnTo>
                    <a:pt x="492" y="77"/>
                  </a:lnTo>
                  <a:lnTo>
                    <a:pt x="509" y="71"/>
                  </a:lnTo>
                  <a:lnTo>
                    <a:pt x="533" y="71"/>
                  </a:lnTo>
                  <a:lnTo>
                    <a:pt x="557" y="65"/>
                  </a:lnTo>
                  <a:lnTo>
                    <a:pt x="575" y="59"/>
                  </a:lnTo>
                  <a:lnTo>
                    <a:pt x="599" y="59"/>
                  </a:lnTo>
                  <a:lnTo>
                    <a:pt x="623" y="54"/>
                  </a:lnTo>
                  <a:lnTo>
                    <a:pt x="647" y="48"/>
                  </a:lnTo>
                  <a:lnTo>
                    <a:pt x="671" y="48"/>
                  </a:lnTo>
                  <a:lnTo>
                    <a:pt x="695" y="42"/>
                  </a:lnTo>
                  <a:lnTo>
                    <a:pt x="719" y="42"/>
                  </a:lnTo>
                  <a:lnTo>
                    <a:pt x="743" y="36"/>
                  </a:lnTo>
                  <a:lnTo>
                    <a:pt x="767" y="36"/>
                  </a:lnTo>
                  <a:lnTo>
                    <a:pt x="791" y="30"/>
                  </a:lnTo>
                  <a:lnTo>
                    <a:pt x="815" y="30"/>
                  </a:lnTo>
                  <a:lnTo>
                    <a:pt x="845" y="24"/>
                  </a:lnTo>
                  <a:lnTo>
                    <a:pt x="869" y="24"/>
                  </a:lnTo>
                  <a:lnTo>
                    <a:pt x="893" y="18"/>
                  </a:lnTo>
                  <a:lnTo>
                    <a:pt x="917" y="18"/>
                  </a:lnTo>
                  <a:lnTo>
                    <a:pt x="947" y="12"/>
                  </a:lnTo>
                  <a:lnTo>
                    <a:pt x="971" y="12"/>
                  </a:lnTo>
                  <a:lnTo>
                    <a:pt x="1001" y="12"/>
                  </a:lnTo>
                  <a:lnTo>
                    <a:pt x="1025" y="6"/>
                  </a:lnTo>
                  <a:lnTo>
                    <a:pt x="1049" y="6"/>
                  </a:lnTo>
                  <a:lnTo>
                    <a:pt x="1079" y="6"/>
                  </a:lnTo>
                  <a:lnTo>
                    <a:pt x="1103" y="0"/>
                  </a:lnTo>
                  <a:lnTo>
                    <a:pt x="1133" y="0"/>
                  </a:lnTo>
                  <a:lnTo>
                    <a:pt x="1157" y="0"/>
                  </a:lnTo>
                  <a:lnTo>
                    <a:pt x="1187" y="0"/>
                  </a:lnTo>
                  <a:lnTo>
                    <a:pt x="1456" y="401"/>
                  </a:lnTo>
                  <a:lnTo>
                    <a:pt x="0" y="245"/>
                  </a:lnTo>
                  <a:close/>
                </a:path>
              </a:pathLst>
            </a:custGeom>
            <a:solidFill>
              <a:srgbClr val="2A6FF9"/>
            </a:solidFill>
            <a:ln w="9525">
              <a:solidFill>
                <a:srgbClr val="000000"/>
              </a:solidFill>
              <a:round/>
              <a:headEnd/>
              <a:tailEnd/>
            </a:ln>
          </p:spPr>
          <p:txBody>
            <a:bodyPr/>
            <a:lstStyle/>
            <a:p>
              <a:endParaRPr lang="en-GB"/>
            </a:p>
          </p:txBody>
        </p:sp>
        <p:sp>
          <p:nvSpPr>
            <p:cNvPr id="11" name="Freeform 11"/>
            <p:cNvSpPr>
              <a:spLocks/>
            </p:cNvSpPr>
            <p:nvPr/>
          </p:nvSpPr>
          <p:spPr bwMode="auto">
            <a:xfrm>
              <a:off x="638" y="2094"/>
              <a:ext cx="144" cy="598"/>
            </a:xfrm>
            <a:custGeom>
              <a:avLst/>
              <a:gdLst>
                <a:gd name="T0" fmla="*/ 144 w 144"/>
                <a:gd name="T1" fmla="*/ 167 h 598"/>
                <a:gd name="T2" fmla="*/ 132 w 144"/>
                <a:gd name="T3" fmla="*/ 161 h 598"/>
                <a:gd name="T4" fmla="*/ 126 w 144"/>
                <a:gd name="T5" fmla="*/ 155 h 598"/>
                <a:gd name="T6" fmla="*/ 114 w 144"/>
                <a:gd name="T7" fmla="*/ 149 h 598"/>
                <a:gd name="T8" fmla="*/ 102 w 144"/>
                <a:gd name="T9" fmla="*/ 143 h 598"/>
                <a:gd name="T10" fmla="*/ 96 w 144"/>
                <a:gd name="T11" fmla="*/ 137 h 598"/>
                <a:gd name="T12" fmla="*/ 84 w 144"/>
                <a:gd name="T13" fmla="*/ 131 h 598"/>
                <a:gd name="T14" fmla="*/ 84 w 144"/>
                <a:gd name="T15" fmla="*/ 131 h 598"/>
                <a:gd name="T16" fmla="*/ 78 w 144"/>
                <a:gd name="T17" fmla="*/ 125 h 598"/>
                <a:gd name="T18" fmla="*/ 66 w 144"/>
                <a:gd name="T19" fmla="*/ 119 h 598"/>
                <a:gd name="T20" fmla="*/ 60 w 144"/>
                <a:gd name="T21" fmla="*/ 107 h 598"/>
                <a:gd name="T22" fmla="*/ 54 w 144"/>
                <a:gd name="T23" fmla="*/ 101 h 598"/>
                <a:gd name="T24" fmla="*/ 48 w 144"/>
                <a:gd name="T25" fmla="*/ 95 h 598"/>
                <a:gd name="T26" fmla="*/ 36 w 144"/>
                <a:gd name="T27" fmla="*/ 89 h 598"/>
                <a:gd name="T28" fmla="*/ 30 w 144"/>
                <a:gd name="T29" fmla="*/ 83 h 598"/>
                <a:gd name="T30" fmla="*/ 30 w 144"/>
                <a:gd name="T31" fmla="*/ 77 h 598"/>
                <a:gd name="T32" fmla="*/ 24 w 144"/>
                <a:gd name="T33" fmla="*/ 71 h 598"/>
                <a:gd name="T34" fmla="*/ 18 w 144"/>
                <a:gd name="T35" fmla="*/ 59 h 598"/>
                <a:gd name="T36" fmla="*/ 12 w 144"/>
                <a:gd name="T37" fmla="*/ 53 h 598"/>
                <a:gd name="T38" fmla="*/ 12 w 144"/>
                <a:gd name="T39" fmla="*/ 47 h 598"/>
                <a:gd name="T40" fmla="*/ 6 w 144"/>
                <a:gd name="T41" fmla="*/ 41 h 598"/>
                <a:gd name="T42" fmla="*/ 6 w 144"/>
                <a:gd name="T43" fmla="*/ 41 h 598"/>
                <a:gd name="T44" fmla="*/ 6 w 144"/>
                <a:gd name="T45" fmla="*/ 35 h 598"/>
                <a:gd name="T46" fmla="*/ 0 w 144"/>
                <a:gd name="T47" fmla="*/ 23 h 598"/>
                <a:gd name="T48" fmla="*/ 0 w 144"/>
                <a:gd name="T49" fmla="*/ 17 h 598"/>
                <a:gd name="T50" fmla="*/ 0 w 144"/>
                <a:gd name="T51" fmla="*/ 11 h 598"/>
                <a:gd name="T52" fmla="*/ 0 w 144"/>
                <a:gd name="T53" fmla="*/ 6 h 598"/>
                <a:gd name="T54" fmla="*/ 0 w 144"/>
                <a:gd name="T55" fmla="*/ 0 h 598"/>
                <a:gd name="T56" fmla="*/ 0 w 144"/>
                <a:gd name="T57" fmla="*/ 431 h 598"/>
                <a:gd name="T58" fmla="*/ 0 w 144"/>
                <a:gd name="T59" fmla="*/ 437 h 598"/>
                <a:gd name="T60" fmla="*/ 0 w 144"/>
                <a:gd name="T61" fmla="*/ 443 h 598"/>
                <a:gd name="T62" fmla="*/ 0 w 144"/>
                <a:gd name="T63" fmla="*/ 448 h 598"/>
                <a:gd name="T64" fmla="*/ 0 w 144"/>
                <a:gd name="T65" fmla="*/ 454 h 598"/>
                <a:gd name="T66" fmla="*/ 6 w 144"/>
                <a:gd name="T67" fmla="*/ 466 h 598"/>
                <a:gd name="T68" fmla="*/ 6 w 144"/>
                <a:gd name="T69" fmla="*/ 472 h 598"/>
                <a:gd name="T70" fmla="*/ 6 w 144"/>
                <a:gd name="T71" fmla="*/ 472 h 598"/>
                <a:gd name="T72" fmla="*/ 12 w 144"/>
                <a:gd name="T73" fmla="*/ 478 h 598"/>
                <a:gd name="T74" fmla="*/ 12 w 144"/>
                <a:gd name="T75" fmla="*/ 484 h 598"/>
                <a:gd name="T76" fmla="*/ 18 w 144"/>
                <a:gd name="T77" fmla="*/ 490 h 598"/>
                <a:gd name="T78" fmla="*/ 24 w 144"/>
                <a:gd name="T79" fmla="*/ 502 h 598"/>
                <a:gd name="T80" fmla="*/ 30 w 144"/>
                <a:gd name="T81" fmla="*/ 508 h 598"/>
                <a:gd name="T82" fmla="*/ 30 w 144"/>
                <a:gd name="T83" fmla="*/ 514 h 598"/>
                <a:gd name="T84" fmla="*/ 36 w 144"/>
                <a:gd name="T85" fmla="*/ 520 h 598"/>
                <a:gd name="T86" fmla="*/ 48 w 144"/>
                <a:gd name="T87" fmla="*/ 526 h 598"/>
                <a:gd name="T88" fmla="*/ 54 w 144"/>
                <a:gd name="T89" fmla="*/ 532 h 598"/>
                <a:gd name="T90" fmla="*/ 60 w 144"/>
                <a:gd name="T91" fmla="*/ 538 h 598"/>
                <a:gd name="T92" fmla="*/ 66 w 144"/>
                <a:gd name="T93" fmla="*/ 550 h 598"/>
                <a:gd name="T94" fmla="*/ 78 w 144"/>
                <a:gd name="T95" fmla="*/ 556 h 598"/>
                <a:gd name="T96" fmla="*/ 84 w 144"/>
                <a:gd name="T97" fmla="*/ 562 h 598"/>
                <a:gd name="T98" fmla="*/ 84 w 144"/>
                <a:gd name="T99" fmla="*/ 562 h 598"/>
                <a:gd name="T100" fmla="*/ 96 w 144"/>
                <a:gd name="T101" fmla="*/ 568 h 598"/>
                <a:gd name="T102" fmla="*/ 102 w 144"/>
                <a:gd name="T103" fmla="*/ 574 h 598"/>
                <a:gd name="T104" fmla="*/ 114 w 144"/>
                <a:gd name="T105" fmla="*/ 580 h 598"/>
                <a:gd name="T106" fmla="*/ 126 w 144"/>
                <a:gd name="T107" fmla="*/ 586 h 598"/>
                <a:gd name="T108" fmla="*/ 132 w 144"/>
                <a:gd name="T109" fmla="*/ 592 h 598"/>
                <a:gd name="T110" fmla="*/ 144 w 144"/>
                <a:gd name="T111" fmla="*/ 598 h 598"/>
                <a:gd name="T112" fmla="*/ 144 w 144"/>
                <a:gd name="T113" fmla="*/ 167 h 5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44"/>
                <a:gd name="T172" fmla="*/ 0 h 598"/>
                <a:gd name="T173" fmla="*/ 144 w 144"/>
                <a:gd name="T174" fmla="*/ 598 h 5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44" h="598">
                  <a:moveTo>
                    <a:pt x="144" y="167"/>
                  </a:moveTo>
                  <a:lnTo>
                    <a:pt x="132" y="161"/>
                  </a:lnTo>
                  <a:lnTo>
                    <a:pt x="126" y="155"/>
                  </a:lnTo>
                  <a:lnTo>
                    <a:pt x="114" y="149"/>
                  </a:lnTo>
                  <a:lnTo>
                    <a:pt x="102" y="143"/>
                  </a:lnTo>
                  <a:lnTo>
                    <a:pt x="96" y="137"/>
                  </a:lnTo>
                  <a:lnTo>
                    <a:pt x="84" y="131"/>
                  </a:lnTo>
                  <a:lnTo>
                    <a:pt x="78" y="125"/>
                  </a:lnTo>
                  <a:lnTo>
                    <a:pt x="66" y="119"/>
                  </a:lnTo>
                  <a:lnTo>
                    <a:pt x="60" y="107"/>
                  </a:lnTo>
                  <a:lnTo>
                    <a:pt x="54" y="101"/>
                  </a:lnTo>
                  <a:lnTo>
                    <a:pt x="48" y="95"/>
                  </a:lnTo>
                  <a:lnTo>
                    <a:pt x="36" y="89"/>
                  </a:lnTo>
                  <a:lnTo>
                    <a:pt x="30" y="83"/>
                  </a:lnTo>
                  <a:lnTo>
                    <a:pt x="30" y="77"/>
                  </a:lnTo>
                  <a:lnTo>
                    <a:pt x="24" y="71"/>
                  </a:lnTo>
                  <a:lnTo>
                    <a:pt x="18" y="59"/>
                  </a:lnTo>
                  <a:lnTo>
                    <a:pt x="12" y="53"/>
                  </a:lnTo>
                  <a:lnTo>
                    <a:pt x="12" y="47"/>
                  </a:lnTo>
                  <a:lnTo>
                    <a:pt x="6" y="41"/>
                  </a:lnTo>
                  <a:lnTo>
                    <a:pt x="6" y="35"/>
                  </a:lnTo>
                  <a:lnTo>
                    <a:pt x="0" y="23"/>
                  </a:lnTo>
                  <a:lnTo>
                    <a:pt x="0" y="17"/>
                  </a:lnTo>
                  <a:lnTo>
                    <a:pt x="0" y="11"/>
                  </a:lnTo>
                  <a:lnTo>
                    <a:pt x="0" y="6"/>
                  </a:lnTo>
                  <a:lnTo>
                    <a:pt x="0" y="0"/>
                  </a:lnTo>
                  <a:lnTo>
                    <a:pt x="0" y="431"/>
                  </a:lnTo>
                  <a:lnTo>
                    <a:pt x="0" y="437"/>
                  </a:lnTo>
                  <a:lnTo>
                    <a:pt x="0" y="443"/>
                  </a:lnTo>
                  <a:lnTo>
                    <a:pt x="0" y="448"/>
                  </a:lnTo>
                  <a:lnTo>
                    <a:pt x="0" y="454"/>
                  </a:lnTo>
                  <a:lnTo>
                    <a:pt x="6" y="466"/>
                  </a:lnTo>
                  <a:lnTo>
                    <a:pt x="6" y="472"/>
                  </a:lnTo>
                  <a:lnTo>
                    <a:pt x="12" y="478"/>
                  </a:lnTo>
                  <a:lnTo>
                    <a:pt x="12" y="484"/>
                  </a:lnTo>
                  <a:lnTo>
                    <a:pt x="18" y="490"/>
                  </a:lnTo>
                  <a:lnTo>
                    <a:pt x="24" y="502"/>
                  </a:lnTo>
                  <a:lnTo>
                    <a:pt x="30" y="508"/>
                  </a:lnTo>
                  <a:lnTo>
                    <a:pt x="30" y="514"/>
                  </a:lnTo>
                  <a:lnTo>
                    <a:pt x="36" y="520"/>
                  </a:lnTo>
                  <a:lnTo>
                    <a:pt x="48" y="526"/>
                  </a:lnTo>
                  <a:lnTo>
                    <a:pt x="54" y="532"/>
                  </a:lnTo>
                  <a:lnTo>
                    <a:pt x="60" y="538"/>
                  </a:lnTo>
                  <a:lnTo>
                    <a:pt x="66" y="550"/>
                  </a:lnTo>
                  <a:lnTo>
                    <a:pt x="78" y="556"/>
                  </a:lnTo>
                  <a:lnTo>
                    <a:pt x="84" y="562"/>
                  </a:lnTo>
                  <a:lnTo>
                    <a:pt x="96" y="568"/>
                  </a:lnTo>
                  <a:lnTo>
                    <a:pt x="102" y="574"/>
                  </a:lnTo>
                  <a:lnTo>
                    <a:pt x="114" y="580"/>
                  </a:lnTo>
                  <a:lnTo>
                    <a:pt x="126" y="586"/>
                  </a:lnTo>
                  <a:lnTo>
                    <a:pt x="132" y="592"/>
                  </a:lnTo>
                  <a:lnTo>
                    <a:pt x="144" y="598"/>
                  </a:lnTo>
                  <a:lnTo>
                    <a:pt x="144" y="167"/>
                  </a:lnTo>
                  <a:close/>
                </a:path>
              </a:pathLst>
            </a:custGeom>
            <a:solidFill>
              <a:srgbClr val="D28C00"/>
            </a:solidFill>
            <a:ln w="9525">
              <a:solidFill>
                <a:srgbClr val="000000"/>
              </a:solidFill>
              <a:round/>
              <a:headEnd/>
              <a:tailEnd/>
            </a:ln>
          </p:spPr>
          <p:txBody>
            <a:bodyPr/>
            <a:lstStyle/>
            <a:p>
              <a:endParaRPr lang="en-GB"/>
            </a:p>
          </p:txBody>
        </p:sp>
        <p:sp>
          <p:nvSpPr>
            <p:cNvPr id="12" name="Freeform 12"/>
            <p:cNvSpPr>
              <a:spLocks/>
            </p:cNvSpPr>
            <p:nvPr/>
          </p:nvSpPr>
          <p:spPr bwMode="auto">
            <a:xfrm>
              <a:off x="782" y="2094"/>
              <a:ext cx="1426" cy="598"/>
            </a:xfrm>
            <a:custGeom>
              <a:avLst/>
              <a:gdLst>
                <a:gd name="T0" fmla="*/ 1426 w 1426"/>
                <a:gd name="T1" fmla="*/ 0 h 598"/>
                <a:gd name="T2" fmla="*/ 0 w 1426"/>
                <a:gd name="T3" fmla="*/ 167 h 598"/>
                <a:gd name="T4" fmla="*/ 0 w 1426"/>
                <a:gd name="T5" fmla="*/ 598 h 598"/>
                <a:gd name="T6" fmla="*/ 1426 w 1426"/>
                <a:gd name="T7" fmla="*/ 431 h 598"/>
                <a:gd name="T8" fmla="*/ 1426 w 1426"/>
                <a:gd name="T9" fmla="*/ 0 h 598"/>
                <a:gd name="T10" fmla="*/ 0 60000 65536"/>
                <a:gd name="T11" fmla="*/ 0 60000 65536"/>
                <a:gd name="T12" fmla="*/ 0 60000 65536"/>
                <a:gd name="T13" fmla="*/ 0 60000 65536"/>
                <a:gd name="T14" fmla="*/ 0 60000 65536"/>
                <a:gd name="T15" fmla="*/ 0 w 1426"/>
                <a:gd name="T16" fmla="*/ 0 h 598"/>
                <a:gd name="T17" fmla="*/ 1426 w 1426"/>
                <a:gd name="T18" fmla="*/ 598 h 598"/>
              </a:gdLst>
              <a:ahLst/>
              <a:cxnLst>
                <a:cxn ang="T10">
                  <a:pos x="T0" y="T1"/>
                </a:cxn>
                <a:cxn ang="T11">
                  <a:pos x="T2" y="T3"/>
                </a:cxn>
                <a:cxn ang="T12">
                  <a:pos x="T4" y="T5"/>
                </a:cxn>
                <a:cxn ang="T13">
                  <a:pos x="T6" y="T7"/>
                </a:cxn>
                <a:cxn ang="T14">
                  <a:pos x="T8" y="T9"/>
                </a:cxn>
              </a:cxnLst>
              <a:rect l="T15" t="T16" r="T17" b="T18"/>
              <a:pathLst>
                <a:path w="1426" h="598">
                  <a:moveTo>
                    <a:pt x="1426" y="0"/>
                  </a:moveTo>
                  <a:lnTo>
                    <a:pt x="0" y="167"/>
                  </a:lnTo>
                  <a:lnTo>
                    <a:pt x="0" y="598"/>
                  </a:lnTo>
                  <a:lnTo>
                    <a:pt x="1426" y="431"/>
                  </a:lnTo>
                  <a:lnTo>
                    <a:pt x="1426" y="0"/>
                  </a:lnTo>
                  <a:close/>
                </a:path>
              </a:pathLst>
            </a:custGeom>
            <a:solidFill>
              <a:srgbClr val="D28C00"/>
            </a:solidFill>
            <a:ln w="9525">
              <a:solidFill>
                <a:srgbClr val="000000"/>
              </a:solidFill>
              <a:round/>
              <a:headEnd/>
              <a:tailEnd/>
            </a:ln>
          </p:spPr>
          <p:txBody>
            <a:bodyPr/>
            <a:lstStyle/>
            <a:p>
              <a:endParaRPr lang="en-GB"/>
            </a:p>
          </p:txBody>
        </p:sp>
        <p:sp>
          <p:nvSpPr>
            <p:cNvPr id="13" name="Freeform 13"/>
            <p:cNvSpPr>
              <a:spLocks/>
            </p:cNvSpPr>
            <p:nvPr/>
          </p:nvSpPr>
          <p:spPr bwMode="auto">
            <a:xfrm>
              <a:off x="638" y="1938"/>
              <a:ext cx="1570" cy="323"/>
            </a:xfrm>
            <a:custGeom>
              <a:avLst/>
              <a:gdLst>
                <a:gd name="T0" fmla="*/ 144 w 1570"/>
                <a:gd name="T1" fmla="*/ 323 h 323"/>
                <a:gd name="T2" fmla="*/ 132 w 1570"/>
                <a:gd name="T3" fmla="*/ 317 h 323"/>
                <a:gd name="T4" fmla="*/ 126 w 1570"/>
                <a:gd name="T5" fmla="*/ 311 h 323"/>
                <a:gd name="T6" fmla="*/ 114 w 1570"/>
                <a:gd name="T7" fmla="*/ 305 h 323"/>
                <a:gd name="T8" fmla="*/ 102 w 1570"/>
                <a:gd name="T9" fmla="*/ 299 h 323"/>
                <a:gd name="T10" fmla="*/ 96 w 1570"/>
                <a:gd name="T11" fmla="*/ 293 h 323"/>
                <a:gd name="T12" fmla="*/ 84 w 1570"/>
                <a:gd name="T13" fmla="*/ 287 h 323"/>
                <a:gd name="T14" fmla="*/ 78 w 1570"/>
                <a:gd name="T15" fmla="*/ 281 h 323"/>
                <a:gd name="T16" fmla="*/ 66 w 1570"/>
                <a:gd name="T17" fmla="*/ 275 h 323"/>
                <a:gd name="T18" fmla="*/ 60 w 1570"/>
                <a:gd name="T19" fmla="*/ 263 h 323"/>
                <a:gd name="T20" fmla="*/ 54 w 1570"/>
                <a:gd name="T21" fmla="*/ 257 h 323"/>
                <a:gd name="T22" fmla="*/ 48 w 1570"/>
                <a:gd name="T23" fmla="*/ 251 h 323"/>
                <a:gd name="T24" fmla="*/ 36 w 1570"/>
                <a:gd name="T25" fmla="*/ 245 h 323"/>
                <a:gd name="T26" fmla="*/ 30 w 1570"/>
                <a:gd name="T27" fmla="*/ 239 h 323"/>
                <a:gd name="T28" fmla="*/ 30 w 1570"/>
                <a:gd name="T29" fmla="*/ 233 h 323"/>
                <a:gd name="T30" fmla="*/ 24 w 1570"/>
                <a:gd name="T31" fmla="*/ 227 h 323"/>
                <a:gd name="T32" fmla="*/ 18 w 1570"/>
                <a:gd name="T33" fmla="*/ 215 h 323"/>
                <a:gd name="T34" fmla="*/ 12 w 1570"/>
                <a:gd name="T35" fmla="*/ 209 h 323"/>
                <a:gd name="T36" fmla="*/ 12 w 1570"/>
                <a:gd name="T37" fmla="*/ 203 h 323"/>
                <a:gd name="T38" fmla="*/ 6 w 1570"/>
                <a:gd name="T39" fmla="*/ 197 h 323"/>
                <a:gd name="T40" fmla="*/ 6 w 1570"/>
                <a:gd name="T41" fmla="*/ 191 h 323"/>
                <a:gd name="T42" fmla="*/ 0 w 1570"/>
                <a:gd name="T43" fmla="*/ 179 h 323"/>
                <a:gd name="T44" fmla="*/ 0 w 1570"/>
                <a:gd name="T45" fmla="*/ 173 h 323"/>
                <a:gd name="T46" fmla="*/ 0 w 1570"/>
                <a:gd name="T47" fmla="*/ 167 h 323"/>
                <a:gd name="T48" fmla="*/ 0 w 1570"/>
                <a:gd name="T49" fmla="*/ 162 h 323"/>
                <a:gd name="T50" fmla="*/ 0 w 1570"/>
                <a:gd name="T51" fmla="*/ 162 h 323"/>
                <a:gd name="T52" fmla="*/ 0 w 1570"/>
                <a:gd name="T53" fmla="*/ 156 h 323"/>
                <a:gd name="T54" fmla="*/ 0 w 1570"/>
                <a:gd name="T55" fmla="*/ 150 h 323"/>
                <a:gd name="T56" fmla="*/ 0 w 1570"/>
                <a:gd name="T57" fmla="*/ 138 h 323"/>
                <a:gd name="T58" fmla="*/ 0 w 1570"/>
                <a:gd name="T59" fmla="*/ 132 h 323"/>
                <a:gd name="T60" fmla="*/ 0 w 1570"/>
                <a:gd name="T61" fmla="*/ 126 h 323"/>
                <a:gd name="T62" fmla="*/ 6 w 1570"/>
                <a:gd name="T63" fmla="*/ 120 h 323"/>
                <a:gd name="T64" fmla="*/ 6 w 1570"/>
                <a:gd name="T65" fmla="*/ 114 h 323"/>
                <a:gd name="T66" fmla="*/ 12 w 1570"/>
                <a:gd name="T67" fmla="*/ 102 h 323"/>
                <a:gd name="T68" fmla="*/ 12 w 1570"/>
                <a:gd name="T69" fmla="*/ 96 h 323"/>
                <a:gd name="T70" fmla="*/ 18 w 1570"/>
                <a:gd name="T71" fmla="*/ 90 h 323"/>
                <a:gd name="T72" fmla="*/ 24 w 1570"/>
                <a:gd name="T73" fmla="*/ 84 h 323"/>
                <a:gd name="T74" fmla="*/ 30 w 1570"/>
                <a:gd name="T75" fmla="*/ 78 h 323"/>
                <a:gd name="T76" fmla="*/ 30 w 1570"/>
                <a:gd name="T77" fmla="*/ 72 h 323"/>
                <a:gd name="T78" fmla="*/ 36 w 1570"/>
                <a:gd name="T79" fmla="*/ 60 h 323"/>
                <a:gd name="T80" fmla="*/ 48 w 1570"/>
                <a:gd name="T81" fmla="*/ 54 h 323"/>
                <a:gd name="T82" fmla="*/ 54 w 1570"/>
                <a:gd name="T83" fmla="*/ 48 h 323"/>
                <a:gd name="T84" fmla="*/ 60 w 1570"/>
                <a:gd name="T85" fmla="*/ 42 h 323"/>
                <a:gd name="T86" fmla="*/ 66 w 1570"/>
                <a:gd name="T87" fmla="*/ 36 h 323"/>
                <a:gd name="T88" fmla="*/ 78 w 1570"/>
                <a:gd name="T89" fmla="*/ 30 h 323"/>
                <a:gd name="T90" fmla="*/ 84 w 1570"/>
                <a:gd name="T91" fmla="*/ 24 h 323"/>
                <a:gd name="T92" fmla="*/ 96 w 1570"/>
                <a:gd name="T93" fmla="*/ 12 h 323"/>
                <a:gd name="T94" fmla="*/ 102 w 1570"/>
                <a:gd name="T95" fmla="*/ 6 h 323"/>
                <a:gd name="T96" fmla="*/ 114 w 1570"/>
                <a:gd name="T97" fmla="*/ 0 h 323"/>
                <a:gd name="T98" fmla="*/ 1570 w 1570"/>
                <a:gd name="T99" fmla="*/ 156 h 323"/>
                <a:gd name="T100" fmla="*/ 144 w 1570"/>
                <a:gd name="T101" fmla="*/ 323 h 32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570"/>
                <a:gd name="T154" fmla="*/ 0 h 323"/>
                <a:gd name="T155" fmla="*/ 1570 w 1570"/>
                <a:gd name="T156" fmla="*/ 323 h 32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570" h="323">
                  <a:moveTo>
                    <a:pt x="144" y="323"/>
                  </a:moveTo>
                  <a:lnTo>
                    <a:pt x="132" y="317"/>
                  </a:lnTo>
                  <a:lnTo>
                    <a:pt x="126" y="311"/>
                  </a:lnTo>
                  <a:lnTo>
                    <a:pt x="114" y="305"/>
                  </a:lnTo>
                  <a:lnTo>
                    <a:pt x="102" y="299"/>
                  </a:lnTo>
                  <a:lnTo>
                    <a:pt x="96" y="293"/>
                  </a:lnTo>
                  <a:lnTo>
                    <a:pt x="84" y="287"/>
                  </a:lnTo>
                  <a:lnTo>
                    <a:pt x="78" y="281"/>
                  </a:lnTo>
                  <a:lnTo>
                    <a:pt x="66" y="275"/>
                  </a:lnTo>
                  <a:lnTo>
                    <a:pt x="60" y="263"/>
                  </a:lnTo>
                  <a:lnTo>
                    <a:pt x="54" y="257"/>
                  </a:lnTo>
                  <a:lnTo>
                    <a:pt x="48" y="251"/>
                  </a:lnTo>
                  <a:lnTo>
                    <a:pt x="36" y="245"/>
                  </a:lnTo>
                  <a:lnTo>
                    <a:pt x="30" y="239"/>
                  </a:lnTo>
                  <a:lnTo>
                    <a:pt x="30" y="233"/>
                  </a:lnTo>
                  <a:lnTo>
                    <a:pt x="24" y="227"/>
                  </a:lnTo>
                  <a:lnTo>
                    <a:pt x="18" y="215"/>
                  </a:lnTo>
                  <a:lnTo>
                    <a:pt x="12" y="209"/>
                  </a:lnTo>
                  <a:lnTo>
                    <a:pt x="12" y="203"/>
                  </a:lnTo>
                  <a:lnTo>
                    <a:pt x="6" y="197"/>
                  </a:lnTo>
                  <a:lnTo>
                    <a:pt x="6" y="191"/>
                  </a:lnTo>
                  <a:lnTo>
                    <a:pt x="0" y="179"/>
                  </a:lnTo>
                  <a:lnTo>
                    <a:pt x="0" y="173"/>
                  </a:lnTo>
                  <a:lnTo>
                    <a:pt x="0" y="167"/>
                  </a:lnTo>
                  <a:lnTo>
                    <a:pt x="0" y="162"/>
                  </a:lnTo>
                  <a:lnTo>
                    <a:pt x="0" y="156"/>
                  </a:lnTo>
                  <a:lnTo>
                    <a:pt x="0" y="150"/>
                  </a:lnTo>
                  <a:lnTo>
                    <a:pt x="0" y="138"/>
                  </a:lnTo>
                  <a:lnTo>
                    <a:pt x="0" y="132"/>
                  </a:lnTo>
                  <a:lnTo>
                    <a:pt x="0" y="126"/>
                  </a:lnTo>
                  <a:lnTo>
                    <a:pt x="6" y="120"/>
                  </a:lnTo>
                  <a:lnTo>
                    <a:pt x="6" y="114"/>
                  </a:lnTo>
                  <a:lnTo>
                    <a:pt x="12" y="102"/>
                  </a:lnTo>
                  <a:lnTo>
                    <a:pt x="12" y="96"/>
                  </a:lnTo>
                  <a:lnTo>
                    <a:pt x="18" y="90"/>
                  </a:lnTo>
                  <a:lnTo>
                    <a:pt x="24" y="84"/>
                  </a:lnTo>
                  <a:lnTo>
                    <a:pt x="30" y="78"/>
                  </a:lnTo>
                  <a:lnTo>
                    <a:pt x="30" y="72"/>
                  </a:lnTo>
                  <a:lnTo>
                    <a:pt x="36" y="60"/>
                  </a:lnTo>
                  <a:lnTo>
                    <a:pt x="48" y="54"/>
                  </a:lnTo>
                  <a:lnTo>
                    <a:pt x="54" y="48"/>
                  </a:lnTo>
                  <a:lnTo>
                    <a:pt x="60" y="42"/>
                  </a:lnTo>
                  <a:lnTo>
                    <a:pt x="66" y="36"/>
                  </a:lnTo>
                  <a:lnTo>
                    <a:pt x="78" y="30"/>
                  </a:lnTo>
                  <a:lnTo>
                    <a:pt x="84" y="24"/>
                  </a:lnTo>
                  <a:lnTo>
                    <a:pt x="96" y="12"/>
                  </a:lnTo>
                  <a:lnTo>
                    <a:pt x="102" y="6"/>
                  </a:lnTo>
                  <a:lnTo>
                    <a:pt x="114" y="0"/>
                  </a:lnTo>
                  <a:lnTo>
                    <a:pt x="1570" y="156"/>
                  </a:lnTo>
                  <a:lnTo>
                    <a:pt x="144" y="323"/>
                  </a:lnTo>
                  <a:close/>
                </a:path>
              </a:pathLst>
            </a:custGeom>
            <a:solidFill>
              <a:schemeClr val="hlink"/>
            </a:solidFill>
            <a:ln w="9525">
              <a:solidFill>
                <a:srgbClr val="000000"/>
              </a:solidFill>
              <a:round/>
              <a:headEnd/>
              <a:tailEnd/>
            </a:ln>
          </p:spPr>
          <p:txBody>
            <a:bodyPr/>
            <a:lstStyle/>
            <a:p>
              <a:endParaRPr lang="en-GB"/>
            </a:p>
          </p:txBody>
        </p:sp>
        <p:sp>
          <p:nvSpPr>
            <p:cNvPr id="14" name="Freeform 14"/>
            <p:cNvSpPr>
              <a:spLocks/>
            </p:cNvSpPr>
            <p:nvPr/>
          </p:nvSpPr>
          <p:spPr bwMode="auto">
            <a:xfrm>
              <a:off x="866" y="2315"/>
              <a:ext cx="420" cy="575"/>
            </a:xfrm>
            <a:custGeom>
              <a:avLst/>
              <a:gdLst>
                <a:gd name="T0" fmla="*/ 420 w 420"/>
                <a:gd name="T1" fmla="*/ 144 h 575"/>
                <a:gd name="T2" fmla="*/ 396 w 420"/>
                <a:gd name="T3" fmla="*/ 138 h 575"/>
                <a:gd name="T4" fmla="*/ 378 w 420"/>
                <a:gd name="T5" fmla="*/ 132 h 575"/>
                <a:gd name="T6" fmla="*/ 354 w 420"/>
                <a:gd name="T7" fmla="*/ 126 h 575"/>
                <a:gd name="T8" fmla="*/ 336 w 420"/>
                <a:gd name="T9" fmla="*/ 126 h 575"/>
                <a:gd name="T10" fmla="*/ 318 w 420"/>
                <a:gd name="T11" fmla="*/ 120 h 575"/>
                <a:gd name="T12" fmla="*/ 294 w 420"/>
                <a:gd name="T13" fmla="*/ 114 h 575"/>
                <a:gd name="T14" fmla="*/ 294 w 420"/>
                <a:gd name="T15" fmla="*/ 114 h 575"/>
                <a:gd name="T16" fmla="*/ 276 w 420"/>
                <a:gd name="T17" fmla="*/ 108 h 575"/>
                <a:gd name="T18" fmla="*/ 258 w 420"/>
                <a:gd name="T19" fmla="*/ 102 h 575"/>
                <a:gd name="T20" fmla="*/ 240 w 420"/>
                <a:gd name="T21" fmla="*/ 96 h 575"/>
                <a:gd name="T22" fmla="*/ 222 w 420"/>
                <a:gd name="T23" fmla="*/ 90 h 575"/>
                <a:gd name="T24" fmla="*/ 204 w 420"/>
                <a:gd name="T25" fmla="*/ 90 h 575"/>
                <a:gd name="T26" fmla="*/ 186 w 420"/>
                <a:gd name="T27" fmla="*/ 84 h 575"/>
                <a:gd name="T28" fmla="*/ 174 w 420"/>
                <a:gd name="T29" fmla="*/ 78 h 575"/>
                <a:gd name="T30" fmla="*/ 156 w 420"/>
                <a:gd name="T31" fmla="*/ 72 h 575"/>
                <a:gd name="T32" fmla="*/ 138 w 420"/>
                <a:gd name="T33" fmla="*/ 66 h 575"/>
                <a:gd name="T34" fmla="*/ 126 w 420"/>
                <a:gd name="T35" fmla="*/ 60 h 575"/>
                <a:gd name="T36" fmla="*/ 108 w 420"/>
                <a:gd name="T37" fmla="*/ 54 h 575"/>
                <a:gd name="T38" fmla="*/ 96 w 420"/>
                <a:gd name="T39" fmla="*/ 48 h 575"/>
                <a:gd name="T40" fmla="*/ 78 w 420"/>
                <a:gd name="T41" fmla="*/ 42 h 575"/>
                <a:gd name="T42" fmla="*/ 78 w 420"/>
                <a:gd name="T43" fmla="*/ 42 h 575"/>
                <a:gd name="T44" fmla="*/ 66 w 420"/>
                <a:gd name="T45" fmla="*/ 36 h 575"/>
                <a:gd name="T46" fmla="*/ 54 w 420"/>
                <a:gd name="T47" fmla="*/ 30 h 575"/>
                <a:gd name="T48" fmla="*/ 36 w 420"/>
                <a:gd name="T49" fmla="*/ 24 h 575"/>
                <a:gd name="T50" fmla="*/ 24 w 420"/>
                <a:gd name="T51" fmla="*/ 18 h 575"/>
                <a:gd name="T52" fmla="*/ 12 w 420"/>
                <a:gd name="T53" fmla="*/ 12 h 575"/>
                <a:gd name="T54" fmla="*/ 0 w 420"/>
                <a:gd name="T55" fmla="*/ 0 h 575"/>
                <a:gd name="T56" fmla="*/ 0 w 420"/>
                <a:gd name="T57" fmla="*/ 431 h 575"/>
                <a:gd name="T58" fmla="*/ 12 w 420"/>
                <a:gd name="T59" fmla="*/ 443 h 575"/>
                <a:gd name="T60" fmla="*/ 24 w 420"/>
                <a:gd name="T61" fmla="*/ 449 h 575"/>
                <a:gd name="T62" fmla="*/ 36 w 420"/>
                <a:gd name="T63" fmla="*/ 455 h 575"/>
                <a:gd name="T64" fmla="*/ 54 w 420"/>
                <a:gd name="T65" fmla="*/ 461 h 575"/>
                <a:gd name="T66" fmla="*/ 66 w 420"/>
                <a:gd name="T67" fmla="*/ 467 h 575"/>
                <a:gd name="T68" fmla="*/ 78 w 420"/>
                <a:gd name="T69" fmla="*/ 473 h 575"/>
                <a:gd name="T70" fmla="*/ 78 w 420"/>
                <a:gd name="T71" fmla="*/ 473 h 575"/>
                <a:gd name="T72" fmla="*/ 96 w 420"/>
                <a:gd name="T73" fmla="*/ 479 h 575"/>
                <a:gd name="T74" fmla="*/ 108 w 420"/>
                <a:gd name="T75" fmla="*/ 485 h 575"/>
                <a:gd name="T76" fmla="*/ 126 w 420"/>
                <a:gd name="T77" fmla="*/ 491 h 575"/>
                <a:gd name="T78" fmla="*/ 138 w 420"/>
                <a:gd name="T79" fmla="*/ 497 h 575"/>
                <a:gd name="T80" fmla="*/ 156 w 420"/>
                <a:gd name="T81" fmla="*/ 503 h 575"/>
                <a:gd name="T82" fmla="*/ 174 w 420"/>
                <a:gd name="T83" fmla="*/ 509 h 575"/>
                <a:gd name="T84" fmla="*/ 186 w 420"/>
                <a:gd name="T85" fmla="*/ 515 h 575"/>
                <a:gd name="T86" fmla="*/ 204 w 420"/>
                <a:gd name="T87" fmla="*/ 521 h 575"/>
                <a:gd name="T88" fmla="*/ 222 w 420"/>
                <a:gd name="T89" fmla="*/ 521 h 575"/>
                <a:gd name="T90" fmla="*/ 240 w 420"/>
                <a:gd name="T91" fmla="*/ 527 h 575"/>
                <a:gd name="T92" fmla="*/ 258 w 420"/>
                <a:gd name="T93" fmla="*/ 533 h 575"/>
                <a:gd name="T94" fmla="*/ 276 w 420"/>
                <a:gd name="T95" fmla="*/ 539 h 575"/>
                <a:gd name="T96" fmla="*/ 294 w 420"/>
                <a:gd name="T97" fmla="*/ 545 h 575"/>
                <a:gd name="T98" fmla="*/ 294 w 420"/>
                <a:gd name="T99" fmla="*/ 545 h 575"/>
                <a:gd name="T100" fmla="*/ 318 w 420"/>
                <a:gd name="T101" fmla="*/ 551 h 575"/>
                <a:gd name="T102" fmla="*/ 336 w 420"/>
                <a:gd name="T103" fmla="*/ 557 h 575"/>
                <a:gd name="T104" fmla="*/ 354 w 420"/>
                <a:gd name="T105" fmla="*/ 557 h 575"/>
                <a:gd name="T106" fmla="*/ 378 w 420"/>
                <a:gd name="T107" fmla="*/ 563 h 575"/>
                <a:gd name="T108" fmla="*/ 396 w 420"/>
                <a:gd name="T109" fmla="*/ 569 h 575"/>
                <a:gd name="T110" fmla="*/ 420 w 420"/>
                <a:gd name="T111" fmla="*/ 575 h 575"/>
                <a:gd name="T112" fmla="*/ 420 w 420"/>
                <a:gd name="T113" fmla="*/ 144 h 57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20"/>
                <a:gd name="T172" fmla="*/ 0 h 575"/>
                <a:gd name="T173" fmla="*/ 420 w 420"/>
                <a:gd name="T174" fmla="*/ 575 h 57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20" h="575">
                  <a:moveTo>
                    <a:pt x="420" y="144"/>
                  </a:moveTo>
                  <a:lnTo>
                    <a:pt x="396" y="138"/>
                  </a:lnTo>
                  <a:lnTo>
                    <a:pt x="378" y="132"/>
                  </a:lnTo>
                  <a:lnTo>
                    <a:pt x="354" y="126"/>
                  </a:lnTo>
                  <a:lnTo>
                    <a:pt x="336" y="126"/>
                  </a:lnTo>
                  <a:lnTo>
                    <a:pt x="318" y="120"/>
                  </a:lnTo>
                  <a:lnTo>
                    <a:pt x="294" y="114"/>
                  </a:lnTo>
                  <a:lnTo>
                    <a:pt x="276" y="108"/>
                  </a:lnTo>
                  <a:lnTo>
                    <a:pt x="258" y="102"/>
                  </a:lnTo>
                  <a:lnTo>
                    <a:pt x="240" y="96"/>
                  </a:lnTo>
                  <a:lnTo>
                    <a:pt x="222" y="90"/>
                  </a:lnTo>
                  <a:lnTo>
                    <a:pt x="204" y="90"/>
                  </a:lnTo>
                  <a:lnTo>
                    <a:pt x="186" y="84"/>
                  </a:lnTo>
                  <a:lnTo>
                    <a:pt x="174" y="78"/>
                  </a:lnTo>
                  <a:lnTo>
                    <a:pt x="156" y="72"/>
                  </a:lnTo>
                  <a:lnTo>
                    <a:pt x="138" y="66"/>
                  </a:lnTo>
                  <a:lnTo>
                    <a:pt x="126" y="60"/>
                  </a:lnTo>
                  <a:lnTo>
                    <a:pt x="108" y="54"/>
                  </a:lnTo>
                  <a:lnTo>
                    <a:pt x="96" y="48"/>
                  </a:lnTo>
                  <a:lnTo>
                    <a:pt x="78" y="42"/>
                  </a:lnTo>
                  <a:lnTo>
                    <a:pt x="66" y="36"/>
                  </a:lnTo>
                  <a:lnTo>
                    <a:pt x="54" y="30"/>
                  </a:lnTo>
                  <a:lnTo>
                    <a:pt x="36" y="24"/>
                  </a:lnTo>
                  <a:lnTo>
                    <a:pt x="24" y="18"/>
                  </a:lnTo>
                  <a:lnTo>
                    <a:pt x="12" y="12"/>
                  </a:lnTo>
                  <a:lnTo>
                    <a:pt x="0" y="0"/>
                  </a:lnTo>
                  <a:lnTo>
                    <a:pt x="0" y="431"/>
                  </a:lnTo>
                  <a:lnTo>
                    <a:pt x="12" y="443"/>
                  </a:lnTo>
                  <a:lnTo>
                    <a:pt x="24" y="449"/>
                  </a:lnTo>
                  <a:lnTo>
                    <a:pt x="36" y="455"/>
                  </a:lnTo>
                  <a:lnTo>
                    <a:pt x="54" y="461"/>
                  </a:lnTo>
                  <a:lnTo>
                    <a:pt x="66" y="467"/>
                  </a:lnTo>
                  <a:lnTo>
                    <a:pt x="78" y="473"/>
                  </a:lnTo>
                  <a:lnTo>
                    <a:pt x="96" y="479"/>
                  </a:lnTo>
                  <a:lnTo>
                    <a:pt x="108" y="485"/>
                  </a:lnTo>
                  <a:lnTo>
                    <a:pt x="126" y="491"/>
                  </a:lnTo>
                  <a:lnTo>
                    <a:pt x="138" y="497"/>
                  </a:lnTo>
                  <a:lnTo>
                    <a:pt x="156" y="503"/>
                  </a:lnTo>
                  <a:lnTo>
                    <a:pt x="174" y="509"/>
                  </a:lnTo>
                  <a:lnTo>
                    <a:pt x="186" y="515"/>
                  </a:lnTo>
                  <a:lnTo>
                    <a:pt x="204" y="521"/>
                  </a:lnTo>
                  <a:lnTo>
                    <a:pt x="222" y="521"/>
                  </a:lnTo>
                  <a:lnTo>
                    <a:pt x="240" y="527"/>
                  </a:lnTo>
                  <a:lnTo>
                    <a:pt x="258" y="533"/>
                  </a:lnTo>
                  <a:lnTo>
                    <a:pt x="276" y="539"/>
                  </a:lnTo>
                  <a:lnTo>
                    <a:pt x="294" y="545"/>
                  </a:lnTo>
                  <a:lnTo>
                    <a:pt x="318" y="551"/>
                  </a:lnTo>
                  <a:lnTo>
                    <a:pt x="336" y="557"/>
                  </a:lnTo>
                  <a:lnTo>
                    <a:pt x="354" y="557"/>
                  </a:lnTo>
                  <a:lnTo>
                    <a:pt x="378" y="563"/>
                  </a:lnTo>
                  <a:lnTo>
                    <a:pt x="396" y="569"/>
                  </a:lnTo>
                  <a:lnTo>
                    <a:pt x="420" y="575"/>
                  </a:lnTo>
                  <a:lnTo>
                    <a:pt x="420" y="144"/>
                  </a:lnTo>
                  <a:close/>
                </a:path>
              </a:pathLst>
            </a:custGeom>
            <a:solidFill>
              <a:srgbClr val="680718"/>
            </a:solidFill>
            <a:ln w="9525">
              <a:solidFill>
                <a:srgbClr val="000000"/>
              </a:solidFill>
              <a:round/>
              <a:headEnd/>
              <a:tailEnd/>
            </a:ln>
          </p:spPr>
          <p:txBody>
            <a:bodyPr/>
            <a:lstStyle/>
            <a:p>
              <a:endParaRPr lang="en-GB"/>
            </a:p>
          </p:txBody>
        </p:sp>
        <p:sp>
          <p:nvSpPr>
            <p:cNvPr id="15" name="Freeform 15"/>
            <p:cNvSpPr>
              <a:spLocks/>
            </p:cNvSpPr>
            <p:nvPr/>
          </p:nvSpPr>
          <p:spPr bwMode="auto">
            <a:xfrm>
              <a:off x="1286" y="2147"/>
              <a:ext cx="1006" cy="743"/>
            </a:xfrm>
            <a:custGeom>
              <a:avLst/>
              <a:gdLst>
                <a:gd name="T0" fmla="*/ 1006 w 1006"/>
                <a:gd name="T1" fmla="*/ 0 h 743"/>
                <a:gd name="T2" fmla="*/ 0 w 1006"/>
                <a:gd name="T3" fmla="*/ 312 h 743"/>
                <a:gd name="T4" fmla="*/ 0 w 1006"/>
                <a:gd name="T5" fmla="*/ 743 h 743"/>
                <a:gd name="T6" fmla="*/ 1006 w 1006"/>
                <a:gd name="T7" fmla="*/ 431 h 743"/>
                <a:gd name="T8" fmla="*/ 1006 w 1006"/>
                <a:gd name="T9" fmla="*/ 0 h 743"/>
                <a:gd name="T10" fmla="*/ 0 60000 65536"/>
                <a:gd name="T11" fmla="*/ 0 60000 65536"/>
                <a:gd name="T12" fmla="*/ 0 60000 65536"/>
                <a:gd name="T13" fmla="*/ 0 60000 65536"/>
                <a:gd name="T14" fmla="*/ 0 60000 65536"/>
                <a:gd name="T15" fmla="*/ 0 w 1006"/>
                <a:gd name="T16" fmla="*/ 0 h 743"/>
                <a:gd name="T17" fmla="*/ 1006 w 1006"/>
                <a:gd name="T18" fmla="*/ 743 h 743"/>
              </a:gdLst>
              <a:ahLst/>
              <a:cxnLst>
                <a:cxn ang="T10">
                  <a:pos x="T0" y="T1"/>
                </a:cxn>
                <a:cxn ang="T11">
                  <a:pos x="T2" y="T3"/>
                </a:cxn>
                <a:cxn ang="T12">
                  <a:pos x="T4" y="T5"/>
                </a:cxn>
                <a:cxn ang="T13">
                  <a:pos x="T6" y="T7"/>
                </a:cxn>
                <a:cxn ang="T14">
                  <a:pos x="T8" y="T9"/>
                </a:cxn>
              </a:cxnLst>
              <a:rect l="T15" t="T16" r="T17" b="T18"/>
              <a:pathLst>
                <a:path w="1006" h="743">
                  <a:moveTo>
                    <a:pt x="1006" y="0"/>
                  </a:moveTo>
                  <a:lnTo>
                    <a:pt x="0" y="312"/>
                  </a:lnTo>
                  <a:lnTo>
                    <a:pt x="0" y="743"/>
                  </a:lnTo>
                  <a:lnTo>
                    <a:pt x="1006" y="431"/>
                  </a:lnTo>
                  <a:lnTo>
                    <a:pt x="1006" y="0"/>
                  </a:lnTo>
                  <a:close/>
                </a:path>
              </a:pathLst>
            </a:custGeom>
            <a:solidFill>
              <a:srgbClr val="680718"/>
            </a:solidFill>
            <a:ln w="9525">
              <a:solidFill>
                <a:srgbClr val="000000"/>
              </a:solidFill>
              <a:round/>
              <a:headEnd/>
              <a:tailEnd/>
            </a:ln>
          </p:spPr>
          <p:txBody>
            <a:bodyPr/>
            <a:lstStyle/>
            <a:p>
              <a:endParaRPr lang="en-GB"/>
            </a:p>
          </p:txBody>
        </p:sp>
        <p:sp>
          <p:nvSpPr>
            <p:cNvPr id="16" name="Freeform 16"/>
            <p:cNvSpPr>
              <a:spLocks/>
            </p:cNvSpPr>
            <p:nvPr/>
          </p:nvSpPr>
          <p:spPr bwMode="auto">
            <a:xfrm>
              <a:off x="866" y="2147"/>
              <a:ext cx="1426" cy="312"/>
            </a:xfrm>
            <a:custGeom>
              <a:avLst/>
              <a:gdLst>
                <a:gd name="T0" fmla="*/ 420 w 1426"/>
                <a:gd name="T1" fmla="*/ 312 h 312"/>
                <a:gd name="T2" fmla="*/ 396 w 1426"/>
                <a:gd name="T3" fmla="*/ 306 h 312"/>
                <a:gd name="T4" fmla="*/ 378 w 1426"/>
                <a:gd name="T5" fmla="*/ 300 h 312"/>
                <a:gd name="T6" fmla="*/ 354 w 1426"/>
                <a:gd name="T7" fmla="*/ 294 h 312"/>
                <a:gd name="T8" fmla="*/ 336 w 1426"/>
                <a:gd name="T9" fmla="*/ 294 h 312"/>
                <a:gd name="T10" fmla="*/ 318 w 1426"/>
                <a:gd name="T11" fmla="*/ 288 h 312"/>
                <a:gd name="T12" fmla="*/ 294 w 1426"/>
                <a:gd name="T13" fmla="*/ 282 h 312"/>
                <a:gd name="T14" fmla="*/ 294 w 1426"/>
                <a:gd name="T15" fmla="*/ 282 h 312"/>
                <a:gd name="T16" fmla="*/ 276 w 1426"/>
                <a:gd name="T17" fmla="*/ 276 h 312"/>
                <a:gd name="T18" fmla="*/ 258 w 1426"/>
                <a:gd name="T19" fmla="*/ 270 h 312"/>
                <a:gd name="T20" fmla="*/ 240 w 1426"/>
                <a:gd name="T21" fmla="*/ 264 h 312"/>
                <a:gd name="T22" fmla="*/ 222 w 1426"/>
                <a:gd name="T23" fmla="*/ 258 h 312"/>
                <a:gd name="T24" fmla="*/ 204 w 1426"/>
                <a:gd name="T25" fmla="*/ 258 h 312"/>
                <a:gd name="T26" fmla="*/ 186 w 1426"/>
                <a:gd name="T27" fmla="*/ 252 h 312"/>
                <a:gd name="T28" fmla="*/ 174 w 1426"/>
                <a:gd name="T29" fmla="*/ 246 h 312"/>
                <a:gd name="T30" fmla="*/ 156 w 1426"/>
                <a:gd name="T31" fmla="*/ 240 h 312"/>
                <a:gd name="T32" fmla="*/ 138 w 1426"/>
                <a:gd name="T33" fmla="*/ 234 h 312"/>
                <a:gd name="T34" fmla="*/ 126 w 1426"/>
                <a:gd name="T35" fmla="*/ 228 h 312"/>
                <a:gd name="T36" fmla="*/ 108 w 1426"/>
                <a:gd name="T37" fmla="*/ 222 h 312"/>
                <a:gd name="T38" fmla="*/ 96 w 1426"/>
                <a:gd name="T39" fmla="*/ 216 h 312"/>
                <a:gd name="T40" fmla="*/ 78 w 1426"/>
                <a:gd name="T41" fmla="*/ 210 h 312"/>
                <a:gd name="T42" fmla="*/ 78 w 1426"/>
                <a:gd name="T43" fmla="*/ 210 h 312"/>
                <a:gd name="T44" fmla="*/ 66 w 1426"/>
                <a:gd name="T45" fmla="*/ 204 h 312"/>
                <a:gd name="T46" fmla="*/ 54 w 1426"/>
                <a:gd name="T47" fmla="*/ 198 h 312"/>
                <a:gd name="T48" fmla="*/ 36 w 1426"/>
                <a:gd name="T49" fmla="*/ 192 h 312"/>
                <a:gd name="T50" fmla="*/ 24 w 1426"/>
                <a:gd name="T51" fmla="*/ 186 h 312"/>
                <a:gd name="T52" fmla="*/ 12 w 1426"/>
                <a:gd name="T53" fmla="*/ 180 h 312"/>
                <a:gd name="T54" fmla="*/ 0 w 1426"/>
                <a:gd name="T55" fmla="*/ 168 h 312"/>
                <a:gd name="T56" fmla="*/ 1426 w 1426"/>
                <a:gd name="T57" fmla="*/ 0 h 312"/>
                <a:gd name="T58" fmla="*/ 420 w 1426"/>
                <a:gd name="T59" fmla="*/ 312 h 31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426"/>
                <a:gd name="T91" fmla="*/ 0 h 312"/>
                <a:gd name="T92" fmla="*/ 1426 w 1426"/>
                <a:gd name="T93" fmla="*/ 312 h 31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426" h="312">
                  <a:moveTo>
                    <a:pt x="420" y="312"/>
                  </a:moveTo>
                  <a:lnTo>
                    <a:pt x="396" y="306"/>
                  </a:lnTo>
                  <a:lnTo>
                    <a:pt x="378" y="300"/>
                  </a:lnTo>
                  <a:lnTo>
                    <a:pt x="354" y="294"/>
                  </a:lnTo>
                  <a:lnTo>
                    <a:pt x="336" y="294"/>
                  </a:lnTo>
                  <a:lnTo>
                    <a:pt x="318" y="288"/>
                  </a:lnTo>
                  <a:lnTo>
                    <a:pt x="294" y="282"/>
                  </a:lnTo>
                  <a:lnTo>
                    <a:pt x="276" y="276"/>
                  </a:lnTo>
                  <a:lnTo>
                    <a:pt x="258" y="270"/>
                  </a:lnTo>
                  <a:lnTo>
                    <a:pt x="240" y="264"/>
                  </a:lnTo>
                  <a:lnTo>
                    <a:pt x="222" y="258"/>
                  </a:lnTo>
                  <a:lnTo>
                    <a:pt x="204" y="258"/>
                  </a:lnTo>
                  <a:lnTo>
                    <a:pt x="186" y="252"/>
                  </a:lnTo>
                  <a:lnTo>
                    <a:pt x="174" y="246"/>
                  </a:lnTo>
                  <a:lnTo>
                    <a:pt x="156" y="240"/>
                  </a:lnTo>
                  <a:lnTo>
                    <a:pt x="138" y="234"/>
                  </a:lnTo>
                  <a:lnTo>
                    <a:pt x="126" y="228"/>
                  </a:lnTo>
                  <a:lnTo>
                    <a:pt x="108" y="222"/>
                  </a:lnTo>
                  <a:lnTo>
                    <a:pt x="96" y="216"/>
                  </a:lnTo>
                  <a:lnTo>
                    <a:pt x="78" y="210"/>
                  </a:lnTo>
                  <a:lnTo>
                    <a:pt x="66" y="204"/>
                  </a:lnTo>
                  <a:lnTo>
                    <a:pt x="54" y="198"/>
                  </a:lnTo>
                  <a:lnTo>
                    <a:pt x="36" y="192"/>
                  </a:lnTo>
                  <a:lnTo>
                    <a:pt x="24" y="186"/>
                  </a:lnTo>
                  <a:lnTo>
                    <a:pt x="12" y="180"/>
                  </a:lnTo>
                  <a:lnTo>
                    <a:pt x="0" y="168"/>
                  </a:lnTo>
                  <a:lnTo>
                    <a:pt x="1426" y="0"/>
                  </a:lnTo>
                  <a:lnTo>
                    <a:pt x="420" y="312"/>
                  </a:lnTo>
                  <a:close/>
                </a:path>
              </a:pathLst>
            </a:custGeom>
            <a:solidFill>
              <a:srgbClr val="CF0E30"/>
            </a:solidFill>
            <a:ln w="9525">
              <a:solidFill>
                <a:srgbClr val="000000"/>
              </a:solidFill>
              <a:round/>
              <a:headEnd/>
              <a:tailEnd/>
            </a:ln>
          </p:spPr>
          <p:txBody>
            <a:bodyPr/>
            <a:lstStyle/>
            <a:p>
              <a:endParaRPr lang="en-GB"/>
            </a:p>
          </p:txBody>
        </p:sp>
        <p:sp>
          <p:nvSpPr>
            <p:cNvPr id="17" name="Freeform 17"/>
            <p:cNvSpPr>
              <a:spLocks/>
            </p:cNvSpPr>
            <p:nvPr/>
          </p:nvSpPr>
          <p:spPr bwMode="auto">
            <a:xfrm>
              <a:off x="2454" y="2188"/>
              <a:ext cx="2583" cy="838"/>
            </a:xfrm>
            <a:custGeom>
              <a:avLst/>
              <a:gdLst>
                <a:gd name="T0" fmla="*/ 2577 w 2583"/>
                <a:gd name="T1" fmla="*/ 24 h 838"/>
                <a:gd name="T2" fmla="*/ 2565 w 2583"/>
                <a:gd name="T3" fmla="*/ 60 h 838"/>
                <a:gd name="T4" fmla="*/ 2535 w 2583"/>
                <a:gd name="T5" fmla="*/ 96 h 838"/>
                <a:gd name="T6" fmla="*/ 2493 w 2583"/>
                <a:gd name="T7" fmla="*/ 132 h 838"/>
                <a:gd name="T8" fmla="*/ 2445 w 2583"/>
                <a:gd name="T9" fmla="*/ 162 h 838"/>
                <a:gd name="T10" fmla="*/ 2385 w 2583"/>
                <a:gd name="T11" fmla="*/ 198 h 838"/>
                <a:gd name="T12" fmla="*/ 2325 w 2583"/>
                <a:gd name="T13" fmla="*/ 222 h 838"/>
                <a:gd name="T14" fmla="*/ 2247 w 2583"/>
                <a:gd name="T15" fmla="*/ 252 h 838"/>
                <a:gd name="T16" fmla="*/ 2157 w 2583"/>
                <a:gd name="T17" fmla="*/ 276 h 838"/>
                <a:gd name="T18" fmla="*/ 2061 w 2583"/>
                <a:gd name="T19" fmla="*/ 300 h 838"/>
                <a:gd name="T20" fmla="*/ 1954 w 2583"/>
                <a:gd name="T21" fmla="*/ 324 h 838"/>
                <a:gd name="T22" fmla="*/ 1840 w 2583"/>
                <a:gd name="T23" fmla="*/ 342 h 838"/>
                <a:gd name="T24" fmla="*/ 1720 w 2583"/>
                <a:gd name="T25" fmla="*/ 360 h 838"/>
                <a:gd name="T26" fmla="*/ 1600 w 2583"/>
                <a:gd name="T27" fmla="*/ 377 h 838"/>
                <a:gd name="T28" fmla="*/ 1468 w 2583"/>
                <a:gd name="T29" fmla="*/ 389 h 838"/>
                <a:gd name="T30" fmla="*/ 1336 w 2583"/>
                <a:gd name="T31" fmla="*/ 395 h 838"/>
                <a:gd name="T32" fmla="*/ 1198 w 2583"/>
                <a:gd name="T33" fmla="*/ 401 h 838"/>
                <a:gd name="T34" fmla="*/ 1061 w 2583"/>
                <a:gd name="T35" fmla="*/ 407 h 838"/>
                <a:gd name="T36" fmla="*/ 929 w 2583"/>
                <a:gd name="T37" fmla="*/ 407 h 838"/>
                <a:gd name="T38" fmla="*/ 791 w 2583"/>
                <a:gd name="T39" fmla="*/ 401 h 838"/>
                <a:gd name="T40" fmla="*/ 683 w 2583"/>
                <a:gd name="T41" fmla="*/ 395 h 838"/>
                <a:gd name="T42" fmla="*/ 551 w 2583"/>
                <a:gd name="T43" fmla="*/ 389 h 838"/>
                <a:gd name="T44" fmla="*/ 419 w 2583"/>
                <a:gd name="T45" fmla="*/ 377 h 838"/>
                <a:gd name="T46" fmla="*/ 294 w 2583"/>
                <a:gd name="T47" fmla="*/ 360 h 838"/>
                <a:gd name="T48" fmla="*/ 174 w 2583"/>
                <a:gd name="T49" fmla="*/ 342 h 838"/>
                <a:gd name="T50" fmla="*/ 60 w 2583"/>
                <a:gd name="T51" fmla="*/ 324 h 838"/>
                <a:gd name="T52" fmla="*/ 18 w 2583"/>
                <a:gd name="T53" fmla="*/ 749 h 838"/>
                <a:gd name="T54" fmla="*/ 126 w 2583"/>
                <a:gd name="T55" fmla="*/ 767 h 838"/>
                <a:gd name="T56" fmla="*/ 246 w 2583"/>
                <a:gd name="T57" fmla="*/ 785 h 838"/>
                <a:gd name="T58" fmla="*/ 365 w 2583"/>
                <a:gd name="T59" fmla="*/ 803 h 838"/>
                <a:gd name="T60" fmla="*/ 497 w 2583"/>
                <a:gd name="T61" fmla="*/ 814 h 838"/>
                <a:gd name="T62" fmla="*/ 629 w 2583"/>
                <a:gd name="T63" fmla="*/ 826 h 838"/>
                <a:gd name="T64" fmla="*/ 761 w 2583"/>
                <a:gd name="T65" fmla="*/ 832 h 838"/>
                <a:gd name="T66" fmla="*/ 869 w 2583"/>
                <a:gd name="T67" fmla="*/ 832 h 838"/>
                <a:gd name="T68" fmla="*/ 1007 w 2583"/>
                <a:gd name="T69" fmla="*/ 838 h 838"/>
                <a:gd name="T70" fmla="*/ 1145 w 2583"/>
                <a:gd name="T71" fmla="*/ 832 h 838"/>
                <a:gd name="T72" fmla="*/ 1282 w 2583"/>
                <a:gd name="T73" fmla="*/ 832 h 838"/>
                <a:gd name="T74" fmla="*/ 1414 w 2583"/>
                <a:gd name="T75" fmla="*/ 820 h 838"/>
                <a:gd name="T76" fmla="*/ 1546 w 2583"/>
                <a:gd name="T77" fmla="*/ 814 h 838"/>
                <a:gd name="T78" fmla="*/ 1672 w 2583"/>
                <a:gd name="T79" fmla="*/ 797 h 838"/>
                <a:gd name="T80" fmla="*/ 1798 w 2583"/>
                <a:gd name="T81" fmla="*/ 785 h 838"/>
                <a:gd name="T82" fmla="*/ 1912 w 2583"/>
                <a:gd name="T83" fmla="*/ 761 h 838"/>
                <a:gd name="T84" fmla="*/ 2019 w 2583"/>
                <a:gd name="T85" fmla="*/ 743 h 838"/>
                <a:gd name="T86" fmla="*/ 2121 w 2583"/>
                <a:gd name="T87" fmla="*/ 719 h 838"/>
                <a:gd name="T88" fmla="*/ 2211 w 2583"/>
                <a:gd name="T89" fmla="*/ 689 h 838"/>
                <a:gd name="T90" fmla="*/ 2295 w 2583"/>
                <a:gd name="T91" fmla="*/ 665 h 838"/>
                <a:gd name="T92" fmla="*/ 2355 w 2583"/>
                <a:gd name="T93" fmla="*/ 641 h 838"/>
                <a:gd name="T94" fmla="*/ 2421 w 2583"/>
                <a:gd name="T95" fmla="*/ 611 h 838"/>
                <a:gd name="T96" fmla="*/ 2475 w 2583"/>
                <a:gd name="T97" fmla="*/ 575 h 838"/>
                <a:gd name="T98" fmla="*/ 2523 w 2583"/>
                <a:gd name="T99" fmla="*/ 539 h 838"/>
                <a:gd name="T100" fmla="*/ 2553 w 2583"/>
                <a:gd name="T101" fmla="*/ 509 h 838"/>
                <a:gd name="T102" fmla="*/ 2571 w 2583"/>
                <a:gd name="T103" fmla="*/ 473 h 838"/>
                <a:gd name="T104" fmla="*/ 2583 w 2583"/>
                <a:gd name="T105" fmla="*/ 437 h 83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583"/>
                <a:gd name="T160" fmla="*/ 0 h 838"/>
                <a:gd name="T161" fmla="*/ 2583 w 2583"/>
                <a:gd name="T162" fmla="*/ 838 h 83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583" h="838">
                  <a:moveTo>
                    <a:pt x="2583" y="0"/>
                  </a:moveTo>
                  <a:lnTo>
                    <a:pt x="2583" y="6"/>
                  </a:lnTo>
                  <a:lnTo>
                    <a:pt x="2583" y="12"/>
                  </a:lnTo>
                  <a:lnTo>
                    <a:pt x="2577" y="18"/>
                  </a:lnTo>
                  <a:lnTo>
                    <a:pt x="2577" y="24"/>
                  </a:lnTo>
                  <a:lnTo>
                    <a:pt x="2577" y="36"/>
                  </a:lnTo>
                  <a:lnTo>
                    <a:pt x="2571" y="42"/>
                  </a:lnTo>
                  <a:lnTo>
                    <a:pt x="2571" y="48"/>
                  </a:lnTo>
                  <a:lnTo>
                    <a:pt x="2565" y="54"/>
                  </a:lnTo>
                  <a:lnTo>
                    <a:pt x="2565" y="60"/>
                  </a:lnTo>
                  <a:lnTo>
                    <a:pt x="2559" y="72"/>
                  </a:lnTo>
                  <a:lnTo>
                    <a:pt x="2553" y="78"/>
                  </a:lnTo>
                  <a:lnTo>
                    <a:pt x="2547" y="84"/>
                  </a:lnTo>
                  <a:lnTo>
                    <a:pt x="2541" y="90"/>
                  </a:lnTo>
                  <a:lnTo>
                    <a:pt x="2535" y="96"/>
                  </a:lnTo>
                  <a:lnTo>
                    <a:pt x="2529" y="102"/>
                  </a:lnTo>
                  <a:lnTo>
                    <a:pt x="2523" y="108"/>
                  </a:lnTo>
                  <a:lnTo>
                    <a:pt x="2511" y="120"/>
                  </a:lnTo>
                  <a:lnTo>
                    <a:pt x="2505" y="126"/>
                  </a:lnTo>
                  <a:lnTo>
                    <a:pt x="2493" y="132"/>
                  </a:lnTo>
                  <a:lnTo>
                    <a:pt x="2487" y="138"/>
                  </a:lnTo>
                  <a:lnTo>
                    <a:pt x="2475" y="144"/>
                  </a:lnTo>
                  <a:lnTo>
                    <a:pt x="2469" y="150"/>
                  </a:lnTo>
                  <a:lnTo>
                    <a:pt x="2457" y="156"/>
                  </a:lnTo>
                  <a:lnTo>
                    <a:pt x="2445" y="162"/>
                  </a:lnTo>
                  <a:lnTo>
                    <a:pt x="2433" y="168"/>
                  </a:lnTo>
                  <a:lnTo>
                    <a:pt x="2421" y="180"/>
                  </a:lnTo>
                  <a:lnTo>
                    <a:pt x="2409" y="186"/>
                  </a:lnTo>
                  <a:lnTo>
                    <a:pt x="2397" y="192"/>
                  </a:lnTo>
                  <a:lnTo>
                    <a:pt x="2385" y="198"/>
                  </a:lnTo>
                  <a:lnTo>
                    <a:pt x="2373" y="204"/>
                  </a:lnTo>
                  <a:lnTo>
                    <a:pt x="2355" y="210"/>
                  </a:lnTo>
                  <a:lnTo>
                    <a:pt x="2343" y="216"/>
                  </a:lnTo>
                  <a:lnTo>
                    <a:pt x="2325" y="222"/>
                  </a:lnTo>
                  <a:lnTo>
                    <a:pt x="2313" y="228"/>
                  </a:lnTo>
                  <a:lnTo>
                    <a:pt x="2295" y="234"/>
                  </a:lnTo>
                  <a:lnTo>
                    <a:pt x="2283" y="240"/>
                  </a:lnTo>
                  <a:lnTo>
                    <a:pt x="2265" y="246"/>
                  </a:lnTo>
                  <a:lnTo>
                    <a:pt x="2247" y="252"/>
                  </a:lnTo>
                  <a:lnTo>
                    <a:pt x="2229" y="258"/>
                  </a:lnTo>
                  <a:lnTo>
                    <a:pt x="2211" y="258"/>
                  </a:lnTo>
                  <a:lnTo>
                    <a:pt x="2193" y="264"/>
                  </a:lnTo>
                  <a:lnTo>
                    <a:pt x="2175" y="270"/>
                  </a:lnTo>
                  <a:lnTo>
                    <a:pt x="2157" y="276"/>
                  </a:lnTo>
                  <a:lnTo>
                    <a:pt x="2139" y="282"/>
                  </a:lnTo>
                  <a:lnTo>
                    <a:pt x="2121" y="288"/>
                  </a:lnTo>
                  <a:lnTo>
                    <a:pt x="2103" y="294"/>
                  </a:lnTo>
                  <a:lnTo>
                    <a:pt x="2079" y="294"/>
                  </a:lnTo>
                  <a:lnTo>
                    <a:pt x="2061" y="300"/>
                  </a:lnTo>
                  <a:lnTo>
                    <a:pt x="2037" y="306"/>
                  </a:lnTo>
                  <a:lnTo>
                    <a:pt x="2019" y="312"/>
                  </a:lnTo>
                  <a:lnTo>
                    <a:pt x="1995" y="318"/>
                  </a:lnTo>
                  <a:lnTo>
                    <a:pt x="1978" y="318"/>
                  </a:lnTo>
                  <a:lnTo>
                    <a:pt x="1954" y="324"/>
                  </a:lnTo>
                  <a:lnTo>
                    <a:pt x="1936" y="330"/>
                  </a:lnTo>
                  <a:lnTo>
                    <a:pt x="1912" y="330"/>
                  </a:lnTo>
                  <a:lnTo>
                    <a:pt x="1888" y="336"/>
                  </a:lnTo>
                  <a:lnTo>
                    <a:pt x="1864" y="342"/>
                  </a:lnTo>
                  <a:lnTo>
                    <a:pt x="1840" y="342"/>
                  </a:lnTo>
                  <a:lnTo>
                    <a:pt x="1816" y="348"/>
                  </a:lnTo>
                  <a:lnTo>
                    <a:pt x="1798" y="354"/>
                  </a:lnTo>
                  <a:lnTo>
                    <a:pt x="1774" y="354"/>
                  </a:lnTo>
                  <a:lnTo>
                    <a:pt x="1744" y="360"/>
                  </a:lnTo>
                  <a:lnTo>
                    <a:pt x="1720" y="360"/>
                  </a:lnTo>
                  <a:lnTo>
                    <a:pt x="1696" y="366"/>
                  </a:lnTo>
                  <a:lnTo>
                    <a:pt x="1672" y="366"/>
                  </a:lnTo>
                  <a:lnTo>
                    <a:pt x="1648" y="372"/>
                  </a:lnTo>
                  <a:lnTo>
                    <a:pt x="1624" y="372"/>
                  </a:lnTo>
                  <a:lnTo>
                    <a:pt x="1600" y="377"/>
                  </a:lnTo>
                  <a:lnTo>
                    <a:pt x="1570" y="377"/>
                  </a:lnTo>
                  <a:lnTo>
                    <a:pt x="1546" y="383"/>
                  </a:lnTo>
                  <a:lnTo>
                    <a:pt x="1522" y="383"/>
                  </a:lnTo>
                  <a:lnTo>
                    <a:pt x="1492" y="383"/>
                  </a:lnTo>
                  <a:lnTo>
                    <a:pt x="1468" y="389"/>
                  </a:lnTo>
                  <a:lnTo>
                    <a:pt x="1444" y="389"/>
                  </a:lnTo>
                  <a:lnTo>
                    <a:pt x="1414" y="389"/>
                  </a:lnTo>
                  <a:lnTo>
                    <a:pt x="1390" y="395"/>
                  </a:lnTo>
                  <a:lnTo>
                    <a:pt x="1360" y="395"/>
                  </a:lnTo>
                  <a:lnTo>
                    <a:pt x="1336" y="395"/>
                  </a:lnTo>
                  <a:lnTo>
                    <a:pt x="1306" y="401"/>
                  </a:lnTo>
                  <a:lnTo>
                    <a:pt x="1282" y="401"/>
                  </a:lnTo>
                  <a:lnTo>
                    <a:pt x="1252" y="401"/>
                  </a:lnTo>
                  <a:lnTo>
                    <a:pt x="1228" y="401"/>
                  </a:lnTo>
                  <a:lnTo>
                    <a:pt x="1198" y="401"/>
                  </a:lnTo>
                  <a:lnTo>
                    <a:pt x="1174" y="401"/>
                  </a:lnTo>
                  <a:lnTo>
                    <a:pt x="1145" y="401"/>
                  </a:lnTo>
                  <a:lnTo>
                    <a:pt x="1121" y="407"/>
                  </a:lnTo>
                  <a:lnTo>
                    <a:pt x="1091" y="407"/>
                  </a:lnTo>
                  <a:lnTo>
                    <a:pt x="1061" y="407"/>
                  </a:lnTo>
                  <a:lnTo>
                    <a:pt x="1037" y="407"/>
                  </a:lnTo>
                  <a:lnTo>
                    <a:pt x="1007" y="407"/>
                  </a:lnTo>
                  <a:lnTo>
                    <a:pt x="983" y="407"/>
                  </a:lnTo>
                  <a:lnTo>
                    <a:pt x="953" y="407"/>
                  </a:lnTo>
                  <a:lnTo>
                    <a:pt x="929" y="407"/>
                  </a:lnTo>
                  <a:lnTo>
                    <a:pt x="899" y="407"/>
                  </a:lnTo>
                  <a:lnTo>
                    <a:pt x="869" y="401"/>
                  </a:lnTo>
                  <a:lnTo>
                    <a:pt x="845" y="401"/>
                  </a:lnTo>
                  <a:lnTo>
                    <a:pt x="815" y="401"/>
                  </a:lnTo>
                  <a:lnTo>
                    <a:pt x="791" y="401"/>
                  </a:lnTo>
                  <a:lnTo>
                    <a:pt x="761" y="401"/>
                  </a:lnTo>
                  <a:lnTo>
                    <a:pt x="737" y="401"/>
                  </a:lnTo>
                  <a:lnTo>
                    <a:pt x="707" y="401"/>
                  </a:lnTo>
                  <a:lnTo>
                    <a:pt x="683" y="395"/>
                  </a:lnTo>
                  <a:lnTo>
                    <a:pt x="653" y="395"/>
                  </a:lnTo>
                  <a:lnTo>
                    <a:pt x="629" y="395"/>
                  </a:lnTo>
                  <a:lnTo>
                    <a:pt x="599" y="389"/>
                  </a:lnTo>
                  <a:lnTo>
                    <a:pt x="575" y="389"/>
                  </a:lnTo>
                  <a:lnTo>
                    <a:pt x="551" y="389"/>
                  </a:lnTo>
                  <a:lnTo>
                    <a:pt x="521" y="383"/>
                  </a:lnTo>
                  <a:lnTo>
                    <a:pt x="497" y="383"/>
                  </a:lnTo>
                  <a:lnTo>
                    <a:pt x="467" y="383"/>
                  </a:lnTo>
                  <a:lnTo>
                    <a:pt x="443" y="377"/>
                  </a:lnTo>
                  <a:lnTo>
                    <a:pt x="419" y="377"/>
                  </a:lnTo>
                  <a:lnTo>
                    <a:pt x="395" y="372"/>
                  </a:lnTo>
                  <a:lnTo>
                    <a:pt x="365" y="372"/>
                  </a:lnTo>
                  <a:lnTo>
                    <a:pt x="342" y="366"/>
                  </a:lnTo>
                  <a:lnTo>
                    <a:pt x="318" y="366"/>
                  </a:lnTo>
                  <a:lnTo>
                    <a:pt x="294" y="360"/>
                  </a:lnTo>
                  <a:lnTo>
                    <a:pt x="270" y="360"/>
                  </a:lnTo>
                  <a:lnTo>
                    <a:pt x="246" y="354"/>
                  </a:lnTo>
                  <a:lnTo>
                    <a:pt x="222" y="354"/>
                  </a:lnTo>
                  <a:lnTo>
                    <a:pt x="198" y="348"/>
                  </a:lnTo>
                  <a:lnTo>
                    <a:pt x="174" y="342"/>
                  </a:lnTo>
                  <a:lnTo>
                    <a:pt x="150" y="342"/>
                  </a:lnTo>
                  <a:lnTo>
                    <a:pt x="126" y="336"/>
                  </a:lnTo>
                  <a:lnTo>
                    <a:pt x="108" y="330"/>
                  </a:lnTo>
                  <a:lnTo>
                    <a:pt x="84" y="330"/>
                  </a:lnTo>
                  <a:lnTo>
                    <a:pt x="60" y="324"/>
                  </a:lnTo>
                  <a:lnTo>
                    <a:pt x="42" y="318"/>
                  </a:lnTo>
                  <a:lnTo>
                    <a:pt x="18" y="318"/>
                  </a:lnTo>
                  <a:lnTo>
                    <a:pt x="0" y="312"/>
                  </a:lnTo>
                  <a:lnTo>
                    <a:pt x="0" y="743"/>
                  </a:lnTo>
                  <a:lnTo>
                    <a:pt x="18" y="749"/>
                  </a:lnTo>
                  <a:lnTo>
                    <a:pt x="42" y="749"/>
                  </a:lnTo>
                  <a:lnTo>
                    <a:pt x="60" y="755"/>
                  </a:lnTo>
                  <a:lnTo>
                    <a:pt x="84" y="761"/>
                  </a:lnTo>
                  <a:lnTo>
                    <a:pt x="108" y="761"/>
                  </a:lnTo>
                  <a:lnTo>
                    <a:pt x="126" y="767"/>
                  </a:lnTo>
                  <a:lnTo>
                    <a:pt x="150" y="773"/>
                  </a:lnTo>
                  <a:lnTo>
                    <a:pt x="174" y="773"/>
                  </a:lnTo>
                  <a:lnTo>
                    <a:pt x="198" y="779"/>
                  </a:lnTo>
                  <a:lnTo>
                    <a:pt x="222" y="785"/>
                  </a:lnTo>
                  <a:lnTo>
                    <a:pt x="246" y="785"/>
                  </a:lnTo>
                  <a:lnTo>
                    <a:pt x="270" y="791"/>
                  </a:lnTo>
                  <a:lnTo>
                    <a:pt x="294" y="791"/>
                  </a:lnTo>
                  <a:lnTo>
                    <a:pt x="318" y="797"/>
                  </a:lnTo>
                  <a:lnTo>
                    <a:pt x="342" y="797"/>
                  </a:lnTo>
                  <a:lnTo>
                    <a:pt x="365" y="803"/>
                  </a:lnTo>
                  <a:lnTo>
                    <a:pt x="395" y="803"/>
                  </a:lnTo>
                  <a:lnTo>
                    <a:pt x="419" y="808"/>
                  </a:lnTo>
                  <a:lnTo>
                    <a:pt x="443" y="808"/>
                  </a:lnTo>
                  <a:lnTo>
                    <a:pt x="467" y="814"/>
                  </a:lnTo>
                  <a:lnTo>
                    <a:pt x="497" y="814"/>
                  </a:lnTo>
                  <a:lnTo>
                    <a:pt x="521" y="814"/>
                  </a:lnTo>
                  <a:lnTo>
                    <a:pt x="551" y="820"/>
                  </a:lnTo>
                  <a:lnTo>
                    <a:pt x="575" y="820"/>
                  </a:lnTo>
                  <a:lnTo>
                    <a:pt x="599" y="820"/>
                  </a:lnTo>
                  <a:lnTo>
                    <a:pt x="629" y="826"/>
                  </a:lnTo>
                  <a:lnTo>
                    <a:pt x="653" y="826"/>
                  </a:lnTo>
                  <a:lnTo>
                    <a:pt x="683" y="826"/>
                  </a:lnTo>
                  <a:lnTo>
                    <a:pt x="707" y="832"/>
                  </a:lnTo>
                  <a:lnTo>
                    <a:pt x="737" y="832"/>
                  </a:lnTo>
                  <a:lnTo>
                    <a:pt x="761" y="832"/>
                  </a:lnTo>
                  <a:lnTo>
                    <a:pt x="791" y="832"/>
                  </a:lnTo>
                  <a:lnTo>
                    <a:pt x="815" y="832"/>
                  </a:lnTo>
                  <a:lnTo>
                    <a:pt x="845" y="832"/>
                  </a:lnTo>
                  <a:lnTo>
                    <a:pt x="869" y="832"/>
                  </a:lnTo>
                  <a:lnTo>
                    <a:pt x="899" y="838"/>
                  </a:lnTo>
                  <a:lnTo>
                    <a:pt x="929" y="838"/>
                  </a:lnTo>
                  <a:lnTo>
                    <a:pt x="953" y="838"/>
                  </a:lnTo>
                  <a:lnTo>
                    <a:pt x="983" y="838"/>
                  </a:lnTo>
                  <a:lnTo>
                    <a:pt x="1007" y="838"/>
                  </a:lnTo>
                  <a:lnTo>
                    <a:pt x="1037" y="838"/>
                  </a:lnTo>
                  <a:lnTo>
                    <a:pt x="1061" y="838"/>
                  </a:lnTo>
                  <a:lnTo>
                    <a:pt x="1091" y="838"/>
                  </a:lnTo>
                  <a:lnTo>
                    <a:pt x="1121" y="838"/>
                  </a:lnTo>
                  <a:lnTo>
                    <a:pt x="1145" y="832"/>
                  </a:lnTo>
                  <a:lnTo>
                    <a:pt x="1174" y="832"/>
                  </a:lnTo>
                  <a:lnTo>
                    <a:pt x="1198" y="832"/>
                  </a:lnTo>
                  <a:lnTo>
                    <a:pt x="1228" y="832"/>
                  </a:lnTo>
                  <a:lnTo>
                    <a:pt x="1252" y="832"/>
                  </a:lnTo>
                  <a:lnTo>
                    <a:pt x="1282" y="832"/>
                  </a:lnTo>
                  <a:lnTo>
                    <a:pt x="1306" y="832"/>
                  </a:lnTo>
                  <a:lnTo>
                    <a:pt x="1336" y="826"/>
                  </a:lnTo>
                  <a:lnTo>
                    <a:pt x="1360" y="826"/>
                  </a:lnTo>
                  <a:lnTo>
                    <a:pt x="1390" y="826"/>
                  </a:lnTo>
                  <a:lnTo>
                    <a:pt x="1414" y="820"/>
                  </a:lnTo>
                  <a:lnTo>
                    <a:pt x="1444" y="820"/>
                  </a:lnTo>
                  <a:lnTo>
                    <a:pt x="1468" y="820"/>
                  </a:lnTo>
                  <a:lnTo>
                    <a:pt x="1492" y="814"/>
                  </a:lnTo>
                  <a:lnTo>
                    <a:pt x="1522" y="814"/>
                  </a:lnTo>
                  <a:lnTo>
                    <a:pt x="1546" y="814"/>
                  </a:lnTo>
                  <a:lnTo>
                    <a:pt x="1570" y="808"/>
                  </a:lnTo>
                  <a:lnTo>
                    <a:pt x="1600" y="808"/>
                  </a:lnTo>
                  <a:lnTo>
                    <a:pt x="1624" y="803"/>
                  </a:lnTo>
                  <a:lnTo>
                    <a:pt x="1648" y="803"/>
                  </a:lnTo>
                  <a:lnTo>
                    <a:pt x="1672" y="797"/>
                  </a:lnTo>
                  <a:lnTo>
                    <a:pt x="1696" y="797"/>
                  </a:lnTo>
                  <a:lnTo>
                    <a:pt x="1720" y="791"/>
                  </a:lnTo>
                  <a:lnTo>
                    <a:pt x="1744" y="791"/>
                  </a:lnTo>
                  <a:lnTo>
                    <a:pt x="1774" y="785"/>
                  </a:lnTo>
                  <a:lnTo>
                    <a:pt x="1798" y="785"/>
                  </a:lnTo>
                  <a:lnTo>
                    <a:pt x="1816" y="779"/>
                  </a:lnTo>
                  <a:lnTo>
                    <a:pt x="1840" y="773"/>
                  </a:lnTo>
                  <a:lnTo>
                    <a:pt x="1864" y="773"/>
                  </a:lnTo>
                  <a:lnTo>
                    <a:pt x="1888" y="767"/>
                  </a:lnTo>
                  <a:lnTo>
                    <a:pt x="1912" y="761"/>
                  </a:lnTo>
                  <a:lnTo>
                    <a:pt x="1936" y="761"/>
                  </a:lnTo>
                  <a:lnTo>
                    <a:pt x="1954" y="755"/>
                  </a:lnTo>
                  <a:lnTo>
                    <a:pt x="1978" y="749"/>
                  </a:lnTo>
                  <a:lnTo>
                    <a:pt x="1995" y="749"/>
                  </a:lnTo>
                  <a:lnTo>
                    <a:pt x="2019" y="743"/>
                  </a:lnTo>
                  <a:lnTo>
                    <a:pt x="2037" y="737"/>
                  </a:lnTo>
                  <a:lnTo>
                    <a:pt x="2061" y="731"/>
                  </a:lnTo>
                  <a:lnTo>
                    <a:pt x="2079" y="725"/>
                  </a:lnTo>
                  <a:lnTo>
                    <a:pt x="2103" y="725"/>
                  </a:lnTo>
                  <a:lnTo>
                    <a:pt x="2121" y="719"/>
                  </a:lnTo>
                  <a:lnTo>
                    <a:pt x="2139" y="713"/>
                  </a:lnTo>
                  <a:lnTo>
                    <a:pt x="2157" y="707"/>
                  </a:lnTo>
                  <a:lnTo>
                    <a:pt x="2175" y="701"/>
                  </a:lnTo>
                  <a:lnTo>
                    <a:pt x="2193" y="695"/>
                  </a:lnTo>
                  <a:lnTo>
                    <a:pt x="2211" y="689"/>
                  </a:lnTo>
                  <a:lnTo>
                    <a:pt x="2229" y="689"/>
                  </a:lnTo>
                  <a:lnTo>
                    <a:pt x="2247" y="683"/>
                  </a:lnTo>
                  <a:lnTo>
                    <a:pt x="2265" y="677"/>
                  </a:lnTo>
                  <a:lnTo>
                    <a:pt x="2283" y="671"/>
                  </a:lnTo>
                  <a:lnTo>
                    <a:pt x="2295" y="665"/>
                  </a:lnTo>
                  <a:lnTo>
                    <a:pt x="2313" y="659"/>
                  </a:lnTo>
                  <a:lnTo>
                    <a:pt x="2325" y="653"/>
                  </a:lnTo>
                  <a:lnTo>
                    <a:pt x="2343" y="647"/>
                  </a:lnTo>
                  <a:lnTo>
                    <a:pt x="2355" y="641"/>
                  </a:lnTo>
                  <a:lnTo>
                    <a:pt x="2373" y="635"/>
                  </a:lnTo>
                  <a:lnTo>
                    <a:pt x="2385" y="629"/>
                  </a:lnTo>
                  <a:lnTo>
                    <a:pt x="2397" y="623"/>
                  </a:lnTo>
                  <a:lnTo>
                    <a:pt x="2409" y="617"/>
                  </a:lnTo>
                  <a:lnTo>
                    <a:pt x="2421" y="611"/>
                  </a:lnTo>
                  <a:lnTo>
                    <a:pt x="2433" y="599"/>
                  </a:lnTo>
                  <a:lnTo>
                    <a:pt x="2445" y="593"/>
                  </a:lnTo>
                  <a:lnTo>
                    <a:pt x="2457" y="587"/>
                  </a:lnTo>
                  <a:lnTo>
                    <a:pt x="2469" y="581"/>
                  </a:lnTo>
                  <a:lnTo>
                    <a:pt x="2475" y="575"/>
                  </a:lnTo>
                  <a:lnTo>
                    <a:pt x="2487" y="569"/>
                  </a:lnTo>
                  <a:lnTo>
                    <a:pt x="2493" y="563"/>
                  </a:lnTo>
                  <a:lnTo>
                    <a:pt x="2505" y="557"/>
                  </a:lnTo>
                  <a:lnTo>
                    <a:pt x="2511" y="551"/>
                  </a:lnTo>
                  <a:lnTo>
                    <a:pt x="2523" y="539"/>
                  </a:lnTo>
                  <a:lnTo>
                    <a:pt x="2529" y="533"/>
                  </a:lnTo>
                  <a:lnTo>
                    <a:pt x="2535" y="527"/>
                  </a:lnTo>
                  <a:lnTo>
                    <a:pt x="2541" y="521"/>
                  </a:lnTo>
                  <a:lnTo>
                    <a:pt x="2547" y="515"/>
                  </a:lnTo>
                  <a:lnTo>
                    <a:pt x="2553" y="509"/>
                  </a:lnTo>
                  <a:lnTo>
                    <a:pt x="2559" y="503"/>
                  </a:lnTo>
                  <a:lnTo>
                    <a:pt x="2565" y="491"/>
                  </a:lnTo>
                  <a:lnTo>
                    <a:pt x="2565" y="485"/>
                  </a:lnTo>
                  <a:lnTo>
                    <a:pt x="2571" y="479"/>
                  </a:lnTo>
                  <a:lnTo>
                    <a:pt x="2571" y="473"/>
                  </a:lnTo>
                  <a:lnTo>
                    <a:pt x="2577" y="467"/>
                  </a:lnTo>
                  <a:lnTo>
                    <a:pt x="2577" y="455"/>
                  </a:lnTo>
                  <a:lnTo>
                    <a:pt x="2577" y="449"/>
                  </a:lnTo>
                  <a:lnTo>
                    <a:pt x="2583" y="443"/>
                  </a:lnTo>
                  <a:lnTo>
                    <a:pt x="2583" y="437"/>
                  </a:lnTo>
                  <a:lnTo>
                    <a:pt x="2583" y="431"/>
                  </a:lnTo>
                  <a:lnTo>
                    <a:pt x="2583" y="0"/>
                  </a:lnTo>
                  <a:close/>
                </a:path>
              </a:pathLst>
            </a:custGeom>
            <a:solidFill>
              <a:srgbClr val="708070"/>
            </a:solidFill>
            <a:ln w="9525">
              <a:solidFill>
                <a:srgbClr val="000000"/>
              </a:solidFill>
              <a:round/>
              <a:headEnd/>
              <a:tailEnd/>
            </a:ln>
          </p:spPr>
          <p:txBody>
            <a:bodyPr/>
            <a:lstStyle/>
            <a:p>
              <a:endParaRPr lang="en-GB"/>
            </a:p>
          </p:txBody>
        </p:sp>
        <p:sp>
          <p:nvSpPr>
            <p:cNvPr id="18" name="Freeform 18"/>
            <p:cNvSpPr>
              <a:spLocks/>
            </p:cNvSpPr>
            <p:nvPr/>
          </p:nvSpPr>
          <p:spPr bwMode="auto">
            <a:xfrm>
              <a:off x="2454" y="1973"/>
              <a:ext cx="2583" cy="622"/>
            </a:xfrm>
            <a:custGeom>
              <a:avLst/>
              <a:gdLst>
                <a:gd name="T0" fmla="*/ 2373 w 2583"/>
                <a:gd name="T1" fmla="*/ 12 h 622"/>
                <a:gd name="T2" fmla="*/ 2409 w 2583"/>
                <a:gd name="T3" fmla="*/ 30 h 622"/>
                <a:gd name="T4" fmla="*/ 2445 w 2583"/>
                <a:gd name="T5" fmla="*/ 48 h 622"/>
                <a:gd name="T6" fmla="*/ 2475 w 2583"/>
                <a:gd name="T7" fmla="*/ 66 h 622"/>
                <a:gd name="T8" fmla="*/ 2505 w 2583"/>
                <a:gd name="T9" fmla="*/ 90 h 622"/>
                <a:gd name="T10" fmla="*/ 2529 w 2583"/>
                <a:gd name="T11" fmla="*/ 108 h 622"/>
                <a:gd name="T12" fmla="*/ 2547 w 2583"/>
                <a:gd name="T13" fmla="*/ 132 h 622"/>
                <a:gd name="T14" fmla="*/ 2565 w 2583"/>
                <a:gd name="T15" fmla="*/ 150 h 622"/>
                <a:gd name="T16" fmla="*/ 2571 w 2583"/>
                <a:gd name="T17" fmla="*/ 173 h 622"/>
                <a:gd name="T18" fmla="*/ 2577 w 2583"/>
                <a:gd name="T19" fmla="*/ 191 h 622"/>
                <a:gd name="T20" fmla="*/ 2583 w 2583"/>
                <a:gd name="T21" fmla="*/ 215 h 622"/>
                <a:gd name="T22" fmla="*/ 2577 w 2583"/>
                <a:gd name="T23" fmla="*/ 233 h 622"/>
                <a:gd name="T24" fmla="*/ 2571 w 2583"/>
                <a:gd name="T25" fmla="*/ 257 h 622"/>
                <a:gd name="T26" fmla="*/ 2565 w 2583"/>
                <a:gd name="T27" fmla="*/ 275 h 622"/>
                <a:gd name="T28" fmla="*/ 2547 w 2583"/>
                <a:gd name="T29" fmla="*/ 299 h 622"/>
                <a:gd name="T30" fmla="*/ 2529 w 2583"/>
                <a:gd name="T31" fmla="*/ 317 h 622"/>
                <a:gd name="T32" fmla="*/ 2505 w 2583"/>
                <a:gd name="T33" fmla="*/ 341 h 622"/>
                <a:gd name="T34" fmla="*/ 2475 w 2583"/>
                <a:gd name="T35" fmla="*/ 359 h 622"/>
                <a:gd name="T36" fmla="*/ 2445 w 2583"/>
                <a:gd name="T37" fmla="*/ 377 h 622"/>
                <a:gd name="T38" fmla="*/ 2409 w 2583"/>
                <a:gd name="T39" fmla="*/ 401 h 622"/>
                <a:gd name="T40" fmla="*/ 2373 w 2583"/>
                <a:gd name="T41" fmla="*/ 419 h 622"/>
                <a:gd name="T42" fmla="*/ 2325 w 2583"/>
                <a:gd name="T43" fmla="*/ 437 h 622"/>
                <a:gd name="T44" fmla="*/ 2283 w 2583"/>
                <a:gd name="T45" fmla="*/ 455 h 622"/>
                <a:gd name="T46" fmla="*/ 2229 w 2583"/>
                <a:gd name="T47" fmla="*/ 473 h 622"/>
                <a:gd name="T48" fmla="*/ 2175 w 2583"/>
                <a:gd name="T49" fmla="*/ 485 h 622"/>
                <a:gd name="T50" fmla="*/ 2121 w 2583"/>
                <a:gd name="T51" fmla="*/ 503 h 622"/>
                <a:gd name="T52" fmla="*/ 2061 w 2583"/>
                <a:gd name="T53" fmla="*/ 515 h 622"/>
                <a:gd name="T54" fmla="*/ 1995 w 2583"/>
                <a:gd name="T55" fmla="*/ 533 h 622"/>
                <a:gd name="T56" fmla="*/ 1936 w 2583"/>
                <a:gd name="T57" fmla="*/ 545 h 622"/>
                <a:gd name="T58" fmla="*/ 1864 w 2583"/>
                <a:gd name="T59" fmla="*/ 557 h 622"/>
                <a:gd name="T60" fmla="*/ 1798 w 2583"/>
                <a:gd name="T61" fmla="*/ 569 h 622"/>
                <a:gd name="T62" fmla="*/ 1720 w 2583"/>
                <a:gd name="T63" fmla="*/ 575 h 622"/>
                <a:gd name="T64" fmla="*/ 1648 w 2583"/>
                <a:gd name="T65" fmla="*/ 587 h 622"/>
                <a:gd name="T66" fmla="*/ 1570 w 2583"/>
                <a:gd name="T67" fmla="*/ 592 h 622"/>
                <a:gd name="T68" fmla="*/ 1492 w 2583"/>
                <a:gd name="T69" fmla="*/ 598 h 622"/>
                <a:gd name="T70" fmla="*/ 1414 w 2583"/>
                <a:gd name="T71" fmla="*/ 604 h 622"/>
                <a:gd name="T72" fmla="*/ 1336 w 2583"/>
                <a:gd name="T73" fmla="*/ 610 h 622"/>
                <a:gd name="T74" fmla="*/ 1252 w 2583"/>
                <a:gd name="T75" fmla="*/ 616 h 622"/>
                <a:gd name="T76" fmla="*/ 1174 w 2583"/>
                <a:gd name="T77" fmla="*/ 616 h 622"/>
                <a:gd name="T78" fmla="*/ 1091 w 2583"/>
                <a:gd name="T79" fmla="*/ 622 h 622"/>
                <a:gd name="T80" fmla="*/ 1007 w 2583"/>
                <a:gd name="T81" fmla="*/ 622 h 622"/>
                <a:gd name="T82" fmla="*/ 929 w 2583"/>
                <a:gd name="T83" fmla="*/ 622 h 622"/>
                <a:gd name="T84" fmla="*/ 845 w 2583"/>
                <a:gd name="T85" fmla="*/ 616 h 622"/>
                <a:gd name="T86" fmla="*/ 761 w 2583"/>
                <a:gd name="T87" fmla="*/ 616 h 622"/>
                <a:gd name="T88" fmla="*/ 683 w 2583"/>
                <a:gd name="T89" fmla="*/ 610 h 622"/>
                <a:gd name="T90" fmla="*/ 599 w 2583"/>
                <a:gd name="T91" fmla="*/ 604 h 622"/>
                <a:gd name="T92" fmla="*/ 521 w 2583"/>
                <a:gd name="T93" fmla="*/ 598 h 622"/>
                <a:gd name="T94" fmla="*/ 443 w 2583"/>
                <a:gd name="T95" fmla="*/ 592 h 622"/>
                <a:gd name="T96" fmla="*/ 365 w 2583"/>
                <a:gd name="T97" fmla="*/ 587 h 622"/>
                <a:gd name="T98" fmla="*/ 294 w 2583"/>
                <a:gd name="T99" fmla="*/ 575 h 622"/>
                <a:gd name="T100" fmla="*/ 222 w 2583"/>
                <a:gd name="T101" fmla="*/ 569 h 622"/>
                <a:gd name="T102" fmla="*/ 150 w 2583"/>
                <a:gd name="T103" fmla="*/ 557 h 622"/>
                <a:gd name="T104" fmla="*/ 84 w 2583"/>
                <a:gd name="T105" fmla="*/ 545 h 622"/>
                <a:gd name="T106" fmla="*/ 18 w 2583"/>
                <a:gd name="T107" fmla="*/ 533 h 622"/>
                <a:gd name="T108" fmla="*/ 2343 w 2583"/>
                <a:gd name="T109" fmla="*/ 0 h 6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583"/>
                <a:gd name="T166" fmla="*/ 0 h 622"/>
                <a:gd name="T167" fmla="*/ 2583 w 2583"/>
                <a:gd name="T168" fmla="*/ 622 h 62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583" h="622">
                  <a:moveTo>
                    <a:pt x="2343" y="0"/>
                  </a:moveTo>
                  <a:lnTo>
                    <a:pt x="2355" y="6"/>
                  </a:lnTo>
                  <a:lnTo>
                    <a:pt x="2373" y="12"/>
                  </a:lnTo>
                  <a:lnTo>
                    <a:pt x="2385" y="18"/>
                  </a:lnTo>
                  <a:lnTo>
                    <a:pt x="2397" y="24"/>
                  </a:lnTo>
                  <a:lnTo>
                    <a:pt x="2409" y="30"/>
                  </a:lnTo>
                  <a:lnTo>
                    <a:pt x="2421" y="36"/>
                  </a:lnTo>
                  <a:lnTo>
                    <a:pt x="2433" y="42"/>
                  </a:lnTo>
                  <a:lnTo>
                    <a:pt x="2445" y="48"/>
                  </a:lnTo>
                  <a:lnTo>
                    <a:pt x="2457" y="54"/>
                  </a:lnTo>
                  <a:lnTo>
                    <a:pt x="2469" y="60"/>
                  </a:lnTo>
                  <a:lnTo>
                    <a:pt x="2475" y="66"/>
                  </a:lnTo>
                  <a:lnTo>
                    <a:pt x="2487" y="72"/>
                  </a:lnTo>
                  <a:lnTo>
                    <a:pt x="2493" y="84"/>
                  </a:lnTo>
                  <a:lnTo>
                    <a:pt x="2505" y="90"/>
                  </a:lnTo>
                  <a:lnTo>
                    <a:pt x="2511" y="96"/>
                  </a:lnTo>
                  <a:lnTo>
                    <a:pt x="2523" y="102"/>
                  </a:lnTo>
                  <a:lnTo>
                    <a:pt x="2529" y="108"/>
                  </a:lnTo>
                  <a:lnTo>
                    <a:pt x="2535" y="114"/>
                  </a:lnTo>
                  <a:lnTo>
                    <a:pt x="2541" y="120"/>
                  </a:lnTo>
                  <a:lnTo>
                    <a:pt x="2547" y="132"/>
                  </a:lnTo>
                  <a:lnTo>
                    <a:pt x="2553" y="138"/>
                  </a:lnTo>
                  <a:lnTo>
                    <a:pt x="2559" y="144"/>
                  </a:lnTo>
                  <a:lnTo>
                    <a:pt x="2565" y="150"/>
                  </a:lnTo>
                  <a:lnTo>
                    <a:pt x="2565" y="155"/>
                  </a:lnTo>
                  <a:lnTo>
                    <a:pt x="2571" y="161"/>
                  </a:lnTo>
                  <a:lnTo>
                    <a:pt x="2571" y="173"/>
                  </a:lnTo>
                  <a:lnTo>
                    <a:pt x="2577" y="179"/>
                  </a:lnTo>
                  <a:lnTo>
                    <a:pt x="2577" y="185"/>
                  </a:lnTo>
                  <a:lnTo>
                    <a:pt x="2577" y="191"/>
                  </a:lnTo>
                  <a:lnTo>
                    <a:pt x="2583" y="197"/>
                  </a:lnTo>
                  <a:lnTo>
                    <a:pt x="2583" y="209"/>
                  </a:lnTo>
                  <a:lnTo>
                    <a:pt x="2583" y="215"/>
                  </a:lnTo>
                  <a:lnTo>
                    <a:pt x="2583" y="221"/>
                  </a:lnTo>
                  <a:lnTo>
                    <a:pt x="2583" y="227"/>
                  </a:lnTo>
                  <a:lnTo>
                    <a:pt x="2577" y="233"/>
                  </a:lnTo>
                  <a:lnTo>
                    <a:pt x="2577" y="239"/>
                  </a:lnTo>
                  <a:lnTo>
                    <a:pt x="2577" y="251"/>
                  </a:lnTo>
                  <a:lnTo>
                    <a:pt x="2571" y="257"/>
                  </a:lnTo>
                  <a:lnTo>
                    <a:pt x="2571" y="263"/>
                  </a:lnTo>
                  <a:lnTo>
                    <a:pt x="2565" y="269"/>
                  </a:lnTo>
                  <a:lnTo>
                    <a:pt x="2565" y="275"/>
                  </a:lnTo>
                  <a:lnTo>
                    <a:pt x="2559" y="287"/>
                  </a:lnTo>
                  <a:lnTo>
                    <a:pt x="2553" y="293"/>
                  </a:lnTo>
                  <a:lnTo>
                    <a:pt x="2547" y="299"/>
                  </a:lnTo>
                  <a:lnTo>
                    <a:pt x="2541" y="305"/>
                  </a:lnTo>
                  <a:lnTo>
                    <a:pt x="2535" y="311"/>
                  </a:lnTo>
                  <a:lnTo>
                    <a:pt x="2529" y="317"/>
                  </a:lnTo>
                  <a:lnTo>
                    <a:pt x="2523" y="323"/>
                  </a:lnTo>
                  <a:lnTo>
                    <a:pt x="2511" y="335"/>
                  </a:lnTo>
                  <a:lnTo>
                    <a:pt x="2505" y="341"/>
                  </a:lnTo>
                  <a:lnTo>
                    <a:pt x="2493" y="347"/>
                  </a:lnTo>
                  <a:lnTo>
                    <a:pt x="2487" y="353"/>
                  </a:lnTo>
                  <a:lnTo>
                    <a:pt x="2475" y="359"/>
                  </a:lnTo>
                  <a:lnTo>
                    <a:pt x="2469" y="365"/>
                  </a:lnTo>
                  <a:lnTo>
                    <a:pt x="2457" y="371"/>
                  </a:lnTo>
                  <a:lnTo>
                    <a:pt x="2445" y="377"/>
                  </a:lnTo>
                  <a:lnTo>
                    <a:pt x="2433" y="383"/>
                  </a:lnTo>
                  <a:lnTo>
                    <a:pt x="2421" y="395"/>
                  </a:lnTo>
                  <a:lnTo>
                    <a:pt x="2409" y="401"/>
                  </a:lnTo>
                  <a:lnTo>
                    <a:pt x="2397" y="407"/>
                  </a:lnTo>
                  <a:lnTo>
                    <a:pt x="2385" y="413"/>
                  </a:lnTo>
                  <a:lnTo>
                    <a:pt x="2373" y="419"/>
                  </a:lnTo>
                  <a:lnTo>
                    <a:pt x="2355" y="425"/>
                  </a:lnTo>
                  <a:lnTo>
                    <a:pt x="2343" y="431"/>
                  </a:lnTo>
                  <a:lnTo>
                    <a:pt x="2325" y="437"/>
                  </a:lnTo>
                  <a:lnTo>
                    <a:pt x="2313" y="443"/>
                  </a:lnTo>
                  <a:lnTo>
                    <a:pt x="2295" y="449"/>
                  </a:lnTo>
                  <a:lnTo>
                    <a:pt x="2283" y="455"/>
                  </a:lnTo>
                  <a:lnTo>
                    <a:pt x="2265" y="461"/>
                  </a:lnTo>
                  <a:lnTo>
                    <a:pt x="2247" y="467"/>
                  </a:lnTo>
                  <a:lnTo>
                    <a:pt x="2229" y="473"/>
                  </a:lnTo>
                  <a:lnTo>
                    <a:pt x="2211" y="473"/>
                  </a:lnTo>
                  <a:lnTo>
                    <a:pt x="2193" y="479"/>
                  </a:lnTo>
                  <a:lnTo>
                    <a:pt x="2175" y="485"/>
                  </a:lnTo>
                  <a:lnTo>
                    <a:pt x="2157" y="491"/>
                  </a:lnTo>
                  <a:lnTo>
                    <a:pt x="2139" y="497"/>
                  </a:lnTo>
                  <a:lnTo>
                    <a:pt x="2121" y="503"/>
                  </a:lnTo>
                  <a:lnTo>
                    <a:pt x="2103" y="509"/>
                  </a:lnTo>
                  <a:lnTo>
                    <a:pt x="2079" y="509"/>
                  </a:lnTo>
                  <a:lnTo>
                    <a:pt x="2061" y="515"/>
                  </a:lnTo>
                  <a:lnTo>
                    <a:pt x="2037" y="521"/>
                  </a:lnTo>
                  <a:lnTo>
                    <a:pt x="2019" y="527"/>
                  </a:lnTo>
                  <a:lnTo>
                    <a:pt x="1995" y="533"/>
                  </a:lnTo>
                  <a:lnTo>
                    <a:pt x="1978" y="533"/>
                  </a:lnTo>
                  <a:lnTo>
                    <a:pt x="1954" y="539"/>
                  </a:lnTo>
                  <a:lnTo>
                    <a:pt x="1936" y="545"/>
                  </a:lnTo>
                  <a:lnTo>
                    <a:pt x="1912" y="545"/>
                  </a:lnTo>
                  <a:lnTo>
                    <a:pt x="1888" y="551"/>
                  </a:lnTo>
                  <a:lnTo>
                    <a:pt x="1864" y="557"/>
                  </a:lnTo>
                  <a:lnTo>
                    <a:pt x="1840" y="557"/>
                  </a:lnTo>
                  <a:lnTo>
                    <a:pt x="1816" y="563"/>
                  </a:lnTo>
                  <a:lnTo>
                    <a:pt x="1798" y="569"/>
                  </a:lnTo>
                  <a:lnTo>
                    <a:pt x="1774" y="569"/>
                  </a:lnTo>
                  <a:lnTo>
                    <a:pt x="1744" y="575"/>
                  </a:lnTo>
                  <a:lnTo>
                    <a:pt x="1720" y="575"/>
                  </a:lnTo>
                  <a:lnTo>
                    <a:pt x="1696" y="581"/>
                  </a:lnTo>
                  <a:lnTo>
                    <a:pt x="1672" y="581"/>
                  </a:lnTo>
                  <a:lnTo>
                    <a:pt x="1648" y="587"/>
                  </a:lnTo>
                  <a:lnTo>
                    <a:pt x="1624" y="587"/>
                  </a:lnTo>
                  <a:lnTo>
                    <a:pt x="1600" y="592"/>
                  </a:lnTo>
                  <a:lnTo>
                    <a:pt x="1570" y="592"/>
                  </a:lnTo>
                  <a:lnTo>
                    <a:pt x="1546" y="598"/>
                  </a:lnTo>
                  <a:lnTo>
                    <a:pt x="1522" y="598"/>
                  </a:lnTo>
                  <a:lnTo>
                    <a:pt x="1492" y="598"/>
                  </a:lnTo>
                  <a:lnTo>
                    <a:pt x="1468" y="604"/>
                  </a:lnTo>
                  <a:lnTo>
                    <a:pt x="1444" y="604"/>
                  </a:lnTo>
                  <a:lnTo>
                    <a:pt x="1414" y="604"/>
                  </a:lnTo>
                  <a:lnTo>
                    <a:pt x="1390" y="610"/>
                  </a:lnTo>
                  <a:lnTo>
                    <a:pt x="1360" y="610"/>
                  </a:lnTo>
                  <a:lnTo>
                    <a:pt x="1336" y="610"/>
                  </a:lnTo>
                  <a:lnTo>
                    <a:pt x="1306" y="616"/>
                  </a:lnTo>
                  <a:lnTo>
                    <a:pt x="1282" y="616"/>
                  </a:lnTo>
                  <a:lnTo>
                    <a:pt x="1252" y="616"/>
                  </a:lnTo>
                  <a:lnTo>
                    <a:pt x="1228" y="616"/>
                  </a:lnTo>
                  <a:lnTo>
                    <a:pt x="1198" y="616"/>
                  </a:lnTo>
                  <a:lnTo>
                    <a:pt x="1174" y="616"/>
                  </a:lnTo>
                  <a:lnTo>
                    <a:pt x="1145" y="616"/>
                  </a:lnTo>
                  <a:lnTo>
                    <a:pt x="1121" y="622"/>
                  </a:lnTo>
                  <a:lnTo>
                    <a:pt x="1091" y="622"/>
                  </a:lnTo>
                  <a:lnTo>
                    <a:pt x="1061" y="622"/>
                  </a:lnTo>
                  <a:lnTo>
                    <a:pt x="1037" y="622"/>
                  </a:lnTo>
                  <a:lnTo>
                    <a:pt x="1007" y="622"/>
                  </a:lnTo>
                  <a:lnTo>
                    <a:pt x="983" y="622"/>
                  </a:lnTo>
                  <a:lnTo>
                    <a:pt x="953" y="622"/>
                  </a:lnTo>
                  <a:lnTo>
                    <a:pt x="929" y="622"/>
                  </a:lnTo>
                  <a:lnTo>
                    <a:pt x="899" y="622"/>
                  </a:lnTo>
                  <a:lnTo>
                    <a:pt x="869" y="616"/>
                  </a:lnTo>
                  <a:lnTo>
                    <a:pt x="845" y="616"/>
                  </a:lnTo>
                  <a:lnTo>
                    <a:pt x="815" y="616"/>
                  </a:lnTo>
                  <a:lnTo>
                    <a:pt x="791" y="616"/>
                  </a:lnTo>
                  <a:lnTo>
                    <a:pt x="761" y="616"/>
                  </a:lnTo>
                  <a:lnTo>
                    <a:pt x="737" y="616"/>
                  </a:lnTo>
                  <a:lnTo>
                    <a:pt x="707" y="616"/>
                  </a:lnTo>
                  <a:lnTo>
                    <a:pt x="683" y="610"/>
                  </a:lnTo>
                  <a:lnTo>
                    <a:pt x="653" y="610"/>
                  </a:lnTo>
                  <a:lnTo>
                    <a:pt x="629" y="610"/>
                  </a:lnTo>
                  <a:lnTo>
                    <a:pt x="599" y="604"/>
                  </a:lnTo>
                  <a:lnTo>
                    <a:pt x="575" y="604"/>
                  </a:lnTo>
                  <a:lnTo>
                    <a:pt x="551" y="604"/>
                  </a:lnTo>
                  <a:lnTo>
                    <a:pt x="521" y="598"/>
                  </a:lnTo>
                  <a:lnTo>
                    <a:pt x="497" y="598"/>
                  </a:lnTo>
                  <a:lnTo>
                    <a:pt x="467" y="598"/>
                  </a:lnTo>
                  <a:lnTo>
                    <a:pt x="443" y="592"/>
                  </a:lnTo>
                  <a:lnTo>
                    <a:pt x="419" y="592"/>
                  </a:lnTo>
                  <a:lnTo>
                    <a:pt x="395" y="587"/>
                  </a:lnTo>
                  <a:lnTo>
                    <a:pt x="365" y="587"/>
                  </a:lnTo>
                  <a:lnTo>
                    <a:pt x="342" y="581"/>
                  </a:lnTo>
                  <a:lnTo>
                    <a:pt x="318" y="581"/>
                  </a:lnTo>
                  <a:lnTo>
                    <a:pt x="294" y="575"/>
                  </a:lnTo>
                  <a:lnTo>
                    <a:pt x="270" y="575"/>
                  </a:lnTo>
                  <a:lnTo>
                    <a:pt x="246" y="569"/>
                  </a:lnTo>
                  <a:lnTo>
                    <a:pt x="222" y="569"/>
                  </a:lnTo>
                  <a:lnTo>
                    <a:pt x="198" y="563"/>
                  </a:lnTo>
                  <a:lnTo>
                    <a:pt x="174" y="557"/>
                  </a:lnTo>
                  <a:lnTo>
                    <a:pt x="150" y="557"/>
                  </a:lnTo>
                  <a:lnTo>
                    <a:pt x="126" y="551"/>
                  </a:lnTo>
                  <a:lnTo>
                    <a:pt x="108" y="545"/>
                  </a:lnTo>
                  <a:lnTo>
                    <a:pt x="84" y="545"/>
                  </a:lnTo>
                  <a:lnTo>
                    <a:pt x="60" y="539"/>
                  </a:lnTo>
                  <a:lnTo>
                    <a:pt x="42" y="533"/>
                  </a:lnTo>
                  <a:lnTo>
                    <a:pt x="18" y="533"/>
                  </a:lnTo>
                  <a:lnTo>
                    <a:pt x="0" y="527"/>
                  </a:lnTo>
                  <a:lnTo>
                    <a:pt x="1007" y="215"/>
                  </a:lnTo>
                  <a:lnTo>
                    <a:pt x="2343" y="0"/>
                  </a:lnTo>
                  <a:close/>
                </a:path>
              </a:pathLst>
            </a:custGeom>
            <a:solidFill>
              <a:srgbClr val="E0FFE0"/>
            </a:solidFill>
            <a:ln w="9525">
              <a:solidFill>
                <a:srgbClr val="000000"/>
              </a:solidFill>
              <a:round/>
              <a:headEnd/>
              <a:tailEnd/>
            </a:ln>
          </p:spPr>
          <p:txBody>
            <a:bodyPr/>
            <a:lstStyle/>
            <a:p>
              <a:endParaRPr lang="en-GB"/>
            </a:p>
          </p:txBody>
        </p:sp>
        <p:sp>
          <p:nvSpPr>
            <p:cNvPr id="19" name="Rectangle 19"/>
            <p:cNvSpPr>
              <a:spLocks noChangeArrowheads="1"/>
            </p:cNvSpPr>
            <p:nvPr/>
          </p:nvSpPr>
          <p:spPr bwMode="auto">
            <a:xfrm>
              <a:off x="568" y="2831"/>
              <a:ext cx="454" cy="212"/>
            </a:xfrm>
            <a:prstGeom prst="rect">
              <a:avLst/>
            </a:prstGeom>
            <a:noFill/>
            <a:ln w="9525">
              <a:noFill/>
              <a:miter lim="800000"/>
              <a:headEnd/>
              <a:tailEnd/>
            </a:ln>
          </p:spPr>
          <p:txBody>
            <a:bodyPr wrap="none" lIns="0" tIns="0" rIns="0" bIns="0">
              <a:spAutoFit/>
            </a:bodyPr>
            <a:lstStyle/>
            <a:p>
              <a:pPr eaLnBrk="0" hangingPunct="0"/>
              <a:r>
                <a:rPr lang="en-US" b="1"/>
                <a:t>Always</a:t>
              </a:r>
              <a:endParaRPr lang="en-US"/>
            </a:p>
          </p:txBody>
        </p:sp>
        <p:sp>
          <p:nvSpPr>
            <p:cNvPr id="20" name="Rectangle 20"/>
            <p:cNvSpPr>
              <a:spLocks noChangeArrowheads="1"/>
            </p:cNvSpPr>
            <p:nvPr/>
          </p:nvSpPr>
          <p:spPr bwMode="auto">
            <a:xfrm>
              <a:off x="716" y="3016"/>
              <a:ext cx="192" cy="212"/>
            </a:xfrm>
            <a:prstGeom prst="rect">
              <a:avLst/>
            </a:prstGeom>
            <a:noFill/>
            <a:ln w="9525">
              <a:noFill/>
              <a:miter lim="800000"/>
              <a:headEnd/>
              <a:tailEnd/>
            </a:ln>
          </p:spPr>
          <p:txBody>
            <a:bodyPr wrap="none" lIns="0" tIns="0" rIns="0" bIns="0">
              <a:spAutoFit/>
            </a:bodyPr>
            <a:lstStyle/>
            <a:p>
              <a:pPr eaLnBrk="0" hangingPunct="0"/>
              <a:r>
                <a:rPr lang="en-US" b="1"/>
                <a:t>7%</a:t>
              </a:r>
              <a:endParaRPr lang="en-US"/>
            </a:p>
          </p:txBody>
        </p:sp>
        <p:sp>
          <p:nvSpPr>
            <p:cNvPr id="21" name="Rectangle 21"/>
            <p:cNvSpPr>
              <a:spLocks noChangeArrowheads="1"/>
            </p:cNvSpPr>
            <p:nvPr/>
          </p:nvSpPr>
          <p:spPr bwMode="auto">
            <a:xfrm>
              <a:off x="221" y="2174"/>
              <a:ext cx="368" cy="212"/>
            </a:xfrm>
            <a:prstGeom prst="rect">
              <a:avLst/>
            </a:prstGeom>
            <a:noFill/>
            <a:ln w="9525">
              <a:noFill/>
              <a:miter lim="800000"/>
              <a:headEnd/>
              <a:tailEnd/>
            </a:ln>
          </p:spPr>
          <p:txBody>
            <a:bodyPr wrap="none" lIns="0" tIns="0" rIns="0" bIns="0">
              <a:spAutoFit/>
            </a:bodyPr>
            <a:lstStyle/>
            <a:p>
              <a:pPr eaLnBrk="0" hangingPunct="0"/>
              <a:r>
                <a:rPr lang="en-US" b="1" dirty="0"/>
                <a:t>Often</a:t>
              </a:r>
              <a:endParaRPr lang="en-US" dirty="0"/>
            </a:p>
          </p:txBody>
        </p:sp>
        <p:sp>
          <p:nvSpPr>
            <p:cNvPr id="22" name="Rectangle 22"/>
            <p:cNvSpPr>
              <a:spLocks noChangeArrowheads="1"/>
            </p:cNvSpPr>
            <p:nvPr/>
          </p:nvSpPr>
          <p:spPr bwMode="auto">
            <a:xfrm>
              <a:off x="268" y="2360"/>
              <a:ext cx="271" cy="212"/>
            </a:xfrm>
            <a:prstGeom prst="rect">
              <a:avLst/>
            </a:prstGeom>
            <a:noFill/>
            <a:ln w="9525">
              <a:noFill/>
              <a:miter lim="800000"/>
              <a:headEnd/>
              <a:tailEnd/>
            </a:ln>
          </p:spPr>
          <p:txBody>
            <a:bodyPr wrap="none" lIns="0" tIns="0" rIns="0" bIns="0">
              <a:spAutoFit/>
            </a:bodyPr>
            <a:lstStyle/>
            <a:p>
              <a:pPr eaLnBrk="0" hangingPunct="0"/>
              <a:r>
                <a:rPr lang="en-US" b="1" dirty="0"/>
                <a:t>13%</a:t>
              </a:r>
              <a:endParaRPr lang="en-US" dirty="0"/>
            </a:p>
          </p:txBody>
        </p:sp>
        <p:sp>
          <p:nvSpPr>
            <p:cNvPr id="23" name="Rectangle 23"/>
            <p:cNvSpPr>
              <a:spLocks noChangeArrowheads="1"/>
            </p:cNvSpPr>
            <p:nvPr/>
          </p:nvSpPr>
          <p:spPr bwMode="auto">
            <a:xfrm>
              <a:off x="1862" y="1175"/>
              <a:ext cx="718" cy="212"/>
            </a:xfrm>
            <a:prstGeom prst="rect">
              <a:avLst/>
            </a:prstGeom>
            <a:noFill/>
            <a:ln w="9525">
              <a:noFill/>
              <a:miter lim="800000"/>
              <a:headEnd/>
              <a:tailEnd/>
            </a:ln>
          </p:spPr>
          <p:txBody>
            <a:bodyPr wrap="none" lIns="0" tIns="0" rIns="0" bIns="0">
              <a:spAutoFit/>
            </a:bodyPr>
            <a:lstStyle/>
            <a:p>
              <a:pPr eaLnBrk="0" hangingPunct="0"/>
              <a:r>
                <a:rPr lang="en-US" b="1" dirty="0"/>
                <a:t>Sometimes</a:t>
              </a:r>
              <a:endParaRPr lang="en-US" dirty="0"/>
            </a:p>
          </p:txBody>
        </p:sp>
        <p:sp>
          <p:nvSpPr>
            <p:cNvPr id="24" name="Rectangle 24"/>
            <p:cNvSpPr>
              <a:spLocks noChangeArrowheads="1"/>
            </p:cNvSpPr>
            <p:nvPr/>
          </p:nvSpPr>
          <p:spPr bwMode="auto">
            <a:xfrm>
              <a:off x="2088" y="1344"/>
              <a:ext cx="271" cy="212"/>
            </a:xfrm>
            <a:prstGeom prst="rect">
              <a:avLst/>
            </a:prstGeom>
            <a:noFill/>
            <a:ln w="9525">
              <a:noFill/>
              <a:miter lim="800000"/>
              <a:headEnd/>
              <a:tailEnd/>
            </a:ln>
          </p:spPr>
          <p:txBody>
            <a:bodyPr wrap="none" lIns="0" tIns="0" rIns="0" bIns="0">
              <a:spAutoFit/>
            </a:bodyPr>
            <a:lstStyle/>
            <a:p>
              <a:pPr eaLnBrk="0" hangingPunct="0"/>
              <a:r>
                <a:rPr lang="en-US" b="1"/>
                <a:t>16%</a:t>
              </a:r>
              <a:endParaRPr lang="en-US"/>
            </a:p>
          </p:txBody>
        </p:sp>
        <p:sp>
          <p:nvSpPr>
            <p:cNvPr id="25" name="Rectangle 25"/>
            <p:cNvSpPr>
              <a:spLocks noChangeArrowheads="1"/>
            </p:cNvSpPr>
            <p:nvPr/>
          </p:nvSpPr>
          <p:spPr bwMode="auto">
            <a:xfrm>
              <a:off x="3767" y="1269"/>
              <a:ext cx="407" cy="212"/>
            </a:xfrm>
            <a:prstGeom prst="rect">
              <a:avLst/>
            </a:prstGeom>
            <a:noFill/>
            <a:ln w="9525">
              <a:noFill/>
              <a:miter lim="800000"/>
              <a:headEnd/>
              <a:tailEnd/>
            </a:ln>
          </p:spPr>
          <p:txBody>
            <a:bodyPr wrap="none" lIns="0" tIns="0" rIns="0" bIns="0">
              <a:spAutoFit/>
            </a:bodyPr>
            <a:lstStyle/>
            <a:p>
              <a:pPr eaLnBrk="0" hangingPunct="0"/>
              <a:r>
                <a:rPr lang="en-US" b="1"/>
                <a:t>Rarely</a:t>
              </a:r>
              <a:endParaRPr lang="en-US"/>
            </a:p>
          </p:txBody>
        </p:sp>
        <p:sp>
          <p:nvSpPr>
            <p:cNvPr id="26" name="Rectangle 26"/>
            <p:cNvSpPr>
              <a:spLocks noChangeArrowheads="1"/>
            </p:cNvSpPr>
            <p:nvPr/>
          </p:nvSpPr>
          <p:spPr bwMode="auto">
            <a:xfrm>
              <a:off x="3853" y="1428"/>
              <a:ext cx="271" cy="212"/>
            </a:xfrm>
            <a:prstGeom prst="rect">
              <a:avLst/>
            </a:prstGeom>
            <a:noFill/>
            <a:ln w="9525">
              <a:noFill/>
              <a:miter lim="800000"/>
              <a:headEnd/>
              <a:tailEnd/>
            </a:ln>
          </p:spPr>
          <p:txBody>
            <a:bodyPr wrap="none" lIns="0" tIns="0" rIns="0" bIns="0">
              <a:spAutoFit/>
            </a:bodyPr>
            <a:lstStyle/>
            <a:p>
              <a:pPr eaLnBrk="0" hangingPunct="0"/>
              <a:r>
                <a:rPr lang="en-US" b="1"/>
                <a:t>19%</a:t>
              </a:r>
              <a:endParaRPr lang="en-US"/>
            </a:p>
          </p:txBody>
        </p:sp>
        <p:sp>
          <p:nvSpPr>
            <p:cNvPr id="27" name="Rectangle 27"/>
            <p:cNvSpPr>
              <a:spLocks noChangeArrowheads="1"/>
            </p:cNvSpPr>
            <p:nvPr/>
          </p:nvSpPr>
          <p:spPr bwMode="auto">
            <a:xfrm>
              <a:off x="5080" y="2092"/>
              <a:ext cx="385" cy="212"/>
            </a:xfrm>
            <a:prstGeom prst="rect">
              <a:avLst/>
            </a:prstGeom>
            <a:noFill/>
            <a:ln w="9525">
              <a:noFill/>
              <a:miter lim="800000"/>
              <a:headEnd/>
              <a:tailEnd/>
            </a:ln>
          </p:spPr>
          <p:txBody>
            <a:bodyPr wrap="none" lIns="0" tIns="0" rIns="0" bIns="0">
              <a:spAutoFit/>
            </a:bodyPr>
            <a:lstStyle/>
            <a:p>
              <a:pPr eaLnBrk="0" hangingPunct="0"/>
              <a:r>
                <a:rPr lang="en-US" b="1"/>
                <a:t>Never</a:t>
              </a:r>
              <a:endParaRPr lang="en-US"/>
            </a:p>
          </p:txBody>
        </p:sp>
        <p:sp>
          <p:nvSpPr>
            <p:cNvPr id="28" name="Rectangle 28"/>
            <p:cNvSpPr>
              <a:spLocks noChangeArrowheads="1"/>
            </p:cNvSpPr>
            <p:nvPr/>
          </p:nvSpPr>
          <p:spPr bwMode="auto">
            <a:xfrm>
              <a:off x="5161" y="2263"/>
              <a:ext cx="271" cy="212"/>
            </a:xfrm>
            <a:prstGeom prst="rect">
              <a:avLst/>
            </a:prstGeom>
            <a:noFill/>
            <a:ln w="9525">
              <a:noFill/>
              <a:miter lim="800000"/>
              <a:headEnd/>
              <a:tailEnd/>
            </a:ln>
          </p:spPr>
          <p:txBody>
            <a:bodyPr wrap="none" lIns="0" tIns="0" rIns="0" bIns="0">
              <a:spAutoFit/>
            </a:bodyPr>
            <a:lstStyle/>
            <a:p>
              <a:pPr eaLnBrk="0" hangingPunct="0"/>
              <a:r>
                <a:rPr lang="en-US" b="1"/>
                <a:t>45%</a:t>
              </a:r>
              <a:endParaRPr lang="en-US"/>
            </a:p>
          </p:txBody>
        </p:sp>
      </p:grpSp>
      <p:sp>
        <p:nvSpPr>
          <p:cNvPr id="29" name="AutoShape 35"/>
          <p:cNvSpPr>
            <a:spLocks noChangeArrowheads="1"/>
          </p:cNvSpPr>
          <p:nvPr/>
        </p:nvSpPr>
        <p:spPr bwMode="auto">
          <a:xfrm>
            <a:off x="7391400" y="4341812"/>
            <a:ext cx="2895600" cy="1595438"/>
          </a:xfrm>
          <a:prstGeom prst="wedgeRoundRectCallout">
            <a:avLst>
              <a:gd name="adj1" fmla="val -27301"/>
              <a:gd name="adj2" fmla="val -96926"/>
              <a:gd name="adj3" fmla="val 16667"/>
            </a:avLst>
          </a:prstGeom>
          <a:solidFill>
            <a:schemeClr val="bg1">
              <a:alpha val="20000"/>
            </a:schemeClr>
          </a:solidFill>
          <a:ln w="12700">
            <a:solidFill>
              <a:schemeClr val="accent1"/>
            </a:solidFill>
            <a:miter lim="800000"/>
            <a:headEnd/>
            <a:tailEnd/>
          </a:ln>
        </p:spPr>
        <p:txBody>
          <a:bodyPr/>
          <a:lstStyle/>
          <a:p>
            <a:r>
              <a:rPr lang="en-US" sz="3200" b="1" dirty="0">
                <a:solidFill>
                  <a:srgbClr val="FF0000"/>
                </a:solidFill>
              </a:rPr>
              <a:t>Rarely or Never</a:t>
            </a:r>
          </a:p>
          <a:p>
            <a:r>
              <a:rPr lang="en-US" sz="3200" b="1" dirty="0">
                <a:solidFill>
                  <a:srgbClr val="FF0000"/>
                </a:solidFill>
              </a:rPr>
              <a:t>Used:  64%</a:t>
            </a:r>
            <a:endParaRPr lang="en-US" sz="3200" dirty="0">
              <a:solidFill>
                <a:srgbClr val="FF0000"/>
              </a:solidFill>
            </a:endParaRPr>
          </a:p>
          <a:p>
            <a:endParaRPr lang="en-GB" dirty="0"/>
          </a:p>
        </p:txBody>
      </p:sp>
      <p:sp>
        <p:nvSpPr>
          <p:cNvPr id="30" name="AutoShape 36"/>
          <p:cNvSpPr>
            <a:spLocks noChangeArrowheads="1"/>
          </p:cNvSpPr>
          <p:nvPr/>
        </p:nvSpPr>
        <p:spPr bwMode="auto">
          <a:xfrm>
            <a:off x="1806574" y="1371601"/>
            <a:ext cx="2308226" cy="893763"/>
          </a:xfrm>
          <a:prstGeom prst="wedgeRoundRectCallout">
            <a:avLst>
              <a:gd name="adj1" fmla="val 26111"/>
              <a:gd name="adj2" fmla="val 90546"/>
              <a:gd name="adj3" fmla="val 16667"/>
            </a:avLst>
          </a:prstGeom>
          <a:solidFill>
            <a:schemeClr val="bg1">
              <a:alpha val="20000"/>
            </a:schemeClr>
          </a:solidFill>
          <a:ln w="12700">
            <a:solidFill>
              <a:schemeClr val="accent1"/>
            </a:solidFill>
            <a:miter lim="800000"/>
            <a:headEnd/>
            <a:tailEnd/>
          </a:ln>
        </p:spPr>
        <p:txBody>
          <a:bodyPr/>
          <a:lstStyle/>
          <a:p>
            <a:r>
              <a:rPr lang="en-US" sz="2000" b="1" dirty="0">
                <a:solidFill>
                  <a:srgbClr val="9C4D61"/>
                </a:solidFill>
              </a:rPr>
              <a:t>Often or Always</a:t>
            </a:r>
          </a:p>
          <a:p>
            <a:r>
              <a:rPr lang="en-US" sz="2000" b="1" dirty="0">
                <a:solidFill>
                  <a:srgbClr val="9C4D61"/>
                </a:solidFill>
              </a:rPr>
              <a:t> Used:  20%</a:t>
            </a:r>
            <a:endParaRPr lang="en-US" sz="2000" dirty="0">
              <a:solidFill>
                <a:srgbClr val="9C4D61"/>
              </a:solidFill>
            </a:endParaRPr>
          </a:p>
          <a:p>
            <a:endParaRPr lang="en-GB" dirty="0"/>
          </a:p>
        </p:txBody>
      </p:sp>
      <p:sp>
        <p:nvSpPr>
          <p:cNvPr id="31" name="TextBox 30"/>
          <p:cNvSpPr txBox="1"/>
          <p:nvPr/>
        </p:nvSpPr>
        <p:spPr>
          <a:xfrm>
            <a:off x="1828800" y="4724400"/>
            <a:ext cx="5334000" cy="400110"/>
          </a:xfrm>
          <a:prstGeom prst="rect">
            <a:avLst/>
          </a:prstGeom>
          <a:noFill/>
        </p:spPr>
        <p:txBody>
          <a:bodyPr wrap="square" rtlCol="0">
            <a:spAutoFit/>
          </a:bodyPr>
          <a:lstStyle/>
          <a:p>
            <a:r>
              <a:rPr lang="en-US" sz="2000" b="1" dirty="0"/>
              <a:t>Software features built the traditional way</a:t>
            </a:r>
          </a:p>
        </p:txBody>
      </p:sp>
    </p:spTree>
    <p:extLst>
      <p:ext uri="{BB962C8B-B14F-4D97-AF65-F5344CB8AC3E}">
        <p14:creationId xmlns:p14="http://schemas.microsoft.com/office/powerpoint/2010/main" val="1460639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an Agile Approach</a:t>
            </a:r>
            <a:endParaRPr lang="en-US" dirty="0"/>
          </a:p>
        </p:txBody>
      </p:sp>
      <p:sp>
        <p:nvSpPr>
          <p:cNvPr id="3" name="Content Placeholder 2"/>
          <p:cNvSpPr>
            <a:spLocks noGrp="1"/>
          </p:cNvSpPr>
          <p:nvPr>
            <p:ph idx="1"/>
          </p:nvPr>
        </p:nvSpPr>
        <p:spPr/>
        <p:txBody>
          <a:bodyPr>
            <a:normAutofit lnSpcReduction="10000"/>
          </a:bodyPr>
          <a:lstStyle/>
          <a:p>
            <a:r>
              <a:rPr lang="en-US" dirty="0" smtClean="0"/>
              <a:t>“JEDUF” replaces BDUF</a:t>
            </a:r>
          </a:p>
          <a:p>
            <a:r>
              <a:rPr lang="en-US" dirty="0" smtClean="0"/>
              <a:t>Smarter planning</a:t>
            </a:r>
          </a:p>
          <a:p>
            <a:r>
              <a:rPr lang="en-US" dirty="0" smtClean="0"/>
              <a:t>Only the highest-priority scope elements developed</a:t>
            </a:r>
          </a:p>
          <a:p>
            <a:r>
              <a:rPr lang="en-US" dirty="0" smtClean="0"/>
              <a:t>Frequent customer feedback after short, fixed iterations</a:t>
            </a:r>
          </a:p>
          <a:p>
            <a:r>
              <a:rPr lang="en-US" dirty="0" smtClean="0"/>
              <a:t>Automation and metrics</a:t>
            </a:r>
          </a:p>
          <a:p>
            <a:r>
              <a:rPr lang="en-US" dirty="0" smtClean="0"/>
              <a:t>Continuous adjustments to scope based on evolving business needs</a:t>
            </a:r>
          </a:p>
          <a:p>
            <a:r>
              <a:rPr lang="en-US" dirty="0" smtClean="0"/>
              <a:t>Fail fast</a:t>
            </a:r>
          </a:p>
          <a:p>
            <a:r>
              <a:rPr lang="en-US" dirty="0" smtClean="0"/>
              <a:t>Collective code ownership</a:t>
            </a:r>
          </a:p>
          <a:p>
            <a:r>
              <a:rPr lang="en-US" b="1" dirty="0" smtClean="0"/>
              <a:t>Consistent delivery of </a:t>
            </a:r>
            <a:r>
              <a:rPr lang="en-US" b="1" i="1" dirty="0" smtClean="0"/>
              <a:t>working software</a:t>
            </a:r>
          </a:p>
          <a:p>
            <a:endParaRPr lang="en-US" dirty="0"/>
          </a:p>
        </p:txBody>
      </p:sp>
    </p:spTree>
    <p:extLst>
      <p:ext uri="{BB962C8B-B14F-4D97-AF65-F5344CB8AC3E}">
        <p14:creationId xmlns:p14="http://schemas.microsoft.com/office/powerpoint/2010/main" val="3799259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Product Vision</a:t>
            </a:r>
            <a:endParaRPr lang="en-US" dirty="0"/>
          </a:p>
        </p:txBody>
      </p:sp>
      <p:sp>
        <p:nvSpPr>
          <p:cNvPr id="3" name="Content Placeholder 2"/>
          <p:cNvSpPr>
            <a:spLocks noGrp="1"/>
          </p:cNvSpPr>
          <p:nvPr>
            <p:ph idx="1"/>
          </p:nvPr>
        </p:nvSpPr>
        <p:spPr>
          <a:xfrm>
            <a:off x="315582" y="1653653"/>
            <a:ext cx="11772900" cy="2067949"/>
          </a:xfrm>
        </p:spPr>
        <p:txBody>
          <a:bodyPr/>
          <a:lstStyle/>
          <a:p>
            <a:pPr marL="0" indent="0">
              <a:buNone/>
            </a:pPr>
            <a:r>
              <a:rPr lang="en-US" dirty="0" smtClean="0"/>
              <a:t>“I believe this </a:t>
            </a:r>
            <a:r>
              <a:rPr lang="en-US" dirty="0"/>
              <a:t>nation should commit itself to achieving the goal, before this decade is out, of landing a man on the </a:t>
            </a:r>
            <a:r>
              <a:rPr lang="en-US" dirty="0" smtClean="0"/>
              <a:t>moon </a:t>
            </a:r>
            <a:r>
              <a:rPr lang="en-US" dirty="0"/>
              <a:t>and returning him safely to the Earth</a:t>
            </a:r>
            <a:r>
              <a:rPr lang="en-US" dirty="0" smtClean="0"/>
              <a:t>.”</a:t>
            </a:r>
          </a:p>
          <a:p>
            <a:pPr marL="0" indent="0">
              <a:buNone/>
            </a:pPr>
            <a:r>
              <a:rPr lang="en-US" dirty="0"/>
              <a:t>	</a:t>
            </a:r>
            <a:r>
              <a:rPr lang="en-US" dirty="0" smtClean="0"/>
              <a:t>-- President John F. Kennedy</a:t>
            </a:r>
            <a:endParaRPr lang="en-US" dirty="0"/>
          </a:p>
        </p:txBody>
      </p:sp>
    </p:spTree>
    <p:extLst>
      <p:ext uri="{BB962C8B-B14F-4D97-AF65-F5344CB8AC3E}">
        <p14:creationId xmlns:p14="http://schemas.microsoft.com/office/powerpoint/2010/main" val="3277634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Product Vision Formats</a:t>
            </a:r>
            <a:endParaRPr lang="en-US" dirty="0"/>
          </a:p>
        </p:txBody>
      </p:sp>
      <p:sp>
        <p:nvSpPr>
          <p:cNvPr id="3" name="Content Placeholder 2"/>
          <p:cNvSpPr>
            <a:spLocks noGrp="1"/>
          </p:cNvSpPr>
          <p:nvPr>
            <p:ph idx="1"/>
          </p:nvPr>
        </p:nvSpPr>
        <p:spPr/>
        <p:txBody>
          <a:bodyPr/>
          <a:lstStyle/>
          <a:p>
            <a:r>
              <a:rPr lang="en-US" dirty="0" smtClean="0"/>
              <a:t>Elevator Pitch</a:t>
            </a:r>
          </a:p>
          <a:p>
            <a:r>
              <a:rPr lang="en-US" dirty="0" smtClean="0"/>
              <a:t>Product Datasheet</a:t>
            </a:r>
          </a:p>
          <a:p>
            <a:r>
              <a:rPr lang="en-US" dirty="0" smtClean="0"/>
              <a:t>Product Vision Box</a:t>
            </a:r>
          </a:p>
          <a:p>
            <a:r>
              <a:rPr lang="en-US" dirty="0" smtClean="0"/>
              <a:t>User Conference Slides</a:t>
            </a:r>
          </a:p>
          <a:p>
            <a:r>
              <a:rPr lang="en-US" dirty="0" smtClean="0"/>
              <a:t>Press Release</a:t>
            </a:r>
          </a:p>
          <a:p>
            <a:r>
              <a:rPr lang="en-US" dirty="0" smtClean="0"/>
              <a:t>Magazine Review</a:t>
            </a:r>
            <a:endParaRPr lang="en-US" dirty="0"/>
          </a:p>
        </p:txBody>
      </p:sp>
    </p:spTree>
    <p:extLst>
      <p:ext uri="{BB962C8B-B14F-4D97-AF65-F5344CB8AC3E}">
        <p14:creationId xmlns:p14="http://schemas.microsoft.com/office/powerpoint/2010/main" val="42651797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High-Level Product Backlog</a:t>
            </a:r>
            <a:endParaRPr lang="en-US" dirty="0"/>
          </a:p>
        </p:txBody>
      </p:sp>
      <p:sp>
        <p:nvSpPr>
          <p:cNvPr id="3" name="Content Placeholder 2"/>
          <p:cNvSpPr>
            <a:spLocks noGrp="1"/>
          </p:cNvSpPr>
          <p:nvPr>
            <p:ph idx="1"/>
          </p:nvPr>
        </p:nvSpPr>
        <p:spPr/>
        <p:txBody>
          <a:bodyPr/>
          <a:lstStyle/>
          <a:p>
            <a:r>
              <a:rPr lang="en-US" dirty="0" smtClean="0"/>
              <a:t>Comprised of high-level user stories called “epics”</a:t>
            </a:r>
          </a:p>
          <a:p>
            <a:r>
              <a:rPr lang="en-US" dirty="0" smtClean="0"/>
              <a:t>Typically created by the same people who created the Product Vision</a:t>
            </a:r>
          </a:p>
          <a:p>
            <a:r>
              <a:rPr lang="en-US" dirty="0" smtClean="0"/>
              <a:t>Driven and prioritized by the Product Owner</a:t>
            </a:r>
          </a:p>
          <a:p>
            <a:r>
              <a:rPr lang="en-US" dirty="0"/>
              <a:t>C</a:t>
            </a:r>
            <a:r>
              <a:rPr lang="en-US" dirty="0" smtClean="0"/>
              <a:t>ontinuously updated throughout the project</a:t>
            </a:r>
          </a:p>
        </p:txBody>
      </p:sp>
    </p:spTree>
    <p:extLst>
      <p:ext uri="{BB962C8B-B14F-4D97-AF65-F5344CB8AC3E}">
        <p14:creationId xmlns:p14="http://schemas.microsoft.com/office/powerpoint/2010/main" val="4937762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Stories Redux</a:t>
            </a:r>
            <a:endParaRPr lang="en-US" dirty="0"/>
          </a:p>
        </p:txBody>
      </p:sp>
      <p:sp>
        <p:nvSpPr>
          <p:cNvPr id="3" name="Content Placeholder 2"/>
          <p:cNvSpPr>
            <a:spLocks noGrp="1"/>
          </p:cNvSpPr>
          <p:nvPr>
            <p:ph idx="1"/>
          </p:nvPr>
        </p:nvSpPr>
        <p:spPr>
          <a:xfrm>
            <a:off x="419100" y="1825625"/>
            <a:ext cx="11353800" cy="2421910"/>
          </a:xfrm>
        </p:spPr>
        <p:txBody>
          <a:bodyPr>
            <a:normAutofit lnSpcReduction="10000"/>
          </a:bodyPr>
          <a:lstStyle/>
          <a:p>
            <a:r>
              <a:rPr lang="en-US" dirty="0" smtClean="0"/>
              <a:t>Convenient format for briefly representing business value in business terms</a:t>
            </a:r>
          </a:p>
          <a:p>
            <a:r>
              <a:rPr lang="en-US" dirty="0" smtClean="0"/>
              <a:t>“3 C’s”</a:t>
            </a:r>
          </a:p>
          <a:p>
            <a:pPr lvl="1"/>
            <a:r>
              <a:rPr lang="en-US" dirty="0" smtClean="0"/>
              <a:t>Card</a:t>
            </a:r>
          </a:p>
          <a:p>
            <a:pPr lvl="1"/>
            <a:r>
              <a:rPr lang="en-US" dirty="0" smtClean="0"/>
              <a:t>Conversations</a:t>
            </a:r>
          </a:p>
          <a:p>
            <a:pPr lvl="1"/>
            <a:r>
              <a:rPr lang="en-US" dirty="0" smtClean="0"/>
              <a:t>Confirmation</a:t>
            </a:r>
            <a:endParaRPr lang="en-US" dirty="0"/>
          </a:p>
        </p:txBody>
      </p:sp>
      <p:sp>
        <p:nvSpPr>
          <p:cNvPr id="4" name="TextBox 3"/>
          <p:cNvSpPr txBox="1"/>
          <p:nvPr/>
        </p:nvSpPr>
        <p:spPr>
          <a:xfrm>
            <a:off x="1120877" y="4542503"/>
            <a:ext cx="10264878" cy="1200329"/>
          </a:xfrm>
          <a:prstGeom prst="rect">
            <a:avLst/>
          </a:prstGeom>
          <a:noFill/>
        </p:spPr>
        <p:txBody>
          <a:bodyPr wrap="square" rtlCol="0">
            <a:spAutoFit/>
          </a:bodyPr>
          <a:lstStyle/>
          <a:p>
            <a:r>
              <a:rPr lang="en-US" sz="3600" smtClean="0"/>
              <a:t>As a wiki user, I want to upload files so I can share them with colleagues.</a:t>
            </a:r>
            <a:endParaRPr lang="en-US" sz="3600"/>
          </a:p>
        </p:txBody>
      </p:sp>
    </p:spTree>
    <p:extLst>
      <p:ext uri="{BB962C8B-B14F-4D97-AF65-F5344CB8AC3E}">
        <p14:creationId xmlns:p14="http://schemas.microsoft.com/office/powerpoint/2010/main" val="27965932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Roadmap</a:t>
            </a:r>
            <a:endParaRPr lang="en-US" dirty="0"/>
          </a:p>
        </p:txBody>
      </p:sp>
      <p:sp>
        <p:nvSpPr>
          <p:cNvPr id="3" name="Content Placeholder 2"/>
          <p:cNvSpPr>
            <a:spLocks noGrp="1"/>
          </p:cNvSpPr>
          <p:nvPr>
            <p:ph idx="1"/>
          </p:nvPr>
        </p:nvSpPr>
        <p:spPr/>
        <p:txBody>
          <a:bodyPr/>
          <a:lstStyle/>
          <a:p>
            <a:r>
              <a:rPr lang="en-US" dirty="0" smtClean="0"/>
              <a:t>Series of goal-oriented releases for achieving the Product Vision</a:t>
            </a:r>
          </a:p>
          <a:p>
            <a:r>
              <a:rPr lang="en-US" dirty="0" smtClean="0"/>
              <a:t>Frequent, incremental deployments of Minimum Releasable Features </a:t>
            </a:r>
          </a:p>
          <a:p>
            <a:pPr lvl="1"/>
            <a:r>
              <a:rPr lang="en-US" dirty="0" smtClean="0"/>
              <a:t>Decided by stakeholders</a:t>
            </a:r>
          </a:p>
          <a:p>
            <a:pPr lvl="1"/>
            <a:r>
              <a:rPr lang="en-US" dirty="0" smtClean="0"/>
              <a:t>Must meet functional and quality expectations</a:t>
            </a:r>
          </a:p>
          <a:p>
            <a:r>
              <a:rPr lang="en-US" dirty="0" smtClean="0"/>
              <a:t>Periodic release strategy simplest</a:t>
            </a:r>
          </a:p>
          <a:p>
            <a:r>
              <a:rPr lang="en-US" dirty="0" smtClean="0"/>
              <a:t>High-level technological concerns important</a:t>
            </a:r>
          </a:p>
          <a:p>
            <a:r>
              <a:rPr lang="en-US" dirty="0" smtClean="0"/>
              <a:t>Continuously updated</a:t>
            </a:r>
          </a:p>
          <a:p>
            <a:pPr lvl="1"/>
            <a:endParaRPr lang="en-US" dirty="0"/>
          </a:p>
        </p:txBody>
      </p:sp>
    </p:spTree>
    <p:extLst>
      <p:ext uri="{BB962C8B-B14F-4D97-AF65-F5344CB8AC3E}">
        <p14:creationId xmlns:p14="http://schemas.microsoft.com/office/powerpoint/2010/main" val="1394504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3" name="Content Placeholder 2"/>
          <p:cNvSpPr>
            <a:spLocks noGrp="1"/>
          </p:cNvSpPr>
          <p:nvPr>
            <p:ph idx="1"/>
          </p:nvPr>
        </p:nvSpPr>
        <p:spPr/>
        <p:txBody>
          <a:bodyPr/>
          <a:lstStyle/>
          <a:p>
            <a:r>
              <a:rPr lang="en-US" dirty="0" smtClean="0"/>
              <a:t>Badging is back up for 1.B, 2.A, and 2.B in the portal</a:t>
            </a:r>
          </a:p>
          <a:p>
            <a:pPr lvl="1"/>
            <a:r>
              <a:rPr lang="en-US" dirty="0" smtClean="0"/>
              <a:t>Complete your Iteration Completion Checks in the left navigation under each iteration to get issued badges – some of you could have done this before the site went down in which case you will already have a badge</a:t>
            </a:r>
          </a:p>
          <a:p>
            <a:r>
              <a:rPr lang="en-US" dirty="0" smtClean="0"/>
              <a:t>Reminder to do research based on MAP case assignment for tomorrow – this will be the focus of the morning</a:t>
            </a:r>
          </a:p>
          <a:p>
            <a:r>
              <a:rPr lang="en-US" dirty="0" smtClean="0"/>
              <a:t>We will also be discussing your stakeholder analysis later this morning so make sure that’s handy</a:t>
            </a:r>
          </a:p>
          <a:p>
            <a:r>
              <a:rPr lang="en-US" dirty="0" smtClean="0"/>
              <a:t>Dinner this week  </a:t>
            </a:r>
            <a:endParaRPr lang="en-US" dirty="0"/>
          </a:p>
        </p:txBody>
      </p:sp>
    </p:spTree>
    <p:extLst>
      <p:ext uri="{BB962C8B-B14F-4D97-AF65-F5344CB8AC3E}">
        <p14:creationId xmlns:p14="http://schemas.microsoft.com/office/powerpoint/2010/main" val="27145482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Lean Thinking</a:t>
            </a:r>
            <a:endParaRPr lang="en-US" dirty="0"/>
          </a:p>
        </p:txBody>
      </p:sp>
      <p:sp>
        <p:nvSpPr>
          <p:cNvPr id="3" name="Content Placeholder 2"/>
          <p:cNvSpPr>
            <a:spLocks noGrp="1"/>
          </p:cNvSpPr>
          <p:nvPr>
            <p:ph idx="1"/>
          </p:nvPr>
        </p:nvSpPr>
        <p:spPr/>
        <p:txBody>
          <a:bodyPr/>
          <a:lstStyle/>
          <a:p>
            <a:r>
              <a:rPr lang="en-US" dirty="0" smtClean="0"/>
              <a:t>Discipline offering the conceptual underpinnings of agile development</a:t>
            </a:r>
          </a:p>
          <a:p>
            <a:r>
              <a:rPr lang="en-US" dirty="0" smtClean="0"/>
              <a:t>Key concepts</a:t>
            </a:r>
          </a:p>
          <a:p>
            <a:pPr lvl="1"/>
            <a:r>
              <a:rPr lang="en-US" dirty="0" smtClean="0"/>
              <a:t>MVP</a:t>
            </a:r>
          </a:p>
          <a:p>
            <a:pPr lvl="1"/>
            <a:r>
              <a:rPr lang="en-US" dirty="0" smtClean="0"/>
              <a:t>Validated learning</a:t>
            </a:r>
          </a:p>
          <a:p>
            <a:pPr lvl="1"/>
            <a:r>
              <a:rPr lang="en-US" dirty="0" smtClean="0"/>
              <a:t>Actionable metrics vs. vanity metrics</a:t>
            </a:r>
            <a:endParaRPr lang="en-US" dirty="0"/>
          </a:p>
        </p:txBody>
      </p:sp>
    </p:spTree>
    <p:extLst>
      <p:ext uri="{BB962C8B-B14F-4D97-AF65-F5344CB8AC3E}">
        <p14:creationId xmlns:p14="http://schemas.microsoft.com/office/powerpoint/2010/main" val="40778140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Lean Software Development</a:t>
            </a:r>
            <a:endParaRPr lang="en-US" dirty="0"/>
          </a:p>
        </p:txBody>
      </p:sp>
      <p:sp>
        <p:nvSpPr>
          <p:cNvPr id="3" name="Content Placeholder 2"/>
          <p:cNvSpPr>
            <a:spLocks noGrp="1"/>
          </p:cNvSpPr>
          <p:nvPr>
            <p:ph idx="1"/>
          </p:nvPr>
        </p:nvSpPr>
        <p:spPr/>
        <p:txBody>
          <a:bodyPr/>
          <a:lstStyle/>
          <a:p>
            <a:r>
              <a:rPr lang="en-US" dirty="0" smtClean="0"/>
              <a:t>Eliminate waste</a:t>
            </a:r>
          </a:p>
          <a:p>
            <a:r>
              <a:rPr lang="en-US" dirty="0" smtClean="0"/>
              <a:t>Amplify learning</a:t>
            </a:r>
          </a:p>
          <a:p>
            <a:r>
              <a:rPr lang="en-US" dirty="0" smtClean="0"/>
              <a:t>Decide as late as possible</a:t>
            </a:r>
          </a:p>
          <a:p>
            <a:r>
              <a:rPr lang="en-US" dirty="0" smtClean="0"/>
              <a:t>Deliver as fast as possible</a:t>
            </a:r>
          </a:p>
          <a:p>
            <a:r>
              <a:rPr lang="en-US" dirty="0" smtClean="0"/>
              <a:t>Empower the team</a:t>
            </a:r>
          </a:p>
          <a:p>
            <a:r>
              <a:rPr lang="en-US" dirty="0" smtClean="0"/>
              <a:t>Build integrity in</a:t>
            </a:r>
          </a:p>
          <a:p>
            <a:r>
              <a:rPr lang="en-US" dirty="0" smtClean="0"/>
              <a:t>See the whole</a:t>
            </a:r>
            <a:endParaRPr lang="en-US" dirty="0"/>
          </a:p>
        </p:txBody>
      </p:sp>
    </p:spTree>
    <p:extLst>
      <p:ext uri="{BB962C8B-B14F-4D97-AF65-F5344CB8AC3E}">
        <p14:creationId xmlns:p14="http://schemas.microsoft.com/office/powerpoint/2010/main" val="17482709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Principles</a:t>
            </a:r>
            <a:endParaRPr lang="en-US" dirty="0"/>
          </a:p>
        </p:txBody>
      </p:sp>
      <p:sp>
        <p:nvSpPr>
          <p:cNvPr id="3" name="Content Placeholder 2"/>
          <p:cNvSpPr>
            <a:spLocks noGrp="1"/>
          </p:cNvSpPr>
          <p:nvPr>
            <p:ph idx="1"/>
          </p:nvPr>
        </p:nvSpPr>
        <p:spPr/>
        <p:txBody>
          <a:bodyPr/>
          <a:lstStyle/>
          <a:p>
            <a:pPr marL="0" indent="0">
              <a:buNone/>
            </a:pPr>
            <a:r>
              <a:rPr lang="en-US" dirty="0" smtClean="0">
                <a:hlinkClick r:id="rId3"/>
              </a:rPr>
              <a:t>Defined</a:t>
            </a:r>
            <a:r>
              <a:rPr lang="en-US" dirty="0" smtClean="0"/>
              <a:t> by the signatories to the Agile Manifesto</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0400" y="2769394"/>
            <a:ext cx="7924800" cy="2463800"/>
          </a:xfrm>
          <a:prstGeom prst="rect">
            <a:avLst/>
          </a:prstGeom>
        </p:spPr>
      </p:pic>
    </p:spTree>
    <p:extLst>
      <p:ext uri="{BB962C8B-B14F-4D97-AF65-F5344CB8AC3E}">
        <p14:creationId xmlns:p14="http://schemas.microsoft.com/office/powerpoint/2010/main" val="42440801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Kanban</a:t>
            </a:r>
            <a:endParaRPr lang="en-US" dirty="0"/>
          </a:p>
        </p:txBody>
      </p:sp>
      <p:sp>
        <p:nvSpPr>
          <p:cNvPr id="3" name="Content Placeholder 2"/>
          <p:cNvSpPr>
            <a:spLocks noGrp="1"/>
          </p:cNvSpPr>
          <p:nvPr>
            <p:ph idx="1"/>
          </p:nvPr>
        </p:nvSpPr>
        <p:spPr/>
        <p:txBody>
          <a:bodyPr/>
          <a:lstStyle/>
          <a:p>
            <a:r>
              <a:rPr lang="en-US" dirty="0" smtClean="0"/>
              <a:t>Meta-process heavily influenced by Lean Thinking</a:t>
            </a:r>
          </a:p>
          <a:p>
            <a:r>
              <a:rPr lang="en-US" dirty="0" smtClean="0"/>
              <a:t>Key principles</a:t>
            </a:r>
          </a:p>
          <a:p>
            <a:pPr lvl="1"/>
            <a:r>
              <a:rPr lang="en-US" dirty="0" smtClean="0"/>
              <a:t>Visualize work</a:t>
            </a:r>
          </a:p>
          <a:p>
            <a:pPr lvl="1"/>
            <a:r>
              <a:rPr lang="en-US" dirty="0" smtClean="0"/>
              <a:t>Limit work in process</a:t>
            </a:r>
          </a:p>
          <a:p>
            <a:pPr lvl="1"/>
            <a:r>
              <a:rPr lang="en-US" dirty="0" smtClean="0">
                <a:hlinkClick r:id="rId3"/>
              </a:rPr>
              <a:t>Manage flow</a:t>
            </a:r>
            <a:endParaRPr lang="en-US" dirty="0" smtClean="0"/>
          </a:p>
          <a:p>
            <a:r>
              <a:rPr lang="en-US" dirty="0" smtClean="0"/>
              <a:t>Little’s Law: Cycle time = WIP/Throughput</a:t>
            </a:r>
          </a:p>
          <a:p>
            <a:r>
              <a:rPr lang="en-US" dirty="0" smtClean="0"/>
              <a:t>Ideal for high-interrupt work and generic workflows but certainly applicable to application development</a:t>
            </a:r>
            <a:endParaRPr lang="en-US" dirty="0"/>
          </a:p>
        </p:txBody>
      </p:sp>
    </p:spTree>
    <p:extLst>
      <p:ext uri="{BB962C8B-B14F-4D97-AF65-F5344CB8AC3E}">
        <p14:creationId xmlns:p14="http://schemas.microsoft.com/office/powerpoint/2010/main" val="25628714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idx="1"/>
          </p:nvPr>
        </p:nvSpPr>
        <p:spPr/>
        <p:txBody>
          <a:bodyPr>
            <a:normAutofit lnSpcReduction="10000"/>
          </a:bodyPr>
          <a:lstStyle/>
          <a:p>
            <a:r>
              <a:rPr lang="en-US" dirty="0" smtClean="0"/>
              <a:t>Formalized process with a prescriptive approach to applying lean principles</a:t>
            </a:r>
          </a:p>
          <a:p>
            <a:r>
              <a:rPr lang="en-US" dirty="0" smtClean="0"/>
              <a:t>Best suited to application development</a:t>
            </a:r>
          </a:p>
          <a:p>
            <a:r>
              <a:rPr lang="en-US" dirty="0" smtClean="0"/>
              <a:t>Ceremonies</a:t>
            </a:r>
          </a:p>
          <a:p>
            <a:pPr lvl="1"/>
            <a:r>
              <a:rPr lang="en-US" dirty="0" smtClean="0"/>
              <a:t>Sprint Planning Meeting</a:t>
            </a:r>
          </a:p>
          <a:p>
            <a:pPr lvl="1"/>
            <a:r>
              <a:rPr lang="en-US" dirty="0" smtClean="0"/>
              <a:t>Daily Standup</a:t>
            </a:r>
          </a:p>
          <a:p>
            <a:pPr lvl="1"/>
            <a:r>
              <a:rPr lang="en-US" dirty="0" smtClean="0"/>
              <a:t>Review and Retrospective </a:t>
            </a:r>
          </a:p>
          <a:p>
            <a:r>
              <a:rPr lang="en-US" dirty="0" smtClean="0"/>
              <a:t>Roles</a:t>
            </a:r>
          </a:p>
          <a:p>
            <a:pPr lvl="1"/>
            <a:r>
              <a:rPr lang="en-US" dirty="0" smtClean="0"/>
              <a:t>Product Owner (</a:t>
            </a:r>
            <a:r>
              <a:rPr lang="en-US" dirty="0" smtClean="0">
                <a:hlinkClick r:id="rId3"/>
              </a:rPr>
              <a:t>Play 6</a:t>
            </a:r>
            <a:r>
              <a:rPr lang="en-US" dirty="0" smtClean="0"/>
              <a:t>)</a:t>
            </a:r>
          </a:p>
          <a:p>
            <a:pPr lvl="1"/>
            <a:r>
              <a:rPr lang="en-US" dirty="0" err="1" smtClean="0"/>
              <a:t>ScrumMaster</a:t>
            </a:r>
            <a:endParaRPr lang="en-US" dirty="0" smtClean="0"/>
          </a:p>
          <a:p>
            <a:pPr lvl="1"/>
            <a:r>
              <a:rPr lang="en-US" dirty="0" smtClean="0"/>
              <a:t>Delivery Team (</a:t>
            </a:r>
            <a:r>
              <a:rPr lang="en-US" dirty="0" smtClean="0">
                <a:hlinkClick r:id="rId4"/>
              </a:rPr>
              <a:t>Play 7</a:t>
            </a:r>
            <a:r>
              <a:rPr lang="en-US" dirty="0" smtClean="0"/>
              <a:t>)</a:t>
            </a:r>
          </a:p>
          <a:p>
            <a:endParaRPr lang="en-US" dirty="0"/>
          </a:p>
        </p:txBody>
      </p:sp>
    </p:spTree>
    <p:extLst>
      <p:ext uri="{BB962C8B-B14F-4D97-AF65-F5344CB8AC3E}">
        <p14:creationId xmlns:p14="http://schemas.microsoft.com/office/powerpoint/2010/main" val="14109038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Everything Is A Nail</a:t>
            </a:r>
            <a:endParaRPr lang="en-US" dirty="0"/>
          </a:p>
        </p:txBody>
      </p:sp>
      <p:sp>
        <p:nvSpPr>
          <p:cNvPr id="3" name="Content Placeholder 2"/>
          <p:cNvSpPr>
            <a:spLocks noGrp="1"/>
          </p:cNvSpPr>
          <p:nvPr>
            <p:ph idx="1"/>
          </p:nvPr>
        </p:nvSpPr>
        <p:spPr/>
        <p:txBody>
          <a:bodyPr/>
          <a:lstStyle/>
          <a:p>
            <a:r>
              <a:rPr lang="en-US" dirty="0" smtClean="0"/>
              <a:t>When not to go agile</a:t>
            </a:r>
          </a:p>
          <a:p>
            <a:pPr lvl="1"/>
            <a:r>
              <a:rPr lang="en-US" dirty="0" smtClean="0"/>
              <a:t>Software installations with minimal customization</a:t>
            </a:r>
          </a:p>
          <a:p>
            <a:pPr lvl="1"/>
            <a:r>
              <a:rPr lang="en-US" dirty="0" smtClean="0"/>
              <a:t>Straightforward data migrations</a:t>
            </a:r>
          </a:p>
          <a:p>
            <a:r>
              <a:rPr lang="en-US" dirty="0" smtClean="0"/>
              <a:t>Otherwise Scrum for application development and </a:t>
            </a:r>
            <a:r>
              <a:rPr lang="en-US" dirty="0" err="1" smtClean="0"/>
              <a:t>Kanban</a:t>
            </a:r>
            <a:r>
              <a:rPr lang="en-US" dirty="0" smtClean="0"/>
              <a:t> for generic workflows </a:t>
            </a:r>
          </a:p>
        </p:txBody>
      </p:sp>
    </p:spTree>
    <p:extLst>
      <p:ext uri="{BB962C8B-B14F-4D97-AF65-F5344CB8AC3E}">
        <p14:creationId xmlns:p14="http://schemas.microsoft.com/office/powerpoint/2010/main" val="8937035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It Matters</a:t>
            </a:r>
            <a:endParaRPr lang="en-US" dirty="0"/>
          </a:p>
        </p:txBody>
      </p:sp>
      <p:sp>
        <p:nvSpPr>
          <p:cNvPr id="3" name="Content Placeholder 2"/>
          <p:cNvSpPr>
            <a:spLocks noGrp="1"/>
          </p:cNvSpPr>
          <p:nvPr>
            <p:ph idx="1"/>
          </p:nvPr>
        </p:nvSpPr>
        <p:spPr/>
        <p:txBody>
          <a:bodyPr/>
          <a:lstStyle/>
          <a:p>
            <a:r>
              <a:rPr lang="en-US" dirty="0" smtClean="0">
                <a:hlinkClick r:id="rId3"/>
              </a:rPr>
              <a:t>Digital Service Playbook</a:t>
            </a:r>
            <a:endParaRPr lang="en-US" dirty="0" smtClean="0"/>
          </a:p>
          <a:p>
            <a:r>
              <a:rPr lang="en-US" dirty="0" smtClean="0"/>
              <a:t>Assessing vendor understanding of lean and agile concepts pre-award</a:t>
            </a:r>
          </a:p>
          <a:p>
            <a:pPr lvl="1"/>
            <a:r>
              <a:rPr lang="en-US" dirty="0" smtClean="0"/>
              <a:t>Delivering value </a:t>
            </a:r>
          </a:p>
          <a:p>
            <a:pPr lvl="1"/>
            <a:r>
              <a:rPr lang="en-US" dirty="0" smtClean="0"/>
              <a:t>Eliminating waste</a:t>
            </a:r>
          </a:p>
          <a:p>
            <a:pPr lvl="1"/>
            <a:r>
              <a:rPr lang="en-US" dirty="0" smtClean="0"/>
              <a:t>Evaluating vendor approaches</a:t>
            </a:r>
          </a:p>
          <a:p>
            <a:r>
              <a:rPr lang="en-US" dirty="0" smtClean="0"/>
              <a:t>Defining the boundaries for lead/cycle time</a:t>
            </a:r>
          </a:p>
          <a:p>
            <a:pPr lvl="1"/>
            <a:r>
              <a:rPr lang="en-US" dirty="0" smtClean="0"/>
              <a:t>Agreement among stakeholders on when the clock starts</a:t>
            </a:r>
          </a:p>
          <a:p>
            <a:pPr lvl="1"/>
            <a:r>
              <a:rPr lang="en-US" dirty="0" smtClean="0"/>
              <a:t>Definition of Done</a:t>
            </a:r>
          </a:p>
        </p:txBody>
      </p:sp>
    </p:spTree>
    <p:extLst>
      <p:ext uri="{BB962C8B-B14F-4D97-AF65-F5344CB8AC3E}">
        <p14:creationId xmlns:p14="http://schemas.microsoft.com/office/powerpoint/2010/main" val="28275583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Metrics</a:t>
            </a:r>
            <a:endParaRPr lang="en-US" dirty="0"/>
          </a:p>
        </p:txBody>
      </p:sp>
      <p:sp>
        <p:nvSpPr>
          <p:cNvPr id="3" name="Content Placeholder 2"/>
          <p:cNvSpPr>
            <a:spLocks noGrp="1"/>
          </p:cNvSpPr>
          <p:nvPr>
            <p:ph idx="1"/>
          </p:nvPr>
        </p:nvSpPr>
        <p:spPr/>
        <p:txBody>
          <a:bodyPr/>
          <a:lstStyle/>
          <a:p>
            <a:r>
              <a:rPr lang="en-US" dirty="0" smtClean="0"/>
              <a:t>“</a:t>
            </a:r>
            <a:r>
              <a:rPr lang="en-US" i="1" dirty="0" smtClean="0"/>
              <a:t>Amplify learning</a:t>
            </a:r>
            <a:r>
              <a:rPr lang="en-US" dirty="0" smtClean="0"/>
              <a:t>”</a:t>
            </a:r>
          </a:p>
          <a:p>
            <a:r>
              <a:rPr lang="en-US" dirty="0" smtClean="0"/>
              <a:t>Fail fast</a:t>
            </a:r>
          </a:p>
          <a:p>
            <a:pPr lvl="1"/>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001" y="1595438"/>
            <a:ext cx="5888567" cy="4416426"/>
          </a:xfrm>
          <a:prstGeom prst="rect">
            <a:avLst/>
          </a:prstGeom>
        </p:spPr>
      </p:pic>
    </p:spTree>
    <p:extLst>
      <p:ext uri="{BB962C8B-B14F-4D97-AF65-F5344CB8AC3E}">
        <p14:creationId xmlns:p14="http://schemas.microsoft.com/office/powerpoint/2010/main" val="27027031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Agile Metrics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Lead/cycle time</a:t>
            </a:r>
          </a:p>
          <a:p>
            <a:r>
              <a:rPr lang="en-US" dirty="0" smtClean="0"/>
              <a:t>Throughput</a:t>
            </a:r>
          </a:p>
          <a:p>
            <a:r>
              <a:rPr lang="en-US" dirty="0">
                <a:hlinkClick r:id="rId3"/>
              </a:rPr>
              <a:t>Cumulative </a:t>
            </a:r>
            <a:r>
              <a:rPr lang="en-US" dirty="0" smtClean="0">
                <a:hlinkClick r:id="rId3"/>
              </a:rPr>
              <a:t>flow</a:t>
            </a:r>
            <a:endParaRPr lang="en-US" dirty="0" smtClean="0"/>
          </a:p>
          <a:p>
            <a:r>
              <a:rPr lang="en-US" dirty="0" smtClean="0"/>
              <a:t>Bugs (number, type, severity)</a:t>
            </a:r>
          </a:p>
          <a:p>
            <a:r>
              <a:rPr lang="en-US" dirty="0" smtClean="0"/>
              <a:t>Scrum </a:t>
            </a:r>
          </a:p>
          <a:p>
            <a:pPr lvl="1"/>
            <a:r>
              <a:rPr lang="en-US" dirty="0"/>
              <a:t>M</a:t>
            </a:r>
            <a:r>
              <a:rPr lang="en-US" dirty="0" smtClean="0"/>
              <a:t>etrics </a:t>
            </a:r>
            <a:r>
              <a:rPr lang="en-US" dirty="0"/>
              <a:t>we already know</a:t>
            </a:r>
          </a:p>
          <a:p>
            <a:pPr lvl="2"/>
            <a:r>
              <a:rPr lang="en-US" dirty="0"/>
              <a:t>Story points</a:t>
            </a:r>
          </a:p>
          <a:p>
            <a:pPr lvl="2"/>
            <a:r>
              <a:rPr lang="en-US" dirty="0"/>
              <a:t>Burndown</a:t>
            </a:r>
          </a:p>
          <a:p>
            <a:pPr lvl="2"/>
            <a:r>
              <a:rPr lang="en-US" dirty="0"/>
              <a:t>Velocity</a:t>
            </a:r>
          </a:p>
          <a:p>
            <a:pPr lvl="1"/>
            <a:r>
              <a:rPr lang="en-US" dirty="0"/>
              <a:t>Potential flaws</a:t>
            </a:r>
          </a:p>
          <a:p>
            <a:pPr lvl="2"/>
            <a:r>
              <a:rPr lang="en-US" dirty="0"/>
              <a:t>Relative</a:t>
            </a:r>
          </a:p>
          <a:p>
            <a:pPr lvl="2"/>
            <a:r>
              <a:rPr lang="en-US" dirty="0"/>
              <a:t>Administrative burden</a:t>
            </a:r>
          </a:p>
          <a:p>
            <a:pPr lvl="2"/>
            <a:r>
              <a:rPr lang="en-US" dirty="0"/>
              <a:t>#</a:t>
            </a:r>
            <a:r>
              <a:rPr lang="en-US" dirty="0" err="1"/>
              <a:t>NoEstimates</a:t>
            </a:r>
            <a:endParaRPr lang="en-US" dirty="0"/>
          </a:p>
          <a:p>
            <a:pPr lvl="1"/>
            <a:endParaRPr lang="en-US" dirty="0"/>
          </a:p>
        </p:txBody>
      </p:sp>
    </p:spTree>
    <p:extLst>
      <p:ext uri="{BB962C8B-B14F-4D97-AF65-F5344CB8AC3E}">
        <p14:creationId xmlns:p14="http://schemas.microsoft.com/office/powerpoint/2010/main" val="15459883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for Metrics</a:t>
            </a:r>
            <a:endParaRPr lang="en-US" dirty="0"/>
          </a:p>
        </p:txBody>
      </p:sp>
      <p:sp>
        <p:nvSpPr>
          <p:cNvPr id="3" name="Content Placeholder 2"/>
          <p:cNvSpPr>
            <a:spLocks noGrp="1"/>
          </p:cNvSpPr>
          <p:nvPr>
            <p:ph idx="1"/>
          </p:nvPr>
        </p:nvSpPr>
        <p:spPr/>
        <p:txBody>
          <a:bodyPr/>
          <a:lstStyle/>
          <a:p>
            <a:r>
              <a:rPr lang="en-US" dirty="0" smtClean="0"/>
              <a:t>Project </a:t>
            </a:r>
            <a:r>
              <a:rPr lang="en-US" dirty="0"/>
              <a:t>t</a:t>
            </a:r>
            <a:r>
              <a:rPr lang="en-US" dirty="0" smtClean="0"/>
              <a:t>racking system</a:t>
            </a:r>
          </a:p>
          <a:p>
            <a:r>
              <a:rPr lang="en-US" dirty="0" smtClean="0"/>
              <a:t>Source control</a:t>
            </a:r>
          </a:p>
          <a:p>
            <a:r>
              <a:rPr lang="en-US" dirty="0" smtClean="0"/>
              <a:t>Build pipeline</a:t>
            </a:r>
          </a:p>
          <a:p>
            <a:r>
              <a:rPr lang="en-US" dirty="0" smtClean="0"/>
              <a:t>System monitoring</a:t>
            </a:r>
          </a:p>
          <a:p>
            <a:endParaRPr lang="en-US" dirty="0"/>
          </a:p>
        </p:txBody>
      </p:sp>
    </p:spTree>
    <p:extLst>
      <p:ext uri="{BB962C8B-B14F-4D97-AF65-F5344CB8AC3E}">
        <p14:creationId xmlns:p14="http://schemas.microsoft.com/office/powerpoint/2010/main" val="2718313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524125" y="1661985"/>
            <a:ext cx="9324975" cy="1938465"/>
          </a:xfrm>
          <a:prstGeom prst="rect">
            <a:avLst/>
          </a:prstGeom>
          <a:solidFill>
            <a:srgbClr val="DCEA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smtClean="0">
                <a:solidFill>
                  <a:schemeClr val="tx1"/>
                </a:solidFill>
              </a:rPr>
              <a:t>Understanding what digital services is, how digital services is executed, and the current role of a government digital services professional </a:t>
            </a:r>
          </a:p>
          <a:p>
            <a:pPr marL="285750" indent="-285750">
              <a:buFont typeface="Arial" panose="020B0604020202020204" pitchFamily="34" charset="0"/>
              <a:buChar char="•"/>
            </a:pPr>
            <a:r>
              <a:rPr lang="en-US" sz="2400" dirty="0" smtClean="0">
                <a:solidFill>
                  <a:schemeClr val="tx1"/>
                </a:solidFill>
              </a:rPr>
              <a:t>A scan of the digital services market – potential sources of supply and how to communicate with them pre-solicitation</a:t>
            </a:r>
            <a:endParaRPr lang="en-US" sz="2400" dirty="0">
              <a:solidFill>
                <a:schemeClr val="tx1"/>
              </a:solidFill>
            </a:endParaRPr>
          </a:p>
        </p:txBody>
      </p:sp>
      <p:sp>
        <p:nvSpPr>
          <p:cNvPr id="2" name="Title 1"/>
          <p:cNvSpPr>
            <a:spLocks noGrp="1"/>
          </p:cNvSpPr>
          <p:nvPr>
            <p:ph type="title"/>
          </p:nvPr>
        </p:nvSpPr>
        <p:spPr>
          <a:xfrm>
            <a:off x="419100" y="0"/>
            <a:ext cx="9906000" cy="1325563"/>
          </a:xfrm>
        </p:spPr>
        <p:txBody>
          <a:bodyPr/>
          <a:lstStyle/>
          <a:p>
            <a:r>
              <a:rPr lang="en-US" dirty="0" smtClean="0"/>
              <a:t>Where You’ve Been</a:t>
            </a:r>
            <a:endParaRPr lang="en-US" dirty="0"/>
          </a:p>
        </p:txBody>
      </p:sp>
      <p:sp>
        <p:nvSpPr>
          <p:cNvPr id="6" name="Rectangle 5"/>
          <p:cNvSpPr/>
          <p:nvPr/>
        </p:nvSpPr>
        <p:spPr>
          <a:xfrm>
            <a:off x="419099" y="1661985"/>
            <a:ext cx="2105025" cy="1938465"/>
          </a:xfrm>
          <a:prstGeom prst="rect">
            <a:avLst/>
          </a:prstGeom>
          <a:solidFill>
            <a:srgbClr val="0043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Release 1 – Digital Services in 21</a:t>
            </a:r>
            <a:r>
              <a:rPr lang="en-US" sz="2400" b="1" baseline="30000" dirty="0" smtClean="0"/>
              <a:t>st</a:t>
            </a:r>
            <a:r>
              <a:rPr lang="en-US" sz="2400" b="1" dirty="0" smtClean="0"/>
              <a:t> Century Government</a:t>
            </a:r>
            <a:endParaRPr lang="en-US" sz="2400" b="1" dirty="0"/>
          </a:p>
        </p:txBody>
      </p:sp>
      <p:sp>
        <p:nvSpPr>
          <p:cNvPr id="19" name="Rectangle 18"/>
          <p:cNvSpPr/>
          <p:nvPr/>
        </p:nvSpPr>
        <p:spPr>
          <a:xfrm>
            <a:off x="2524125" y="3909885"/>
            <a:ext cx="9324975" cy="2213329"/>
          </a:xfrm>
          <a:prstGeom prst="rect">
            <a:avLst/>
          </a:prstGeom>
          <a:solidFill>
            <a:srgbClr val="DCEA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rPr>
              <a:t>Exploring the need or outcome you’re trying to achieve with what you’re buying</a:t>
            </a:r>
          </a:p>
          <a:p>
            <a:pPr marL="342900" indent="-342900">
              <a:buFont typeface="Arial" panose="020B0604020202020204" pitchFamily="34" charset="0"/>
              <a:buChar char="•"/>
            </a:pPr>
            <a:r>
              <a:rPr lang="en-US" sz="2400" dirty="0" smtClean="0">
                <a:solidFill>
                  <a:schemeClr val="tx1"/>
                </a:solidFill>
              </a:rPr>
              <a:t>Identifying and partnering with key stakeholders who will impact your acquisition</a:t>
            </a:r>
          </a:p>
          <a:p>
            <a:pPr marL="342900" indent="-342900">
              <a:buFont typeface="Arial" panose="020B0604020202020204" pitchFamily="34" charset="0"/>
              <a:buChar char="•"/>
            </a:pPr>
            <a:r>
              <a:rPr lang="en-US" sz="2400" dirty="0" smtClean="0">
                <a:solidFill>
                  <a:schemeClr val="tx1"/>
                </a:solidFill>
              </a:rPr>
              <a:t>Conducting market research and preparing to develop your acquisition strategy</a:t>
            </a:r>
            <a:endParaRPr lang="en-US" sz="2400" dirty="0">
              <a:solidFill>
                <a:schemeClr val="tx1"/>
              </a:solidFill>
            </a:endParaRPr>
          </a:p>
        </p:txBody>
      </p:sp>
      <p:sp>
        <p:nvSpPr>
          <p:cNvPr id="20" name="Rectangle 19"/>
          <p:cNvSpPr/>
          <p:nvPr/>
        </p:nvSpPr>
        <p:spPr>
          <a:xfrm>
            <a:off x="419099" y="3909885"/>
            <a:ext cx="2105025" cy="2213329"/>
          </a:xfrm>
          <a:prstGeom prst="rect">
            <a:avLst/>
          </a:prstGeom>
          <a:solidFill>
            <a:srgbClr val="0043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Release 2 – Understanding What You’re Buying</a:t>
            </a:r>
            <a:endParaRPr lang="en-US" sz="2400" b="1" dirty="0"/>
          </a:p>
        </p:txBody>
      </p:sp>
    </p:spTree>
    <p:extLst>
      <p:ext uri="{BB962C8B-B14F-4D97-AF65-F5344CB8AC3E}">
        <p14:creationId xmlns:p14="http://schemas.microsoft.com/office/powerpoint/2010/main" val="14589467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It Matters</a:t>
            </a:r>
            <a:endParaRPr lang="en-US" dirty="0"/>
          </a:p>
        </p:txBody>
      </p:sp>
      <p:sp>
        <p:nvSpPr>
          <p:cNvPr id="3" name="Content Placeholder 2"/>
          <p:cNvSpPr>
            <a:spLocks noGrp="1"/>
          </p:cNvSpPr>
          <p:nvPr>
            <p:ph idx="1"/>
          </p:nvPr>
        </p:nvSpPr>
        <p:spPr>
          <a:xfrm>
            <a:off x="419100" y="1397479"/>
            <a:ext cx="11353800" cy="4779484"/>
          </a:xfrm>
        </p:spPr>
        <p:txBody>
          <a:bodyPr>
            <a:normAutofit fontScale="77500" lnSpcReduction="20000"/>
          </a:bodyPr>
          <a:lstStyle/>
          <a:p>
            <a:r>
              <a:rPr lang="en-US" dirty="0" smtClean="0">
                <a:hlinkClick r:id="rId3"/>
              </a:rPr>
              <a:t>Digital Services Playbook</a:t>
            </a:r>
            <a:r>
              <a:rPr lang="en-US" dirty="0" smtClean="0"/>
              <a:t> plays 4, 7, 9-12</a:t>
            </a:r>
          </a:p>
          <a:p>
            <a:r>
              <a:rPr lang="en-US" dirty="0" smtClean="0"/>
              <a:t>Immediate understanding of project health </a:t>
            </a:r>
          </a:p>
          <a:p>
            <a:r>
              <a:rPr lang="en-US" dirty="0" smtClean="0"/>
              <a:t>Pre-award evaluation of vendor maturity</a:t>
            </a:r>
          </a:p>
          <a:p>
            <a:pPr lvl="1"/>
            <a:r>
              <a:rPr lang="en-US" dirty="0" smtClean="0"/>
              <a:t>Metrics and automation awareness</a:t>
            </a:r>
          </a:p>
          <a:p>
            <a:pPr lvl="1"/>
            <a:r>
              <a:rPr lang="en-US" dirty="0" smtClean="0"/>
              <a:t>Willingness for scrutiny</a:t>
            </a:r>
          </a:p>
          <a:p>
            <a:pPr lvl="1"/>
            <a:r>
              <a:rPr lang="en-US" dirty="0" smtClean="0"/>
              <a:t>Distinguishing bugs and avoiding recidivism</a:t>
            </a:r>
          </a:p>
          <a:p>
            <a:pPr lvl="1"/>
            <a:r>
              <a:rPr lang="en-US" dirty="0" smtClean="0"/>
              <a:t>Delivery speed </a:t>
            </a:r>
          </a:p>
          <a:p>
            <a:r>
              <a:rPr lang="en-US" dirty="0" smtClean="0"/>
              <a:t>Post-award </a:t>
            </a:r>
          </a:p>
          <a:p>
            <a:pPr lvl="1"/>
            <a:r>
              <a:rPr lang="en-US" dirty="0" smtClean="0"/>
              <a:t>Identifying barriers to productivity  </a:t>
            </a:r>
          </a:p>
          <a:p>
            <a:pPr lvl="2"/>
            <a:r>
              <a:rPr lang="en-US" dirty="0" smtClean="0"/>
              <a:t>Stakeholder pressure</a:t>
            </a:r>
          </a:p>
          <a:p>
            <a:pPr lvl="2"/>
            <a:r>
              <a:rPr lang="en-US" dirty="0" smtClean="0"/>
              <a:t>Absence of Product Owner</a:t>
            </a:r>
          </a:p>
          <a:p>
            <a:pPr lvl="2"/>
            <a:r>
              <a:rPr lang="en-US" dirty="0" smtClean="0"/>
              <a:t>Staffing issues</a:t>
            </a:r>
          </a:p>
          <a:p>
            <a:pPr lvl="2"/>
            <a:r>
              <a:rPr lang="en-US" dirty="0" smtClean="0"/>
              <a:t>Fail fast</a:t>
            </a:r>
          </a:p>
          <a:p>
            <a:pPr lvl="1"/>
            <a:r>
              <a:rPr lang="en-US" dirty="0" smtClean="0"/>
              <a:t>Building trust through transparency and continuous delivery</a:t>
            </a:r>
          </a:p>
          <a:p>
            <a:r>
              <a:rPr lang="en-US" dirty="0" smtClean="0"/>
              <a:t>Transition plan</a:t>
            </a:r>
          </a:p>
          <a:p>
            <a:r>
              <a:rPr lang="en-US" dirty="0" smtClean="0"/>
              <a:t>Process metrics vs. Product metrics</a:t>
            </a:r>
          </a:p>
        </p:txBody>
      </p:sp>
    </p:spTree>
    <p:extLst>
      <p:ext uri="{BB962C8B-B14F-4D97-AF65-F5344CB8AC3E}">
        <p14:creationId xmlns:p14="http://schemas.microsoft.com/office/powerpoint/2010/main" val="284156252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solidFill>
                  <a:schemeClr val="bg1">
                    <a:lumMod val="50000"/>
                  </a:schemeClr>
                </a:solidFill>
              </a:rPr>
              <a:t>Knowing the Stakeholders</a:t>
            </a:r>
          </a:p>
          <a:p>
            <a:r>
              <a:rPr lang="en-US" dirty="0" smtClean="0">
                <a:solidFill>
                  <a:schemeClr val="bg1">
                    <a:lumMod val="50000"/>
                  </a:schemeClr>
                </a:solidFill>
              </a:rPr>
              <a:t>Agile Start to Finish</a:t>
            </a:r>
          </a:p>
          <a:p>
            <a:r>
              <a:rPr lang="en-US" sz="3200" b="1" dirty="0" smtClean="0"/>
              <a:t>Building Digital Services</a:t>
            </a:r>
          </a:p>
          <a:p>
            <a:r>
              <a:rPr lang="en-US" dirty="0" smtClean="0"/>
              <a:t>Using the Cloud</a:t>
            </a:r>
            <a:endParaRPr lang="en-US" dirty="0"/>
          </a:p>
        </p:txBody>
      </p:sp>
    </p:spTree>
    <p:extLst>
      <p:ext uri="{BB962C8B-B14F-4D97-AF65-F5344CB8AC3E}">
        <p14:creationId xmlns:p14="http://schemas.microsoft.com/office/powerpoint/2010/main" val="169818348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for a Better World</a:t>
            </a:r>
            <a:endParaRPr lang="en-US" dirty="0"/>
          </a:p>
        </p:txBody>
      </p:sp>
      <p:sp>
        <p:nvSpPr>
          <p:cNvPr id="3" name="Content Placeholder 2"/>
          <p:cNvSpPr>
            <a:spLocks noGrp="1"/>
          </p:cNvSpPr>
          <p:nvPr>
            <p:ph idx="1"/>
          </p:nvPr>
        </p:nvSpPr>
        <p:spPr>
          <a:xfrm>
            <a:off x="443204" y="1915065"/>
            <a:ext cx="11547513" cy="1575466"/>
          </a:xfrm>
        </p:spPr>
        <p:txBody>
          <a:bodyPr>
            <a:normAutofit/>
          </a:bodyPr>
          <a:lstStyle/>
          <a:p>
            <a:pPr marL="0" indent="0">
              <a:buNone/>
            </a:pPr>
            <a:r>
              <a:rPr lang="en-US" i="1" cap="small" dirty="0"/>
              <a:t>“I want us to ask ourselves every day, how are we using technology to make a real difference in people’s lives.”</a:t>
            </a:r>
            <a:r>
              <a:rPr lang="en-US" dirty="0"/>
              <a:t/>
            </a:r>
            <a:br>
              <a:rPr lang="en-US" dirty="0"/>
            </a:br>
            <a:r>
              <a:rPr lang="en-US" dirty="0"/>
              <a:t>– President </a:t>
            </a:r>
            <a:r>
              <a:rPr lang="en-US" dirty="0" smtClean="0"/>
              <a:t>Obama</a:t>
            </a:r>
            <a:endParaRPr lang="en-US" dirty="0"/>
          </a:p>
        </p:txBody>
      </p:sp>
    </p:spTree>
    <p:extLst>
      <p:ext uri="{BB962C8B-B14F-4D97-AF65-F5344CB8AC3E}">
        <p14:creationId xmlns:p14="http://schemas.microsoft.com/office/powerpoint/2010/main" val="31987939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Cloud</a:t>
            </a:r>
            <a:endParaRPr lang="en-US" dirty="0"/>
          </a:p>
        </p:txBody>
      </p:sp>
      <p:sp>
        <p:nvSpPr>
          <p:cNvPr id="3" name="Content Placeholder 2"/>
          <p:cNvSpPr>
            <a:spLocks noGrp="1"/>
          </p:cNvSpPr>
          <p:nvPr>
            <p:ph idx="1"/>
          </p:nvPr>
        </p:nvSpPr>
        <p:spPr/>
        <p:txBody>
          <a:bodyPr/>
          <a:lstStyle/>
          <a:p>
            <a:r>
              <a:rPr lang="en-US" dirty="0" err="1"/>
              <a:t>IaaS</a:t>
            </a:r>
            <a:r>
              <a:rPr lang="en-US" dirty="0"/>
              <a:t> </a:t>
            </a:r>
          </a:p>
          <a:p>
            <a:pPr lvl="1"/>
            <a:r>
              <a:rPr lang="en-US" dirty="0"/>
              <a:t>AWS</a:t>
            </a:r>
          </a:p>
          <a:p>
            <a:pPr lvl="1"/>
            <a:r>
              <a:rPr lang="en-US" dirty="0"/>
              <a:t>Microsoft Azure</a:t>
            </a:r>
          </a:p>
          <a:p>
            <a:r>
              <a:rPr lang="en-US" dirty="0" err="1"/>
              <a:t>PaaS</a:t>
            </a:r>
            <a:endParaRPr lang="en-US" dirty="0"/>
          </a:p>
          <a:p>
            <a:pPr lvl="1"/>
            <a:r>
              <a:rPr lang="en-US" smtClean="0"/>
              <a:t>Heroku</a:t>
            </a:r>
            <a:endParaRPr lang="en-US" dirty="0"/>
          </a:p>
          <a:p>
            <a:pPr lvl="1"/>
            <a:r>
              <a:rPr lang="en-US" dirty="0"/>
              <a:t>Microsoft Azure</a:t>
            </a:r>
          </a:p>
          <a:p>
            <a:r>
              <a:rPr lang="en-US" dirty="0" err="1"/>
              <a:t>SaaS</a:t>
            </a:r>
            <a:endParaRPr lang="en-US" dirty="0"/>
          </a:p>
          <a:p>
            <a:pPr lvl="1"/>
            <a:r>
              <a:rPr lang="en-US" dirty="0" err="1"/>
              <a:t>Dropbox</a:t>
            </a:r>
            <a:endParaRPr lang="en-US" dirty="0"/>
          </a:p>
          <a:p>
            <a:pPr lvl="1"/>
            <a:r>
              <a:rPr lang="en-US" dirty="0"/>
              <a:t>Microsoft Office </a:t>
            </a:r>
            <a:r>
              <a:rPr lang="en-US" dirty="0" smtClean="0"/>
              <a:t>360/Google Docs</a:t>
            </a:r>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9314" y="2421467"/>
            <a:ext cx="8252686" cy="2637366"/>
          </a:xfrm>
          <a:prstGeom prst="rect">
            <a:avLst/>
          </a:prstGeom>
        </p:spPr>
      </p:pic>
    </p:spTree>
    <p:extLst>
      <p:ext uri="{BB962C8B-B14F-4D97-AF65-F5344CB8AC3E}">
        <p14:creationId xmlns:p14="http://schemas.microsoft.com/office/powerpoint/2010/main" val="29240738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Cloud Pricing</a:t>
            </a:r>
            <a:endParaRPr lang="en-US" dirty="0"/>
          </a:p>
        </p:txBody>
      </p:sp>
      <p:sp>
        <p:nvSpPr>
          <p:cNvPr id="3" name="Content Placeholder 2"/>
          <p:cNvSpPr>
            <a:spLocks noGrp="1"/>
          </p:cNvSpPr>
          <p:nvPr>
            <p:ph idx="1"/>
          </p:nvPr>
        </p:nvSpPr>
        <p:spPr/>
        <p:txBody>
          <a:bodyPr/>
          <a:lstStyle/>
          <a:p>
            <a:r>
              <a:rPr lang="en-US" dirty="0"/>
              <a:t>R</a:t>
            </a:r>
            <a:r>
              <a:rPr lang="en-US" dirty="0" smtClean="0"/>
              <a:t>esource consumption </a:t>
            </a:r>
          </a:p>
          <a:p>
            <a:pPr lvl="1"/>
            <a:r>
              <a:rPr lang="en-US" dirty="0" smtClean="0"/>
              <a:t>Compute </a:t>
            </a:r>
            <a:r>
              <a:rPr lang="en-US" dirty="0"/>
              <a:t>power</a:t>
            </a:r>
          </a:p>
          <a:p>
            <a:pPr lvl="1"/>
            <a:r>
              <a:rPr lang="en-US" dirty="0"/>
              <a:t>Memory</a:t>
            </a:r>
          </a:p>
          <a:p>
            <a:pPr lvl="1"/>
            <a:r>
              <a:rPr lang="en-US" dirty="0" smtClean="0"/>
              <a:t>Bandwidth</a:t>
            </a:r>
          </a:p>
          <a:p>
            <a:pPr lvl="1"/>
            <a:r>
              <a:rPr lang="en-US" dirty="0" smtClean="0"/>
              <a:t>Disk space</a:t>
            </a:r>
            <a:endParaRPr lang="en-US" dirty="0"/>
          </a:p>
          <a:p>
            <a:r>
              <a:rPr lang="en-US" dirty="0"/>
              <a:t>Tiered usage</a:t>
            </a:r>
          </a:p>
          <a:p>
            <a:endParaRPr lang="en-US" dirty="0"/>
          </a:p>
        </p:txBody>
      </p:sp>
    </p:spTree>
    <p:extLst>
      <p:ext uri="{BB962C8B-B14F-4D97-AF65-F5344CB8AC3E}">
        <p14:creationId xmlns:p14="http://schemas.microsoft.com/office/powerpoint/2010/main" val="25147936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smtClean="0"/>
              <a:t>Lower costs</a:t>
            </a:r>
          </a:p>
          <a:p>
            <a:r>
              <a:rPr lang="en-US" dirty="0" smtClean="0"/>
              <a:t>Simplicity </a:t>
            </a:r>
          </a:p>
          <a:p>
            <a:r>
              <a:rPr lang="en-US" dirty="0" smtClean="0"/>
              <a:t>Automation</a:t>
            </a:r>
          </a:p>
          <a:p>
            <a:endParaRPr lang="en-US" dirty="0"/>
          </a:p>
        </p:txBody>
      </p:sp>
    </p:spTree>
    <p:extLst>
      <p:ext uri="{BB962C8B-B14F-4D97-AF65-F5344CB8AC3E}">
        <p14:creationId xmlns:p14="http://schemas.microsoft.com/office/powerpoint/2010/main" val="381372093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US" dirty="0" smtClean="0"/>
              <a:t>Not free</a:t>
            </a:r>
          </a:p>
          <a:p>
            <a:r>
              <a:rPr lang="en-US" dirty="0" smtClean="0"/>
              <a:t>Novelty</a:t>
            </a:r>
          </a:p>
          <a:p>
            <a:pPr lvl="1"/>
            <a:r>
              <a:rPr lang="en-US" dirty="0" smtClean="0"/>
              <a:t>Data rights</a:t>
            </a:r>
          </a:p>
          <a:p>
            <a:pPr lvl="1"/>
            <a:r>
              <a:rPr lang="en-US" dirty="0" smtClean="0"/>
              <a:t>Security</a:t>
            </a:r>
          </a:p>
          <a:p>
            <a:pPr lvl="1"/>
            <a:r>
              <a:rPr lang="en-US" dirty="0" smtClean="0"/>
              <a:t>Roles and responsibilities</a:t>
            </a:r>
          </a:p>
          <a:p>
            <a:pPr lvl="1"/>
            <a:r>
              <a:rPr lang="en-US" dirty="0" smtClean="0"/>
              <a:t>Unknown geographic boundaries</a:t>
            </a:r>
          </a:p>
          <a:p>
            <a:pPr lvl="1"/>
            <a:r>
              <a:rPr lang="en-US" dirty="0" smtClean="0"/>
              <a:t>Understanding which applications are “ready”</a:t>
            </a:r>
          </a:p>
          <a:p>
            <a:pPr lvl="1"/>
            <a:r>
              <a:rPr lang="en-US" dirty="0" smtClean="0"/>
              <a:t>Lock in</a:t>
            </a:r>
            <a:endParaRPr lang="en-US" dirty="0"/>
          </a:p>
        </p:txBody>
      </p:sp>
    </p:spTree>
    <p:extLst>
      <p:ext uri="{BB962C8B-B14F-4D97-AF65-F5344CB8AC3E}">
        <p14:creationId xmlns:p14="http://schemas.microsoft.com/office/powerpoint/2010/main" val="296905771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FedRAMP</a:t>
            </a:r>
            <a:endParaRPr lang="en-US" dirty="0"/>
          </a:p>
        </p:txBody>
      </p:sp>
      <p:sp>
        <p:nvSpPr>
          <p:cNvPr id="3" name="Content Placeholder 2"/>
          <p:cNvSpPr>
            <a:spLocks noGrp="1"/>
          </p:cNvSpPr>
          <p:nvPr>
            <p:ph idx="1"/>
          </p:nvPr>
        </p:nvSpPr>
        <p:spPr/>
        <p:txBody>
          <a:bodyPr/>
          <a:lstStyle/>
          <a:p>
            <a:r>
              <a:rPr lang="en-US" dirty="0" smtClean="0"/>
              <a:t>Standardized approach for provisioning secure cloud services under continuous monitoring</a:t>
            </a:r>
          </a:p>
          <a:p>
            <a:r>
              <a:rPr lang="en-US" dirty="0" smtClean="0"/>
              <a:t>Enables choice from vendors blessed by Joint </a:t>
            </a:r>
            <a:r>
              <a:rPr lang="en-US" dirty="0"/>
              <a:t>Authorization </a:t>
            </a:r>
            <a:r>
              <a:rPr lang="en-US" dirty="0" smtClean="0"/>
              <a:t>Board</a:t>
            </a:r>
          </a:p>
          <a:p>
            <a:r>
              <a:rPr lang="en-US" dirty="0" smtClean="0"/>
              <a:t>Challenges</a:t>
            </a:r>
          </a:p>
          <a:p>
            <a:pPr lvl="1"/>
            <a:r>
              <a:rPr lang="en-US" dirty="0" smtClean="0"/>
              <a:t>One size doesn’t fit all</a:t>
            </a:r>
          </a:p>
          <a:p>
            <a:pPr lvl="1"/>
            <a:r>
              <a:rPr lang="en-US" dirty="0" smtClean="0"/>
              <a:t>Cumbersome process</a:t>
            </a:r>
          </a:p>
          <a:p>
            <a:r>
              <a:rPr lang="en-US" dirty="0" smtClean="0"/>
              <a:t>Areas for improvement</a:t>
            </a:r>
          </a:p>
          <a:p>
            <a:pPr lvl="1"/>
            <a:r>
              <a:rPr lang="en-US" dirty="0" smtClean="0"/>
              <a:t>Streamlined process</a:t>
            </a:r>
          </a:p>
          <a:p>
            <a:pPr lvl="1"/>
            <a:r>
              <a:rPr lang="en-US" dirty="0" smtClean="0"/>
              <a:t>SLA “profiles”</a:t>
            </a:r>
          </a:p>
          <a:p>
            <a:endParaRPr lang="en-US" dirty="0"/>
          </a:p>
        </p:txBody>
      </p:sp>
    </p:spTree>
    <p:extLst>
      <p:ext uri="{BB962C8B-B14F-4D97-AF65-F5344CB8AC3E}">
        <p14:creationId xmlns:p14="http://schemas.microsoft.com/office/powerpoint/2010/main" val="24350041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Open-Source</a:t>
            </a:r>
            <a:endParaRPr lang="en-US" dirty="0"/>
          </a:p>
        </p:txBody>
      </p:sp>
      <p:sp>
        <p:nvSpPr>
          <p:cNvPr id="3" name="Content Placeholder 2"/>
          <p:cNvSpPr>
            <a:spLocks noGrp="1"/>
          </p:cNvSpPr>
          <p:nvPr>
            <p:ph idx="1"/>
          </p:nvPr>
        </p:nvSpPr>
        <p:spPr/>
        <p:txBody>
          <a:bodyPr/>
          <a:lstStyle/>
          <a:p>
            <a:r>
              <a:rPr lang="en-US" dirty="0"/>
              <a:t>“Free” software respecting developer freedom and collaboration</a:t>
            </a:r>
          </a:p>
          <a:p>
            <a:r>
              <a:rPr lang="en-US" dirty="0" smtClean="0"/>
              <a:t>Freedom to use</a:t>
            </a:r>
            <a:r>
              <a:rPr lang="en-US" dirty="0"/>
              <a:t>, distribute, modify, copy, run </a:t>
            </a:r>
            <a:r>
              <a:rPr lang="en-US" dirty="0" smtClean="0"/>
              <a:t>software and/or data</a:t>
            </a:r>
            <a:endParaRPr lang="en-US" dirty="0"/>
          </a:p>
          <a:p>
            <a:r>
              <a:rPr lang="en-US" dirty="0"/>
              <a:t>Common licenses</a:t>
            </a:r>
          </a:p>
          <a:p>
            <a:pPr lvl="1"/>
            <a:r>
              <a:rPr lang="en-US" dirty="0"/>
              <a:t>Apache</a:t>
            </a:r>
          </a:p>
          <a:p>
            <a:pPr lvl="1"/>
            <a:r>
              <a:rPr lang="en-US" dirty="0" smtClean="0"/>
              <a:t>GNU</a:t>
            </a:r>
          </a:p>
          <a:p>
            <a:pPr lvl="1"/>
            <a:r>
              <a:rPr lang="en-US" dirty="0" smtClean="0">
                <a:hlinkClick r:id="rId3"/>
              </a:rPr>
              <a:t>MIT</a:t>
            </a:r>
            <a:endParaRPr lang="en-US" dirty="0" smtClean="0"/>
          </a:p>
          <a:p>
            <a:r>
              <a:rPr lang="en-US" dirty="0" smtClean="0"/>
              <a:t>Mitigates but </a:t>
            </a:r>
            <a:r>
              <a:rPr lang="en-US" i="1" dirty="0" smtClean="0"/>
              <a:t>does not eliminate </a:t>
            </a:r>
            <a:r>
              <a:rPr lang="en-US" dirty="0" smtClean="0"/>
              <a:t>vendor lock-in</a:t>
            </a:r>
            <a:endParaRPr lang="en-US" dirty="0"/>
          </a:p>
        </p:txBody>
      </p:sp>
    </p:spTree>
    <p:extLst>
      <p:ext uri="{BB962C8B-B14F-4D97-AF65-F5344CB8AC3E}">
        <p14:creationId xmlns:p14="http://schemas.microsoft.com/office/powerpoint/2010/main" val="323577917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It Matters</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3"/>
              </a:rPr>
              <a:t>Digital Service Playbook</a:t>
            </a:r>
            <a:r>
              <a:rPr lang="en-US" dirty="0" smtClean="0"/>
              <a:t> plays 7, 8, 9, 13</a:t>
            </a:r>
          </a:p>
          <a:p>
            <a:r>
              <a:rPr lang="en-US" dirty="0" err="1" smtClean="0">
                <a:hlinkClick r:id="rId4"/>
              </a:rPr>
              <a:t>TechFAR</a:t>
            </a:r>
            <a:endParaRPr lang="en-US" dirty="0" smtClean="0"/>
          </a:p>
          <a:p>
            <a:r>
              <a:rPr lang="en-US" dirty="0" smtClean="0"/>
              <a:t>Modern technologies essential</a:t>
            </a:r>
          </a:p>
          <a:p>
            <a:pPr lvl="1"/>
            <a:r>
              <a:rPr lang="en-US" dirty="0" smtClean="0"/>
              <a:t>Time to market</a:t>
            </a:r>
          </a:p>
          <a:p>
            <a:pPr lvl="1"/>
            <a:r>
              <a:rPr lang="en-US" dirty="0" smtClean="0"/>
              <a:t>Performance, scalability, security, monitoring</a:t>
            </a:r>
          </a:p>
          <a:p>
            <a:r>
              <a:rPr lang="en-US" dirty="0" smtClean="0"/>
              <a:t>Vendor knowledge and motivation</a:t>
            </a:r>
          </a:p>
          <a:p>
            <a:r>
              <a:rPr lang="en-US" dirty="0" smtClean="0"/>
              <a:t>Market research with open-source</a:t>
            </a:r>
          </a:p>
          <a:p>
            <a:pPr lvl="1"/>
            <a:r>
              <a:rPr lang="en-US" dirty="0" smtClean="0"/>
              <a:t>Reconciling open-source with contract language</a:t>
            </a:r>
          </a:p>
          <a:p>
            <a:pPr lvl="1"/>
            <a:r>
              <a:rPr lang="en-US" dirty="0" smtClean="0"/>
              <a:t>Applicability of FAR</a:t>
            </a:r>
          </a:p>
          <a:p>
            <a:pPr lvl="1"/>
            <a:r>
              <a:rPr lang="en-US" dirty="0" smtClean="0"/>
              <a:t>Liability</a:t>
            </a:r>
          </a:p>
          <a:p>
            <a:pPr lvl="1"/>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1251118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524125" y="1661985"/>
            <a:ext cx="9324975" cy="2234154"/>
          </a:xfrm>
          <a:prstGeom prst="rect">
            <a:avLst/>
          </a:prstGeom>
          <a:solidFill>
            <a:srgbClr val="DCEA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smtClean="0">
                <a:solidFill>
                  <a:schemeClr val="tx1"/>
                </a:solidFill>
              </a:rPr>
              <a:t>How to effectively acquire digital service</a:t>
            </a:r>
          </a:p>
          <a:p>
            <a:pPr marL="742950" lvl="1" indent="-285750">
              <a:buFont typeface="Arial" panose="020B0604020202020204" pitchFamily="34" charset="0"/>
              <a:buChar char="•"/>
            </a:pPr>
            <a:r>
              <a:rPr lang="en-US" sz="2400" dirty="0" smtClean="0">
                <a:solidFill>
                  <a:schemeClr val="tx1"/>
                </a:solidFill>
              </a:rPr>
              <a:t>The acquisition strategy</a:t>
            </a:r>
          </a:p>
          <a:p>
            <a:pPr marL="1200150" lvl="2" indent="-285750">
              <a:buFont typeface="Arial" panose="020B0604020202020204" pitchFamily="34" charset="0"/>
              <a:buChar char="•"/>
            </a:pPr>
            <a:r>
              <a:rPr lang="en-US" sz="2400" dirty="0" smtClean="0">
                <a:solidFill>
                  <a:schemeClr val="tx1"/>
                </a:solidFill>
              </a:rPr>
              <a:t>Use of Lean Canvas tool</a:t>
            </a:r>
          </a:p>
          <a:p>
            <a:pPr marL="1200150" lvl="2" indent="-285750">
              <a:buFont typeface="Arial" panose="020B0604020202020204" pitchFamily="34" charset="0"/>
              <a:buChar char="•"/>
            </a:pPr>
            <a:r>
              <a:rPr lang="en-US" sz="2400" dirty="0" smtClean="0">
                <a:solidFill>
                  <a:schemeClr val="tx1"/>
                </a:solidFill>
              </a:rPr>
              <a:t>Pricing</a:t>
            </a:r>
          </a:p>
          <a:p>
            <a:pPr marL="1200150" lvl="2" indent="-285750">
              <a:buFont typeface="Arial" panose="020B0604020202020204" pitchFamily="34" charset="0"/>
              <a:buChar char="•"/>
            </a:pPr>
            <a:r>
              <a:rPr lang="en-US" sz="2400" dirty="0" smtClean="0">
                <a:solidFill>
                  <a:schemeClr val="tx1"/>
                </a:solidFill>
              </a:rPr>
              <a:t>Evaluation methods and criteria</a:t>
            </a:r>
          </a:p>
          <a:p>
            <a:pPr marL="742950" lvl="1" indent="-285750">
              <a:buFont typeface="Arial" panose="020B0604020202020204" pitchFamily="34" charset="0"/>
              <a:buChar char="•"/>
            </a:pPr>
            <a:r>
              <a:rPr lang="en-US" sz="2400" dirty="0" smtClean="0">
                <a:solidFill>
                  <a:schemeClr val="tx1"/>
                </a:solidFill>
              </a:rPr>
              <a:t>The solicitation package</a:t>
            </a:r>
            <a:endParaRPr lang="en-US" sz="2400" dirty="0">
              <a:solidFill>
                <a:schemeClr val="tx1"/>
              </a:solidFill>
            </a:endParaRPr>
          </a:p>
        </p:txBody>
      </p:sp>
      <p:sp>
        <p:nvSpPr>
          <p:cNvPr id="2" name="Title 1"/>
          <p:cNvSpPr>
            <a:spLocks noGrp="1"/>
          </p:cNvSpPr>
          <p:nvPr>
            <p:ph type="title"/>
          </p:nvPr>
        </p:nvSpPr>
        <p:spPr>
          <a:xfrm>
            <a:off x="419100" y="0"/>
            <a:ext cx="9906000" cy="1325563"/>
          </a:xfrm>
        </p:spPr>
        <p:txBody>
          <a:bodyPr/>
          <a:lstStyle/>
          <a:p>
            <a:r>
              <a:rPr lang="en-US" dirty="0" smtClean="0"/>
              <a:t>Where You’re Going</a:t>
            </a:r>
            <a:endParaRPr lang="en-US" dirty="0"/>
          </a:p>
        </p:txBody>
      </p:sp>
      <p:sp>
        <p:nvSpPr>
          <p:cNvPr id="6" name="Rectangle 5"/>
          <p:cNvSpPr/>
          <p:nvPr/>
        </p:nvSpPr>
        <p:spPr>
          <a:xfrm>
            <a:off x="419099" y="1661985"/>
            <a:ext cx="2105025" cy="2234154"/>
          </a:xfrm>
          <a:prstGeom prst="rect">
            <a:avLst/>
          </a:prstGeom>
          <a:solidFill>
            <a:srgbClr val="0043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Release 3 – </a:t>
            </a:r>
            <a:r>
              <a:rPr lang="en-US" sz="2400" b="1" dirty="0"/>
              <a:t>How Do You Buy?</a:t>
            </a:r>
          </a:p>
        </p:txBody>
      </p:sp>
      <p:sp>
        <p:nvSpPr>
          <p:cNvPr id="19" name="Rectangle 18"/>
          <p:cNvSpPr/>
          <p:nvPr/>
        </p:nvSpPr>
        <p:spPr>
          <a:xfrm>
            <a:off x="2524125" y="4108665"/>
            <a:ext cx="9324975" cy="1938465"/>
          </a:xfrm>
          <a:prstGeom prst="rect">
            <a:avLst/>
          </a:prstGeom>
          <a:solidFill>
            <a:srgbClr val="DCEA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solidFill>
                  <a:schemeClr val="tx1"/>
                </a:solidFill>
              </a:rPr>
              <a:t>Evaluate vendors who deliver digital services using </a:t>
            </a:r>
            <a:r>
              <a:rPr lang="en-US" sz="2400" dirty="0" smtClean="0">
                <a:solidFill>
                  <a:schemeClr val="tx1"/>
                </a:solidFill>
              </a:rPr>
              <a:t>metrics </a:t>
            </a:r>
            <a:r>
              <a:rPr lang="en-US" sz="2400" dirty="0">
                <a:solidFill>
                  <a:schemeClr val="tx1"/>
                </a:solidFill>
              </a:rPr>
              <a:t>on project health, developed via </a:t>
            </a:r>
            <a:r>
              <a:rPr lang="en-US" sz="2400" dirty="0" smtClean="0">
                <a:solidFill>
                  <a:schemeClr val="tx1"/>
                </a:solidFill>
              </a:rPr>
              <a:t>lean </a:t>
            </a:r>
            <a:r>
              <a:rPr lang="en-US" sz="2400" dirty="0">
                <a:solidFill>
                  <a:schemeClr val="tx1"/>
                </a:solidFill>
              </a:rPr>
              <a:t>thinking and agile development </a:t>
            </a:r>
            <a:r>
              <a:rPr lang="en-US" sz="2400" dirty="0" smtClean="0">
                <a:solidFill>
                  <a:schemeClr val="tx1"/>
                </a:solidFill>
              </a:rPr>
              <a:t>methods</a:t>
            </a:r>
          </a:p>
        </p:txBody>
      </p:sp>
      <p:sp>
        <p:nvSpPr>
          <p:cNvPr id="20" name="Rectangle 19"/>
          <p:cNvSpPr/>
          <p:nvPr/>
        </p:nvSpPr>
        <p:spPr>
          <a:xfrm>
            <a:off x="419099" y="4108665"/>
            <a:ext cx="2105025" cy="1938465"/>
          </a:xfrm>
          <a:prstGeom prst="rect">
            <a:avLst/>
          </a:prstGeom>
          <a:solidFill>
            <a:srgbClr val="0043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Release 4 – </a:t>
            </a:r>
            <a:r>
              <a:rPr lang="en-US" sz="2400" b="1" dirty="0"/>
              <a:t>Awarding &amp; Administering Digital Service Contracts</a:t>
            </a:r>
          </a:p>
        </p:txBody>
      </p:sp>
    </p:spTree>
    <p:extLst>
      <p:ext uri="{BB962C8B-B14F-4D97-AF65-F5344CB8AC3E}">
        <p14:creationId xmlns:p14="http://schemas.microsoft.com/office/powerpoint/2010/main" val="34431731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i="1" dirty="0" smtClean="0"/>
              <a:t>Lean Startup </a:t>
            </a:r>
            <a:r>
              <a:rPr lang="en-US" dirty="0" smtClean="0"/>
              <a:t>by Eric </a:t>
            </a:r>
            <a:r>
              <a:rPr lang="en-US" dirty="0" err="1" smtClean="0"/>
              <a:t>Ries</a:t>
            </a:r>
            <a:endParaRPr lang="en-US" dirty="0" smtClean="0"/>
          </a:p>
          <a:p>
            <a:r>
              <a:rPr lang="en-US" i="1" dirty="0" smtClean="0"/>
              <a:t>Agile Estimating and Planning </a:t>
            </a:r>
            <a:r>
              <a:rPr lang="en-US" dirty="0" smtClean="0"/>
              <a:t>by Mike Cohn</a:t>
            </a:r>
          </a:p>
          <a:p>
            <a:r>
              <a:rPr lang="en-US" i="1" dirty="0" smtClean="0"/>
              <a:t>Essential Scrum </a:t>
            </a:r>
            <a:r>
              <a:rPr lang="en-US" dirty="0" smtClean="0"/>
              <a:t>by Kenny Rubin</a:t>
            </a:r>
          </a:p>
          <a:p>
            <a:r>
              <a:rPr lang="en-US" i="1" dirty="0" smtClean="0"/>
              <a:t>Kanban in Action </a:t>
            </a:r>
            <a:r>
              <a:rPr lang="en-US" dirty="0" smtClean="0"/>
              <a:t>by Marcus </a:t>
            </a:r>
            <a:r>
              <a:rPr lang="en-US" dirty="0" err="1" smtClean="0"/>
              <a:t>Hammarberg</a:t>
            </a:r>
            <a:r>
              <a:rPr lang="en-US" dirty="0" smtClean="0"/>
              <a:t> and </a:t>
            </a:r>
            <a:r>
              <a:rPr lang="en-US" dirty="0" err="1" smtClean="0"/>
              <a:t>Joakim</a:t>
            </a:r>
            <a:r>
              <a:rPr lang="en-US" dirty="0" smtClean="0"/>
              <a:t> </a:t>
            </a:r>
            <a:r>
              <a:rPr lang="en-US" dirty="0" err="1" smtClean="0"/>
              <a:t>Sundén</a:t>
            </a:r>
            <a:endParaRPr lang="en-US" dirty="0" smtClean="0"/>
          </a:p>
          <a:p>
            <a:r>
              <a:rPr lang="en-US" i="1" dirty="0" smtClean="0"/>
              <a:t>Lean Software Development </a:t>
            </a:r>
            <a:r>
              <a:rPr lang="en-US" dirty="0" smtClean="0"/>
              <a:t>by Mary and Tom </a:t>
            </a:r>
            <a:r>
              <a:rPr lang="en-US" dirty="0" err="1" smtClean="0"/>
              <a:t>Poppendieck</a:t>
            </a:r>
            <a:endParaRPr lang="en-US" dirty="0" smtClean="0"/>
          </a:p>
          <a:p>
            <a:r>
              <a:rPr lang="en-US" i="1" dirty="0" smtClean="0"/>
              <a:t>Agile Metrics in Action </a:t>
            </a:r>
            <a:r>
              <a:rPr lang="en-US" dirty="0" smtClean="0"/>
              <a:t>by Christopher W.H. Davis</a:t>
            </a:r>
          </a:p>
          <a:p>
            <a:r>
              <a:rPr lang="en-US" i="1" dirty="0" smtClean="0"/>
              <a:t>Collaboration Explained </a:t>
            </a:r>
            <a:r>
              <a:rPr lang="en-US" dirty="0" smtClean="0"/>
              <a:t>by Jean </a:t>
            </a:r>
            <a:r>
              <a:rPr lang="en-US" dirty="0" err="1" smtClean="0"/>
              <a:t>Tabaka</a:t>
            </a:r>
            <a:endParaRPr lang="en-US" dirty="0" smtClean="0"/>
          </a:p>
          <a:p>
            <a:r>
              <a:rPr lang="en-US" i="1" dirty="0"/>
              <a:t>Lean </a:t>
            </a:r>
            <a:r>
              <a:rPr lang="en-US" i="1" dirty="0" smtClean="0"/>
              <a:t>UX</a:t>
            </a:r>
            <a:r>
              <a:rPr lang="en-US" i="1" dirty="0"/>
              <a:t> </a:t>
            </a:r>
            <a:r>
              <a:rPr lang="en-US" dirty="0" smtClean="0"/>
              <a:t>by Jeff Gothelf</a:t>
            </a:r>
          </a:p>
          <a:p>
            <a:endParaRPr lang="en-US" dirty="0"/>
          </a:p>
        </p:txBody>
      </p:sp>
    </p:spTree>
    <p:extLst>
      <p:ext uri="{BB962C8B-B14F-4D97-AF65-F5344CB8AC3E}">
        <p14:creationId xmlns:p14="http://schemas.microsoft.com/office/powerpoint/2010/main" val="239275606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6" name="Picture 5" descr="hermione.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85148" y="1390958"/>
            <a:ext cx="3165518" cy="4806644"/>
          </a:xfrm>
          <a:prstGeom prst="rect">
            <a:avLst/>
          </a:prstGeom>
        </p:spPr>
      </p:pic>
    </p:spTree>
    <p:extLst>
      <p:ext uri="{BB962C8B-B14F-4D97-AF65-F5344CB8AC3E}">
        <p14:creationId xmlns:p14="http://schemas.microsoft.com/office/powerpoint/2010/main" val="229150169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Morning Break</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9539158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Importance of Understanding Stakeholder Challenges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56740408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Inputs to Prepare for Change	</a:t>
            </a:r>
            <a:endParaRPr lang="en-US" dirty="0"/>
          </a:p>
        </p:txBody>
      </p:sp>
      <p:sp>
        <p:nvSpPr>
          <p:cNvPr id="3" name="Content Placeholder 2"/>
          <p:cNvSpPr>
            <a:spLocks noGrp="1"/>
          </p:cNvSpPr>
          <p:nvPr>
            <p:ph idx="1"/>
          </p:nvPr>
        </p:nvSpPr>
        <p:spPr/>
        <p:txBody>
          <a:bodyPr/>
          <a:lstStyle/>
          <a:p>
            <a:r>
              <a:rPr lang="en-US" dirty="0" smtClean="0"/>
              <a:t>Stakeholder analysis</a:t>
            </a:r>
          </a:p>
          <a:p>
            <a:pPr lvl="1"/>
            <a:r>
              <a:rPr lang="en-US" dirty="0" smtClean="0"/>
              <a:t>Identify 2-4 stakeholders to interview based on: </a:t>
            </a:r>
          </a:p>
          <a:p>
            <a:pPr lvl="2"/>
            <a:r>
              <a:rPr lang="en-US" dirty="0" smtClean="0"/>
              <a:t>Greatest perceived influence or control over digital services procurement</a:t>
            </a:r>
          </a:p>
          <a:p>
            <a:pPr lvl="2"/>
            <a:r>
              <a:rPr lang="en-US" dirty="0" smtClean="0"/>
              <a:t>Greatest perceived influence or control over acquisition process</a:t>
            </a:r>
          </a:p>
          <a:p>
            <a:pPr lvl="2"/>
            <a:r>
              <a:rPr lang="en-US" dirty="0" smtClean="0"/>
              <a:t>Potential involvement in your role as an ambassador digital services acquisition</a:t>
            </a:r>
          </a:p>
          <a:p>
            <a:pPr lvl="1"/>
            <a:r>
              <a:rPr lang="en-US" dirty="0" smtClean="0"/>
              <a:t>Reflect on potential benefits and challenges to their engagement</a:t>
            </a:r>
          </a:p>
          <a:p>
            <a:pPr lvl="1"/>
            <a:r>
              <a:rPr lang="en-US" dirty="0" smtClean="0"/>
              <a:t>Reflect how to position yourself</a:t>
            </a:r>
          </a:p>
          <a:p>
            <a:pPr lvl="1"/>
            <a:r>
              <a:rPr lang="en-US" dirty="0" smtClean="0"/>
              <a:t>Prepare for the interview/conversation</a:t>
            </a:r>
          </a:p>
          <a:p>
            <a:endParaRPr lang="en-US" dirty="0"/>
          </a:p>
        </p:txBody>
      </p:sp>
    </p:spTree>
    <p:extLst>
      <p:ext uri="{BB962C8B-B14F-4D97-AF65-F5344CB8AC3E}">
        <p14:creationId xmlns:p14="http://schemas.microsoft.com/office/powerpoint/2010/main" val="44805879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Analysis and Challenges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40655714"/>
              </p:ext>
            </p:extLst>
          </p:nvPr>
        </p:nvGraphicFramePr>
        <p:xfrm>
          <a:off x="419100" y="1825625"/>
          <a:ext cx="113538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926682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and Innovation Readiness Survey</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12781" y="1566133"/>
            <a:ext cx="5655129" cy="4351338"/>
          </a:xfrm>
        </p:spPr>
      </p:pic>
      <p:pic>
        <p:nvPicPr>
          <p:cNvPr id="5" name="Picture 4"/>
          <p:cNvPicPr>
            <a:picLocks noChangeAspect="1"/>
          </p:cNvPicPr>
          <p:nvPr/>
        </p:nvPicPr>
        <p:blipFill>
          <a:blip r:embed="rId4"/>
          <a:stretch>
            <a:fillRect/>
          </a:stretch>
        </p:blipFill>
        <p:spPr>
          <a:xfrm>
            <a:off x="110835" y="1352174"/>
            <a:ext cx="5611091" cy="4970755"/>
          </a:xfrm>
          <a:prstGeom prst="rect">
            <a:avLst/>
          </a:prstGeom>
        </p:spPr>
      </p:pic>
    </p:spTree>
    <p:extLst>
      <p:ext uri="{BB962C8B-B14F-4D97-AF65-F5344CB8AC3E}">
        <p14:creationId xmlns:p14="http://schemas.microsoft.com/office/powerpoint/2010/main" val="195919857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269876"/>
            <a:ext cx="9944100" cy="946450"/>
          </a:xfrm>
        </p:spPr>
        <p:txBody>
          <a:bodyPr>
            <a:normAutofit/>
          </a:bodyPr>
          <a:lstStyle/>
          <a:p>
            <a:r>
              <a:rPr lang="en-US" dirty="0"/>
              <a:t>Stakeholder Analysis </a:t>
            </a:r>
            <a:r>
              <a:rPr lang="en-US" dirty="0" smtClean="0"/>
              <a:t>- Discussion</a:t>
            </a:r>
            <a:endParaRPr lang="en-US" dirty="0"/>
          </a:p>
        </p:txBody>
      </p:sp>
      <p:sp>
        <p:nvSpPr>
          <p:cNvPr id="3" name="Content Placeholder 2"/>
          <p:cNvSpPr>
            <a:spLocks noGrp="1"/>
          </p:cNvSpPr>
          <p:nvPr>
            <p:ph idx="1"/>
          </p:nvPr>
        </p:nvSpPr>
        <p:spPr/>
        <p:txBody>
          <a:bodyPr>
            <a:normAutofit/>
          </a:bodyPr>
          <a:lstStyle/>
          <a:p>
            <a:r>
              <a:rPr lang="en-US" dirty="0" smtClean="0"/>
              <a:t>Who have you identified as stakeholders that you would like to interview? What are you hoping to uncover in your interview that will:</a:t>
            </a:r>
          </a:p>
          <a:p>
            <a:pPr lvl="1"/>
            <a:r>
              <a:rPr lang="en-US" dirty="0" smtClean="0"/>
              <a:t>Clarify your understanding</a:t>
            </a:r>
          </a:p>
          <a:p>
            <a:pPr lvl="1"/>
            <a:r>
              <a:rPr lang="en-US" dirty="0" smtClean="0"/>
              <a:t>Understand what motivates them </a:t>
            </a:r>
          </a:p>
          <a:p>
            <a:pPr lvl="1"/>
            <a:r>
              <a:rPr lang="en-US" dirty="0" smtClean="0"/>
              <a:t>Get them to sign on to try something new</a:t>
            </a:r>
          </a:p>
          <a:p>
            <a:r>
              <a:rPr lang="en-US" dirty="0" smtClean="0"/>
              <a:t>What are a couple of the questions you came up with to facilitate your interview? </a:t>
            </a:r>
          </a:p>
          <a:p>
            <a:r>
              <a:rPr lang="en-US" dirty="0"/>
              <a:t>How did you answer Question 4 in the stakeholder activity? </a:t>
            </a:r>
          </a:p>
          <a:p>
            <a:pPr lvl="1"/>
            <a:r>
              <a:rPr lang="en-US" dirty="0"/>
              <a:t>How will you position yourself? </a:t>
            </a:r>
          </a:p>
          <a:p>
            <a:pPr lvl="1"/>
            <a:r>
              <a:rPr lang="en-US" dirty="0"/>
              <a:t>What are some strategies you can use to influence </a:t>
            </a:r>
            <a:r>
              <a:rPr lang="en-US" dirty="0" smtClean="0"/>
              <a:t>change in your agency? </a:t>
            </a:r>
          </a:p>
          <a:p>
            <a:endParaRPr lang="en-US" dirty="0"/>
          </a:p>
          <a:p>
            <a:endParaRPr lang="en-US" dirty="0" smtClean="0"/>
          </a:p>
        </p:txBody>
      </p:sp>
    </p:spTree>
    <p:extLst>
      <p:ext uri="{BB962C8B-B14F-4D97-AF65-F5344CB8AC3E}">
        <p14:creationId xmlns:p14="http://schemas.microsoft.com/office/powerpoint/2010/main" val="29041695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0"/>
            <a:ext cx="11353800" cy="1325563"/>
          </a:xfrm>
        </p:spPr>
        <p:txBody>
          <a:bodyPr/>
          <a:lstStyle/>
          <a:p>
            <a:r>
              <a:rPr lang="en-US" dirty="0" smtClean="0"/>
              <a:t>Identify the Need or Problem</a:t>
            </a:r>
            <a:endParaRPr lang="en-US" dirty="0"/>
          </a:p>
        </p:txBody>
      </p:sp>
      <p:sp>
        <p:nvSpPr>
          <p:cNvPr id="4" name="Rectangle 3"/>
          <p:cNvSpPr/>
          <p:nvPr/>
        </p:nvSpPr>
        <p:spPr>
          <a:xfrm>
            <a:off x="318434" y="1903937"/>
            <a:ext cx="11494722" cy="938639"/>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Arial" panose="020B0604020202020204" pitchFamily="34" charset="0"/>
                <a:cs typeface="Arial" panose="020B0604020202020204" pitchFamily="34" charset="0"/>
              </a:rPr>
              <a:t>Identify the need or problem you are trying to solve</a:t>
            </a:r>
            <a:endParaRPr lang="en-US" sz="2400" b="1" dirty="0">
              <a:latin typeface="Arial" panose="020B0604020202020204" pitchFamily="34" charset="0"/>
              <a:cs typeface="Arial" panose="020B0604020202020204" pitchFamily="34" charset="0"/>
            </a:endParaRPr>
          </a:p>
        </p:txBody>
      </p:sp>
      <p:sp>
        <p:nvSpPr>
          <p:cNvPr id="5" name="Rectangle 4"/>
          <p:cNvSpPr/>
          <p:nvPr/>
        </p:nvSpPr>
        <p:spPr>
          <a:xfrm>
            <a:off x="318434" y="3286048"/>
            <a:ext cx="11494722" cy="938639"/>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Arial" panose="020B0604020202020204" pitchFamily="34" charset="0"/>
                <a:cs typeface="Arial" panose="020B0604020202020204" pitchFamily="34" charset="0"/>
              </a:rPr>
              <a:t>Create a goal for your conversation – either to address the entire problem or a part of the problem</a:t>
            </a:r>
            <a:endParaRPr lang="en-US" sz="2400" b="1" dirty="0">
              <a:latin typeface="Arial" panose="020B0604020202020204" pitchFamily="34" charset="0"/>
              <a:cs typeface="Arial" panose="020B0604020202020204" pitchFamily="34" charset="0"/>
            </a:endParaRPr>
          </a:p>
        </p:txBody>
      </p:sp>
      <p:sp>
        <p:nvSpPr>
          <p:cNvPr id="6" name="Rectangle 5"/>
          <p:cNvSpPr/>
          <p:nvPr/>
        </p:nvSpPr>
        <p:spPr>
          <a:xfrm>
            <a:off x="318434" y="4841579"/>
            <a:ext cx="11494722" cy="938639"/>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Arial" panose="020B0604020202020204" pitchFamily="34" charset="0"/>
                <a:cs typeface="Arial" panose="020B0604020202020204" pitchFamily="34" charset="0"/>
              </a:rPr>
              <a:t>Write it down and keep it handy so you can keep tracking back to it throughout the conversation</a:t>
            </a:r>
            <a:endParaRPr lang="en-US" sz="2400" b="1" dirty="0">
              <a:latin typeface="Arial" panose="020B0604020202020204" pitchFamily="34" charset="0"/>
              <a:cs typeface="Arial" panose="020B0604020202020204" pitchFamily="34" charset="0"/>
            </a:endParaRPr>
          </a:p>
        </p:txBody>
      </p:sp>
      <p:sp>
        <p:nvSpPr>
          <p:cNvPr id="8" name="Down Arrow 7"/>
          <p:cNvSpPr/>
          <p:nvPr/>
        </p:nvSpPr>
        <p:spPr>
          <a:xfrm>
            <a:off x="5395760" y="2669156"/>
            <a:ext cx="1340069" cy="740980"/>
          </a:xfrm>
          <a:prstGeom prst="down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5395760" y="4166289"/>
            <a:ext cx="1340069" cy="740980"/>
          </a:xfrm>
          <a:prstGeom prst="down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600996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Ladder of Inference	</a:t>
            </a:r>
            <a:endParaRPr lang="en-US" dirty="0"/>
          </a:p>
        </p:txBody>
      </p:sp>
      <p:sp>
        <p:nvSpPr>
          <p:cNvPr id="3" name="Content Placeholder 2"/>
          <p:cNvSpPr>
            <a:spLocks noGrp="1"/>
          </p:cNvSpPr>
          <p:nvPr>
            <p:ph idx="1"/>
          </p:nvPr>
        </p:nvSpPr>
        <p:spPr>
          <a:xfrm>
            <a:off x="419101" y="1825625"/>
            <a:ext cx="4751990" cy="4351338"/>
          </a:xfrm>
        </p:spPr>
        <p:txBody>
          <a:bodyPr>
            <a:normAutofit/>
          </a:bodyPr>
          <a:lstStyle/>
          <a:p>
            <a:r>
              <a:rPr lang="en-US" dirty="0" smtClean="0"/>
              <a:t>Use the ladder of inference to determine the assumptions of each party</a:t>
            </a:r>
          </a:p>
          <a:p>
            <a:pPr lvl="1"/>
            <a:r>
              <a:rPr lang="en-US" dirty="0"/>
              <a:t>Observable data</a:t>
            </a:r>
          </a:p>
          <a:p>
            <a:pPr lvl="1"/>
            <a:r>
              <a:rPr lang="en-US" dirty="0" smtClean="0"/>
              <a:t>Focus </a:t>
            </a:r>
            <a:r>
              <a:rPr lang="en-US" dirty="0"/>
              <a:t>on specific data</a:t>
            </a:r>
          </a:p>
          <a:p>
            <a:pPr lvl="1"/>
            <a:r>
              <a:rPr lang="en-US" dirty="0" smtClean="0"/>
              <a:t>Interpret </a:t>
            </a:r>
            <a:r>
              <a:rPr lang="en-US" dirty="0"/>
              <a:t>the data and explain meaning</a:t>
            </a:r>
          </a:p>
          <a:p>
            <a:pPr lvl="1"/>
            <a:r>
              <a:rPr lang="en-US" dirty="0" smtClean="0"/>
              <a:t>Develop </a:t>
            </a:r>
            <a:r>
              <a:rPr lang="en-US" dirty="0"/>
              <a:t>theories and beliefs</a:t>
            </a:r>
          </a:p>
          <a:p>
            <a:pPr lvl="1"/>
            <a:r>
              <a:rPr lang="en-US" dirty="0" smtClean="0"/>
              <a:t>Take action</a:t>
            </a:r>
            <a:endParaRPr lang="en-US" dirty="0"/>
          </a:p>
        </p:txBody>
      </p:sp>
      <p:pic>
        <p:nvPicPr>
          <p:cNvPr id="2050" name="Picture 2" descr="Ladder of Inference"/>
          <p:cNvPicPr>
            <a:picLocks noGrp="1" noChangeAspect="1" noChangeArrowheads="1"/>
          </p:cNvPicPr>
          <p:nvPr>
            <p:ph sz="half" idx="4294967295"/>
          </p:nvPr>
        </p:nvPicPr>
        <p:blipFill rotWithShape="1">
          <a:blip r:embed="rId3">
            <a:extLst>
              <a:ext uri="{28A0092B-C50C-407E-A947-70E740481C1C}">
                <a14:useLocalDpi xmlns:a14="http://schemas.microsoft.com/office/drawing/2010/main" val="0"/>
              </a:ext>
            </a:extLst>
          </a:blip>
          <a:srcRect l="5565" t="13447" r="6919" b="12020"/>
          <a:stretch/>
        </p:blipFill>
        <p:spPr bwMode="auto">
          <a:xfrm>
            <a:off x="5221868" y="1844566"/>
            <a:ext cx="6955573" cy="4162095"/>
          </a:xfrm>
          <a:prstGeom prst="rect">
            <a:avLst/>
          </a:prstGeom>
          <a:noFill/>
          <a:effectLst>
            <a:outerShdw blurRad="50800" dist="50800" dir="36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9321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15875"/>
            <a:ext cx="11353800" cy="1325563"/>
          </a:xfrm>
        </p:spPr>
        <p:txBody>
          <a:bodyPr/>
          <a:lstStyle/>
          <a:p>
            <a:r>
              <a:rPr lang="en-US" dirty="0" smtClean="0"/>
              <a:t>Day 2 Agenda</a:t>
            </a:r>
            <a:endParaRPr lang="en-US" dirty="0"/>
          </a:p>
        </p:txBody>
      </p:sp>
      <p:sp>
        <p:nvSpPr>
          <p:cNvPr id="7" name="Rectangle 6"/>
          <p:cNvSpPr/>
          <p:nvPr/>
        </p:nvSpPr>
        <p:spPr>
          <a:xfrm>
            <a:off x="228600" y="1447799"/>
            <a:ext cx="11734800" cy="4713157"/>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t>Day </a:t>
            </a:r>
            <a:r>
              <a:rPr lang="en-US" sz="2400" b="1" dirty="0" smtClean="0"/>
              <a:t>2</a:t>
            </a:r>
            <a:endParaRPr lang="en-US" sz="2400" b="1" dirty="0"/>
          </a:p>
        </p:txBody>
      </p:sp>
      <p:graphicFrame>
        <p:nvGraphicFramePr>
          <p:cNvPr id="8" name="Content Placeholder 7"/>
          <p:cNvGraphicFramePr>
            <a:graphicFrameLocks/>
          </p:cNvGraphicFramePr>
          <p:nvPr>
            <p:extLst>
              <p:ext uri="{D42A27DB-BD31-4B8C-83A1-F6EECF244321}">
                <p14:modId xmlns:p14="http://schemas.microsoft.com/office/powerpoint/2010/main" val="3528991303"/>
              </p:ext>
            </p:extLst>
          </p:nvPr>
        </p:nvGraphicFramePr>
        <p:xfrm>
          <a:off x="419100" y="1999370"/>
          <a:ext cx="11353799" cy="3921746"/>
        </p:xfrm>
        <a:graphic>
          <a:graphicData uri="http://schemas.openxmlformats.org/drawingml/2006/table">
            <a:tbl>
              <a:tblPr bandRow="1">
                <a:tableStyleId>{5C22544A-7EE6-4342-B048-85BDC9FD1C3A}</a:tableStyleId>
              </a:tblPr>
              <a:tblGrid>
                <a:gridCol w="1904234"/>
                <a:gridCol w="9449565"/>
              </a:tblGrid>
              <a:tr h="1733554">
                <a:tc>
                  <a:txBody>
                    <a:bodyPr/>
                    <a:lstStyle/>
                    <a:p>
                      <a:r>
                        <a:rPr lang="en-US" sz="2400" b="1" dirty="0" smtClean="0">
                          <a:solidFill>
                            <a:schemeClr val="bg1"/>
                          </a:solidFill>
                        </a:rPr>
                        <a:t>Morning</a:t>
                      </a:r>
                    </a:p>
                  </a:txBody>
                  <a:tcPr anchor="ctr">
                    <a:solidFill>
                      <a:schemeClr val="accent1">
                        <a:lumMod val="60000"/>
                        <a:lumOff val="40000"/>
                      </a:schemeClr>
                    </a:solidFill>
                  </a:tcPr>
                </a:tc>
                <a:tc>
                  <a:txBody>
                    <a:bodyPr/>
                    <a:lstStyle/>
                    <a:p>
                      <a:pPr marL="182880" indent="-182880">
                        <a:buFont typeface="Arial" panose="020B0604020202020204" pitchFamily="34" charset="0"/>
                        <a:buChar char="•"/>
                      </a:pPr>
                      <a:r>
                        <a:rPr lang="en-US" sz="2400" baseline="0" dirty="0" smtClean="0">
                          <a:solidFill>
                            <a:schemeClr val="tx1"/>
                          </a:solidFill>
                        </a:rPr>
                        <a:t>Classroom Session Introduction and Icebreaker</a:t>
                      </a:r>
                    </a:p>
                    <a:p>
                      <a:pPr marL="182880" marR="0" lvl="0"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aseline="0" dirty="0" smtClean="0">
                          <a:solidFill>
                            <a:schemeClr val="tx1"/>
                          </a:solidFill>
                        </a:rPr>
                        <a:t>Brief Review of Release 1 </a:t>
                      </a:r>
                    </a:p>
                    <a:p>
                      <a:pPr marL="182880" marR="0" lvl="0"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aseline="0" dirty="0" smtClean="0">
                          <a:solidFill>
                            <a:schemeClr val="tx1"/>
                          </a:solidFill>
                        </a:rPr>
                        <a:t>The Importance of Understanding Stakeholder Challenges </a:t>
                      </a:r>
                      <a:endParaRPr lang="en-US" sz="2400" dirty="0" smtClean="0">
                        <a:solidFill>
                          <a:schemeClr val="tx1"/>
                        </a:solidFill>
                      </a:endParaRPr>
                    </a:p>
                  </a:txBody>
                  <a:tcPr anchor="ctr">
                    <a:solidFill>
                      <a:schemeClr val="accent1">
                        <a:lumMod val="20000"/>
                        <a:lumOff val="80000"/>
                      </a:schemeClr>
                    </a:solidFill>
                  </a:tcPr>
                </a:tc>
              </a:tr>
              <a:tr h="586123">
                <a:tc gridSpan="2">
                  <a:txBody>
                    <a:bodyPr/>
                    <a:lstStyle/>
                    <a:p>
                      <a:pPr marL="91440" indent="-91440" algn="ctr"/>
                      <a:r>
                        <a:rPr lang="en-US" sz="2400" b="1" dirty="0" smtClean="0"/>
                        <a:t>LUNCH</a:t>
                      </a:r>
                      <a:endParaRPr lang="en-US" sz="2400" b="1" dirty="0"/>
                    </a:p>
                  </a:txBody>
                  <a:tcPr anchor="ctr">
                    <a:solidFill>
                      <a:schemeClr val="bg1"/>
                    </a:solidFill>
                  </a:tcPr>
                </a:tc>
                <a:tc hMerge="1">
                  <a:txBody>
                    <a:bodyPr/>
                    <a:lstStyle/>
                    <a:p>
                      <a:endParaRPr lang="en-US"/>
                    </a:p>
                  </a:txBody>
                  <a:tcPr/>
                </a:tc>
              </a:tr>
              <a:tr h="1602069">
                <a:tc>
                  <a:txBody>
                    <a:bodyPr/>
                    <a:lstStyle/>
                    <a:p>
                      <a:r>
                        <a:rPr lang="en-US" sz="2400" b="1" kern="1200" dirty="0" smtClean="0">
                          <a:solidFill>
                            <a:schemeClr val="bg1"/>
                          </a:solidFill>
                          <a:latin typeface="+mn-lt"/>
                          <a:ea typeface="+mn-ea"/>
                          <a:cs typeface="+mn-cs"/>
                        </a:rPr>
                        <a:t>Afternoon</a:t>
                      </a:r>
                    </a:p>
                  </a:txBody>
                  <a:tcPr anchor="ctr">
                    <a:solidFill>
                      <a:schemeClr val="accent1">
                        <a:lumMod val="60000"/>
                        <a:lumOff val="40000"/>
                      </a:schemeClr>
                    </a:solidFill>
                  </a:tcPr>
                </a:tc>
                <a:tc>
                  <a:txBody>
                    <a:bodyPr/>
                    <a:lstStyle/>
                    <a:p>
                      <a:pPr marL="182880" indent="-182880">
                        <a:buFont typeface="Arial" panose="020B0604020202020204" pitchFamily="34" charset="0"/>
                        <a:buChar char="•"/>
                      </a:pPr>
                      <a:r>
                        <a:rPr lang="en-US" sz="2400" baseline="0" dirty="0" smtClean="0">
                          <a:solidFill>
                            <a:schemeClr val="tx1"/>
                          </a:solidFill>
                        </a:rPr>
                        <a:t>The Importance of Understanding Stakeholder Challenges (Part II)</a:t>
                      </a:r>
                    </a:p>
                    <a:p>
                      <a:pPr marL="182880" indent="-182880">
                        <a:buFont typeface="Arial" panose="020B0604020202020204" pitchFamily="34" charset="0"/>
                        <a:buChar char="•"/>
                      </a:pPr>
                      <a:r>
                        <a:rPr lang="en-US" sz="2400" baseline="0" dirty="0" smtClean="0">
                          <a:solidFill>
                            <a:schemeClr val="tx1"/>
                          </a:solidFill>
                        </a:rPr>
                        <a:t>Live Digital Assignment  Group Work</a:t>
                      </a:r>
                    </a:p>
                  </a:txBody>
                  <a:tcPr anchor="ctr">
                    <a:solidFill>
                      <a:schemeClr val="accent1">
                        <a:lumMod val="20000"/>
                        <a:lumOff val="80000"/>
                      </a:schemeClr>
                    </a:solidFill>
                  </a:tcPr>
                </a:tc>
              </a:tr>
            </a:tbl>
          </a:graphicData>
        </a:graphic>
      </p:graphicFrame>
    </p:spTree>
    <p:extLst>
      <p:ext uri="{BB962C8B-B14F-4D97-AF65-F5344CB8AC3E}">
        <p14:creationId xmlns:p14="http://schemas.microsoft.com/office/powerpoint/2010/main" val="51003388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Preparation Notes</a:t>
            </a:r>
            <a:endParaRPr lang="en-US" dirty="0"/>
          </a:p>
        </p:txBody>
      </p:sp>
      <p:graphicFrame>
        <p:nvGraphicFramePr>
          <p:cNvPr id="4" name="Content Placeholder 7"/>
          <p:cNvGraphicFramePr>
            <a:graphicFrameLocks/>
          </p:cNvGraphicFramePr>
          <p:nvPr>
            <p:extLst/>
          </p:nvPr>
        </p:nvGraphicFramePr>
        <p:xfrm>
          <a:off x="361950" y="1638300"/>
          <a:ext cx="11468100" cy="4526646"/>
        </p:xfrm>
        <a:graphic>
          <a:graphicData uri="http://schemas.openxmlformats.org/drawingml/2006/table">
            <a:tbl>
              <a:tblPr bandRow="1">
                <a:tableStyleId>{5C22544A-7EE6-4342-B048-85BDC9FD1C3A}</a:tableStyleId>
              </a:tblPr>
              <a:tblGrid>
                <a:gridCol w="3181350"/>
                <a:gridCol w="8286750"/>
              </a:tblGrid>
              <a:tr h="0">
                <a:tc>
                  <a:txBody>
                    <a:bodyPr/>
                    <a:lstStyle/>
                    <a:p>
                      <a:r>
                        <a:rPr lang="en-US" sz="2400" b="1" dirty="0" smtClean="0">
                          <a:solidFill>
                            <a:schemeClr val="bg1"/>
                          </a:solidFill>
                          <a:latin typeface="Arial" panose="020B0604020202020204" pitchFamily="34" charset="0"/>
                          <a:cs typeface="Arial" panose="020B0604020202020204" pitchFamily="34" charset="0"/>
                        </a:rPr>
                        <a:t>How</a:t>
                      </a:r>
                      <a:r>
                        <a:rPr lang="en-US" sz="2400" b="1" baseline="0" dirty="0" smtClean="0">
                          <a:solidFill>
                            <a:schemeClr val="bg1"/>
                          </a:solidFill>
                          <a:latin typeface="Arial" panose="020B0604020202020204" pitchFamily="34" charset="0"/>
                          <a:cs typeface="Arial" panose="020B0604020202020204" pitchFamily="34" charset="0"/>
                        </a:rPr>
                        <a:t> much time do I need?</a:t>
                      </a:r>
                      <a:endParaRPr lang="en-US" sz="2400" b="1" dirty="0" smtClean="0">
                        <a:solidFill>
                          <a:schemeClr val="bg1"/>
                        </a:solidFill>
                        <a:latin typeface="Arial" panose="020B0604020202020204" pitchFamily="34" charset="0"/>
                        <a:cs typeface="Arial" panose="020B0604020202020204" pitchFamily="34" charset="0"/>
                      </a:endParaRPr>
                    </a:p>
                  </a:txBody>
                  <a:tcPr anchor="ctr">
                    <a:solidFill>
                      <a:srgbClr val="4291F0"/>
                    </a:solidFill>
                  </a:tcPr>
                </a:tc>
                <a:tc>
                  <a:txBody>
                    <a:bodyPr/>
                    <a:lstStyle/>
                    <a:p>
                      <a:pPr marL="342900" indent="-342900">
                        <a:buFont typeface="Arial" panose="020B0604020202020204" pitchFamily="34" charset="0"/>
                        <a:buChar char="•"/>
                      </a:pPr>
                      <a:r>
                        <a:rPr lang="en-US" sz="2400" baseline="0" dirty="0" smtClean="0">
                          <a:solidFill>
                            <a:schemeClr val="tx1"/>
                          </a:solidFill>
                          <a:latin typeface="Arial" panose="020B0604020202020204" pitchFamily="34" charset="0"/>
                          <a:cs typeface="Arial" panose="020B0604020202020204" pitchFamily="34" charset="0"/>
                        </a:rPr>
                        <a:t>Consider your working relationship with the other party</a:t>
                      </a:r>
                    </a:p>
                    <a:p>
                      <a:pPr marL="342900" indent="-342900">
                        <a:buFont typeface="Arial" panose="020B0604020202020204" pitchFamily="34" charset="0"/>
                        <a:buChar char="•"/>
                      </a:pPr>
                      <a:r>
                        <a:rPr lang="en-US" sz="2400" baseline="0" dirty="0" smtClean="0">
                          <a:solidFill>
                            <a:schemeClr val="tx1"/>
                          </a:solidFill>
                          <a:latin typeface="Arial" panose="020B0604020202020204" pitchFamily="34" charset="0"/>
                          <a:cs typeface="Arial" panose="020B0604020202020204" pitchFamily="34" charset="0"/>
                        </a:rPr>
                        <a:t>Consider what you’re communicating about </a:t>
                      </a:r>
                    </a:p>
                    <a:p>
                      <a:pPr marL="342900" indent="-342900">
                        <a:buFont typeface="Arial" panose="020B0604020202020204" pitchFamily="34" charset="0"/>
                        <a:buChar char="•"/>
                      </a:pPr>
                      <a:r>
                        <a:rPr lang="en-US" sz="2400" baseline="0" dirty="0" smtClean="0">
                          <a:solidFill>
                            <a:schemeClr val="tx1"/>
                          </a:solidFill>
                          <a:latin typeface="Arial" panose="020B0604020202020204" pitchFamily="34" charset="0"/>
                          <a:cs typeface="Arial" panose="020B0604020202020204" pitchFamily="34" charset="0"/>
                        </a:rPr>
                        <a:t>Schedule your meeting length accordingly</a:t>
                      </a:r>
                    </a:p>
                  </a:txBody>
                  <a:tcPr anchor="ctr">
                    <a:solidFill>
                      <a:schemeClr val="accent1">
                        <a:lumMod val="20000"/>
                        <a:lumOff val="80000"/>
                      </a:schemeClr>
                    </a:solidFill>
                  </a:tcPr>
                </a:tc>
              </a:tr>
              <a:tr h="0">
                <a:tc gridSpan="2">
                  <a:txBody>
                    <a:bodyPr/>
                    <a:lstStyle/>
                    <a:p>
                      <a:pPr marL="91440" indent="-91440" algn="ctr"/>
                      <a:endParaRPr lang="en-US" sz="1000" b="1" dirty="0">
                        <a:latin typeface="Arial" panose="020B0604020202020204" pitchFamily="34" charset="0"/>
                        <a:cs typeface="Arial" panose="020B0604020202020204" pitchFamily="34" charset="0"/>
                      </a:endParaRPr>
                    </a:p>
                  </a:txBody>
                  <a:tcPr anchor="ctr">
                    <a:solidFill>
                      <a:schemeClr val="bg1"/>
                    </a:solidFill>
                  </a:tcPr>
                </a:tc>
                <a:tc hMerge="1">
                  <a:txBody>
                    <a:bodyPr/>
                    <a:lstStyle/>
                    <a:p>
                      <a:endParaRPr lang="en-US"/>
                    </a:p>
                  </a:txBody>
                  <a:tcPr/>
                </a:tc>
              </a:tr>
              <a:tr h="1425123">
                <a:tc>
                  <a:txBody>
                    <a:bodyPr/>
                    <a:lstStyle/>
                    <a:p>
                      <a:r>
                        <a:rPr lang="en-US" sz="2400" b="1" kern="1200" dirty="0" smtClean="0">
                          <a:solidFill>
                            <a:schemeClr val="bg1"/>
                          </a:solidFill>
                          <a:latin typeface="Arial" panose="020B0604020202020204" pitchFamily="34" charset="0"/>
                          <a:ea typeface="+mn-ea"/>
                          <a:cs typeface="Arial" panose="020B0604020202020204" pitchFamily="34" charset="0"/>
                        </a:rPr>
                        <a:t>Where is an appropriate place?</a:t>
                      </a:r>
                    </a:p>
                  </a:txBody>
                  <a:tcPr anchor="ctr">
                    <a:solidFill>
                      <a:srgbClr val="4291F0"/>
                    </a:solidFill>
                  </a:tcPr>
                </a:tc>
                <a:tc>
                  <a:txBody>
                    <a:bodyPr/>
                    <a:lstStyle/>
                    <a:p>
                      <a:pPr marL="342900" indent="-3429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Consider whether you need to have a private space or whether it’s okay to “catch the other</a:t>
                      </a:r>
                      <a:r>
                        <a:rPr lang="en-US" sz="2400" baseline="0" dirty="0" smtClean="0">
                          <a:latin typeface="Arial" panose="020B0604020202020204" pitchFamily="34" charset="0"/>
                          <a:cs typeface="Arial" panose="020B0604020202020204" pitchFamily="34" charset="0"/>
                        </a:rPr>
                        <a:t> party” in between meetings</a:t>
                      </a:r>
                    </a:p>
                  </a:txBody>
                  <a:tcPr anchor="ctr">
                    <a:solidFill>
                      <a:schemeClr val="accent1">
                        <a:lumMod val="20000"/>
                        <a:lumOff val="80000"/>
                      </a:schemeClr>
                    </a:solidFill>
                  </a:tcPr>
                </a:tc>
              </a:tr>
              <a:tr h="0">
                <a:tc gridSpan="2">
                  <a:txBody>
                    <a:bodyPr/>
                    <a:lstStyle/>
                    <a:p>
                      <a:pPr marL="91440" indent="-91440" algn="ctr"/>
                      <a:endParaRPr lang="en-US" sz="1000" b="1" dirty="0">
                        <a:latin typeface="Arial" panose="020B0604020202020204" pitchFamily="34" charset="0"/>
                        <a:cs typeface="Arial" panose="020B0604020202020204" pitchFamily="34" charset="0"/>
                      </a:endParaRPr>
                    </a:p>
                  </a:txBody>
                  <a:tcPr anchor="ctr">
                    <a:solidFill>
                      <a:schemeClr val="bg1"/>
                    </a:solidFill>
                  </a:tcPr>
                </a:tc>
                <a:tc hMerge="1">
                  <a:txBody>
                    <a:bodyPr/>
                    <a:lstStyle/>
                    <a:p>
                      <a:endParaRPr lang="en-US"/>
                    </a:p>
                  </a:txBody>
                  <a:tcPr/>
                </a:tc>
              </a:tr>
              <a:tr h="1425123">
                <a:tc>
                  <a:txBody>
                    <a:bodyPr/>
                    <a:lstStyle/>
                    <a:p>
                      <a:r>
                        <a:rPr lang="en-US" sz="2400" b="1" kern="1200" dirty="0" smtClean="0">
                          <a:solidFill>
                            <a:schemeClr val="bg1"/>
                          </a:solidFill>
                          <a:latin typeface="Arial" panose="020B0604020202020204" pitchFamily="34" charset="0"/>
                          <a:ea typeface="+mn-ea"/>
                          <a:cs typeface="Arial" panose="020B0604020202020204" pitchFamily="34" charset="0"/>
                        </a:rPr>
                        <a:t>Does the other party need to prepare?</a:t>
                      </a:r>
                    </a:p>
                  </a:txBody>
                  <a:tcPr anchor="ctr">
                    <a:solidFill>
                      <a:srgbClr val="4291F0"/>
                    </a:solidFill>
                  </a:tcPr>
                </a:tc>
                <a:tc>
                  <a:txBody>
                    <a:bodyPr/>
                    <a:lstStyle/>
                    <a:p>
                      <a:pPr marL="342900" indent="-3429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Identify</a:t>
                      </a:r>
                      <a:r>
                        <a:rPr lang="en-US" sz="2400" baseline="0" dirty="0" smtClean="0">
                          <a:latin typeface="Arial" panose="020B0604020202020204" pitchFamily="34" charset="0"/>
                          <a:cs typeface="Arial" panose="020B0604020202020204" pitchFamily="34" charset="0"/>
                        </a:rPr>
                        <a:t> any context or pre-reads you want to share with the other party</a:t>
                      </a:r>
                    </a:p>
                  </a:txBody>
                  <a:tcPr anchor="ctr">
                    <a:solidFill>
                      <a:schemeClr val="accent1">
                        <a:lumMod val="20000"/>
                        <a:lumOff val="80000"/>
                      </a:schemeClr>
                    </a:solidFill>
                  </a:tcPr>
                </a:tc>
              </a:tr>
            </a:tbl>
          </a:graphicData>
        </a:graphic>
      </p:graphicFrame>
    </p:spTree>
    <p:extLst>
      <p:ext uri="{BB962C8B-B14F-4D97-AF65-F5344CB8AC3E}">
        <p14:creationId xmlns:p14="http://schemas.microsoft.com/office/powerpoint/2010/main" val="4448496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Discussion – Your Strategies </a:t>
            </a:r>
            <a:endParaRPr lang="en-US" dirty="0"/>
          </a:p>
        </p:txBody>
      </p:sp>
      <p:sp>
        <p:nvSpPr>
          <p:cNvPr id="3" name="Content Placeholder 2"/>
          <p:cNvSpPr>
            <a:spLocks noGrp="1"/>
          </p:cNvSpPr>
          <p:nvPr>
            <p:ph idx="1"/>
          </p:nvPr>
        </p:nvSpPr>
        <p:spPr/>
        <p:txBody>
          <a:bodyPr/>
          <a:lstStyle/>
          <a:p>
            <a:pPr marL="171450" lvl="0" indent="-171450">
              <a:lnSpc>
                <a:spcPct val="100000"/>
              </a:lnSpc>
              <a:spcBef>
                <a:spcPts val="0"/>
              </a:spcBef>
              <a:defRPr/>
            </a:pPr>
            <a:r>
              <a:rPr lang="en-US" dirty="0" smtClean="0"/>
              <a:t>Work in groups to discuss strategies you can use in your agency to impact change </a:t>
            </a:r>
          </a:p>
          <a:p>
            <a:pPr marL="628650" lvl="1" indent="-171450">
              <a:lnSpc>
                <a:spcPct val="100000"/>
              </a:lnSpc>
              <a:spcBef>
                <a:spcPts val="0"/>
              </a:spcBef>
              <a:defRPr/>
            </a:pPr>
            <a:r>
              <a:rPr lang="en-US" dirty="0" smtClean="0"/>
              <a:t>Why will this strategy “work” in your agency? </a:t>
            </a:r>
          </a:p>
          <a:p>
            <a:pPr marL="628650" lvl="1" indent="-171450">
              <a:lnSpc>
                <a:spcPct val="100000"/>
              </a:lnSpc>
              <a:spcBef>
                <a:spcPts val="0"/>
              </a:spcBef>
              <a:defRPr/>
            </a:pPr>
            <a:r>
              <a:rPr lang="en-US" dirty="0" smtClean="0"/>
              <a:t>How will you help to make it happen?</a:t>
            </a:r>
            <a:endParaRPr lang="en-US" dirty="0"/>
          </a:p>
        </p:txBody>
      </p:sp>
    </p:spTree>
    <p:extLst>
      <p:ext uri="{BB962C8B-B14F-4D97-AF65-F5344CB8AC3E}">
        <p14:creationId xmlns:p14="http://schemas.microsoft.com/office/powerpoint/2010/main" val="23782986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Lunch</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003692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t>Understanding </a:t>
            </a:r>
            <a:r>
              <a:rPr lang="en-US" dirty="0"/>
              <a:t>Stakeholder </a:t>
            </a:r>
            <a:r>
              <a:rPr lang="en-US" dirty="0" smtClean="0"/>
              <a:t>Challenges – Part II</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237066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latin typeface="Arial" charset="0"/>
                <a:ea typeface="Arial" charset="0"/>
                <a:cs typeface="Arial" charset="0"/>
              </a:rPr>
              <a:t>Live Digital Assignment Working Session</a:t>
            </a:r>
            <a:endParaRPr lang="en-US" dirty="0">
              <a:latin typeface="Arial" charset="0"/>
              <a:ea typeface="Arial" charset="0"/>
              <a:cs typeface="Arial" charset="0"/>
            </a:endParaRPr>
          </a:p>
        </p:txBody>
      </p:sp>
      <p:sp>
        <p:nvSpPr>
          <p:cNvPr id="3" name="Subtitle 2"/>
          <p:cNvSpPr>
            <a:spLocks noGrp="1"/>
          </p:cNvSpPr>
          <p:nvPr>
            <p:ph type="subTitle" idx="1"/>
          </p:nvPr>
        </p:nvSpPr>
        <p:spPr/>
        <p:txBody>
          <a:bodyPr/>
          <a:lstStyle/>
          <a:p>
            <a:endParaRPr lang="en-US" dirty="0">
              <a:latin typeface="Arial" charset="0"/>
              <a:ea typeface="Arial" charset="0"/>
              <a:cs typeface="Arial" charset="0"/>
            </a:endParaRPr>
          </a:p>
        </p:txBody>
      </p:sp>
    </p:spTree>
    <p:extLst>
      <p:ext uri="{BB962C8B-B14F-4D97-AF65-F5344CB8AC3E}">
        <p14:creationId xmlns:p14="http://schemas.microsoft.com/office/powerpoint/2010/main" val="215512268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Day Preparation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Prepare to report out your findings to the cohort later this week with a </a:t>
            </a:r>
            <a:r>
              <a:rPr lang="en-US" b="1" dirty="0" smtClean="0"/>
              <a:t>10-minute presentation</a:t>
            </a:r>
            <a:r>
              <a:rPr lang="en-US" dirty="0" smtClean="0"/>
              <a:t>. Be prepared to discuss: </a:t>
            </a:r>
          </a:p>
          <a:p>
            <a:pPr fontAlgn="base"/>
            <a:r>
              <a:rPr lang="en-US" sz="2600" dirty="0"/>
              <a:t>O</a:t>
            </a:r>
            <a:r>
              <a:rPr lang="en-US" sz="2600" dirty="0" smtClean="0"/>
              <a:t>verall </a:t>
            </a:r>
            <a:r>
              <a:rPr lang="en-US" sz="2600" dirty="0"/>
              <a:t>project and hypothesis. </a:t>
            </a:r>
            <a:endParaRPr lang="en-US" sz="2600" dirty="0" smtClean="0"/>
          </a:p>
          <a:p>
            <a:pPr fontAlgn="base"/>
            <a:r>
              <a:rPr lang="en-US" sz="2600" dirty="0" smtClean="0"/>
              <a:t>Your </a:t>
            </a:r>
            <a:r>
              <a:rPr lang="en-US" sz="2600" dirty="0"/>
              <a:t>plan for executing and testing your hypothesis. </a:t>
            </a:r>
            <a:endParaRPr lang="en-US" sz="2600" dirty="0" smtClean="0"/>
          </a:p>
          <a:p>
            <a:pPr fontAlgn="base"/>
            <a:r>
              <a:rPr lang="en-US" sz="2600" dirty="0" smtClean="0"/>
              <a:t>Product Vision</a:t>
            </a:r>
            <a:endParaRPr lang="en-US" sz="2600" dirty="0"/>
          </a:p>
          <a:p>
            <a:pPr fontAlgn="base"/>
            <a:r>
              <a:rPr lang="en-US" sz="2600" dirty="0"/>
              <a:t>Systems/collaboration tools that you’ll use to execute your plan.</a:t>
            </a:r>
          </a:p>
          <a:p>
            <a:pPr fontAlgn="base"/>
            <a:r>
              <a:rPr lang="en-US" sz="2600" dirty="0"/>
              <a:t>Your key learnings/takeaways, successes, challenges, and anticipated next steps</a:t>
            </a:r>
            <a:r>
              <a:rPr lang="en-US" sz="2600" dirty="0" smtClean="0"/>
              <a:t>. </a:t>
            </a:r>
          </a:p>
          <a:p>
            <a:pPr fontAlgn="base"/>
            <a:r>
              <a:rPr lang="en-US" sz="2600" dirty="0" smtClean="0"/>
              <a:t>Questions </a:t>
            </a:r>
            <a:r>
              <a:rPr lang="en-US" sz="2600" dirty="0"/>
              <a:t>for the group or challenges you’re currently working through.</a:t>
            </a:r>
          </a:p>
          <a:p>
            <a:endParaRPr lang="en-US" dirty="0"/>
          </a:p>
        </p:txBody>
      </p:sp>
    </p:spTree>
    <p:extLst>
      <p:ext uri="{BB962C8B-B14F-4D97-AF65-F5344CB8AC3E}">
        <p14:creationId xmlns:p14="http://schemas.microsoft.com/office/powerpoint/2010/main" val="32228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24300" y="1447800"/>
            <a:ext cx="4160334" cy="4743450"/>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200" b="1" dirty="0"/>
              <a:t>Day </a:t>
            </a:r>
            <a:r>
              <a:rPr lang="en-US" sz="2200" b="1" dirty="0" smtClean="0"/>
              <a:t>4</a:t>
            </a:r>
            <a:endParaRPr lang="en-US" sz="2200" b="1" dirty="0"/>
          </a:p>
        </p:txBody>
      </p:sp>
      <p:sp>
        <p:nvSpPr>
          <p:cNvPr id="2" name="Title 1"/>
          <p:cNvSpPr>
            <a:spLocks noGrp="1"/>
          </p:cNvSpPr>
          <p:nvPr>
            <p:ph type="title"/>
          </p:nvPr>
        </p:nvSpPr>
        <p:spPr>
          <a:xfrm>
            <a:off x="419100" y="-34925"/>
            <a:ext cx="11353800" cy="1325563"/>
          </a:xfrm>
        </p:spPr>
        <p:txBody>
          <a:bodyPr/>
          <a:lstStyle/>
          <a:p>
            <a:r>
              <a:rPr lang="en-US" dirty="0" smtClean="0"/>
              <a:t>Orientation Agenda </a:t>
            </a:r>
            <a:endParaRPr lang="en-US" dirty="0"/>
          </a:p>
        </p:txBody>
      </p:sp>
      <p:sp>
        <p:nvSpPr>
          <p:cNvPr id="5" name="Rectangle 4"/>
          <p:cNvSpPr/>
          <p:nvPr/>
        </p:nvSpPr>
        <p:spPr>
          <a:xfrm>
            <a:off x="76200" y="1447800"/>
            <a:ext cx="3771900" cy="4743450"/>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200" b="1" dirty="0" smtClean="0"/>
              <a:t>Day 3</a:t>
            </a:r>
            <a:endParaRPr lang="en-US" sz="2200" b="1" dirty="0"/>
          </a:p>
        </p:txBody>
      </p:sp>
      <p:graphicFrame>
        <p:nvGraphicFramePr>
          <p:cNvPr id="4" name="Content Placeholder 7"/>
          <p:cNvGraphicFramePr>
            <a:graphicFrameLocks/>
          </p:cNvGraphicFramePr>
          <p:nvPr>
            <p:extLst>
              <p:ext uri="{D42A27DB-BD31-4B8C-83A1-F6EECF244321}">
                <p14:modId xmlns:p14="http://schemas.microsoft.com/office/powerpoint/2010/main" val="1418896404"/>
              </p:ext>
            </p:extLst>
          </p:nvPr>
        </p:nvGraphicFramePr>
        <p:xfrm>
          <a:off x="133350" y="2196789"/>
          <a:ext cx="3638550" cy="3895517"/>
        </p:xfrm>
        <a:graphic>
          <a:graphicData uri="http://schemas.openxmlformats.org/drawingml/2006/table">
            <a:tbl>
              <a:tblPr bandRow="1">
                <a:tableStyleId>{5C22544A-7EE6-4342-B048-85BDC9FD1C3A}</a:tableStyleId>
              </a:tblPr>
              <a:tblGrid>
                <a:gridCol w="1278890"/>
                <a:gridCol w="2359660"/>
              </a:tblGrid>
              <a:tr h="1267167">
                <a:tc>
                  <a:txBody>
                    <a:bodyPr/>
                    <a:lstStyle/>
                    <a:p>
                      <a:r>
                        <a:rPr lang="en-US" sz="2000" b="1" dirty="0" smtClean="0">
                          <a:solidFill>
                            <a:schemeClr val="bg1"/>
                          </a:solidFill>
                        </a:rPr>
                        <a:t>Morning</a:t>
                      </a:r>
                    </a:p>
                  </a:txBody>
                  <a:tcPr anchor="ctr">
                    <a:solidFill>
                      <a:schemeClr val="accent1">
                        <a:lumMod val="60000"/>
                        <a:lumOff val="40000"/>
                      </a:schemeClr>
                    </a:solidFill>
                  </a:tcPr>
                </a:tc>
                <a:tc>
                  <a:txBody>
                    <a:bodyPr/>
                    <a:lstStyle/>
                    <a:p>
                      <a:pPr marL="182880" indent="-182880">
                        <a:buFont typeface="Arial" panose="020B0604020202020204" pitchFamily="34" charset="0"/>
                        <a:buChar char="•"/>
                      </a:pPr>
                      <a:r>
                        <a:rPr lang="en-US" sz="1800" baseline="0" dirty="0" smtClean="0">
                          <a:solidFill>
                            <a:schemeClr val="tx1"/>
                          </a:solidFill>
                        </a:rPr>
                        <a:t>MAP Case Study Review</a:t>
                      </a:r>
                    </a:p>
                    <a:p>
                      <a:pPr marL="182880" indent="-182880">
                        <a:buFont typeface="Arial" panose="020B0604020202020204" pitchFamily="34" charset="0"/>
                        <a:buChar char="•"/>
                      </a:pPr>
                      <a:r>
                        <a:rPr lang="en-US" sz="1800" baseline="0" dirty="0" smtClean="0">
                          <a:solidFill>
                            <a:schemeClr val="tx1"/>
                          </a:solidFill>
                        </a:rPr>
                        <a:t>Beyond the RFI</a:t>
                      </a:r>
                    </a:p>
                  </a:txBody>
                  <a:tcPr anchor="ctr">
                    <a:solidFill>
                      <a:schemeClr val="accent1">
                        <a:lumMod val="20000"/>
                        <a:lumOff val="80000"/>
                      </a:schemeClr>
                    </a:solidFill>
                  </a:tcPr>
                </a:tc>
              </a:tr>
              <a:tr h="457084">
                <a:tc gridSpan="2">
                  <a:txBody>
                    <a:bodyPr/>
                    <a:lstStyle/>
                    <a:p>
                      <a:pPr marL="91440" indent="-91440" algn="ctr"/>
                      <a:r>
                        <a:rPr lang="en-US" sz="2400" b="1" dirty="0" smtClean="0"/>
                        <a:t>LUNCH</a:t>
                      </a:r>
                      <a:endParaRPr lang="en-US" sz="2400" b="1" dirty="0"/>
                    </a:p>
                  </a:txBody>
                  <a:tcPr anchor="ctr">
                    <a:solidFill>
                      <a:schemeClr val="bg1"/>
                    </a:solidFill>
                  </a:tcPr>
                </a:tc>
                <a:tc hMerge="1">
                  <a:txBody>
                    <a:bodyPr/>
                    <a:lstStyle/>
                    <a:p>
                      <a:endParaRPr lang="en-US"/>
                    </a:p>
                  </a:txBody>
                  <a:tcPr/>
                </a:tc>
              </a:tr>
              <a:tr h="2171150">
                <a:tc>
                  <a:txBody>
                    <a:bodyPr/>
                    <a:lstStyle/>
                    <a:p>
                      <a:r>
                        <a:rPr lang="en-US" sz="2000" b="1" kern="1200" dirty="0" smtClean="0">
                          <a:solidFill>
                            <a:schemeClr val="bg1"/>
                          </a:solidFill>
                          <a:latin typeface="+mn-lt"/>
                          <a:ea typeface="+mn-ea"/>
                          <a:cs typeface="+mn-cs"/>
                        </a:rPr>
                        <a:t>Afternoon</a:t>
                      </a:r>
                    </a:p>
                    <a:p>
                      <a:endParaRPr lang="en-US" sz="2400" b="1" kern="1200" dirty="0">
                        <a:solidFill>
                          <a:schemeClr val="bg1"/>
                        </a:solidFill>
                        <a:latin typeface="+mn-lt"/>
                        <a:ea typeface="+mn-ea"/>
                        <a:cs typeface="+mn-cs"/>
                      </a:endParaRPr>
                    </a:p>
                  </a:txBody>
                  <a:tcPr anchor="ctr">
                    <a:solidFill>
                      <a:schemeClr val="accent1">
                        <a:lumMod val="60000"/>
                        <a:lumOff val="40000"/>
                      </a:schemeClr>
                    </a:solidFill>
                  </a:tcPr>
                </a:tc>
                <a:tc>
                  <a:txBody>
                    <a:bodyPr/>
                    <a:lstStyle/>
                    <a:p>
                      <a:pPr marL="182880" marR="0" lvl="0"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aseline="0" dirty="0" smtClean="0">
                          <a:solidFill>
                            <a:schemeClr val="tx1"/>
                          </a:solidFill>
                        </a:rPr>
                        <a:t>Market Research Case Study Recap</a:t>
                      </a:r>
                    </a:p>
                    <a:p>
                      <a:pPr marL="182880" marR="0" lvl="0"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aseline="0" dirty="0" smtClean="0">
                          <a:solidFill>
                            <a:schemeClr val="tx1"/>
                          </a:solidFill>
                        </a:rPr>
                        <a:t>Guest speakers: The Vendor Perspective on Doing Business with Government</a:t>
                      </a:r>
                    </a:p>
                  </a:txBody>
                  <a:tcPr anchor="ctr">
                    <a:solidFill>
                      <a:schemeClr val="accent1">
                        <a:lumMod val="20000"/>
                        <a:lumOff val="80000"/>
                      </a:schemeClr>
                    </a:solidFill>
                  </a:tcPr>
                </a:tc>
              </a:tr>
            </a:tbl>
          </a:graphicData>
        </a:graphic>
      </p:graphicFrame>
      <p:graphicFrame>
        <p:nvGraphicFramePr>
          <p:cNvPr id="7" name="Content Placeholder 7"/>
          <p:cNvGraphicFramePr>
            <a:graphicFrameLocks/>
          </p:cNvGraphicFramePr>
          <p:nvPr>
            <p:extLst>
              <p:ext uri="{D42A27DB-BD31-4B8C-83A1-F6EECF244321}">
                <p14:modId xmlns:p14="http://schemas.microsoft.com/office/powerpoint/2010/main" val="1227048164"/>
              </p:ext>
            </p:extLst>
          </p:nvPr>
        </p:nvGraphicFramePr>
        <p:xfrm>
          <a:off x="4036277" y="2196790"/>
          <a:ext cx="3975874" cy="3895399"/>
        </p:xfrm>
        <a:graphic>
          <a:graphicData uri="http://schemas.openxmlformats.org/drawingml/2006/table">
            <a:tbl>
              <a:tblPr bandRow="1">
                <a:tableStyleId>{5C22544A-7EE6-4342-B048-85BDC9FD1C3A}</a:tableStyleId>
              </a:tblPr>
              <a:tblGrid>
                <a:gridCol w="1347207"/>
                <a:gridCol w="2628667"/>
              </a:tblGrid>
              <a:tr h="1419292">
                <a:tc>
                  <a:txBody>
                    <a:bodyPr/>
                    <a:lstStyle/>
                    <a:p>
                      <a:r>
                        <a:rPr lang="en-US" sz="2000" b="1" dirty="0" smtClean="0">
                          <a:solidFill>
                            <a:schemeClr val="bg1"/>
                          </a:solidFill>
                        </a:rPr>
                        <a:t>Morning</a:t>
                      </a:r>
                    </a:p>
                  </a:txBody>
                  <a:tcPr anchor="ctr">
                    <a:solidFill>
                      <a:schemeClr val="accent1">
                        <a:lumMod val="60000"/>
                        <a:lumOff val="40000"/>
                      </a:schemeClr>
                    </a:solidFill>
                  </a:tcPr>
                </a:tc>
                <a:tc>
                  <a:txBody>
                    <a:bodyPr/>
                    <a:lstStyle/>
                    <a:p>
                      <a:pPr marL="182880" marR="0" lvl="0"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aseline="0" dirty="0" smtClean="0">
                          <a:solidFill>
                            <a:schemeClr val="tx1"/>
                          </a:solidFill>
                        </a:rPr>
                        <a:t>Influencing conversations roleplays</a:t>
                      </a:r>
                    </a:p>
                    <a:p>
                      <a:pPr marL="182880" indent="-182880">
                        <a:buFont typeface="Arial" panose="020B0604020202020204" pitchFamily="34" charset="0"/>
                        <a:buChar char="•"/>
                      </a:pPr>
                      <a:r>
                        <a:rPr lang="en-US" sz="1800" dirty="0" smtClean="0">
                          <a:solidFill>
                            <a:schemeClr val="tx1"/>
                          </a:solidFill>
                        </a:rPr>
                        <a:t>Review of Salesforce Market Research Study</a:t>
                      </a:r>
                    </a:p>
                  </a:txBody>
                  <a:tcPr anchor="ctr">
                    <a:solidFill>
                      <a:schemeClr val="accent1">
                        <a:lumMod val="20000"/>
                        <a:lumOff val="80000"/>
                      </a:schemeClr>
                    </a:solidFill>
                  </a:tcPr>
                </a:tc>
              </a:tr>
              <a:tr h="458537">
                <a:tc gridSpan="2">
                  <a:txBody>
                    <a:bodyPr/>
                    <a:lstStyle/>
                    <a:p>
                      <a:pPr marL="91440" indent="-91440" algn="ctr"/>
                      <a:r>
                        <a:rPr lang="en-US" sz="2400" b="1" dirty="0" smtClean="0"/>
                        <a:t>LUNCH</a:t>
                      </a:r>
                      <a:endParaRPr lang="en-US" sz="2400" b="1" dirty="0"/>
                    </a:p>
                  </a:txBody>
                  <a:tcPr anchor="ctr">
                    <a:solidFill>
                      <a:schemeClr val="bg1"/>
                    </a:solidFill>
                  </a:tcPr>
                </a:tc>
                <a:tc hMerge="1">
                  <a:txBody>
                    <a:bodyPr/>
                    <a:lstStyle/>
                    <a:p>
                      <a:endParaRPr lang="en-US"/>
                    </a:p>
                  </a:txBody>
                  <a:tcPr/>
                </a:tc>
              </a:tr>
              <a:tr h="2017570">
                <a:tc>
                  <a:txBody>
                    <a:bodyPr/>
                    <a:lstStyle/>
                    <a:p>
                      <a:r>
                        <a:rPr lang="en-US" sz="2000" b="1" kern="1200" dirty="0" smtClean="0">
                          <a:solidFill>
                            <a:schemeClr val="bg1"/>
                          </a:solidFill>
                          <a:latin typeface="+mn-lt"/>
                          <a:ea typeface="+mn-ea"/>
                          <a:cs typeface="+mn-cs"/>
                        </a:rPr>
                        <a:t>Afternoon</a:t>
                      </a:r>
                    </a:p>
                    <a:p>
                      <a:endParaRPr lang="en-US" sz="2400" b="1" kern="1200" dirty="0">
                        <a:solidFill>
                          <a:schemeClr val="bg1"/>
                        </a:solidFill>
                        <a:latin typeface="+mn-lt"/>
                        <a:ea typeface="+mn-ea"/>
                        <a:cs typeface="+mn-cs"/>
                      </a:endParaRPr>
                    </a:p>
                  </a:txBody>
                  <a:tcPr anchor="ctr">
                    <a:solidFill>
                      <a:schemeClr val="accent1">
                        <a:lumMod val="60000"/>
                        <a:lumOff val="40000"/>
                      </a:schemeClr>
                    </a:solidFill>
                  </a:tcPr>
                </a:tc>
                <a:tc>
                  <a:txBody>
                    <a:bodyPr/>
                    <a:lstStyle/>
                    <a:p>
                      <a:pPr marL="182880" indent="-182880">
                        <a:buFont typeface="Arial" panose="020B0604020202020204" pitchFamily="34" charset="0"/>
                        <a:buChar char="•"/>
                      </a:pPr>
                      <a:r>
                        <a:rPr lang="en-US" sz="1800" baseline="0" dirty="0" smtClean="0">
                          <a:solidFill>
                            <a:schemeClr val="tx1"/>
                          </a:solidFill>
                        </a:rPr>
                        <a:t>VA Guest Panel – Implementing an Acquisition Strategy in an innovative way</a:t>
                      </a:r>
                    </a:p>
                  </a:txBody>
                  <a:tcPr anchor="ctr">
                    <a:solidFill>
                      <a:schemeClr val="accent1">
                        <a:lumMod val="20000"/>
                        <a:lumOff val="80000"/>
                      </a:schemeClr>
                    </a:solidFill>
                  </a:tcPr>
                </a:tc>
              </a:tr>
            </a:tbl>
          </a:graphicData>
        </a:graphic>
      </p:graphicFrame>
      <p:sp>
        <p:nvSpPr>
          <p:cNvPr id="8" name="Rectangle 7"/>
          <p:cNvSpPr/>
          <p:nvPr/>
        </p:nvSpPr>
        <p:spPr>
          <a:xfrm>
            <a:off x="8160834" y="1447800"/>
            <a:ext cx="3878766" cy="4743450"/>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200" b="1" dirty="0"/>
              <a:t>Day </a:t>
            </a:r>
            <a:r>
              <a:rPr lang="en-US" sz="2200" b="1" dirty="0" smtClean="0"/>
              <a:t>5</a:t>
            </a:r>
            <a:endParaRPr lang="en-US" sz="2200" b="1" dirty="0"/>
          </a:p>
        </p:txBody>
      </p:sp>
      <p:graphicFrame>
        <p:nvGraphicFramePr>
          <p:cNvPr id="10" name="Content Placeholder 7"/>
          <p:cNvGraphicFramePr>
            <a:graphicFrameLocks/>
          </p:cNvGraphicFramePr>
          <p:nvPr>
            <p:extLst>
              <p:ext uri="{D42A27DB-BD31-4B8C-83A1-F6EECF244321}">
                <p14:modId xmlns:p14="http://schemas.microsoft.com/office/powerpoint/2010/main" val="1184817251"/>
              </p:ext>
            </p:extLst>
          </p:nvPr>
        </p:nvGraphicFramePr>
        <p:xfrm>
          <a:off x="8271417" y="2196790"/>
          <a:ext cx="3658923" cy="3908975"/>
        </p:xfrm>
        <a:graphic>
          <a:graphicData uri="http://schemas.openxmlformats.org/drawingml/2006/table">
            <a:tbl>
              <a:tblPr bandRow="1">
                <a:tableStyleId>{5C22544A-7EE6-4342-B048-85BDC9FD1C3A}</a:tableStyleId>
              </a:tblPr>
              <a:tblGrid>
                <a:gridCol w="1329783"/>
                <a:gridCol w="2329140"/>
              </a:tblGrid>
              <a:tr h="1865939">
                <a:tc>
                  <a:txBody>
                    <a:bodyPr/>
                    <a:lstStyle/>
                    <a:p>
                      <a:r>
                        <a:rPr lang="en-US" sz="2000" b="1" dirty="0" smtClean="0">
                          <a:solidFill>
                            <a:schemeClr val="bg1"/>
                          </a:solidFill>
                        </a:rPr>
                        <a:t>Morning</a:t>
                      </a:r>
                    </a:p>
                  </a:txBody>
                  <a:tcPr anchor="ctr">
                    <a:solidFill>
                      <a:schemeClr val="accent1">
                        <a:lumMod val="60000"/>
                        <a:lumOff val="40000"/>
                      </a:schemeClr>
                    </a:solidFill>
                  </a:tcPr>
                </a:tc>
                <a:tc>
                  <a:txBody>
                    <a:bodyPr/>
                    <a:lstStyle/>
                    <a:p>
                      <a:pPr marL="182880" indent="-182880">
                        <a:buFont typeface="Arial" panose="020B0604020202020204" pitchFamily="34" charset="0"/>
                        <a:buChar char="•"/>
                      </a:pPr>
                      <a:r>
                        <a:rPr lang="en-US" sz="1800" dirty="0" smtClean="0">
                          <a:solidFill>
                            <a:schemeClr val="tx1"/>
                          </a:solidFill>
                        </a:rPr>
                        <a:t>Release 3 Introduction to the Acquisition Strategy</a:t>
                      </a:r>
                    </a:p>
                    <a:p>
                      <a:pPr marL="182880" indent="-182880">
                        <a:buFont typeface="Arial" panose="020B0604020202020204" pitchFamily="34" charset="0"/>
                        <a:buChar char="•"/>
                      </a:pPr>
                      <a:r>
                        <a:rPr lang="en-US" sz="1800" dirty="0" smtClean="0">
                          <a:solidFill>
                            <a:schemeClr val="tx1"/>
                          </a:solidFill>
                        </a:rPr>
                        <a:t>Lean</a:t>
                      </a:r>
                      <a:r>
                        <a:rPr lang="en-US" sz="1800" baseline="0" dirty="0" smtClean="0">
                          <a:solidFill>
                            <a:schemeClr val="tx1"/>
                          </a:solidFill>
                        </a:rPr>
                        <a:t> Canvas Introduction</a:t>
                      </a:r>
                      <a:endParaRPr lang="en-US" sz="1800" dirty="0" smtClean="0">
                        <a:solidFill>
                          <a:schemeClr val="tx1"/>
                        </a:solidFill>
                      </a:endParaRPr>
                    </a:p>
                  </a:txBody>
                  <a:tcPr anchor="ctr">
                    <a:solidFill>
                      <a:schemeClr val="accent1">
                        <a:lumMod val="20000"/>
                        <a:lumOff val="80000"/>
                      </a:schemeClr>
                    </a:solidFill>
                  </a:tcPr>
                </a:tc>
              </a:tr>
              <a:tr h="443624">
                <a:tc gridSpan="2">
                  <a:txBody>
                    <a:bodyPr/>
                    <a:lstStyle/>
                    <a:p>
                      <a:pPr marL="91440" indent="-91440" algn="ctr"/>
                      <a:r>
                        <a:rPr lang="en-US" sz="2400" b="1" dirty="0" smtClean="0"/>
                        <a:t>LUNCH</a:t>
                      </a:r>
                      <a:endParaRPr lang="en-US" sz="2400" b="1" dirty="0"/>
                    </a:p>
                  </a:txBody>
                  <a:tcPr anchor="ctr">
                    <a:solidFill>
                      <a:schemeClr val="bg1"/>
                    </a:solidFill>
                  </a:tcPr>
                </a:tc>
                <a:tc hMerge="1">
                  <a:txBody>
                    <a:bodyPr/>
                    <a:lstStyle/>
                    <a:p>
                      <a:endParaRPr lang="en-US"/>
                    </a:p>
                  </a:txBody>
                  <a:tcPr/>
                </a:tc>
              </a:tr>
              <a:tr h="1585836">
                <a:tc>
                  <a:txBody>
                    <a:bodyPr/>
                    <a:lstStyle/>
                    <a:p>
                      <a:r>
                        <a:rPr lang="en-US" sz="2000" b="1" kern="1200" dirty="0" smtClean="0">
                          <a:solidFill>
                            <a:schemeClr val="bg1"/>
                          </a:solidFill>
                          <a:latin typeface="+mn-lt"/>
                          <a:ea typeface="+mn-ea"/>
                          <a:cs typeface="+mn-cs"/>
                        </a:rPr>
                        <a:t>Afternoon</a:t>
                      </a:r>
                    </a:p>
                    <a:p>
                      <a:endParaRPr lang="en-US" sz="2400" b="1" kern="1200" dirty="0">
                        <a:solidFill>
                          <a:schemeClr val="bg1"/>
                        </a:solidFill>
                        <a:latin typeface="+mn-lt"/>
                        <a:ea typeface="+mn-ea"/>
                        <a:cs typeface="+mn-cs"/>
                      </a:endParaRPr>
                    </a:p>
                  </a:txBody>
                  <a:tcPr anchor="ctr">
                    <a:solidFill>
                      <a:schemeClr val="accent1">
                        <a:lumMod val="60000"/>
                        <a:lumOff val="40000"/>
                      </a:schemeClr>
                    </a:solidFill>
                  </a:tcPr>
                </a:tc>
                <a:tc>
                  <a:txBody>
                    <a:bodyPr/>
                    <a:lstStyle/>
                    <a:p>
                      <a:pPr marL="182880" indent="-182880">
                        <a:buFont typeface="Arial" panose="020B0604020202020204" pitchFamily="34" charset="0"/>
                        <a:buChar char="•"/>
                      </a:pPr>
                      <a:r>
                        <a:rPr lang="en-US" sz="1800" dirty="0" smtClean="0">
                          <a:solidFill>
                            <a:schemeClr val="tx1"/>
                          </a:solidFill>
                        </a:rPr>
                        <a:t>LDA Report Out</a:t>
                      </a:r>
                      <a:r>
                        <a:rPr lang="en-US" sz="1800" baseline="0" dirty="0" smtClean="0">
                          <a:solidFill>
                            <a:schemeClr val="tx1"/>
                          </a:solidFill>
                        </a:rPr>
                        <a:t> and Reflection</a:t>
                      </a:r>
                    </a:p>
                    <a:p>
                      <a:pPr marL="182880" marR="0" lvl="0"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aseline="0" dirty="0" smtClean="0">
                          <a:solidFill>
                            <a:schemeClr val="tx1"/>
                          </a:solidFill>
                        </a:rPr>
                        <a:t>Classroom Session Conclusion</a:t>
                      </a:r>
                    </a:p>
                  </a:txBody>
                  <a:tcPr anchor="ctr">
                    <a:solidFill>
                      <a:schemeClr val="accent1">
                        <a:lumMod val="20000"/>
                        <a:lumOff val="80000"/>
                      </a:schemeClr>
                    </a:solidFill>
                  </a:tcPr>
                </a:tc>
              </a:tr>
            </a:tbl>
          </a:graphicData>
        </a:graphic>
      </p:graphicFrame>
    </p:spTree>
    <p:extLst>
      <p:ext uri="{BB962C8B-B14F-4D97-AF65-F5344CB8AC3E}">
        <p14:creationId xmlns:p14="http://schemas.microsoft.com/office/powerpoint/2010/main" val="42722987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rial" charset="0"/>
                <a:ea typeface="Arial" charset="0"/>
                <a:cs typeface="Arial" charset="0"/>
              </a:rPr>
              <a:t>Activity: Icebreaker </a:t>
            </a:r>
            <a:endParaRPr lang="en-US" dirty="0">
              <a:latin typeface="Arial" charset="0"/>
              <a:ea typeface="Arial" charset="0"/>
              <a:cs typeface="Arial" charset="0"/>
            </a:endParaRPr>
          </a:p>
        </p:txBody>
      </p:sp>
      <p:sp>
        <p:nvSpPr>
          <p:cNvPr id="3" name="Subtitle 2"/>
          <p:cNvSpPr>
            <a:spLocks noGrp="1"/>
          </p:cNvSpPr>
          <p:nvPr>
            <p:ph type="subTitle" idx="1"/>
          </p:nvPr>
        </p:nvSpPr>
        <p:spPr/>
        <p:txBody>
          <a:bodyPr/>
          <a:lstStyle/>
          <a:p>
            <a:endParaRPr lang="en-US" dirty="0">
              <a:latin typeface="Arial" charset="0"/>
              <a:ea typeface="Arial" charset="0"/>
              <a:cs typeface="Arial" charset="0"/>
            </a:endParaRPr>
          </a:p>
        </p:txBody>
      </p:sp>
    </p:spTree>
    <p:extLst>
      <p:ext uri="{BB962C8B-B14F-4D97-AF65-F5344CB8AC3E}">
        <p14:creationId xmlns:p14="http://schemas.microsoft.com/office/powerpoint/2010/main" val="34715076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property id=&quot;20141&quot; value=&quot;Section 8: Equal Employment Opportunity&quot;/&gt;&lt;property id=&quot;20144&quot; value=&quot;1&quot;/&gt;&lt;property id=&quot;20146&quot; value=&quot;0&quot;/&gt;&lt;property id=&quot;20147&quot; value=&quot;0&quot;/&gt;&lt;property id=&quot;20148&quot; value=&quot;5&quot;/&gt;&lt;property id=&quot;20180&quot; value=&quot;0&quot;/&gt;&lt;property id=&quot;20181&quot; value=&quot;1&quot;/&gt;&lt;property id=&quot;20183&quot; value=&quot;1&quot;/&gt;&lt;property id=&quot;20184&quot; value=&quot;7&quot;/&gt;&lt;property id=&quot;20193&quot; value=&quot;-1&quot;/&gt;&lt;property id=&quot;20221&quot; value=&quot;Y:\HUD Learn\Standards and Templates\&quot;/&gt;&lt;property id=&quot;20224&quot; value=&quot;C:\Users\19636\Documents\My Adobe Presentations\Section 8_Equal Employment Opportunity&quot;/&gt;&lt;property id=&quot;20225&quot; value=&quot;C:\Users\31323\Desktop\HUD Final Publishing\Section 8\&quot;/&gt;&lt;property id=&quot;20226&quot; value=&quot;C:\Users\35125\Documents\OMB Digital Services Course\Release 2\Classroom Session\Release 2_Classroom Session_Day2_10 17 2016.pptx&quot;/&gt;&lt;property id=&quot;20250&quot; value=&quot;0&quot;/&gt;&lt;property id=&quot;20251&quot; value=&quot;0&quot;/&gt;&lt;property id=&quot;20259&quot; value=&quot;0&quot;/&gt;&lt;property id=&quot;20600&quot; value=&quot;0&quot;/&gt;&lt;property id=&quot;20700&quot; value=&quot;0&quot;/&gt;&lt;object type=&quot;2&quot; unique_id=&quot;158526&quot;&gt;&lt;object type=&quot;3&quot; unique_id=&quot;158527&quot;&gt;&lt;property id=&quot;20148&quot; value=&quot;5&quot;/&gt;&lt;property id=&quot;20300&quot; value=&quot;Slide 2 - &amp;quot;Digital Services Contracting Professional Development MVP Program    Release 2 Classroom Session&amp;quot;&quot;/&gt;&lt;property id=&quot;20302&quot; value=&quot;1&quot;/&gt;&lt;property id=&quot;20303&quot; value=&quot;HUD LEARN&quot;/&gt;&lt;property id=&quot;20307&quot; value=&quot;256&quot;/&gt;&lt;property id=&quot;20309&quot; value=&quot;158695&quot;/&gt;&lt;property id=&quot;20312&quot; value=&quot;0&quot;/&gt;&lt;property id=&quot;20601&quot; value=&quot;0&quot;/&gt;&lt;/object&gt;&lt;object type=&quot;3&quot; unique_id=&quot;1086820&quot;&gt;&lt;property id=&quot;20148&quot; value=&quot;5&quot;/&gt;&lt;property id=&quot;20300&quot; value=&quot;Slide 8 - &amp;quot;Orientation Agenda &amp;quot;&quot;/&gt;&lt;property id=&quot;20307&quot; value=&quot;261&quot;/&gt;&lt;/object&gt;&lt;object type=&quot;3&quot; unique_id=&quot;1092663&quot;&gt;&lt;property id=&quot;20148&quot; value=&quot;5&quot;/&gt;&lt;property id=&quot;20300&quot; value=&quot;Slide 72 - &amp;quot;Lunch&amp;quot;&quot;/&gt;&lt;property id=&quot;20307&quot; value=&quot;360&quot;/&gt;&lt;/object&gt;&lt;object type=&quot;3&quot; unique_id=&quot;1101460&quot;&gt;&lt;property id=&quot;20148&quot; value=&quot;5&quot;/&gt;&lt;property id=&quot;20300&quot; value=&quot;Slide 3 - &amp;quot;Logistics for the Next Four Days&amp;quot;&quot;/&gt;&lt;property id=&quot;20307&quot; value=&quot;375&quot;/&gt;&lt;/object&gt;&lt;object type=&quot;3&quot; unique_id=&quot;1101461&quot;&gt;&lt;property id=&quot;20148&quot; value=&quot;5&quot;/&gt;&lt;property id=&quot;20300&quot; value=&quot;Slide 5 - &amp;quot;Where You’ve Been&amp;quot;&quot;/&gt;&lt;property id=&quot;20307&quot; value=&quot;380&quot;/&gt;&lt;/object&gt;&lt;object type=&quot;3&quot; unique_id=&quot;1101467&quot;&gt;&lt;property id=&quot;20148&quot; value=&quot;5&quot;/&gt;&lt;property id=&quot;20300&quot; value=&quot;Slide 9 - &amp;quot;Activity: Icebreaker &amp;quot;&quot;/&gt;&lt;property id=&quot;20307&quot; value=&quot;379&quot;/&gt;&lt;/object&gt;&lt;object type=&quot;3&quot; unique_id=&quot;1101714&quot;&gt;&lt;property id=&quot;20148&quot; value=&quot;5&quot;/&gt;&lt;property id=&quot;20300&quot; value=&quot;Slide 6 - &amp;quot;Where You’re Going&amp;quot;&quot;/&gt;&lt;property id=&quot;20307&quot; value=&quot;382&quot;/&gt;&lt;/object&gt;&lt;object type=&quot;3&quot; unique_id=&quot;1103212&quot;&gt;&lt;property id=&quot;20148&quot; value=&quot;5&quot;/&gt;&lt;property id=&quot;20300&quot; value=&quot;Slide 63 - &amp;quot;The Importance of Understanding Stakeholder Challenges&amp;quot;&quot;/&gt;&lt;property id=&quot;20307&quot; value=&quot;387&quot;/&gt;&lt;/object&gt;&lt;object type=&quot;3&quot; unique_id=&quot;1103213&quot;&gt;&lt;property id=&quot;20148&quot; value=&quot;5&quot;/&gt;&lt;property id=&quot;20300&quot; value=&quot;Slide 74 - &amp;quot;Live Digital Assignment Working Session&amp;quot;&quot;/&gt;&lt;property id=&quot;20307&quot; value=&quot;388&quot;/&gt;&lt;/object&gt;&lt;object type=&quot;3&quot; unique_id=&quot;1103654&quot;&gt;&lt;property id=&quot;20148&quot; value=&quot;5&quot;/&gt;&lt;property id=&quot;20300&quot; value=&quot;Slide 64 - &amp;quot;Two Inputs to Prepare for Change&amp;amp;#x09;&amp;quot;&quot;/&gt;&lt;property id=&quot;20307&quot; value=&quot;390&quot;/&gt;&lt;/object&gt;&lt;object type=&quot;3&quot; unique_id=&quot;1103656&quot;&gt;&lt;property id=&quot;20148&quot; value=&quot;5&quot;/&gt;&lt;property id=&quot;20300&quot; value=&quot;Slide 75 - &amp;quot;Demo Day Preparation&amp;quot;&quot;/&gt;&lt;property id=&quot;20307&quot; value=&quot;389&quot;/&gt;&lt;/object&gt;&lt;object type=&quot;3&quot; unique_id=&quot;1104385&quot;&gt;&lt;property id=&quot;20148&quot; value=&quot;5&quot;/&gt;&lt;property id=&quot;20300&quot; value=&quot;Slide 62 - &amp;quot;Morning Break&amp;quot;&quot;/&gt;&lt;property id=&quot;20307&quot; value=&quot;394&quot;/&gt;&lt;/object&gt;&lt;object type=&quot;3&quot; unique_id=&quot;1104386&quot;&gt;&lt;property id=&quot;20148&quot; value=&quot;5&quot;/&gt;&lt;property id=&quot;20300&quot; value=&quot;Slide 67 - &amp;quot;Stakeholder Analysis - Discussion&amp;quot;&quot;/&gt;&lt;property id=&quot;20307&quot; value=&quot;393&quot;/&gt;&lt;/object&gt;&lt;object type=&quot;3&quot; unique_id=&quot;1104957&quot;&gt;&lt;property id=&quot;20148&quot; value=&quot;5&quot;/&gt;&lt;property id=&quot;20300&quot; value=&quot;Slide 66 - &amp;quot;Change and Innovation Readiness Survey&amp;quot;&quot;/&gt;&lt;property id=&quot;20307&quot; value=&quot;395&quot;/&gt;&lt;/object&gt;&lt;object type=&quot;3&quot; unique_id=&quot;1104960&quot;&gt;&lt;property id=&quot;20148&quot; value=&quot;5&quot;/&gt;&lt;property id=&quot;20300&quot; value=&quot;Slide 69 - &amp;quot;Ladder of Inference&amp;amp;#x09;&amp;quot;&quot;/&gt;&lt;property id=&quot;20307&quot; value=&quot;399&quot;/&gt;&lt;/object&gt;&lt;object type=&quot;3&quot; unique_id=&quot;1105664&quot;&gt;&lt;property id=&quot;20148&quot; value=&quot;5&quot;/&gt;&lt;property id=&quot;20300&quot; value=&quot;Slide 7 - &amp;quot;Day 2 Agenda&amp;quot;&quot;/&gt;&lt;property id=&quot;20307&quot; value=&quot;404&quot;/&gt;&lt;/object&gt;&lt;object type=&quot;3&quot; unique_id=&quot;1106507&quot;&gt;&lt;property id=&quot;20148&quot; value=&quot;5&quot;/&gt;&lt;property id=&quot;20300&quot; value=&quot;Slide 65 - &amp;quot;Stakeholder Analysis and Challenges&amp;quot;&quot;/&gt;&lt;property id=&quot;20307&quot; value=&quot;412&quot;/&gt;&lt;/object&gt;&lt;object type=&quot;3&quot; unique_id=&quot;1108824&quot;&gt;&lt;property id=&quot;20148&quot; value=&quot;5&quot;/&gt;&lt;property id=&quot;20300&quot; value=&quot;Slide 10 - &amp;quot;Activity Instructions&amp;quot;&quot;/&gt;&lt;property id=&quot;20307&quot; value=&quot;419&quot;/&gt;&lt;/object&gt;&lt;object type=&quot;3&quot; unique_id=&quot;1108825&quot;&gt;&lt;property id=&quot;20148&quot; value=&quot;5&quot;/&gt;&lt;property id=&quot;20300&quot; value=&quot;Slide 68 - &amp;quot;Identify the Need or Problem&amp;quot;&quot;/&gt;&lt;property id=&quot;20307&quot; value=&quot;418&quot;/&gt;&lt;/object&gt;&lt;object type=&quot;3&quot; unique_id=&quot;1109483&quot;&gt;&lt;property id=&quot;20148&quot; value=&quot;5&quot;/&gt;&lt;property id=&quot;20300&quot; value=&quot;Slide 70 - &amp;quot;Other Preparation Notes&amp;quot;&quot;/&gt;&lt;property id=&quot;20307&quot; value=&quot;421&quot;/&gt;&lt;/object&gt;&lt;object type=&quot;3&quot; unique_id=&quot;1109999&quot;&gt;&lt;property id=&quot;20148&quot; value=&quot;5&quot;/&gt;&lt;property id=&quot;20300&quot; value=&quot;Slide 11 - &amp;quot;Design Phase&amp;quot;&quot;/&gt;&lt;property id=&quot;20307&quot; value=&quot;422&quot;/&gt;&lt;/object&gt;&lt;object type=&quot;3&quot; unique_id=&quot;1110000&quot;&gt;&lt;property id=&quot;20148&quot; value=&quot;5&quot;/&gt;&lt;property id=&quot;20300&quot; value=&quot;Slide 12 - &amp;quot;Construction Period&amp;quot;&quot;/&gt;&lt;property id=&quot;20307&quot; value=&quot;423&quot;/&gt;&lt;/object&gt;&lt;object type=&quot;3&quot; unique_id=&quot;1110001&quot;&gt;&lt;property id=&quot;20148&quot; value=&quot;5&quot;/&gt;&lt;property id=&quot;20300&quot; value=&quot;Slide 13 - &amp;quot;Additional Requirement&amp;quot;&quot;/&gt;&lt;property id=&quot;20307&quot; value=&quot;424&quot;/&gt;&lt;/object&gt;&lt;object type=&quot;3&quot; unique_id=&quot;1110002&quot;&gt;&lt;property id=&quot;20148&quot; value=&quot;5&quot;/&gt;&lt;property id=&quot;20300&quot; value=&quot;Slide 14 - &amp;quot;Biodome in Arizona Debrief&amp;quot;&quot;/&gt;&lt;property id=&quot;20307&quot; value=&quot;425&quot;/&gt;&lt;/object&gt;&lt;object type=&quot;3&quot; unique_id=&quot;1110210&quot;&gt;&lt;property id=&quot;20148&quot; value=&quot;5&quot;/&gt;&lt;property id=&quot;20300&quot; value=&quot;Slide 73 - &amp;quot;Understanding Stakeholder Challenges – Part II&amp;quot;&quot;/&gt;&lt;property id=&quot;20307&quot; value=&quot;426&quot;/&gt;&lt;/object&gt;&lt;object type=&quot;3&quot; unique_id=&quot;1110217&quot;&gt;&lt;property id=&quot;20148&quot; value=&quot;5&quot;/&gt;&lt;property id=&quot;20300&quot; value=&quot;Slide 1 - &amp;quot;Table Assignments for Day 2&amp;quot;&quot;/&gt;&lt;property id=&quot;20307&quot; value=&quot;430&quot;/&gt;&lt;/object&gt;&lt;object type=&quot;3&quot; unique_id=&quot;1110218&quot;&gt;&lt;property id=&quot;20148&quot; value=&quot;5&quot;/&gt;&lt;property id=&quot;20300&quot; value=&quot;Slide 15 - &amp;quot;Pre-Program and  Release 1 Assessment Results&amp;quot;&quot;/&gt;&lt;property id=&quot;20307&quot; value=&quot;431&quot;/&gt;&lt;/object&gt;&lt;object type=&quot;3&quot; unique_id=&quot;1110219&quot;&gt;&lt;property id=&quot;20148&quot; value=&quot;5&quot;/&gt;&lt;property id=&quot;20300&quot; value=&quot;Slide 16 - &amp;quot;Assessment Approach&amp;quot;&quot;/&gt;&lt;property id=&quot;20307&quot; value=&quot;432&quot;/&gt;&lt;/object&gt;&lt;object type=&quot;3&quot; unique_id=&quot;1110220&quot;&gt;&lt;property id=&quot;20148&quot; value=&quot;5&quot;/&gt;&lt;property id=&quot;20300&quot; value=&quot;Slide 17 - &amp;quot;Pre-Program Assessment: Cohort Overview&amp;quot;&quot;/&gt;&lt;property id=&quot;20307&quot; value=&quot;433&quot;/&gt;&lt;/object&gt;&lt;object type=&quot;3&quot; unique_id=&quot;1110221&quot;&gt;&lt;property id=&quot;20148&quot; value=&quot;5&quot;/&gt;&lt;property id=&quot;20300&quot; value=&quot;Slide 18 - &amp;quot;Pre-Program Assessment: Performance Objectives&amp;quot;&quot;/&gt;&lt;property id=&quot;20307&quot; value=&quot;434&quot;/&gt;&lt;/object&gt;&lt;object type=&quot;3&quot; unique_id=&quot;1110222&quot;&gt;&lt;property id=&quot;20148&quot; value=&quot;5&quot;/&gt;&lt;property id=&quot;20300&quot; value=&quot;Slide 19 - &amp;quot;Release 1 Assessment: Cohort Overview&amp;quot;&quot;/&gt;&lt;property id=&quot;20307&quot; value=&quot;435&quot;/&gt;&lt;/object&gt;&lt;object type=&quot;3&quot; unique_id=&quot;1110223&quot;&gt;&lt;property id=&quot;20148&quot; value=&quot;5&quot;/&gt;&lt;property id=&quot;20300&quot; value=&quot;Slide 20 - &amp;quot;Comparing the Pre-Program and Release 1 Assessments&amp;quot;&quot;/&gt;&lt;property id=&quot;20307&quot; value=&quot;436&quot;/&gt;&lt;/object&gt;&lt;object type=&quot;3&quot; unique_id=&quot;1110224&quot;&gt;&lt;property id=&quot;20148&quot; value=&quot;5&quot;/&gt;&lt;property id=&quot;20300&quot; value=&quot;Slide 71 - &amp;quot;Group Discussion – Your Strategies &amp;quot;&quot;/&gt;&lt;property id=&quot;20307&quot; value=&quot;437&quot;/&gt;&lt;/object&gt;&lt;object type=&quot;3&quot; unique_id=&quot;1112214&quot;&gt;&lt;property id=&quot;20148&quot; value=&quot;5&quot;/&gt;&lt;property id=&quot;20300&quot; value=&quot;Slide 22 - &amp;quot;Tips&amp;quot;&quot;/&gt;&lt;property id=&quot;20307&quot; value=&quot;438&quot;/&gt;&lt;/object&gt;&lt;object type=&quot;3&quot; unique_id=&quot;1112215&quot;&gt;&lt;property id=&quot;20148&quot; value=&quot;5&quot;/&gt;&lt;property id=&quot;20300&quot; value=&quot;Slide 23 - &amp;quot;Before We Begin&amp;quot;&quot;/&gt;&lt;property id=&quot;20307&quot; value=&quot;439&quot;/&gt;&lt;/object&gt;&lt;object type=&quot;3&quot; unique_id=&quot;1112216&quot;&gt;&lt;property id=&quot;20148&quot; value=&quot;5&quot;/&gt;&lt;property id=&quot;20300&quot; value=&quot;Slide 24 - &amp;quot;About Me&amp;quot;&quot;/&gt;&lt;property id=&quot;20307&quot; value=&quot;440&quot;/&gt;&lt;/object&gt;&lt;object type=&quot;3&quot; unique_id=&quot;1112217&quot;&gt;&lt;property id=&quot;20148&quot; value=&quot;5&quot;/&gt;&lt;property id=&quot;20300&quot; value=&quot;Slide 25 - &amp;quot;Agenda&amp;quot;&quot;/&gt;&lt;property id=&quot;20307&quot; value=&quot;441&quot;/&gt;&lt;/object&gt;&lt;object type=&quot;3&quot; unique_id=&quot;1112218&quot;&gt;&lt;property id=&quot;20148&quot; value=&quot;5&quot;/&gt;&lt;property id=&quot;20300&quot; value=&quot;Slide 26 - &amp;quot;Agenda&amp;quot;&quot;/&gt;&lt;property id=&quot;20307&quot; value=&quot;442&quot;/&gt;&lt;/object&gt;&lt;object type=&quot;3&quot; unique_id=&quot;1112219&quot;&gt;&lt;property id=&quot;20148&quot; value=&quot;5&quot;/&gt;&lt;property id=&quot;20300&quot; value=&quot;Slide 27 - &amp;quot;The Product Owner&amp;quot;&quot;/&gt;&lt;property id=&quot;20307&quot; value=&quot;443&quot;/&gt;&lt;/object&gt;&lt;object type=&quot;3&quot; unique_id=&quot;1112220&quot;&gt;&lt;property id=&quot;20148&quot; value=&quot;5&quot;/&gt;&lt;property id=&quot;20300&quot; value=&quot;Slide 28 - &amp;quot;Other Stakeholders&amp;quot;&quot;/&gt;&lt;property id=&quot;20307&quot; value=&quot;444&quot;/&gt;&lt;/object&gt;&lt;object type=&quot;3&quot; unique_id=&quot;1112221&quot;&gt;&lt;property id=&quot;20148&quot; value=&quot;5&quot;/&gt;&lt;property id=&quot;20300&quot; value=&quot;Slide 29 - &amp;quot;The Most Important Stakeholders&amp;quot;&quot;/&gt;&lt;property id=&quot;20307&quot; value=&quot;445&quot;/&gt;&lt;/object&gt;&lt;object type=&quot;3&quot; unique_id=&quot;1112222&quot;&gt;&lt;property id=&quot;20148&quot; value=&quot;5&quot;/&gt;&lt;property id=&quot;20300&quot; value=&quot;Slide 30 - &amp;quot;Agenda&amp;quot;&quot;/&gt;&lt;property id=&quot;20307&quot; value=&quot;446&quot;/&gt;&lt;/object&gt;&lt;object type=&quot;3&quot; unique_id=&quot;1112223&quot;&gt;&lt;property id=&quot;20148&quot; value=&quot;5&quot;/&gt;&lt;property id=&quot;20300&quot; value=&quot;Slide 31 - &amp;quot;The Traditional Approach&amp;quot;&quot;/&gt;&lt;property id=&quot;20307&quot; value=&quot;447&quot;/&gt;&lt;/object&gt;&lt;object type=&quot;3&quot; unique_id=&quot;1112224&quot;&gt;&lt;property id=&quot;20148&quot; value=&quot;5&quot;/&gt;&lt;property id=&quot;20300&quot; value=&quot;Slide 32 - &amp;quot;Don’t Go Chasing Waterfall&amp;quot;&quot;/&gt;&lt;property id=&quot;20307&quot; value=&quot;448&quot;/&gt;&lt;/object&gt;&lt;object type=&quot;3&quot; unique_id=&quot;1112225&quot;&gt;&lt;property id=&quot;20148&quot; value=&quot;5&quot;/&gt;&lt;property id=&quot;20300&quot; value=&quot;Slide 33 - &amp;quot;A Lot of Waste&amp;quot;&quot;/&gt;&lt;property id=&quot;20307&quot; value=&quot;449&quot;/&gt;&lt;/object&gt;&lt;object type=&quot;3&quot; unique_id=&quot;1112226&quot;&gt;&lt;property id=&quot;20148&quot; value=&quot;5&quot;/&gt;&lt;property id=&quot;20300&quot; value=&quot;Slide 34 - &amp;quot;Benefits of an Agile Approach&amp;quot;&quot;/&gt;&lt;property id=&quot;20307&quot; value=&quot;450&quot;/&gt;&lt;/object&gt;&lt;object type=&quot;3&quot; unique_id=&quot;1112227&quot;&gt;&lt;property id=&quot;20148&quot; value=&quot;5&quot;/&gt;&lt;property id=&quot;20300&quot; value=&quot;Slide 35 - &amp;quot;Agile Product Vision&amp;quot;&quot;/&gt;&lt;property id=&quot;20307&quot; value=&quot;451&quot;/&gt;&lt;/object&gt;&lt;object type=&quot;3&quot; unique_id=&quot;1112228&quot;&gt;&lt;property id=&quot;20148&quot; value=&quot;5&quot;/&gt;&lt;property id=&quot;20300&quot; value=&quot;Slide 36 - &amp;quot;Agile Product Vision Formats&amp;quot;&quot;/&gt;&lt;property id=&quot;20307&quot; value=&quot;452&quot;/&gt;&lt;/object&gt;&lt;object type=&quot;3&quot; unique_id=&quot;1112229&quot;&gt;&lt;property id=&quot;20148&quot; value=&quot;5&quot;/&gt;&lt;property id=&quot;20300&quot; value=&quot;Slide 37 - &amp;quot;High-Level Product Backlog&amp;quot;&quot;/&gt;&lt;property id=&quot;20307&quot; value=&quot;453&quot;/&gt;&lt;/object&gt;&lt;object type=&quot;3&quot; unique_id=&quot;1112230&quot;&gt;&lt;property id=&quot;20148&quot; value=&quot;5&quot;/&gt;&lt;property id=&quot;20300&quot; value=&quot;Slide 38 - &amp;quot;User Stories Redux&amp;quot;&quot;/&gt;&lt;property id=&quot;20307&quot; value=&quot;454&quot;/&gt;&lt;/object&gt;&lt;object type=&quot;3&quot; unique_id=&quot;1112231&quot;&gt;&lt;property id=&quot;20148&quot; value=&quot;5&quot;/&gt;&lt;property id=&quot;20300&quot; value=&quot;Slide 39 - &amp;quot;Product Roadmap&amp;quot;&quot;/&gt;&lt;property id=&quot;20307&quot; value=&quot;455&quot;/&gt;&lt;/object&gt;&lt;object type=&quot;3&quot; unique_id=&quot;1112232&quot;&gt;&lt;property id=&quot;20148&quot; value=&quot;5&quot;/&gt;&lt;property id=&quot;20300&quot; value=&quot;Slide 40 - &amp;quot;Lean Thinking&amp;quot;&quot;/&gt;&lt;property id=&quot;20307&quot; value=&quot;456&quot;/&gt;&lt;/object&gt;&lt;object type=&quot;3&quot; unique_id=&quot;1112233&quot;&gt;&lt;property id=&quot;20148&quot; value=&quot;5&quot;/&gt;&lt;property id=&quot;20300&quot; value=&quot;Slide 41 - &amp;quot;Lean Software Development&amp;quot;&quot;/&gt;&lt;property id=&quot;20307&quot; value=&quot;457&quot;/&gt;&lt;/object&gt;&lt;object type=&quot;3&quot; unique_id=&quot;1112234&quot;&gt;&lt;property id=&quot;20148&quot; value=&quot;5&quot;/&gt;&lt;property id=&quot;20300&quot; value=&quot;Slide 42 - &amp;quot;Agile Principles&amp;quot;&quot;/&gt;&lt;property id=&quot;20307&quot; value=&quot;458&quot;/&gt;&lt;/object&gt;&lt;object type=&quot;3&quot; unique_id=&quot;1112235&quot;&gt;&lt;property id=&quot;20148&quot; value=&quot;5&quot;/&gt;&lt;property id=&quot;20300&quot; value=&quot;Slide 43 - &amp;quot;Kanban&amp;quot;&quot;/&gt;&lt;property id=&quot;20307&quot; value=&quot;459&quot;/&gt;&lt;/object&gt;&lt;object type=&quot;3&quot; unique_id=&quot;1112236&quot;&gt;&lt;property id=&quot;20148&quot; value=&quot;5&quot;/&gt;&lt;property id=&quot;20300&quot; value=&quot;Slide 44 - &amp;quot;Scrum&amp;quot;&quot;/&gt;&lt;property id=&quot;20307&quot; value=&quot;460&quot;/&gt;&lt;/object&gt;&lt;object type=&quot;3&quot; unique_id=&quot;1112237&quot;&gt;&lt;property id=&quot;20148&quot; value=&quot;5&quot;/&gt;&lt;property id=&quot;20300&quot; value=&quot;Slide 45 - &amp;quot;Not Everything Is A Nail&amp;quot;&quot;/&gt;&lt;property id=&quot;20307&quot; value=&quot;461&quot;/&gt;&lt;/object&gt;&lt;object type=&quot;3&quot; unique_id=&quot;1112238&quot;&gt;&lt;property id=&quot;20148&quot; value=&quot;5&quot;/&gt;&lt;property id=&quot;20300&quot; value=&quot;Slide 46 - &amp;quot;Why It Matters&amp;quot;&quot;/&gt;&lt;property id=&quot;20307&quot; value=&quot;462&quot;/&gt;&lt;/object&gt;&lt;object type=&quot;3&quot; unique_id=&quot;1112239&quot;&gt;&lt;property id=&quot;20148&quot; value=&quot;5&quot;/&gt;&lt;property id=&quot;20300&quot; value=&quot;Slide 47 - &amp;quot;Agile Metrics&amp;quot;&quot;/&gt;&lt;property id=&quot;20307&quot; value=&quot;463&quot;/&gt;&lt;/object&gt;&lt;object type=&quot;3&quot; unique_id=&quot;1112240&quot;&gt;&lt;property id=&quot;20148&quot; value=&quot;5&quot;/&gt;&lt;property id=&quot;20300&quot; value=&quot;Slide 48 - &amp;quot;Core Agile Metrics&amp;quot;&quot;/&gt;&lt;property id=&quot;20307&quot; value=&quot;464&quot;/&gt;&lt;/object&gt;&lt;object type=&quot;3&quot; unique_id=&quot;1112241&quot;&gt;&lt;property id=&quot;20148&quot; value=&quot;5&quot;/&gt;&lt;property id=&quot;20300&quot; value=&quot;Slide 49 - &amp;quot;Sources for Metrics&amp;quot;&quot;/&gt;&lt;property id=&quot;20307&quot; value=&quot;465&quot;/&gt;&lt;/object&gt;&lt;object type=&quot;3&quot; unique_id=&quot;1112242&quot;&gt;&lt;property id=&quot;20148&quot; value=&quot;5&quot;/&gt;&lt;property id=&quot;20300&quot; value=&quot;Slide 50 - &amp;quot;Why It Matters&amp;quot;&quot;/&gt;&lt;property id=&quot;20307&quot; value=&quot;466&quot;/&gt;&lt;/object&gt;&lt;object type=&quot;3&quot; unique_id=&quot;1112243&quot;&gt;&lt;property id=&quot;20148&quot; value=&quot;5&quot;/&gt;&lt;property id=&quot;20300&quot; value=&quot;Slide 51 - &amp;quot;Agenda&amp;quot;&quot;/&gt;&lt;property id=&quot;20307&quot; value=&quot;467&quot;/&gt;&lt;/object&gt;&lt;object type=&quot;3&quot; unique_id=&quot;1112244&quot;&gt;&lt;property id=&quot;20148&quot; value=&quot;5&quot;/&gt;&lt;property id=&quot;20300&quot; value=&quot;Slide 52 - &amp;quot;Technology for a Better World&amp;quot;&quot;/&gt;&lt;property id=&quot;20307&quot; value=&quot;468&quot;/&gt;&lt;/object&gt;&lt;object type=&quot;3&quot; unique_id=&quot;1112245&quot;&gt;&lt;property id=&quot;20148&quot; value=&quot;5&quot;/&gt;&lt;property id=&quot;20300&quot; value=&quot;Slide 53 - &amp;quot;The Cloud&amp;quot;&quot;/&gt;&lt;property id=&quot;20307&quot; value=&quot;469&quot;/&gt;&lt;/object&gt;&lt;object type=&quot;3&quot; unique_id=&quot;1112246&quot;&gt;&lt;property id=&quot;20148&quot; value=&quot;5&quot;/&gt;&lt;property id=&quot;20300&quot; value=&quot;Slide 54 - &amp;quot;Elastic Cloud Pricing&amp;quot;&quot;/&gt;&lt;property id=&quot;20307&quot; value=&quot;470&quot;/&gt;&lt;/object&gt;&lt;object type=&quot;3&quot; unique_id=&quot;1112247&quot;&gt;&lt;property id=&quot;20148&quot; value=&quot;5&quot;/&gt;&lt;property id=&quot;20300&quot; value=&quot;Slide 55 - &amp;quot;Advantages&amp;quot;&quot;/&gt;&lt;property id=&quot;20307&quot; value=&quot;471&quot;/&gt;&lt;/object&gt;&lt;object type=&quot;3&quot; unique_id=&quot;1112248&quot;&gt;&lt;property id=&quot;20148&quot; value=&quot;5&quot;/&gt;&lt;property id=&quot;20300&quot; value=&quot;Slide 56 - &amp;quot;Disadvantages&amp;quot;&quot;/&gt;&lt;property id=&quot;20307&quot; value=&quot;472&quot;/&gt;&lt;/object&gt;&lt;object type=&quot;3&quot; unique_id=&quot;1112249&quot;&gt;&lt;property id=&quot;20148&quot; value=&quot;5&quot;/&gt;&lt;property id=&quot;20300&quot; value=&quot;Slide 57 - &amp;quot;FedRAMP&amp;quot;&quot;/&gt;&lt;property id=&quot;20307&quot; value=&quot;473&quot;/&gt;&lt;/object&gt;&lt;object type=&quot;3&quot; unique_id=&quot;1112250&quot;&gt;&lt;property id=&quot;20148&quot; value=&quot;5&quot;/&gt;&lt;property id=&quot;20300&quot; value=&quot;Slide 58 - &amp;quot;Open-Source&amp;quot;&quot;/&gt;&lt;property id=&quot;20307&quot; value=&quot;474&quot;/&gt;&lt;/object&gt;&lt;object type=&quot;3&quot; unique_id=&quot;1112251&quot;&gt;&lt;property id=&quot;20148&quot; value=&quot;5&quot;/&gt;&lt;property id=&quot;20300&quot; value=&quot;Slide 59 - &amp;quot;Why It Matters&amp;quot;&quot;/&gt;&lt;property id=&quot;20307&quot; value=&quot;475&quot;/&gt;&lt;/object&gt;&lt;object type=&quot;3&quot; unique_id=&quot;1112252&quot;&gt;&lt;property id=&quot;20148&quot; value=&quot;5&quot;/&gt;&lt;property id=&quot;20300&quot; value=&quot;Slide 60 - &amp;quot;References&amp;quot;&quot;/&gt;&lt;property id=&quot;20307&quot; value=&quot;476&quot;/&gt;&lt;/object&gt;&lt;object type=&quot;3&quot; unique_id=&quot;1112253&quot;&gt;&lt;property id=&quot;20148&quot; value=&quot;5&quot;/&gt;&lt;property id=&quot;20300&quot; value=&quot;Slide 61 - &amp;quot;Questions&amp;quot;&quot;/&gt;&lt;property id=&quot;20307&quot; value=&quot;477&quot;/&gt;&lt;/object&gt;&lt;object type=&quot;3&quot; unique_id=&quot;1112260&quot;&gt;&lt;property id=&quot;20148&quot; value=&quot;5&quot;/&gt;&lt;property id=&quot;20300&quot; value=&quot;Slide 4 - &amp;quot;Announcements&amp;quot;&quot;/&gt;&lt;property id=&quot;20307&quot; value=&quot;478&quot;/&gt;&lt;/object&gt;&lt;object type=&quot;3&quot; unique_id=&quot;1112261&quot;&gt;&lt;property id=&quot;20148&quot; value=&quot;5&quot;/&gt;&lt;property id=&quot;20300&quot; value=&quot;Slide 21 - &amp;quot;Release 1 Review – Neil Chaudhuri&amp;quot;&quot;/&gt;&lt;property id=&quot;20307&quot; value=&quot;479&quot;/&gt;&lt;/object&gt;&lt;/object&gt;&lt;object type=&quot;8&quot; unique_id=&quot;158544&quot;&gt;&lt;/object&gt;&lt;object type=&quot;4&quot; unique_id=&quot;158643&quot;&gt;&lt;object type=&quot;5&quot; unique_id=&quot;158695&quot;&gt;&lt;property id=&quot;20149&quot; value=&quot;HUD LEARN&quot;/&gt;&lt;/object&gt;&lt;/object&gt;&lt;object type=&quot;10&quot; unique_id=&quot;158644&quot;&gt;&lt;object type=&quot;11&quot; unique_id=&quot;158645&quot;&gt;&lt;property id=&quot;20180&quot; value=&quot;0&quot;/&gt;&lt;property id=&quot;20181&quot; value=&quot;1&quot;/&gt;&lt;property id=&quot;20183&quot; value=&quot;1&quot;/&gt;&lt;/object&gt;&lt;object type=&quot;12&quot; unique_id=&quot;158646&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6F5AFEA0F5F1A4CB0E7ABC4C9340C83" ma:contentTypeVersion="" ma:contentTypeDescription="Create a new document." ma:contentTypeScope="" ma:versionID="4308a6a2672614e48e8ae340f944ee60">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6A97F37-F081-4D2F-A66A-6B654F02F915}">
  <ds:schemaRefs>
    <ds:schemaRef ds:uri="http://schemas.microsoft.com/sharepoint/v3/contenttype/forms"/>
  </ds:schemaRefs>
</ds:datastoreItem>
</file>

<file path=customXml/itemProps2.xml><?xml version="1.0" encoding="utf-8"?>
<ds:datastoreItem xmlns:ds="http://schemas.openxmlformats.org/officeDocument/2006/customXml" ds:itemID="{FC3A68F1-1F00-4832-9102-E82E92DAE5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E51C4BD-313F-4392-A134-2ECE35F86BDF}">
  <ds:schemaRefs>
    <ds:schemaRef ds:uri="http://schemas.microsoft.com/office/infopath/2007/PartnerControl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13782</TotalTime>
  <Words>11268</Words>
  <Application>Microsoft Office PowerPoint</Application>
  <PresentationFormat>Widescreen</PresentationFormat>
  <Paragraphs>1066</Paragraphs>
  <Slides>75</Slides>
  <Notes>70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75</vt:i4>
      </vt:variant>
    </vt:vector>
  </HeadingPairs>
  <TitlesOfParts>
    <vt:vector size="80" baseType="lpstr">
      <vt:lpstr>Arial</vt:lpstr>
      <vt:lpstr>Calibri</vt:lpstr>
      <vt:lpstr>Calibri Light</vt:lpstr>
      <vt:lpstr>Open Sans</vt:lpstr>
      <vt:lpstr>Office Theme</vt:lpstr>
      <vt:lpstr>Table Assignments for Day 2</vt:lpstr>
      <vt:lpstr>Digital Services Contracting Professional Development MVP Program    Release 2 Classroom Session</vt:lpstr>
      <vt:lpstr>Logistics for the Next Four Days</vt:lpstr>
      <vt:lpstr>Announcements</vt:lpstr>
      <vt:lpstr>Where You’ve Been</vt:lpstr>
      <vt:lpstr>Where You’re Going</vt:lpstr>
      <vt:lpstr>Day 2 Agenda</vt:lpstr>
      <vt:lpstr>Orientation Agenda </vt:lpstr>
      <vt:lpstr>Activity: Icebreaker </vt:lpstr>
      <vt:lpstr>Activity Instructions</vt:lpstr>
      <vt:lpstr>Design Phase</vt:lpstr>
      <vt:lpstr>Construction Period</vt:lpstr>
      <vt:lpstr>Additional Requirement</vt:lpstr>
      <vt:lpstr>Biodome in Arizona Debrief</vt:lpstr>
      <vt:lpstr>Pre-Program and  Release 1 Assessment Results</vt:lpstr>
      <vt:lpstr>Assessment Approach</vt:lpstr>
      <vt:lpstr>Pre-Program Assessment: Cohort Overview</vt:lpstr>
      <vt:lpstr>Pre-Program Assessment: Performance Objectives</vt:lpstr>
      <vt:lpstr>Release 1 Assessment: Cohort Overview</vt:lpstr>
      <vt:lpstr>Comparing the Pre-Program and Release 1 Assessments</vt:lpstr>
      <vt:lpstr>Release 1 Review – Neil Chaudhuri</vt:lpstr>
      <vt:lpstr>Tips</vt:lpstr>
      <vt:lpstr>Before We Begin</vt:lpstr>
      <vt:lpstr>About Me</vt:lpstr>
      <vt:lpstr>Agenda</vt:lpstr>
      <vt:lpstr>Agenda</vt:lpstr>
      <vt:lpstr>The Product Owner</vt:lpstr>
      <vt:lpstr>Other Stakeholders</vt:lpstr>
      <vt:lpstr>The Most Important Stakeholders</vt:lpstr>
      <vt:lpstr>Agenda</vt:lpstr>
      <vt:lpstr>The Traditional Approach</vt:lpstr>
      <vt:lpstr>Don’t Go Chasing Waterfall</vt:lpstr>
      <vt:lpstr>A Lot of Waste</vt:lpstr>
      <vt:lpstr>Benefits of an Agile Approach</vt:lpstr>
      <vt:lpstr>Agile Product Vision</vt:lpstr>
      <vt:lpstr>Agile Product Vision Formats</vt:lpstr>
      <vt:lpstr>High-Level Product Backlog</vt:lpstr>
      <vt:lpstr>User Stories Redux</vt:lpstr>
      <vt:lpstr>Product Roadmap</vt:lpstr>
      <vt:lpstr>Lean Thinking</vt:lpstr>
      <vt:lpstr>Lean Software Development</vt:lpstr>
      <vt:lpstr>Agile Principles</vt:lpstr>
      <vt:lpstr>Kanban</vt:lpstr>
      <vt:lpstr>Scrum</vt:lpstr>
      <vt:lpstr>Not Everything Is A Nail</vt:lpstr>
      <vt:lpstr>Why It Matters</vt:lpstr>
      <vt:lpstr>Agile Metrics</vt:lpstr>
      <vt:lpstr>Core Agile Metrics</vt:lpstr>
      <vt:lpstr>Sources for Metrics</vt:lpstr>
      <vt:lpstr>Why It Matters</vt:lpstr>
      <vt:lpstr>Agenda</vt:lpstr>
      <vt:lpstr>Technology for a Better World</vt:lpstr>
      <vt:lpstr>The Cloud</vt:lpstr>
      <vt:lpstr>Elastic Cloud Pricing</vt:lpstr>
      <vt:lpstr>Advantages</vt:lpstr>
      <vt:lpstr>Disadvantages</vt:lpstr>
      <vt:lpstr>FedRAMP</vt:lpstr>
      <vt:lpstr>Open-Source</vt:lpstr>
      <vt:lpstr>Why It Matters</vt:lpstr>
      <vt:lpstr>References</vt:lpstr>
      <vt:lpstr>Questions</vt:lpstr>
      <vt:lpstr>Morning Break</vt:lpstr>
      <vt:lpstr>The Importance of Understanding Stakeholder Challenges</vt:lpstr>
      <vt:lpstr>Two Inputs to Prepare for Change </vt:lpstr>
      <vt:lpstr>Stakeholder Analysis and Challenges</vt:lpstr>
      <vt:lpstr>Change and Innovation Readiness Survey</vt:lpstr>
      <vt:lpstr>Stakeholder Analysis - Discussion</vt:lpstr>
      <vt:lpstr>Identify the Need or Problem</vt:lpstr>
      <vt:lpstr>Ladder of Inference </vt:lpstr>
      <vt:lpstr>Other Preparation Notes</vt:lpstr>
      <vt:lpstr>Group Discussion – Your Strategies </vt:lpstr>
      <vt:lpstr>Lunch</vt:lpstr>
      <vt:lpstr>Understanding Stakeholder Challenges – Part II</vt:lpstr>
      <vt:lpstr>Live Digital Assignment Working Session</vt:lpstr>
      <vt:lpstr>Demo Day Preparation</vt:lpstr>
    </vt:vector>
  </TitlesOfParts>
  <Company>Windows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Liska, Damian</dc:creator>
  <cp:lastModifiedBy>Maravilla, Brent A. EOP/OMB</cp:lastModifiedBy>
  <cp:revision>608</cp:revision>
  <cp:lastPrinted>2015-10-15T15:46:03Z</cp:lastPrinted>
  <dcterms:created xsi:type="dcterms:W3CDTF">2015-09-18T18:18:02Z</dcterms:created>
  <dcterms:modified xsi:type="dcterms:W3CDTF">2017-05-30T01:51:25Z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0x01010086F5AFEA0F5F1A4CB0E7ABC4C9340C83</vt:lpwstr>
  </property>
</Properties>
</file>