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5"/>
  </p:notesMasterIdLst>
  <p:handoutMasterIdLst>
    <p:handoutMasterId r:id="rId66"/>
  </p:handoutMasterIdLst>
  <p:sldIdLst>
    <p:sldId id="382" r:id="rId5"/>
    <p:sldId id="489" r:id="rId6"/>
    <p:sldId id="501" r:id="rId7"/>
    <p:sldId id="491" r:id="rId8"/>
    <p:sldId id="490" r:id="rId9"/>
    <p:sldId id="495" r:id="rId10"/>
    <p:sldId id="514" r:id="rId11"/>
    <p:sldId id="522" r:id="rId12"/>
    <p:sldId id="493" r:id="rId13"/>
    <p:sldId id="523" r:id="rId14"/>
    <p:sldId id="524" r:id="rId15"/>
    <p:sldId id="525" r:id="rId16"/>
    <p:sldId id="526" r:id="rId17"/>
    <p:sldId id="527" r:id="rId18"/>
    <p:sldId id="553" r:id="rId19"/>
    <p:sldId id="554" r:id="rId20"/>
    <p:sldId id="555" r:id="rId21"/>
    <p:sldId id="556" r:id="rId22"/>
    <p:sldId id="557" r:id="rId23"/>
    <p:sldId id="558" r:id="rId24"/>
    <p:sldId id="559" r:id="rId25"/>
    <p:sldId id="560" r:id="rId26"/>
    <p:sldId id="561" r:id="rId27"/>
    <p:sldId id="562" r:id="rId28"/>
    <p:sldId id="563" r:id="rId29"/>
    <p:sldId id="564" r:id="rId30"/>
    <p:sldId id="565" r:id="rId31"/>
    <p:sldId id="566" r:id="rId32"/>
    <p:sldId id="567" r:id="rId33"/>
    <p:sldId id="568" r:id="rId34"/>
    <p:sldId id="569" r:id="rId35"/>
    <p:sldId id="570" r:id="rId36"/>
    <p:sldId id="571" r:id="rId37"/>
    <p:sldId id="572" r:id="rId38"/>
    <p:sldId id="573" r:id="rId39"/>
    <p:sldId id="574" r:id="rId40"/>
    <p:sldId id="575" r:id="rId41"/>
    <p:sldId id="576" r:id="rId42"/>
    <p:sldId id="577" r:id="rId43"/>
    <p:sldId id="512" r:id="rId44"/>
    <p:sldId id="513" r:id="rId45"/>
    <p:sldId id="515" r:id="rId46"/>
    <p:sldId id="516" r:id="rId47"/>
    <p:sldId id="517" r:id="rId48"/>
    <p:sldId id="518" r:id="rId49"/>
    <p:sldId id="519" r:id="rId50"/>
    <p:sldId id="520" r:id="rId51"/>
    <p:sldId id="521" r:id="rId52"/>
    <p:sldId id="500" r:id="rId53"/>
    <p:sldId id="504" r:id="rId54"/>
    <p:sldId id="510" r:id="rId55"/>
    <p:sldId id="505" r:id="rId56"/>
    <p:sldId id="506" r:id="rId57"/>
    <p:sldId id="507" r:id="rId58"/>
    <p:sldId id="508" r:id="rId59"/>
    <p:sldId id="509" r:id="rId60"/>
    <p:sldId id="385" r:id="rId61"/>
    <p:sldId id="460" r:id="rId62"/>
    <p:sldId id="459" r:id="rId63"/>
    <p:sldId id="480" r:id="rId64"/>
  </p:sldIdLst>
  <p:sldSz cx="12192000" cy="6858000"/>
  <p:notesSz cx="7010400" cy="9296400"/>
  <p:custDataLst>
    <p:tags r:id="rId6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n" initials="EF" lastIdx="8" clrIdx="0">
    <p:extLst/>
  </p:cmAuthor>
  <p:cmAuthor id="2" name="Martin, Melissa" initials="MM"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A1E3"/>
    <a:srgbClr val="0000FF"/>
    <a:srgbClr val="004370"/>
    <a:srgbClr val="4291F0"/>
    <a:srgbClr val="DCEAFC"/>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79202" autoAdjust="0"/>
  </p:normalViewPr>
  <p:slideViewPr>
    <p:cSldViewPr snapToGrid="0">
      <p:cViewPr varScale="1">
        <p:scale>
          <a:sx n="74" d="100"/>
          <a:sy n="74" d="100"/>
        </p:scale>
        <p:origin x="84" y="25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26"/>
    </p:cViewPr>
  </p:sorterViewPr>
  <p:notesViewPr>
    <p:cSldViewPr snapToGrid="0">
      <p:cViewPr>
        <p:scale>
          <a:sx n="85" d="100"/>
          <a:sy n="85" d="100"/>
        </p:scale>
        <p:origin x="-1454" y="141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8T15:31:28.920" idx="8">
    <p:pos x="10" y="10"/>
    <p:text>Move before LDA. make it 30 minutes</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FCC5A-F34B-45FC-AB4C-56460571982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6BAFF29-FF15-4821-8EF6-8CFED5517C89}">
      <dgm:prSet phldrT="[Text]"/>
      <dgm:spPr>
        <a:solidFill>
          <a:schemeClr val="accent1">
            <a:lumMod val="60000"/>
            <a:lumOff val="40000"/>
          </a:schemeClr>
        </a:solidFill>
      </dgm:spPr>
      <dgm:t>
        <a:bodyPr/>
        <a:lstStyle/>
        <a:p>
          <a:r>
            <a:rPr lang="en-US" dirty="0" smtClean="0">
              <a:solidFill>
                <a:schemeClr val="tx1"/>
              </a:solidFill>
            </a:rPr>
            <a:t>Welcome Back… So What Has Changed?</a:t>
          </a:r>
          <a:endParaRPr lang="en-US" dirty="0">
            <a:solidFill>
              <a:schemeClr val="tx1"/>
            </a:solidFill>
          </a:endParaRPr>
        </a:p>
      </dgm:t>
    </dgm:pt>
    <dgm:pt modelId="{2D11E1DB-1578-4381-B52E-2C85C316492D}" type="parTrans" cxnId="{B7D2CDC7-34FC-4925-9D56-AFE385B89942}">
      <dgm:prSet/>
      <dgm:spPr/>
      <dgm:t>
        <a:bodyPr/>
        <a:lstStyle/>
        <a:p>
          <a:endParaRPr lang="en-US"/>
        </a:p>
      </dgm:t>
    </dgm:pt>
    <dgm:pt modelId="{01936357-3640-4352-B7D9-56C2E2525357}" type="sibTrans" cxnId="{B7D2CDC7-34FC-4925-9D56-AFE385B89942}">
      <dgm:prSet/>
      <dgm:spPr/>
      <dgm:t>
        <a:bodyPr/>
        <a:lstStyle/>
        <a:p>
          <a:endParaRPr lang="en-US"/>
        </a:p>
      </dgm:t>
    </dgm:pt>
    <dgm:pt modelId="{1C674C8C-640E-4CE1-98B4-1C70A0A34C06}">
      <dgm:prSet phldrT="[Text]"/>
      <dgm:spPr>
        <a:solidFill>
          <a:schemeClr val="accent1">
            <a:lumMod val="60000"/>
            <a:lumOff val="40000"/>
          </a:schemeClr>
        </a:solidFill>
      </dgm:spPr>
      <dgm:t>
        <a:bodyPr/>
        <a:lstStyle/>
        <a:p>
          <a:r>
            <a:rPr lang="en-US" dirty="0" smtClean="0">
              <a:solidFill>
                <a:schemeClr val="tx1"/>
              </a:solidFill>
            </a:rPr>
            <a:t>Brief Review of Release 2 </a:t>
          </a:r>
          <a:endParaRPr lang="en-US" dirty="0">
            <a:solidFill>
              <a:schemeClr val="tx1"/>
            </a:solidFill>
          </a:endParaRPr>
        </a:p>
      </dgm:t>
    </dgm:pt>
    <dgm:pt modelId="{8DEBA07E-9644-422A-8024-F6F3484460CB}" type="parTrans" cxnId="{70B48F9E-B62F-4299-8572-B388F45B8936}">
      <dgm:prSet/>
      <dgm:spPr/>
      <dgm:t>
        <a:bodyPr/>
        <a:lstStyle/>
        <a:p>
          <a:endParaRPr lang="en-US"/>
        </a:p>
      </dgm:t>
    </dgm:pt>
    <dgm:pt modelId="{A2D9E32F-8AA9-4935-A249-6F36E8326E7A}" type="sibTrans" cxnId="{70B48F9E-B62F-4299-8572-B388F45B8936}">
      <dgm:prSet/>
      <dgm:spPr/>
      <dgm:t>
        <a:bodyPr/>
        <a:lstStyle/>
        <a:p>
          <a:endParaRPr lang="en-US"/>
        </a:p>
      </dgm:t>
    </dgm:pt>
    <dgm:pt modelId="{88D8B1FB-CBE5-43D0-B9FB-1B66E95B0AB6}">
      <dgm:prSet phldrT="[Text]"/>
      <dgm:spPr>
        <a:solidFill>
          <a:schemeClr val="accent1">
            <a:lumMod val="60000"/>
            <a:lumOff val="40000"/>
          </a:schemeClr>
        </a:solidFill>
      </dgm:spPr>
      <dgm:t>
        <a:bodyPr/>
        <a:lstStyle/>
        <a:p>
          <a:r>
            <a:rPr lang="en-US" dirty="0" smtClean="0">
              <a:solidFill>
                <a:schemeClr val="tx1"/>
              </a:solidFill>
            </a:rPr>
            <a:t>The Acquisition Strategy</a:t>
          </a:r>
          <a:endParaRPr lang="en-US" dirty="0">
            <a:solidFill>
              <a:schemeClr val="tx1"/>
            </a:solidFill>
          </a:endParaRPr>
        </a:p>
      </dgm:t>
    </dgm:pt>
    <dgm:pt modelId="{E5E9E96E-2CCC-4006-BE46-E2D18BDF11F5}" type="parTrans" cxnId="{785B989B-DC0C-42A2-8466-AA9F2B0F59D3}">
      <dgm:prSet/>
      <dgm:spPr/>
      <dgm:t>
        <a:bodyPr/>
        <a:lstStyle/>
        <a:p>
          <a:endParaRPr lang="en-US"/>
        </a:p>
      </dgm:t>
    </dgm:pt>
    <dgm:pt modelId="{0AA86D3D-881A-40A5-9A0C-69FF00075941}" type="sibTrans" cxnId="{785B989B-DC0C-42A2-8466-AA9F2B0F59D3}">
      <dgm:prSet/>
      <dgm:spPr/>
      <dgm:t>
        <a:bodyPr/>
        <a:lstStyle/>
        <a:p>
          <a:endParaRPr lang="en-US"/>
        </a:p>
      </dgm:t>
    </dgm:pt>
    <dgm:pt modelId="{B67BBA70-46E2-4FE2-BD00-3BD24D747B3E}">
      <dgm:prSet phldrT="[Text]"/>
      <dgm:spPr>
        <a:solidFill>
          <a:schemeClr val="accent1">
            <a:lumMod val="60000"/>
            <a:lumOff val="40000"/>
          </a:schemeClr>
        </a:solidFill>
      </dgm:spPr>
      <dgm:t>
        <a:bodyPr/>
        <a:lstStyle/>
        <a:p>
          <a:r>
            <a:rPr lang="en-US" dirty="0" smtClean="0">
              <a:solidFill>
                <a:schemeClr val="tx1"/>
              </a:solidFill>
            </a:rPr>
            <a:t>Exit Strategies and Organizational Readiness Exercise</a:t>
          </a:r>
        </a:p>
      </dgm:t>
    </dgm:pt>
    <dgm:pt modelId="{2E82A537-255B-4C15-A2F0-1E8BE6FCCDB7}" type="parTrans" cxnId="{F9164F89-5CFD-44F1-B192-F6F726A822F7}">
      <dgm:prSet/>
      <dgm:spPr/>
      <dgm:t>
        <a:bodyPr/>
        <a:lstStyle/>
        <a:p>
          <a:endParaRPr lang="en-US"/>
        </a:p>
      </dgm:t>
    </dgm:pt>
    <dgm:pt modelId="{7F0BEAF6-080E-433A-8A6C-34CABB131CA3}" type="sibTrans" cxnId="{F9164F89-5CFD-44F1-B192-F6F726A822F7}">
      <dgm:prSet/>
      <dgm:spPr/>
      <dgm:t>
        <a:bodyPr/>
        <a:lstStyle/>
        <a:p>
          <a:endParaRPr lang="en-US"/>
        </a:p>
      </dgm:t>
    </dgm:pt>
    <dgm:pt modelId="{14F4249D-3A44-4074-B8A6-BF123053B3C8}">
      <dgm:prSet phldrT="[Text]"/>
      <dgm:spPr>
        <a:solidFill>
          <a:schemeClr val="accent1">
            <a:lumMod val="60000"/>
            <a:lumOff val="40000"/>
          </a:schemeClr>
        </a:solidFill>
      </dgm:spPr>
      <dgm:t>
        <a:bodyPr/>
        <a:lstStyle/>
        <a:p>
          <a:r>
            <a:rPr lang="en-US" dirty="0" smtClean="0">
              <a:solidFill>
                <a:schemeClr val="tx1"/>
              </a:solidFill>
            </a:rPr>
            <a:t>Pricing/Contract Type for Cloud and Agile</a:t>
          </a:r>
          <a:endParaRPr lang="en-US" dirty="0">
            <a:solidFill>
              <a:schemeClr val="tx1"/>
            </a:solidFill>
          </a:endParaRPr>
        </a:p>
      </dgm:t>
    </dgm:pt>
    <dgm:pt modelId="{04E9242A-5453-4746-B15B-56ECC48A7F37}" type="parTrans" cxnId="{8B63D946-16A0-405F-95C5-87060EFA16A1}">
      <dgm:prSet/>
      <dgm:spPr/>
      <dgm:t>
        <a:bodyPr/>
        <a:lstStyle/>
        <a:p>
          <a:endParaRPr lang="en-US"/>
        </a:p>
      </dgm:t>
    </dgm:pt>
    <dgm:pt modelId="{71ED4BE8-F8E6-43C9-9618-F72CA82DEED2}" type="sibTrans" cxnId="{8B63D946-16A0-405F-95C5-87060EFA16A1}">
      <dgm:prSet/>
      <dgm:spPr/>
      <dgm:t>
        <a:bodyPr/>
        <a:lstStyle/>
        <a:p>
          <a:endParaRPr lang="en-US"/>
        </a:p>
      </dgm:t>
    </dgm:pt>
    <dgm:pt modelId="{0456D5D8-D2F3-4A65-A7B6-4B46545509E8}">
      <dgm:prSet phldrT="[Text]"/>
      <dgm:spPr>
        <a:solidFill>
          <a:schemeClr val="accent1">
            <a:lumMod val="60000"/>
            <a:lumOff val="40000"/>
          </a:schemeClr>
        </a:solidFill>
      </dgm:spPr>
      <dgm:t>
        <a:bodyPr/>
        <a:lstStyle/>
        <a:p>
          <a:r>
            <a:rPr lang="en-US" dirty="0" smtClean="0">
              <a:solidFill>
                <a:schemeClr val="tx1"/>
              </a:solidFill>
            </a:rPr>
            <a:t>Live Digital Assignment Group Work</a:t>
          </a:r>
          <a:endParaRPr lang="en-US" dirty="0">
            <a:solidFill>
              <a:schemeClr val="tx1"/>
            </a:solidFill>
          </a:endParaRPr>
        </a:p>
      </dgm:t>
    </dgm:pt>
    <dgm:pt modelId="{90B3619B-B00E-4B8C-B921-9B38D95ACEBA}" type="parTrans" cxnId="{775A96DA-2D65-4306-93F7-E974E4DE91A8}">
      <dgm:prSet/>
      <dgm:spPr/>
      <dgm:t>
        <a:bodyPr/>
        <a:lstStyle/>
        <a:p>
          <a:endParaRPr lang="en-US"/>
        </a:p>
      </dgm:t>
    </dgm:pt>
    <dgm:pt modelId="{FC7C1B86-533F-4B05-B823-94914DEBAD93}" type="sibTrans" cxnId="{775A96DA-2D65-4306-93F7-E974E4DE91A8}">
      <dgm:prSet/>
      <dgm:spPr/>
      <dgm:t>
        <a:bodyPr/>
        <a:lstStyle/>
        <a:p>
          <a:endParaRPr lang="en-US"/>
        </a:p>
      </dgm:t>
    </dgm:pt>
    <dgm:pt modelId="{B9769D72-045A-4473-9BB2-42BB03165561}">
      <dgm:prSet phldrT="[Text]"/>
      <dgm:spPr>
        <a:solidFill>
          <a:schemeClr val="accent5">
            <a:lumMod val="75000"/>
          </a:schemeClr>
        </a:solidFill>
      </dgm:spPr>
      <dgm:t>
        <a:bodyPr/>
        <a:lstStyle/>
        <a:p>
          <a:r>
            <a:rPr lang="en-US" dirty="0" smtClean="0"/>
            <a:t>Day 2</a:t>
          </a:r>
          <a:endParaRPr lang="en-US" dirty="0"/>
        </a:p>
      </dgm:t>
    </dgm:pt>
    <dgm:pt modelId="{0942C09E-52AB-4475-9914-9B5C844DC3D7}" type="parTrans" cxnId="{9CEA2520-55BE-4883-ADF9-95E9BFABC800}">
      <dgm:prSet/>
      <dgm:spPr/>
      <dgm:t>
        <a:bodyPr/>
        <a:lstStyle/>
        <a:p>
          <a:endParaRPr lang="en-US"/>
        </a:p>
      </dgm:t>
    </dgm:pt>
    <dgm:pt modelId="{18D30C78-640B-40C0-8499-F8B8362A7BE8}" type="sibTrans" cxnId="{9CEA2520-55BE-4883-ADF9-95E9BFABC800}">
      <dgm:prSet/>
      <dgm:spPr/>
      <dgm:t>
        <a:bodyPr/>
        <a:lstStyle/>
        <a:p>
          <a:endParaRPr lang="en-US"/>
        </a:p>
      </dgm:t>
    </dgm:pt>
    <dgm:pt modelId="{6783A891-BBDF-4BCD-A546-D59AB74B5BC1}" type="pres">
      <dgm:prSet presAssocID="{F7FFCC5A-F34B-45FC-AB4C-56460571982E}" presName="Name0" presStyleCnt="0">
        <dgm:presLayoutVars>
          <dgm:chPref val="1"/>
          <dgm:dir/>
          <dgm:animOne val="branch"/>
          <dgm:animLvl val="lvl"/>
          <dgm:resizeHandles val="exact"/>
        </dgm:presLayoutVars>
      </dgm:prSet>
      <dgm:spPr/>
      <dgm:t>
        <a:bodyPr/>
        <a:lstStyle/>
        <a:p>
          <a:endParaRPr lang="en-US"/>
        </a:p>
      </dgm:t>
    </dgm:pt>
    <dgm:pt modelId="{853B8C54-FCFC-4EC4-92B7-6DBCFA7677C8}" type="pres">
      <dgm:prSet presAssocID="{B9769D72-045A-4473-9BB2-42BB03165561}" presName="root1" presStyleCnt="0"/>
      <dgm:spPr/>
    </dgm:pt>
    <dgm:pt modelId="{22EBC797-B580-4B1C-80E8-665C1C22D8E1}" type="pres">
      <dgm:prSet presAssocID="{B9769D72-045A-4473-9BB2-42BB03165561}" presName="LevelOneTextNode" presStyleLbl="node0" presStyleIdx="0" presStyleCnt="1">
        <dgm:presLayoutVars>
          <dgm:chPref val="3"/>
        </dgm:presLayoutVars>
      </dgm:prSet>
      <dgm:spPr/>
      <dgm:t>
        <a:bodyPr/>
        <a:lstStyle/>
        <a:p>
          <a:endParaRPr lang="en-US"/>
        </a:p>
      </dgm:t>
    </dgm:pt>
    <dgm:pt modelId="{55662705-AF0F-4B59-AF20-C2A0C1BC9EB4}" type="pres">
      <dgm:prSet presAssocID="{B9769D72-045A-4473-9BB2-42BB03165561}" presName="level2hierChild" presStyleCnt="0"/>
      <dgm:spPr/>
    </dgm:pt>
    <dgm:pt modelId="{C2B471C1-4FE6-4FB9-B0B3-C98F75A54BD3}" type="pres">
      <dgm:prSet presAssocID="{2D11E1DB-1578-4381-B52E-2C85C316492D}" presName="conn2-1" presStyleLbl="parChTrans1D2" presStyleIdx="0" presStyleCnt="6"/>
      <dgm:spPr/>
      <dgm:t>
        <a:bodyPr/>
        <a:lstStyle/>
        <a:p>
          <a:endParaRPr lang="en-US"/>
        </a:p>
      </dgm:t>
    </dgm:pt>
    <dgm:pt modelId="{A57A0482-D14E-4404-813C-5B40C3A63478}" type="pres">
      <dgm:prSet presAssocID="{2D11E1DB-1578-4381-B52E-2C85C316492D}" presName="connTx" presStyleLbl="parChTrans1D2" presStyleIdx="0" presStyleCnt="6"/>
      <dgm:spPr/>
      <dgm:t>
        <a:bodyPr/>
        <a:lstStyle/>
        <a:p>
          <a:endParaRPr lang="en-US"/>
        </a:p>
      </dgm:t>
    </dgm:pt>
    <dgm:pt modelId="{FFFC04AD-629D-41AF-9DF7-119860DD3AFF}" type="pres">
      <dgm:prSet presAssocID="{B6BAFF29-FF15-4821-8EF6-8CFED5517C89}" presName="root2" presStyleCnt="0"/>
      <dgm:spPr/>
    </dgm:pt>
    <dgm:pt modelId="{ABF62B07-3636-4F13-943A-ADECFB79557C}" type="pres">
      <dgm:prSet presAssocID="{B6BAFF29-FF15-4821-8EF6-8CFED5517C89}" presName="LevelTwoTextNode" presStyleLbl="node2" presStyleIdx="0" presStyleCnt="6" custScaleX="271628">
        <dgm:presLayoutVars>
          <dgm:chPref val="3"/>
        </dgm:presLayoutVars>
      </dgm:prSet>
      <dgm:spPr/>
      <dgm:t>
        <a:bodyPr/>
        <a:lstStyle/>
        <a:p>
          <a:endParaRPr lang="en-US"/>
        </a:p>
      </dgm:t>
    </dgm:pt>
    <dgm:pt modelId="{DD62FA92-F773-49E3-82A5-6958D1C22BDA}" type="pres">
      <dgm:prSet presAssocID="{B6BAFF29-FF15-4821-8EF6-8CFED5517C89}" presName="level3hierChild" presStyleCnt="0"/>
      <dgm:spPr/>
    </dgm:pt>
    <dgm:pt modelId="{E0D2237D-3B79-45EA-87B7-1E100F054301}" type="pres">
      <dgm:prSet presAssocID="{8DEBA07E-9644-422A-8024-F6F3484460CB}" presName="conn2-1" presStyleLbl="parChTrans1D2" presStyleIdx="1" presStyleCnt="6"/>
      <dgm:spPr/>
      <dgm:t>
        <a:bodyPr/>
        <a:lstStyle/>
        <a:p>
          <a:endParaRPr lang="en-US"/>
        </a:p>
      </dgm:t>
    </dgm:pt>
    <dgm:pt modelId="{84167DFF-777A-4289-8D4A-62CD0884D3A5}" type="pres">
      <dgm:prSet presAssocID="{8DEBA07E-9644-422A-8024-F6F3484460CB}" presName="connTx" presStyleLbl="parChTrans1D2" presStyleIdx="1" presStyleCnt="6"/>
      <dgm:spPr/>
      <dgm:t>
        <a:bodyPr/>
        <a:lstStyle/>
        <a:p>
          <a:endParaRPr lang="en-US"/>
        </a:p>
      </dgm:t>
    </dgm:pt>
    <dgm:pt modelId="{0B66A3BC-0FEB-4F59-A785-265802AD291D}" type="pres">
      <dgm:prSet presAssocID="{1C674C8C-640E-4CE1-98B4-1C70A0A34C06}" presName="root2" presStyleCnt="0"/>
      <dgm:spPr/>
    </dgm:pt>
    <dgm:pt modelId="{12382FB1-1FC3-4454-8EB0-813A5E0CB5BA}" type="pres">
      <dgm:prSet presAssocID="{1C674C8C-640E-4CE1-98B4-1C70A0A34C06}" presName="LevelTwoTextNode" presStyleLbl="node2" presStyleIdx="1" presStyleCnt="6" custScaleX="271628">
        <dgm:presLayoutVars>
          <dgm:chPref val="3"/>
        </dgm:presLayoutVars>
      </dgm:prSet>
      <dgm:spPr/>
      <dgm:t>
        <a:bodyPr/>
        <a:lstStyle/>
        <a:p>
          <a:endParaRPr lang="en-US"/>
        </a:p>
      </dgm:t>
    </dgm:pt>
    <dgm:pt modelId="{FDE40CF3-6237-4CA7-977F-BBDC492A3489}" type="pres">
      <dgm:prSet presAssocID="{1C674C8C-640E-4CE1-98B4-1C70A0A34C06}" presName="level3hierChild" presStyleCnt="0"/>
      <dgm:spPr/>
    </dgm:pt>
    <dgm:pt modelId="{F7D36A2B-A5A2-4124-80D0-AB5EE70EFCAE}" type="pres">
      <dgm:prSet presAssocID="{E5E9E96E-2CCC-4006-BE46-E2D18BDF11F5}" presName="conn2-1" presStyleLbl="parChTrans1D2" presStyleIdx="2" presStyleCnt="6"/>
      <dgm:spPr/>
      <dgm:t>
        <a:bodyPr/>
        <a:lstStyle/>
        <a:p>
          <a:endParaRPr lang="en-US"/>
        </a:p>
      </dgm:t>
    </dgm:pt>
    <dgm:pt modelId="{B8228903-61D4-4863-AE73-EA8A0C1133D8}" type="pres">
      <dgm:prSet presAssocID="{E5E9E96E-2CCC-4006-BE46-E2D18BDF11F5}" presName="connTx" presStyleLbl="parChTrans1D2" presStyleIdx="2" presStyleCnt="6"/>
      <dgm:spPr/>
      <dgm:t>
        <a:bodyPr/>
        <a:lstStyle/>
        <a:p>
          <a:endParaRPr lang="en-US"/>
        </a:p>
      </dgm:t>
    </dgm:pt>
    <dgm:pt modelId="{FCBACBEB-43AA-44CD-BC1A-D8A595C07C8D}" type="pres">
      <dgm:prSet presAssocID="{88D8B1FB-CBE5-43D0-B9FB-1B66E95B0AB6}" presName="root2" presStyleCnt="0"/>
      <dgm:spPr/>
    </dgm:pt>
    <dgm:pt modelId="{FF1FA402-2589-4D50-ADE1-9F7933B8C246}" type="pres">
      <dgm:prSet presAssocID="{88D8B1FB-CBE5-43D0-B9FB-1B66E95B0AB6}" presName="LevelTwoTextNode" presStyleLbl="node2" presStyleIdx="2" presStyleCnt="6" custScaleX="271628">
        <dgm:presLayoutVars>
          <dgm:chPref val="3"/>
        </dgm:presLayoutVars>
      </dgm:prSet>
      <dgm:spPr/>
      <dgm:t>
        <a:bodyPr/>
        <a:lstStyle/>
        <a:p>
          <a:endParaRPr lang="en-US"/>
        </a:p>
      </dgm:t>
    </dgm:pt>
    <dgm:pt modelId="{41117D19-8BA6-452C-A181-8AE891F57B70}" type="pres">
      <dgm:prSet presAssocID="{88D8B1FB-CBE5-43D0-B9FB-1B66E95B0AB6}" presName="level3hierChild" presStyleCnt="0"/>
      <dgm:spPr/>
    </dgm:pt>
    <dgm:pt modelId="{4F5991CA-1D9C-44AE-AB70-EDBD7DB965B4}" type="pres">
      <dgm:prSet presAssocID="{2E82A537-255B-4C15-A2F0-1E8BE6FCCDB7}" presName="conn2-1" presStyleLbl="parChTrans1D2" presStyleIdx="3" presStyleCnt="6"/>
      <dgm:spPr/>
      <dgm:t>
        <a:bodyPr/>
        <a:lstStyle/>
        <a:p>
          <a:endParaRPr lang="en-US"/>
        </a:p>
      </dgm:t>
    </dgm:pt>
    <dgm:pt modelId="{95AE2DEE-F59A-4290-AD14-1E0DA68F0925}" type="pres">
      <dgm:prSet presAssocID="{2E82A537-255B-4C15-A2F0-1E8BE6FCCDB7}" presName="connTx" presStyleLbl="parChTrans1D2" presStyleIdx="3" presStyleCnt="6"/>
      <dgm:spPr/>
      <dgm:t>
        <a:bodyPr/>
        <a:lstStyle/>
        <a:p>
          <a:endParaRPr lang="en-US"/>
        </a:p>
      </dgm:t>
    </dgm:pt>
    <dgm:pt modelId="{E7E2D89D-DF3D-4913-962F-C9FE0E1C1A50}" type="pres">
      <dgm:prSet presAssocID="{B67BBA70-46E2-4FE2-BD00-3BD24D747B3E}" presName="root2" presStyleCnt="0"/>
      <dgm:spPr/>
    </dgm:pt>
    <dgm:pt modelId="{420CCD18-FC26-4DF1-8F6D-BB154777A842}" type="pres">
      <dgm:prSet presAssocID="{B67BBA70-46E2-4FE2-BD00-3BD24D747B3E}" presName="LevelTwoTextNode" presStyleLbl="node2" presStyleIdx="3" presStyleCnt="6" custScaleX="271745">
        <dgm:presLayoutVars>
          <dgm:chPref val="3"/>
        </dgm:presLayoutVars>
      </dgm:prSet>
      <dgm:spPr/>
      <dgm:t>
        <a:bodyPr/>
        <a:lstStyle/>
        <a:p>
          <a:endParaRPr lang="en-US"/>
        </a:p>
      </dgm:t>
    </dgm:pt>
    <dgm:pt modelId="{B75C1A8F-8292-4AEB-8A98-CB7794003A88}" type="pres">
      <dgm:prSet presAssocID="{B67BBA70-46E2-4FE2-BD00-3BD24D747B3E}" presName="level3hierChild" presStyleCnt="0"/>
      <dgm:spPr/>
    </dgm:pt>
    <dgm:pt modelId="{C8B47D2E-DB6D-4D60-8DA1-11D6790ED257}" type="pres">
      <dgm:prSet presAssocID="{04E9242A-5453-4746-B15B-56ECC48A7F37}" presName="conn2-1" presStyleLbl="parChTrans1D2" presStyleIdx="4" presStyleCnt="6"/>
      <dgm:spPr/>
      <dgm:t>
        <a:bodyPr/>
        <a:lstStyle/>
        <a:p>
          <a:endParaRPr lang="en-US"/>
        </a:p>
      </dgm:t>
    </dgm:pt>
    <dgm:pt modelId="{C5B08A92-CB63-45FA-8B60-37FC24A2BC3B}" type="pres">
      <dgm:prSet presAssocID="{04E9242A-5453-4746-B15B-56ECC48A7F37}" presName="connTx" presStyleLbl="parChTrans1D2" presStyleIdx="4" presStyleCnt="6"/>
      <dgm:spPr/>
      <dgm:t>
        <a:bodyPr/>
        <a:lstStyle/>
        <a:p>
          <a:endParaRPr lang="en-US"/>
        </a:p>
      </dgm:t>
    </dgm:pt>
    <dgm:pt modelId="{ED68614C-C81B-4B72-AC35-F682A1F25D7E}" type="pres">
      <dgm:prSet presAssocID="{14F4249D-3A44-4074-B8A6-BF123053B3C8}" presName="root2" presStyleCnt="0"/>
      <dgm:spPr/>
    </dgm:pt>
    <dgm:pt modelId="{EBF3345A-B1F3-495B-9ED2-A3EBC7A91F2D}" type="pres">
      <dgm:prSet presAssocID="{14F4249D-3A44-4074-B8A6-BF123053B3C8}" presName="LevelTwoTextNode" presStyleLbl="node2" presStyleIdx="4" presStyleCnt="6" custScaleX="271628">
        <dgm:presLayoutVars>
          <dgm:chPref val="3"/>
        </dgm:presLayoutVars>
      </dgm:prSet>
      <dgm:spPr/>
      <dgm:t>
        <a:bodyPr/>
        <a:lstStyle/>
        <a:p>
          <a:endParaRPr lang="en-US"/>
        </a:p>
      </dgm:t>
    </dgm:pt>
    <dgm:pt modelId="{80E1E019-60D8-44EE-B5C1-B7E2EC2A2A3A}" type="pres">
      <dgm:prSet presAssocID="{14F4249D-3A44-4074-B8A6-BF123053B3C8}" presName="level3hierChild" presStyleCnt="0"/>
      <dgm:spPr/>
    </dgm:pt>
    <dgm:pt modelId="{BD779A8F-B0D6-4007-A070-D327D630D0D8}" type="pres">
      <dgm:prSet presAssocID="{90B3619B-B00E-4B8C-B921-9B38D95ACEBA}" presName="conn2-1" presStyleLbl="parChTrans1D2" presStyleIdx="5" presStyleCnt="6"/>
      <dgm:spPr/>
      <dgm:t>
        <a:bodyPr/>
        <a:lstStyle/>
        <a:p>
          <a:endParaRPr lang="en-US"/>
        </a:p>
      </dgm:t>
    </dgm:pt>
    <dgm:pt modelId="{678DD54F-9073-4839-B525-C76955B3DE4C}" type="pres">
      <dgm:prSet presAssocID="{90B3619B-B00E-4B8C-B921-9B38D95ACEBA}" presName="connTx" presStyleLbl="parChTrans1D2" presStyleIdx="5" presStyleCnt="6"/>
      <dgm:spPr/>
      <dgm:t>
        <a:bodyPr/>
        <a:lstStyle/>
        <a:p>
          <a:endParaRPr lang="en-US"/>
        </a:p>
      </dgm:t>
    </dgm:pt>
    <dgm:pt modelId="{5E81417C-BF03-41A4-92D1-50F1798864CD}" type="pres">
      <dgm:prSet presAssocID="{0456D5D8-D2F3-4A65-A7B6-4B46545509E8}" presName="root2" presStyleCnt="0"/>
      <dgm:spPr/>
    </dgm:pt>
    <dgm:pt modelId="{4389F703-EE50-4403-9DB5-D53131ED38FE}" type="pres">
      <dgm:prSet presAssocID="{0456D5D8-D2F3-4A65-A7B6-4B46545509E8}" presName="LevelTwoTextNode" presStyleLbl="node2" presStyleIdx="5" presStyleCnt="6" custScaleX="271628">
        <dgm:presLayoutVars>
          <dgm:chPref val="3"/>
        </dgm:presLayoutVars>
      </dgm:prSet>
      <dgm:spPr/>
      <dgm:t>
        <a:bodyPr/>
        <a:lstStyle/>
        <a:p>
          <a:endParaRPr lang="en-US"/>
        </a:p>
      </dgm:t>
    </dgm:pt>
    <dgm:pt modelId="{D5C72378-29F8-4311-AC6F-9826623E4848}" type="pres">
      <dgm:prSet presAssocID="{0456D5D8-D2F3-4A65-A7B6-4B46545509E8}" presName="level3hierChild" presStyleCnt="0"/>
      <dgm:spPr/>
    </dgm:pt>
  </dgm:ptLst>
  <dgm:cxnLst>
    <dgm:cxn modelId="{775A96DA-2D65-4306-93F7-E974E4DE91A8}" srcId="{B9769D72-045A-4473-9BB2-42BB03165561}" destId="{0456D5D8-D2F3-4A65-A7B6-4B46545509E8}" srcOrd="5" destOrd="0" parTransId="{90B3619B-B00E-4B8C-B921-9B38D95ACEBA}" sibTransId="{FC7C1B86-533F-4B05-B823-94914DEBAD93}"/>
    <dgm:cxn modelId="{B7D2CDC7-34FC-4925-9D56-AFE385B89942}" srcId="{B9769D72-045A-4473-9BB2-42BB03165561}" destId="{B6BAFF29-FF15-4821-8EF6-8CFED5517C89}" srcOrd="0" destOrd="0" parTransId="{2D11E1DB-1578-4381-B52E-2C85C316492D}" sibTransId="{01936357-3640-4352-B7D9-56C2E2525357}"/>
    <dgm:cxn modelId="{6C821959-27D7-4CEE-A6F1-021DA2A2E324}" type="presOf" srcId="{2D11E1DB-1578-4381-B52E-2C85C316492D}" destId="{A57A0482-D14E-4404-813C-5B40C3A63478}" srcOrd="1" destOrd="0" presId="urn:microsoft.com/office/officeart/2008/layout/HorizontalMultiLevelHierarchy"/>
    <dgm:cxn modelId="{16E268FD-2DC8-40FB-8656-8A3CD3E37A4D}" type="presOf" srcId="{90B3619B-B00E-4B8C-B921-9B38D95ACEBA}" destId="{678DD54F-9073-4839-B525-C76955B3DE4C}" srcOrd="1" destOrd="0" presId="urn:microsoft.com/office/officeart/2008/layout/HorizontalMultiLevelHierarchy"/>
    <dgm:cxn modelId="{70B48F9E-B62F-4299-8572-B388F45B8936}" srcId="{B9769D72-045A-4473-9BB2-42BB03165561}" destId="{1C674C8C-640E-4CE1-98B4-1C70A0A34C06}" srcOrd="1" destOrd="0" parTransId="{8DEBA07E-9644-422A-8024-F6F3484460CB}" sibTransId="{A2D9E32F-8AA9-4935-A249-6F36E8326E7A}"/>
    <dgm:cxn modelId="{785B989B-DC0C-42A2-8466-AA9F2B0F59D3}" srcId="{B9769D72-045A-4473-9BB2-42BB03165561}" destId="{88D8B1FB-CBE5-43D0-B9FB-1B66E95B0AB6}" srcOrd="2" destOrd="0" parTransId="{E5E9E96E-2CCC-4006-BE46-E2D18BDF11F5}" sibTransId="{0AA86D3D-881A-40A5-9A0C-69FF00075941}"/>
    <dgm:cxn modelId="{D43BCBB1-AC66-4EBC-B004-C01E62878CB5}" type="presOf" srcId="{E5E9E96E-2CCC-4006-BE46-E2D18BDF11F5}" destId="{B8228903-61D4-4863-AE73-EA8A0C1133D8}" srcOrd="1" destOrd="0" presId="urn:microsoft.com/office/officeart/2008/layout/HorizontalMultiLevelHierarchy"/>
    <dgm:cxn modelId="{E2B1E73E-CB51-40FC-89E8-23326F4A739B}" type="presOf" srcId="{E5E9E96E-2CCC-4006-BE46-E2D18BDF11F5}" destId="{F7D36A2B-A5A2-4124-80D0-AB5EE70EFCAE}" srcOrd="0" destOrd="0" presId="urn:microsoft.com/office/officeart/2008/layout/HorizontalMultiLevelHierarchy"/>
    <dgm:cxn modelId="{F9164F89-5CFD-44F1-B192-F6F726A822F7}" srcId="{B9769D72-045A-4473-9BB2-42BB03165561}" destId="{B67BBA70-46E2-4FE2-BD00-3BD24D747B3E}" srcOrd="3" destOrd="0" parTransId="{2E82A537-255B-4C15-A2F0-1E8BE6FCCDB7}" sibTransId="{7F0BEAF6-080E-433A-8A6C-34CABB131CA3}"/>
    <dgm:cxn modelId="{1BC2A09C-3AFD-41D8-9CF4-E8D74A147984}" type="presOf" srcId="{0456D5D8-D2F3-4A65-A7B6-4B46545509E8}" destId="{4389F703-EE50-4403-9DB5-D53131ED38FE}" srcOrd="0" destOrd="0" presId="urn:microsoft.com/office/officeart/2008/layout/HorizontalMultiLevelHierarchy"/>
    <dgm:cxn modelId="{6A9C417C-8AA8-4644-BAE1-7941B53CFBCD}" type="presOf" srcId="{8DEBA07E-9644-422A-8024-F6F3484460CB}" destId="{E0D2237D-3B79-45EA-87B7-1E100F054301}" srcOrd="0" destOrd="0" presId="urn:microsoft.com/office/officeart/2008/layout/HorizontalMultiLevelHierarchy"/>
    <dgm:cxn modelId="{2F52A29E-F9C6-44AD-9B9D-946CD14A5C4A}" type="presOf" srcId="{B67BBA70-46E2-4FE2-BD00-3BD24D747B3E}" destId="{420CCD18-FC26-4DF1-8F6D-BB154777A842}" srcOrd="0" destOrd="0" presId="urn:microsoft.com/office/officeart/2008/layout/HorizontalMultiLevelHierarchy"/>
    <dgm:cxn modelId="{72B9C9E0-3350-4EE3-9CDC-1A5DF2E6FEF8}" type="presOf" srcId="{90B3619B-B00E-4B8C-B921-9B38D95ACEBA}" destId="{BD779A8F-B0D6-4007-A070-D327D630D0D8}" srcOrd="0" destOrd="0" presId="urn:microsoft.com/office/officeart/2008/layout/HorizontalMultiLevelHierarchy"/>
    <dgm:cxn modelId="{772A8933-BAD7-4627-AF90-3836D3B7E6A4}" type="presOf" srcId="{8DEBA07E-9644-422A-8024-F6F3484460CB}" destId="{84167DFF-777A-4289-8D4A-62CD0884D3A5}" srcOrd="1" destOrd="0" presId="urn:microsoft.com/office/officeart/2008/layout/HorizontalMultiLevelHierarchy"/>
    <dgm:cxn modelId="{293C1C3F-A085-40EA-BCA2-3EA142E060BB}" type="presOf" srcId="{1C674C8C-640E-4CE1-98B4-1C70A0A34C06}" destId="{12382FB1-1FC3-4454-8EB0-813A5E0CB5BA}" srcOrd="0" destOrd="0" presId="urn:microsoft.com/office/officeart/2008/layout/HorizontalMultiLevelHierarchy"/>
    <dgm:cxn modelId="{605386ED-A869-4A37-89EE-B6728F499901}" type="presOf" srcId="{14F4249D-3A44-4074-B8A6-BF123053B3C8}" destId="{EBF3345A-B1F3-495B-9ED2-A3EBC7A91F2D}" srcOrd="0" destOrd="0" presId="urn:microsoft.com/office/officeart/2008/layout/HorizontalMultiLevelHierarchy"/>
    <dgm:cxn modelId="{EAD60720-1D9E-4EDD-BADE-77E8EC84B050}" type="presOf" srcId="{B9769D72-045A-4473-9BB2-42BB03165561}" destId="{22EBC797-B580-4B1C-80E8-665C1C22D8E1}" srcOrd="0" destOrd="0" presId="urn:microsoft.com/office/officeart/2008/layout/HorizontalMultiLevelHierarchy"/>
    <dgm:cxn modelId="{657C75DD-8091-4964-BC6C-EC78E08F878E}" type="presOf" srcId="{04E9242A-5453-4746-B15B-56ECC48A7F37}" destId="{C5B08A92-CB63-45FA-8B60-37FC24A2BC3B}" srcOrd="1" destOrd="0" presId="urn:microsoft.com/office/officeart/2008/layout/HorizontalMultiLevelHierarchy"/>
    <dgm:cxn modelId="{5F77A1A1-D0A2-4A69-8010-93B0975CCE3D}" type="presOf" srcId="{04E9242A-5453-4746-B15B-56ECC48A7F37}" destId="{C8B47D2E-DB6D-4D60-8DA1-11D6790ED257}" srcOrd="0" destOrd="0" presId="urn:microsoft.com/office/officeart/2008/layout/HorizontalMultiLevelHierarchy"/>
    <dgm:cxn modelId="{B9A6B74C-2E0C-46B2-B3A6-3014855F90B0}" type="presOf" srcId="{F7FFCC5A-F34B-45FC-AB4C-56460571982E}" destId="{6783A891-BBDF-4BCD-A546-D59AB74B5BC1}" srcOrd="0" destOrd="0" presId="urn:microsoft.com/office/officeart/2008/layout/HorizontalMultiLevelHierarchy"/>
    <dgm:cxn modelId="{1EDAB11C-C17F-4654-A36E-93B30AF92D30}" type="presOf" srcId="{88D8B1FB-CBE5-43D0-B9FB-1B66E95B0AB6}" destId="{FF1FA402-2589-4D50-ADE1-9F7933B8C246}" srcOrd="0" destOrd="0" presId="urn:microsoft.com/office/officeart/2008/layout/HorizontalMultiLevelHierarchy"/>
    <dgm:cxn modelId="{62FB9E0F-5E67-420B-9F0A-FF1A4C4B492E}" type="presOf" srcId="{B6BAFF29-FF15-4821-8EF6-8CFED5517C89}" destId="{ABF62B07-3636-4F13-943A-ADECFB79557C}" srcOrd="0" destOrd="0" presId="urn:microsoft.com/office/officeart/2008/layout/HorizontalMultiLevelHierarchy"/>
    <dgm:cxn modelId="{7C33B1FB-F8D3-4117-9342-895E63BE522E}" type="presOf" srcId="{2E82A537-255B-4C15-A2F0-1E8BE6FCCDB7}" destId="{95AE2DEE-F59A-4290-AD14-1E0DA68F0925}" srcOrd="1" destOrd="0" presId="urn:microsoft.com/office/officeart/2008/layout/HorizontalMultiLevelHierarchy"/>
    <dgm:cxn modelId="{8B63D946-16A0-405F-95C5-87060EFA16A1}" srcId="{B9769D72-045A-4473-9BB2-42BB03165561}" destId="{14F4249D-3A44-4074-B8A6-BF123053B3C8}" srcOrd="4" destOrd="0" parTransId="{04E9242A-5453-4746-B15B-56ECC48A7F37}" sibTransId="{71ED4BE8-F8E6-43C9-9618-F72CA82DEED2}"/>
    <dgm:cxn modelId="{E5C38D72-0C8C-479D-BE79-C827A2BEDC42}" type="presOf" srcId="{2E82A537-255B-4C15-A2F0-1E8BE6FCCDB7}" destId="{4F5991CA-1D9C-44AE-AB70-EDBD7DB965B4}" srcOrd="0" destOrd="0" presId="urn:microsoft.com/office/officeart/2008/layout/HorizontalMultiLevelHierarchy"/>
    <dgm:cxn modelId="{9CEA2520-55BE-4883-ADF9-95E9BFABC800}" srcId="{F7FFCC5A-F34B-45FC-AB4C-56460571982E}" destId="{B9769D72-045A-4473-9BB2-42BB03165561}" srcOrd="0" destOrd="0" parTransId="{0942C09E-52AB-4475-9914-9B5C844DC3D7}" sibTransId="{18D30C78-640B-40C0-8499-F8B8362A7BE8}"/>
    <dgm:cxn modelId="{14E0084D-1407-4324-8B80-670D8759F6C5}" type="presOf" srcId="{2D11E1DB-1578-4381-B52E-2C85C316492D}" destId="{C2B471C1-4FE6-4FB9-B0B3-C98F75A54BD3}" srcOrd="0" destOrd="0" presId="urn:microsoft.com/office/officeart/2008/layout/HorizontalMultiLevelHierarchy"/>
    <dgm:cxn modelId="{E78BB38A-7416-4D40-BCE7-E24E85018C8A}" type="presParOf" srcId="{6783A891-BBDF-4BCD-A546-D59AB74B5BC1}" destId="{853B8C54-FCFC-4EC4-92B7-6DBCFA7677C8}" srcOrd="0" destOrd="0" presId="urn:microsoft.com/office/officeart/2008/layout/HorizontalMultiLevelHierarchy"/>
    <dgm:cxn modelId="{F3A1A3DB-675C-47C6-84E6-6058582785E3}" type="presParOf" srcId="{853B8C54-FCFC-4EC4-92B7-6DBCFA7677C8}" destId="{22EBC797-B580-4B1C-80E8-665C1C22D8E1}" srcOrd="0" destOrd="0" presId="urn:microsoft.com/office/officeart/2008/layout/HorizontalMultiLevelHierarchy"/>
    <dgm:cxn modelId="{F4545DA5-A96B-4BB5-BC53-CACA2A744C75}" type="presParOf" srcId="{853B8C54-FCFC-4EC4-92B7-6DBCFA7677C8}" destId="{55662705-AF0F-4B59-AF20-C2A0C1BC9EB4}" srcOrd="1" destOrd="0" presId="urn:microsoft.com/office/officeart/2008/layout/HorizontalMultiLevelHierarchy"/>
    <dgm:cxn modelId="{263407C9-92B8-4BDA-9363-11959E4ECF42}" type="presParOf" srcId="{55662705-AF0F-4B59-AF20-C2A0C1BC9EB4}" destId="{C2B471C1-4FE6-4FB9-B0B3-C98F75A54BD3}" srcOrd="0" destOrd="0" presId="urn:microsoft.com/office/officeart/2008/layout/HorizontalMultiLevelHierarchy"/>
    <dgm:cxn modelId="{B859F4FF-4F3C-4815-AF21-8DEBA5303702}" type="presParOf" srcId="{C2B471C1-4FE6-4FB9-B0B3-C98F75A54BD3}" destId="{A57A0482-D14E-4404-813C-5B40C3A63478}" srcOrd="0" destOrd="0" presId="urn:microsoft.com/office/officeart/2008/layout/HorizontalMultiLevelHierarchy"/>
    <dgm:cxn modelId="{AB7E018A-525A-485C-9B73-DC4B14271FD0}" type="presParOf" srcId="{55662705-AF0F-4B59-AF20-C2A0C1BC9EB4}" destId="{FFFC04AD-629D-41AF-9DF7-119860DD3AFF}" srcOrd="1" destOrd="0" presId="urn:microsoft.com/office/officeart/2008/layout/HorizontalMultiLevelHierarchy"/>
    <dgm:cxn modelId="{CB05ED4B-1830-40DB-B370-96AA46C570B7}" type="presParOf" srcId="{FFFC04AD-629D-41AF-9DF7-119860DD3AFF}" destId="{ABF62B07-3636-4F13-943A-ADECFB79557C}" srcOrd="0" destOrd="0" presId="urn:microsoft.com/office/officeart/2008/layout/HorizontalMultiLevelHierarchy"/>
    <dgm:cxn modelId="{036D8D5F-C11B-4E1A-AB6C-E30A64BDF190}" type="presParOf" srcId="{FFFC04AD-629D-41AF-9DF7-119860DD3AFF}" destId="{DD62FA92-F773-49E3-82A5-6958D1C22BDA}" srcOrd="1" destOrd="0" presId="urn:microsoft.com/office/officeart/2008/layout/HorizontalMultiLevelHierarchy"/>
    <dgm:cxn modelId="{8F0BB144-1825-404D-A01E-45D1E26E7F98}" type="presParOf" srcId="{55662705-AF0F-4B59-AF20-C2A0C1BC9EB4}" destId="{E0D2237D-3B79-45EA-87B7-1E100F054301}" srcOrd="2" destOrd="0" presId="urn:microsoft.com/office/officeart/2008/layout/HorizontalMultiLevelHierarchy"/>
    <dgm:cxn modelId="{1857B11E-E69A-40E8-BEC5-25D01D6D93EA}" type="presParOf" srcId="{E0D2237D-3B79-45EA-87B7-1E100F054301}" destId="{84167DFF-777A-4289-8D4A-62CD0884D3A5}" srcOrd="0" destOrd="0" presId="urn:microsoft.com/office/officeart/2008/layout/HorizontalMultiLevelHierarchy"/>
    <dgm:cxn modelId="{FBC074F8-47BA-420E-9E51-2C8F4526A389}" type="presParOf" srcId="{55662705-AF0F-4B59-AF20-C2A0C1BC9EB4}" destId="{0B66A3BC-0FEB-4F59-A785-265802AD291D}" srcOrd="3" destOrd="0" presId="urn:microsoft.com/office/officeart/2008/layout/HorizontalMultiLevelHierarchy"/>
    <dgm:cxn modelId="{C166651A-EAA3-4AEC-A15B-6CB94631E0BE}" type="presParOf" srcId="{0B66A3BC-0FEB-4F59-A785-265802AD291D}" destId="{12382FB1-1FC3-4454-8EB0-813A5E0CB5BA}" srcOrd="0" destOrd="0" presId="urn:microsoft.com/office/officeart/2008/layout/HorizontalMultiLevelHierarchy"/>
    <dgm:cxn modelId="{31DBCB08-85F9-4BCD-B71F-286F025B5631}" type="presParOf" srcId="{0B66A3BC-0FEB-4F59-A785-265802AD291D}" destId="{FDE40CF3-6237-4CA7-977F-BBDC492A3489}" srcOrd="1" destOrd="0" presId="urn:microsoft.com/office/officeart/2008/layout/HorizontalMultiLevelHierarchy"/>
    <dgm:cxn modelId="{410D32BA-0FD6-4139-94CA-58F766E420A6}" type="presParOf" srcId="{55662705-AF0F-4B59-AF20-C2A0C1BC9EB4}" destId="{F7D36A2B-A5A2-4124-80D0-AB5EE70EFCAE}" srcOrd="4" destOrd="0" presId="urn:microsoft.com/office/officeart/2008/layout/HorizontalMultiLevelHierarchy"/>
    <dgm:cxn modelId="{7EB09B06-B465-4D0C-BC5C-17913B449BF8}" type="presParOf" srcId="{F7D36A2B-A5A2-4124-80D0-AB5EE70EFCAE}" destId="{B8228903-61D4-4863-AE73-EA8A0C1133D8}" srcOrd="0" destOrd="0" presId="urn:microsoft.com/office/officeart/2008/layout/HorizontalMultiLevelHierarchy"/>
    <dgm:cxn modelId="{59A4AFE8-A782-4CE0-A429-717A86E303CD}" type="presParOf" srcId="{55662705-AF0F-4B59-AF20-C2A0C1BC9EB4}" destId="{FCBACBEB-43AA-44CD-BC1A-D8A595C07C8D}" srcOrd="5" destOrd="0" presId="urn:microsoft.com/office/officeart/2008/layout/HorizontalMultiLevelHierarchy"/>
    <dgm:cxn modelId="{A9F765D8-31E3-4912-9C5E-6D73C20CDB13}" type="presParOf" srcId="{FCBACBEB-43AA-44CD-BC1A-D8A595C07C8D}" destId="{FF1FA402-2589-4D50-ADE1-9F7933B8C246}" srcOrd="0" destOrd="0" presId="urn:microsoft.com/office/officeart/2008/layout/HorizontalMultiLevelHierarchy"/>
    <dgm:cxn modelId="{F70189BA-77D2-40AC-879A-BB19DFEAA027}" type="presParOf" srcId="{FCBACBEB-43AA-44CD-BC1A-D8A595C07C8D}" destId="{41117D19-8BA6-452C-A181-8AE891F57B70}" srcOrd="1" destOrd="0" presId="urn:microsoft.com/office/officeart/2008/layout/HorizontalMultiLevelHierarchy"/>
    <dgm:cxn modelId="{140C71C0-B046-46D4-8FC3-0C49B28248EB}" type="presParOf" srcId="{55662705-AF0F-4B59-AF20-C2A0C1BC9EB4}" destId="{4F5991CA-1D9C-44AE-AB70-EDBD7DB965B4}" srcOrd="6" destOrd="0" presId="urn:microsoft.com/office/officeart/2008/layout/HorizontalMultiLevelHierarchy"/>
    <dgm:cxn modelId="{86032EEF-9C9D-476D-BC7B-8FFBC45B32AA}" type="presParOf" srcId="{4F5991CA-1D9C-44AE-AB70-EDBD7DB965B4}" destId="{95AE2DEE-F59A-4290-AD14-1E0DA68F0925}" srcOrd="0" destOrd="0" presId="urn:microsoft.com/office/officeart/2008/layout/HorizontalMultiLevelHierarchy"/>
    <dgm:cxn modelId="{1E160206-4CBE-41CA-925C-43185B26F39D}" type="presParOf" srcId="{55662705-AF0F-4B59-AF20-C2A0C1BC9EB4}" destId="{E7E2D89D-DF3D-4913-962F-C9FE0E1C1A50}" srcOrd="7" destOrd="0" presId="urn:microsoft.com/office/officeart/2008/layout/HorizontalMultiLevelHierarchy"/>
    <dgm:cxn modelId="{3BC35DD2-CE04-47A8-974F-AED504985E7B}" type="presParOf" srcId="{E7E2D89D-DF3D-4913-962F-C9FE0E1C1A50}" destId="{420CCD18-FC26-4DF1-8F6D-BB154777A842}" srcOrd="0" destOrd="0" presId="urn:microsoft.com/office/officeart/2008/layout/HorizontalMultiLevelHierarchy"/>
    <dgm:cxn modelId="{1C42ACF1-FA28-4B88-86D3-BBA95A3BAC13}" type="presParOf" srcId="{E7E2D89D-DF3D-4913-962F-C9FE0E1C1A50}" destId="{B75C1A8F-8292-4AEB-8A98-CB7794003A88}" srcOrd="1" destOrd="0" presId="urn:microsoft.com/office/officeart/2008/layout/HorizontalMultiLevelHierarchy"/>
    <dgm:cxn modelId="{79065388-30E2-4177-9459-9137A9B9C7DD}" type="presParOf" srcId="{55662705-AF0F-4B59-AF20-C2A0C1BC9EB4}" destId="{C8B47D2E-DB6D-4D60-8DA1-11D6790ED257}" srcOrd="8" destOrd="0" presId="urn:microsoft.com/office/officeart/2008/layout/HorizontalMultiLevelHierarchy"/>
    <dgm:cxn modelId="{C62AFAFC-630F-425F-BBC7-BAF33C033C85}" type="presParOf" srcId="{C8B47D2E-DB6D-4D60-8DA1-11D6790ED257}" destId="{C5B08A92-CB63-45FA-8B60-37FC24A2BC3B}" srcOrd="0" destOrd="0" presId="urn:microsoft.com/office/officeart/2008/layout/HorizontalMultiLevelHierarchy"/>
    <dgm:cxn modelId="{D72E972F-3866-431A-AF92-5F8779B78364}" type="presParOf" srcId="{55662705-AF0F-4B59-AF20-C2A0C1BC9EB4}" destId="{ED68614C-C81B-4B72-AC35-F682A1F25D7E}" srcOrd="9" destOrd="0" presId="urn:microsoft.com/office/officeart/2008/layout/HorizontalMultiLevelHierarchy"/>
    <dgm:cxn modelId="{6CFF83C3-3B2E-4352-84C0-A32EE5532324}" type="presParOf" srcId="{ED68614C-C81B-4B72-AC35-F682A1F25D7E}" destId="{EBF3345A-B1F3-495B-9ED2-A3EBC7A91F2D}" srcOrd="0" destOrd="0" presId="urn:microsoft.com/office/officeart/2008/layout/HorizontalMultiLevelHierarchy"/>
    <dgm:cxn modelId="{43A9DAC1-A5A5-4150-8238-6DDB56164CB3}" type="presParOf" srcId="{ED68614C-C81B-4B72-AC35-F682A1F25D7E}" destId="{80E1E019-60D8-44EE-B5C1-B7E2EC2A2A3A}" srcOrd="1" destOrd="0" presId="urn:microsoft.com/office/officeart/2008/layout/HorizontalMultiLevelHierarchy"/>
    <dgm:cxn modelId="{4C4D96F5-B58C-4F81-85B7-FDD49A097620}" type="presParOf" srcId="{55662705-AF0F-4B59-AF20-C2A0C1BC9EB4}" destId="{BD779A8F-B0D6-4007-A070-D327D630D0D8}" srcOrd="10" destOrd="0" presId="urn:microsoft.com/office/officeart/2008/layout/HorizontalMultiLevelHierarchy"/>
    <dgm:cxn modelId="{31C1F598-E9FC-4F0E-9AFD-326E71C32152}" type="presParOf" srcId="{BD779A8F-B0D6-4007-A070-D327D630D0D8}" destId="{678DD54F-9073-4839-B525-C76955B3DE4C}" srcOrd="0" destOrd="0" presId="urn:microsoft.com/office/officeart/2008/layout/HorizontalMultiLevelHierarchy"/>
    <dgm:cxn modelId="{2A2C092F-582A-488E-844A-288B8AEF8D8F}" type="presParOf" srcId="{55662705-AF0F-4B59-AF20-C2A0C1BC9EB4}" destId="{5E81417C-BF03-41A4-92D1-50F1798864CD}" srcOrd="11" destOrd="0" presId="urn:microsoft.com/office/officeart/2008/layout/HorizontalMultiLevelHierarchy"/>
    <dgm:cxn modelId="{CA4BE6C8-C867-4108-BC47-394BA192429B}" type="presParOf" srcId="{5E81417C-BF03-41A4-92D1-50F1798864CD}" destId="{4389F703-EE50-4403-9DB5-D53131ED38FE}" srcOrd="0" destOrd="0" presId="urn:microsoft.com/office/officeart/2008/layout/HorizontalMultiLevelHierarchy"/>
    <dgm:cxn modelId="{545DEA82-850D-4BC9-A20E-99254CB9B052}" type="presParOf" srcId="{5E81417C-BF03-41A4-92D1-50F1798864CD}" destId="{D5C72378-29F8-4311-AC6F-9826623E484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FFCC5A-F34B-45FC-AB4C-56460571982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6BAFF29-FF15-4821-8EF6-8CFED5517C89}">
      <dgm:prSet phldrT="[Text]"/>
      <dgm:spPr>
        <a:solidFill>
          <a:srgbClr val="C7A1E3"/>
        </a:solidFill>
      </dgm:spPr>
      <dgm:t>
        <a:bodyPr/>
        <a:lstStyle/>
        <a:p>
          <a:r>
            <a:rPr lang="en-US" dirty="0" smtClean="0">
              <a:solidFill>
                <a:schemeClr val="tx1"/>
              </a:solidFill>
            </a:rPr>
            <a:t>Using the Lean Acquisition Canvas</a:t>
          </a:r>
          <a:endParaRPr lang="en-US" dirty="0">
            <a:solidFill>
              <a:schemeClr val="tx1"/>
            </a:solidFill>
          </a:endParaRPr>
        </a:p>
      </dgm:t>
    </dgm:pt>
    <dgm:pt modelId="{2D11E1DB-1578-4381-B52E-2C85C316492D}" type="parTrans" cxnId="{B7D2CDC7-34FC-4925-9D56-AFE385B89942}">
      <dgm:prSet/>
      <dgm:spPr/>
      <dgm:t>
        <a:bodyPr/>
        <a:lstStyle/>
        <a:p>
          <a:endParaRPr lang="en-US"/>
        </a:p>
      </dgm:t>
    </dgm:pt>
    <dgm:pt modelId="{01936357-3640-4352-B7D9-56C2E2525357}" type="sibTrans" cxnId="{B7D2CDC7-34FC-4925-9D56-AFE385B89942}">
      <dgm:prSet/>
      <dgm:spPr/>
      <dgm:t>
        <a:bodyPr/>
        <a:lstStyle/>
        <a:p>
          <a:endParaRPr lang="en-US"/>
        </a:p>
      </dgm:t>
    </dgm:pt>
    <dgm:pt modelId="{1C674C8C-640E-4CE1-98B4-1C70A0A34C06}">
      <dgm:prSet phldrT="[Text]"/>
      <dgm:spPr>
        <a:solidFill>
          <a:srgbClr val="C7A1E3"/>
        </a:solidFill>
      </dgm:spPr>
      <dgm:t>
        <a:bodyPr/>
        <a:lstStyle/>
        <a:p>
          <a:r>
            <a:rPr lang="en-US" dirty="0" smtClean="0">
              <a:solidFill>
                <a:schemeClr val="tx1"/>
              </a:solidFill>
            </a:rPr>
            <a:t>Winning in the Arena if Ideas</a:t>
          </a:r>
          <a:endParaRPr lang="en-US" dirty="0">
            <a:solidFill>
              <a:schemeClr val="tx1"/>
            </a:solidFill>
          </a:endParaRPr>
        </a:p>
      </dgm:t>
    </dgm:pt>
    <dgm:pt modelId="{8DEBA07E-9644-422A-8024-F6F3484460CB}" type="parTrans" cxnId="{70B48F9E-B62F-4299-8572-B388F45B8936}">
      <dgm:prSet/>
      <dgm:spPr/>
      <dgm:t>
        <a:bodyPr/>
        <a:lstStyle/>
        <a:p>
          <a:endParaRPr lang="en-US"/>
        </a:p>
      </dgm:t>
    </dgm:pt>
    <dgm:pt modelId="{A2D9E32F-8AA9-4935-A249-6F36E8326E7A}" type="sibTrans" cxnId="{70B48F9E-B62F-4299-8572-B388F45B8936}">
      <dgm:prSet/>
      <dgm:spPr/>
      <dgm:t>
        <a:bodyPr/>
        <a:lstStyle/>
        <a:p>
          <a:endParaRPr lang="en-US"/>
        </a:p>
      </dgm:t>
    </dgm:pt>
    <dgm:pt modelId="{88D8B1FB-CBE5-43D0-B9FB-1B66E95B0AB6}">
      <dgm:prSet phldrT="[Text]"/>
      <dgm:spPr>
        <a:solidFill>
          <a:srgbClr val="C7A1E3"/>
        </a:solidFill>
      </dgm:spPr>
      <dgm:t>
        <a:bodyPr/>
        <a:lstStyle/>
        <a:p>
          <a:r>
            <a:rPr lang="en-US" dirty="0" smtClean="0">
              <a:solidFill>
                <a:schemeClr val="tx1"/>
              </a:solidFill>
            </a:rPr>
            <a:t>Challenge.gov Guest Speakers</a:t>
          </a:r>
          <a:endParaRPr lang="en-US" dirty="0">
            <a:solidFill>
              <a:schemeClr val="tx1"/>
            </a:solidFill>
          </a:endParaRPr>
        </a:p>
      </dgm:t>
    </dgm:pt>
    <dgm:pt modelId="{E5E9E96E-2CCC-4006-BE46-E2D18BDF11F5}" type="parTrans" cxnId="{785B989B-DC0C-42A2-8466-AA9F2B0F59D3}">
      <dgm:prSet/>
      <dgm:spPr/>
      <dgm:t>
        <a:bodyPr/>
        <a:lstStyle/>
        <a:p>
          <a:endParaRPr lang="en-US"/>
        </a:p>
      </dgm:t>
    </dgm:pt>
    <dgm:pt modelId="{0AA86D3D-881A-40A5-9A0C-69FF00075941}" type="sibTrans" cxnId="{785B989B-DC0C-42A2-8466-AA9F2B0F59D3}">
      <dgm:prSet/>
      <dgm:spPr/>
      <dgm:t>
        <a:bodyPr/>
        <a:lstStyle/>
        <a:p>
          <a:endParaRPr lang="en-US"/>
        </a:p>
      </dgm:t>
    </dgm:pt>
    <dgm:pt modelId="{B67BBA70-46E2-4FE2-BD00-3BD24D747B3E}">
      <dgm:prSet phldrT="[Text]"/>
      <dgm:spPr>
        <a:solidFill>
          <a:srgbClr val="C7A1E3"/>
        </a:solidFill>
      </dgm:spPr>
      <dgm:t>
        <a:bodyPr/>
        <a:lstStyle/>
        <a:p>
          <a:r>
            <a:rPr lang="en-US" dirty="0" smtClean="0">
              <a:solidFill>
                <a:schemeClr val="tx1"/>
              </a:solidFill>
            </a:rPr>
            <a:t>SOOs, SOWs, PWSs… Oh My!</a:t>
          </a:r>
        </a:p>
      </dgm:t>
    </dgm:pt>
    <dgm:pt modelId="{2E82A537-255B-4C15-A2F0-1E8BE6FCCDB7}" type="parTrans" cxnId="{F9164F89-5CFD-44F1-B192-F6F726A822F7}">
      <dgm:prSet/>
      <dgm:spPr/>
      <dgm:t>
        <a:bodyPr/>
        <a:lstStyle/>
        <a:p>
          <a:endParaRPr lang="en-US"/>
        </a:p>
      </dgm:t>
    </dgm:pt>
    <dgm:pt modelId="{7F0BEAF6-080E-433A-8A6C-34CABB131CA3}" type="sibTrans" cxnId="{F9164F89-5CFD-44F1-B192-F6F726A822F7}">
      <dgm:prSet/>
      <dgm:spPr/>
      <dgm:t>
        <a:bodyPr/>
        <a:lstStyle/>
        <a:p>
          <a:endParaRPr lang="en-US"/>
        </a:p>
      </dgm:t>
    </dgm:pt>
    <dgm:pt modelId="{B9769D72-045A-4473-9BB2-42BB03165561}">
      <dgm:prSet phldrT="[Text]"/>
      <dgm:spPr>
        <a:solidFill>
          <a:srgbClr val="7030A0"/>
        </a:solidFill>
      </dgm:spPr>
      <dgm:t>
        <a:bodyPr/>
        <a:lstStyle/>
        <a:p>
          <a:r>
            <a:rPr lang="en-US" dirty="0" smtClean="0"/>
            <a:t>Day 3</a:t>
          </a:r>
          <a:endParaRPr lang="en-US" dirty="0"/>
        </a:p>
      </dgm:t>
    </dgm:pt>
    <dgm:pt modelId="{0942C09E-52AB-4475-9914-9B5C844DC3D7}" type="parTrans" cxnId="{9CEA2520-55BE-4883-ADF9-95E9BFABC800}">
      <dgm:prSet/>
      <dgm:spPr/>
      <dgm:t>
        <a:bodyPr/>
        <a:lstStyle/>
        <a:p>
          <a:endParaRPr lang="en-US"/>
        </a:p>
      </dgm:t>
    </dgm:pt>
    <dgm:pt modelId="{18D30C78-640B-40C0-8499-F8B8362A7BE8}" type="sibTrans" cxnId="{9CEA2520-55BE-4883-ADF9-95E9BFABC800}">
      <dgm:prSet/>
      <dgm:spPr/>
      <dgm:t>
        <a:bodyPr/>
        <a:lstStyle/>
        <a:p>
          <a:endParaRPr lang="en-US"/>
        </a:p>
      </dgm:t>
    </dgm:pt>
    <dgm:pt modelId="{6783A891-BBDF-4BCD-A546-D59AB74B5BC1}" type="pres">
      <dgm:prSet presAssocID="{F7FFCC5A-F34B-45FC-AB4C-56460571982E}" presName="Name0" presStyleCnt="0">
        <dgm:presLayoutVars>
          <dgm:chPref val="1"/>
          <dgm:dir/>
          <dgm:animOne val="branch"/>
          <dgm:animLvl val="lvl"/>
          <dgm:resizeHandles val="exact"/>
        </dgm:presLayoutVars>
      </dgm:prSet>
      <dgm:spPr/>
      <dgm:t>
        <a:bodyPr/>
        <a:lstStyle/>
        <a:p>
          <a:endParaRPr lang="en-US"/>
        </a:p>
      </dgm:t>
    </dgm:pt>
    <dgm:pt modelId="{853B8C54-FCFC-4EC4-92B7-6DBCFA7677C8}" type="pres">
      <dgm:prSet presAssocID="{B9769D72-045A-4473-9BB2-42BB03165561}" presName="root1" presStyleCnt="0"/>
      <dgm:spPr/>
    </dgm:pt>
    <dgm:pt modelId="{22EBC797-B580-4B1C-80E8-665C1C22D8E1}" type="pres">
      <dgm:prSet presAssocID="{B9769D72-045A-4473-9BB2-42BB03165561}" presName="LevelOneTextNode" presStyleLbl="node0" presStyleIdx="0" presStyleCnt="1">
        <dgm:presLayoutVars>
          <dgm:chPref val="3"/>
        </dgm:presLayoutVars>
      </dgm:prSet>
      <dgm:spPr/>
      <dgm:t>
        <a:bodyPr/>
        <a:lstStyle/>
        <a:p>
          <a:endParaRPr lang="en-US"/>
        </a:p>
      </dgm:t>
    </dgm:pt>
    <dgm:pt modelId="{55662705-AF0F-4B59-AF20-C2A0C1BC9EB4}" type="pres">
      <dgm:prSet presAssocID="{B9769D72-045A-4473-9BB2-42BB03165561}" presName="level2hierChild" presStyleCnt="0"/>
      <dgm:spPr/>
    </dgm:pt>
    <dgm:pt modelId="{C2B471C1-4FE6-4FB9-B0B3-C98F75A54BD3}" type="pres">
      <dgm:prSet presAssocID="{2D11E1DB-1578-4381-B52E-2C85C316492D}" presName="conn2-1" presStyleLbl="parChTrans1D2" presStyleIdx="0" presStyleCnt="4"/>
      <dgm:spPr/>
      <dgm:t>
        <a:bodyPr/>
        <a:lstStyle/>
        <a:p>
          <a:endParaRPr lang="en-US"/>
        </a:p>
      </dgm:t>
    </dgm:pt>
    <dgm:pt modelId="{A57A0482-D14E-4404-813C-5B40C3A63478}" type="pres">
      <dgm:prSet presAssocID="{2D11E1DB-1578-4381-B52E-2C85C316492D}" presName="connTx" presStyleLbl="parChTrans1D2" presStyleIdx="0" presStyleCnt="4"/>
      <dgm:spPr/>
      <dgm:t>
        <a:bodyPr/>
        <a:lstStyle/>
        <a:p>
          <a:endParaRPr lang="en-US"/>
        </a:p>
      </dgm:t>
    </dgm:pt>
    <dgm:pt modelId="{FFFC04AD-629D-41AF-9DF7-119860DD3AFF}" type="pres">
      <dgm:prSet presAssocID="{B6BAFF29-FF15-4821-8EF6-8CFED5517C89}" presName="root2" presStyleCnt="0"/>
      <dgm:spPr/>
    </dgm:pt>
    <dgm:pt modelId="{ABF62B07-3636-4F13-943A-ADECFB79557C}" type="pres">
      <dgm:prSet presAssocID="{B6BAFF29-FF15-4821-8EF6-8CFED5517C89}" presName="LevelTwoTextNode" presStyleLbl="node2" presStyleIdx="0" presStyleCnt="4" custScaleX="271628">
        <dgm:presLayoutVars>
          <dgm:chPref val="3"/>
        </dgm:presLayoutVars>
      </dgm:prSet>
      <dgm:spPr/>
      <dgm:t>
        <a:bodyPr/>
        <a:lstStyle/>
        <a:p>
          <a:endParaRPr lang="en-US"/>
        </a:p>
      </dgm:t>
    </dgm:pt>
    <dgm:pt modelId="{DD62FA92-F773-49E3-82A5-6958D1C22BDA}" type="pres">
      <dgm:prSet presAssocID="{B6BAFF29-FF15-4821-8EF6-8CFED5517C89}" presName="level3hierChild" presStyleCnt="0"/>
      <dgm:spPr/>
    </dgm:pt>
    <dgm:pt modelId="{E0D2237D-3B79-45EA-87B7-1E100F054301}" type="pres">
      <dgm:prSet presAssocID="{8DEBA07E-9644-422A-8024-F6F3484460CB}" presName="conn2-1" presStyleLbl="parChTrans1D2" presStyleIdx="1" presStyleCnt="4"/>
      <dgm:spPr/>
      <dgm:t>
        <a:bodyPr/>
        <a:lstStyle/>
        <a:p>
          <a:endParaRPr lang="en-US"/>
        </a:p>
      </dgm:t>
    </dgm:pt>
    <dgm:pt modelId="{84167DFF-777A-4289-8D4A-62CD0884D3A5}" type="pres">
      <dgm:prSet presAssocID="{8DEBA07E-9644-422A-8024-F6F3484460CB}" presName="connTx" presStyleLbl="parChTrans1D2" presStyleIdx="1" presStyleCnt="4"/>
      <dgm:spPr/>
      <dgm:t>
        <a:bodyPr/>
        <a:lstStyle/>
        <a:p>
          <a:endParaRPr lang="en-US"/>
        </a:p>
      </dgm:t>
    </dgm:pt>
    <dgm:pt modelId="{0B66A3BC-0FEB-4F59-A785-265802AD291D}" type="pres">
      <dgm:prSet presAssocID="{1C674C8C-640E-4CE1-98B4-1C70A0A34C06}" presName="root2" presStyleCnt="0"/>
      <dgm:spPr/>
    </dgm:pt>
    <dgm:pt modelId="{12382FB1-1FC3-4454-8EB0-813A5E0CB5BA}" type="pres">
      <dgm:prSet presAssocID="{1C674C8C-640E-4CE1-98B4-1C70A0A34C06}" presName="LevelTwoTextNode" presStyleLbl="node2" presStyleIdx="1" presStyleCnt="4" custScaleX="271628">
        <dgm:presLayoutVars>
          <dgm:chPref val="3"/>
        </dgm:presLayoutVars>
      </dgm:prSet>
      <dgm:spPr/>
      <dgm:t>
        <a:bodyPr/>
        <a:lstStyle/>
        <a:p>
          <a:endParaRPr lang="en-US"/>
        </a:p>
      </dgm:t>
    </dgm:pt>
    <dgm:pt modelId="{FDE40CF3-6237-4CA7-977F-BBDC492A3489}" type="pres">
      <dgm:prSet presAssocID="{1C674C8C-640E-4CE1-98B4-1C70A0A34C06}" presName="level3hierChild" presStyleCnt="0"/>
      <dgm:spPr/>
    </dgm:pt>
    <dgm:pt modelId="{F7D36A2B-A5A2-4124-80D0-AB5EE70EFCAE}" type="pres">
      <dgm:prSet presAssocID="{E5E9E96E-2CCC-4006-BE46-E2D18BDF11F5}" presName="conn2-1" presStyleLbl="parChTrans1D2" presStyleIdx="2" presStyleCnt="4"/>
      <dgm:spPr/>
      <dgm:t>
        <a:bodyPr/>
        <a:lstStyle/>
        <a:p>
          <a:endParaRPr lang="en-US"/>
        </a:p>
      </dgm:t>
    </dgm:pt>
    <dgm:pt modelId="{B8228903-61D4-4863-AE73-EA8A0C1133D8}" type="pres">
      <dgm:prSet presAssocID="{E5E9E96E-2CCC-4006-BE46-E2D18BDF11F5}" presName="connTx" presStyleLbl="parChTrans1D2" presStyleIdx="2" presStyleCnt="4"/>
      <dgm:spPr/>
      <dgm:t>
        <a:bodyPr/>
        <a:lstStyle/>
        <a:p>
          <a:endParaRPr lang="en-US"/>
        </a:p>
      </dgm:t>
    </dgm:pt>
    <dgm:pt modelId="{FCBACBEB-43AA-44CD-BC1A-D8A595C07C8D}" type="pres">
      <dgm:prSet presAssocID="{88D8B1FB-CBE5-43D0-B9FB-1B66E95B0AB6}" presName="root2" presStyleCnt="0"/>
      <dgm:spPr/>
    </dgm:pt>
    <dgm:pt modelId="{FF1FA402-2589-4D50-ADE1-9F7933B8C246}" type="pres">
      <dgm:prSet presAssocID="{88D8B1FB-CBE5-43D0-B9FB-1B66E95B0AB6}" presName="LevelTwoTextNode" presStyleLbl="node2" presStyleIdx="2" presStyleCnt="4" custScaleX="271628" custLinFactNeighborX="-1559" custLinFactNeighborY="1705">
        <dgm:presLayoutVars>
          <dgm:chPref val="3"/>
        </dgm:presLayoutVars>
      </dgm:prSet>
      <dgm:spPr/>
      <dgm:t>
        <a:bodyPr/>
        <a:lstStyle/>
        <a:p>
          <a:endParaRPr lang="en-US"/>
        </a:p>
      </dgm:t>
    </dgm:pt>
    <dgm:pt modelId="{41117D19-8BA6-452C-A181-8AE891F57B70}" type="pres">
      <dgm:prSet presAssocID="{88D8B1FB-CBE5-43D0-B9FB-1B66E95B0AB6}" presName="level3hierChild" presStyleCnt="0"/>
      <dgm:spPr/>
    </dgm:pt>
    <dgm:pt modelId="{4F5991CA-1D9C-44AE-AB70-EDBD7DB965B4}" type="pres">
      <dgm:prSet presAssocID="{2E82A537-255B-4C15-A2F0-1E8BE6FCCDB7}" presName="conn2-1" presStyleLbl="parChTrans1D2" presStyleIdx="3" presStyleCnt="4"/>
      <dgm:spPr/>
      <dgm:t>
        <a:bodyPr/>
        <a:lstStyle/>
        <a:p>
          <a:endParaRPr lang="en-US"/>
        </a:p>
      </dgm:t>
    </dgm:pt>
    <dgm:pt modelId="{95AE2DEE-F59A-4290-AD14-1E0DA68F0925}" type="pres">
      <dgm:prSet presAssocID="{2E82A537-255B-4C15-A2F0-1E8BE6FCCDB7}" presName="connTx" presStyleLbl="parChTrans1D2" presStyleIdx="3" presStyleCnt="4"/>
      <dgm:spPr/>
      <dgm:t>
        <a:bodyPr/>
        <a:lstStyle/>
        <a:p>
          <a:endParaRPr lang="en-US"/>
        </a:p>
      </dgm:t>
    </dgm:pt>
    <dgm:pt modelId="{E7E2D89D-DF3D-4913-962F-C9FE0E1C1A50}" type="pres">
      <dgm:prSet presAssocID="{B67BBA70-46E2-4FE2-BD00-3BD24D747B3E}" presName="root2" presStyleCnt="0"/>
      <dgm:spPr/>
    </dgm:pt>
    <dgm:pt modelId="{420CCD18-FC26-4DF1-8F6D-BB154777A842}" type="pres">
      <dgm:prSet presAssocID="{B67BBA70-46E2-4FE2-BD00-3BD24D747B3E}" presName="LevelTwoTextNode" presStyleLbl="node2" presStyleIdx="3" presStyleCnt="4" custScaleX="271745">
        <dgm:presLayoutVars>
          <dgm:chPref val="3"/>
        </dgm:presLayoutVars>
      </dgm:prSet>
      <dgm:spPr/>
      <dgm:t>
        <a:bodyPr/>
        <a:lstStyle/>
        <a:p>
          <a:endParaRPr lang="en-US"/>
        </a:p>
      </dgm:t>
    </dgm:pt>
    <dgm:pt modelId="{B75C1A8F-8292-4AEB-8A98-CB7794003A88}" type="pres">
      <dgm:prSet presAssocID="{B67BBA70-46E2-4FE2-BD00-3BD24D747B3E}" presName="level3hierChild" presStyleCnt="0"/>
      <dgm:spPr/>
    </dgm:pt>
  </dgm:ptLst>
  <dgm:cxnLst>
    <dgm:cxn modelId="{5039F0A6-7F17-4039-AA13-A792A007DA15}" type="presOf" srcId="{F7FFCC5A-F34B-45FC-AB4C-56460571982E}" destId="{6783A891-BBDF-4BCD-A546-D59AB74B5BC1}" srcOrd="0" destOrd="0" presId="urn:microsoft.com/office/officeart/2008/layout/HorizontalMultiLevelHierarchy"/>
    <dgm:cxn modelId="{70B40D26-33BA-4B52-8529-40374A003645}" type="presOf" srcId="{E5E9E96E-2CCC-4006-BE46-E2D18BDF11F5}" destId="{B8228903-61D4-4863-AE73-EA8A0C1133D8}" srcOrd="1" destOrd="0" presId="urn:microsoft.com/office/officeart/2008/layout/HorizontalMultiLevelHierarchy"/>
    <dgm:cxn modelId="{F9164F89-5CFD-44F1-B192-F6F726A822F7}" srcId="{B9769D72-045A-4473-9BB2-42BB03165561}" destId="{B67BBA70-46E2-4FE2-BD00-3BD24D747B3E}" srcOrd="3" destOrd="0" parTransId="{2E82A537-255B-4C15-A2F0-1E8BE6FCCDB7}" sibTransId="{7F0BEAF6-080E-433A-8A6C-34CABB131CA3}"/>
    <dgm:cxn modelId="{4F8F6D7B-FC41-4E67-9D90-309F2601EFE7}" type="presOf" srcId="{B67BBA70-46E2-4FE2-BD00-3BD24D747B3E}" destId="{420CCD18-FC26-4DF1-8F6D-BB154777A842}" srcOrd="0" destOrd="0" presId="urn:microsoft.com/office/officeart/2008/layout/HorizontalMultiLevelHierarchy"/>
    <dgm:cxn modelId="{1338BD16-3658-406E-8FF0-B6BB9C627C0B}" type="presOf" srcId="{E5E9E96E-2CCC-4006-BE46-E2D18BDF11F5}" destId="{F7D36A2B-A5A2-4124-80D0-AB5EE70EFCAE}" srcOrd="0" destOrd="0" presId="urn:microsoft.com/office/officeart/2008/layout/HorizontalMultiLevelHierarchy"/>
    <dgm:cxn modelId="{B7D2CDC7-34FC-4925-9D56-AFE385B89942}" srcId="{B9769D72-045A-4473-9BB2-42BB03165561}" destId="{B6BAFF29-FF15-4821-8EF6-8CFED5517C89}" srcOrd="0" destOrd="0" parTransId="{2D11E1DB-1578-4381-B52E-2C85C316492D}" sibTransId="{01936357-3640-4352-B7D9-56C2E2525357}"/>
    <dgm:cxn modelId="{42E5184A-49BE-4E16-97BB-AB24FA816C8E}" type="presOf" srcId="{2D11E1DB-1578-4381-B52E-2C85C316492D}" destId="{C2B471C1-4FE6-4FB9-B0B3-C98F75A54BD3}" srcOrd="0" destOrd="0" presId="urn:microsoft.com/office/officeart/2008/layout/HorizontalMultiLevelHierarchy"/>
    <dgm:cxn modelId="{DCC75704-FAA0-4078-829D-A872BFE82995}" type="presOf" srcId="{2D11E1DB-1578-4381-B52E-2C85C316492D}" destId="{A57A0482-D14E-4404-813C-5B40C3A63478}" srcOrd="1" destOrd="0" presId="urn:microsoft.com/office/officeart/2008/layout/HorizontalMultiLevelHierarchy"/>
    <dgm:cxn modelId="{FC922344-BD77-4574-A28E-F389E86347E5}" type="presOf" srcId="{1C674C8C-640E-4CE1-98B4-1C70A0A34C06}" destId="{12382FB1-1FC3-4454-8EB0-813A5E0CB5BA}" srcOrd="0" destOrd="0" presId="urn:microsoft.com/office/officeart/2008/layout/HorizontalMultiLevelHierarchy"/>
    <dgm:cxn modelId="{785B989B-DC0C-42A2-8466-AA9F2B0F59D3}" srcId="{B9769D72-045A-4473-9BB2-42BB03165561}" destId="{88D8B1FB-CBE5-43D0-B9FB-1B66E95B0AB6}" srcOrd="2" destOrd="0" parTransId="{E5E9E96E-2CCC-4006-BE46-E2D18BDF11F5}" sibTransId="{0AA86D3D-881A-40A5-9A0C-69FF00075941}"/>
    <dgm:cxn modelId="{8C6F71A0-CF59-496C-80AD-F6E29273B849}" type="presOf" srcId="{2E82A537-255B-4C15-A2F0-1E8BE6FCCDB7}" destId="{4F5991CA-1D9C-44AE-AB70-EDBD7DB965B4}" srcOrd="0" destOrd="0" presId="urn:microsoft.com/office/officeart/2008/layout/HorizontalMultiLevelHierarchy"/>
    <dgm:cxn modelId="{C9BE0E86-B1B7-4D62-B8FE-6FF9DB3A7468}" type="presOf" srcId="{B6BAFF29-FF15-4821-8EF6-8CFED5517C89}" destId="{ABF62B07-3636-4F13-943A-ADECFB79557C}" srcOrd="0" destOrd="0" presId="urn:microsoft.com/office/officeart/2008/layout/HorizontalMultiLevelHierarchy"/>
    <dgm:cxn modelId="{9CEA2520-55BE-4883-ADF9-95E9BFABC800}" srcId="{F7FFCC5A-F34B-45FC-AB4C-56460571982E}" destId="{B9769D72-045A-4473-9BB2-42BB03165561}" srcOrd="0" destOrd="0" parTransId="{0942C09E-52AB-4475-9914-9B5C844DC3D7}" sibTransId="{18D30C78-640B-40C0-8499-F8B8362A7BE8}"/>
    <dgm:cxn modelId="{43FA52A8-3F34-4296-9866-086AA96A6491}" type="presOf" srcId="{2E82A537-255B-4C15-A2F0-1E8BE6FCCDB7}" destId="{95AE2DEE-F59A-4290-AD14-1E0DA68F0925}" srcOrd="1" destOrd="0" presId="urn:microsoft.com/office/officeart/2008/layout/HorizontalMultiLevelHierarchy"/>
    <dgm:cxn modelId="{7E596E5D-15CC-434A-8A70-E2F3565351DB}" type="presOf" srcId="{B9769D72-045A-4473-9BB2-42BB03165561}" destId="{22EBC797-B580-4B1C-80E8-665C1C22D8E1}" srcOrd="0" destOrd="0" presId="urn:microsoft.com/office/officeart/2008/layout/HorizontalMultiLevelHierarchy"/>
    <dgm:cxn modelId="{70B48F9E-B62F-4299-8572-B388F45B8936}" srcId="{B9769D72-045A-4473-9BB2-42BB03165561}" destId="{1C674C8C-640E-4CE1-98B4-1C70A0A34C06}" srcOrd="1" destOrd="0" parTransId="{8DEBA07E-9644-422A-8024-F6F3484460CB}" sibTransId="{A2D9E32F-8AA9-4935-A249-6F36E8326E7A}"/>
    <dgm:cxn modelId="{EC138409-3FA4-4F21-A490-9E8FA71CFAF5}" type="presOf" srcId="{88D8B1FB-CBE5-43D0-B9FB-1B66E95B0AB6}" destId="{FF1FA402-2589-4D50-ADE1-9F7933B8C246}" srcOrd="0" destOrd="0" presId="urn:microsoft.com/office/officeart/2008/layout/HorizontalMultiLevelHierarchy"/>
    <dgm:cxn modelId="{FABA0E22-DDA6-488B-BCDA-1193410B3E15}" type="presOf" srcId="{8DEBA07E-9644-422A-8024-F6F3484460CB}" destId="{84167DFF-777A-4289-8D4A-62CD0884D3A5}" srcOrd="1" destOrd="0" presId="urn:microsoft.com/office/officeart/2008/layout/HorizontalMultiLevelHierarchy"/>
    <dgm:cxn modelId="{CA407D3D-45CF-4BD7-86DC-88EA2CEE9E21}" type="presOf" srcId="{8DEBA07E-9644-422A-8024-F6F3484460CB}" destId="{E0D2237D-3B79-45EA-87B7-1E100F054301}" srcOrd="0" destOrd="0" presId="urn:microsoft.com/office/officeart/2008/layout/HorizontalMultiLevelHierarchy"/>
    <dgm:cxn modelId="{F80146BF-5289-47F7-B6D0-2DE999B38C69}" type="presParOf" srcId="{6783A891-BBDF-4BCD-A546-D59AB74B5BC1}" destId="{853B8C54-FCFC-4EC4-92B7-6DBCFA7677C8}" srcOrd="0" destOrd="0" presId="urn:microsoft.com/office/officeart/2008/layout/HorizontalMultiLevelHierarchy"/>
    <dgm:cxn modelId="{149BB04D-71F7-43A5-A969-CD50D2577F22}" type="presParOf" srcId="{853B8C54-FCFC-4EC4-92B7-6DBCFA7677C8}" destId="{22EBC797-B580-4B1C-80E8-665C1C22D8E1}" srcOrd="0" destOrd="0" presId="urn:microsoft.com/office/officeart/2008/layout/HorizontalMultiLevelHierarchy"/>
    <dgm:cxn modelId="{91A2FA28-4B67-42C6-99CD-A068015CDD36}" type="presParOf" srcId="{853B8C54-FCFC-4EC4-92B7-6DBCFA7677C8}" destId="{55662705-AF0F-4B59-AF20-C2A0C1BC9EB4}" srcOrd="1" destOrd="0" presId="urn:microsoft.com/office/officeart/2008/layout/HorizontalMultiLevelHierarchy"/>
    <dgm:cxn modelId="{B11D071A-9BC0-4695-8EE9-7AD79E8AB1C3}" type="presParOf" srcId="{55662705-AF0F-4B59-AF20-C2A0C1BC9EB4}" destId="{C2B471C1-4FE6-4FB9-B0B3-C98F75A54BD3}" srcOrd="0" destOrd="0" presId="urn:microsoft.com/office/officeart/2008/layout/HorizontalMultiLevelHierarchy"/>
    <dgm:cxn modelId="{7964E22C-9D21-42C5-BD8D-6DDA199D6552}" type="presParOf" srcId="{C2B471C1-4FE6-4FB9-B0B3-C98F75A54BD3}" destId="{A57A0482-D14E-4404-813C-5B40C3A63478}" srcOrd="0" destOrd="0" presId="urn:microsoft.com/office/officeart/2008/layout/HorizontalMultiLevelHierarchy"/>
    <dgm:cxn modelId="{A30FB51C-5D5A-4B28-BE51-46AD4EF65899}" type="presParOf" srcId="{55662705-AF0F-4B59-AF20-C2A0C1BC9EB4}" destId="{FFFC04AD-629D-41AF-9DF7-119860DD3AFF}" srcOrd="1" destOrd="0" presId="urn:microsoft.com/office/officeart/2008/layout/HorizontalMultiLevelHierarchy"/>
    <dgm:cxn modelId="{CAEB2A4C-9A60-4CBE-A415-3890BB3FFAAF}" type="presParOf" srcId="{FFFC04AD-629D-41AF-9DF7-119860DD3AFF}" destId="{ABF62B07-3636-4F13-943A-ADECFB79557C}" srcOrd="0" destOrd="0" presId="urn:microsoft.com/office/officeart/2008/layout/HorizontalMultiLevelHierarchy"/>
    <dgm:cxn modelId="{12EB5FBA-8463-4502-ADD4-5E49CDD0F507}" type="presParOf" srcId="{FFFC04AD-629D-41AF-9DF7-119860DD3AFF}" destId="{DD62FA92-F773-49E3-82A5-6958D1C22BDA}" srcOrd="1" destOrd="0" presId="urn:microsoft.com/office/officeart/2008/layout/HorizontalMultiLevelHierarchy"/>
    <dgm:cxn modelId="{F02E089B-90CF-4137-B89C-635DF530BBB3}" type="presParOf" srcId="{55662705-AF0F-4B59-AF20-C2A0C1BC9EB4}" destId="{E0D2237D-3B79-45EA-87B7-1E100F054301}" srcOrd="2" destOrd="0" presId="urn:microsoft.com/office/officeart/2008/layout/HorizontalMultiLevelHierarchy"/>
    <dgm:cxn modelId="{5B1F1FDB-18C3-4CBC-8A90-79462B4B062A}" type="presParOf" srcId="{E0D2237D-3B79-45EA-87B7-1E100F054301}" destId="{84167DFF-777A-4289-8D4A-62CD0884D3A5}" srcOrd="0" destOrd="0" presId="urn:microsoft.com/office/officeart/2008/layout/HorizontalMultiLevelHierarchy"/>
    <dgm:cxn modelId="{00A5E392-987E-421B-97BF-7ACEA82567A0}" type="presParOf" srcId="{55662705-AF0F-4B59-AF20-C2A0C1BC9EB4}" destId="{0B66A3BC-0FEB-4F59-A785-265802AD291D}" srcOrd="3" destOrd="0" presId="urn:microsoft.com/office/officeart/2008/layout/HorizontalMultiLevelHierarchy"/>
    <dgm:cxn modelId="{D3694A6E-3A3B-4545-8311-27A4D51CF61A}" type="presParOf" srcId="{0B66A3BC-0FEB-4F59-A785-265802AD291D}" destId="{12382FB1-1FC3-4454-8EB0-813A5E0CB5BA}" srcOrd="0" destOrd="0" presId="urn:microsoft.com/office/officeart/2008/layout/HorizontalMultiLevelHierarchy"/>
    <dgm:cxn modelId="{CD74618E-D393-4742-85C8-2B52D9CC5795}" type="presParOf" srcId="{0B66A3BC-0FEB-4F59-A785-265802AD291D}" destId="{FDE40CF3-6237-4CA7-977F-BBDC492A3489}" srcOrd="1" destOrd="0" presId="urn:microsoft.com/office/officeart/2008/layout/HorizontalMultiLevelHierarchy"/>
    <dgm:cxn modelId="{6F0928A3-9F05-4C33-BA28-09C9D1643B90}" type="presParOf" srcId="{55662705-AF0F-4B59-AF20-C2A0C1BC9EB4}" destId="{F7D36A2B-A5A2-4124-80D0-AB5EE70EFCAE}" srcOrd="4" destOrd="0" presId="urn:microsoft.com/office/officeart/2008/layout/HorizontalMultiLevelHierarchy"/>
    <dgm:cxn modelId="{DDACDD68-5B49-4E75-A233-493C25CFD818}" type="presParOf" srcId="{F7D36A2B-A5A2-4124-80D0-AB5EE70EFCAE}" destId="{B8228903-61D4-4863-AE73-EA8A0C1133D8}" srcOrd="0" destOrd="0" presId="urn:microsoft.com/office/officeart/2008/layout/HorizontalMultiLevelHierarchy"/>
    <dgm:cxn modelId="{9A97FCAF-38D3-4FA3-85D6-09112726FF73}" type="presParOf" srcId="{55662705-AF0F-4B59-AF20-C2A0C1BC9EB4}" destId="{FCBACBEB-43AA-44CD-BC1A-D8A595C07C8D}" srcOrd="5" destOrd="0" presId="urn:microsoft.com/office/officeart/2008/layout/HorizontalMultiLevelHierarchy"/>
    <dgm:cxn modelId="{7AC5A242-DC32-4D55-991E-65DE9CC21B9E}" type="presParOf" srcId="{FCBACBEB-43AA-44CD-BC1A-D8A595C07C8D}" destId="{FF1FA402-2589-4D50-ADE1-9F7933B8C246}" srcOrd="0" destOrd="0" presId="urn:microsoft.com/office/officeart/2008/layout/HorizontalMultiLevelHierarchy"/>
    <dgm:cxn modelId="{C66618B7-A6AB-4C61-85EE-83FEB89F7CA0}" type="presParOf" srcId="{FCBACBEB-43AA-44CD-BC1A-D8A595C07C8D}" destId="{41117D19-8BA6-452C-A181-8AE891F57B70}" srcOrd="1" destOrd="0" presId="urn:microsoft.com/office/officeart/2008/layout/HorizontalMultiLevelHierarchy"/>
    <dgm:cxn modelId="{ACA81147-AFBC-4495-8C61-48ECCA51A4A4}" type="presParOf" srcId="{55662705-AF0F-4B59-AF20-C2A0C1BC9EB4}" destId="{4F5991CA-1D9C-44AE-AB70-EDBD7DB965B4}" srcOrd="6" destOrd="0" presId="urn:microsoft.com/office/officeart/2008/layout/HorizontalMultiLevelHierarchy"/>
    <dgm:cxn modelId="{FA782916-D43C-48FF-B272-B9D7AACB2FB8}" type="presParOf" srcId="{4F5991CA-1D9C-44AE-AB70-EDBD7DB965B4}" destId="{95AE2DEE-F59A-4290-AD14-1E0DA68F0925}" srcOrd="0" destOrd="0" presId="urn:microsoft.com/office/officeart/2008/layout/HorizontalMultiLevelHierarchy"/>
    <dgm:cxn modelId="{F5070E23-DC08-475D-9E9F-48E1F67C19E3}" type="presParOf" srcId="{55662705-AF0F-4B59-AF20-C2A0C1BC9EB4}" destId="{E7E2D89D-DF3D-4913-962F-C9FE0E1C1A50}" srcOrd="7" destOrd="0" presId="urn:microsoft.com/office/officeart/2008/layout/HorizontalMultiLevelHierarchy"/>
    <dgm:cxn modelId="{F46BAF53-9A79-4AA8-AB88-98A0169A7C43}" type="presParOf" srcId="{E7E2D89D-DF3D-4913-962F-C9FE0E1C1A50}" destId="{420CCD18-FC26-4DF1-8F6D-BB154777A842}" srcOrd="0" destOrd="0" presId="urn:microsoft.com/office/officeart/2008/layout/HorizontalMultiLevelHierarchy"/>
    <dgm:cxn modelId="{E5D3098B-3885-4468-8910-10CD39670EA1}" type="presParOf" srcId="{E7E2D89D-DF3D-4913-962F-C9FE0E1C1A50}" destId="{B75C1A8F-8292-4AEB-8A98-CB7794003A8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FFCC5A-F34B-45FC-AB4C-56460571982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6BAFF29-FF15-4821-8EF6-8CFED5517C89}">
      <dgm:prSet phldrT="[Text]"/>
      <dgm:spPr>
        <a:solidFill>
          <a:schemeClr val="accent6">
            <a:lumMod val="60000"/>
            <a:lumOff val="40000"/>
          </a:schemeClr>
        </a:solidFill>
      </dgm:spPr>
      <dgm:t>
        <a:bodyPr/>
        <a:lstStyle/>
        <a:p>
          <a:r>
            <a:rPr lang="en-US" dirty="0" smtClean="0">
              <a:solidFill>
                <a:schemeClr val="tx1"/>
              </a:solidFill>
            </a:rPr>
            <a:t>MAP Case Study: SOO</a:t>
          </a:r>
          <a:endParaRPr lang="en-US" dirty="0">
            <a:solidFill>
              <a:schemeClr val="tx1"/>
            </a:solidFill>
          </a:endParaRPr>
        </a:p>
      </dgm:t>
    </dgm:pt>
    <dgm:pt modelId="{2D11E1DB-1578-4381-B52E-2C85C316492D}" type="parTrans" cxnId="{B7D2CDC7-34FC-4925-9D56-AFE385B89942}">
      <dgm:prSet/>
      <dgm:spPr/>
      <dgm:t>
        <a:bodyPr/>
        <a:lstStyle/>
        <a:p>
          <a:endParaRPr lang="en-US"/>
        </a:p>
      </dgm:t>
    </dgm:pt>
    <dgm:pt modelId="{01936357-3640-4352-B7D9-56C2E2525357}" type="sibTrans" cxnId="{B7D2CDC7-34FC-4925-9D56-AFE385B89942}">
      <dgm:prSet/>
      <dgm:spPr/>
      <dgm:t>
        <a:bodyPr/>
        <a:lstStyle/>
        <a:p>
          <a:endParaRPr lang="en-US"/>
        </a:p>
      </dgm:t>
    </dgm:pt>
    <dgm:pt modelId="{1C674C8C-640E-4CE1-98B4-1C70A0A34C06}">
      <dgm:prSet phldrT="[Text]"/>
      <dgm:spPr>
        <a:solidFill>
          <a:schemeClr val="accent6">
            <a:lumMod val="60000"/>
            <a:lumOff val="40000"/>
          </a:schemeClr>
        </a:solidFill>
      </dgm:spPr>
      <dgm:t>
        <a:bodyPr/>
        <a:lstStyle/>
        <a:p>
          <a:r>
            <a:rPr lang="en-US" dirty="0" smtClean="0">
              <a:solidFill>
                <a:schemeClr val="tx1"/>
              </a:solidFill>
            </a:rPr>
            <a:t>Putting It All Together</a:t>
          </a:r>
          <a:endParaRPr lang="en-US" dirty="0">
            <a:solidFill>
              <a:schemeClr val="tx1"/>
            </a:solidFill>
          </a:endParaRPr>
        </a:p>
      </dgm:t>
    </dgm:pt>
    <dgm:pt modelId="{8DEBA07E-9644-422A-8024-F6F3484460CB}" type="parTrans" cxnId="{70B48F9E-B62F-4299-8572-B388F45B8936}">
      <dgm:prSet/>
      <dgm:spPr/>
      <dgm:t>
        <a:bodyPr/>
        <a:lstStyle/>
        <a:p>
          <a:endParaRPr lang="en-US"/>
        </a:p>
      </dgm:t>
    </dgm:pt>
    <dgm:pt modelId="{A2D9E32F-8AA9-4935-A249-6F36E8326E7A}" type="sibTrans" cxnId="{70B48F9E-B62F-4299-8572-B388F45B8936}">
      <dgm:prSet/>
      <dgm:spPr/>
      <dgm:t>
        <a:bodyPr/>
        <a:lstStyle/>
        <a:p>
          <a:endParaRPr lang="en-US"/>
        </a:p>
      </dgm:t>
    </dgm:pt>
    <dgm:pt modelId="{88D8B1FB-CBE5-43D0-B9FB-1B66E95B0AB6}">
      <dgm:prSet phldrT="[Text]"/>
      <dgm:spPr>
        <a:solidFill>
          <a:schemeClr val="accent6">
            <a:lumMod val="60000"/>
            <a:lumOff val="40000"/>
          </a:schemeClr>
        </a:solidFill>
      </dgm:spPr>
      <dgm:t>
        <a:bodyPr/>
        <a:lstStyle/>
        <a:p>
          <a:r>
            <a:rPr lang="en-US" dirty="0" smtClean="0">
              <a:solidFill>
                <a:schemeClr val="tx1"/>
              </a:solidFill>
            </a:rPr>
            <a:t>Acquisition Package Vendor Roundtable</a:t>
          </a:r>
          <a:endParaRPr lang="en-US" dirty="0">
            <a:solidFill>
              <a:schemeClr val="tx1"/>
            </a:solidFill>
          </a:endParaRPr>
        </a:p>
      </dgm:t>
    </dgm:pt>
    <dgm:pt modelId="{E5E9E96E-2CCC-4006-BE46-E2D18BDF11F5}" type="parTrans" cxnId="{785B989B-DC0C-42A2-8466-AA9F2B0F59D3}">
      <dgm:prSet/>
      <dgm:spPr/>
      <dgm:t>
        <a:bodyPr/>
        <a:lstStyle/>
        <a:p>
          <a:endParaRPr lang="en-US"/>
        </a:p>
      </dgm:t>
    </dgm:pt>
    <dgm:pt modelId="{0AA86D3D-881A-40A5-9A0C-69FF00075941}" type="sibTrans" cxnId="{785B989B-DC0C-42A2-8466-AA9F2B0F59D3}">
      <dgm:prSet/>
      <dgm:spPr/>
      <dgm:t>
        <a:bodyPr/>
        <a:lstStyle/>
        <a:p>
          <a:endParaRPr lang="en-US"/>
        </a:p>
      </dgm:t>
    </dgm:pt>
    <dgm:pt modelId="{B9769D72-045A-4473-9BB2-42BB03165561}">
      <dgm:prSet phldrT="[Text]"/>
      <dgm:spPr>
        <a:solidFill>
          <a:schemeClr val="accent6">
            <a:lumMod val="50000"/>
          </a:schemeClr>
        </a:solidFill>
      </dgm:spPr>
      <dgm:t>
        <a:bodyPr/>
        <a:lstStyle/>
        <a:p>
          <a:r>
            <a:rPr lang="en-US" dirty="0" smtClean="0"/>
            <a:t>Day 4</a:t>
          </a:r>
          <a:endParaRPr lang="en-US" dirty="0"/>
        </a:p>
      </dgm:t>
    </dgm:pt>
    <dgm:pt modelId="{0942C09E-52AB-4475-9914-9B5C844DC3D7}" type="parTrans" cxnId="{9CEA2520-55BE-4883-ADF9-95E9BFABC800}">
      <dgm:prSet/>
      <dgm:spPr/>
      <dgm:t>
        <a:bodyPr/>
        <a:lstStyle/>
        <a:p>
          <a:endParaRPr lang="en-US"/>
        </a:p>
      </dgm:t>
    </dgm:pt>
    <dgm:pt modelId="{18D30C78-640B-40C0-8499-F8B8362A7BE8}" type="sibTrans" cxnId="{9CEA2520-55BE-4883-ADF9-95E9BFABC800}">
      <dgm:prSet/>
      <dgm:spPr/>
      <dgm:t>
        <a:bodyPr/>
        <a:lstStyle/>
        <a:p>
          <a:endParaRPr lang="en-US"/>
        </a:p>
      </dgm:t>
    </dgm:pt>
    <dgm:pt modelId="{C59CAC07-C928-4C38-B341-991C38EF86AE}">
      <dgm:prSet phldrT="[Text]"/>
      <dgm:spPr>
        <a:solidFill>
          <a:schemeClr val="accent6">
            <a:lumMod val="60000"/>
            <a:lumOff val="40000"/>
          </a:schemeClr>
        </a:solidFill>
      </dgm:spPr>
      <dgm:t>
        <a:bodyPr/>
        <a:lstStyle/>
        <a:p>
          <a:r>
            <a:rPr lang="en-US" dirty="0" smtClean="0">
              <a:solidFill>
                <a:schemeClr val="tx1"/>
              </a:solidFill>
            </a:rPr>
            <a:t>Security Considerations</a:t>
          </a:r>
          <a:endParaRPr lang="en-US" dirty="0">
            <a:solidFill>
              <a:schemeClr val="tx1"/>
            </a:solidFill>
          </a:endParaRPr>
        </a:p>
      </dgm:t>
    </dgm:pt>
    <dgm:pt modelId="{FFA6002F-C5FA-4CAA-A544-6C505ECC2F43}" type="parTrans" cxnId="{A94B7AAB-E5F2-42EA-9F75-71A78F6F0492}">
      <dgm:prSet/>
      <dgm:spPr/>
      <dgm:t>
        <a:bodyPr/>
        <a:lstStyle/>
        <a:p>
          <a:endParaRPr lang="en-US"/>
        </a:p>
      </dgm:t>
    </dgm:pt>
    <dgm:pt modelId="{0B4AFF49-B4CF-41BB-A263-0CF83D808ADF}" type="sibTrans" cxnId="{A94B7AAB-E5F2-42EA-9F75-71A78F6F0492}">
      <dgm:prSet/>
      <dgm:spPr/>
      <dgm:t>
        <a:bodyPr/>
        <a:lstStyle/>
        <a:p>
          <a:endParaRPr lang="en-US"/>
        </a:p>
      </dgm:t>
    </dgm:pt>
    <dgm:pt modelId="{6783A891-BBDF-4BCD-A546-D59AB74B5BC1}" type="pres">
      <dgm:prSet presAssocID="{F7FFCC5A-F34B-45FC-AB4C-56460571982E}" presName="Name0" presStyleCnt="0">
        <dgm:presLayoutVars>
          <dgm:chPref val="1"/>
          <dgm:dir/>
          <dgm:animOne val="branch"/>
          <dgm:animLvl val="lvl"/>
          <dgm:resizeHandles val="exact"/>
        </dgm:presLayoutVars>
      </dgm:prSet>
      <dgm:spPr/>
      <dgm:t>
        <a:bodyPr/>
        <a:lstStyle/>
        <a:p>
          <a:endParaRPr lang="en-US"/>
        </a:p>
      </dgm:t>
    </dgm:pt>
    <dgm:pt modelId="{853B8C54-FCFC-4EC4-92B7-6DBCFA7677C8}" type="pres">
      <dgm:prSet presAssocID="{B9769D72-045A-4473-9BB2-42BB03165561}" presName="root1" presStyleCnt="0"/>
      <dgm:spPr/>
    </dgm:pt>
    <dgm:pt modelId="{22EBC797-B580-4B1C-80E8-665C1C22D8E1}" type="pres">
      <dgm:prSet presAssocID="{B9769D72-045A-4473-9BB2-42BB03165561}" presName="LevelOneTextNode" presStyleLbl="node0" presStyleIdx="0" presStyleCnt="1">
        <dgm:presLayoutVars>
          <dgm:chPref val="3"/>
        </dgm:presLayoutVars>
      </dgm:prSet>
      <dgm:spPr/>
      <dgm:t>
        <a:bodyPr/>
        <a:lstStyle/>
        <a:p>
          <a:endParaRPr lang="en-US"/>
        </a:p>
      </dgm:t>
    </dgm:pt>
    <dgm:pt modelId="{55662705-AF0F-4B59-AF20-C2A0C1BC9EB4}" type="pres">
      <dgm:prSet presAssocID="{B9769D72-045A-4473-9BB2-42BB03165561}" presName="level2hierChild" presStyleCnt="0"/>
      <dgm:spPr/>
    </dgm:pt>
    <dgm:pt modelId="{C2B471C1-4FE6-4FB9-B0B3-C98F75A54BD3}" type="pres">
      <dgm:prSet presAssocID="{2D11E1DB-1578-4381-B52E-2C85C316492D}" presName="conn2-1" presStyleLbl="parChTrans1D2" presStyleIdx="0" presStyleCnt="4"/>
      <dgm:spPr/>
      <dgm:t>
        <a:bodyPr/>
        <a:lstStyle/>
        <a:p>
          <a:endParaRPr lang="en-US"/>
        </a:p>
      </dgm:t>
    </dgm:pt>
    <dgm:pt modelId="{A57A0482-D14E-4404-813C-5B40C3A63478}" type="pres">
      <dgm:prSet presAssocID="{2D11E1DB-1578-4381-B52E-2C85C316492D}" presName="connTx" presStyleLbl="parChTrans1D2" presStyleIdx="0" presStyleCnt="4"/>
      <dgm:spPr/>
      <dgm:t>
        <a:bodyPr/>
        <a:lstStyle/>
        <a:p>
          <a:endParaRPr lang="en-US"/>
        </a:p>
      </dgm:t>
    </dgm:pt>
    <dgm:pt modelId="{FFFC04AD-629D-41AF-9DF7-119860DD3AFF}" type="pres">
      <dgm:prSet presAssocID="{B6BAFF29-FF15-4821-8EF6-8CFED5517C89}" presName="root2" presStyleCnt="0"/>
      <dgm:spPr/>
    </dgm:pt>
    <dgm:pt modelId="{ABF62B07-3636-4F13-943A-ADECFB79557C}" type="pres">
      <dgm:prSet presAssocID="{B6BAFF29-FF15-4821-8EF6-8CFED5517C89}" presName="LevelTwoTextNode" presStyleLbl="node2" presStyleIdx="0" presStyleCnt="4" custScaleX="271628">
        <dgm:presLayoutVars>
          <dgm:chPref val="3"/>
        </dgm:presLayoutVars>
      </dgm:prSet>
      <dgm:spPr/>
      <dgm:t>
        <a:bodyPr/>
        <a:lstStyle/>
        <a:p>
          <a:endParaRPr lang="en-US"/>
        </a:p>
      </dgm:t>
    </dgm:pt>
    <dgm:pt modelId="{DD62FA92-F773-49E3-82A5-6958D1C22BDA}" type="pres">
      <dgm:prSet presAssocID="{B6BAFF29-FF15-4821-8EF6-8CFED5517C89}" presName="level3hierChild" presStyleCnt="0"/>
      <dgm:spPr/>
    </dgm:pt>
    <dgm:pt modelId="{E0D2237D-3B79-45EA-87B7-1E100F054301}" type="pres">
      <dgm:prSet presAssocID="{8DEBA07E-9644-422A-8024-F6F3484460CB}" presName="conn2-1" presStyleLbl="parChTrans1D2" presStyleIdx="1" presStyleCnt="4"/>
      <dgm:spPr/>
      <dgm:t>
        <a:bodyPr/>
        <a:lstStyle/>
        <a:p>
          <a:endParaRPr lang="en-US"/>
        </a:p>
      </dgm:t>
    </dgm:pt>
    <dgm:pt modelId="{84167DFF-777A-4289-8D4A-62CD0884D3A5}" type="pres">
      <dgm:prSet presAssocID="{8DEBA07E-9644-422A-8024-F6F3484460CB}" presName="connTx" presStyleLbl="parChTrans1D2" presStyleIdx="1" presStyleCnt="4"/>
      <dgm:spPr/>
      <dgm:t>
        <a:bodyPr/>
        <a:lstStyle/>
        <a:p>
          <a:endParaRPr lang="en-US"/>
        </a:p>
      </dgm:t>
    </dgm:pt>
    <dgm:pt modelId="{0B66A3BC-0FEB-4F59-A785-265802AD291D}" type="pres">
      <dgm:prSet presAssocID="{1C674C8C-640E-4CE1-98B4-1C70A0A34C06}" presName="root2" presStyleCnt="0"/>
      <dgm:spPr/>
    </dgm:pt>
    <dgm:pt modelId="{12382FB1-1FC3-4454-8EB0-813A5E0CB5BA}" type="pres">
      <dgm:prSet presAssocID="{1C674C8C-640E-4CE1-98B4-1C70A0A34C06}" presName="LevelTwoTextNode" presStyleLbl="node2" presStyleIdx="1" presStyleCnt="4" custScaleX="271628">
        <dgm:presLayoutVars>
          <dgm:chPref val="3"/>
        </dgm:presLayoutVars>
      </dgm:prSet>
      <dgm:spPr/>
      <dgm:t>
        <a:bodyPr/>
        <a:lstStyle/>
        <a:p>
          <a:endParaRPr lang="en-US"/>
        </a:p>
      </dgm:t>
    </dgm:pt>
    <dgm:pt modelId="{FDE40CF3-6237-4CA7-977F-BBDC492A3489}" type="pres">
      <dgm:prSet presAssocID="{1C674C8C-640E-4CE1-98B4-1C70A0A34C06}" presName="level3hierChild" presStyleCnt="0"/>
      <dgm:spPr/>
    </dgm:pt>
    <dgm:pt modelId="{347FEA3B-345D-4E1E-A61D-7AFF10B5FD12}" type="pres">
      <dgm:prSet presAssocID="{FFA6002F-C5FA-4CAA-A544-6C505ECC2F43}" presName="conn2-1" presStyleLbl="parChTrans1D2" presStyleIdx="2" presStyleCnt="4"/>
      <dgm:spPr/>
      <dgm:t>
        <a:bodyPr/>
        <a:lstStyle/>
        <a:p>
          <a:endParaRPr lang="en-US"/>
        </a:p>
      </dgm:t>
    </dgm:pt>
    <dgm:pt modelId="{112C0622-BA10-4DA1-989F-AA5C8CC6F6E0}" type="pres">
      <dgm:prSet presAssocID="{FFA6002F-C5FA-4CAA-A544-6C505ECC2F43}" presName="connTx" presStyleLbl="parChTrans1D2" presStyleIdx="2" presStyleCnt="4"/>
      <dgm:spPr/>
      <dgm:t>
        <a:bodyPr/>
        <a:lstStyle/>
        <a:p>
          <a:endParaRPr lang="en-US"/>
        </a:p>
      </dgm:t>
    </dgm:pt>
    <dgm:pt modelId="{C2A5BA20-86B2-429D-A716-9F254D84DD95}" type="pres">
      <dgm:prSet presAssocID="{C59CAC07-C928-4C38-B341-991C38EF86AE}" presName="root2" presStyleCnt="0"/>
      <dgm:spPr/>
    </dgm:pt>
    <dgm:pt modelId="{935F5A87-47C6-4C14-BA47-F3746D431496}" type="pres">
      <dgm:prSet presAssocID="{C59CAC07-C928-4C38-B341-991C38EF86AE}" presName="LevelTwoTextNode" presStyleLbl="node2" presStyleIdx="2" presStyleCnt="4" custScaleX="271872">
        <dgm:presLayoutVars>
          <dgm:chPref val="3"/>
        </dgm:presLayoutVars>
      </dgm:prSet>
      <dgm:spPr/>
      <dgm:t>
        <a:bodyPr/>
        <a:lstStyle/>
        <a:p>
          <a:endParaRPr lang="en-US"/>
        </a:p>
      </dgm:t>
    </dgm:pt>
    <dgm:pt modelId="{EBA95864-1D73-4BCC-8696-C8D2A1492202}" type="pres">
      <dgm:prSet presAssocID="{C59CAC07-C928-4C38-B341-991C38EF86AE}" presName="level3hierChild" presStyleCnt="0"/>
      <dgm:spPr/>
    </dgm:pt>
    <dgm:pt modelId="{F7D36A2B-A5A2-4124-80D0-AB5EE70EFCAE}" type="pres">
      <dgm:prSet presAssocID="{E5E9E96E-2CCC-4006-BE46-E2D18BDF11F5}" presName="conn2-1" presStyleLbl="parChTrans1D2" presStyleIdx="3" presStyleCnt="4"/>
      <dgm:spPr/>
      <dgm:t>
        <a:bodyPr/>
        <a:lstStyle/>
        <a:p>
          <a:endParaRPr lang="en-US"/>
        </a:p>
      </dgm:t>
    </dgm:pt>
    <dgm:pt modelId="{B8228903-61D4-4863-AE73-EA8A0C1133D8}" type="pres">
      <dgm:prSet presAssocID="{E5E9E96E-2CCC-4006-BE46-E2D18BDF11F5}" presName="connTx" presStyleLbl="parChTrans1D2" presStyleIdx="3" presStyleCnt="4"/>
      <dgm:spPr/>
      <dgm:t>
        <a:bodyPr/>
        <a:lstStyle/>
        <a:p>
          <a:endParaRPr lang="en-US"/>
        </a:p>
      </dgm:t>
    </dgm:pt>
    <dgm:pt modelId="{FCBACBEB-43AA-44CD-BC1A-D8A595C07C8D}" type="pres">
      <dgm:prSet presAssocID="{88D8B1FB-CBE5-43D0-B9FB-1B66E95B0AB6}" presName="root2" presStyleCnt="0"/>
      <dgm:spPr/>
    </dgm:pt>
    <dgm:pt modelId="{FF1FA402-2589-4D50-ADE1-9F7933B8C246}" type="pres">
      <dgm:prSet presAssocID="{88D8B1FB-CBE5-43D0-B9FB-1B66E95B0AB6}" presName="LevelTwoTextNode" presStyleLbl="node2" presStyleIdx="3" presStyleCnt="4" custScaleX="271628" custLinFactNeighborX="-1559" custLinFactNeighborY="1705">
        <dgm:presLayoutVars>
          <dgm:chPref val="3"/>
        </dgm:presLayoutVars>
      </dgm:prSet>
      <dgm:spPr/>
      <dgm:t>
        <a:bodyPr/>
        <a:lstStyle/>
        <a:p>
          <a:endParaRPr lang="en-US"/>
        </a:p>
      </dgm:t>
    </dgm:pt>
    <dgm:pt modelId="{41117D19-8BA6-452C-A181-8AE891F57B70}" type="pres">
      <dgm:prSet presAssocID="{88D8B1FB-CBE5-43D0-B9FB-1B66E95B0AB6}" presName="level3hierChild" presStyleCnt="0"/>
      <dgm:spPr/>
    </dgm:pt>
  </dgm:ptLst>
  <dgm:cxnLst>
    <dgm:cxn modelId="{5AAB3700-8A2B-4AF9-96F2-8BA929EAB99E}" type="presOf" srcId="{FFA6002F-C5FA-4CAA-A544-6C505ECC2F43}" destId="{347FEA3B-345D-4E1E-A61D-7AFF10B5FD12}" srcOrd="0" destOrd="0" presId="urn:microsoft.com/office/officeart/2008/layout/HorizontalMultiLevelHierarchy"/>
    <dgm:cxn modelId="{A017B95F-2E17-4E02-B362-3493E7986E59}" type="presOf" srcId="{C59CAC07-C928-4C38-B341-991C38EF86AE}" destId="{935F5A87-47C6-4C14-BA47-F3746D431496}" srcOrd="0" destOrd="0" presId="urn:microsoft.com/office/officeart/2008/layout/HorizontalMultiLevelHierarchy"/>
    <dgm:cxn modelId="{785B989B-DC0C-42A2-8466-AA9F2B0F59D3}" srcId="{B9769D72-045A-4473-9BB2-42BB03165561}" destId="{88D8B1FB-CBE5-43D0-B9FB-1B66E95B0AB6}" srcOrd="3" destOrd="0" parTransId="{E5E9E96E-2CCC-4006-BE46-E2D18BDF11F5}" sibTransId="{0AA86D3D-881A-40A5-9A0C-69FF00075941}"/>
    <dgm:cxn modelId="{971A4D94-36BC-4989-90F0-304AC7DEE8C2}" type="presOf" srcId="{E5E9E96E-2CCC-4006-BE46-E2D18BDF11F5}" destId="{B8228903-61D4-4863-AE73-EA8A0C1133D8}" srcOrd="1" destOrd="0" presId="urn:microsoft.com/office/officeart/2008/layout/HorizontalMultiLevelHierarchy"/>
    <dgm:cxn modelId="{9CEA2520-55BE-4883-ADF9-95E9BFABC800}" srcId="{F7FFCC5A-F34B-45FC-AB4C-56460571982E}" destId="{B9769D72-045A-4473-9BB2-42BB03165561}" srcOrd="0" destOrd="0" parTransId="{0942C09E-52AB-4475-9914-9B5C844DC3D7}" sibTransId="{18D30C78-640B-40C0-8499-F8B8362A7BE8}"/>
    <dgm:cxn modelId="{171896B5-8AD9-44F4-812F-7B38C7246078}" type="presOf" srcId="{88D8B1FB-CBE5-43D0-B9FB-1B66E95B0AB6}" destId="{FF1FA402-2589-4D50-ADE1-9F7933B8C246}" srcOrd="0" destOrd="0" presId="urn:microsoft.com/office/officeart/2008/layout/HorizontalMultiLevelHierarchy"/>
    <dgm:cxn modelId="{B7D2CDC7-34FC-4925-9D56-AFE385B89942}" srcId="{B9769D72-045A-4473-9BB2-42BB03165561}" destId="{B6BAFF29-FF15-4821-8EF6-8CFED5517C89}" srcOrd="0" destOrd="0" parTransId="{2D11E1DB-1578-4381-B52E-2C85C316492D}" sibTransId="{01936357-3640-4352-B7D9-56C2E2525357}"/>
    <dgm:cxn modelId="{2D83F2FB-7FBF-4532-9E77-732CD15D240C}" type="presOf" srcId="{1C674C8C-640E-4CE1-98B4-1C70A0A34C06}" destId="{12382FB1-1FC3-4454-8EB0-813A5E0CB5BA}" srcOrd="0" destOrd="0" presId="urn:microsoft.com/office/officeart/2008/layout/HorizontalMultiLevelHierarchy"/>
    <dgm:cxn modelId="{9D2C29B6-84BA-4BFE-A691-B5FEB7B0BE94}" type="presOf" srcId="{B6BAFF29-FF15-4821-8EF6-8CFED5517C89}" destId="{ABF62B07-3636-4F13-943A-ADECFB79557C}" srcOrd="0" destOrd="0" presId="urn:microsoft.com/office/officeart/2008/layout/HorizontalMultiLevelHierarchy"/>
    <dgm:cxn modelId="{A94B7AAB-E5F2-42EA-9F75-71A78F6F0492}" srcId="{B9769D72-045A-4473-9BB2-42BB03165561}" destId="{C59CAC07-C928-4C38-B341-991C38EF86AE}" srcOrd="2" destOrd="0" parTransId="{FFA6002F-C5FA-4CAA-A544-6C505ECC2F43}" sibTransId="{0B4AFF49-B4CF-41BB-A263-0CF83D808ADF}"/>
    <dgm:cxn modelId="{64004BAF-BA9B-4297-98DF-73BB798D8563}" type="presOf" srcId="{8DEBA07E-9644-422A-8024-F6F3484460CB}" destId="{E0D2237D-3B79-45EA-87B7-1E100F054301}" srcOrd="0" destOrd="0" presId="urn:microsoft.com/office/officeart/2008/layout/HorizontalMultiLevelHierarchy"/>
    <dgm:cxn modelId="{7D2AE8E3-E02E-4B00-9893-8E056EC6A3E4}" type="presOf" srcId="{2D11E1DB-1578-4381-B52E-2C85C316492D}" destId="{C2B471C1-4FE6-4FB9-B0B3-C98F75A54BD3}" srcOrd="0" destOrd="0" presId="urn:microsoft.com/office/officeart/2008/layout/HorizontalMultiLevelHierarchy"/>
    <dgm:cxn modelId="{E04A464D-9599-4347-993F-34796BE019CE}" type="presOf" srcId="{E5E9E96E-2CCC-4006-BE46-E2D18BDF11F5}" destId="{F7D36A2B-A5A2-4124-80D0-AB5EE70EFCAE}" srcOrd="0" destOrd="0" presId="urn:microsoft.com/office/officeart/2008/layout/HorizontalMultiLevelHierarchy"/>
    <dgm:cxn modelId="{49E49C86-C2DD-4D8F-B9DE-308E666FB508}" type="presOf" srcId="{2D11E1DB-1578-4381-B52E-2C85C316492D}" destId="{A57A0482-D14E-4404-813C-5B40C3A63478}" srcOrd="1" destOrd="0" presId="urn:microsoft.com/office/officeart/2008/layout/HorizontalMultiLevelHierarchy"/>
    <dgm:cxn modelId="{3B25F9DC-B273-4A88-8358-B69244FFA8D5}" type="presOf" srcId="{B9769D72-045A-4473-9BB2-42BB03165561}" destId="{22EBC797-B580-4B1C-80E8-665C1C22D8E1}" srcOrd="0" destOrd="0" presId="urn:microsoft.com/office/officeart/2008/layout/HorizontalMultiLevelHierarchy"/>
    <dgm:cxn modelId="{DBF24BDF-DE38-443F-BA97-12C755531F58}" type="presOf" srcId="{FFA6002F-C5FA-4CAA-A544-6C505ECC2F43}" destId="{112C0622-BA10-4DA1-989F-AA5C8CC6F6E0}" srcOrd="1" destOrd="0" presId="urn:microsoft.com/office/officeart/2008/layout/HorizontalMultiLevelHierarchy"/>
    <dgm:cxn modelId="{5365E470-C8F2-4A32-B689-931CD6F8BA1D}" type="presOf" srcId="{F7FFCC5A-F34B-45FC-AB4C-56460571982E}" destId="{6783A891-BBDF-4BCD-A546-D59AB74B5BC1}" srcOrd="0" destOrd="0" presId="urn:microsoft.com/office/officeart/2008/layout/HorizontalMultiLevelHierarchy"/>
    <dgm:cxn modelId="{70B48F9E-B62F-4299-8572-B388F45B8936}" srcId="{B9769D72-045A-4473-9BB2-42BB03165561}" destId="{1C674C8C-640E-4CE1-98B4-1C70A0A34C06}" srcOrd="1" destOrd="0" parTransId="{8DEBA07E-9644-422A-8024-F6F3484460CB}" sibTransId="{A2D9E32F-8AA9-4935-A249-6F36E8326E7A}"/>
    <dgm:cxn modelId="{A5A705DC-9AFB-43ED-8801-5D11EA54860D}" type="presOf" srcId="{8DEBA07E-9644-422A-8024-F6F3484460CB}" destId="{84167DFF-777A-4289-8D4A-62CD0884D3A5}" srcOrd="1" destOrd="0" presId="urn:microsoft.com/office/officeart/2008/layout/HorizontalMultiLevelHierarchy"/>
    <dgm:cxn modelId="{A0A16FE1-4B40-4EDE-87FC-B10D9D2EAD63}" type="presParOf" srcId="{6783A891-BBDF-4BCD-A546-D59AB74B5BC1}" destId="{853B8C54-FCFC-4EC4-92B7-6DBCFA7677C8}" srcOrd="0" destOrd="0" presId="urn:microsoft.com/office/officeart/2008/layout/HorizontalMultiLevelHierarchy"/>
    <dgm:cxn modelId="{327B744F-B672-4A52-B53A-A67F920A5139}" type="presParOf" srcId="{853B8C54-FCFC-4EC4-92B7-6DBCFA7677C8}" destId="{22EBC797-B580-4B1C-80E8-665C1C22D8E1}" srcOrd="0" destOrd="0" presId="urn:microsoft.com/office/officeart/2008/layout/HorizontalMultiLevelHierarchy"/>
    <dgm:cxn modelId="{861203DC-1B65-45B1-B0AB-B9A8CB9EF0CD}" type="presParOf" srcId="{853B8C54-FCFC-4EC4-92B7-6DBCFA7677C8}" destId="{55662705-AF0F-4B59-AF20-C2A0C1BC9EB4}" srcOrd="1" destOrd="0" presId="urn:microsoft.com/office/officeart/2008/layout/HorizontalMultiLevelHierarchy"/>
    <dgm:cxn modelId="{9E2BA7B8-9C7D-4D0C-B5CC-4A8934E46D2C}" type="presParOf" srcId="{55662705-AF0F-4B59-AF20-C2A0C1BC9EB4}" destId="{C2B471C1-4FE6-4FB9-B0B3-C98F75A54BD3}" srcOrd="0" destOrd="0" presId="urn:microsoft.com/office/officeart/2008/layout/HorizontalMultiLevelHierarchy"/>
    <dgm:cxn modelId="{566782F0-D746-447D-B1E0-6A0B14FE9799}" type="presParOf" srcId="{C2B471C1-4FE6-4FB9-B0B3-C98F75A54BD3}" destId="{A57A0482-D14E-4404-813C-5B40C3A63478}" srcOrd="0" destOrd="0" presId="urn:microsoft.com/office/officeart/2008/layout/HorizontalMultiLevelHierarchy"/>
    <dgm:cxn modelId="{E90C95A6-72B9-4E19-8F9E-C8D9DD352B9E}" type="presParOf" srcId="{55662705-AF0F-4B59-AF20-C2A0C1BC9EB4}" destId="{FFFC04AD-629D-41AF-9DF7-119860DD3AFF}" srcOrd="1" destOrd="0" presId="urn:microsoft.com/office/officeart/2008/layout/HorizontalMultiLevelHierarchy"/>
    <dgm:cxn modelId="{645CB264-4532-48B5-9E7D-685F4E4D3AC4}" type="presParOf" srcId="{FFFC04AD-629D-41AF-9DF7-119860DD3AFF}" destId="{ABF62B07-3636-4F13-943A-ADECFB79557C}" srcOrd="0" destOrd="0" presId="urn:microsoft.com/office/officeart/2008/layout/HorizontalMultiLevelHierarchy"/>
    <dgm:cxn modelId="{B88FBDFB-DEE7-4608-91D2-FEE1D493C67E}" type="presParOf" srcId="{FFFC04AD-629D-41AF-9DF7-119860DD3AFF}" destId="{DD62FA92-F773-49E3-82A5-6958D1C22BDA}" srcOrd="1" destOrd="0" presId="urn:microsoft.com/office/officeart/2008/layout/HorizontalMultiLevelHierarchy"/>
    <dgm:cxn modelId="{D538DA28-7CBA-4496-8889-CBE588476D54}" type="presParOf" srcId="{55662705-AF0F-4B59-AF20-C2A0C1BC9EB4}" destId="{E0D2237D-3B79-45EA-87B7-1E100F054301}" srcOrd="2" destOrd="0" presId="urn:microsoft.com/office/officeart/2008/layout/HorizontalMultiLevelHierarchy"/>
    <dgm:cxn modelId="{8389E38F-4799-4D76-A95E-B94BA456AC3C}" type="presParOf" srcId="{E0D2237D-3B79-45EA-87B7-1E100F054301}" destId="{84167DFF-777A-4289-8D4A-62CD0884D3A5}" srcOrd="0" destOrd="0" presId="urn:microsoft.com/office/officeart/2008/layout/HorizontalMultiLevelHierarchy"/>
    <dgm:cxn modelId="{63DE57F7-1BA7-4280-82AC-F2AB42B4324A}" type="presParOf" srcId="{55662705-AF0F-4B59-AF20-C2A0C1BC9EB4}" destId="{0B66A3BC-0FEB-4F59-A785-265802AD291D}" srcOrd="3" destOrd="0" presId="urn:microsoft.com/office/officeart/2008/layout/HorizontalMultiLevelHierarchy"/>
    <dgm:cxn modelId="{ACD30D14-3A98-4FD0-A53E-4DEFE7546F18}" type="presParOf" srcId="{0B66A3BC-0FEB-4F59-A785-265802AD291D}" destId="{12382FB1-1FC3-4454-8EB0-813A5E0CB5BA}" srcOrd="0" destOrd="0" presId="urn:microsoft.com/office/officeart/2008/layout/HorizontalMultiLevelHierarchy"/>
    <dgm:cxn modelId="{235C3418-44CE-4659-A6CA-A968088CF512}" type="presParOf" srcId="{0B66A3BC-0FEB-4F59-A785-265802AD291D}" destId="{FDE40CF3-6237-4CA7-977F-BBDC492A3489}" srcOrd="1" destOrd="0" presId="urn:microsoft.com/office/officeart/2008/layout/HorizontalMultiLevelHierarchy"/>
    <dgm:cxn modelId="{0FC05B75-0163-4CEC-908F-DB15B881C147}" type="presParOf" srcId="{55662705-AF0F-4B59-AF20-C2A0C1BC9EB4}" destId="{347FEA3B-345D-4E1E-A61D-7AFF10B5FD12}" srcOrd="4" destOrd="0" presId="urn:microsoft.com/office/officeart/2008/layout/HorizontalMultiLevelHierarchy"/>
    <dgm:cxn modelId="{21FBA239-6D5C-41D4-902F-118B60078680}" type="presParOf" srcId="{347FEA3B-345D-4E1E-A61D-7AFF10B5FD12}" destId="{112C0622-BA10-4DA1-989F-AA5C8CC6F6E0}" srcOrd="0" destOrd="0" presId="urn:microsoft.com/office/officeart/2008/layout/HorizontalMultiLevelHierarchy"/>
    <dgm:cxn modelId="{5B4E88A5-FF49-4A9A-B700-C63B31B7F89A}" type="presParOf" srcId="{55662705-AF0F-4B59-AF20-C2A0C1BC9EB4}" destId="{C2A5BA20-86B2-429D-A716-9F254D84DD95}" srcOrd="5" destOrd="0" presId="urn:microsoft.com/office/officeart/2008/layout/HorizontalMultiLevelHierarchy"/>
    <dgm:cxn modelId="{7BB6F765-C864-4F25-9D6D-AA965F6C5E71}" type="presParOf" srcId="{C2A5BA20-86B2-429D-A716-9F254D84DD95}" destId="{935F5A87-47C6-4C14-BA47-F3746D431496}" srcOrd="0" destOrd="0" presId="urn:microsoft.com/office/officeart/2008/layout/HorizontalMultiLevelHierarchy"/>
    <dgm:cxn modelId="{9CFE795A-4665-4FA5-A943-C003AB98DBBC}" type="presParOf" srcId="{C2A5BA20-86B2-429D-A716-9F254D84DD95}" destId="{EBA95864-1D73-4BCC-8696-C8D2A1492202}" srcOrd="1" destOrd="0" presId="urn:microsoft.com/office/officeart/2008/layout/HorizontalMultiLevelHierarchy"/>
    <dgm:cxn modelId="{E9F624B1-740B-4685-B78C-167F641AA2B4}" type="presParOf" srcId="{55662705-AF0F-4B59-AF20-C2A0C1BC9EB4}" destId="{F7D36A2B-A5A2-4124-80D0-AB5EE70EFCAE}" srcOrd="6" destOrd="0" presId="urn:microsoft.com/office/officeart/2008/layout/HorizontalMultiLevelHierarchy"/>
    <dgm:cxn modelId="{7D53A0E7-5766-4B50-B822-C29669A0F244}" type="presParOf" srcId="{F7D36A2B-A5A2-4124-80D0-AB5EE70EFCAE}" destId="{B8228903-61D4-4863-AE73-EA8A0C1133D8}" srcOrd="0" destOrd="0" presId="urn:microsoft.com/office/officeart/2008/layout/HorizontalMultiLevelHierarchy"/>
    <dgm:cxn modelId="{D47D8A7A-686B-4A6F-A89D-AA0175D45CB2}" type="presParOf" srcId="{55662705-AF0F-4B59-AF20-C2A0C1BC9EB4}" destId="{FCBACBEB-43AA-44CD-BC1A-D8A595C07C8D}" srcOrd="7" destOrd="0" presId="urn:microsoft.com/office/officeart/2008/layout/HorizontalMultiLevelHierarchy"/>
    <dgm:cxn modelId="{26E6147F-6165-47FF-BB4C-55EEBA36B5CD}" type="presParOf" srcId="{FCBACBEB-43AA-44CD-BC1A-D8A595C07C8D}" destId="{FF1FA402-2589-4D50-ADE1-9F7933B8C246}" srcOrd="0" destOrd="0" presId="urn:microsoft.com/office/officeart/2008/layout/HorizontalMultiLevelHierarchy"/>
    <dgm:cxn modelId="{DD13F476-6A7A-4365-99E3-DF5F884A18B1}" type="presParOf" srcId="{FCBACBEB-43AA-44CD-BC1A-D8A595C07C8D}" destId="{41117D19-8BA6-452C-A181-8AE891F57B70}"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FFCC5A-F34B-45FC-AB4C-56460571982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B6BAFF29-FF15-4821-8EF6-8CFED5517C89}">
      <dgm:prSet phldrT="[Text]"/>
      <dgm:spPr>
        <a:solidFill>
          <a:schemeClr val="accent2">
            <a:lumMod val="60000"/>
            <a:lumOff val="40000"/>
          </a:schemeClr>
        </a:solidFill>
      </dgm:spPr>
      <dgm:t>
        <a:bodyPr/>
        <a:lstStyle/>
        <a:p>
          <a:r>
            <a:rPr lang="en-US" dirty="0" smtClean="0">
              <a:solidFill>
                <a:schemeClr val="tx1"/>
              </a:solidFill>
            </a:rPr>
            <a:t>Release 4:</a:t>
          </a:r>
          <a:r>
            <a:rPr lang="en-US" baseline="0" dirty="0" smtClean="0">
              <a:solidFill>
                <a:schemeClr val="tx1"/>
              </a:solidFill>
            </a:rPr>
            <a:t> Awarding &amp; Administering Digital Service Contracts Intro</a:t>
          </a:r>
          <a:endParaRPr lang="en-US" dirty="0">
            <a:solidFill>
              <a:schemeClr val="tx1"/>
            </a:solidFill>
          </a:endParaRPr>
        </a:p>
      </dgm:t>
    </dgm:pt>
    <dgm:pt modelId="{2D11E1DB-1578-4381-B52E-2C85C316492D}" type="parTrans" cxnId="{B7D2CDC7-34FC-4925-9D56-AFE385B89942}">
      <dgm:prSet/>
      <dgm:spPr/>
      <dgm:t>
        <a:bodyPr/>
        <a:lstStyle/>
        <a:p>
          <a:endParaRPr lang="en-US"/>
        </a:p>
      </dgm:t>
    </dgm:pt>
    <dgm:pt modelId="{01936357-3640-4352-B7D9-56C2E2525357}" type="sibTrans" cxnId="{B7D2CDC7-34FC-4925-9D56-AFE385B89942}">
      <dgm:prSet/>
      <dgm:spPr/>
      <dgm:t>
        <a:bodyPr/>
        <a:lstStyle/>
        <a:p>
          <a:endParaRPr lang="en-US"/>
        </a:p>
      </dgm:t>
    </dgm:pt>
    <dgm:pt modelId="{1C674C8C-640E-4CE1-98B4-1C70A0A34C06}">
      <dgm:prSet phldrT="[Text]"/>
      <dgm:spPr>
        <a:solidFill>
          <a:schemeClr val="accent2">
            <a:lumMod val="60000"/>
            <a:lumOff val="40000"/>
          </a:schemeClr>
        </a:solidFill>
      </dgm:spPr>
      <dgm:t>
        <a:bodyPr/>
        <a:lstStyle/>
        <a:p>
          <a:r>
            <a:rPr lang="en-US" dirty="0" smtClean="0">
              <a:solidFill>
                <a:schemeClr val="tx1"/>
              </a:solidFill>
            </a:rPr>
            <a:t>Metrics Activity</a:t>
          </a:r>
          <a:endParaRPr lang="en-US" dirty="0">
            <a:solidFill>
              <a:schemeClr val="tx1"/>
            </a:solidFill>
          </a:endParaRPr>
        </a:p>
      </dgm:t>
    </dgm:pt>
    <dgm:pt modelId="{8DEBA07E-9644-422A-8024-F6F3484460CB}" type="parTrans" cxnId="{70B48F9E-B62F-4299-8572-B388F45B8936}">
      <dgm:prSet/>
      <dgm:spPr/>
      <dgm:t>
        <a:bodyPr/>
        <a:lstStyle/>
        <a:p>
          <a:endParaRPr lang="en-US"/>
        </a:p>
      </dgm:t>
    </dgm:pt>
    <dgm:pt modelId="{A2D9E32F-8AA9-4935-A249-6F36E8326E7A}" type="sibTrans" cxnId="{70B48F9E-B62F-4299-8572-B388F45B8936}">
      <dgm:prSet/>
      <dgm:spPr/>
      <dgm:t>
        <a:bodyPr/>
        <a:lstStyle/>
        <a:p>
          <a:endParaRPr lang="en-US"/>
        </a:p>
      </dgm:t>
    </dgm:pt>
    <dgm:pt modelId="{88D8B1FB-CBE5-43D0-B9FB-1B66E95B0AB6}">
      <dgm:prSet phldrT="[Text]" custT="1"/>
      <dgm:spPr>
        <a:solidFill>
          <a:schemeClr val="accent2">
            <a:lumMod val="60000"/>
            <a:lumOff val="40000"/>
          </a:schemeClr>
        </a:solidFill>
      </dgm:spPr>
      <dgm:t>
        <a:bodyPr/>
        <a:lstStyle/>
        <a:p>
          <a:r>
            <a:rPr lang="en-US" sz="2900" dirty="0" smtClean="0">
              <a:solidFill>
                <a:schemeClr val="tx1"/>
              </a:solidFill>
            </a:rPr>
            <a:t>Live Digital Assignment Report Out</a:t>
          </a:r>
          <a:r>
            <a:rPr lang="en-US" sz="2900" baseline="0" dirty="0" smtClean="0">
              <a:solidFill>
                <a:schemeClr val="tx1"/>
              </a:solidFill>
            </a:rPr>
            <a:t> and Reflection</a:t>
          </a:r>
          <a:endParaRPr lang="en-US" sz="2900" dirty="0">
            <a:solidFill>
              <a:schemeClr val="tx1"/>
            </a:solidFill>
          </a:endParaRPr>
        </a:p>
      </dgm:t>
    </dgm:pt>
    <dgm:pt modelId="{E5E9E96E-2CCC-4006-BE46-E2D18BDF11F5}" type="parTrans" cxnId="{785B989B-DC0C-42A2-8466-AA9F2B0F59D3}">
      <dgm:prSet/>
      <dgm:spPr/>
      <dgm:t>
        <a:bodyPr/>
        <a:lstStyle/>
        <a:p>
          <a:endParaRPr lang="en-US"/>
        </a:p>
      </dgm:t>
    </dgm:pt>
    <dgm:pt modelId="{0AA86D3D-881A-40A5-9A0C-69FF00075941}" type="sibTrans" cxnId="{785B989B-DC0C-42A2-8466-AA9F2B0F59D3}">
      <dgm:prSet/>
      <dgm:spPr/>
      <dgm:t>
        <a:bodyPr/>
        <a:lstStyle/>
        <a:p>
          <a:endParaRPr lang="en-US"/>
        </a:p>
      </dgm:t>
    </dgm:pt>
    <dgm:pt modelId="{B9769D72-045A-4473-9BB2-42BB03165561}">
      <dgm:prSet phldrT="[Text]"/>
      <dgm:spPr>
        <a:solidFill>
          <a:schemeClr val="accent2">
            <a:lumMod val="75000"/>
          </a:schemeClr>
        </a:solidFill>
      </dgm:spPr>
      <dgm:t>
        <a:bodyPr/>
        <a:lstStyle/>
        <a:p>
          <a:r>
            <a:rPr lang="en-US" dirty="0" smtClean="0"/>
            <a:t>Day 5</a:t>
          </a:r>
          <a:endParaRPr lang="en-US" dirty="0"/>
        </a:p>
      </dgm:t>
    </dgm:pt>
    <dgm:pt modelId="{0942C09E-52AB-4475-9914-9B5C844DC3D7}" type="parTrans" cxnId="{9CEA2520-55BE-4883-ADF9-95E9BFABC800}">
      <dgm:prSet/>
      <dgm:spPr/>
      <dgm:t>
        <a:bodyPr/>
        <a:lstStyle/>
        <a:p>
          <a:endParaRPr lang="en-US"/>
        </a:p>
      </dgm:t>
    </dgm:pt>
    <dgm:pt modelId="{18D30C78-640B-40C0-8499-F8B8362A7BE8}" type="sibTrans" cxnId="{9CEA2520-55BE-4883-ADF9-95E9BFABC800}">
      <dgm:prSet/>
      <dgm:spPr/>
      <dgm:t>
        <a:bodyPr/>
        <a:lstStyle/>
        <a:p>
          <a:endParaRPr lang="en-US"/>
        </a:p>
      </dgm:t>
    </dgm:pt>
    <dgm:pt modelId="{6783A891-BBDF-4BCD-A546-D59AB74B5BC1}" type="pres">
      <dgm:prSet presAssocID="{F7FFCC5A-F34B-45FC-AB4C-56460571982E}" presName="Name0" presStyleCnt="0">
        <dgm:presLayoutVars>
          <dgm:chPref val="1"/>
          <dgm:dir/>
          <dgm:animOne val="branch"/>
          <dgm:animLvl val="lvl"/>
          <dgm:resizeHandles val="exact"/>
        </dgm:presLayoutVars>
      </dgm:prSet>
      <dgm:spPr/>
      <dgm:t>
        <a:bodyPr/>
        <a:lstStyle/>
        <a:p>
          <a:endParaRPr lang="en-US"/>
        </a:p>
      </dgm:t>
    </dgm:pt>
    <dgm:pt modelId="{853B8C54-FCFC-4EC4-92B7-6DBCFA7677C8}" type="pres">
      <dgm:prSet presAssocID="{B9769D72-045A-4473-9BB2-42BB03165561}" presName="root1" presStyleCnt="0"/>
      <dgm:spPr/>
    </dgm:pt>
    <dgm:pt modelId="{22EBC797-B580-4B1C-80E8-665C1C22D8E1}" type="pres">
      <dgm:prSet presAssocID="{B9769D72-045A-4473-9BB2-42BB03165561}" presName="LevelOneTextNode" presStyleLbl="node0" presStyleIdx="0" presStyleCnt="1">
        <dgm:presLayoutVars>
          <dgm:chPref val="3"/>
        </dgm:presLayoutVars>
      </dgm:prSet>
      <dgm:spPr/>
      <dgm:t>
        <a:bodyPr/>
        <a:lstStyle/>
        <a:p>
          <a:endParaRPr lang="en-US"/>
        </a:p>
      </dgm:t>
    </dgm:pt>
    <dgm:pt modelId="{55662705-AF0F-4B59-AF20-C2A0C1BC9EB4}" type="pres">
      <dgm:prSet presAssocID="{B9769D72-045A-4473-9BB2-42BB03165561}" presName="level2hierChild" presStyleCnt="0"/>
      <dgm:spPr/>
    </dgm:pt>
    <dgm:pt modelId="{C2B471C1-4FE6-4FB9-B0B3-C98F75A54BD3}" type="pres">
      <dgm:prSet presAssocID="{2D11E1DB-1578-4381-B52E-2C85C316492D}" presName="conn2-1" presStyleLbl="parChTrans1D2" presStyleIdx="0" presStyleCnt="3"/>
      <dgm:spPr/>
      <dgm:t>
        <a:bodyPr/>
        <a:lstStyle/>
        <a:p>
          <a:endParaRPr lang="en-US"/>
        </a:p>
      </dgm:t>
    </dgm:pt>
    <dgm:pt modelId="{A57A0482-D14E-4404-813C-5B40C3A63478}" type="pres">
      <dgm:prSet presAssocID="{2D11E1DB-1578-4381-B52E-2C85C316492D}" presName="connTx" presStyleLbl="parChTrans1D2" presStyleIdx="0" presStyleCnt="3"/>
      <dgm:spPr/>
      <dgm:t>
        <a:bodyPr/>
        <a:lstStyle/>
        <a:p>
          <a:endParaRPr lang="en-US"/>
        </a:p>
      </dgm:t>
    </dgm:pt>
    <dgm:pt modelId="{FFFC04AD-629D-41AF-9DF7-119860DD3AFF}" type="pres">
      <dgm:prSet presAssocID="{B6BAFF29-FF15-4821-8EF6-8CFED5517C89}" presName="root2" presStyleCnt="0"/>
      <dgm:spPr/>
    </dgm:pt>
    <dgm:pt modelId="{ABF62B07-3636-4F13-943A-ADECFB79557C}" type="pres">
      <dgm:prSet presAssocID="{B6BAFF29-FF15-4821-8EF6-8CFED5517C89}" presName="LevelTwoTextNode" presStyleLbl="node2" presStyleIdx="0" presStyleCnt="3" custScaleX="271628">
        <dgm:presLayoutVars>
          <dgm:chPref val="3"/>
        </dgm:presLayoutVars>
      </dgm:prSet>
      <dgm:spPr/>
      <dgm:t>
        <a:bodyPr/>
        <a:lstStyle/>
        <a:p>
          <a:endParaRPr lang="en-US"/>
        </a:p>
      </dgm:t>
    </dgm:pt>
    <dgm:pt modelId="{DD62FA92-F773-49E3-82A5-6958D1C22BDA}" type="pres">
      <dgm:prSet presAssocID="{B6BAFF29-FF15-4821-8EF6-8CFED5517C89}" presName="level3hierChild" presStyleCnt="0"/>
      <dgm:spPr/>
    </dgm:pt>
    <dgm:pt modelId="{E0D2237D-3B79-45EA-87B7-1E100F054301}" type="pres">
      <dgm:prSet presAssocID="{8DEBA07E-9644-422A-8024-F6F3484460CB}" presName="conn2-1" presStyleLbl="parChTrans1D2" presStyleIdx="1" presStyleCnt="3"/>
      <dgm:spPr/>
      <dgm:t>
        <a:bodyPr/>
        <a:lstStyle/>
        <a:p>
          <a:endParaRPr lang="en-US"/>
        </a:p>
      </dgm:t>
    </dgm:pt>
    <dgm:pt modelId="{84167DFF-777A-4289-8D4A-62CD0884D3A5}" type="pres">
      <dgm:prSet presAssocID="{8DEBA07E-9644-422A-8024-F6F3484460CB}" presName="connTx" presStyleLbl="parChTrans1D2" presStyleIdx="1" presStyleCnt="3"/>
      <dgm:spPr/>
      <dgm:t>
        <a:bodyPr/>
        <a:lstStyle/>
        <a:p>
          <a:endParaRPr lang="en-US"/>
        </a:p>
      </dgm:t>
    </dgm:pt>
    <dgm:pt modelId="{0B66A3BC-0FEB-4F59-A785-265802AD291D}" type="pres">
      <dgm:prSet presAssocID="{1C674C8C-640E-4CE1-98B4-1C70A0A34C06}" presName="root2" presStyleCnt="0"/>
      <dgm:spPr/>
    </dgm:pt>
    <dgm:pt modelId="{12382FB1-1FC3-4454-8EB0-813A5E0CB5BA}" type="pres">
      <dgm:prSet presAssocID="{1C674C8C-640E-4CE1-98B4-1C70A0A34C06}" presName="LevelTwoTextNode" presStyleLbl="node2" presStyleIdx="1" presStyleCnt="3" custScaleX="271628">
        <dgm:presLayoutVars>
          <dgm:chPref val="3"/>
        </dgm:presLayoutVars>
      </dgm:prSet>
      <dgm:spPr/>
      <dgm:t>
        <a:bodyPr/>
        <a:lstStyle/>
        <a:p>
          <a:endParaRPr lang="en-US"/>
        </a:p>
      </dgm:t>
    </dgm:pt>
    <dgm:pt modelId="{FDE40CF3-6237-4CA7-977F-BBDC492A3489}" type="pres">
      <dgm:prSet presAssocID="{1C674C8C-640E-4CE1-98B4-1C70A0A34C06}" presName="level3hierChild" presStyleCnt="0"/>
      <dgm:spPr/>
    </dgm:pt>
    <dgm:pt modelId="{F7D36A2B-A5A2-4124-80D0-AB5EE70EFCAE}" type="pres">
      <dgm:prSet presAssocID="{E5E9E96E-2CCC-4006-BE46-E2D18BDF11F5}" presName="conn2-1" presStyleLbl="parChTrans1D2" presStyleIdx="2" presStyleCnt="3"/>
      <dgm:spPr/>
      <dgm:t>
        <a:bodyPr/>
        <a:lstStyle/>
        <a:p>
          <a:endParaRPr lang="en-US"/>
        </a:p>
      </dgm:t>
    </dgm:pt>
    <dgm:pt modelId="{B8228903-61D4-4863-AE73-EA8A0C1133D8}" type="pres">
      <dgm:prSet presAssocID="{E5E9E96E-2CCC-4006-BE46-E2D18BDF11F5}" presName="connTx" presStyleLbl="parChTrans1D2" presStyleIdx="2" presStyleCnt="3"/>
      <dgm:spPr/>
      <dgm:t>
        <a:bodyPr/>
        <a:lstStyle/>
        <a:p>
          <a:endParaRPr lang="en-US"/>
        </a:p>
      </dgm:t>
    </dgm:pt>
    <dgm:pt modelId="{FCBACBEB-43AA-44CD-BC1A-D8A595C07C8D}" type="pres">
      <dgm:prSet presAssocID="{88D8B1FB-CBE5-43D0-B9FB-1B66E95B0AB6}" presName="root2" presStyleCnt="0"/>
      <dgm:spPr/>
    </dgm:pt>
    <dgm:pt modelId="{FF1FA402-2589-4D50-ADE1-9F7933B8C246}" type="pres">
      <dgm:prSet presAssocID="{88D8B1FB-CBE5-43D0-B9FB-1B66E95B0AB6}" presName="LevelTwoTextNode" presStyleLbl="node2" presStyleIdx="2" presStyleCnt="3" custScaleX="271628" custLinFactNeighborX="-1559" custLinFactNeighborY="1705">
        <dgm:presLayoutVars>
          <dgm:chPref val="3"/>
        </dgm:presLayoutVars>
      </dgm:prSet>
      <dgm:spPr/>
      <dgm:t>
        <a:bodyPr/>
        <a:lstStyle/>
        <a:p>
          <a:endParaRPr lang="en-US"/>
        </a:p>
      </dgm:t>
    </dgm:pt>
    <dgm:pt modelId="{41117D19-8BA6-452C-A181-8AE891F57B70}" type="pres">
      <dgm:prSet presAssocID="{88D8B1FB-CBE5-43D0-B9FB-1B66E95B0AB6}" presName="level3hierChild" presStyleCnt="0"/>
      <dgm:spPr/>
    </dgm:pt>
  </dgm:ptLst>
  <dgm:cxnLst>
    <dgm:cxn modelId="{B303B492-F6E3-4A73-BD88-A185F288EC01}" type="presOf" srcId="{E5E9E96E-2CCC-4006-BE46-E2D18BDF11F5}" destId="{B8228903-61D4-4863-AE73-EA8A0C1133D8}" srcOrd="1" destOrd="0" presId="urn:microsoft.com/office/officeart/2008/layout/HorizontalMultiLevelHierarchy"/>
    <dgm:cxn modelId="{08DB2022-76EA-4E4C-9D8A-9E51E1B76E25}" type="presOf" srcId="{E5E9E96E-2CCC-4006-BE46-E2D18BDF11F5}" destId="{F7D36A2B-A5A2-4124-80D0-AB5EE70EFCAE}" srcOrd="0" destOrd="0" presId="urn:microsoft.com/office/officeart/2008/layout/HorizontalMultiLevelHierarchy"/>
    <dgm:cxn modelId="{7A6DFE1C-7B83-42C3-8C3A-5584BC6C0D51}" type="presOf" srcId="{8DEBA07E-9644-422A-8024-F6F3484460CB}" destId="{84167DFF-777A-4289-8D4A-62CD0884D3A5}" srcOrd="1" destOrd="0" presId="urn:microsoft.com/office/officeart/2008/layout/HorizontalMultiLevelHierarchy"/>
    <dgm:cxn modelId="{9DB2C9E7-4FAE-40FC-8A8F-33A94BDC7AE6}" type="presOf" srcId="{2D11E1DB-1578-4381-B52E-2C85C316492D}" destId="{C2B471C1-4FE6-4FB9-B0B3-C98F75A54BD3}" srcOrd="0" destOrd="0" presId="urn:microsoft.com/office/officeart/2008/layout/HorizontalMultiLevelHierarchy"/>
    <dgm:cxn modelId="{D3AB8F68-B829-44C8-A7EB-82CDDB7AB874}" type="presOf" srcId="{8DEBA07E-9644-422A-8024-F6F3484460CB}" destId="{E0D2237D-3B79-45EA-87B7-1E100F054301}" srcOrd="0" destOrd="0" presId="urn:microsoft.com/office/officeart/2008/layout/HorizontalMultiLevelHierarchy"/>
    <dgm:cxn modelId="{1BBAE7A8-0C33-4219-8134-15AA737D6D8B}" type="presOf" srcId="{F7FFCC5A-F34B-45FC-AB4C-56460571982E}" destId="{6783A891-BBDF-4BCD-A546-D59AB74B5BC1}" srcOrd="0" destOrd="0" presId="urn:microsoft.com/office/officeart/2008/layout/HorizontalMultiLevelHierarchy"/>
    <dgm:cxn modelId="{B7D2CDC7-34FC-4925-9D56-AFE385B89942}" srcId="{B9769D72-045A-4473-9BB2-42BB03165561}" destId="{B6BAFF29-FF15-4821-8EF6-8CFED5517C89}" srcOrd="0" destOrd="0" parTransId="{2D11E1DB-1578-4381-B52E-2C85C316492D}" sibTransId="{01936357-3640-4352-B7D9-56C2E2525357}"/>
    <dgm:cxn modelId="{43D0B5B2-6F89-420A-925F-22058F8C9628}" type="presOf" srcId="{2D11E1DB-1578-4381-B52E-2C85C316492D}" destId="{A57A0482-D14E-4404-813C-5B40C3A63478}" srcOrd="1" destOrd="0" presId="urn:microsoft.com/office/officeart/2008/layout/HorizontalMultiLevelHierarchy"/>
    <dgm:cxn modelId="{785B989B-DC0C-42A2-8466-AA9F2B0F59D3}" srcId="{B9769D72-045A-4473-9BB2-42BB03165561}" destId="{88D8B1FB-CBE5-43D0-B9FB-1B66E95B0AB6}" srcOrd="2" destOrd="0" parTransId="{E5E9E96E-2CCC-4006-BE46-E2D18BDF11F5}" sibTransId="{0AA86D3D-881A-40A5-9A0C-69FF00075941}"/>
    <dgm:cxn modelId="{9CEA2520-55BE-4883-ADF9-95E9BFABC800}" srcId="{F7FFCC5A-F34B-45FC-AB4C-56460571982E}" destId="{B9769D72-045A-4473-9BB2-42BB03165561}" srcOrd="0" destOrd="0" parTransId="{0942C09E-52AB-4475-9914-9B5C844DC3D7}" sibTransId="{18D30C78-640B-40C0-8499-F8B8362A7BE8}"/>
    <dgm:cxn modelId="{F33EF1C0-89D6-4EAA-993F-1D9D04D11C7F}" type="presOf" srcId="{1C674C8C-640E-4CE1-98B4-1C70A0A34C06}" destId="{12382FB1-1FC3-4454-8EB0-813A5E0CB5BA}" srcOrd="0" destOrd="0" presId="urn:microsoft.com/office/officeart/2008/layout/HorizontalMultiLevelHierarchy"/>
    <dgm:cxn modelId="{C8EF236C-584E-4474-AAD6-304C616E40DF}" type="presOf" srcId="{88D8B1FB-CBE5-43D0-B9FB-1B66E95B0AB6}" destId="{FF1FA402-2589-4D50-ADE1-9F7933B8C246}" srcOrd="0" destOrd="0" presId="urn:microsoft.com/office/officeart/2008/layout/HorizontalMultiLevelHierarchy"/>
    <dgm:cxn modelId="{65654B23-1FD7-4729-9B45-EB13A9701071}" type="presOf" srcId="{B6BAFF29-FF15-4821-8EF6-8CFED5517C89}" destId="{ABF62B07-3636-4F13-943A-ADECFB79557C}" srcOrd="0" destOrd="0" presId="urn:microsoft.com/office/officeart/2008/layout/HorizontalMultiLevelHierarchy"/>
    <dgm:cxn modelId="{70B48F9E-B62F-4299-8572-B388F45B8936}" srcId="{B9769D72-045A-4473-9BB2-42BB03165561}" destId="{1C674C8C-640E-4CE1-98B4-1C70A0A34C06}" srcOrd="1" destOrd="0" parTransId="{8DEBA07E-9644-422A-8024-F6F3484460CB}" sibTransId="{A2D9E32F-8AA9-4935-A249-6F36E8326E7A}"/>
    <dgm:cxn modelId="{F2731286-6FAA-4B01-8FC3-73E1C3711BF4}" type="presOf" srcId="{B9769D72-045A-4473-9BB2-42BB03165561}" destId="{22EBC797-B580-4B1C-80E8-665C1C22D8E1}" srcOrd="0" destOrd="0" presId="urn:microsoft.com/office/officeart/2008/layout/HorizontalMultiLevelHierarchy"/>
    <dgm:cxn modelId="{250332DC-BE4F-4AE3-80EB-FCA92000E199}" type="presParOf" srcId="{6783A891-BBDF-4BCD-A546-D59AB74B5BC1}" destId="{853B8C54-FCFC-4EC4-92B7-6DBCFA7677C8}" srcOrd="0" destOrd="0" presId="urn:microsoft.com/office/officeart/2008/layout/HorizontalMultiLevelHierarchy"/>
    <dgm:cxn modelId="{30F9B639-F1CB-4783-8C78-E059319B80B6}" type="presParOf" srcId="{853B8C54-FCFC-4EC4-92B7-6DBCFA7677C8}" destId="{22EBC797-B580-4B1C-80E8-665C1C22D8E1}" srcOrd="0" destOrd="0" presId="urn:microsoft.com/office/officeart/2008/layout/HorizontalMultiLevelHierarchy"/>
    <dgm:cxn modelId="{0328EA7E-92C9-4AEA-A080-D8EA8ABACAD0}" type="presParOf" srcId="{853B8C54-FCFC-4EC4-92B7-6DBCFA7677C8}" destId="{55662705-AF0F-4B59-AF20-C2A0C1BC9EB4}" srcOrd="1" destOrd="0" presId="urn:microsoft.com/office/officeart/2008/layout/HorizontalMultiLevelHierarchy"/>
    <dgm:cxn modelId="{2430F7EA-02C4-4047-95AB-7403627B4483}" type="presParOf" srcId="{55662705-AF0F-4B59-AF20-C2A0C1BC9EB4}" destId="{C2B471C1-4FE6-4FB9-B0B3-C98F75A54BD3}" srcOrd="0" destOrd="0" presId="urn:microsoft.com/office/officeart/2008/layout/HorizontalMultiLevelHierarchy"/>
    <dgm:cxn modelId="{C0FA05FE-794E-44D1-8DF3-B3EA275356DB}" type="presParOf" srcId="{C2B471C1-4FE6-4FB9-B0B3-C98F75A54BD3}" destId="{A57A0482-D14E-4404-813C-5B40C3A63478}" srcOrd="0" destOrd="0" presId="urn:microsoft.com/office/officeart/2008/layout/HorizontalMultiLevelHierarchy"/>
    <dgm:cxn modelId="{451586AB-7B62-4A2E-A9B1-CF4279F15DCC}" type="presParOf" srcId="{55662705-AF0F-4B59-AF20-C2A0C1BC9EB4}" destId="{FFFC04AD-629D-41AF-9DF7-119860DD3AFF}" srcOrd="1" destOrd="0" presId="urn:microsoft.com/office/officeart/2008/layout/HorizontalMultiLevelHierarchy"/>
    <dgm:cxn modelId="{73A80456-C9F0-450F-B328-8F1C1AF1D478}" type="presParOf" srcId="{FFFC04AD-629D-41AF-9DF7-119860DD3AFF}" destId="{ABF62B07-3636-4F13-943A-ADECFB79557C}" srcOrd="0" destOrd="0" presId="urn:microsoft.com/office/officeart/2008/layout/HorizontalMultiLevelHierarchy"/>
    <dgm:cxn modelId="{204B9DAE-0CAF-41AE-B3C5-1A88618FBEE9}" type="presParOf" srcId="{FFFC04AD-629D-41AF-9DF7-119860DD3AFF}" destId="{DD62FA92-F773-49E3-82A5-6958D1C22BDA}" srcOrd="1" destOrd="0" presId="urn:microsoft.com/office/officeart/2008/layout/HorizontalMultiLevelHierarchy"/>
    <dgm:cxn modelId="{BCFB1B40-5A92-4866-B9A3-9569227D3C37}" type="presParOf" srcId="{55662705-AF0F-4B59-AF20-C2A0C1BC9EB4}" destId="{E0D2237D-3B79-45EA-87B7-1E100F054301}" srcOrd="2" destOrd="0" presId="urn:microsoft.com/office/officeart/2008/layout/HorizontalMultiLevelHierarchy"/>
    <dgm:cxn modelId="{D37E92CA-4B42-4343-88A1-F1F059CB8A30}" type="presParOf" srcId="{E0D2237D-3B79-45EA-87B7-1E100F054301}" destId="{84167DFF-777A-4289-8D4A-62CD0884D3A5}" srcOrd="0" destOrd="0" presId="urn:microsoft.com/office/officeart/2008/layout/HorizontalMultiLevelHierarchy"/>
    <dgm:cxn modelId="{042996D1-7A54-4BC6-BD84-9B75D3C6444B}" type="presParOf" srcId="{55662705-AF0F-4B59-AF20-C2A0C1BC9EB4}" destId="{0B66A3BC-0FEB-4F59-A785-265802AD291D}" srcOrd="3" destOrd="0" presId="urn:microsoft.com/office/officeart/2008/layout/HorizontalMultiLevelHierarchy"/>
    <dgm:cxn modelId="{026055BD-434C-41A1-B88B-B6B3E9DEEDD6}" type="presParOf" srcId="{0B66A3BC-0FEB-4F59-A785-265802AD291D}" destId="{12382FB1-1FC3-4454-8EB0-813A5E0CB5BA}" srcOrd="0" destOrd="0" presId="urn:microsoft.com/office/officeart/2008/layout/HorizontalMultiLevelHierarchy"/>
    <dgm:cxn modelId="{0814B05F-E1B2-4549-81DA-2E66DB1FFD1F}" type="presParOf" srcId="{0B66A3BC-0FEB-4F59-A785-265802AD291D}" destId="{FDE40CF3-6237-4CA7-977F-BBDC492A3489}" srcOrd="1" destOrd="0" presId="urn:microsoft.com/office/officeart/2008/layout/HorizontalMultiLevelHierarchy"/>
    <dgm:cxn modelId="{B287D319-141E-4509-AB90-F917E6372522}" type="presParOf" srcId="{55662705-AF0F-4B59-AF20-C2A0C1BC9EB4}" destId="{F7D36A2B-A5A2-4124-80D0-AB5EE70EFCAE}" srcOrd="4" destOrd="0" presId="urn:microsoft.com/office/officeart/2008/layout/HorizontalMultiLevelHierarchy"/>
    <dgm:cxn modelId="{9E738242-F09F-43F8-B0A2-2AF88681165C}" type="presParOf" srcId="{F7D36A2B-A5A2-4124-80D0-AB5EE70EFCAE}" destId="{B8228903-61D4-4863-AE73-EA8A0C1133D8}" srcOrd="0" destOrd="0" presId="urn:microsoft.com/office/officeart/2008/layout/HorizontalMultiLevelHierarchy"/>
    <dgm:cxn modelId="{419F07E9-7EB6-4036-A051-FC6C2F076AF9}" type="presParOf" srcId="{55662705-AF0F-4B59-AF20-C2A0C1BC9EB4}" destId="{FCBACBEB-43AA-44CD-BC1A-D8A595C07C8D}" srcOrd="5" destOrd="0" presId="urn:microsoft.com/office/officeart/2008/layout/HorizontalMultiLevelHierarchy"/>
    <dgm:cxn modelId="{F393B75B-F8D8-4E14-81BD-2EAAF02145BB}" type="presParOf" srcId="{FCBACBEB-43AA-44CD-BC1A-D8A595C07C8D}" destId="{FF1FA402-2589-4D50-ADE1-9F7933B8C246}" srcOrd="0" destOrd="0" presId="urn:microsoft.com/office/officeart/2008/layout/HorizontalMultiLevelHierarchy"/>
    <dgm:cxn modelId="{E344C70D-F0CD-43D8-925D-1EA10382FF41}" type="presParOf" srcId="{FCBACBEB-43AA-44CD-BC1A-D8A595C07C8D}" destId="{41117D19-8BA6-452C-A181-8AE891F57B70}"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11/23/2016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11/23/2016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47074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t>Facilitator: </a:t>
            </a:r>
            <a:r>
              <a:rPr lang="en-US" sz="1050" b="0" baseline="0" dirty="0" smtClean="0"/>
              <a:t>Will</a:t>
            </a:r>
            <a:endParaRPr lang="en-US" sz="1050" b="1" dirty="0" smtClean="0"/>
          </a:p>
          <a:p>
            <a:r>
              <a:rPr lang="en-US" sz="1050" b="1" dirty="0" smtClean="0">
                <a:latin typeface="Arial" panose="020B0604020202020204" pitchFamily="34" charset="0"/>
                <a:cs typeface="Arial" panose="020B0604020202020204" pitchFamily="34" charset="0"/>
              </a:rPr>
              <a:t>Duration:</a:t>
            </a:r>
            <a:r>
              <a:rPr lang="en-US" sz="1050" b="1" baseline="0" dirty="0" smtClean="0">
                <a:latin typeface="Arial" panose="020B0604020202020204" pitchFamily="34" charset="0"/>
                <a:cs typeface="Arial" panose="020B0604020202020204" pitchFamily="34" charset="0"/>
              </a:rPr>
              <a:t> </a:t>
            </a:r>
            <a:r>
              <a:rPr lang="en-US" sz="1050" b="0" baseline="0" dirty="0" smtClean="0">
                <a:latin typeface="Arial" panose="020B0604020202020204" pitchFamily="34" charset="0"/>
                <a:cs typeface="Arial" panose="020B0604020202020204" pitchFamily="34" charset="0"/>
              </a:rPr>
              <a:t>6 minutes</a:t>
            </a:r>
          </a:p>
          <a:p>
            <a:r>
              <a:rPr lang="en-US" sz="1050" b="1" baseline="0" dirty="0" smtClean="0">
                <a:latin typeface="Arial" panose="020B0604020202020204" pitchFamily="34" charset="0"/>
                <a:cs typeface="Arial" panose="020B0604020202020204" pitchFamily="34" charset="0"/>
              </a:rPr>
              <a:t>Timing: </a:t>
            </a:r>
            <a:r>
              <a:rPr lang="en-US" sz="1050" b="0" baseline="0" dirty="0" smtClean="0">
                <a:latin typeface="Arial" panose="020B0604020202020204" pitchFamily="34" charset="0"/>
                <a:cs typeface="Arial" panose="020B0604020202020204" pitchFamily="34" charset="0"/>
              </a:rPr>
              <a:t>8:36 – 8:42 am</a:t>
            </a:r>
            <a:endParaRPr lang="en-US" sz="1050" b="1" dirty="0" smtClean="0">
              <a:latin typeface="Arial" panose="020B0604020202020204" pitchFamily="34" charset="0"/>
              <a:cs typeface="Arial" panose="020B0604020202020204" pitchFamily="34" charset="0"/>
            </a:endParaRPr>
          </a:p>
          <a:p>
            <a:r>
              <a:rPr lang="en-US" sz="1050" b="1" dirty="0" smtClean="0">
                <a:latin typeface="Arial" panose="020B0604020202020204" pitchFamily="34" charset="0"/>
                <a:cs typeface="Arial" panose="020B0604020202020204" pitchFamily="34" charset="0"/>
              </a:rPr>
              <a:t>Facilitator Notes</a:t>
            </a:r>
            <a:r>
              <a:rPr lang="en-US" sz="1050" b="1" baseline="0" dirty="0" smtClean="0">
                <a:latin typeface="Arial" panose="020B0604020202020204" pitchFamily="34" charset="0"/>
                <a:cs typeface="Arial" panose="020B0604020202020204" pitchFamily="34" charset="0"/>
              </a:rPr>
              <a:t>:</a:t>
            </a:r>
          </a:p>
          <a:p>
            <a:r>
              <a:rPr lang="en-US" sz="1050" b="0" baseline="0" dirty="0" smtClean="0">
                <a:latin typeface="Arial" panose="020B0604020202020204" pitchFamily="34" charset="0"/>
                <a:cs typeface="Arial" panose="020B0604020202020204" pitchFamily="34" charset="0"/>
              </a:rPr>
              <a:t>Another thing you will be learning about is negotiations during a solicitation.</a:t>
            </a:r>
          </a:p>
          <a:p>
            <a:pPr marL="171450" indent="-171450">
              <a:buFontTx/>
              <a:buChar char="-"/>
            </a:pPr>
            <a:r>
              <a:rPr lang="en-US" sz="1050" b="0" baseline="0" dirty="0" smtClean="0">
                <a:latin typeface="Arial" panose="020B0604020202020204" pitchFamily="34" charset="0"/>
                <a:cs typeface="Arial" panose="020B0604020202020204" pitchFamily="34" charset="0"/>
              </a:rPr>
              <a:t>When and how should you negotiate?</a:t>
            </a:r>
          </a:p>
          <a:p>
            <a:pPr marL="171450" indent="-171450">
              <a:buFontTx/>
              <a:buChar char="-"/>
            </a:pPr>
            <a:r>
              <a:rPr lang="en-US" sz="1050" b="0" baseline="0" dirty="0" smtClean="0">
                <a:latin typeface="Arial" panose="020B0604020202020204" pitchFamily="34" charset="0"/>
                <a:cs typeface="Arial" panose="020B0604020202020204" pitchFamily="34" charset="0"/>
              </a:rPr>
              <a:t>Are you getting the best value solution?</a:t>
            </a:r>
          </a:p>
          <a:p>
            <a:pPr marL="171450" indent="-171450">
              <a:buFontTx/>
              <a:buChar char="-"/>
            </a:pPr>
            <a:r>
              <a:rPr lang="en-US" sz="1050" b="0" baseline="0" dirty="0" smtClean="0">
                <a:latin typeface="Arial" panose="020B0604020202020204" pitchFamily="34" charset="0"/>
                <a:cs typeface="Arial" panose="020B0604020202020204" pitchFamily="34" charset="0"/>
              </a:rPr>
              <a:t>Are you the one who starts negotiations?</a:t>
            </a:r>
            <a:r>
              <a:rPr lang="en-US" sz="1050" b="1" baseline="0" dirty="0" smtClean="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2680060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t>Facilitator: </a:t>
            </a:r>
            <a:r>
              <a:rPr lang="en-US" sz="1050" b="0" baseline="0" dirty="0" smtClean="0"/>
              <a:t>Will</a:t>
            </a:r>
            <a:endParaRPr lang="en-US" sz="1050" b="1" dirty="0" smtClean="0"/>
          </a:p>
          <a:p>
            <a:r>
              <a:rPr lang="en-US" sz="1050" b="1" dirty="0" smtClean="0">
                <a:latin typeface="Arial" panose="020B0604020202020204" pitchFamily="34" charset="0"/>
                <a:cs typeface="Arial" panose="020B0604020202020204" pitchFamily="34" charset="0"/>
              </a:rPr>
              <a:t>Duration:</a:t>
            </a:r>
            <a:r>
              <a:rPr lang="en-US" sz="1050" b="1" baseline="0" dirty="0" smtClean="0">
                <a:latin typeface="Arial" panose="020B0604020202020204" pitchFamily="34" charset="0"/>
                <a:cs typeface="Arial" panose="020B0604020202020204" pitchFamily="34" charset="0"/>
              </a:rPr>
              <a:t> </a:t>
            </a:r>
            <a:r>
              <a:rPr lang="en-US" sz="1050" b="0" baseline="0" dirty="0" smtClean="0">
                <a:latin typeface="Arial" panose="020B0604020202020204" pitchFamily="34" charset="0"/>
                <a:cs typeface="Arial" panose="020B0604020202020204" pitchFamily="34" charset="0"/>
              </a:rPr>
              <a:t>6 minutes</a:t>
            </a:r>
          </a:p>
          <a:p>
            <a:r>
              <a:rPr lang="en-US" sz="1050" b="1" baseline="0" dirty="0" smtClean="0">
                <a:latin typeface="Arial" panose="020B0604020202020204" pitchFamily="34" charset="0"/>
                <a:cs typeface="Arial" panose="020B0604020202020204" pitchFamily="34" charset="0"/>
              </a:rPr>
              <a:t>Timing: </a:t>
            </a:r>
            <a:r>
              <a:rPr lang="en-US" sz="1050" b="0" baseline="0" dirty="0" smtClean="0">
                <a:latin typeface="Arial" panose="020B0604020202020204" pitchFamily="34" charset="0"/>
                <a:cs typeface="Arial" panose="020B0604020202020204" pitchFamily="34" charset="0"/>
              </a:rPr>
              <a:t>8:42 – 8:48 am</a:t>
            </a:r>
            <a:endParaRPr lang="en-US" sz="1050" b="1" dirty="0" smtClean="0">
              <a:latin typeface="Arial" panose="020B0604020202020204" pitchFamily="34" charset="0"/>
              <a:cs typeface="Arial" panose="020B0604020202020204" pitchFamily="34" charset="0"/>
            </a:endParaRPr>
          </a:p>
          <a:p>
            <a:r>
              <a:rPr lang="en-US" sz="1050" b="1" dirty="0" smtClean="0">
                <a:latin typeface="Arial" panose="020B0604020202020204" pitchFamily="34" charset="0"/>
                <a:cs typeface="Arial" panose="020B0604020202020204" pitchFamily="34" charset="0"/>
              </a:rPr>
              <a:t>Facilitator Notes</a:t>
            </a:r>
            <a:r>
              <a:rPr lang="en-US" sz="1050" b="1" baseline="0" dirty="0" smtClean="0">
                <a:latin typeface="Arial" panose="020B0604020202020204" pitchFamily="34" charset="0"/>
                <a:cs typeface="Arial" panose="020B0604020202020204" pitchFamily="34" charset="0"/>
              </a:rPr>
              <a:t>: </a:t>
            </a:r>
          </a:p>
          <a:p>
            <a:r>
              <a:rPr lang="en-US" sz="1050" b="0" baseline="0" dirty="0" smtClean="0">
                <a:latin typeface="Arial" panose="020B0604020202020204" pitchFamily="34" charset="0"/>
                <a:cs typeface="Arial" panose="020B0604020202020204" pitchFamily="34" charset="0"/>
              </a:rPr>
              <a:t>Introduce the following with the students:</a:t>
            </a:r>
          </a:p>
          <a:p>
            <a:pPr marL="171450" indent="-171450">
              <a:lnSpc>
                <a:spcPct val="120000"/>
              </a:lnSpc>
              <a:spcBef>
                <a:spcPts val="600"/>
              </a:spcBef>
              <a:buFont typeface="Arial" panose="020B0604020202020204" pitchFamily="34" charset="0"/>
              <a:buChar char="•"/>
            </a:pPr>
            <a:r>
              <a:rPr lang="en-US" sz="1050" dirty="0" smtClean="0"/>
              <a:t>How do you run an effective evaluation and get the best solution?</a:t>
            </a:r>
          </a:p>
          <a:p>
            <a:pPr marL="171450" indent="-171450">
              <a:lnSpc>
                <a:spcPct val="120000"/>
              </a:lnSpc>
              <a:spcBef>
                <a:spcPts val="600"/>
              </a:spcBef>
              <a:buFont typeface="Arial" panose="020B0604020202020204" pitchFamily="34" charset="0"/>
              <a:buChar char="•"/>
            </a:pPr>
            <a:r>
              <a:rPr lang="en-US" sz="1050" dirty="0" smtClean="0"/>
              <a:t>What are the tradeoffs between time and getting the best people?</a:t>
            </a:r>
          </a:p>
          <a:p>
            <a:pPr marL="171450" indent="-171450">
              <a:lnSpc>
                <a:spcPct val="120000"/>
              </a:lnSpc>
              <a:spcBef>
                <a:spcPts val="600"/>
              </a:spcBef>
              <a:buFont typeface="Arial" panose="020B0604020202020204" pitchFamily="34" charset="0"/>
              <a:buChar char="•"/>
            </a:pPr>
            <a:r>
              <a:rPr lang="en-US" sz="1050" dirty="0" smtClean="0"/>
              <a:t>How do you get the best value? How much can you get for a price?</a:t>
            </a:r>
          </a:p>
          <a:p>
            <a:endParaRPr lang="en-US" sz="1050" b="0"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194388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t>Facilitator: </a:t>
            </a:r>
            <a:r>
              <a:rPr lang="en-US" sz="1050" b="0" baseline="0" dirty="0" smtClean="0"/>
              <a:t>Will</a:t>
            </a:r>
            <a:endParaRPr lang="en-US" sz="1050" b="1" dirty="0" smtClean="0"/>
          </a:p>
          <a:p>
            <a:r>
              <a:rPr lang="en-US" sz="1050" b="1" dirty="0" smtClean="0">
                <a:latin typeface="Arial" panose="020B0604020202020204" pitchFamily="34" charset="0"/>
                <a:cs typeface="Arial" panose="020B0604020202020204" pitchFamily="34" charset="0"/>
              </a:rPr>
              <a:t>Duration:</a:t>
            </a:r>
            <a:r>
              <a:rPr lang="en-US" sz="1050" b="1" baseline="0" dirty="0" smtClean="0">
                <a:latin typeface="Arial" panose="020B0604020202020204" pitchFamily="34" charset="0"/>
                <a:cs typeface="Arial" panose="020B0604020202020204" pitchFamily="34" charset="0"/>
              </a:rPr>
              <a:t> </a:t>
            </a:r>
            <a:r>
              <a:rPr lang="en-US" sz="1050" b="0" baseline="0" dirty="0" smtClean="0">
                <a:latin typeface="Arial" panose="020B0604020202020204" pitchFamily="34" charset="0"/>
                <a:cs typeface="Arial" panose="020B0604020202020204" pitchFamily="34" charset="0"/>
              </a:rPr>
              <a:t>6 minutes</a:t>
            </a:r>
          </a:p>
          <a:p>
            <a:r>
              <a:rPr lang="en-US" sz="1050" b="1" baseline="0" dirty="0" smtClean="0">
                <a:latin typeface="Arial" panose="020B0604020202020204" pitchFamily="34" charset="0"/>
                <a:cs typeface="Arial" panose="020B0604020202020204" pitchFamily="34" charset="0"/>
              </a:rPr>
              <a:t>Timing: </a:t>
            </a:r>
            <a:r>
              <a:rPr lang="en-US" sz="1050" b="0" baseline="0" dirty="0" smtClean="0">
                <a:latin typeface="Arial" panose="020B0604020202020204" pitchFamily="34" charset="0"/>
                <a:cs typeface="Arial" panose="020B0604020202020204" pitchFamily="34" charset="0"/>
              </a:rPr>
              <a:t>8:48 – 8:54 am</a:t>
            </a:r>
            <a:endParaRPr lang="en-US" sz="1050" b="1" dirty="0" smtClean="0">
              <a:latin typeface="Arial" panose="020B0604020202020204" pitchFamily="34" charset="0"/>
              <a:cs typeface="Arial" panose="020B0604020202020204" pitchFamily="34" charset="0"/>
            </a:endParaRPr>
          </a:p>
          <a:p>
            <a:r>
              <a:rPr lang="en-US" sz="1050" b="1" dirty="0" smtClean="0">
                <a:latin typeface="Arial" panose="020B0604020202020204" pitchFamily="34" charset="0"/>
                <a:cs typeface="Arial" panose="020B0604020202020204" pitchFamily="34" charset="0"/>
              </a:rPr>
              <a:t>Facilitator Notes</a:t>
            </a:r>
            <a:r>
              <a:rPr lang="en-US" sz="1050" b="1" baseline="0" dirty="0" smtClean="0">
                <a:latin typeface="Arial" panose="020B0604020202020204" pitchFamily="34" charset="0"/>
                <a:cs typeface="Arial" panose="020B0604020202020204" pitchFamily="34" charset="0"/>
              </a:rPr>
              <a:t>: </a:t>
            </a:r>
          </a:p>
          <a:p>
            <a:r>
              <a:rPr lang="en-US" sz="1050" b="0" baseline="0" dirty="0" smtClean="0">
                <a:latin typeface="Arial" panose="020B0604020202020204" pitchFamily="34" charset="0"/>
                <a:cs typeface="Arial" panose="020B0604020202020204" pitchFamily="34" charset="0"/>
              </a:rPr>
              <a:t>After your contract is awarded, your work does not end. In 4.A, you will learn about what comes afterwards.</a:t>
            </a:r>
          </a:p>
          <a:p>
            <a:r>
              <a:rPr lang="en-US" sz="1050" b="0" baseline="0" dirty="0" smtClean="0">
                <a:latin typeface="Arial" panose="020B0604020202020204" pitchFamily="34" charset="0"/>
                <a:cs typeface="Arial" panose="020B0604020202020204" pitchFamily="34" charset="0"/>
              </a:rPr>
              <a:t>Some common tasks are debriefing and administrative tasks like a kickoff meeting and project planning. These tasks can look different when working on an agile project. Can anyone give me an example?</a:t>
            </a:r>
          </a:p>
          <a:p>
            <a:r>
              <a:rPr lang="en-US" sz="1050" b="0" baseline="0" dirty="0" smtClean="0">
                <a:latin typeface="Arial" panose="020B0604020202020204" pitchFamily="34" charset="0"/>
                <a:cs typeface="Arial" panose="020B0604020202020204" pitchFamily="34" charset="0"/>
              </a:rPr>
              <a:t>You also have important decisions to make around the contract’s financing, and you will look at strategies to help you.</a:t>
            </a:r>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2570820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t>Facilitator: </a:t>
            </a:r>
            <a:r>
              <a:rPr lang="en-US" sz="1050" b="0" baseline="0" dirty="0" smtClean="0"/>
              <a:t>Will</a:t>
            </a:r>
            <a:endParaRPr lang="en-US" sz="1050" b="1" dirty="0" smtClean="0"/>
          </a:p>
          <a:p>
            <a:r>
              <a:rPr lang="en-US" sz="1050" b="1" dirty="0" smtClean="0">
                <a:latin typeface="Arial" panose="020B0604020202020204" pitchFamily="34" charset="0"/>
                <a:cs typeface="Arial" panose="020B0604020202020204" pitchFamily="34" charset="0"/>
              </a:rPr>
              <a:t>Duration:</a:t>
            </a:r>
            <a:r>
              <a:rPr lang="en-US" sz="1050" b="1" baseline="0" dirty="0" smtClean="0">
                <a:latin typeface="Arial" panose="020B0604020202020204" pitchFamily="34" charset="0"/>
                <a:cs typeface="Arial" panose="020B0604020202020204" pitchFamily="34" charset="0"/>
              </a:rPr>
              <a:t> </a:t>
            </a:r>
            <a:r>
              <a:rPr lang="en-US" sz="1050" b="0" baseline="0" dirty="0" smtClean="0">
                <a:latin typeface="Arial" panose="020B0604020202020204" pitchFamily="34" charset="0"/>
                <a:cs typeface="Arial" panose="020B0604020202020204" pitchFamily="34" charset="0"/>
              </a:rPr>
              <a:t>6 minutes</a:t>
            </a:r>
          </a:p>
          <a:p>
            <a:r>
              <a:rPr lang="en-US" sz="1050" b="1" baseline="0" dirty="0" smtClean="0">
                <a:latin typeface="Arial" panose="020B0604020202020204" pitchFamily="34" charset="0"/>
                <a:cs typeface="Arial" panose="020B0604020202020204" pitchFamily="34" charset="0"/>
              </a:rPr>
              <a:t>Timing: </a:t>
            </a:r>
            <a:r>
              <a:rPr lang="en-US" sz="1050" b="0" baseline="0" dirty="0" smtClean="0">
                <a:latin typeface="Arial" panose="020B0604020202020204" pitchFamily="34" charset="0"/>
                <a:cs typeface="Arial" panose="020B0604020202020204" pitchFamily="34" charset="0"/>
              </a:rPr>
              <a:t>8:54 – 9:00 am</a:t>
            </a:r>
            <a:endParaRPr lang="en-US" sz="1050" b="1" dirty="0" smtClean="0">
              <a:latin typeface="Arial" panose="020B0604020202020204" pitchFamily="34" charset="0"/>
              <a:cs typeface="Arial" panose="020B0604020202020204" pitchFamily="34" charset="0"/>
            </a:endParaRPr>
          </a:p>
          <a:p>
            <a:r>
              <a:rPr lang="en-US" sz="1050" b="1" dirty="0" smtClean="0">
                <a:latin typeface="Arial" panose="020B0604020202020204" pitchFamily="34" charset="0"/>
                <a:cs typeface="Arial" panose="020B0604020202020204" pitchFamily="34" charset="0"/>
              </a:rPr>
              <a:t>Facilitator Notes</a:t>
            </a:r>
            <a:r>
              <a:rPr lang="en-US" sz="1050" b="1" baseline="0" dirty="0" smtClean="0">
                <a:latin typeface="Arial" panose="020B0604020202020204" pitchFamily="34" charset="0"/>
                <a:cs typeface="Arial" panose="020B0604020202020204" pitchFamily="34" charset="0"/>
              </a:rPr>
              <a:t>: </a:t>
            </a:r>
          </a:p>
          <a:p>
            <a:r>
              <a:rPr lang="en-US" sz="1050" b="0" baseline="0" dirty="0" smtClean="0">
                <a:latin typeface="Arial" panose="020B0604020202020204" pitchFamily="34" charset="0"/>
                <a:cs typeface="Arial" panose="020B0604020202020204" pitchFamily="34" charset="0"/>
              </a:rPr>
              <a:t>We’ve been seeing some good posts on the program blog, and Iteration 4.A gives you another opportunity to utilize this new tool. </a:t>
            </a:r>
          </a:p>
          <a:p>
            <a:r>
              <a:rPr lang="en-US" sz="1050" b="0" baseline="0" dirty="0" smtClean="0">
                <a:latin typeface="Arial" panose="020B0604020202020204" pitchFamily="34" charset="0"/>
                <a:cs typeface="Arial" panose="020B0604020202020204" pitchFamily="34" charset="0"/>
              </a:rPr>
              <a:t>You’ve been working hard on your acquisition package this week, and now you have the chance to sell your acquisition package to the readers of the program blog. Think about how you can gain their support for your acquisition and talk about why it is important to them.</a:t>
            </a:r>
          </a:p>
          <a:p>
            <a:r>
              <a:rPr lang="en-US" sz="1050" b="0" baseline="0" dirty="0" smtClean="0">
                <a:latin typeface="Arial" panose="020B0604020202020204" pitchFamily="34" charset="0"/>
                <a:cs typeface="Arial" panose="020B0604020202020204" pitchFamily="34" charset="0"/>
              </a:rPr>
              <a:t>Finally, consider how you can use social media to promote your </a:t>
            </a:r>
            <a:r>
              <a:rPr lang="en-US" sz="1050" b="0" baseline="0" smtClean="0">
                <a:latin typeface="Arial" panose="020B0604020202020204" pitchFamily="34" charset="0"/>
                <a:cs typeface="Arial" panose="020B0604020202020204" pitchFamily="34" charset="0"/>
              </a:rPr>
              <a:t>blog post.</a:t>
            </a:r>
            <a:endParaRPr lang="en-US" sz="1050" b="0"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2807452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baseline="0" dirty="0" smtClean="0"/>
              <a:t>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60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9:00 – 10:00 am</a:t>
            </a:r>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This section will talk</a:t>
            </a:r>
            <a:r>
              <a:rPr lang="en-US" baseline="0" dirty="0" smtClean="0"/>
              <a:t> about Iteration 4.B, which is about digital services delivery.</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344375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baseline="0" dirty="0" smtClean="0"/>
              <a:t>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 5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9:00-9:35 am</a:t>
            </a:r>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This iteration will run</a:t>
            </a:r>
            <a:r>
              <a:rPr lang="en-US" baseline="0" dirty="0" smtClean="0"/>
              <a:t> from December </a:t>
            </a:r>
            <a:r>
              <a:rPr lang="en-US" baseline="0" dirty="0" smtClean="0"/>
              <a:t>19</a:t>
            </a:r>
            <a:r>
              <a:rPr lang="en-US" baseline="30000" dirty="0" smtClean="0"/>
              <a:t>th</a:t>
            </a:r>
            <a:r>
              <a:rPr lang="en-US" baseline="0" dirty="0" smtClean="0"/>
              <a:t> </a:t>
            </a:r>
            <a:r>
              <a:rPr lang="en-US" baseline="0" smtClean="0"/>
              <a:t>through </a:t>
            </a:r>
            <a:r>
              <a:rPr lang="en-US" baseline="0" smtClean="0"/>
              <a:t>December 30</a:t>
            </a:r>
            <a:r>
              <a:rPr lang="en-US" baseline="30000" smtClean="0"/>
              <a:t>th</a:t>
            </a:r>
            <a:r>
              <a:rPr lang="en-US" b="0" baseline="0" smtClean="0"/>
              <a:t>.</a:t>
            </a: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1545458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baseline="0" dirty="0" smtClean="0"/>
              <a:t>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9:35 -  am</a:t>
            </a:r>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38</a:t>
            </a:fld>
            <a:endParaRPr lang="en-US"/>
          </a:p>
        </p:txBody>
      </p:sp>
    </p:spTree>
    <p:extLst>
      <p:ext uri="{BB962C8B-B14F-4D97-AF65-F5344CB8AC3E}">
        <p14:creationId xmlns:p14="http://schemas.microsoft.com/office/powerpoint/2010/main" val="1268913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a:t>
            </a:r>
            <a:r>
              <a:rPr lang="en-US" b="0" baseline="0" dirty="0" smtClean="0"/>
              <a:t>Heather</a:t>
            </a:r>
            <a:endParaRPr lang="en-US" b="1" dirty="0" smtClean="0"/>
          </a:p>
          <a:p>
            <a:r>
              <a:rPr lang="en-US" b="1" dirty="0" smtClean="0"/>
              <a:t>Duration:</a:t>
            </a:r>
            <a:r>
              <a:rPr lang="en-US" b="1" baseline="0" dirty="0" smtClean="0"/>
              <a:t> </a:t>
            </a:r>
            <a:r>
              <a:rPr lang="en-US" b="0" baseline="0" dirty="0" smtClean="0"/>
              <a:t>15 minutes</a:t>
            </a:r>
          </a:p>
          <a:p>
            <a:r>
              <a:rPr lang="en-US" b="1" baseline="0" dirty="0" smtClean="0"/>
              <a:t>Timing: </a:t>
            </a:r>
            <a:r>
              <a:rPr lang="en-US" b="0" baseline="0" dirty="0" smtClean="0"/>
              <a:t>10:00-10:15 am</a:t>
            </a:r>
            <a:endParaRPr lang="en-US" b="1" dirty="0" smtClean="0"/>
          </a:p>
          <a:p>
            <a:r>
              <a:rPr lang="en-US" b="1" dirty="0" smtClean="0"/>
              <a:t>Facilitator</a:t>
            </a:r>
            <a:r>
              <a:rPr lang="en-US" b="1" baseline="0" dirty="0" smtClean="0"/>
              <a:t> Notes:</a:t>
            </a:r>
            <a:r>
              <a:rPr lang="en-US" b="0" baseline="0" dirty="0" smtClean="0"/>
              <a:t> </a:t>
            </a:r>
          </a:p>
          <a:p>
            <a:r>
              <a:rPr lang="en-US" b="0" dirty="0" smtClean="0"/>
              <a:t>Instruct participants</a:t>
            </a:r>
            <a:r>
              <a:rPr lang="en-US" b="0" baseline="0" dirty="0" smtClean="0"/>
              <a:t> to take a 15 minute break.</a:t>
            </a:r>
          </a:p>
          <a:p>
            <a:endParaRPr lang="en-US" b="0" baseline="0" dirty="0" smtClean="0"/>
          </a:p>
          <a:p>
            <a:r>
              <a:rPr lang="en-US" b="0" baseline="0" dirty="0" smtClean="0"/>
              <a:t>Direct to restrooms and water cooler.</a:t>
            </a:r>
            <a:endParaRPr lang="en-US" b="1" dirty="0" smtClean="0"/>
          </a:p>
          <a:p>
            <a:endParaRPr lang="en-US" b="1" dirty="0"/>
          </a:p>
        </p:txBody>
      </p:sp>
      <p:sp>
        <p:nvSpPr>
          <p:cNvPr id="4" name="Slide Number Placeholder 3"/>
          <p:cNvSpPr>
            <a:spLocks noGrp="1"/>
          </p:cNvSpPr>
          <p:nvPr>
            <p:ph type="sldNum" sz="quarter" idx="10"/>
          </p:nvPr>
        </p:nvSpPr>
        <p:spPr/>
        <p:txBody>
          <a:bodyPr/>
          <a:lstStyle/>
          <a:p>
            <a:fld id="{3AFC8854-003F-465D-BEBB-FBCAECCCEBB9}" type="slidenum">
              <a:rPr lang="en-US" smtClean="0"/>
              <a:t>40</a:t>
            </a:fld>
            <a:endParaRPr lang="en-US"/>
          </a:p>
        </p:txBody>
      </p:sp>
    </p:spTree>
    <p:extLst>
      <p:ext uri="{BB962C8B-B14F-4D97-AF65-F5344CB8AC3E}">
        <p14:creationId xmlns:p14="http://schemas.microsoft.com/office/powerpoint/2010/main" val="2135124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a:t>
            </a:r>
            <a:r>
              <a:rPr lang="en-US" b="0" dirty="0" smtClean="0"/>
              <a:t>Heather/Neil</a:t>
            </a:r>
            <a:endParaRPr lang="en-US" b="1" dirty="0" smtClean="0"/>
          </a:p>
          <a:p>
            <a:r>
              <a:rPr lang="en-US" b="1" dirty="0" smtClean="0"/>
              <a:t>Duration:</a:t>
            </a:r>
            <a:r>
              <a:rPr lang="en-US" b="1" baseline="0" dirty="0" smtClean="0"/>
              <a:t> </a:t>
            </a:r>
            <a:r>
              <a:rPr lang="en-US" b="0" baseline="0" dirty="0" smtClean="0"/>
              <a:t>1 hour and 45 minutes</a:t>
            </a:r>
            <a:endParaRPr lang="en-US" b="1" baseline="0" dirty="0" smtClean="0"/>
          </a:p>
          <a:p>
            <a:r>
              <a:rPr lang="en-US" b="1" baseline="0" dirty="0" smtClean="0"/>
              <a:t>Timing: </a:t>
            </a:r>
            <a:r>
              <a:rPr lang="en-US" b="0" baseline="0" dirty="0" smtClean="0"/>
              <a:t>10:15 am-12:00 pm</a:t>
            </a:r>
            <a:endParaRPr lang="en-US" b="1" dirty="0" smtClean="0"/>
          </a:p>
          <a:p>
            <a:r>
              <a:rPr lang="en-US" b="1" dirty="0" smtClean="0"/>
              <a:t>Facilitator Notes:</a:t>
            </a:r>
          </a:p>
          <a:p>
            <a:r>
              <a:rPr lang="en-US" dirty="0" smtClean="0"/>
              <a:t>Now, we will begin</a:t>
            </a:r>
            <a:r>
              <a:rPr lang="en-US" baseline="0" dirty="0" smtClean="0"/>
              <a:t> a special Metrics Activities. This activity was first delivered to the Pilot program, who really enjoyed getting to work with these real-world scenarios.</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41</a:t>
            </a:fld>
            <a:endParaRPr lang="en-US"/>
          </a:p>
        </p:txBody>
      </p:sp>
    </p:spTree>
    <p:extLst>
      <p:ext uri="{BB962C8B-B14F-4D97-AF65-F5344CB8AC3E}">
        <p14:creationId xmlns:p14="http://schemas.microsoft.com/office/powerpoint/2010/main" val="925816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dirty="0" smtClean="0"/>
              <a:t>Heather/Neil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5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10:15 am – 10:20am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This activity will give you real world examples of why tracking and monitoring</a:t>
            </a:r>
            <a:r>
              <a:rPr lang="en-US" baseline="0" dirty="0" smtClean="0"/>
              <a:t> metrics for digital services and agile are important.</a:t>
            </a:r>
          </a:p>
          <a:p>
            <a:r>
              <a:rPr lang="en-US" baseline="0" dirty="0" smtClean="0"/>
              <a:t>You won’t need to run the data yourself, but COs need to know what questions to ask to discover potential issues or risks to a project.</a:t>
            </a:r>
          </a:p>
          <a:p>
            <a:endParaRPr lang="en-US" baseline="0" dirty="0" smtClean="0"/>
          </a:p>
          <a:p>
            <a:r>
              <a:rPr lang="en-US" baseline="0" dirty="0" smtClean="0"/>
              <a:t>There are a total of 5 scenarios that you will work through in this activity. They cover everything from managing agile to Kanban and Cloud.</a:t>
            </a:r>
          </a:p>
          <a:p>
            <a:r>
              <a:rPr lang="en-US" baseline="0" dirty="0" smtClean="0"/>
              <a:t>As you begin, keep in mind that the same data can tell you different stories. Your group with work together to identify what’s going on in each scenario. Afterward, we will debrief and share each other’s insights and experience.</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42</a:t>
            </a:fld>
            <a:endParaRPr lang="en-US"/>
          </a:p>
        </p:txBody>
      </p:sp>
    </p:spTree>
    <p:extLst>
      <p:ext uri="{BB962C8B-B14F-4D97-AF65-F5344CB8AC3E}">
        <p14:creationId xmlns:p14="http://schemas.microsoft.com/office/powerpoint/2010/main" val="361882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smtClean="0">
                <a:latin typeface="Arial" panose="020B0604020202020204" pitchFamily="34" charset="0"/>
                <a:cs typeface="Arial" panose="020B0604020202020204" pitchFamily="34" charset="0"/>
              </a:rPr>
              <a:t>Facilitator:</a:t>
            </a:r>
            <a:r>
              <a:rPr lang="en-US" sz="900" b="1" baseline="0" dirty="0" smtClean="0">
                <a:latin typeface="Arial" panose="020B0604020202020204" pitchFamily="34" charset="0"/>
                <a:cs typeface="Arial" panose="020B0604020202020204" pitchFamily="34" charset="0"/>
              </a:rPr>
              <a:t> </a:t>
            </a:r>
            <a:r>
              <a:rPr lang="en-US" sz="900" b="0" baseline="0" dirty="0" smtClean="0">
                <a:latin typeface="Arial" panose="020B0604020202020204" pitchFamily="34" charset="0"/>
                <a:cs typeface="Arial" panose="020B0604020202020204" pitchFamily="34" charset="0"/>
              </a:rPr>
              <a:t>Heather</a:t>
            </a:r>
            <a:endParaRPr lang="en-US" sz="900" b="0" dirty="0" smtClean="0">
              <a:latin typeface="Arial" panose="020B0604020202020204" pitchFamily="34" charset="0"/>
              <a:cs typeface="Arial" panose="020B0604020202020204" pitchFamily="34" charset="0"/>
            </a:endParaRPr>
          </a:p>
          <a:p>
            <a:r>
              <a:rPr lang="en-US" sz="900" b="1" dirty="0" smtClean="0">
                <a:latin typeface="Arial" panose="020B0604020202020204" pitchFamily="34" charset="0"/>
                <a:cs typeface="Arial" panose="020B0604020202020204" pitchFamily="34" charset="0"/>
              </a:rPr>
              <a:t>Duration:</a:t>
            </a:r>
            <a:r>
              <a:rPr lang="en-US" sz="900" b="1" baseline="0" dirty="0" smtClean="0">
                <a:latin typeface="Arial" panose="020B0604020202020204" pitchFamily="34" charset="0"/>
                <a:cs typeface="Arial" panose="020B0604020202020204" pitchFamily="34" charset="0"/>
              </a:rPr>
              <a:t> </a:t>
            </a:r>
            <a:r>
              <a:rPr lang="en-US" sz="900" b="0" baseline="0" dirty="0" smtClean="0">
                <a:latin typeface="Arial" panose="020B0604020202020204" pitchFamily="34" charset="0"/>
                <a:cs typeface="Arial" panose="020B0604020202020204" pitchFamily="34" charset="0"/>
              </a:rPr>
              <a:t>10 minutes</a:t>
            </a:r>
          </a:p>
          <a:p>
            <a:r>
              <a:rPr lang="en-US" sz="900" b="1" baseline="0" dirty="0" smtClean="0">
                <a:latin typeface="Arial" panose="020B0604020202020204" pitchFamily="34" charset="0"/>
                <a:cs typeface="Arial" panose="020B0604020202020204" pitchFamily="34" charset="0"/>
              </a:rPr>
              <a:t>Timing: </a:t>
            </a:r>
            <a:r>
              <a:rPr lang="en-US" sz="900" b="0" baseline="0" dirty="0" smtClean="0">
                <a:latin typeface="Arial" panose="020B0604020202020204" pitchFamily="34" charset="0"/>
                <a:cs typeface="Arial" panose="020B0604020202020204" pitchFamily="34" charset="0"/>
              </a:rPr>
              <a:t>8:00-8:10 am</a:t>
            </a:r>
            <a:endParaRPr lang="en-US" sz="900" b="1" dirty="0" smtClean="0">
              <a:latin typeface="Arial" panose="020B0604020202020204" pitchFamily="34" charset="0"/>
              <a:cs typeface="Arial" panose="020B0604020202020204" pitchFamily="34" charset="0"/>
            </a:endParaRPr>
          </a:p>
          <a:p>
            <a:endParaRPr lang="en-US" sz="900" b="1" dirty="0" smtClean="0">
              <a:latin typeface="Arial" panose="020B0604020202020204" pitchFamily="34" charset="0"/>
              <a:cs typeface="Arial" panose="020B0604020202020204" pitchFamily="34" charset="0"/>
            </a:endParaRPr>
          </a:p>
          <a:p>
            <a:r>
              <a:rPr lang="en-US" sz="900" b="1" dirty="0" smtClean="0">
                <a:latin typeface="Arial" panose="020B0604020202020204" pitchFamily="34" charset="0"/>
                <a:cs typeface="Arial" panose="020B0604020202020204" pitchFamily="34" charset="0"/>
              </a:rPr>
              <a:t>Facilitator Notes</a:t>
            </a:r>
            <a:r>
              <a:rPr lang="en-US" sz="900" b="1" baseline="0" dirty="0" smtClean="0">
                <a:latin typeface="Arial" panose="020B0604020202020204" pitchFamily="34" charset="0"/>
                <a:cs typeface="Arial" panose="020B0604020202020204" pitchFamily="34" charset="0"/>
              </a:rPr>
              <a:t> : </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Welcome everyone back.  It has been an long week, but a productive one.  </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Let’s finish strong!</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Begin with telling the cohort that today we will dive in a preview of Release 4.  This is in an effort to talk about what they are going to learn about over the next month and the expectations for what will be accomplished moving forward. </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Then explain that we will be having a special metrics activity where they will get to examine scenarios about agile, Kanban, and cloud.</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After lunch, it is presentation time.  Each group will get to pitch their project to the class and our guest judges. They should provide an overview of their project, market research, hypothesis, and testing plan. Then, they should share how their hypothesis test went, what they learned, and where they want to take the project in the future.</a:t>
            </a:r>
          </a:p>
          <a:p>
            <a:pPr marL="171450" indent="-171450">
              <a:buFont typeface="Arial" panose="020B0604020202020204" pitchFamily="34" charset="0"/>
              <a:buChar char="•"/>
            </a:pPr>
            <a:r>
              <a:rPr lang="en-US" sz="900" b="0" baseline="0" dirty="0" smtClean="0">
                <a:latin typeface="Arial" panose="020B0604020202020204" pitchFamily="34" charset="0"/>
                <a:cs typeface="Arial" panose="020B0604020202020204" pitchFamily="34" charset="0"/>
              </a:rPr>
              <a:t>Finally, we will wrap up this classroom session and talk about what we did throughout the week.</a:t>
            </a:r>
            <a:endParaRPr lang="en-US" sz="900" b="1"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36423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dirty="0" smtClean="0"/>
              <a:t>Heather/Neil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 hour 15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10:20 am – 11:35am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You</a:t>
            </a:r>
            <a:r>
              <a:rPr lang="en-US" baseline="0" dirty="0" smtClean="0"/>
              <a:t> will work in teams for this activity and rotate around the room from table to table. Each table has a different scenario and set of cards. The cards include 3-4 questions that become more involved and introduce new details as you move through them. Everyone will be using the same set of cards, so please take notes on a separate piece of paper.</a:t>
            </a:r>
          </a:p>
          <a:p>
            <a:endParaRPr lang="en-US" baseline="0" dirty="0" smtClean="0"/>
          </a:p>
          <a:p>
            <a:r>
              <a:rPr lang="en-US" baseline="0" dirty="0" smtClean="0"/>
              <a:t>You will have 15 minutes to work through each scenario. Your team will turn over the first card, review it, and respond as a group before moving on to the next card. After 15 minutes, you will move over to the next table and scenario.</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43</a:t>
            </a:fld>
            <a:endParaRPr lang="en-US"/>
          </a:p>
        </p:txBody>
      </p:sp>
    </p:spTree>
    <p:extLst>
      <p:ext uri="{BB962C8B-B14F-4D97-AF65-F5344CB8AC3E}">
        <p14:creationId xmlns:p14="http://schemas.microsoft.com/office/powerpoint/2010/main" val="1731353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dirty="0" smtClean="0"/>
              <a:t>Heather/Neil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11:35am</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-11:40 am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Situation:</a:t>
            </a:r>
          </a:p>
          <a:p>
            <a:pPr lvl="1"/>
            <a:r>
              <a:rPr lang="en-US" dirty="0" smtClean="0"/>
              <a:t>The Depart</a:t>
            </a:r>
            <a:r>
              <a:rPr lang="en-US" baseline="0" dirty="0" smtClean="0"/>
              <a:t>ment of Digital Services wants a customer-focused suite of services. They have set up an Agile team of 5 people, and the student is the CO.</a:t>
            </a:r>
          </a:p>
          <a:p>
            <a:pPr lvl="1"/>
            <a:endParaRPr lang="en-US" baseline="0" dirty="0" smtClean="0"/>
          </a:p>
          <a:p>
            <a:pPr lvl="1"/>
            <a:r>
              <a:rPr lang="en-US" baseline="0" dirty="0" smtClean="0"/>
              <a:t>The students must compare burndown charts to identify how they did in a 3-week sprint and a 2-week sprint. </a:t>
            </a:r>
          </a:p>
          <a:p>
            <a:pPr lvl="1"/>
            <a:endParaRPr lang="en-US" baseline="0" dirty="0" smtClean="0"/>
          </a:p>
          <a:p>
            <a:pPr lvl="1"/>
            <a:r>
              <a:rPr lang="en-US" baseline="0" dirty="0" smtClean="0"/>
              <a:t>Questions:</a:t>
            </a:r>
          </a:p>
          <a:p>
            <a:pPr lvl="1"/>
            <a:r>
              <a:rPr lang="en-US" baseline="0" dirty="0" smtClean="0"/>
              <a:t>Why the sprints were different lengths</a:t>
            </a:r>
          </a:p>
          <a:p>
            <a:pPr lvl="1"/>
            <a:r>
              <a:rPr lang="en-US" baseline="0" dirty="0" smtClean="0"/>
              <a:t>Think about scope and what could effect that</a:t>
            </a:r>
          </a:p>
          <a:p>
            <a:pPr lvl="1"/>
            <a:r>
              <a:rPr lang="en-US" baseline="0" dirty="0" smtClean="0"/>
              <a:t>What good and bad scope looks like and how they effect the charts</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44</a:t>
            </a:fld>
            <a:endParaRPr lang="en-US"/>
          </a:p>
        </p:txBody>
      </p:sp>
    </p:spTree>
    <p:extLst>
      <p:ext uri="{BB962C8B-B14F-4D97-AF65-F5344CB8AC3E}">
        <p14:creationId xmlns:p14="http://schemas.microsoft.com/office/powerpoint/2010/main" val="1310354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dirty="0" smtClean="0"/>
              <a:t>Heather/Neil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11:40am</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-11:45 am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Situation:</a:t>
            </a:r>
          </a:p>
          <a:p>
            <a:pPr lvl="1"/>
            <a:r>
              <a:rPr lang="en-US" sz="1200" kern="1200" dirty="0" smtClean="0">
                <a:solidFill>
                  <a:schemeClr val="tx1"/>
                </a:solidFill>
                <a:effectLst/>
                <a:latin typeface="+mn-lt"/>
                <a:ea typeface="+mn-ea"/>
                <a:cs typeface="+mn-cs"/>
              </a:rPr>
              <a:t>An agile team has been tasked to build a system that will provide federal employees with the ability to apply for transit benefits online and the workflow/capability that allows administrators to manage benefits. Student</a:t>
            </a:r>
            <a:r>
              <a:rPr lang="en-US" sz="1200" kern="1200" baseline="0" dirty="0" smtClean="0">
                <a:solidFill>
                  <a:schemeClr val="tx1"/>
                </a:solidFill>
                <a:effectLst/>
                <a:latin typeface="+mn-lt"/>
                <a:ea typeface="+mn-ea"/>
                <a:cs typeface="+mn-cs"/>
              </a:rPr>
              <a:t> are given two user stories to consider.</a:t>
            </a:r>
          </a:p>
          <a:p>
            <a:pPr lvl="1"/>
            <a:endParaRPr lang="en-US" sz="1200" kern="1200" baseline="0" dirty="0" smtClean="0">
              <a:solidFill>
                <a:schemeClr val="tx1"/>
              </a:solidFill>
              <a:effectLst/>
              <a:latin typeface="+mn-lt"/>
              <a:ea typeface="+mn-ea"/>
              <a:cs typeface="+mn-cs"/>
            </a:endParaRPr>
          </a:p>
          <a:p>
            <a:pPr lvl="1"/>
            <a:r>
              <a:rPr lang="en-US" sz="1200" kern="1200" baseline="0" dirty="0" smtClean="0">
                <a:solidFill>
                  <a:schemeClr val="tx1"/>
                </a:solidFill>
                <a:effectLst/>
                <a:latin typeface="+mn-lt"/>
                <a:ea typeface="+mn-ea"/>
                <a:cs typeface="+mn-cs"/>
              </a:rPr>
              <a:t>Question:</a:t>
            </a:r>
          </a:p>
          <a:p>
            <a:pPr lvl="1"/>
            <a:r>
              <a:rPr lang="en-US" sz="1200" kern="1200" baseline="0" dirty="0" smtClean="0">
                <a:solidFill>
                  <a:schemeClr val="tx1"/>
                </a:solidFill>
                <a:effectLst/>
                <a:latin typeface="+mn-lt"/>
                <a:ea typeface="+mn-ea"/>
                <a:cs typeface="+mn-cs"/>
              </a:rPr>
              <a:t>Think about how to foresee potential issues</a:t>
            </a:r>
          </a:p>
          <a:p>
            <a:pPr lvl="1"/>
            <a:r>
              <a:rPr lang="en-US" sz="1200" kern="1200" baseline="0" dirty="0" smtClean="0">
                <a:solidFill>
                  <a:schemeClr val="tx1"/>
                </a:solidFill>
                <a:effectLst/>
                <a:latin typeface="+mn-lt"/>
                <a:ea typeface="+mn-ea"/>
                <a:cs typeface="+mn-cs"/>
              </a:rPr>
              <a:t>How to test user stories</a:t>
            </a:r>
          </a:p>
          <a:p>
            <a:pPr lvl="1"/>
            <a:r>
              <a:rPr lang="en-US" sz="1200" kern="1200" baseline="0" dirty="0" smtClean="0">
                <a:solidFill>
                  <a:schemeClr val="tx1"/>
                </a:solidFill>
                <a:effectLst/>
                <a:latin typeface="+mn-lt"/>
                <a:ea typeface="+mn-ea"/>
                <a:cs typeface="+mn-cs"/>
              </a:rPr>
              <a:t>How to maintain quality</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45</a:t>
            </a:fld>
            <a:endParaRPr lang="en-US"/>
          </a:p>
        </p:txBody>
      </p:sp>
    </p:spTree>
    <p:extLst>
      <p:ext uri="{BB962C8B-B14F-4D97-AF65-F5344CB8AC3E}">
        <p14:creationId xmlns:p14="http://schemas.microsoft.com/office/powerpoint/2010/main" val="1932877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dirty="0" smtClean="0"/>
              <a:t>Heather/Neil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11:45am</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-11:50 am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Situation:</a:t>
            </a:r>
          </a:p>
          <a:p>
            <a:pPr lvl="1"/>
            <a:r>
              <a:rPr lang="en-US" sz="1200" kern="1200" dirty="0" smtClean="0">
                <a:solidFill>
                  <a:schemeClr val="tx1"/>
                </a:solidFill>
                <a:effectLst/>
                <a:latin typeface="+mn-lt"/>
                <a:ea typeface="+mn-ea"/>
                <a:cs typeface="+mn-cs"/>
              </a:rPr>
              <a:t>Your agency has a public facing website that traditionally serves an annual average of roughly 2 million visits per day and has procured Amazon Web Services on a T&amp;M basis. The website sees a spike in November.</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Questions:</a:t>
            </a:r>
          </a:p>
          <a:p>
            <a:pPr lvl="1"/>
            <a:r>
              <a:rPr lang="en-US" sz="1200" kern="1200" dirty="0" smtClean="0">
                <a:solidFill>
                  <a:schemeClr val="tx1"/>
                </a:solidFill>
                <a:effectLst/>
                <a:latin typeface="+mn-lt"/>
                <a:ea typeface="+mn-ea"/>
                <a:cs typeface="+mn-cs"/>
              </a:rPr>
              <a:t>Think about what should be done (if anything)</a:t>
            </a:r>
          </a:p>
          <a:p>
            <a:pPr lvl="1"/>
            <a:r>
              <a:rPr lang="en-US" sz="1200" kern="1200" dirty="0" smtClean="0">
                <a:solidFill>
                  <a:schemeClr val="tx1"/>
                </a:solidFill>
                <a:effectLst/>
                <a:latin typeface="+mn-lt"/>
                <a:ea typeface="+mn-ea"/>
                <a:cs typeface="+mn-cs"/>
              </a:rPr>
              <a:t>What would they do if the numbers</a:t>
            </a:r>
            <a:r>
              <a:rPr lang="en-US" sz="1200" kern="1200" baseline="0" dirty="0" smtClean="0">
                <a:solidFill>
                  <a:schemeClr val="tx1"/>
                </a:solidFill>
                <a:effectLst/>
                <a:latin typeface="+mn-lt"/>
                <a:ea typeface="+mn-ea"/>
                <a:cs typeface="+mn-cs"/>
              </a:rPr>
              <a:t> in the spike were higher or lasted longer?</a:t>
            </a:r>
          </a:p>
          <a:p>
            <a:pPr lvl="1"/>
            <a:r>
              <a:rPr lang="en-US" sz="1200" kern="1200" baseline="0" dirty="0" smtClean="0">
                <a:solidFill>
                  <a:schemeClr val="tx1"/>
                </a:solidFill>
                <a:effectLst/>
                <a:latin typeface="+mn-lt"/>
                <a:ea typeface="+mn-ea"/>
                <a:cs typeface="+mn-cs"/>
              </a:rPr>
              <a:t>What should you consider with costs and forecasting ahead?</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46</a:t>
            </a:fld>
            <a:endParaRPr lang="en-US"/>
          </a:p>
        </p:txBody>
      </p:sp>
    </p:spTree>
    <p:extLst>
      <p:ext uri="{BB962C8B-B14F-4D97-AF65-F5344CB8AC3E}">
        <p14:creationId xmlns:p14="http://schemas.microsoft.com/office/powerpoint/2010/main" val="738185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dirty="0" smtClean="0"/>
              <a:t>Heather/Neil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11:50am</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-11:55 am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Situation:</a:t>
            </a:r>
          </a:p>
          <a:p>
            <a:pPr lvl="1"/>
            <a:r>
              <a:rPr lang="en-US" sz="1200" kern="1200" dirty="0" smtClean="0">
                <a:solidFill>
                  <a:schemeClr val="tx1"/>
                </a:solidFill>
                <a:effectLst/>
                <a:latin typeface="+mn-lt"/>
                <a:ea typeface="+mn-ea"/>
                <a:cs typeface="+mn-cs"/>
              </a:rPr>
              <a:t>The students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are overseeing two digital services projects. One is going well – the burndown chart is tracking well, and the task is moving forward. The other is not going well – the burndown chart shows a loss of momentum, and the task has reached a bottleneck. </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Question:</a:t>
            </a:r>
          </a:p>
          <a:p>
            <a:pPr lvl="1"/>
            <a:r>
              <a:rPr lang="en-US" sz="1200" kern="1200" dirty="0" smtClean="0">
                <a:solidFill>
                  <a:schemeClr val="tx1"/>
                </a:solidFill>
                <a:effectLst/>
                <a:latin typeface="+mn-lt"/>
                <a:ea typeface="+mn-ea"/>
                <a:cs typeface="+mn-cs"/>
              </a:rPr>
              <a:t>Speculate about what could be happening</a:t>
            </a:r>
            <a:r>
              <a:rPr lang="en-US" sz="1200" kern="1200" baseline="0" dirty="0" smtClean="0">
                <a:solidFill>
                  <a:schemeClr val="tx1"/>
                </a:solidFill>
                <a:effectLst/>
                <a:latin typeface="+mn-lt"/>
                <a:ea typeface="+mn-ea"/>
                <a:cs typeface="+mn-cs"/>
              </a:rPr>
              <a:t> with each project</a:t>
            </a:r>
          </a:p>
          <a:p>
            <a:pPr lvl="1"/>
            <a:r>
              <a:rPr lang="en-US" sz="1200" kern="1200" baseline="0" dirty="0" smtClean="0">
                <a:solidFill>
                  <a:schemeClr val="tx1"/>
                </a:solidFill>
                <a:effectLst/>
                <a:latin typeface="+mn-lt"/>
                <a:ea typeface="+mn-ea"/>
                <a:cs typeface="+mn-cs"/>
              </a:rPr>
              <a:t>How they would present feedback (good and bad) to the teams in check-in meetings?</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47</a:t>
            </a:fld>
            <a:endParaRPr lang="en-US"/>
          </a:p>
        </p:txBody>
      </p:sp>
    </p:spTree>
    <p:extLst>
      <p:ext uri="{BB962C8B-B14F-4D97-AF65-F5344CB8AC3E}">
        <p14:creationId xmlns:p14="http://schemas.microsoft.com/office/powerpoint/2010/main" val="1131475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dirty="0" smtClean="0"/>
              <a:t>Heather/Neil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11:55am</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-12:00 pm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Situation:</a:t>
            </a:r>
          </a:p>
          <a:p>
            <a:pPr lvl="1"/>
            <a:r>
              <a:rPr lang="en-US" sz="1200" kern="1200" dirty="0" smtClean="0">
                <a:solidFill>
                  <a:schemeClr val="tx1"/>
                </a:solidFill>
                <a:effectLst/>
                <a:latin typeface="+mn-lt"/>
                <a:ea typeface="+mn-ea"/>
                <a:cs typeface="+mn-cs"/>
              </a:rPr>
              <a:t>Your team is working on an agile project that uses Kanban to track the team’s progress on user stories. </a:t>
            </a:r>
          </a:p>
          <a:p>
            <a:pPr lvl="1"/>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Questions:</a:t>
            </a:r>
          </a:p>
          <a:p>
            <a:pPr lvl="1"/>
            <a:r>
              <a:rPr lang="en-US" sz="1200" kern="1200" dirty="0" smtClean="0">
                <a:solidFill>
                  <a:schemeClr val="tx1"/>
                </a:solidFill>
                <a:effectLst/>
                <a:latin typeface="+mn-lt"/>
                <a:ea typeface="+mn-ea"/>
                <a:cs typeface="+mn-cs"/>
              </a:rPr>
              <a:t>Look at different</a:t>
            </a:r>
            <a:r>
              <a:rPr lang="en-US" sz="1200" kern="1200" baseline="0" dirty="0" smtClean="0">
                <a:solidFill>
                  <a:schemeClr val="tx1"/>
                </a:solidFill>
                <a:effectLst/>
                <a:latin typeface="+mn-lt"/>
                <a:ea typeface="+mn-ea"/>
                <a:cs typeface="+mn-cs"/>
              </a:rPr>
              <a:t> tables that represent</a:t>
            </a:r>
            <a:r>
              <a:rPr lang="en-US" sz="1200" kern="1200" dirty="0" smtClean="0">
                <a:solidFill>
                  <a:schemeClr val="tx1"/>
                </a:solidFill>
                <a:effectLst/>
                <a:latin typeface="+mn-lt"/>
                <a:ea typeface="+mn-ea"/>
                <a:cs typeface="+mn-cs"/>
              </a:rPr>
              <a:t> cycle time</a:t>
            </a:r>
          </a:p>
          <a:p>
            <a:pPr lvl="1"/>
            <a:r>
              <a:rPr lang="en-US" sz="1200" kern="1200" dirty="0" smtClean="0">
                <a:solidFill>
                  <a:schemeClr val="tx1"/>
                </a:solidFill>
                <a:effectLst/>
                <a:latin typeface="+mn-lt"/>
                <a:ea typeface="+mn-ea"/>
                <a:cs typeface="+mn-cs"/>
              </a:rPr>
              <a:t>Where did the actual numbers fall (positive or</a:t>
            </a:r>
            <a:r>
              <a:rPr lang="en-US" sz="1200" kern="1200" baseline="0" dirty="0" smtClean="0">
                <a:solidFill>
                  <a:schemeClr val="tx1"/>
                </a:solidFill>
                <a:effectLst/>
                <a:latin typeface="+mn-lt"/>
                <a:ea typeface="+mn-ea"/>
                <a:cs typeface="+mn-cs"/>
              </a:rPr>
              <a:t> negative)?</a:t>
            </a:r>
          </a:p>
          <a:p>
            <a:pPr lvl="1"/>
            <a:r>
              <a:rPr lang="en-US" sz="1200" kern="1200" baseline="0" dirty="0" smtClean="0">
                <a:solidFill>
                  <a:schemeClr val="tx1"/>
                </a:solidFill>
                <a:effectLst/>
                <a:latin typeface="+mn-lt"/>
                <a:ea typeface="+mn-ea"/>
                <a:cs typeface="+mn-cs"/>
              </a:rPr>
              <a:t>What effects do large and small story cards have?</a:t>
            </a:r>
          </a:p>
          <a:p>
            <a:pPr lvl="1"/>
            <a:r>
              <a:rPr lang="en-US" sz="1200" kern="1200" baseline="0" dirty="0" smtClean="0">
                <a:solidFill>
                  <a:schemeClr val="tx1"/>
                </a:solidFill>
                <a:effectLst/>
                <a:latin typeface="+mn-lt"/>
                <a:ea typeface="+mn-ea"/>
                <a:cs typeface="+mn-cs"/>
              </a:rPr>
              <a:t>What other metrics should be tracked?</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48</a:t>
            </a:fld>
            <a:endParaRPr lang="en-US"/>
          </a:p>
        </p:txBody>
      </p:sp>
    </p:spTree>
    <p:extLst>
      <p:ext uri="{BB962C8B-B14F-4D97-AF65-F5344CB8AC3E}">
        <p14:creationId xmlns:p14="http://schemas.microsoft.com/office/powerpoint/2010/main" val="42848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 hour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Lunch is scheduled to occurred from 12-1 pm. Adjust that timing depending on how the schedule is moving along.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baseline="0" dirty="0" smtClean="0">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Arial" panose="020B0604020202020204" pitchFamily="34" charset="0"/>
                <a:cs typeface="Arial" panose="020B0604020202020204" pitchFamily="34" charset="0"/>
              </a:rPr>
              <a:t>To prepare for LDA assignment presentations after lunch, encourage participants to load up their materials to the facilitator’s computer using a jump drive and/or by emailing their presentation.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1" baseline="0" dirty="0" smtClean="0">
                <a:latin typeface="Arial" panose="020B0604020202020204" pitchFamily="34" charset="0"/>
                <a:cs typeface="Arial" panose="020B0604020202020204" pitchFamily="34" charset="0"/>
              </a:rPr>
              <a:t>Cue up presentations on facilitator computer so that presentations are ready for use after lunch.</a:t>
            </a:r>
            <a:endParaRPr lang="en-US" i="1"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49</a:t>
            </a:fld>
            <a:endParaRPr lang="en-US"/>
          </a:p>
        </p:txBody>
      </p:sp>
    </p:spTree>
    <p:extLst>
      <p:ext uri="{BB962C8B-B14F-4D97-AF65-F5344CB8AC3E}">
        <p14:creationId xmlns:p14="http://schemas.microsoft.com/office/powerpoint/2010/main" val="3780167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0" dirty="0" smtClean="0"/>
              <a:t> Heather/Melissa</a:t>
            </a:r>
            <a:br>
              <a:rPr lang="en-US" b="0" dirty="0" smtClean="0"/>
            </a:br>
            <a:r>
              <a:rPr lang="en-US" b="1" dirty="0" smtClean="0"/>
              <a:t>Duration:</a:t>
            </a:r>
            <a:r>
              <a:rPr lang="en-US" b="1" baseline="0" dirty="0" smtClean="0"/>
              <a:t> </a:t>
            </a:r>
            <a:r>
              <a:rPr lang="en-US" b="0" baseline="0" dirty="0" smtClean="0"/>
              <a:t>30 minutes</a:t>
            </a:r>
          </a:p>
          <a:p>
            <a:r>
              <a:rPr lang="en-US" b="1" baseline="0" dirty="0" smtClean="0"/>
              <a:t>Timing: </a:t>
            </a:r>
            <a:r>
              <a:rPr lang="en-US" b="0" baseline="0" dirty="0" smtClean="0"/>
              <a:t>1:00-1:30pm</a:t>
            </a:r>
            <a:endParaRPr lang="en-US" b="1" dirty="0" smtClean="0"/>
          </a:p>
          <a:p>
            <a:r>
              <a:rPr lang="en-US" b="1" dirty="0" smtClean="0"/>
              <a:t>Facilitator</a:t>
            </a:r>
            <a:r>
              <a:rPr lang="en-US" b="1" baseline="0" dirty="0" smtClean="0"/>
              <a:t> Notes – Heather:</a:t>
            </a:r>
          </a:p>
          <a:p>
            <a:pPr marL="171450" indent="-171450">
              <a:buFont typeface="Arial" panose="020B0604020202020204" pitchFamily="34" charset="0"/>
              <a:buChar char="•"/>
            </a:pPr>
            <a:r>
              <a:rPr lang="en-US" b="0" baseline="0" dirty="0" smtClean="0"/>
              <a:t>Now that you’ve had time to see all of the presentations, we wanted to come back together to debrief on the past three days and gather your feedback on your classroom experience. This will be similar to the orientation session, we’ll be closing with the “liked, learned, and longed for” post it activity. </a:t>
            </a:r>
          </a:p>
        </p:txBody>
      </p:sp>
      <p:sp>
        <p:nvSpPr>
          <p:cNvPr id="4" name="Slide Number Placeholder 3"/>
          <p:cNvSpPr>
            <a:spLocks noGrp="1"/>
          </p:cNvSpPr>
          <p:nvPr>
            <p:ph type="sldNum" sz="quarter" idx="10"/>
          </p:nvPr>
        </p:nvSpPr>
        <p:spPr/>
        <p:txBody>
          <a:bodyPr/>
          <a:lstStyle/>
          <a:p>
            <a:fld id="{3AFC8854-003F-465D-BEBB-FBCAECCCEBB9}" type="slidenum">
              <a:rPr lang="en-US" smtClean="0"/>
              <a:t>50</a:t>
            </a:fld>
            <a:endParaRPr lang="en-US"/>
          </a:p>
        </p:txBody>
      </p:sp>
    </p:spTree>
    <p:extLst>
      <p:ext uri="{BB962C8B-B14F-4D97-AF65-F5344CB8AC3E}">
        <p14:creationId xmlns:p14="http://schemas.microsoft.com/office/powerpoint/2010/main" val="4242520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a:t>
            </a:r>
            <a:r>
              <a:rPr lang="en-US" b="0" dirty="0" smtClean="0"/>
              <a:t>Heather/Melissa</a:t>
            </a:r>
            <a:endParaRPr lang="en-US" b="1"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1:00-1:05 pm</a:t>
            </a:r>
            <a:endParaRPr lang="en-US" b="1" dirty="0" smtClean="0"/>
          </a:p>
          <a:p>
            <a:r>
              <a:rPr lang="en-US" b="1" dirty="0" smtClean="0"/>
              <a:t>Facilitator</a:t>
            </a:r>
            <a:r>
              <a:rPr lang="en-US" b="1" baseline="0" dirty="0" smtClean="0"/>
              <a:t> Notes:</a:t>
            </a:r>
          </a:p>
          <a:p>
            <a:r>
              <a:rPr lang="en-US" b="0" baseline="0" dirty="0" smtClean="0"/>
              <a:t>We’re going to take a little time now and think back through everything we did this week. As we do so, we’d like you to use the sticky notes in front of you to write down:</a:t>
            </a:r>
          </a:p>
          <a:p>
            <a:pPr marL="171450" indent="-171450">
              <a:buFontTx/>
              <a:buChar char="-"/>
            </a:pPr>
            <a:r>
              <a:rPr lang="en-US" b="0" baseline="0" dirty="0" smtClean="0"/>
              <a:t>Things that you really liked about an activity</a:t>
            </a:r>
          </a:p>
          <a:p>
            <a:pPr marL="171450" indent="-171450">
              <a:buFontTx/>
              <a:buChar char="-"/>
            </a:pPr>
            <a:r>
              <a:rPr lang="en-US" b="0" baseline="0" dirty="0" smtClean="0"/>
              <a:t>What activity might have taught you something really meaningful and what that is</a:t>
            </a:r>
          </a:p>
          <a:p>
            <a:pPr marL="171450" indent="-171450">
              <a:buFontTx/>
              <a:buChar char="-"/>
            </a:pPr>
            <a:r>
              <a:rPr lang="en-US" b="0" baseline="0" dirty="0" smtClean="0"/>
              <a:t>If there were any activities that could have been done better</a:t>
            </a:r>
          </a:p>
          <a:p>
            <a:pPr marL="171450" indent="-171450">
              <a:buFontTx/>
              <a:buChar char="-"/>
            </a:pPr>
            <a:r>
              <a:rPr lang="en-US" b="0" baseline="0" dirty="0" smtClean="0"/>
              <a:t>If there was some activity that you feel should have been done.</a:t>
            </a:r>
          </a:p>
          <a:p>
            <a:pPr marL="0" indent="0">
              <a:buFontTx/>
              <a:buNone/>
            </a:pPr>
            <a:endParaRPr lang="en-US" b="0" baseline="0" dirty="0" smtClean="0"/>
          </a:p>
          <a:p>
            <a:pPr marL="0" indent="0">
              <a:buFontTx/>
              <a:buNone/>
            </a:pPr>
            <a:r>
              <a:rPr lang="en-US" b="0" baseline="0" dirty="0" smtClean="0"/>
              <a:t>You do not have to write a sticky note for each activity in this classroom session, but the ones that stood out. </a:t>
            </a:r>
          </a:p>
          <a:p>
            <a:pPr marL="0" indent="0">
              <a:buFontTx/>
              <a:buNone/>
            </a:pPr>
            <a:endParaRPr lang="en-US" b="0" baseline="0" dirty="0" smtClean="0"/>
          </a:p>
          <a:p>
            <a:pPr marL="0" indent="0">
              <a:buFontTx/>
              <a:buNone/>
            </a:pPr>
            <a:r>
              <a:rPr lang="en-US" b="0" baseline="0" dirty="0" smtClean="0"/>
              <a:t>Your feedback will be helpful for the next classroom session and future trainings, as well as a reminder to yourself of what you have learned and experienced this week.</a:t>
            </a:r>
          </a:p>
          <a:p>
            <a:pPr marL="0" indent="0">
              <a:buFontTx/>
              <a:buNone/>
            </a:pPr>
            <a:endParaRPr lang="en-US" b="0" baseline="0" dirty="0" smtClean="0"/>
          </a:p>
          <a:p>
            <a:pPr marL="0" indent="0">
              <a:buFontTx/>
              <a:buNone/>
            </a:pPr>
            <a:r>
              <a:rPr lang="en-US" b="0" baseline="0" dirty="0" smtClean="0"/>
              <a:t>The next few slides will list all the activities to help jog your memory – as we did a lot this week!</a:t>
            </a:r>
          </a:p>
        </p:txBody>
      </p:sp>
      <p:sp>
        <p:nvSpPr>
          <p:cNvPr id="4" name="Slide Number Placeholder 3"/>
          <p:cNvSpPr>
            <a:spLocks noGrp="1"/>
          </p:cNvSpPr>
          <p:nvPr>
            <p:ph type="sldNum" sz="quarter" idx="10"/>
          </p:nvPr>
        </p:nvSpPr>
        <p:spPr/>
        <p:txBody>
          <a:bodyPr/>
          <a:lstStyle/>
          <a:p>
            <a:fld id="{3AFC8854-003F-465D-BEBB-FBCAECCCEBB9}" type="slidenum">
              <a:rPr lang="en-US" smtClean="0"/>
              <a:t>51</a:t>
            </a:fld>
            <a:endParaRPr lang="en-US"/>
          </a:p>
        </p:txBody>
      </p:sp>
    </p:spTree>
    <p:extLst>
      <p:ext uri="{BB962C8B-B14F-4D97-AF65-F5344CB8AC3E}">
        <p14:creationId xmlns:p14="http://schemas.microsoft.com/office/powerpoint/2010/main" val="1579171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dirty="0" smtClean="0"/>
              <a:t>Heather/Melissa</a:t>
            </a:r>
            <a:endParaRPr lang="en-US" b="1" baseline="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1:05-1:10pm</a:t>
            </a:r>
            <a:endParaRPr lang="en-US" b="0" dirty="0" smtClean="0"/>
          </a:p>
          <a:p>
            <a:r>
              <a:rPr lang="en-US" b="1" dirty="0" smtClean="0"/>
              <a:t>Facilitator</a:t>
            </a:r>
            <a:r>
              <a:rPr lang="en-US" b="1" baseline="0" dirty="0" smtClean="0"/>
              <a:t> Notes:</a:t>
            </a:r>
          </a:p>
          <a:p>
            <a:r>
              <a:rPr lang="en-US" b="0" baseline="0" dirty="0" smtClean="0"/>
              <a:t>Ask participants how helpful the LDA working session was for their groups. </a:t>
            </a:r>
          </a:p>
          <a:p>
            <a:pPr marL="0" indent="0">
              <a:buFont typeface="Arial" panose="020B0604020202020204" pitchFamily="34" charset="0"/>
              <a:buNone/>
            </a:pP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52</a:t>
            </a:fld>
            <a:endParaRPr lang="en-US"/>
          </a:p>
        </p:txBody>
      </p:sp>
    </p:spTree>
    <p:extLst>
      <p:ext uri="{BB962C8B-B14F-4D97-AF65-F5344CB8AC3E}">
        <p14:creationId xmlns:p14="http://schemas.microsoft.com/office/powerpoint/2010/main" val="121858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0" dirty="0" smtClean="0"/>
              <a:t>Heather</a:t>
            </a:r>
          </a:p>
          <a:p>
            <a:r>
              <a:rPr lang="en-US" b="1" dirty="0" smtClean="0"/>
              <a:t>Duration: </a:t>
            </a:r>
            <a:r>
              <a:rPr lang="en-US" b="0" dirty="0" smtClean="0"/>
              <a:t>1 hour and 45 minutes</a:t>
            </a:r>
            <a:endParaRPr lang="en-US" b="1" dirty="0" smtClean="0"/>
          </a:p>
          <a:p>
            <a:r>
              <a:rPr lang="en-US" b="1" dirty="0" smtClean="0"/>
              <a:t>Timing: </a:t>
            </a:r>
            <a:r>
              <a:rPr lang="en-US" b="0" dirty="0" smtClean="0"/>
              <a:t>8:10-8:30am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pPr marL="171450" indent="-171450">
              <a:buFont typeface="Arial" panose="020B0604020202020204" pitchFamily="34" charset="0"/>
              <a:buChar char="•"/>
            </a:pPr>
            <a:r>
              <a:rPr lang="en-US" b="0" dirty="0" smtClean="0"/>
              <a:t>The following slides will give</a:t>
            </a:r>
            <a:r>
              <a:rPr lang="en-US" b="0" baseline="0" dirty="0" smtClean="0"/>
              <a:t> an introduction to the topics within Release 4. </a:t>
            </a:r>
          </a:p>
          <a:p>
            <a:pPr marL="0" indent="0">
              <a:buFont typeface="Arial" panose="020B0604020202020204" pitchFamily="34" charset="0"/>
              <a:buNone/>
            </a:pP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4294736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dirty="0" smtClean="0"/>
              <a:t>Heather/Melissa</a:t>
            </a:r>
            <a:endParaRPr lang="en-US" b="1" baseline="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1:10-1:15pm</a:t>
            </a:r>
            <a:endParaRPr lang="en-US" b="1" dirty="0" smtClean="0"/>
          </a:p>
          <a:p>
            <a:r>
              <a:rPr lang="en-US" b="1" dirty="0" smtClean="0"/>
              <a:t>Facilitator</a:t>
            </a:r>
            <a:r>
              <a:rPr lang="en-US" b="1" baseline="0" dirty="0" smtClean="0"/>
              <a:t> Notes – Heather: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smtClean="0"/>
              <a:t>Ask participants what stood out to them in each piece of Day 2:</a:t>
            </a:r>
          </a:p>
          <a:p>
            <a:pPr marL="171450" indent="-171450">
              <a:buFont typeface="Arial" panose="020B0604020202020204" pitchFamily="34" charset="0"/>
              <a:buChar char="•"/>
            </a:pPr>
            <a:r>
              <a:rPr lang="en-US" dirty="0" smtClean="0"/>
              <a:t>Welcome Back… So What Has Changed?</a:t>
            </a:r>
          </a:p>
          <a:p>
            <a:pPr marL="171450" indent="-171450">
              <a:buFont typeface="Arial" panose="020B0604020202020204" pitchFamily="34" charset="0"/>
              <a:buChar char="•"/>
            </a:pPr>
            <a:r>
              <a:rPr lang="en-US" dirty="0" smtClean="0"/>
              <a:t>Brief Review of Release 2 </a:t>
            </a:r>
          </a:p>
          <a:p>
            <a:pPr marL="171450" indent="-171450">
              <a:buFont typeface="Arial" panose="020B0604020202020204" pitchFamily="34" charset="0"/>
              <a:buChar char="•"/>
            </a:pPr>
            <a:r>
              <a:rPr lang="en-US" dirty="0" smtClean="0"/>
              <a:t>The Acquisition Strategy</a:t>
            </a:r>
          </a:p>
          <a:p>
            <a:pPr marL="171450" indent="-171450">
              <a:buFont typeface="Arial" panose="020B0604020202020204" pitchFamily="34" charset="0"/>
              <a:buChar char="•"/>
            </a:pPr>
            <a:r>
              <a:rPr lang="en-US" dirty="0" smtClean="0">
                <a:solidFill>
                  <a:schemeClr val="tx1"/>
                </a:solidFill>
              </a:rPr>
              <a:t>Exit Strategies and Organizational Readiness Exercise</a:t>
            </a:r>
          </a:p>
          <a:p>
            <a:pPr marL="171450" indent="-171450">
              <a:buFont typeface="Arial" panose="020B0604020202020204" pitchFamily="34" charset="0"/>
              <a:buChar char="•"/>
            </a:pPr>
            <a:r>
              <a:rPr lang="en-US" dirty="0" smtClean="0"/>
              <a:t>Challenge.gov Guest Speakers</a:t>
            </a:r>
          </a:p>
          <a:p>
            <a:pPr marL="171450" indent="-171450">
              <a:buFont typeface="Arial" panose="020B0604020202020204" pitchFamily="34" charset="0"/>
              <a:buChar char="•"/>
            </a:pPr>
            <a:r>
              <a:rPr lang="en-US" dirty="0" smtClean="0"/>
              <a:t>Live Digital Assignment Group Work</a:t>
            </a:r>
          </a:p>
        </p:txBody>
      </p:sp>
      <p:sp>
        <p:nvSpPr>
          <p:cNvPr id="4" name="Slide Number Placeholder 3"/>
          <p:cNvSpPr>
            <a:spLocks noGrp="1"/>
          </p:cNvSpPr>
          <p:nvPr>
            <p:ph type="sldNum" sz="quarter" idx="10"/>
          </p:nvPr>
        </p:nvSpPr>
        <p:spPr/>
        <p:txBody>
          <a:bodyPr/>
          <a:lstStyle/>
          <a:p>
            <a:fld id="{3AFC8854-003F-465D-BEBB-FBCAECCCEBB9}" type="slidenum">
              <a:rPr lang="en-US" smtClean="0"/>
              <a:t>53</a:t>
            </a:fld>
            <a:endParaRPr lang="en-US"/>
          </a:p>
        </p:txBody>
      </p:sp>
    </p:spTree>
    <p:extLst>
      <p:ext uri="{BB962C8B-B14F-4D97-AF65-F5344CB8AC3E}">
        <p14:creationId xmlns:p14="http://schemas.microsoft.com/office/powerpoint/2010/main" val="3918775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dirty="0" smtClean="0"/>
              <a:t>Heather/Melissa</a:t>
            </a:r>
            <a:endParaRPr lang="en-US" b="1" baseline="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1:15-1:20pm</a:t>
            </a:r>
            <a:endParaRPr lang="en-US" b="0" dirty="0" smtClean="0"/>
          </a:p>
          <a:p>
            <a:r>
              <a:rPr lang="en-US" b="1" dirty="0" smtClean="0"/>
              <a:t>Facilitator</a:t>
            </a:r>
            <a:r>
              <a:rPr lang="en-US" b="1" baseline="0" dirty="0" smtClean="0"/>
              <a:t> Notes – Heather: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smtClean="0"/>
              <a:t>Ask participants what stood out to them in each piece of Day 3:</a:t>
            </a:r>
          </a:p>
          <a:p>
            <a:pPr marL="171450" indent="-171450">
              <a:buFont typeface="Arial" panose="020B0604020202020204" pitchFamily="34" charset="0"/>
              <a:buChar char="•"/>
            </a:pPr>
            <a:r>
              <a:rPr lang="en-US" dirty="0" smtClean="0"/>
              <a:t>Using the Lean Acquisition Canvas</a:t>
            </a:r>
          </a:p>
          <a:p>
            <a:pPr marL="171450" indent="-171450">
              <a:buFont typeface="Arial" panose="020B0604020202020204" pitchFamily="34" charset="0"/>
              <a:buChar char="•"/>
            </a:pPr>
            <a:r>
              <a:rPr lang="en-US" dirty="0" smtClean="0"/>
              <a:t>MAP Case Study</a:t>
            </a:r>
          </a:p>
          <a:p>
            <a:pPr marL="171450" indent="-171450">
              <a:buFont typeface="Arial" panose="020B0604020202020204" pitchFamily="34" charset="0"/>
              <a:buChar char="•"/>
            </a:pPr>
            <a:r>
              <a:rPr lang="en-US" dirty="0" smtClean="0"/>
              <a:t>Let’s Talk Pricing and Contract Type for Cloud and Agile</a:t>
            </a:r>
          </a:p>
          <a:p>
            <a:pPr marL="171450" indent="-171450">
              <a:buFont typeface="Arial" panose="020B0604020202020204" pitchFamily="34" charset="0"/>
              <a:buChar char="•"/>
            </a:pPr>
            <a:r>
              <a:rPr lang="en-US" dirty="0" smtClean="0"/>
              <a:t>Guest Speakers: Acumen</a:t>
            </a:r>
          </a:p>
          <a:p>
            <a:pPr marL="0" indent="0">
              <a:buFont typeface="Arial" panose="020B0604020202020204" pitchFamily="34" charset="0"/>
              <a:buNone/>
            </a:pP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54</a:t>
            </a:fld>
            <a:endParaRPr lang="en-US"/>
          </a:p>
        </p:txBody>
      </p:sp>
    </p:spTree>
    <p:extLst>
      <p:ext uri="{BB962C8B-B14F-4D97-AF65-F5344CB8AC3E}">
        <p14:creationId xmlns:p14="http://schemas.microsoft.com/office/powerpoint/2010/main" val="189692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dirty="0" smtClean="0"/>
              <a:t>Heather/Melissa</a:t>
            </a:r>
            <a:endParaRPr lang="en-US" b="1" baseline="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1:20-1:25pm</a:t>
            </a:r>
            <a:endParaRPr lang="en-US" b="0" dirty="0" smtClean="0"/>
          </a:p>
          <a:p>
            <a:r>
              <a:rPr lang="en-US" b="1" dirty="0" smtClean="0"/>
              <a:t>Facilitator</a:t>
            </a:r>
            <a:r>
              <a:rPr lang="en-US" b="1" baseline="0" dirty="0" smtClean="0"/>
              <a:t> Notes – Heather: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smtClean="0"/>
              <a:t>Ask participants what stood out to them in each piece of Day 4:</a:t>
            </a:r>
          </a:p>
          <a:p>
            <a:pPr marL="171450" indent="-171450">
              <a:buFont typeface="Arial" panose="020B0604020202020204" pitchFamily="34" charset="0"/>
              <a:buChar char="•"/>
            </a:pPr>
            <a:r>
              <a:rPr lang="en-US" dirty="0" smtClean="0"/>
              <a:t>SOOs, SOWs, PWSs… Oh My!</a:t>
            </a:r>
          </a:p>
          <a:p>
            <a:pPr marL="171450" indent="-171450">
              <a:buFont typeface="Arial" panose="020B0604020202020204" pitchFamily="34" charset="0"/>
              <a:buChar char="•"/>
            </a:pPr>
            <a:r>
              <a:rPr lang="en-US" dirty="0" smtClean="0"/>
              <a:t>Putting It All Together</a:t>
            </a:r>
          </a:p>
          <a:p>
            <a:pPr marL="171450" indent="-171450">
              <a:buFont typeface="Arial" panose="020B0604020202020204" pitchFamily="34" charset="0"/>
              <a:buChar char="•"/>
            </a:pPr>
            <a:r>
              <a:rPr lang="en-US" dirty="0" smtClean="0"/>
              <a:t>Acquisition Package Vendor Roundtable</a:t>
            </a:r>
          </a:p>
          <a:p>
            <a:pPr marL="0" indent="0">
              <a:buFont typeface="Arial" panose="020B0604020202020204" pitchFamily="34" charset="0"/>
              <a:buNone/>
            </a:pP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55</a:t>
            </a:fld>
            <a:endParaRPr lang="en-US"/>
          </a:p>
        </p:txBody>
      </p:sp>
    </p:spTree>
    <p:extLst>
      <p:ext uri="{BB962C8B-B14F-4D97-AF65-F5344CB8AC3E}">
        <p14:creationId xmlns:p14="http://schemas.microsoft.com/office/powerpoint/2010/main" val="1165593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dirty="0" smtClean="0"/>
              <a:t>Heather/Melissa</a:t>
            </a:r>
            <a:endParaRPr lang="en-US" b="1" baseline="0"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1:25-1:30pm</a:t>
            </a:r>
            <a:endParaRPr lang="en-US" b="0" dirty="0" smtClean="0"/>
          </a:p>
          <a:p>
            <a:r>
              <a:rPr lang="en-US" b="1" dirty="0" smtClean="0"/>
              <a:t>Facilitator</a:t>
            </a:r>
            <a:r>
              <a:rPr lang="en-US" b="1" baseline="0" dirty="0" smtClean="0"/>
              <a:t> Notes – Heather: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baseline="0" dirty="0" smtClean="0"/>
              <a:t>Ask participants what stood out to them in each piece of Day 5:</a:t>
            </a:r>
          </a:p>
          <a:p>
            <a:pPr marL="171450" indent="-171450">
              <a:buFont typeface="Arial" panose="020B0604020202020204" pitchFamily="34" charset="0"/>
              <a:buChar char="•"/>
            </a:pPr>
            <a:r>
              <a:rPr lang="en-US" dirty="0" smtClean="0"/>
              <a:t>Release 4: Awarding &amp; Administering Digital Service Contracts Introduction</a:t>
            </a:r>
          </a:p>
          <a:p>
            <a:pPr marL="171450" indent="-171450">
              <a:buFont typeface="Arial" panose="020B0604020202020204" pitchFamily="34" charset="0"/>
              <a:buChar char="•"/>
            </a:pPr>
            <a:r>
              <a:rPr lang="en-US" dirty="0" smtClean="0"/>
              <a:t>Metrics Activity</a:t>
            </a:r>
          </a:p>
          <a:p>
            <a:pPr marL="171450" indent="-171450">
              <a:buFont typeface="Arial" panose="020B0604020202020204" pitchFamily="34" charset="0"/>
              <a:buChar char="•"/>
            </a:pPr>
            <a:r>
              <a:rPr lang="en-US" dirty="0" smtClean="0"/>
              <a:t>LDA Report Out and Reflection</a:t>
            </a:r>
          </a:p>
          <a:p>
            <a:pPr marL="0" indent="0">
              <a:buFont typeface="Arial" panose="020B0604020202020204" pitchFamily="34" charset="0"/>
              <a:buNone/>
            </a:pPr>
            <a:endParaRPr lang="en-US" b="0" dirty="0" smtClean="0"/>
          </a:p>
          <a:p>
            <a:pPr marL="0" indent="0">
              <a:buFont typeface="Arial" panose="020B0604020202020204" pitchFamily="34" charset="0"/>
              <a:buNone/>
            </a:pPr>
            <a:r>
              <a:rPr lang="en-US" b="0" dirty="0" smtClean="0"/>
              <a:t>Post your sticky notes up on the wall</a:t>
            </a:r>
            <a:r>
              <a:rPr lang="en-US" b="0" baseline="0" dirty="0" smtClean="0"/>
              <a:t> so they can be collected.</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56</a:t>
            </a:fld>
            <a:endParaRPr lang="en-US"/>
          </a:p>
        </p:txBody>
      </p:sp>
    </p:spTree>
    <p:extLst>
      <p:ext uri="{BB962C8B-B14F-4D97-AF65-F5344CB8AC3E}">
        <p14:creationId xmlns:p14="http://schemas.microsoft.com/office/powerpoint/2010/main" val="36842960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Heather/Will</a:t>
            </a:r>
            <a:endParaRPr lang="en-US" sz="1200" b="1" dirty="0" smtClean="0"/>
          </a:p>
          <a:p>
            <a:r>
              <a:rPr lang="en-US" sz="1200" b="1" dirty="0" smtClean="0">
                <a:latin typeface="Arial" panose="020B0604020202020204" pitchFamily="34" charset="0"/>
                <a:cs typeface="Arial" panose="020B0604020202020204" pitchFamily="34" charset="0"/>
              </a:rPr>
              <a:t>Section 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1 hour 30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1:30-3:00pm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57</a:t>
            </a:fld>
            <a:endParaRPr lang="en-US"/>
          </a:p>
        </p:txBody>
      </p:sp>
    </p:spTree>
    <p:extLst>
      <p:ext uri="{BB962C8B-B14F-4D97-AF65-F5344CB8AC3E}">
        <p14:creationId xmlns:p14="http://schemas.microsoft.com/office/powerpoint/2010/main" val="3264550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5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1:30-1:35 pm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Get everyone settled and into their teams.  Make sure to visit with each team and see if they have everything they need to present.  </a:t>
            </a: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Brief the class that each team will get 10 minutes to present and at the end for their presentation, we encourage other teams to ask questions.  </a:t>
            </a: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Presentation guidelines: each group will present where their project is now, their hypothesis, and testing plan for the hypothesis.</a:t>
            </a:r>
          </a:p>
        </p:txBody>
      </p:sp>
      <p:sp>
        <p:nvSpPr>
          <p:cNvPr id="4" name="Slide Number Placeholder 3"/>
          <p:cNvSpPr>
            <a:spLocks noGrp="1"/>
          </p:cNvSpPr>
          <p:nvPr>
            <p:ph type="sldNum" sz="quarter" idx="10"/>
          </p:nvPr>
        </p:nvSpPr>
        <p:spPr/>
        <p:txBody>
          <a:bodyPr/>
          <a:lstStyle/>
          <a:p>
            <a:fld id="{3AFC8854-003F-465D-BEBB-FBCAECCCEBB9}" type="slidenum">
              <a:rPr lang="en-US" smtClean="0"/>
              <a:t>58</a:t>
            </a:fld>
            <a:endParaRPr lang="en-US"/>
          </a:p>
        </p:txBody>
      </p:sp>
    </p:spTree>
    <p:extLst>
      <p:ext uri="{BB962C8B-B14F-4D97-AF65-F5344CB8AC3E}">
        <p14:creationId xmlns:p14="http://schemas.microsoft.com/office/powerpoint/2010/main" val="3956892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2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1:35-1:38 pm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Arial" panose="020B0604020202020204" pitchFamily="34" charset="0"/>
                <a:cs typeface="Arial" panose="020B0604020202020204" pitchFamily="34" charset="0"/>
              </a:rPr>
              <a:t>Brief the class that each team will get 10 minutes to present and at the end for their presentation, we encourage other teams to ask questions. </a:t>
            </a:r>
            <a:r>
              <a:rPr lang="en-US" baseline="0" dirty="0" smtClean="0"/>
              <a:t>For those of you in the audience, it’s your responsibility to pay attention and provide feedback to the group presenting. Ask any questions you may have, and provide insights.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59</a:t>
            </a:fld>
            <a:endParaRPr lang="en-US"/>
          </a:p>
        </p:txBody>
      </p:sp>
    </p:spTree>
    <p:extLst>
      <p:ext uri="{BB962C8B-B14F-4D97-AF65-F5344CB8AC3E}">
        <p14:creationId xmlns:p14="http://schemas.microsoft.com/office/powerpoint/2010/main" val="639870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sz="1200" b="0" baseline="0" dirty="0" smtClean="0"/>
              <a:t>Heather/Will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60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1:38-3 pm</a:t>
            </a:r>
          </a:p>
          <a:p>
            <a:endParaRPr lang="en-US" sz="1200" b="0" baseline="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We plan to have the groups present in chronological order to make it easy!</a:t>
            </a: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Each team will have 10 minutes for their presentation and 5 minutes for questions. </a:t>
            </a:r>
          </a:p>
          <a:p>
            <a:pPr marL="171450" indent="-171450">
              <a:buFont typeface="Arial" panose="020B0604020202020204" pitchFamily="34" charset="0"/>
              <a:buChar char="•"/>
            </a:pPr>
            <a:r>
              <a:rPr lang="en-US" sz="1200" b="0" baseline="0" dirty="0" smtClean="0">
                <a:latin typeface="Arial" panose="020B0604020202020204" pitchFamily="34" charset="0"/>
                <a:cs typeface="Arial" panose="020B0604020202020204" pitchFamily="34" charset="0"/>
              </a:rPr>
              <a:t>Will to provide support in asking questions of the teams and directing the discussions.</a:t>
            </a:r>
            <a:endParaRPr lang="en-US" sz="1200" b="1" dirty="0" smtClean="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60</a:t>
            </a:fld>
            <a:endParaRPr lang="en-US"/>
          </a:p>
        </p:txBody>
      </p:sp>
    </p:spTree>
    <p:extLst>
      <p:ext uri="{BB962C8B-B14F-4D97-AF65-F5344CB8AC3E}">
        <p14:creationId xmlns:p14="http://schemas.microsoft.com/office/powerpoint/2010/main" val="403746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baseline="0" dirty="0" smtClean="0"/>
              <a:t>Heather</a:t>
            </a:r>
            <a:endParaRPr lang="en-US" b="1"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8:10-8:15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Here you want to show them how release 4 comes together, both A and B combined.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Arial" panose="020B0604020202020204" pitchFamily="34" charset="0"/>
                <a:cs typeface="Arial" panose="020B0604020202020204" pitchFamily="34" charset="0"/>
              </a:rPr>
              <a:t>Release 4 is all about Awarding and Managing your contract now that you have completed</a:t>
            </a:r>
            <a:r>
              <a:rPr lang="en-US" baseline="0" dirty="0" smtClean="0">
                <a:latin typeface="Arial" panose="020B0604020202020204" pitchFamily="34" charset="0"/>
                <a:cs typeface="Arial" panose="020B0604020202020204" pitchFamily="34" charset="0"/>
              </a:rPr>
              <a:t> the solicitation and received vendor proposals</a:t>
            </a:r>
            <a:r>
              <a:rPr lang="en-US" dirty="0" smtClean="0">
                <a:latin typeface="Arial" panose="020B0604020202020204" pitchFamily="34" charset="0"/>
                <a:cs typeface="Arial" panose="020B0604020202020204" pitchFamily="34" charset="0"/>
              </a:rPr>
              <a:t>. In this release, they will focus how to select the best vendor</a:t>
            </a:r>
            <a:r>
              <a:rPr lang="en-US" baseline="0" dirty="0" smtClean="0">
                <a:latin typeface="Arial" panose="020B0604020202020204" pitchFamily="34" charset="0"/>
                <a:cs typeface="Arial" panose="020B0604020202020204" pitchFamily="34" charset="0"/>
              </a:rPr>
              <a:t>, how to evaluate and incentivize the vendor’s work, how to recognize when failure occurs, and what to do if it does.</a:t>
            </a:r>
            <a:endParaRPr lang="en-US"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b="0" baseline="0" dirty="0" smtClean="0"/>
              <a:t>The class is in the final leg of the course, and after Release 4, they will have their final assessment and classroom session, which will include the final presentation of their live digital assignment.</a:t>
            </a:r>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298728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0" baseline="0" dirty="0" smtClean="0"/>
              <a:t>Heather</a:t>
            </a:r>
            <a:endParaRPr lang="en-US" b="1"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8:15-8:20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Briefly review the core objectives.</a:t>
            </a: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We </a:t>
            </a:r>
            <a:r>
              <a:rPr lang="en-US" dirty="0">
                <a:latin typeface="Arial" panose="020B0604020202020204" pitchFamily="34" charset="0"/>
                <a:cs typeface="Arial" panose="020B0604020202020204" pitchFamily="34" charset="0"/>
              </a:rPr>
              <a:t>start with </a:t>
            </a:r>
            <a:r>
              <a:rPr lang="en-US" dirty="0" smtClean="0">
                <a:latin typeface="Arial" panose="020B0604020202020204" pitchFamily="34" charset="0"/>
                <a:cs typeface="Arial" panose="020B0604020202020204" pitchFamily="34" charset="0"/>
              </a:rPr>
              <a:t>4.A</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Awarding Digital Service Contracts .  </a:t>
            </a:r>
            <a:r>
              <a:rPr lang="en-US" dirty="0">
                <a:latin typeface="Arial" panose="020B0604020202020204" pitchFamily="34" charset="0"/>
                <a:cs typeface="Arial" panose="020B0604020202020204" pitchFamily="34" charset="0"/>
              </a:rPr>
              <a:t>Discuss how, </a:t>
            </a:r>
            <a:r>
              <a:rPr lang="en-US" dirty="0" smtClean="0">
                <a:latin typeface="Arial" panose="020B0604020202020204" pitchFamily="34" charset="0"/>
                <a:cs typeface="Arial" panose="020B0604020202020204" pitchFamily="34" charset="0"/>
              </a:rPr>
              <a:t>now that they have completed the</a:t>
            </a:r>
            <a:r>
              <a:rPr lang="en-US" baseline="0"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Acquisition Strategy,</a:t>
            </a:r>
            <a:r>
              <a:rPr lang="en-US" baseline="0" dirty="0" smtClean="0">
                <a:latin typeface="Arial" panose="020B0604020202020204" pitchFamily="34" charset="0"/>
                <a:cs typeface="Arial" panose="020B0604020202020204" pitchFamily="34" charset="0"/>
              </a:rPr>
              <a:t> release the solicitation, and received vendor responses, they must assess their technical evaluation team</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to the next </a:t>
            </a:r>
            <a:r>
              <a:rPr lang="en-US" dirty="0" smtClean="0">
                <a:latin typeface="Arial" panose="020B0604020202020204" pitchFamily="34" charset="0"/>
                <a:cs typeface="Arial" panose="020B0604020202020204" pitchFamily="34" charset="0"/>
              </a:rPr>
              <a:t>bullet,</a:t>
            </a:r>
            <a:r>
              <a:rPr lang="en-US" baseline="0" dirty="0" smtClean="0">
                <a:latin typeface="Arial" panose="020B0604020202020204" pitchFamily="34" charset="0"/>
                <a:cs typeface="Arial" panose="020B0604020202020204" pitchFamily="34" charset="0"/>
              </a:rPr>
              <a:t> discuss how to utilize evaluation methods and criteria to evaluate whether or not a vendor can deliver the product.</a:t>
            </a: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Then </a:t>
            </a:r>
            <a:r>
              <a:rPr lang="en-US" dirty="0" smtClean="0">
                <a:latin typeface="Arial" panose="020B0604020202020204" pitchFamily="34" charset="0"/>
                <a:cs typeface="Arial" panose="020B0604020202020204" pitchFamily="34" charset="0"/>
              </a:rPr>
              <a:t>describe how running an effective evaluation can</a:t>
            </a:r>
            <a:r>
              <a:rPr lang="en-US" baseline="0" dirty="0" smtClean="0">
                <a:latin typeface="Arial" panose="020B0604020202020204" pitchFamily="34" charset="0"/>
                <a:cs typeface="Arial" panose="020B0604020202020204" pitchFamily="34" charset="0"/>
              </a:rPr>
              <a:t> help you achieve the best solution</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Finally, share how they will go</a:t>
            </a:r>
            <a:r>
              <a:rPr lang="en-US" baseline="0" dirty="0" smtClean="0">
                <a:latin typeface="Arial" panose="020B0604020202020204" pitchFamily="34" charset="0"/>
                <a:cs typeface="Arial" panose="020B0604020202020204" pitchFamily="34" charset="0"/>
              </a:rPr>
              <a:t> through what to do once the contract has been awarded – everything from the kick-off meeting to Baselining</a:t>
            </a:r>
            <a:r>
              <a:rPr lang="en-US" dirty="0" smtClean="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What </a:t>
            </a:r>
            <a:r>
              <a:rPr lang="en-US" dirty="0">
                <a:latin typeface="Arial" panose="020B0604020202020204" pitchFamily="34" charset="0"/>
                <a:cs typeface="Arial" panose="020B0604020202020204" pitchFamily="34" charset="0"/>
              </a:rPr>
              <a:t>does this all lead up to?  </a:t>
            </a:r>
            <a:r>
              <a:rPr lang="en-US" dirty="0" smtClean="0">
                <a:latin typeface="Arial" panose="020B0604020202020204" pitchFamily="34" charset="0"/>
                <a:cs typeface="Arial" panose="020B0604020202020204" pitchFamily="34" charset="0"/>
              </a:rPr>
              <a:t>A successful contract</a:t>
            </a:r>
            <a:r>
              <a:rPr lang="en-US" baseline="0" dirty="0" smtClean="0">
                <a:latin typeface="Arial" panose="020B0604020202020204" pitchFamily="34" charset="0"/>
                <a:cs typeface="Arial" panose="020B0604020202020204" pitchFamily="34" charset="0"/>
              </a:rPr>
              <a:t> and product with a carefully chosen vendor</a:t>
            </a:r>
            <a:r>
              <a:rPr lang="en-US" dirty="0" smtClean="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321346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a:t>
            </a:r>
            <a:r>
              <a:rPr lang="en-US" sz="1200" b="1" baseline="0" dirty="0" smtClean="0"/>
              <a:t> </a:t>
            </a:r>
            <a:r>
              <a:rPr lang="en-US" b="0" baseline="0" dirty="0" smtClean="0"/>
              <a:t>Heather</a:t>
            </a:r>
            <a:endParaRPr lang="en-US" sz="1200" b="1"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8:20-8:25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Briefly review the core objectives.</a:t>
            </a:r>
          </a:p>
          <a:p>
            <a:pPr marL="171450" indent="-171450">
              <a:buFont typeface="Arial" panose="020B0604020202020204" pitchFamily="34" charset="0"/>
              <a:buChar char="•"/>
            </a:pPr>
            <a:r>
              <a:rPr lang="en-US" b="0" baseline="0" dirty="0" smtClean="0"/>
              <a:t>The biggest thing they will do in this iteration is develop their SOO.  So are they ready, did they take all the steps necessary to have what they need to write the SOO?</a:t>
            </a:r>
          </a:p>
          <a:p>
            <a:pPr marL="171450" indent="-171450">
              <a:buFont typeface="Arial" panose="020B0604020202020204" pitchFamily="34" charset="0"/>
              <a:buChar char="•"/>
            </a:pPr>
            <a:r>
              <a:rPr lang="en-US" b="0" baseline="0" dirty="0" smtClean="0"/>
              <a:t>Go over the mental checklist of what should be complete before they write and release the SOO (</a:t>
            </a:r>
            <a:r>
              <a:rPr lang="en-US" b="0" i="1" baseline="0" dirty="0" smtClean="0"/>
              <a:t>Facilitator to fill this in to the notes</a:t>
            </a:r>
            <a:r>
              <a:rPr lang="en-US" b="0" baseline="0" dirty="0" smtClean="0"/>
              <a:t>)</a:t>
            </a:r>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3213461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baseline="0" dirty="0" smtClean="0"/>
              <a:t>Heather</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5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8:25-8:30 am</a:t>
            </a:r>
            <a:endParaRPr lang="en-US" sz="1200" b="1" dirty="0" smtClean="0">
              <a:latin typeface="Arial" panose="020B0604020202020204" pitchFamily="34" charset="0"/>
              <a:cs typeface="Arial" panose="020B0604020202020204" pitchFamily="34" charset="0"/>
            </a:endParaRPr>
          </a:p>
          <a:p>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At the end of Release 4, we will have a final capstone assessment. It will cover all course content, and you’ll need a passing grade in order to pass the course.</a:t>
            </a:r>
          </a:p>
          <a:p>
            <a:r>
              <a:rPr lang="en-US" dirty="0" smtClean="0"/>
              <a:t>There is also one final classroom session, which is scheduled</a:t>
            </a:r>
            <a:r>
              <a:rPr lang="en-US" baseline="0" dirty="0" smtClean="0"/>
              <a:t> from</a:t>
            </a:r>
            <a:r>
              <a:rPr lang="en-US" dirty="0" smtClean="0"/>
              <a:t> January 4th – January 11</a:t>
            </a:r>
            <a:r>
              <a:rPr lang="en-US" baseline="30000" dirty="0" smtClean="0"/>
              <a:t>th</a:t>
            </a:r>
            <a:r>
              <a:rPr lang="en-US" dirty="0" smtClean="0"/>
              <a:t>.</a:t>
            </a:r>
            <a:r>
              <a:rPr lang="en-US" baseline="0" dirty="0" smtClean="0"/>
              <a:t> The classroom will include things like: a f</a:t>
            </a:r>
            <a:r>
              <a:rPr lang="en-US" dirty="0" smtClean="0"/>
              <a:t>inal review, guest speakers, discussions about</a:t>
            </a:r>
            <a:r>
              <a:rPr lang="en-US" baseline="0" dirty="0" smtClean="0"/>
              <a:t> what’s next for you all, and final presentations of your </a:t>
            </a:r>
            <a:r>
              <a:rPr lang="en-US" dirty="0" smtClean="0"/>
              <a:t>Live Digital Assignment Projects.</a:t>
            </a:r>
          </a:p>
          <a:p>
            <a:r>
              <a:rPr lang="en-US" dirty="0" smtClean="0"/>
              <a:t>Graduation!!</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562955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Facilitator: </a:t>
            </a:r>
            <a:r>
              <a:rPr lang="en-US" b="0" baseline="0" dirty="0" smtClean="0"/>
              <a:t>Will</a:t>
            </a:r>
            <a:endParaRPr lang="en-US" sz="1200" b="1" dirty="0" smtClean="0"/>
          </a:p>
          <a:p>
            <a:r>
              <a:rPr lang="en-US" sz="1200" b="1" dirty="0" smtClean="0">
                <a:latin typeface="Arial" panose="020B0604020202020204" pitchFamily="34" charset="0"/>
                <a:cs typeface="Arial" panose="020B0604020202020204" pitchFamily="34" charset="0"/>
              </a:rPr>
              <a:t>Duration:</a:t>
            </a:r>
            <a:r>
              <a:rPr lang="en-US" sz="1200" b="1" baseline="0" dirty="0" smtClean="0">
                <a:latin typeface="Arial" panose="020B0604020202020204" pitchFamily="34" charset="0"/>
                <a:cs typeface="Arial" panose="020B0604020202020204" pitchFamily="34" charset="0"/>
              </a:rPr>
              <a:t> </a:t>
            </a:r>
            <a:r>
              <a:rPr lang="en-US" sz="1200" b="0" baseline="0" dirty="0" smtClean="0">
                <a:latin typeface="Arial" panose="020B0604020202020204" pitchFamily="34" charset="0"/>
                <a:cs typeface="Arial" panose="020B0604020202020204" pitchFamily="34" charset="0"/>
              </a:rPr>
              <a:t>30 minutes</a:t>
            </a:r>
          </a:p>
          <a:p>
            <a:r>
              <a:rPr lang="en-US" sz="1200" b="1" baseline="0" dirty="0" smtClean="0">
                <a:latin typeface="Arial" panose="020B0604020202020204" pitchFamily="34" charset="0"/>
                <a:cs typeface="Arial" panose="020B0604020202020204" pitchFamily="34" charset="0"/>
              </a:rPr>
              <a:t>Timing: </a:t>
            </a:r>
            <a:r>
              <a:rPr lang="en-US" sz="1200" b="0" baseline="0" dirty="0" smtClean="0">
                <a:latin typeface="Arial" panose="020B0604020202020204" pitchFamily="34" charset="0"/>
                <a:cs typeface="Arial" panose="020B0604020202020204" pitchFamily="34" charset="0"/>
              </a:rPr>
              <a:t>8:30 – 9:00 am</a:t>
            </a:r>
            <a:endParaRPr lang="en-US" sz="1200" b="1" dirty="0" smtClean="0">
              <a:latin typeface="Arial" panose="020B0604020202020204" pitchFamily="34" charset="0"/>
              <a:cs typeface="Arial" panose="020B0604020202020204" pitchFamily="34" charset="0"/>
            </a:endParaRPr>
          </a:p>
          <a:p>
            <a:r>
              <a:rPr lang="en-US" sz="1200" b="1" dirty="0" smtClean="0">
                <a:latin typeface="Arial" panose="020B0604020202020204" pitchFamily="34" charset="0"/>
                <a:cs typeface="Arial" panose="020B0604020202020204" pitchFamily="34" charset="0"/>
              </a:rPr>
              <a:t>Facilitator Notes</a:t>
            </a:r>
            <a:r>
              <a:rPr lang="en-US" sz="1200" b="1" baseline="0" dirty="0" smtClean="0">
                <a:latin typeface="Arial" panose="020B0604020202020204" pitchFamily="34" charset="0"/>
                <a:cs typeface="Arial" panose="020B0604020202020204" pitchFamily="34" charset="0"/>
              </a:rPr>
              <a:t> : </a:t>
            </a:r>
          </a:p>
          <a:p>
            <a:r>
              <a:rPr lang="en-US" dirty="0" smtClean="0"/>
              <a:t>This section will talk</a:t>
            </a:r>
            <a:r>
              <a:rPr lang="en-US" baseline="0" dirty="0" smtClean="0"/>
              <a:t> about key concepts around awarding digital service contracts</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666143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smtClean="0"/>
              <a:t>Facilitator: </a:t>
            </a:r>
            <a:r>
              <a:rPr lang="en-US" sz="1050" b="0" baseline="0" dirty="0" smtClean="0"/>
              <a:t>Will</a:t>
            </a:r>
            <a:endParaRPr lang="en-US" sz="1050" b="1" dirty="0" smtClean="0"/>
          </a:p>
          <a:p>
            <a:r>
              <a:rPr lang="en-US" sz="1050" b="1" dirty="0" smtClean="0">
                <a:latin typeface="Arial" panose="020B0604020202020204" pitchFamily="34" charset="0"/>
                <a:cs typeface="Arial" panose="020B0604020202020204" pitchFamily="34" charset="0"/>
              </a:rPr>
              <a:t>Duration:</a:t>
            </a:r>
            <a:r>
              <a:rPr lang="en-US" sz="1050" b="1" baseline="0" dirty="0" smtClean="0">
                <a:latin typeface="Arial" panose="020B0604020202020204" pitchFamily="34" charset="0"/>
                <a:cs typeface="Arial" panose="020B0604020202020204" pitchFamily="34" charset="0"/>
              </a:rPr>
              <a:t> </a:t>
            </a:r>
            <a:r>
              <a:rPr lang="en-US" sz="1050" b="0" baseline="0" dirty="0" smtClean="0">
                <a:latin typeface="Arial" panose="020B0604020202020204" pitchFamily="34" charset="0"/>
                <a:cs typeface="Arial" panose="020B0604020202020204" pitchFamily="34" charset="0"/>
              </a:rPr>
              <a:t>6 minutes</a:t>
            </a:r>
          </a:p>
          <a:p>
            <a:r>
              <a:rPr lang="en-US" sz="1050" b="1" baseline="0" dirty="0" smtClean="0">
                <a:latin typeface="Arial" panose="020B0604020202020204" pitchFamily="34" charset="0"/>
                <a:cs typeface="Arial" panose="020B0604020202020204" pitchFamily="34" charset="0"/>
              </a:rPr>
              <a:t>Timing: </a:t>
            </a:r>
            <a:r>
              <a:rPr lang="en-US" sz="1050" b="0" baseline="0" dirty="0" smtClean="0">
                <a:latin typeface="Arial" panose="020B0604020202020204" pitchFamily="34" charset="0"/>
                <a:cs typeface="Arial" panose="020B0604020202020204" pitchFamily="34" charset="0"/>
              </a:rPr>
              <a:t>8:30 – 8:36 am</a:t>
            </a:r>
            <a:endParaRPr lang="en-US" sz="1050" b="1" dirty="0" smtClean="0">
              <a:latin typeface="Arial" panose="020B0604020202020204" pitchFamily="34" charset="0"/>
              <a:cs typeface="Arial" panose="020B0604020202020204" pitchFamily="34" charset="0"/>
            </a:endParaRPr>
          </a:p>
          <a:p>
            <a:r>
              <a:rPr lang="en-US" sz="1050" b="1" dirty="0" smtClean="0">
                <a:latin typeface="Arial" panose="020B0604020202020204" pitchFamily="34" charset="0"/>
                <a:cs typeface="Arial" panose="020B0604020202020204" pitchFamily="34" charset="0"/>
              </a:rPr>
              <a:t>Facilitator Notes</a:t>
            </a:r>
            <a:r>
              <a:rPr lang="en-US" sz="1050" b="1" baseline="0" dirty="0" smtClean="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Let students know that Iteration 4.A will run from November 28</a:t>
            </a:r>
            <a:r>
              <a:rPr lang="en-US" sz="1050" baseline="30000" dirty="0" smtClean="0">
                <a:latin typeface="Arial" panose="020B0604020202020204" pitchFamily="34" charset="0"/>
                <a:cs typeface="Arial" panose="020B0604020202020204" pitchFamily="34" charset="0"/>
              </a:rPr>
              <a:t>th</a:t>
            </a:r>
            <a:r>
              <a:rPr lang="en-US" sz="1050" baseline="0" dirty="0" smtClean="0">
                <a:latin typeface="Arial" panose="020B0604020202020204" pitchFamily="34" charset="0"/>
                <a:cs typeface="Arial" panose="020B0604020202020204" pitchFamily="34" charset="0"/>
              </a:rPr>
              <a:t> through December 8</a:t>
            </a:r>
            <a:r>
              <a:rPr lang="en-US" sz="1050" baseline="30000" dirty="0" smtClean="0">
                <a:latin typeface="Arial" panose="020B0604020202020204" pitchFamily="34" charset="0"/>
                <a:cs typeface="Arial" panose="020B0604020202020204" pitchFamily="34" charset="0"/>
              </a:rPr>
              <a:t>th</a:t>
            </a:r>
            <a:r>
              <a:rPr lang="en-US" sz="1050" baseline="0" dirty="0" smtClean="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One of the important topics that will be covered is selecting and preparing your technical evaluation team.</a:t>
            </a:r>
          </a:p>
          <a:p>
            <a:pPr marL="628650" lvl="1"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You will see some existing best practices around this.</a:t>
            </a:r>
          </a:p>
          <a:p>
            <a:pPr marL="628650" lvl="1"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However, this is practice is still being developed, and you all will get to be among those who define what a digital services technical evaluation team should look like.</a:t>
            </a:r>
          </a:p>
          <a:p>
            <a:pPr marL="628650" lvl="1" indent="-171450">
              <a:buFont typeface="Arial" panose="020B0604020202020204" pitchFamily="34" charset="0"/>
              <a:buChar char="•"/>
            </a:pPr>
            <a:r>
              <a:rPr lang="en-US" sz="1050" baseline="0" dirty="0" smtClean="0">
                <a:latin typeface="Arial" panose="020B0604020202020204" pitchFamily="34" charset="0"/>
                <a:cs typeface="Arial" panose="020B0604020202020204" pitchFamily="34" charset="0"/>
              </a:rPr>
              <a:t>During the iteration, you will have opportunities to consider, discuss, and share what your team should look like, how you find them, and how you prepare them.</a:t>
            </a:r>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3340671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11/23/2016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6005" y="1600200"/>
            <a:ext cx="10363200" cy="914400"/>
          </a:xfrm>
        </p:spPr>
        <p:txBody>
          <a:bodyPr>
            <a:normAutofit/>
          </a:bodyPr>
          <a:lstStyle>
            <a:lvl1pPr algn="ct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3436072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31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11/23/2016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11/23/2016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11/23/2016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11/23/2016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11/23/2016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11/23/2016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4"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vissinc.com/wp-content/uploads/2011/09/CFD_LeadTime.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fogcreek.com/fogbugz/features/time-track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18F/college-choice/puls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youtube.com/watch?v=t4Fy6AUMv8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code.tutsplus.com/tutorials/ruby-for-newbies-testing-web-apps-with-capybara-and-cucumber--net-21446"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gatling.io/docs/1.5.6/user_documentation/reference/reports.html#reports" TargetMode="External"/><Relationship Id="rId2" Type="http://schemas.openxmlformats.org/officeDocument/2006/relationships/hyperlink" Target="http://gatling.io/docs/2.1.7/general/simulation_setup.html" TargetMode="External"/><Relationship Id="rId1" Type="http://schemas.openxmlformats.org/officeDocument/2006/relationships/slideLayout" Target="../slideLayouts/slideLayout2.xml"/><Relationship Id="rId4" Type="http://schemas.openxmlformats.org/officeDocument/2006/relationships/hyperlink" Target="http://jmeter.apache.org/usermanual/component_reference.html#HTTP_Request"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gauntlt.org/" TargetMode="External"/><Relationship Id="rId2" Type="http://schemas.openxmlformats.org/officeDocument/2006/relationships/hyperlink" Target="https://www.continuumsecurity.net/bdd-security/" TargetMode="External"/><Relationship Id="rId1" Type="http://schemas.openxmlformats.org/officeDocument/2006/relationships/slideLayout" Target="../slideLayouts/slideLayout2.xml"/><Relationship Id="rId5" Type="http://schemas.openxmlformats.org/officeDocument/2006/relationships/hyperlink" Target="https://www.owasp.org/index.php/OWASP_Zed_Attack_Proxy_Project" TargetMode="External"/><Relationship Id="rId4" Type="http://schemas.openxmlformats.org/officeDocument/2006/relationships/hyperlink" Target="https://github.com/F-Secure/mittn"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paypal/AATT" TargetMode="External"/><Relationship Id="rId2" Type="http://schemas.openxmlformats.org/officeDocument/2006/relationships/hyperlink" Target="http://pa11y.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nemo.sonarqube.or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upport.gnip.com/apis/engagement_api/overview.html" TargetMode="External"/><Relationship Id="rId2" Type="http://schemas.openxmlformats.org/officeDocument/2006/relationships/hyperlink" Target="http://www.circonus.com/wp-content/uploads/2014/05/Executive-Dashboard.p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grafana.org/featur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playbook.cio.gov/"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Release 3 Classroom Session – Day 5</a:t>
            </a:r>
            <a:endParaRPr lang="en-US" dirty="0"/>
          </a:p>
        </p:txBody>
      </p:sp>
      <p:sp>
        <p:nvSpPr>
          <p:cNvPr id="5" name="Subtitle 4"/>
          <p:cNvSpPr>
            <a:spLocks noGrp="1"/>
          </p:cNvSpPr>
          <p:nvPr>
            <p:ph type="subTitle" idx="1"/>
          </p:nvPr>
        </p:nvSpPr>
        <p:spPr/>
        <p:txBody>
          <a:bodyPr/>
          <a:lstStyle/>
          <a:p>
            <a:r>
              <a:rPr lang="en-US" dirty="0" smtClean="0"/>
              <a:t>November 18, 2016</a:t>
            </a:r>
            <a:endParaRPr lang="en-US" dirty="0"/>
          </a:p>
        </p:txBody>
      </p:sp>
    </p:spTree>
    <p:extLst>
      <p:ext uri="{BB962C8B-B14F-4D97-AF65-F5344CB8AC3E}">
        <p14:creationId xmlns:p14="http://schemas.microsoft.com/office/powerpoint/2010/main" val="25200553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a:t>Iteration </a:t>
            </a:r>
            <a:r>
              <a:rPr lang="en-US" dirty="0" smtClean="0"/>
              <a:t>4.A</a:t>
            </a:r>
            <a:r>
              <a:rPr lang="en-US" dirty="0"/>
              <a:t>: Awarding Digital Service Contracts </a:t>
            </a:r>
          </a:p>
        </p:txBody>
      </p:sp>
      <p:sp>
        <p:nvSpPr>
          <p:cNvPr id="3" name="Content Placeholder 2"/>
          <p:cNvSpPr>
            <a:spLocks noGrp="1"/>
          </p:cNvSpPr>
          <p:nvPr>
            <p:ph idx="1"/>
          </p:nvPr>
        </p:nvSpPr>
        <p:spPr>
          <a:xfrm>
            <a:off x="419100" y="1485900"/>
            <a:ext cx="11772900" cy="4691063"/>
          </a:xfrm>
        </p:spPr>
        <p:txBody>
          <a:bodyPr>
            <a:noAutofit/>
          </a:bodyPr>
          <a:lstStyle/>
          <a:p>
            <a:pPr marL="0" indent="0">
              <a:lnSpc>
                <a:spcPct val="120000"/>
              </a:lnSpc>
              <a:spcBef>
                <a:spcPts val="600"/>
              </a:spcBef>
              <a:buNone/>
            </a:pPr>
            <a:r>
              <a:rPr lang="en-US" sz="2400" dirty="0" smtClean="0"/>
              <a:t>When and how should you negotiate during a solicitation?</a:t>
            </a:r>
          </a:p>
          <a:p>
            <a:pPr lvl="1">
              <a:lnSpc>
                <a:spcPct val="120000"/>
              </a:lnSpc>
              <a:spcBef>
                <a:spcPts val="600"/>
              </a:spcBef>
            </a:pPr>
            <a:r>
              <a:rPr lang="en-US" sz="2000" dirty="0" smtClean="0"/>
              <a:t>How are we getting the best value solution?</a:t>
            </a:r>
          </a:p>
          <a:p>
            <a:pPr lvl="1">
              <a:lnSpc>
                <a:spcPct val="120000"/>
              </a:lnSpc>
              <a:spcBef>
                <a:spcPts val="600"/>
              </a:spcBef>
            </a:pPr>
            <a:r>
              <a:rPr lang="en-US" sz="2000" dirty="0" smtClean="0"/>
              <a:t>Do you open negotiations or not?</a:t>
            </a:r>
          </a:p>
          <a:p>
            <a:pPr lvl="1">
              <a:lnSpc>
                <a:spcPct val="120000"/>
              </a:lnSpc>
              <a:spcBef>
                <a:spcPts val="600"/>
              </a:spcBef>
            </a:pPr>
            <a:r>
              <a:rPr lang="en-US" sz="2000" dirty="0" smtClean="0"/>
              <a:t>What are some tactics that can help you adjust to the room and personalities to get your desired outcome?</a:t>
            </a:r>
          </a:p>
          <a:p>
            <a:pPr lvl="1">
              <a:lnSpc>
                <a:spcPct val="120000"/>
              </a:lnSpc>
              <a:spcBef>
                <a:spcPts val="600"/>
              </a:spcBef>
            </a:pPr>
            <a:endParaRPr lang="en-US" sz="2000" dirty="0" smtClean="0"/>
          </a:p>
          <a:p>
            <a:pPr marL="457200" lvl="1" indent="0">
              <a:lnSpc>
                <a:spcPct val="120000"/>
              </a:lnSpc>
              <a:spcBef>
                <a:spcPts val="600"/>
              </a:spcBef>
              <a:buNone/>
            </a:pPr>
            <a:endParaRPr lang="en-US" sz="2000" dirty="0"/>
          </a:p>
        </p:txBody>
      </p:sp>
    </p:spTree>
    <p:extLst>
      <p:ext uri="{BB962C8B-B14F-4D97-AF65-F5344CB8AC3E}">
        <p14:creationId xmlns:p14="http://schemas.microsoft.com/office/powerpoint/2010/main" val="15794709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a:t>Iteration </a:t>
            </a:r>
            <a:r>
              <a:rPr lang="en-US" dirty="0" smtClean="0"/>
              <a:t>4.A</a:t>
            </a:r>
            <a:r>
              <a:rPr lang="en-US" dirty="0"/>
              <a:t>: Awarding Digital Service Contracts </a:t>
            </a:r>
          </a:p>
        </p:txBody>
      </p:sp>
      <p:sp>
        <p:nvSpPr>
          <p:cNvPr id="3" name="Content Placeholder 2"/>
          <p:cNvSpPr>
            <a:spLocks noGrp="1"/>
          </p:cNvSpPr>
          <p:nvPr>
            <p:ph idx="1"/>
          </p:nvPr>
        </p:nvSpPr>
        <p:spPr>
          <a:xfrm>
            <a:off x="419100" y="1485900"/>
            <a:ext cx="11772900" cy="4691063"/>
          </a:xfrm>
        </p:spPr>
        <p:txBody>
          <a:bodyPr>
            <a:noAutofit/>
          </a:bodyPr>
          <a:lstStyle/>
          <a:p>
            <a:pPr>
              <a:lnSpc>
                <a:spcPct val="120000"/>
              </a:lnSpc>
              <a:spcBef>
                <a:spcPts val="600"/>
              </a:spcBef>
            </a:pPr>
            <a:r>
              <a:rPr lang="en-US" sz="2400" dirty="0" smtClean="0"/>
              <a:t>How do you run an effective evaluation and get the best solution?</a:t>
            </a:r>
          </a:p>
          <a:p>
            <a:pPr>
              <a:lnSpc>
                <a:spcPct val="120000"/>
              </a:lnSpc>
              <a:spcBef>
                <a:spcPts val="600"/>
              </a:spcBef>
            </a:pPr>
            <a:r>
              <a:rPr lang="en-US" sz="2400" dirty="0" smtClean="0"/>
              <a:t>What are the tradeoffs the team needs to prepare to </a:t>
            </a:r>
            <a:r>
              <a:rPr lang="en-US" sz="2400" dirty="0" err="1" smtClean="0"/>
              <a:t>dicuss</a:t>
            </a:r>
            <a:r>
              <a:rPr lang="en-US" sz="2400" dirty="0" smtClean="0"/>
              <a:t>?</a:t>
            </a:r>
          </a:p>
          <a:p>
            <a:pPr>
              <a:lnSpc>
                <a:spcPct val="120000"/>
              </a:lnSpc>
              <a:spcBef>
                <a:spcPts val="600"/>
              </a:spcBef>
            </a:pPr>
            <a:r>
              <a:rPr lang="en-US" sz="2400" dirty="0" smtClean="0"/>
              <a:t>How do you get the best value? </a:t>
            </a:r>
          </a:p>
          <a:p>
            <a:pPr>
              <a:lnSpc>
                <a:spcPct val="120000"/>
              </a:lnSpc>
              <a:spcBef>
                <a:spcPts val="600"/>
              </a:spcBef>
            </a:pPr>
            <a:r>
              <a:rPr lang="en-US" sz="2400" dirty="0" smtClean="0"/>
              <a:t>Do you understand what you are evaluating?</a:t>
            </a:r>
          </a:p>
          <a:p>
            <a:pPr marL="457200" lvl="1" indent="0">
              <a:lnSpc>
                <a:spcPct val="120000"/>
              </a:lnSpc>
              <a:spcBef>
                <a:spcPts val="600"/>
              </a:spcBef>
              <a:buNone/>
            </a:pPr>
            <a:endParaRPr lang="en-US" sz="2000" dirty="0"/>
          </a:p>
        </p:txBody>
      </p:sp>
    </p:spTree>
    <p:extLst>
      <p:ext uri="{BB962C8B-B14F-4D97-AF65-F5344CB8AC3E}">
        <p14:creationId xmlns:p14="http://schemas.microsoft.com/office/powerpoint/2010/main" val="2219621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a:t>Iteration </a:t>
            </a:r>
            <a:r>
              <a:rPr lang="en-US" dirty="0" smtClean="0"/>
              <a:t>4.A</a:t>
            </a:r>
            <a:r>
              <a:rPr lang="en-US" dirty="0"/>
              <a:t>: Awarding Digital Service Contracts </a:t>
            </a:r>
          </a:p>
        </p:txBody>
      </p:sp>
      <p:sp>
        <p:nvSpPr>
          <p:cNvPr id="3" name="Content Placeholder 2"/>
          <p:cNvSpPr>
            <a:spLocks noGrp="1"/>
          </p:cNvSpPr>
          <p:nvPr>
            <p:ph idx="1"/>
          </p:nvPr>
        </p:nvSpPr>
        <p:spPr>
          <a:xfrm>
            <a:off x="419100" y="1485900"/>
            <a:ext cx="11772900" cy="4691063"/>
          </a:xfrm>
        </p:spPr>
        <p:txBody>
          <a:bodyPr>
            <a:noAutofit/>
          </a:bodyPr>
          <a:lstStyle/>
          <a:p>
            <a:pPr marL="0" indent="0">
              <a:lnSpc>
                <a:spcPct val="120000"/>
              </a:lnSpc>
              <a:spcBef>
                <a:spcPts val="600"/>
              </a:spcBef>
              <a:buNone/>
            </a:pPr>
            <a:r>
              <a:rPr lang="en-US" sz="2400" dirty="0" smtClean="0"/>
              <a:t>What comes after a contract is awarded?</a:t>
            </a:r>
          </a:p>
          <a:p>
            <a:pPr lvl="1">
              <a:lnSpc>
                <a:spcPct val="120000"/>
              </a:lnSpc>
              <a:spcBef>
                <a:spcPts val="600"/>
              </a:spcBef>
            </a:pPr>
            <a:r>
              <a:rPr lang="en-US" sz="2000" dirty="0" smtClean="0"/>
              <a:t>Debriefing</a:t>
            </a:r>
          </a:p>
          <a:p>
            <a:pPr lvl="1">
              <a:lnSpc>
                <a:spcPct val="120000"/>
              </a:lnSpc>
              <a:spcBef>
                <a:spcPts val="600"/>
              </a:spcBef>
            </a:pPr>
            <a:r>
              <a:rPr lang="en-US" sz="2000" dirty="0" smtClean="0"/>
              <a:t>Administration tasks</a:t>
            </a:r>
          </a:p>
          <a:p>
            <a:pPr lvl="2">
              <a:lnSpc>
                <a:spcPct val="120000"/>
              </a:lnSpc>
              <a:spcBef>
                <a:spcPts val="600"/>
              </a:spcBef>
            </a:pPr>
            <a:r>
              <a:rPr lang="en-US" sz="1600" dirty="0" smtClean="0"/>
              <a:t>Kickoff</a:t>
            </a:r>
          </a:p>
          <a:p>
            <a:pPr lvl="2">
              <a:lnSpc>
                <a:spcPct val="120000"/>
              </a:lnSpc>
              <a:spcBef>
                <a:spcPts val="600"/>
              </a:spcBef>
            </a:pPr>
            <a:r>
              <a:rPr lang="en-US" sz="1600" dirty="0" smtClean="0"/>
              <a:t>Project planning</a:t>
            </a:r>
          </a:p>
          <a:p>
            <a:pPr lvl="2">
              <a:lnSpc>
                <a:spcPct val="120000"/>
              </a:lnSpc>
              <a:spcBef>
                <a:spcPts val="600"/>
              </a:spcBef>
            </a:pPr>
            <a:r>
              <a:rPr lang="en-US" sz="1600" dirty="0" smtClean="0"/>
              <a:t>What do these tasks look like for an agile project?</a:t>
            </a:r>
          </a:p>
          <a:p>
            <a:pPr lvl="1">
              <a:lnSpc>
                <a:spcPct val="120000"/>
              </a:lnSpc>
              <a:spcBef>
                <a:spcPts val="600"/>
              </a:spcBef>
            </a:pPr>
            <a:r>
              <a:rPr lang="en-US" dirty="0" smtClean="0"/>
              <a:t>Contract Financing</a:t>
            </a:r>
          </a:p>
          <a:p>
            <a:pPr marL="457200" lvl="1" indent="0">
              <a:lnSpc>
                <a:spcPct val="120000"/>
              </a:lnSpc>
              <a:spcBef>
                <a:spcPts val="600"/>
              </a:spcBef>
              <a:buNone/>
            </a:pPr>
            <a:endParaRPr lang="en-US" sz="2000" dirty="0"/>
          </a:p>
        </p:txBody>
      </p:sp>
    </p:spTree>
    <p:extLst>
      <p:ext uri="{BB962C8B-B14F-4D97-AF65-F5344CB8AC3E}">
        <p14:creationId xmlns:p14="http://schemas.microsoft.com/office/powerpoint/2010/main" val="3384348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a:t>Iteration </a:t>
            </a:r>
            <a:r>
              <a:rPr lang="en-US" dirty="0" smtClean="0"/>
              <a:t>4.A</a:t>
            </a:r>
            <a:r>
              <a:rPr lang="en-US" dirty="0"/>
              <a:t>: Awarding Digital Service Contracts </a:t>
            </a:r>
          </a:p>
        </p:txBody>
      </p:sp>
      <p:sp>
        <p:nvSpPr>
          <p:cNvPr id="3" name="Content Placeholder 2"/>
          <p:cNvSpPr>
            <a:spLocks noGrp="1"/>
          </p:cNvSpPr>
          <p:nvPr>
            <p:ph idx="1"/>
          </p:nvPr>
        </p:nvSpPr>
        <p:spPr>
          <a:xfrm>
            <a:off x="419100" y="1485900"/>
            <a:ext cx="8239478" cy="4691063"/>
          </a:xfrm>
        </p:spPr>
        <p:txBody>
          <a:bodyPr>
            <a:noAutofit/>
          </a:bodyPr>
          <a:lstStyle/>
          <a:p>
            <a:pPr marL="0" indent="0">
              <a:lnSpc>
                <a:spcPct val="120000"/>
              </a:lnSpc>
              <a:spcBef>
                <a:spcPts val="600"/>
              </a:spcBef>
              <a:buNone/>
            </a:pPr>
            <a:r>
              <a:rPr lang="en-US" sz="2400" dirty="0" smtClean="0"/>
              <a:t>Acquisition Blogging Opportunity</a:t>
            </a:r>
          </a:p>
          <a:p>
            <a:pPr lvl="1">
              <a:lnSpc>
                <a:spcPct val="120000"/>
              </a:lnSpc>
              <a:spcBef>
                <a:spcPts val="600"/>
              </a:spcBef>
            </a:pPr>
            <a:r>
              <a:rPr lang="en-US" sz="2000" dirty="0" smtClean="0"/>
              <a:t>Think about the acquisition package you worked on during this Classroom experience</a:t>
            </a:r>
          </a:p>
          <a:p>
            <a:pPr lvl="1">
              <a:lnSpc>
                <a:spcPct val="120000"/>
              </a:lnSpc>
              <a:spcBef>
                <a:spcPts val="600"/>
              </a:spcBef>
            </a:pPr>
            <a:r>
              <a:rPr lang="en-US" sz="2000" dirty="0" smtClean="0"/>
              <a:t> Write to an audience whom you want to support your acquisition </a:t>
            </a:r>
          </a:p>
          <a:p>
            <a:pPr lvl="2">
              <a:lnSpc>
                <a:spcPct val="120000"/>
              </a:lnSpc>
              <a:spcBef>
                <a:spcPts val="600"/>
              </a:spcBef>
            </a:pPr>
            <a:r>
              <a:rPr lang="en-US" sz="1600" dirty="0" smtClean="0"/>
              <a:t>How do you gain their buy-in?</a:t>
            </a:r>
          </a:p>
          <a:p>
            <a:pPr lvl="2">
              <a:lnSpc>
                <a:spcPct val="120000"/>
              </a:lnSpc>
              <a:spcBef>
                <a:spcPts val="600"/>
              </a:spcBef>
            </a:pPr>
            <a:r>
              <a:rPr lang="en-US" sz="1600" dirty="0" smtClean="0"/>
              <a:t>Why is it important to them?</a:t>
            </a:r>
          </a:p>
          <a:p>
            <a:pPr lvl="1">
              <a:lnSpc>
                <a:spcPct val="120000"/>
              </a:lnSpc>
              <a:spcBef>
                <a:spcPts val="600"/>
              </a:spcBef>
            </a:pPr>
            <a:r>
              <a:rPr lang="en-US" sz="2000" dirty="0" smtClean="0"/>
              <a:t>Consider what social media you could use to promote your post</a:t>
            </a:r>
          </a:p>
          <a:p>
            <a:pPr lvl="1">
              <a:lnSpc>
                <a:spcPct val="120000"/>
              </a:lnSpc>
              <a:spcBef>
                <a:spcPts val="600"/>
              </a:spcBef>
            </a:pPr>
            <a:endParaRPr lang="en-US" sz="2000" dirty="0" smtClean="0"/>
          </a:p>
          <a:p>
            <a:pPr marL="0" indent="0">
              <a:lnSpc>
                <a:spcPct val="120000"/>
              </a:lnSpc>
              <a:spcBef>
                <a:spcPts val="600"/>
              </a:spcBef>
              <a:buNone/>
            </a:pPr>
            <a:endParaRPr lang="en-US" sz="2400" dirty="0" smtClean="0"/>
          </a:p>
          <a:p>
            <a:pPr marL="457200" lvl="1" indent="0">
              <a:lnSpc>
                <a:spcPct val="120000"/>
              </a:lnSpc>
              <a:spcBef>
                <a:spcPts val="600"/>
              </a:spcBef>
              <a:buNone/>
            </a:pPr>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3708" y="1965827"/>
            <a:ext cx="2450592" cy="36715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1084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Iteration 4.B Digital Services Delivery Introduction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594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Hart </a:t>
            </a:r>
            <a:r>
              <a:rPr lang="en-US" dirty="0"/>
              <a:t>and </a:t>
            </a:r>
            <a:r>
              <a:rPr lang="en-US" dirty="0" err="1"/>
              <a:t>Holmström</a:t>
            </a:r>
            <a:endParaRPr lang="en-US" dirty="0"/>
          </a:p>
        </p:txBody>
      </p:sp>
      <p:sp>
        <p:nvSpPr>
          <p:cNvPr id="3" name="Content Placeholder 2"/>
          <p:cNvSpPr>
            <a:spLocks noGrp="1"/>
          </p:cNvSpPr>
          <p:nvPr>
            <p:ph idx="1"/>
          </p:nvPr>
        </p:nvSpPr>
        <p:spPr/>
        <p:txBody>
          <a:bodyPr/>
          <a:lstStyle/>
          <a:p>
            <a:pPr>
              <a:lnSpc>
                <a:spcPct val="120000"/>
              </a:lnSpc>
              <a:spcBef>
                <a:spcPts val="600"/>
              </a:spcBef>
            </a:pPr>
            <a:r>
              <a:rPr lang="en-US" dirty="0" smtClean="0"/>
              <a:t>Winners of the 2016 Nobel Prize for Economics</a:t>
            </a:r>
          </a:p>
          <a:p>
            <a:pPr>
              <a:lnSpc>
                <a:spcPct val="120000"/>
              </a:lnSpc>
              <a:spcBef>
                <a:spcPts val="600"/>
              </a:spcBef>
            </a:pPr>
            <a:r>
              <a:rPr lang="en-US" dirty="0" smtClean="0"/>
              <a:t>Identify two factors</a:t>
            </a:r>
          </a:p>
          <a:p>
            <a:pPr lvl="1">
              <a:lnSpc>
                <a:spcPct val="120000"/>
              </a:lnSpc>
              <a:spcBef>
                <a:spcPts val="600"/>
              </a:spcBef>
            </a:pPr>
            <a:r>
              <a:rPr lang="en-US" dirty="0" smtClean="0"/>
              <a:t>Conflict of interests</a:t>
            </a:r>
          </a:p>
          <a:p>
            <a:pPr lvl="1">
              <a:lnSpc>
                <a:spcPct val="120000"/>
              </a:lnSpc>
              <a:spcBef>
                <a:spcPts val="600"/>
              </a:spcBef>
            </a:pPr>
            <a:r>
              <a:rPr lang="en-US" dirty="0" smtClean="0"/>
              <a:t>Measurement</a:t>
            </a:r>
          </a:p>
          <a:p>
            <a:pPr>
              <a:lnSpc>
                <a:spcPct val="120000"/>
              </a:lnSpc>
              <a:spcBef>
                <a:spcPts val="600"/>
              </a:spcBef>
            </a:pPr>
            <a:r>
              <a:rPr lang="en-US" dirty="0" smtClean="0"/>
              <a:t>Implications for government contracting </a:t>
            </a:r>
          </a:p>
          <a:p>
            <a:pPr lvl="1">
              <a:lnSpc>
                <a:spcPct val="120000"/>
              </a:lnSpc>
              <a:spcBef>
                <a:spcPts val="600"/>
              </a:spcBef>
            </a:pPr>
            <a:r>
              <a:rPr lang="en-US" dirty="0" smtClean="0"/>
              <a:t>Limit </a:t>
            </a:r>
            <a:r>
              <a:rPr lang="en-US" i="1" dirty="0" smtClean="0"/>
              <a:t>over</a:t>
            </a:r>
            <a:r>
              <a:rPr lang="en-US" dirty="0" smtClean="0"/>
              <a:t>-incentivizing for cost reduction</a:t>
            </a:r>
          </a:p>
          <a:p>
            <a:pPr lvl="1">
              <a:lnSpc>
                <a:spcPct val="120000"/>
              </a:lnSpc>
              <a:spcBef>
                <a:spcPts val="600"/>
              </a:spcBef>
            </a:pPr>
            <a:r>
              <a:rPr lang="en-US" dirty="0" smtClean="0"/>
              <a:t>Promote accurate, meaningful measurement</a:t>
            </a:r>
          </a:p>
        </p:txBody>
      </p:sp>
    </p:spTree>
    <p:extLst>
      <p:ext uri="{BB962C8B-B14F-4D97-AF65-F5344CB8AC3E}">
        <p14:creationId xmlns:p14="http://schemas.microsoft.com/office/powerpoint/2010/main" val="153694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dissolv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Metrics</a:t>
            </a:r>
            <a:endParaRPr lang="en-US" dirty="0"/>
          </a:p>
        </p:txBody>
      </p:sp>
      <p:sp>
        <p:nvSpPr>
          <p:cNvPr id="3" name="Content Placeholder 2"/>
          <p:cNvSpPr>
            <a:spLocks noGrp="1"/>
          </p:cNvSpPr>
          <p:nvPr>
            <p:ph idx="1"/>
          </p:nvPr>
        </p:nvSpPr>
        <p:spPr/>
        <p:txBody>
          <a:bodyPr/>
          <a:lstStyle/>
          <a:p>
            <a:r>
              <a:rPr lang="en-US" dirty="0" smtClean="0"/>
              <a:t>“</a:t>
            </a:r>
            <a:r>
              <a:rPr lang="en-US" i="1" dirty="0" smtClean="0"/>
              <a:t>Amplify learning</a:t>
            </a:r>
            <a:r>
              <a:rPr lang="en-US" dirty="0" smtClean="0"/>
              <a:t>”</a:t>
            </a:r>
          </a:p>
          <a:p>
            <a:r>
              <a:rPr lang="en-US" dirty="0" smtClean="0"/>
              <a:t>Fail fast</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01" y="1595438"/>
            <a:ext cx="5888567" cy="4416426"/>
          </a:xfrm>
          <a:prstGeom prst="rect">
            <a:avLst/>
          </a:prstGeom>
        </p:spPr>
      </p:pic>
    </p:spTree>
    <p:extLst>
      <p:ext uri="{BB962C8B-B14F-4D97-AF65-F5344CB8AC3E}">
        <p14:creationId xmlns:p14="http://schemas.microsoft.com/office/powerpoint/2010/main" val="498975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Agile Metrics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Lead/cycle time</a:t>
            </a:r>
          </a:p>
          <a:p>
            <a:r>
              <a:rPr lang="en-US" dirty="0" smtClean="0"/>
              <a:t>Throughput</a:t>
            </a:r>
          </a:p>
          <a:p>
            <a:r>
              <a:rPr lang="en-US" dirty="0">
                <a:hlinkClick r:id="rId2"/>
              </a:rPr>
              <a:t>Cumulative </a:t>
            </a:r>
            <a:r>
              <a:rPr lang="en-US" dirty="0" smtClean="0">
                <a:hlinkClick r:id="rId2"/>
              </a:rPr>
              <a:t>flow</a:t>
            </a:r>
            <a:endParaRPr lang="en-US" dirty="0" smtClean="0"/>
          </a:p>
          <a:p>
            <a:r>
              <a:rPr lang="en-US" dirty="0" smtClean="0"/>
              <a:t>Bugs (number, type, severity)</a:t>
            </a:r>
          </a:p>
          <a:p>
            <a:r>
              <a:rPr lang="en-US" dirty="0" smtClean="0"/>
              <a:t>Scrum </a:t>
            </a:r>
          </a:p>
          <a:p>
            <a:pPr lvl="1"/>
            <a:r>
              <a:rPr lang="en-US" dirty="0"/>
              <a:t>M</a:t>
            </a:r>
            <a:r>
              <a:rPr lang="en-US" dirty="0" smtClean="0"/>
              <a:t>etrics </a:t>
            </a:r>
            <a:r>
              <a:rPr lang="en-US" dirty="0"/>
              <a:t>we already know</a:t>
            </a:r>
          </a:p>
          <a:p>
            <a:pPr lvl="2"/>
            <a:r>
              <a:rPr lang="en-US" dirty="0"/>
              <a:t>Story points</a:t>
            </a:r>
          </a:p>
          <a:p>
            <a:pPr lvl="2"/>
            <a:r>
              <a:rPr lang="en-US" dirty="0"/>
              <a:t>Burndown</a:t>
            </a:r>
          </a:p>
          <a:p>
            <a:pPr lvl="2"/>
            <a:r>
              <a:rPr lang="en-US" dirty="0"/>
              <a:t>Velocity</a:t>
            </a:r>
          </a:p>
          <a:p>
            <a:pPr lvl="1"/>
            <a:r>
              <a:rPr lang="en-US" dirty="0"/>
              <a:t>Potential flaws</a:t>
            </a:r>
          </a:p>
          <a:p>
            <a:pPr lvl="2"/>
            <a:r>
              <a:rPr lang="en-US" dirty="0"/>
              <a:t>Relative</a:t>
            </a:r>
          </a:p>
          <a:p>
            <a:pPr lvl="2"/>
            <a:r>
              <a:rPr lang="en-US" dirty="0"/>
              <a:t>Administrative burden</a:t>
            </a:r>
          </a:p>
          <a:p>
            <a:pPr lvl="2"/>
            <a:r>
              <a:rPr lang="en-US" dirty="0"/>
              <a:t>#</a:t>
            </a:r>
            <a:r>
              <a:rPr lang="en-US" dirty="0" err="1"/>
              <a:t>NoEstimates</a:t>
            </a:r>
            <a:endParaRPr lang="en-US" dirty="0"/>
          </a:p>
          <a:p>
            <a:pPr lvl="1"/>
            <a:endParaRPr lang="en-US" dirty="0"/>
          </a:p>
        </p:txBody>
      </p:sp>
    </p:spTree>
    <p:extLst>
      <p:ext uri="{BB962C8B-B14F-4D97-AF65-F5344CB8AC3E}">
        <p14:creationId xmlns:p14="http://schemas.microsoft.com/office/powerpoint/2010/main" val="2071349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for Metrics</a:t>
            </a:r>
            <a:endParaRPr lang="en-US" dirty="0"/>
          </a:p>
        </p:txBody>
      </p:sp>
      <p:sp>
        <p:nvSpPr>
          <p:cNvPr id="3" name="Content Placeholder 2"/>
          <p:cNvSpPr>
            <a:spLocks noGrp="1"/>
          </p:cNvSpPr>
          <p:nvPr>
            <p:ph idx="1"/>
          </p:nvPr>
        </p:nvSpPr>
        <p:spPr/>
        <p:txBody>
          <a:bodyPr/>
          <a:lstStyle/>
          <a:p>
            <a:r>
              <a:rPr lang="en-US" dirty="0" smtClean="0"/>
              <a:t>Project </a:t>
            </a:r>
            <a:r>
              <a:rPr lang="en-US" dirty="0"/>
              <a:t>t</a:t>
            </a:r>
            <a:r>
              <a:rPr lang="en-US" dirty="0" smtClean="0"/>
              <a:t>racking system</a:t>
            </a:r>
          </a:p>
          <a:p>
            <a:r>
              <a:rPr lang="en-US" dirty="0" smtClean="0"/>
              <a:t>Source control</a:t>
            </a:r>
          </a:p>
          <a:p>
            <a:r>
              <a:rPr lang="en-US" dirty="0" smtClean="0"/>
              <a:t>Build pipeline</a:t>
            </a:r>
          </a:p>
          <a:p>
            <a:r>
              <a:rPr lang="en-US" dirty="0" smtClean="0"/>
              <a:t>System monitoring</a:t>
            </a:r>
          </a:p>
          <a:p>
            <a:endParaRPr lang="en-US" dirty="0"/>
          </a:p>
        </p:txBody>
      </p:sp>
    </p:spTree>
    <p:extLst>
      <p:ext uri="{BB962C8B-B14F-4D97-AF65-F5344CB8AC3E}">
        <p14:creationId xmlns:p14="http://schemas.microsoft.com/office/powerpoint/2010/main" val="2874818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Tracking System Metrics</a:t>
            </a:r>
            <a:endParaRPr lang="en-US" dirty="0"/>
          </a:p>
        </p:txBody>
      </p:sp>
      <p:sp>
        <p:nvSpPr>
          <p:cNvPr id="3" name="Content Placeholder 2"/>
          <p:cNvSpPr>
            <a:spLocks noGrp="1"/>
          </p:cNvSpPr>
          <p:nvPr>
            <p:ph idx="1"/>
          </p:nvPr>
        </p:nvSpPr>
        <p:spPr/>
        <p:txBody>
          <a:bodyPr/>
          <a:lstStyle/>
          <a:p>
            <a:r>
              <a:rPr lang="en-US" dirty="0" smtClean="0"/>
              <a:t>Estimates</a:t>
            </a:r>
          </a:p>
          <a:p>
            <a:r>
              <a:rPr lang="en-US" dirty="0" smtClean="0"/>
              <a:t>Tags</a:t>
            </a:r>
          </a:p>
          <a:p>
            <a:r>
              <a:rPr lang="en-US" dirty="0" smtClean="0"/>
              <a:t>Bugs</a:t>
            </a:r>
          </a:p>
          <a:p>
            <a:r>
              <a:rPr lang="en-US" dirty="0" smtClean="0"/>
              <a:t>Recidivism</a:t>
            </a:r>
          </a:p>
          <a:p>
            <a:r>
              <a:rPr lang="en-US" dirty="0" smtClean="0"/>
              <a:t>Assignees</a:t>
            </a:r>
            <a:endParaRPr lang="en-US" dirty="0"/>
          </a:p>
        </p:txBody>
      </p:sp>
    </p:spTree>
    <p:extLst>
      <p:ext uri="{BB962C8B-B14F-4D97-AF65-F5344CB8AC3E}">
        <p14:creationId xmlns:p14="http://schemas.microsoft.com/office/powerpoint/2010/main" val="2492351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 Agenda</a:t>
            </a:r>
            <a:endParaRPr lang="en-US" dirty="0"/>
          </a:p>
        </p:txBody>
      </p:sp>
      <p:sp>
        <p:nvSpPr>
          <p:cNvPr id="7" name="Rectangle 6"/>
          <p:cNvSpPr/>
          <p:nvPr/>
        </p:nvSpPr>
        <p:spPr>
          <a:xfrm>
            <a:off x="1695450" y="1595440"/>
            <a:ext cx="8801100" cy="4411661"/>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Day </a:t>
            </a:r>
            <a:r>
              <a:rPr lang="en-US" sz="2000" b="1" dirty="0" smtClean="0"/>
              <a:t>5 </a:t>
            </a:r>
            <a:r>
              <a:rPr lang="en-US" sz="2000" b="1" dirty="0"/>
              <a:t>– </a:t>
            </a:r>
            <a:r>
              <a:rPr lang="en-US" sz="2000" b="1" dirty="0" smtClean="0"/>
              <a:t>Preview of Release 3 and Demo Day</a:t>
            </a:r>
            <a:endParaRPr lang="en-US" sz="2000" b="1" dirty="0"/>
          </a:p>
        </p:txBody>
      </p:sp>
      <p:graphicFrame>
        <p:nvGraphicFramePr>
          <p:cNvPr id="8" name="Content Placeholder 7"/>
          <p:cNvGraphicFramePr>
            <a:graphicFrameLocks/>
          </p:cNvGraphicFramePr>
          <p:nvPr>
            <p:extLst>
              <p:ext uri="{D42A27DB-BD31-4B8C-83A1-F6EECF244321}">
                <p14:modId xmlns:p14="http://schemas.microsoft.com/office/powerpoint/2010/main" val="1423264545"/>
              </p:ext>
            </p:extLst>
          </p:nvPr>
        </p:nvGraphicFramePr>
        <p:xfrm>
          <a:off x="1838326" y="2057401"/>
          <a:ext cx="8515350" cy="3809999"/>
        </p:xfrm>
        <a:graphic>
          <a:graphicData uri="http://schemas.openxmlformats.org/drawingml/2006/table">
            <a:tbl>
              <a:tblPr bandRow="1">
                <a:tableStyleId>{5C22544A-7EE6-4342-B048-85BDC9FD1C3A}</a:tableStyleId>
              </a:tblPr>
              <a:tblGrid>
                <a:gridCol w="1616074"/>
                <a:gridCol w="6899276"/>
              </a:tblGrid>
              <a:tr h="1684158">
                <a:tc>
                  <a:txBody>
                    <a:bodyPr/>
                    <a:lstStyle/>
                    <a:p>
                      <a:r>
                        <a:rPr lang="en-US" sz="2400" b="1" dirty="0" smtClean="0">
                          <a:solidFill>
                            <a:schemeClr val="tx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Logistics until end of program</a:t>
                      </a:r>
                    </a:p>
                    <a:p>
                      <a:pPr marL="182880" indent="-182880">
                        <a:buFont typeface="Arial" panose="020B0604020202020204" pitchFamily="34" charset="0"/>
                        <a:buChar char="•"/>
                      </a:pPr>
                      <a:r>
                        <a:rPr lang="en-US" sz="2400" dirty="0" smtClean="0">
                          <a:solidFill>
                            <a:schemeClr val="tx1"/>
                          </a:solidFill>
                        </a:rPr>
                        <a:t>Pick a SOO to complete the pre-award cycle</a:t>
                      </a:r>
                    </a:p>
                    <a:p>
                      <a:pPr marL="182880" indent="-182880">
                        <a:buFont typeface="Arial" panose="020B0604020202020204" pitchFamily="34" charset="0"/>
                        <a:buChar char="•"/>
                      </a:pPr>
                      <a:r>
                        <a:rPr lang="en-US" sz="2400" dirty="0" smtClean="0">
                          <a:solidFill>
                            <a:schemeClr val="tx1"/>
                          </a:solidFill>
                        </a:rPr>
                        <a:t>Managing digital service</a:t>
                      </a:r>
                      <a:r>
                        <a:rPr lang="en-US" sz="2400" baseline="0" dirty="0" smtClean="0">
                          <a:solidFill>
                            <a:schemeClr val="tx1"/>
                          </a:solidFill>
                        </a:rPr>
                        <a:t> delivery</a:t>
                      </a:r>
                    </a:p>
                    <a:p>
                      <a:pPr marL="182880" indent="-182880">
                        <a:buFont typeface="Arial" panose="020B0604020202020204" pitchFamily="34" charset="0"/>
                        <a:buChar char="•"/>
                      </a:pPr>
                      <a:r>
                        <a:rPr lang="en-US" sz="2400" baseline="0" dirty="0" smtClean="0">
                          <a:solidFill>
                            <a:schemeClr val="tx1"/>
                          </a:solidFill>
                        </a:rPr>
                        <a:t>Metrics Activity</a:t>
                      </a:r>
                      <a:endParaRPr lang="en-US" sz="2400" dirty="0" smtClean="0">
                        <a:solidFill>
                          <a:schemeClr val="tx1"/>
                        </a:solidFill>
                      </a:endParaRPr>
                    </a:p>
                  </a:txBody>
                  <a:tcPr marL="68580" marR="68580" marT="34290" marB="34290" anchor="ctr">
                    <a:solidFill>
                      <a:schemeClr val="accent1">
                        <a:lumMod val="20000"/>
                        <a:lumOff val="80000"/>
                      </a:schemeClr>
                    </a:solidFill>
                  </a:tcPr>
                </a:tc>
              </a:tr>
              <a:tr h="569421">
                <a:tc gridSpan="2">
                  <a:txBody>
                    <a:bodyPr/>
                    <a:lstStyle/>
                    <a:p>
                      <a:pPr marL="91440" indent="-91440" algn="ctr"/>
                      <a:r>
                        <a:rPr lang="en-US" sz="2400" b="1" dirty="0" smtClean="0">
                          <a:solidFill>
                            <a:schemeClr val="tx1"/>
                          </a:solidFill>
                        </a:rPr>
                        <a:t>Lunch</a:t>
                      </a:r>
                      <a:r>
                        <a:rPr lang="en-US" sz="2400" b="1" baseline="0" dirty="0" smtClean="0">
                          <a:solidFill>
                            <a:schemeClr val="tx1"/>
                          </a:solidFill>
                        </a:rPr>
                        <a:t> </a:t>
                      </a:r>
                      <a:r>
                        <a:rPr lang="en-US" sz="2400" b="1" dirty="0" smtClean="0">
                          <a:solidFill>
                            <a:schemeClr val="tx1"/>
                          </a:solidFill>
                        </a:rPr>
                        <a:t>(12:00-1:00</a:t>
                      </a:r>
                      <a:r>
                        <a:rPr lang="en-US" sz="2400" b="1" baseline="0" dirty="0" smtClean="0">
                          <a:solidFill>
                            <a:schemeClr val="tx1"/>
                          </a:solidFill>
                        </a:rPr>
                        <a:t> pm)</a:t>
                      </a:r>
                      <a:endParaRPr lang="en-US" sz="2400" b="1" dirty="0">
                        <a:solidFill>
                          <a:schemeClr val="tx1"/>
                        </a:solidFill>
                      </a:endParaRPr>
                    </a:p>
                  </a:txBody>
                  <a:tcPr marL="68580" marR="68580" marT="34290" marB="34290" anchor="ctr">
                    <a:solidFill>
                      <a:schemeClr val="bg1"/>
                    </a:solidFill>
                  </a:tcPr>
                </a:tc>
                <a:tc hMerge="1">
                  <a:txBody>
                    <a:bodyPr/>
                    <a:lstStyle/>
                    <a:p>
                      <a:endParaRPr lang="en-US"/>
                    </a:p>
                  </a:txBody>
                  <a:tcPr/>
                </a:tc>
              </a:tr>
              <a:tr h="1556420">
                <a:tc>
                  <a:txBody>
                    <a:bodyPr/>
                    <a:lstStyle/>
                    <a:p>
                      <a:endParaRPr lang="en-US" sz="2400" b="1" kern="1200" dirty="0" smtClean="0">
                        <a:solidFill>
                          <a:schemeClr val="tx1"/>
                        </a:solidFill>
                        <a:latin typeface="+mn-lt"/>
                        <a:ea typeface="+mn-ea"/>
                        <a:cs typeface="+mn-cs"/>
                      </a:endParaRPr>
                    </a:p>
                    <a:p>
                      <a:r>
                        <a:rPr lang="en-US" sz="2400" b="1" kern="1200" dirty="0" smtClean="0">
                          <a:solidFill>
                            <a:schemeClr val="tx1"/>
                          </a:solidFill>
                          <a:latin typeface="+mn-lt"/>
                          <a:ea typeface="+mn-ea"/>
                          <a:cs typeface="+mn-cs"/>
                        </a:rPr>
                        <a:t>Afternoon</a:t>
                      </a:r>
                    </a:p>
                    <a:p>
                      <a:endParaRPr lang="en-US" sz="3200" b="1" kern="1200" dirty="0">
                        <a:solidFill>
                          <a:schemeClr val="tx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smtClean="0">
                          <a:solidFill>
                            <a:schemeClr val="tx1"/>
                          </a:solidFill>
                        </a:rPr>
                        <a:t>Final wrap-up and feedback gathering </a:t>
                      </a:r>
                    </a:p>
                    <a:p>
                      <a:pPr marL="182880" indent="-182880">
                        <a:buFont typeface="Arial" panose="020B0604020202020204" pitchFamily="34" charset="0"/>
                        <a:buChar char="•"/>
                      </a:pPr>
                      <a:r>
                        <a:rPr lang="en-US" sz="2400" baseline="0" dirty="0" smtClean="0">
                          <a:solidFill>
                            <a:schemeClr val="tx1"/>
                          </a:solidFill>
                        </a:rPr>
                        <a:t>Live Digital Assignment Presentations</a:t>
                      </a:r>
                    </a:p>
                  </a:txBody>
                  <a:tcPr marL="68580" marR="68580" marT="34290" marB="34290"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2694554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Project Tracking Systems</a:t>
            </a:r>
            <a:endParaRPr lang="en-US" dirty="0"/>
          </a:p>
        </p:txBody>
      </p:sp>
      <p:sp>
        <p:nvSpPr>
          <p:cNvPr id="3" name="Content Placeholder 2"/>
          <p:cNvSpPr>
            <a:spLocks noGrp="1"/>
          </p:cNvSpPr>
          <p:nvPr>
            <p:ph idx="1"/>
          </p:nvPr>
        </p:nvSpPr>
        <p:spPr/>
        <p:txBody>
          <a:bodyPr/>
          <a:lstStyle/>
          <a:p>
            <a:r>
              <a:rPr lang="en-US" dirty="0"/>
              <a:t>JIRA</a:t>
            </a:r>
          </a:p>
          <a:p>
            <a:r>
              <a:rPr lang="en-US" dirty="0" err="1"/>
              <a:t>Trello</a:t>
            </a:r>
            <a:endParaRPr lang="en-US" dirty="0"/>
          </a:p>
          <a:p>
            <a:r>
              <a:rPr lang="en-US" dirty="0" err="1"/>
              <a:t>OnTime</a:t>
            </a:r>
            <a:endParaRPr lang="en-US" dirty="0"/>
          </a:p>
          <a:p>
            <a:r>
              <a:rPr lang="en-US" dirty="0" err="1"/>
              <a:t>LeanKit</a:t>
            </a:r>
            <a:endParaRPr lang="en-US" dirty="0"/>
          </a:p>
          <a:p>
            <a:r>
              <a:rPr lang="en-US" dirty="0" err="1"/>
              <a:t>RealTimeBoard</a:t>
            </a:r>
            <a:endParaRPr lang="en-US" dirty="0"/>
          </a:p>
          <a:p>
            <a:r>
              <a:rPr lang="en-US" dirty="0" err="1"/>
              <a:t>TeamPulse</a:t>
            </a:r>
            <a:endParaRPr lang="en-US" dirty="0"/>
          </a:p>
          <a:p>
            <a:r>
              <a:rPr lang="en-US" dirty="0" err="1"/>
              <a:t>PlanBox</a:t>
            </a:r>
            <a:endParaRPr lang="en-US" dirty="0"/>
          </a:p>
          <a:p>
            <a:r>
              <a:rPr lang="en-US" dirty="0">
                <a:hlinkClick r:id="rId2"/>
              </a:rPr>
              <a:t>FogBugz</a:t>
            </a:r>
            <a:endParaRPr lang="en-US" dirty="0"/>
          </a:p>
          <a:p>
            <a:endParaRPr lang="en-US" dirty="0"/>
          </a:p>
        </p:txBody>
      </p:sp>
    </p:spTree>
    <p:extLst>
      <p:ext uri="{BB962C8B-B14F-4D97-AF65-F5344CB8AC3E}">
        <p14:creationId xmlns:p14="http://schemas.microsoft.com/office/powerpoint/2010/main" val="1566215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Metrics</a:t>
            </a:r>
            <a:endParaRPr lang="en-US" dirty="0"/>
          </a:p>
        </p:txBody>
      </p:sp>
      <p:sp>
        <p:nvSpPr>
          <p:cNvPr id="3" name="Content Placeholder 2"/>
          <p:cNvSpPr>
            <a:spLocks noGrp="1"/>
          </p:cNvSpPr>
          <p:nvPr>
            <p:ph idx="1"/>
          </p:nvPr>
        </p:nvSpPr>
        <p:spPr/>
        <p:txBody>
          <a:bodyPr/>
          <a:lstStyle/>
          <a:p>
            <a:r>
              <a:rPr lang="en-US" dirty="0" smtClean="0"/>
              <a:t>Who, what, when, where of code changes</a:t>
            </a:r>
          </a:p>
          <a:p>
            <a:r>
              <a:rPr lang="en-US" dirty="0" smtClean="0"/>
              <a:t>Distributed source control</a:t>
            </a:r>
          </a:p>
          <a:p>
            <a:pPr lvl="1"/>
            <a:r>
              <a:rPr lang="en-US" dirty="0" smtClean="0"/>
              <a:t>Accepted and denied pull requests</a:t>
            </a:r>
          </a:p>
          <a:p>
            <a:pPr lvl="1"/>
            <a:r>
              <a:rPr lang="en-US" dirty="0" smtClean="0"/>
              <a:t>Reviews</a:t>
            </a:r>
            <a:endParaRPr lang="en-US" dirty="0"/>
          </a:p>
        </p:txBody>
      </p:sp>
    </p:spTree>
    <p:extLst>
      <p:ext uri="{BB962C8B-B14F-4D97-AF65-F5344CB8AC3E}">
        <p14:creationId xmlns:p14="http://schemas.microsoft.com/office/powerpoint/2010/main" val="108986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Version Control Systems</a:t>
            </a:r>
            <a:endParaRPr lang="en-US" dirty="0"/>
          </a:p>
        </p:txBody>
      </p:sp>
      <p:sp>
        <p:nvSpPr>
          <p:cNvPr id="3" name="Content Placeholder 2"/>
          <p:cNvSpPr>
            <a:spLocks noGrp="1"/>
          </p:cNvSpPr>
          <p:nvPr>
            <p:ph idx="1"/>
          </p:nvPr>
        </p:nvSpPr>
        <p:spPr/>
        <p:txBody>
          <a:bodyPr/>
          <a:lstStyle/>
          <a:p>
            <a:r>
              <a:rPr lang="en-US" dirty="0">
                <a:hlinkClick r:id="rId2"/>
              </a:rPr>
              <a:t>Git</a:t>
            </a:r>
            <a:endParaRPr lang="en-US" dirty="0"/>
          </a:p>
          <a:p>
            <a:r>
              <a:rPr lang="en-US" dirty="0"/>
              <a:t>Subversion</a:t>
            </a:r>
          </a:p>
          <a:p>
            <a:r>
              <a:rPr lang="en-US" dirty="0"/>
              <a:t>CVS </a:t>
            </a:r>
          </a:p>
          <a:p>
            <a:r>
              <a:rPr lang="en-US" dirty="0" smtClean="0"/>
              <a:t>Mercurial</a:t>
            </a:r>
          </a:p>
          <a:p>
            <a:r>
              <a:rPr lang="en-US" dirty="0" smtClean="0"/>
              <a:t>Team Foundation Server</a:t>
            </a:r>
            <a:endParaRPr lang="en-US" dirty="0"/>
          </a:p>
          <a:p>
            <a:endParaRPr lang="en-US" dirty="0"/>
          </a:p>
        </p:txBody>
      </p:sp>
    </p:spTree>
    <p:extLst>
      <p:ext uri="{BB962C8B-B14F-4D97-AF65-F5344CB8AC3E}">
        <p14:creationId xmlns:p14="http://schemas.microsoft.com/office/powerpoint/2010/main" val="18195435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Important Lesson</a:t>
            </a:r>
            <a:endParaRPr lang="en-US" dirty="0"/>
          </a:p>
        </p:txBody>
      </p:sp>
      <p:sp>
        <p:nvSpPr>
          <p:cNvPr id="3" name="Content Placeholder 2"/>
          <p:cNvSpPr>
            <a:spLocks noGrp="1"/>
          </p:cNvSpPr>
          <p:nvPr>
            <p:ph idx="1"/>
          </p:nvPr>
        </p:nvSpPr>
        <p:spPr>
          <a:xfrm>
            <a:off x="3367617" y="1879599"/>
            <a:ext cx="5998633" cy="660401"/>
          </a:xfrm>
        </p:spPr>
        <p:txBody>
          <a:bodyPr>
            <a:noAutofit/>
          </a:bodyPr>
          <a:lstStyle/>
          <a:p>
            <a:pPr marL="0" indent="0">
              <a:buNone/>
            </a:pPr>
            <a:r>
              <a:rPr lang="en-US" sz="4800" i="1" dirty="0" smtClean="0"/>
              <a:t>Focus on idle work; not idle </a:t>
            </a:r>
            <a:r>
              <a:rPr lang="en-US" sz="4800" i="1" dirty="0" smtClean="0">
                <a:hlinkClick r:id="rId2"/>
              </a:rPr>
              <a:t>workers</a:t>
            </a:r>
            <a:r>
              <a:rPr lang="en-US" sz="4800" i="1" dirty="0" smtClean="0"/>
              <a:t>.</a:t>
            </a:r>
            <a:endParaRPr lang="en-US" sz="4800"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6732" y="3505200"/>
            <a:ext cx="8025181" cy="2489200"/>
          </a:xfrm>
          <a:prstGeom prst="rect">
            <a:avLst/>
          </a:prstGeom>
        </p:spPr>
      </p:pic>
    </p:spTree>
    <p:extLst>
      <p:ext uri="{BB962C8B-B14F-4D97-AF65-F5344CB8AC3E}">
        <p14:creationId xmlns:p14="http://schemas.microsoft.com/office/powerpoint/2010/main" val="33018003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Pipeline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Automated software builds</a:t>
            </a:r>
          </a:p>
          <a:p>
            <a:r>
              <a:rPr lang="en-US" dirty="0" smtClean="0"/>
              <a:t>Automated artifact versioning</a:t>
            </a:r>
          </a:p>
          <a:p>
            <a:r>
              <a:rPr lang="en-US" dirty="0" smtClean="0"/>
              <a:t>Automated </a:t>
            </a:r>
            <a:r>
              <a:rPr lang="en-US" dirty="0"/>
              <a:t>d</a:t>
            </a:r>
            <a:r>
              <a:rPr lang="en-US" dirty="0" smtClean="0"/>
              <a:t>ocumentation generation</a:t>
            </a:r>
          </a:p>
          <a:p>
            <a:r>
              <a:rPr lang="en-US" dirty="0" smtClean="0"/>
              <a:t>Automated testing</a:t>
            </a:r>
          </a:p>
          <a:p>
            <a:r>
              <a:rPr lang="en-US" dirty="0" smtClean="0"/>
              <a:t>Automated static analysis</a:t>
            </a:r>
          </a:p>
          <a:p>
            <a:r>
              <a:rPr lang="en-US" dirty="0" smtClean="0"/>
              <a:t>Automated deployment</a:t>
            </a:r>
          </a:p>
          <a:p>
            <a:r>
              <a:rPr lang="en-US" dirty="0" smtClean="0"/>
              <a:t>Sample tools</a:t>
            </a:r>
          </a:p>
          <a:p>
            <a:pPr lvl="1"/>
            <a:r>
              <a:rPr lang="en-US" dirty="0"/>
              <a:t>Jenkins</a:t>
            </a:r>
          </a:p>
          <a:p>
            <a:pPr lvl="1"/>
            <a:r>
              <a:rPr lang="en-US" dirty="0"/>
              <a:t>Hudson</a:t>
            </a:r>
          </a:p>
          <a:p>
            <a:pPr lvl="1"/>
            <a:r>
              <a:rPr lang="en-US" dirty="0"/>
              <a:t>Travis CI</a:t>
            </a:r>
          </a:p>
          <a:p>
            <a:pPr lvl="1"/>
            <a:r>
              <a:rPr lang="en-US" dirty="0"/>
              <a:t>Bamboo</a:t>
            </a:r>
          </a:p>
          <a:p>
            <a:pPr lvl="1"/>
            <a:r>
              <a:rPr lang="en-US" dirty="0" err="1"/>
              <a:t>GoCD</a:t>
            </a:r>
            <a:endParaRPr lang="en-US" dirty="0"/>
          </a:p>
          <a:p>
            <a:endParaRPr lang="en-US" dirty="0" smtClean="0"/>
          </a:p>
          <a:p>
            <a:pPr lvl="1"/>
            <a:endParaRPr lang="en-US" dirty="0"/>
          </a:p>
        </p:txBody>
      </p:sp>
    </p:spTree>
    <p:extLst>
      <p:ext uri="{BB962C8B-B14F-4D97-AF65-F5344CB8AC3E}">
        <p14:creationId xmlns:p14="http://schemas.microsoft.com/office/powerpoint/2010/main" val="3024903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Types of tests</a:t>
            </a:r>
          </a:p>
          <a:p>
            <a:pPr lvl="1"/>
            <a:r>
              <a:rPr lang="en-US" dirty="0" smtClean="0"/>
              <a:t>Developer tests</a:t>
            </a:r>
          </a:p>
          <a:p>
            <a:pPr lvl="2"/>
            <a:r>
              <a:rPr lang="en-US" dirty="0" smtClean="0"/>
              <a:t>Unit tests</a:t>
            </a:r>
          </a:p>
          <a:p>
            <a:pPr lvl="2"/>
            <a:r>
              <a:rPr lang="en-US" dirty="0" smtClean="0"/>
              <a:t>Integration tests</a:t>
            </a:r>
          </a:p>
          <a:p>
            <a:pPr lvl="1"/>
            <a:r>
              <a:rPr lang="en-US" dirty="0" smtClean="0"/>
              <a:t>Functional acceptance tests</a:t>
            </a:r>
          </a:p>
          <a:p>
            <a:pPr lvl="1"/>
            <a:r>
              <a:rPr lang="en-US" dirty="0" smtClean="0"/>
              <a:t>Non-functional tests</a:t>
            </a:r>
          </a:p>
          <a:p>
            <a:pPr lvl="2"/>
            <a:r>
              <a:rPr lang="en-US" dirty="0" smtClean="0"/>
              <a:t>Scalability</a:t>
            </a:r>
          </a:p>
          <a:p>
            <a:pPr lvl="2"/>
            <a:r>
              <a:rPr lang="en-US" dirty="0" smtClean="0"/>
              <a:t>Security</a:t>
            </a:r>
          </a:p>
          <a:p>
            <a:pPr lvl="2"/>
            <a:r>
              <a:rPr lang="en-US" dirty="0" smtClean="0"/>
              <a:t>Accessibility</a:t>
            </a:r>
          </a:p>
          <a:p>
            <a:r>
              <a:rPr lang="en-US" dirty="0" smtClean="0"/>
              <a:t>Metrics</a:t>
            </a:r>
          </a:p>
          <a:p>
            <a:pPr lvl="1"/>
            <a:r>
              <a:rPr lang="en-US" dirty="0" smtClean="0"/>
              <a:t>Tests passed/failed</a:t>
            </a:r>
          </a:p>
          <a:p>
            <a:pPr lvl="1"/>
            <a:r>
              <a:rPr lang="en-US" dirty="0" smtClean="0"/>
              <a:t>Time to run</a:t>
            </a:r>
          </a:p>
          <a:p>
            <a:pPr lvl="1"/>
            <a:r>
              <a:rPr lang="en-US" dirty="0" smtClean="0"/>
              <a:t>Number of tests total</a:t>
            </a:r>
          </a:p>
          <a:p>
            <a:pPr lvl="1"/>
            <a:r>
              <a:rPr lang="en-US" dirty="0" smtClean="0"/>
              <a:t>Number of tests run</a:t>
            </a:r>
          </a:p>
          <a:p>
            <a:r>
              <a:rPr lang="en-US" dirty="0" smtClean="0"/>
              <a:t>Can make for an interesting review</a:t>
            </a:r>
          </a:p>
          <a:p>
            <a:r>
              <a:rPr lang="en-US" dirty="0" smtClean="0"/>
              <a:t>Quality from the </a:t>
            </a:r>
            <a:r>
              <a:rPr lang="en-US" i="1" dirty="0" smtClean="0"/>
              <a:t>start</a:t>
            </a:r>
          </a:p>
          <a:p>
            <a:pPr lvl="1"/>
            <a:endParaRPr lang="en-US" dirty="0"/>
          </a:p>
        </p:txBody>
      </p:sp>
    </p:spTree>
    <p:extLst>
      <p:ext uri="{BB962C8B-B14F-4D97-AF65-F5344CB8AC3E}">
        <p14:creationId xmlns:p14="http://schemas.microsoft.com/office/powerpoint/2010/main" val="25048231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Acceptance Testing</a:t>
            </a:r>
            <a:endParaRPr lang="en-US" dirty="0"/>
          </a:p>
        </p:txBody>
      </p:sp>
      <p:sp>
        <p:nvSpPr>
          <p:cNvPr id="3" name="Content Placeholder 2"/>
          <p:cNvSpPr>
            <a:spLocks noGrp="1"/>
          </p:cNvSpPr>
          <p:nvPr>
            <p:ph idx="1"/>
          </p:nvPr>
        </p:nvSpPr>
        <p:spPr/>
        <p:txBody>
          <a:bodyPr/>
          <a:lstStyle/>
          <a:p>
            <a:r>
              <a:rPr lang="en-US" dirty="0" smtClean="0"/>
              <a:t>Should use Behavior-Driven Development (BDD)</a:t>
            </a:r>
          </a:p>
          <a:p>
            <a:pPr lvl="1"/>
            <a:r>
              <a:rPr lang="en-US" dirty="0" smtClean="0"/>
              <a:t>Tests defined as </a:t>
            </a:r>
            <a:r>
              <a:rPr lang="en-US" i="1" dirty="0" smtClean="0"/>
              <a:t>specifications</a:t>
            </a:r>
          </a:p>
          <a:p>
            <a:pPr lvl="1"/>
            <a:r>
              <a:rPr lang="en-US" dirty="0" smtClean="0"/>
              <a:t>Reasonably plain-English scenarios mapped to executable code</a:t>
            </a:r>
          </a:p>
          <a:p>
            <a:r>
              <a:rPr lang="en-US" dirty="0" smtClean="0"/>
              <a:t>Created by the Product Owner with the vendor</a:t>
            </a:r>
          </a:p>
          <a:p>
            <a:r>
              <a:rPr lang="en-US" dirty="0" smtClean="0"/>
              <a:t>Sample tools</a:t>
            </a:r>
          </a:p>
          <a:p>
            <a:pPr lvl="1"/>
            <a:r>
              <a:rPr lang="en-US" dirty="0" smtClean="0">
                <a:hlinkClick r:id="rId2"/>
              </a:rPr>
              <a:t>Cucumber</a:t>
            </a:r>
            <a:endParaRPr lang="en-US" dirty="0" smtClean="0"/>
          </a:p>
          <a:p>
            <a:pPr lvl="1"/>
            <a:r>
              <a:rPr lang="en-US" dirty="0" smtClean="0"/>
              <a:t>Numerous language- and framework-specific tools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823015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Testing</a:t>
            </a:r>
            <a:endParaRPr lang="en-US" dirty="0"/>
          </a:p>
        </p:txBody>
      </p:sp>
      <p:sp>
        <p:nvSpPr>
          <p:cNvPr id="3" name="Content Placeholder 2"/>
          <p:cNvSpPr>
            <a:spLocks noGrp="1"/>
          </p:cNvSpPr>
          <p:nvPr>
            <p:ph idx="1"/>
          </p:nvPr>
        </p:nvSpPr>
        <p:spPr/>
        <p:txBody>
          <a:bodyPr/>
          <a:lstStyle/>
          <a:p>
            <a:r>
              <a:rPr lang="en-US" dirty="0" smtClean="0"/>
              <a:t>Ensures application continues to perform with greater demands on bandwidth, memory, processing power, I/O, etc.</a:t>
            </a:r>
          </a:p>
          <a:p>
            <a:r>
              <a:rPr lang="en-US" dirty="0" smtClean="0"/>
              <a:t>Different kinds of load</a:t>
            </a:r>
          </a:p>
          <a:p>
            <a:pPr lvl="1"/>
            <a:r>
              <a:rPr lang="en-US" dirty="0" smtClean="0"/>
              <a:t>Users</a:t>
            </a:r>
          </a:p>
          <a:p>
            <a:pPr lvl="1"/>
            <a:r>
              <a:rPr lang="en-US" dirty="0" smtClean="0"/>
              <a:t>Data</a:t>
            </a:r>
          </a:p>
          <a:p>
            <a:pPr lvl="1"/>
            <a:r>
              <a:rPr lang="en-US" dirty="0" smtClean="0"/>
              <a:t>Static assets</a:t>
            </a:r>
          </a:p>
          <a:p>
            <a:r>
              <a:rPr lang="en-US" dirty="0" smtClean="0"/>
              <a:t>Sample tools</a:t>
            </a:r>
          </a:p>
          <a:p>
            <a:pPr lvl="1"/>
            <a:r>
              <a:rPr lang="en-US" dirty="0">
                <a:hlinkClick r:id="rId2"/>
              </a:rPr>
              <a:t>Gatling</a:t>
            </a:r>
            <a:r>
              <a:rPr lang="en-US" dirty="0"/>
              <a:t> (</a:t>
            </a:r>
            <a:r>
              <a:rPr lang="en-US" dirty="0">
                <a:hlinkClick r:id="rId3"/>
              </a:rPr>
              <a:t>reports</a:t>
            </a:r>
            <a:r>
              <a:rPr lang="en-US" dirty="0"/>
              <a:t>)</a:t>
            </a:r>
          </a:p>
          <a:p>
            <a:pPr lvl="1"/>
            <a:r>
              <a:rPr lang="en-US" dirty="0">
                <a:hlinkClick r:id="rId4"/>
              </a:rPr>
              <a:t>JMeter</a:t>
            </a:r>
            <a:endParaRPr lang="en-US" dirty="0"/>
          </a:p>
          <a:p>
            <a:pPr lvl="1"/>
            <a:endParaRPr lang="en-US" dirty="0"/>
          </a:p>
        </p:txBody>
      </p:sp>
    </p:spTree>
    <p:extLst>
      <p:ext uri="{BB962C8B-B14F-4D97-AF65-F5344CB8AC3E}">
        <p14:creationId xmlns:p14="http://schemas.microsoft.com/office/powerpoint/2010/main" val="1997265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a:t>
            </a:r>
            <a:endParaRPr lang="en-US" dirty="0"/>
          </a:p>
        </p:txBody>
      </p:sp>
      <p:sp>
        <p:nvSpPr>
          <p:cNvPr id="3" name="Content Placeholder 2"/>
          <p:cNvSpPr>
            <a:spLocks noGrp="1"/>
          </p:cNvSpPr>
          <p:nvPr>
            <p:ph idx="1"/>
          </p:nvPr>
        </p:nvSpPr>
        <p:spPr/>
        <p:txBody>
          <a:bodyPr>
            <a:normAutofit/>
          </a:bodyPr>
          <a:lstStyle/>
          <a:p>
            <a:r>
              <a:rPr lang="en-US" dirty="0" smtClean="0"/>
              <a:t>Ensures application remains secure from all threat vectors</a:t>
            </a:r>
          </a:p>
          <a:p>
            <a:r>
              <a:rPr lang="en-US" dirty="0" smtClean="0"/>
              <a:t>Multiple fronts</a:t>
            </a:r>
          </a:p>
          <a:p>
            <a:pPr lvl="1"/>
            <a:r>
              <a:rPr lang="en-US" dirty="0" smtClean="0"/>
              <a:t>Functional </a:t>
            </a:r>
            <a:r>
              <a:rPr lang="en-US" dirty="0"/>
              <a:t>tests from user interface </a:t>
            </a:r>
          </a:p>
          <a:p>
            <a:pPr lvl="1"/>
            <a:r>
              <a:rPr lang="en-US" dirty="0"/>
              <a:t>Functional tests from elsewhere</a:t>
            </a:r>
          </a:p>
          <a:p>
            <a:pPr lvl="1"/>
            <a:r>
              <a:rPr lang="en-US" dirty="0"/>
              <a:t>Tests against common </a:t>
            </a:r>
            <a:r>
              <a:rPr lang="en-US" dirty="0" smtClean="0"/>
              <a:t>vulnerabilities</a:t>
            </a:r>
            <a:endParaRPr lang="en-US" dirty="0"/>
          </a:p>
          <a:p>
            <a:pPr lvl="2"/>
            <a:r>
              <a:rPr lang="en-US" dirty="0">
                <a:hlinkClick r:id="rId2"/>
              </a:rPr>
              <a:t>BDD Security</a:t>
            </a:r>
            <a:endParaRPr lang="en-US" dirty="0"/>
          </a:p>
          <a:p>
            <a:pPr lvl="2"/>
            <a:r>
              <a:rPr lang="en-US" dirty="0">
                <a:hlinkClick r:id="rId3"/>
              </a:rPr>
              <a:t>Gauntltt</a:t>
            </a:r>
            <a:endParaRPr lang="en-US" dirty="0"/>
          </a:p>
          <a:p>
            <a:pPr lvl="2"/>
            <a:r>
              <a:rPr lang="en-US" dirty="0">
                <a:hlinkClick r:id="rId4"/>
              </a:rPr>
              <a:t>Mittn</a:t>
            </a:r>
            <a:endParaRPr lang="en-US" dirty="0"/>
          </a:p>
          <a:p>
            <a:pPr lvl="1"/>
            <a:r>
              <a:rPr lang="en-US" dirty="0" smtClean="0"/>
              <a:t>Infrastructure scanning</a:t>
            </a:r>
            <a:endParaRPr lang="en-US" dirty="0"/>
          </a:p>
          <a:p>
            <a:pPr lvl="2"/>
            <a:r>
              <a:rPr lang="en-US" dirty="0">
                <a:hlinkClick r:id="rId5"/>
              </a:rPr>
              <a:t>OWASP Zap</a:t>
            </a:r>
            <a:endParaRPr lang="en-US" dirty="0"/>
          </a:p>
          <a:p>
            <a:endParaRPr lang="en-US" dirty="0" smtClean="0"/>
          </a:p>
          <a:p>
            <a:endParaRPr lang="en-US" dirty="0"/>
          </a:p>
        </p:txBody>
      </p:sp>
    </p:spTree>
    <p:extLst>
      <p:ext uri="{BB962C8B-B14F-4D97-AF65-F5344CB8AC3E}">
        <p14:creationId xmlns:p14="http://schemas.microsoft.com/office/powerpoint/2010/main" val="3386973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Testing</a:t>
            </a:r>
            <a:endParaRPr lang="en-US" dirty="0"/>
          </a:p>
        </p:txBody>
      </p:sp>
      <p:sp>
        <p:nvSpPr>
          <p:cNvPr id="3" name="Content Placeholder 2"/>
          <p:cNvSpPr>
            <a:spLocks noGrp="1"/>
          </p:cNvSpPr>
          <p:nvPr>
            <p:ph idx="1"/>
          </p:nvPr>
        </p:nvSpPr>
        <p:spPr/>
        <p:txBody>
          <a:bodyPr/>
          <a:lstStyle/>
          <a:p>
            <a:pPr fontAlgn="base"/>
            <a:r>
              <a:rPr lang="en-US" dirty="0"/>
              <a:t>Particularly critical for web interfaces produced by government ​</a:t>
            </a:r>
          </a:p>
          <a:p>
            <a:pPr fontAlgn="base"/>
            <a:r>
              <a:rPr lang="en-US" dirty="0"/>
              <a:t>Not nearly as mature so may have to resort to periodic manual testing​</a:t>
            </a:r>
          </a:p>
          <a:p>
            <a:pPr fontAlgn="base"/>
            <a:r>
              <a:rPr lang="en-US" dirty="0"/>
              <a:t>Sample tools​</a:t>
            </a:r>
          </a:p>
          <a:p>
            <a:pPr lvl="1" fontAlgn="base"/>
            <a:r>
              <a:rPr lang="en-US" dirty="0" smtClean="0">
                <a:hlinkClick r:id="rId2"/>
              </a:rPr>
              <a:t>Pa11y</a:t>
            </a:r>
            <a:r>
              <a:rPr lang="en-US" dirty="0"/>
              <a:t>​</a:t>
            </a:r>
          </a:p>
          <a:p>
            <a:pPr lvl="1" fontAlgn="base"/>
            <a:r>
              <a:rPr lang="en-US" dirty="0">
                <a:hlinkClick r:id="rId3"/>
              </a:rPr>
              <a:t>AATT</a:t>
            </a:r>
            <a:endParaRPr lang="en-US" dirty="0"/>
          </a:p>
          <a:p>
            <a:endParaRPr lang="en-US" dirty="0"/>
          </a:p>
        </p:txBody>
      </p:sp>
    </p:spTree>
    <p:extLst>
      <p:ext uri="{BB962C8B-B14F-4D97-AF65-F5344CB8AC3E}">
        <p14:creationId xmlns:p14="http://schemas.microsoft.com/office/powerpoint/2010/main" val="3082642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6700" y="1341845"/>
            <a:ext cx="9144000" cy="1169861"/>
          </a:xfrm>
        </p:spPr>
        <p:txBody>
          <a:bodyPr>
            <a:normAutofit/>
          </a:bodyPr>
          <a:lstStyle/>
          <a:p>
            <a:r>
              <a:rPr lang="en-US" dirty="0"/>
              <a:t>Release 4: Awarding &amp; Administering Digital Service Contracts Introduction</a:t>
            </a:r>
          </a:p>
        </p:txBody>
      </p:sp>
      <p:sp>
        <p:nvSpPr>
          <p:cNvPr id="5" name="Subtitle 4"/>
          <p:cNvSpPr>
            <a:spLocks noGrp="1"/>
          </p:cNvSpPr>
          <p:nvPr>
            <p:ph type="subTitle" idx="1"/>
          </p:nvPr>
        </p:nvSpPr>
        <p:spPr/>
        <p:txBody>
          <a:bodyPr/>
          <a:lstStyle/>
          <a:p>
            <a:r>
              <a:rPr lang="en-US" dirty="0" smtClean="0"/>
              <a:t>Making the Award, Managing the Contract, and Incentives</a:t>
            </a:r>
            <a:endParaRPr lang="en-US" dirty="0"/>
          </a:p>
        </p:txBody>
      </p:sp>
    </p:spTree>
    <p:extLst>
      <p:ext uri="{BB962C8B-B14F-4D97-AF65-F5344CB8AC3E}">
        <p14:creationId xmlns:p14="http://schemas.microsoft.com/office/powerpoint/2010/main" val="3025160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Aside: Testing As Documentation</a:t>
            </a:r>
            <a:endParaRPr lang="en-US" dirty="0"/>
          </a:p>
        </p:txBody>
      </p:sp>
      <p:sp>
        <p:nvSpPr>
          <p:cNvPr id="3" name="Content Placeholder 2"/>
          <p:cNvSpPr>
            <a:spLocks noGrp="1"/>
          </p:cNvSpPr>
          <p:nvPr>
            <p:ph idx="1"/>
          </p:nvPr>
        </p:nvSpPr>
        <p:spPr/>
        <p:txBody>
          <a:bodyPr/>
          <a:lstStyle/>
          <a:p>
            <a:r>
              <a:rPr lang="en-US" dirty="0"/>
              <a:t>Guaranteed to be </a:t>
            </a:r>
            <a:r>
              <a:rPr lang="en-US" dirty="0" smtClean="0"/>
              <a:t>current</a:t>
            </a:r>
          </a:p>
          <a:p>
            <a:r>
              <a:rPr lang="en-US" dirty="0" smtClean="0"/>
              <a:t>Baseline with existing metrics</a:t>
            </a:r>
          </a:p>
          <a:p>
            <a:r>
              <a:rPr lang="en-US" dirty="0" smtClean="0"/>
              <a:t>Essential </a:t>
            </a:r>
            <a:r>
              <a:rPr lang="en-US" dirty="0"/>
              <a:t>for a good transition plan</a:t>
            </a:r>
          </a:p>
          <a:p>
            <a:endParaRPr lang="en-US" dirty="0"/>
          </a:p>
        </p:txBody>
      </p:sp>
    </p:spTree>
    <p:extLst>
      <p:ext uri="{BB962C8B-B14F-4D97-AF65-F5344CB8AC3E}">
        <p14:creationId xmlns:p14="http://schemas.microsoft.com/office/powerpoint/2010/main" val="26640433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Measures code quality</a:t>
            </a:r>
          </a:p>
          <a:p>
            <a:r>
              <a:rPr lang="en-US" dirty="0" smtClean="0"/>
              <a:t>Provides hints into functionality, scalability, security</a:t>
            </a:r>
          </a:p>
          <a:p>
            <a:r>
              <a:rPr lang="en-US" dirty="0" smtClean="0"/>
              <a:t>Technical debt metrics</a:t>
            </a:r>
          </a:p>
          <a:p>
            <a:pPr lvl="1"/>
            <a:r>
              <a:rPr lang="en-US" dirty="0" smtClean="0"/>
              <a:t>Code coverage</a:t>
            </a:r>
          </a:p>
          <a:p>
            <a:pPr lvl="1"/>
            <a:r>
              <a:rPr lang="en-US" dirty="0" smtClean="0"/>
              <a:t>Duplication</a:t>
            </a:r>
          </a:p>
          <a:p>
            <a:pPr lvl="1"/>
            <a:r>
              <a:rPr lang="en-US" dirty="0" err="1" smtClean="0"/>
              <a:t>Cyclomatic</a:t>
            </a:r>
            <a:r>
              <a:rPr lang="en-US" dirty="0" smtClean="0"/>
              <a:t> complexity</a:t>
            </a:r>
          </a:p>
          <a:p>
            <a:pPr lvl="1"/>
            <a:r>
              <a:rPr lang="en-US" dirty="0" smtClean="0"/>
              <a:t>Adherence to standards</a:t>
            </a:r>
          </a:p>
          <a:p>
            <a:pPr lvl="1"/>
            <a:r>
              <a:rPr lang="en-US" dirty="0" smtClean="0"/>
              <a:t>Lines of code</a:t>
            </a:r>
          </a:p>
          <a:p>
            <a:r>
              <a:rPr lang="en-US" dirty="0" smtClean="0"/>
              <a:t>Sample tools</a:t>
            </a:r>
          </a:p>
          <a:p>
            <a:pPr lvl="1"/>
            <a:r>
              <a:rPr lang="en-US" dirty="0" smtClean="0">
                <a:hlinkClick r:id="rId2"/>
              </a:rPr>
              <a:t>SonarQube</a:t>
            </a:r>
            <a:endParaRPr lang="en-US" dirty="0" smtClean="0"/>
          </a:p>
          <a:p>
            <a:pPr lvl="1"/>
            <a:r>
              <a:rPr lang="en-US" dirty="0" smtClean="0"/>
              <a:t>Numerous COTS</a:t>
            </a:r>
          </a:p>
          <a:p>
            <a:pPr lvl="1"/>
            <a:endParaRPr lang="en-US" dirty="0"/>
          </a:p>
        </p:txBody>
      </p:sp>
    </p:spTree>
    <p:extLst>
      <p:ext uri="{BB962C8B-B14F-4D97-AF65-F5344CB8AC3E}">
        <p14:creationId xmlns:p14="http://schemas.microsoft.com/office/powerpoint/2010/main" val="18906064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Debt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Typically refers to shortcuts developers may take to get stuff done fast</a:t>
            </a:r>
          </a:p>
          <a:p>
            <a:r>
              <a:rPr lang="en-US" dirty="0" smtClean="0"/>
              <a:t>Types</a:t>
            </a:r>
          </a:p>
          <a:p>
            <a:pPr lvl="1"/>
            <a:r>
              <a:rPr lang="en-US" dirty="0" smtClean="0"/>
              <a:t>Naïve</a:t>
            </a:r>
          </a:p>
          <a:p>
            <a:pPr lvl="1"/>
            <a:r>
              <a:rPr lang="en-US" dirty="0" smtClean="0"/>
              <a:t>Necessary</a:t>
            </a:r>
          </a:p>
          <a:p>
            <a:pPr lvl="1"/>
            <a:r>
              <a:rPr lang="en-US" dirty="0" smtClean="0"/>
              <a:t>Strategic</a:t>
            </a:r>
          </a:p>
          <a:p>
            <a:r>
              <a:rPr lang="en-US" dirty="0" smtClean="0"/>
              <a:t>Common causes</a:t>
            </a:r>
          </a:p>
          <a:p>
            <a:pPr lvl="1"/>
            <a:r>
              <a:rPr lang="en-US" dirty="0" smtClean="0"/>
              <a:t>Deadlines</a:t>
            </a:r>
          </a:p>
          <a:p>
            <a:pPr lvl="1"/>
            <a:r>
              <a:rPr lang="en-US" dirty="0" smtClean="0"/>
              <a:t>Faking velocity</a:t>
            </a:r>
          </a:p>
          <a:p>
            <a:pPr lvl="1"/>
            <a:r>
              <a:rPr lang="en-US" dirty="0" smtClean="0"/>
              <a:t>Insufficient code coverage</a:t>
            </a:r>
          </a:p>
          <a:p>
            <a:r>
              <a:rPr lang="en-US" dirty="0" smtClean="0"/>
              <a:t>Consequences</a:t>
            </a:r>
          </a:p>
          <a:p>
            <a:pPr lvl="1"/>
            <a:r>
              <a:rPr lang="en-US" dirty="0" smtClean="0"/>
              <a:t>Increased time to market</a:t>
            </a:r>
          </a:p>
          <a:p>
            <a:pPr lvl="1"/>
            <a:r>
              <a:rPr lang="en-US" dirty="0" smtClean="0"/>
              <a:t>Bugs</a:t>
            </a:r>
          </a:p>
          <a:p>
            <a:pPr lvl="1"/>
            <a:r>
              <a:rPr lang="en-US" dirty="0" smtClean="0"/>
              <a:t>Schedule and budget sink</a:t>
            </a:r>
          </a:p>
          <a:p>
            <a:pPr lvl="1"/>
            <a:r>
              <a:rPr lang="en-US" dirty="0" smtClean="0"/>
              <a:t>Poor morale</a:t>
            </a:r>
          </a:p>
          <a:p>
            <a:pPr lvl="1"/>
            <a:r>
              <a:rPr lang="en-US" dirty="0" smtClean="0"/>
              <a:t>A bad product</a:t>
            </a:r>
          </a:p>
          <a:p>
            <a:pPr lvl="1"/>
            <a:endParaRPr lang="en-US" dirty="0"/>
          </a:p>
        </p:txBody>
      </p:sp>
    </p:spTree>
    <p:extLst>
      <p:ext uri="{BB962C8B-B14F-4D97-AF65-F5344CB8AC3E}">
        <p14:creationId xmlns:p14="http://schemas.microsoft.com/office/powerpoint/2010/main" val="2305636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a:t>
            </a:r>
            <a:endParaRPr lang="en-US" dirty="0"/>
          </a:p>
        </p:txBody>
      </p:sp>
      <p:sp>
        <p:nvSpPr>
          <p:cNvPr id="3" name="Content Placeholder 2"/>
          <p:cNvSpPr>
            <a:spLocks noGrp="1"/>
          </p:cNvSpPr>
          <p:nvPr>
            <p:ph idx="1"/>
          </p:nvPr>
        </p:nvSpPr>
        <p:spPr/>
        <p:txBody>
          <a:bodyPr/>
          <a:lstStyle/>
          <a:p>
            <a:r>
              <a:rPr lang="en-US" dirty="0"/>
              <a:t>Automated deployment to production</a:t>
            </a:r>
          </a:p>
          <a:p>
            <a:r>
              <a:rPr lang="en-US" dirty="0"/>
              <a:t>Accomplished with </a:t>
            </a:r>
            <a:r>
              <a:rPr lang="en-US" i="1" dirty="0" err="1"/>
              <a:t>DevOps</a:t>
            </a:r>
            <a:endParaRPr lang="en-US" i="1" dirty="0"/>
          </a:p>
          <a:p>
            <a:r>
              <a:rPr lang="en-US" dirty="0"/>
              <a:t>Metrics</a:t>
            </a:r>
          </a:p>
          <a:p>
            <a:pPr lvl="1"/>
            <a:r>
              <a:rPr lang="en-US" dirty="0"/>
              <a:t>Deployment </a:t>
            </a:r>
            <a:r>
              <a:rPr lang="en-US" dirty="0" smtClean="0"/>
              <a:t>frequency</a:t>
            </a:r>
          </a:p>
          <a:p>
            <a:pPr lvl="1"/>
            <a:r>
              <a:rPr lang="en-US" dirty="0" smtClean="0"/>
              <a:t>Lead </a:t>
            </a:r>
            <a:r>
              <a:rPr lang="en-US" dirty="0"/>
              <a:t>time</a:t>
            </a:r>
          </a:p>
          <a:p>
            <a:pPr lvl="1"/>
            <a:r>
              <a:rPr lang="en-US" dirty="0"/>
              <a:t>Failure rate</a:t>
            </a:r>
          </a:p>
          <a:p>
            <a:pPr lvl="1"/>
            <a:r>
              <a:rPr lang="en-US" dirty="0"/>
              <a:t>Mean Time To Recover (MTTR)</a:t>
            </a:r>
          </a:p>
        </p:txBody>
      </p:sp>
    </p:spTree>
    <p:extLst>
      <p:ext uri="{BB962C8B-B14F-4D97-AF65-F5344CB8AC3E}">
        <p14:creationId xmlns:p14="http://schemas.microsoft.com/office/powerpoint/2010/main" val="3354819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Monitoring In Production</a:t>
            </a:r>
            <a:endParaRPr lang="en-US" dirty="0"/>
          </a:p>
        </p:txBody>
      </p:sp>
      <p:sp>
        <p:nvSpPr>
          <p:cNvPr id="3" name="Content Placeholder 2"/>
          <p:cNvSpPr>
            <a:spLocks noGrp="1"/>
          </p:cNvSpPr>
          <p:nvPr>
            <p:ph idx="1"/>
          </p:nvPr>
        </p:nvSpPr>
        <p:spPr/>
        <p:txBody>
          <a:bodyPr>
            <a:normAutofit/>
          </a:bodyPr>
          <a:lstStyle/>
          <a:p>
            <a:r>
              <a:rPr lang="en-US" dirty="0" smtClean="0"/>
              <a:t>Operations</a:t>
            </a:r>
          </a:p>
          <a:p>
            <a:pPr lvl="1"/>
            <a:r>
              <a:rPr lang="en-US" dirty="0" smtClean="0"/>
              <a:t>System </a:t>
            </a:r>
            <a:r>
              <a:rPr lang="en-US" dirty="0"/>
              <a:t>uptime</a:t>
            </a:r>
          </a:p>
          <a:p>
            <a:pPr lvl="1"/>
            <a:r>
              <a:rPr lang="en-US" dirty="0" smtClean="0"/>
              <a:t>Resource utilization</a:t>
            </a:r>
          </a:p>
          <a:p>
            <a:pPr lvl="1"/>
            <a:r>
              <a:rPr lang="en-US" dirty="0" smtClean="0"/>
              <a:t>Anomalies</a:t>
            </a:r>
          </a:p>
          <a:p>
            <a:pPr lvl="1"/>
            <a:r>
              <a:rPr lang="en-US" dirty="0" smtClean="0"/>
              <a:t>Availability </a:t>
            </a:r>
            <a:r>
              <a:rPr lang="en-US" dirty="0"/>
              <a:t>of external resources</a:t>
            </a:r>
          </a:p>
          <a:p>
            <a:r>
              <a:rPr lang="en-US" dirty="0" smtClean="0"/>
              <a:t>Usability</a:t>
            </a:r>
            <a:endParaRPr lang="en-US" dirty="0"/>
          </a:p>
          <a:p>
            <a:pPr lvl="1"/>
            <a:r>
              <a:rPr lang="en-US" dirty="0" smtClean="0"/>
              <a:t>Web analytics (</a:t>
            </a:r>
            <a:r>
              <a:rPr lang="en-US" i="1" dirty="0" smtClean="0"/>
              <a:t>e.g. </a:t>
            </a:r>
            <a:r>
              <a:rPr lang="en-US" dirty="0" smtClean="0"/>
              <a:t>bounce, conversion, response, error rates)</a:t>
            </a:r>
          </a:p>
          <a:p>
            <a:pPr lvl="1"/>
            <a:r>
              <a:rPr lang="en-US" dirty="0" smtClean="0"/>
              <a:t>Social media</a:t>
            </a:r>
          </a:p>
          <a:p>
            <a:pPr lvl="1"/>
            <a:r>
              <a:rPr lang="en-US" dirty="0" smtClean="0"/>
              <a:t>Ratings</a:t>
            </a:r>
            <a:endParaRPr lang="en-US" dirty="0"/>
          </a:p>
          <a:p>
            <a:endParaRPr lang="en-US" dirty="0"/>
          </a:p>
        </p:txBody>
      </p:sp>
    </p:spTree>
    <p:extLst>
      <p:ext uri="{BB962C8B-B14F-4D97-AF65-F5344CB8AC3E}">
        <p14:creationId xmlns:p14="http://schemas.microsoft.com/office/powerpoint/2010/main" val="18785255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System Monitoring Tools</a:t>
            </a:r>
            <a:endParaRPr lang="en-US" dirty="0"/>
          </a:p>
        </p:txBody>
      </p:sp>
      <p:sp>
        <p:nvSpPr>
          <p:cNvPr id="3" name="Content Placeholder 2"/>
          <p:cNvSpPr>
            <a:spLocks noGrp="1"/>
          </p:cNvSpPr>
          <p:nvPr>
            <p:ph idx="1"/>
          </p:nvPr>
        </p:nvSpPr>
        <p:spPr/>
        <p:txBody>
          <a:bodyPr/>
          <a:lstStyle/>
          <a:p>
            <a:r>
              <a:rPr lang="en-US" dirty="0"/>
              <a:t>New Relic</a:t>
            </a:r>
          </a:p>
          <a:p>
            <a:r>
              <a:rPr lang="en-US" dirty="0" err="1"/>
              <a:t>Splunk</a:t>
            </a:r>
            <a:endParaRPr lang="en-US" dirty="0"/>
          </a:p>
          <a:p>
            <a:r>
              <a:rPr lang="en-US" dirty="0" err="1"/>
              <a:t>Hyperspin</a:t>
            </a:r>
            <a:endParaRPr lang="en-US" dirty="0"/>
          </a:p>
          <a:p>
            <a:r>
              <a:rPr lang="en-US" dirty="0">
                <a:hlinkClick r:id="rId2"/>
              </a:rPr>
              <a:t>StatsD with </a:t>
            </a:r>
            <a:r>
              <a:rPr lang="en-US" dirty="0" smtClean="0">
                <a:hlinkClick r:id="rId2"/>
              </a:rPr>
              <a:t>Graphite</a:t>
            </a:r>
            <a:endParaRPr lang="en-US" dirty="0" smtClean="0"/>
          </a:p>
          <a:p>
            <a:r>
              <a:rPr lang="en-US" dirty="0" smtClean="0">
                <a:hlinkClick r:id="rId3"/>
              </a:rPr>
              <a:t>Gnip</a:t>
            </a:r>
            <a:endParaRPr lang="en-US" dirty="0"/>
          </a:p>
          <a:p>
            <a:r>
              <a:rPr lang="en-US" dirty="0"/>
              <a:t>Modern application technologies </a:t>
            </a:r>
          </a:p>
          <a:p>
            <a:r>
              <a:rPr lang="en-US" dirty="0"/>
              <a:t>Good logging </a:t>
            </a:r>
            <a:r>
              <a:rPr lang="en-US" dirty="0" smtClean="0"/>
              <a:t>and analytics</a:t>
            </a:r>
            <a:endParaRPr lang="en-US" dirty="0"/>
          </a:p>
          <a:p>
            <a:endParaRPr lang="en-US" dirty="0"/>
          </a:p>
        </p:txBody>
      </p:sp>
    </p:spTree>
    <p:extLst>
      <p:ext uri="{BB962C8B-B14F-4D97-AF65-F5344CB8AC3E}">
        <p14:creationId xmlns:p14="http://schemas.microsoft.com/office/powerpoint/2010/main" val="21055351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Mashups</a:t>
            </a:r>
            <a:endParaRPr lang="en-US" dirty="0"/>
          </a:p>
        </p:txBody>
      </p:sp>
      <p:sp>
        <p:nvSpPr>
          <p:cNvPr id="3" name="Content Placeholder 2"/>
          <p:cNvSpPr>
            <a:spLocks noGrp="1"/>
          </p:cNvSpPr>
          <p:nvPr>
            <p:ph idx="1"/>
          </p:nvPr>
        </p:nvSpPr>
        <p:spPr/>
        <p:txBody>
          <a:bodyPr/>
          <a:lstStyle/>
          <a:p>
            <a:r>
              <a:rPr lang="en-US" dirty="0" smtClean="0"/>
              <a:t>Combining data &gt; Data in isolation</a:t>
            </a:r>
          </a:p>
          <a:p>
            <a:r>
              <a:rPr lang="en-US" dirty="0" smtClean="0"/>
              <a:t>API data visualized with dashboard </a:t>
            </a:r>
            <a:r>
              <a:rPr lang="en-US" dirty="0" smtClean="0">
                <a:hlinkClick r:id="rId2"/>
              </a:rPr>
              <a:t>tools</a:t>
            </a:r>
            <a:endParaRPr lang="en-US" dirty="0" smtClean="0"/>
          </a:p>
        </p:txBody>
      </p:sp>
    </p:spTree>
    <p:extLst>
      <p:ext uri="{BB962C8B-B14F-4D97-AF65-F5344CB8AC3E}">
        <p14:creationId xmlns:p14="http://schemas.microsoft.com/office/powerpoint/2010/main" val="32225819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Matters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hlinkClick r:id="rId2"/>
              </a:rPr>
              <a:t>Digital Services Playbook</a:t>
            </a:r>
            <a:r>
              <a:rPr lang="en-US" dirty="0" smtClean="0"/>
              <a:t> plays 4, 7, 9-12</a:t>
            </a:r>
          </a:p>
          <a:p>
            <a:r>
              <a:rPr lang="en-US" dirty="0" smtClean="0"/>
              <a:t>Immediate understanding of project health </a:t>
            </a:r>
          </a:p>
          <a:p>
            <a:r>
              <a:rPr lang="en-US" dirty="0" smtClean="0"/>
              <a:t>Pre-award evaluation of vendor maturity</a:t>
            </a:r>
          </a:p>
          <a:p>
            <a:pPr lvl="1"/>
            <a:r>
              <a:rPr lang="en-US" dirty="0" smtClean="0"/>
              <a:t>Metrics and automation awareness</a:t>
            </a:r>
          </a:p>
          <a:p>
            <a:pPr lvl="1"/>
            <a:r>
              <a:rPr lang="en-US" dirty="0" smtClean="0"/>
              <a:t>Willingness for scrutiny</a:t>
            </a:r>
          </a:p>
          <a:p>
            <a:pPr lvl="1"/>
            <a:r>
              <a:rPr lang="en-US" dirty="0" smtClean="0"/>
              <a:t>Distinguishing bugs and avoiding recidivism</a:t>
            </a:r>
          </a:p>
          <a:p>
            <a:pPr lvl="1"/>
            <a:r>
              <a:rPr lang="en-US" dirty="0" smtClean="0"/>
              <a:t>Delivery speed </a:t>
            </a:r>
          </a:p>
          <a:p>
            <a:r>
              <a:rPr lang="en-US" dirty="0" smtClean="0"/>
              <a:t>Post-award </a:t>
            </a:r>
          </a:p>
          <a:p>
            <a:pPr lvl="1"/>
            <a:r>
              <a:rPr lang="en-US" dirty="0" smtClean="0"/>
              <a:t>Identifying barriers to productivity  </a:t>
            </a:r>
          </a:p>
          <a:p>
            <a:pPr lvl="2"/>
            <a:r>
              <a:rPr lang="en-US" dirty="0" smtClean="0"/>
              <a:t>Stakeholder pressure</a:t>
            </a:r>
          </a:p>
          <a:p>
            <a:pPr lvl="2"/>
            <a:r>
              <a:rPr lang="en-US" dirty="0" smtClean="0"/>
              <a:t>Absence of Product Owner</a:t>
            </a:r>
          </a:p>
          <a:p>
            <a:pPr lvl="2"/>
            <a:r>
              <a:rPr lang="en-US" dirty="0" smtClean="0"/>
              <a:t>Staffing issues</a:t>
            </a:r>
          </a:p>
          <a:p>
            <a:pPr lvl="2"/>
            <a:r>
              <a:rPr lang="en-US" dirty="0" smtClean="0"/>
              <a:t>Fail fast</a:t>
            </a:r>
          </a:p>
          <a:p>
            <a:pPr lvl="1"/>
            <a:r>
              <a:rPr lang="en-US" dirty="0" smtClean="0"/>
              <a:t>Building trust through transparency and continuous delivery</a:t>
            </a:r>
          </a:p>
          <a:p>
            <a:r>
              <a:rPr lang="en-US" dirty="0" smtClean="0"/>
              <a:t>Transition plan</a:t>
            </a:r>
          </a:p>
          <a:p>
            <a:r>
              <a:rPr lang="en-US" dirty="0" smtClean="0"/>
              <a:t>Process metrics vs. Product metrics</a:t>
            </a:r>
          </a:p>
        </p:txBody>
      </p:sp>
    </p:spTree>
    <p:extLst>
      <p:ext uri="{BB962C8B-B14F-4D97-AF65-F5344CB8AC3E}">
        <p14:creationId xmlns:p14="http://schemas.microsoft.com/office/powerpoint/2010/main" val="21208748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Epilogue: Engineer Motivation</a:t>
            </a:r>
            <a:endParaRPr lang="en-US" dirty="0"/>
          </a:p>
        </p:txBody>
      </p:sp>
      <p:sp>
        <p:nvSpPr>
          <p:cNvPr id="3" name="Content Placeholder 2"/>
          <p:cNvSpPr>
            <a:spLocks noGrp="1"/>
          </p:cNvSpPr>
          <p:nvPr>
            <p:ph idx="1"/>
          </p:nvPr>
        </p:nvSpPr>
        <p:spPr/>
        <p:txBody>
          <a:bodyPr/>
          <a:lstStyle/>
          <a:p>
            <a:r>
              <a:rPr lang="en-US" dirty="0" smtClean="0"/>
              <a:t>Sense of mission</a:t>
            </a:r>
          </a:p>
          <a:p>
            <a:r>
              <a:rPr lang="en-US" dirty="0" smtClean="0"/>
              <a:t>Technical challenge</a:t>
            </a:r>
          </a:p>
          <a:p>
            <a:r>
              <a:rPr lang="en-US" dirty="0" smtClean="0"/>
              <a:t>Cool technology</a:t>
            </a:r>
            <a:endParaRPr lang="en-US" dirty="0"/>
          </a:p>
          <a:p>
            <a:endParaRPr lang="en-US" dirty="0"/>
          </a:p>
        </p:txBody>
      </p:sp>
    </p:spTree>
    <p:extLst>
      <p:ext uri="{BB962C8B-B14F-4D97-AF65-F5344CB8AC3E}">
        <p14:creationId xmlns:p14="http://schemas.microsoft.com/office/powerpoint/2010/main" val="26968082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Discussion</a:t>
            </a:r>
            <a:endParaRPr lang="en-US" dirty="0"/>
          </a:p>
        </p:txBody>
      </p:sp>
      <p:pic>
        <p:nvPicPr>
          <p:cNvPr id="6" name="Picture 5" descr="hermion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5148" y="1390958"/>
            <a:ext cx="3165518" cy="4806644"/>
          </a:xfrm>
          <a:prstGeom prst="rect">
            <a:avLst/>
          </a:prstGeom>
        </p:spPr>
      </p:pic>
    </p:spTree>
    <p:extLst>
      <p:ext uri="{BB962C8B-B14F-4D97-AF65-F5344CB8AC3E}">
        <p14:creationId xmlns:p14="http://schemas.microsoft.com/office/powerpoint/2010/main" val="3031176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Introduction to Release 4</a:t>
            </a:r>
            <a:endParaRPr lang="en-US" dirty="0"/>
          </a:p>
        </p:txBody>
      </p:sp>
      <p:sp>
        <p:nvSpPr>
          <p:cNvPr id="8" name="Rectangle 7"/>
          <p:cNvSpPr/>
          <p:nvPr/>
        </p:nvSpPr>
        <p:spPr>
          <a:xfrm>
            <a:off x="419101" y="2054736"/>
            <a:ext cx="4210049" cy="3412614"/>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403" y="2124508"/>
            <a:ext cx="1940907" cy="151819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403" y="3611660"/>
            <a:ext cx="2607978" cy="138222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98135" y="2139107"/>
            <a:ext cx="2431015" cy="1488997"/>
          </a:xfrm>
          <a:prstGeom prst="rect">
            <a:avLst/>
          </a:prstGeom>
        </p:spPr>
      </p:pic>
      <p:sp>
        <p:nvSpPr>
          <p:cNvPr id="14" name="Rectangle 13"/>
          <p:cNvSpPr/>
          <p:nvPr/>
        </p:nvSpPr>
        <p:spPr>
          <a:xfrm>
            <a:off x="5503333" y="1919274"/>
            <a:ext cx="6366934" cy="1772193"/>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a:buChar char="•"/>
            </a:pPr>
            <a:r>
              <a:rPr lang="en-US" sz="2400" dirty="0" smtClean="0">
                <a:solidFill>
                  <a:srgbClr val="000000"/>
                </a:solidFill>
              </a:rPr>
              <a:t>The source selection and award process</a:t>
            </a:r>
          </a:p>
          <a:p>
            <a:pPr marL="342900" indent="-342900">
              <a:buFont typeface="Arial"/>
              <a:buChar char="•"/>
            </a:pPr>
            <a:r>
              <a:rPr lang="en-US" sz="2400" dirty="0" smtClean="0">
                <a:solidFill>
                  <a:srgbClr val="000000"/>
                </a:solidFill>
              </a:rPr>
              <a:t>Preparing for post-award management, kick-off, expectations, schedule, and so forth</a:t>
            </a:r>
            <a:endParaRPr lang="en-US" sz="2400" dirty="0">
              <a:solidFill>
                <a:srgbClr val="000000"/>
              </a:solidFill>
            </a:endParaRPr>
          </a:p>
        </p:txBody>
      </p:sp>
      <p:sp>
        <p:nvSpPr>
          <p:cNvPr id="15" name="Rectangle 14"/>
          <p:cNvSpPr/>
          <p:nvPr/>
        </p:nvSpPr>
        <p:spPr>
          <a:xfrm>
            <a:off x="5503331" y="1526522"/>
            <a:ext cx="6366935" cy="477121"/>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Iteration </a:t>
            </a:r>
            <a:r>
              <a:rPr lang="en-US" sz="2400" b="1" dirty="0" smtClean="0"/>
              <a:t>4.A</a:t>
            </a:r>
            <a:r>
              <a:rPr lang="en-US" sz="2400" b="1" dirty="0"/>
              <a:t>: Awarding Digital Service Contracts</a:t>
            </a:r>
          </a:p>
        </p:txBody>
      </p:sp>
      <p:sp>
        <p:nvSpPr>
          <p:cNvPr id="16" name="Rectangle 15"/>
          <p:cNvSpPr/>
          <p:nvPr/>
        </p:nvSpPr>
        <p:spPr>
          <a:xfrm>
            <a:off x="5520266" y="4273002"/>
            <a:ext cx="6366934" cy="2009260"/>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a:buChar char="•"/>
            </a:pPr>
            <a:r>
              <a:rPr lang="en-US" sz="2400" dirty="0" smtClean="0">
                <a:solidFill>
                  <a:srgbClr val="000000"/>
                </a:solidFill>
              </a:rPr>
              <a:t>Performance evaluation – How do you know when it is going badly?</a:t>
            </a:r>
          </a:p>
          <a:p>
            <a:pPr marL="285750" indent="-285750">
              <a:buFont typeface="Arial"/>
              <a:buChar char="•"/>
            </a:pPr>
            <a:r>
              <a:rPr lang="en-US" sz="2400" dirty="0" smtClean="0">
                <a:solidFill>
                  <a:srgbClr val="000000"/>
                </a:solidFill>
              </a:rPr>
              <a:t>Using an exit strategy</a:t>
            </a:r>
          </a:p>
        </p:txBody>
      </p:sp>
      <p:sp>
        <p:nvSpPr>
          <p:cNvPr id="17" name="Rectangle 16"/>
          <p:cNvSpPr/>
          <p:nvPr/>
        </p:nvSpPr>
        <p:spPr>
          <a:xfrm>
            <a:off x="5520264" y="3880250"/>
            <a:ext cx="6366935" cy="477121"/>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Iteration </a:t>
            </a:r>
            <a:r>
              <a:rPr lang="en-US" sz="2400" b="1" dirty="0" smtClean="0"/>
              <a:t>4.B</a:t>
            </a:r>
            <a:r>
              <a:rPr lang="en-US" sz="2400" b="1" dirty="0"/>
              <a:t>: Digital Services Delivery</a:t>
            </a:r>
          </a:p>
        </p:txBody>
      </p:sp>
      <p:sp>
        <p:nvSpPr>
          <p:cNvPr id="9" name="Rectangle 8"/>
          <p:cNvSpPr/>
          <p:nvPr/>
        </p:nvSpPr>
        <p:spPr>
          <a:xfrm>
            <a:off x="419100" y="1507067"/>
            <a:ext cx="4644390" cy="795866"/>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Awarding and Managing Contracts</a:t>
            </a:r>
            <a:endParaRPr lang="en-US" sz="2400" b="1"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 y="2302933"/>
            <a:ext cx="4621176" cy="3015796"/>
          </a:xfrm>
          <a:prstGeom prst="rect">
            <a:avLst/>
          </a:prstGeom>
        </p:spPr>
      </p:pic>
      <p:sp>
        <p:nvSpPr>
          <p:cNvPr id="13" name="Rectangle 12"/>
          <p:cNvSpPr/>
          <p:nvPr/>
        </p:nvSpPr>
        <p:spPr>
          <a:xfrm>
            <a:off x="997529" y="4678681"/>
            <a:ext cx="4330197" cy="1971495"/>
          </a:xfrm>
          <a:prstGeom prst="rect">
            <a:avLst/>
          </a:prstGeom>
          <a:solidFill>
            <a:schemeClr val="accent5">
              <a:lumMod val="75000"/>
            </a:schemeClr>
          </a:solidFill>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Capstone and Classroom Preview:</a:t>
            </a:r>
          </a:p>
          <a:p>
            <a:pPr algn="ctr"/>
            <a:endParaRPr lang="en-US" sz="200" b="1" dirty="0" smtClean="0"/>
          </a:p>
          <a:p>
            <a:pPr marL="285750" indent="-285750">
              <a:buFont typeface="Arial" panose="020B0604020202020204" pitchFamily="34" charset="0"/>
              <a:buChar char="•"/>
            </a:pPr>
            <a:r>
              <a:rPr lang="en-US" sz="2000" dirty="0" smtClean="0"/>
              <a:t>Final Capstone Assessment</a:t>
            </a:r>
          </a:p>
          <a:p>
            <a:pPr marL="285750" indent="-285750">
              <a:buFont typeface="Arial" panose="020B0604020202020204" pitchFamily="34" charset="0"/>
              <a:buChar char="•"/>
            </a:pPr>
            <a:r>
              <a:rPr lang="en-US" sz="2000" dirty="0" smtClean="0"/>
              <a:t>Live Digital Assignment final presentations</a:t>
            </a:r>
          </a:p>
          <a:p>
            <a:pPr marL="285750" indent="-285750">
              <a:buFont typeface="Arial" panose="020B0604020202020204" pitchFamily="34" charset="0"/>
              <a:buChar char="•"/>
            </a:pPr>
            <a:r>
              <a:rPr lang="en-US" sz="2000" dirty="0"/>
              <a:t>What’s next</a:t>
            </a:r>
            <a:r>
              <a:rPr lang="en-US" sz="2000" dirty="0" smtClean="0"/>
              <a:t>?</a:t>
            </a:r>
            <a:endParaRPr lang="en-US" sz="2000" dirty="0"/>
          </a:p>
        </p:txBody>
      </p:sp>
    </p:spTree>
    <p:extLst>
      <p:ext uri="{BB962C8B-B14F-4D97-AF65-F5344CB8AC3E}">
        <p14:creationId xmlns:p14="http://schemas.microsoft.com/office/powerpoint/2010/main" val="12129810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Morning Break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38325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Metrics Activity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02933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9867900" cy="1325563"/>
          </a:xfrm>
        </p:spPr>
        <p:txBody>
          <a:bodyPr/>
          <a:lstStyle/>
          <a:p>
            <a:r>
              <a:rPr lang="en-US" dirty="0" smtClean="0"/>
              <a:t>Why This Activity Is Important</a:t>
            </a:r>
            <a:endParaRPr lang="en-US" dirty="0"/>
          </a:p>
        </p:txBody>
      </p:sp>
      <p:sp>
        <p:nvSpPr>
          <p:cNvPr id="3" name="Content Placeholder 2"/>
          <p:cNvSpPr>
            <a:spLocks noGrp="1"/>
          </p:cNvSpPr>
          <p:nvPr>
            <p:ph idx="1"/>
          </p:nvPr>
        </p:nvSpPr>
        <p:spPr/>
        <p:txBody>
          <a:bodyPr>
            <a:normAutofit/>
          </a:bodyPr>
          <a:lstStyle/>
          <a:p>
            <a:r>
              <a:rPr lang="en-US" dirty="0" smtClean="0"/>
              <a:t>The importance of tracking and monitoring digital and agile</a:t>
            </a:r>
          </a:p>
          <a:p>
            <a:pPr lvl="1"/>
            <a:r>
              <a:rPr lang="en-US" dirty="0" smtClean="0"/>
              <a:t>COs don’t need to run the data, but they do need to know the questions to ask to uncover potential issues or risks to your project</a:t>
            </a:r>
          </a:p>
          <a:p>
            <a:pPr lvl="1"/>
            <a:r>
              <a:rPr lang="en-US" dirty="0" smtClean="0"/>
              <a:t>Give you a sense of the types of challenges that arise when managing digital and agile projects</a:t>
            </a:r>
          </a:p>
          <a:p>
            <a:r>
              <a:rPr lang="en-US" dirty="0" smtClean="0"/>
              <a:t>A total of 5 scenarios you could encounter when managing agile, Kanban, and Cloud</a:t>
            </a:r>
          </a:p>
          <a:p>
            <a:pPr lvl="1"/>
            <a:r>
              <a:rPr lang="en-US" dirty="0" smtClean="0"/>
              <a:t>Recognize that the same data could tell different stories </a:t>
            </a:r>
          </a:p>
          <a:p>
            <a:pPr lvl="1"/>
            <a:r>
              <a:rPr lang="en-US" dirty="0" smtClean="0"/>
              <a:t>Work with your group to generate questions and answers about the data and identify what is, or should be, happening in each scenario</a:t>
            </a:r>
          </a:p>
          <a:p>
            <a:pPr lvl="1"/>
            <a:r>
              <a:rPr lang="en-US" dirty="0" smtClean="0"/>
              <a:t>Learn from others’ experiences managing these projects</a:t>
            </a:r>
          </a:p>
        </p:txBody>
      </p:sp>
    </p:spTree>
    <p:extLst>
      <p:ext uri="{BB962C8B-B14F-4D97-AF65-F5344CB8AC3E}">
        <p14:creationId xmlns:p14="http://schemas.microsoft.com/office/powerpoint/2010/main" val="34310085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Overview and Instructions</a:t>
            </a:r>
            <a:endParaRPr lang="en-US" dirty="0"/>
          </a:p>
        </p:txBody>
      </p:sp>
      <p:sp>
        <p:nvSpPr>
          <p:cNvPr id="4" name="Rectangle 3"/>
          <p:cNvSpPr/>
          <p:nvPr/>
        </p:nvSpPr>
        <p:spPr>
          <a:xfrm>
            <a:off x="371205" y="1562099"/>
            <a:ext cx="2124346" cy="20383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Activity Overview</a:t>
            </a:r>
            <a:endParaRPr lang="en-US" sz="2400" b="1" dirty="0">
              <a:latin typeface="Arial" panose="020B0604020202020204" pitchFamily="34" charset="0"/>
              <a:cs typeface="Arial" panose="020B0604020202020204" pitchFamily="34" charset="0"/>
            </a:endParaRPr>
          </a:p>
        </p:txBody>
      </p:sp>
      <p:sp>
        <p:nvSpPr>
          <p:cNvPr id="5" name="Rectangle 4"/>
          <p:cNvSpPr/>
          <p:nvPr/>
        </p:nvSpPr>
        <p:spPr>
          <a:xfrm>
            <a:off x="2495549" y="1581150"/>
            <a:ext cx="9364878" cy="2038349"/>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Set of cards on your table that include a situation on metrics (each table has a different set of cards)</a:t>
            </a: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Cards include 3-4 questions that become more involved/introduce new details – take about 4-5 minutes on each question – you will have 15 minutes on each rotation</a:t>
            </a:r>
            <a:endParaRPr lang="en-US" sz="2400" dirty="0">
              <a:solidFill>
                <a:srgbClr val="004370"/>
              </a:solidFill>
              <a:latin typeface="Arial" panose="020B0604020202020204" pitchFamily="34" charset="0"/>
              <a:cs typeface="Arial" panose="020B0604020202020204" pitchFamily="34" charset="0"/>
            </a:endParaRPr>
          </a:p>
        </p:txBody>
      </p:sp>
      <p:sp>
        <p:nvSpPr>
          <p:cNvPr id="6" name="Rectangle 5"/>
          <p:cNvSpPr/>
          <p:nvPr/>
        </p:nvSpPr>
        <p:spPr>
          <a:xfrm>
            <a:off x="371203" y="3848100"/>
            <a:ext cx="2124346" cy="23622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Activity Instructions</a:t>
            </a:r>
            <a:endParaRPr lang="en-US" sz="2400" b="1" dirty="0">
              <a:latin typeface="Arial" panose="020B0604020202020204" pitchFamily="34" charset="0"/>
              <a:cs typeface="Arial" panose="020B0604020202020204" pitchFamily="34" charset="0"/>
            </a:endParaRPr>
          </a:p>
        </p:txBody>
      </p:sp>
      <p:sp>
        <p:nvSpPr>
          <p:cNvPr id="7" name="Rectangle 6"/>
          <p:cNvSpPr/>
          <p:nvPr/>
        </p:nvSpPr>
        <p:spPr>
          <a:xfrm>
            <a:off x="2495551" y="3848101"/>
            <a:ext cx="6095999" cy="2362199"/>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Turn over the first card, review the situation, and respond as a group</a:t>
            </a: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Turn over the next card in your stack, respond to it, etc. </a:t>
            </a:r>
          </a:p>
          <a:p>
            <a:pPr marL="342900" indent="-342900">
              <a:buFont typeface="Arial" panose="020B0604020202020204" pitchFamily="34" charset="0"/>
              <a:buChar char="•"/>
            </a:pPr>
            <a:r>
              <a:rPr lang="en-US" sz="2400" dirty="0" smtClean="0">
                <a:solidFill>
                  <a:srgbClr val="004370"/>
                </a:solidFill>
                <a:latin typeface="Arial" panose="020B0604020202020204" pitchFamily="34" charset="0"/>
                <a:cs typeface="Arial" panose="020B0604020202020204" pitchFamily="34" charset="0"/>
              </a:rPr>
              <a:t>Organize the stack for the next group and rotate; you’ll rotate to all 5 situations</a:t>
            </a: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5439" b="3826"/>
          <a:stretch/>
        </p:blipFill>
        <p:spPr>
          <a:xfrm>
            <a:off x="8591550" y="3848100"/>
            <a:ext cx="3268876" cy="2362200"/>
          </a:xfrm>
          <a:prstGeom prst="rect">
            <a:avLst/>
          </a:prstGeom>
        </p:spPr>
      </p:pic>
    </p:spTree>
    <p:extLst>
      <p:ext uri="{BB962C8B-B14F-4D97-AF65-F5344CB8AC3E}">
        <p14:creationId xmlns:p14="http://schemas.microsoft.com/office/powerpoint/2010/main" val="1268620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175"/>
            <a:ext cx="9848850" cy="1325563"/>
          </a:xfrm>
        </p:spPr>
        <p:txBody>
          <a:bodyPr/>
          <a:lstStyle/>
          <a:p>
            <a:r>
              <a:rPr lang="en-US" dirty="0" smtClean="0"/>
              <a:t>Debrief – Reading a </a:t>
            </a:r>
            <a:r>
              <a:rPr lang="en-US" dirty="0" err="1" smtClean="0"/>
              <a:t>Burndown</a:t>
            </a:r>
            <a:r>
              <a:rPr lang="en-US" dirty="0" smtClean="0"/>
              <a:t> Chart from a 3-Week Sprint</a:t>
            </a:r>
            <a:endParaRPr lang="en-US" dirty="0"/>
          </a:p>
        </p:txBody>
      </p:sp>
      <p:sp>
        <p:nvSpPr>
          <p:cNvPr id="3" name="Content Placeholder 2"/>
          <p:cNvSpPr>
            <a:spLocks noGrp="1"/>
          </p:cNvSpPr>
          <p:nvPr>
            <p:ph idx="1"/>
          </p:nvPr>
        </p:nvSpPr>
        <p:spPr>
          <a:xfrm>
            <a:off x="419100" y="1825625"/>
            <a:ext cx="11353800" cy="1569328"/>
          </a:xfrm>
        </p:spPr>
        <p:txBody>
          <a:bodyPr>
            <a:normAutofit fontScale="92500"/>
          </a:bodyPr>
          <a:lstStyle/>
          <a:p>
            <a:r>
              <a:rPr lang="en-US" sz="2400" dirty="0" smtClean="0"/>
              <a:t>What should you “zero in on” when reviewing these two burndown charts? What are some reasons that 15-5 could be three weeks long while 15-8 is only two weeks long?</a:t>
            </a:r>
          </a:p>
          <a:p>
            <a:r>
              <a:rPr lang="en-US" sz="2400" dirty="0" smtClean="0"/>
              <a:t>How can user stories, scope, and resources impact the trends you observe in the charts (both positively and negatively)? </a:t>
            </a:r>
          </a:p>
          <a:p>
            <a:endParaRPr lang="en-US" sz="2400" dirty="0"/>
          </a:p>
        </p:txBody>
      </p:sp>
      <p:pic>
        <p:nvPicPr>
          <p:cNvPr id="4" name="Picture 3"/>
          <p:cNvPicPr/>
          <p:nvPr/>
        </p:nvPicPr>
        <p:blipFill>
          <a:blip r:embed="rId3"/>
          <a:stretch>
            <a:fillRect/>
          </a:stretch>
        </p:blipFill>
        <p:spPr>
          <a:xfrm>
            <a:off x="1391055" y="3570051"/>
            <a:ext cx="4116422" cy="2689052"/>
          </a:xfrm>
          <a:prstGeom prst="rect">
            <a:avLst/>
          </a:prstGeom>
        </p:spPr>
      </p:pic>
      <p:pic>
        <p:nvPicPr>
          <p:cNvPr id="5" name="Picture 4"/>
          <p:cNvPicPr/>
          <p:nvPr/>
        </p:nvPicPr>
        <p:blipFill>
          <a:blip r:embed="rId4"/>
          <a:stretch>
            <a:fillRect/>
          </a:stretch>
        </p:blipFill>
        <p:spPr>
          <a:xfrm>
            <a:off x="6741268" y="3570051"/>
            <a:ext cx="3851342" cy="2689050"/>
          </a:xfrm>
          <a:prstGeom prst="rect">
            <a:avLst/>
          </a:prstGeom>
        </p:spPr>
      </p:pic>
    </p:spTree>
    <p:extLst>
      <p:ext uri="{BB962C8B-B14F-4D97-AF65-F5344CB8AC3E}">
        <p14:creationId xmlns:p14="http://schemas.microsoft.com/office/powerpoint/2010/main" val="34541547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 – Scoping Stories to Prevent a Bottleneck</a:t>
            </a:r>
            <a:endParaRPr lang="en-US" dirty="0"/>
          </a:p>
        </p:txBody>
      </p:sp>
      <p:sp>
        <p:nvSpPr>
          <p:cNvPr id="3" name="Content Placeholder 2"/>
          <p:cNvSpPr>
            <a:spLocks noGrp="1"/>
          </p:cNvSpPr>
          <p:nvPr>
            <p:ph idx="1"/>
          </p:nvPr>
        </p:nvSpPr>
        <p:spPr>
          <a:xfrm>
            <a:off x="419100" y="1825625"/>
            <a:ext cx="6568722" cy="4351338"/>
          </a:xfrm>
        </p:spPr>
        <p:txBody>
          <a:bodyPr>
            <a:normAutofit/>
          </a:bodyPr>
          <a:lstStyle/>
          <a:p>
            <a:r>
              <a:rPr lang="en-US" sz="2400" dirty="0" smtClean="0"/>
              <a:t>How does the INVEST test help you scope the stories in this scenario?</a:t>
            </a:r>
          </a:p>
          <a:p>
            <a:r>
              <a:rPr lang="en-US" sz="2400" dirty="0" smtClean="0"/>
              <a:t>What are the tradeoffs of restructuring, and how do you keep quality as a constant deliverable?</a:t>
            </a:r>
          </a:p>
          <a:p>
            <a:endParaRPr lang="en-US" sz="2400" dirty="0" smtClean="0"/>
          </a:p>
        </p:txBody>
      </p:sp>
      <p:grpSp>
        <p:nvGrpSpPr>
          <p:cNvPr id="19" name="Group 18"/>
          <p:cNvGrpSpPr/>
          <p:nvPr/>
        </p:nvGrpSpPr>
        <p:grpSpPr>
          <a:xfrm>
            <a:off x="7529686" y="1825625"/>
            <a:ext cx="3476981" cy="4201010"/>
            <a:chOff x="7529686" y="1825625"/>
            <a:chExt cx="3476981" cy="4201010"/>
          </a:xfrm>
        </p:grpSpPr>
        <p:sp>
          <p:nvSpPr>
            <p:cNvPr id="7" name="Rectangle 6"/>
            <p:cNvSpPr/>
            <p:nvPr/>
          </p:nvSpPr>
          <p:spPr>
            <a:xfrm>
              <a:off x="8252178" y="1825625"/>
              <a:ext cx="2754489" cy="640080"/>
            </a:xfrm>
            <a:prstGeom prst="rect">
              <a:avLst/>
            </a:prstGeom>
            <a:solidFill>
              <a:srgbClr val="4F22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smtClean="0"/>
                <a:t>ndependent</a:t>
              </a:r>
              <a:endParaRPr lang="en-US" sz="3600" dirty="0"/>
            </a:p>
          </p:txBody>
        </p:sp>
        <p:sp>
          <p:nvSpPr>
            <p:cNvPr id="8" name="Rectangle 7"/>
            <p:cNvSpPr/>
            <p:nvPr/>
          </p:nvSpPr>
          <p:spPr>
            <a:xfrm>
              <a:off x="8252178" y="2537811"/>
              <a:ext cx="2754489" cy="640080"/>
            </a:xfrm>
            <a:prstGeom prst="rect">
              <a:avLst/>
            </a:prstGeom>
            <a:solidFill>
              <a:srgbClr val="4F22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smtClean="0"/>
                <a:t>egotiable</a:t>
              </a:r>
              <a:endParaRPr lang="en-US" sz="3600" dirty="0"/>
            </a:p>
          </p:txBody>
        </p:sp>
        <p:sp>
          <p:nvSpPr>
            <p:cNvPr id="9" name="Rectangle 8"/>
            <p:cNvSpPr/>
            <p:nvPr/>
          </p:nvSpPr>
          <p:spPr>
            <a:xfrm>
              <a:off x="8252178" y="3249997"/>
              <a:ext cx="2754489" cy="640080"/>
            </a:xfrm>
            <a:prstGeom prst="rect">
              <a:avLst/>
            </a:prstGeom>
            <a:solidFill>
              <a:srgbClr val="4F22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smtClean="0"/>
                <a:t>aluable</a:t>
              </a:r>
              <a:endParaRPr lang="en-US" sz="3600" dirty="0"/>
            </a:p>
          </p:txBody>
        </p:sp>
        <p:sp>
          <p:nvSpPr>
            <p:cNvPr id="10" name="Rectangle 9"/>
            <p:cNvSpPr/>
            <p:nvPr/>
          </p:nvSpPr>
          <p:spPr>
            <a:xfrm>
              <a:off x="8252178" y="3962183"/>
              <a:ext cx="2754489" cy="640080"/>
            </a:xfrm>
            <a:prstGeom prst="rect">
              <a:avLst/>
            </a:prstGeom>
            <a:solidFill>
              <a:srgbClr val="4F22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smtClean="0"/>
                <a:t>stimate</a:t>
              </a:r>
              <a:r>
                <a:rPr lang="en-US" sz="3600" dirty="0" smtClean="0"/>
                <a:t>-able</a:t>
              </a:r>
              <a:endParaRPr lang="en-US" sz="3600" dirty="0"/>
            </a:p>
          </p:txBody>
        </p:sp>
        <p:sp>
          <p:nvSpPr>
            <p:cNvPr id="11" name="Rectangle 10"/>
            <p:cNvSpPr/>
            <p:nvPr/>
          </p:nvSpPr>
          <p:spPr>
            <a:xfrm>
              <a:off x="8252178" y="4674369"/>
              <a:ext cx="2754489" cy="640080"/>
            </a:xfrm>
            <a:prstGeom prst="rect">
              <a:avLst/>
            </a:prstGeom>
            <a:solidFill>
              <a:srgbClr val="4F22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t>mall</a:t>
              </a:r>
              <a:endParaRPr lang="en-US" sz="3600" dirty="0"/>
            </a:p>
          </p:txBody>
        </p:sp>
        <p:sp>
          <p:nvSpPr>
            <p:cNvPr id="12" name="Rectangle 11"/>
            <p:cNvSpPr/>
            <p:nvPr/>
          </p:nvSpPr>
          <p:spPr>
            <a:xfrm>
              <a:off x="8252178" y="5386555"/>
              <a:ext cx="2754489" cy="640080"/>
            </a:xfrm>
            <a:prstGeom prst="rect">
              <a:avLst/>
            </a:prstGeom>
            <a:solidFill>
              <a:srgbClr val="4F22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smtClean="0"/>
                <a:t>estable</a:t>
              </a:r>
              <a:endParaRPr lang="en-US" sz="3600" dirty="0"/>
            </a:p>
          </p:txBody>
        </p:sp>
        <p:sp>
          <p:nvSpPr>
            <p:cNvPr id="13" name="Rectangle 12"/>
            <p:cNvSpPr/>
            <p:nvPr/>
          </p:nvSpPr>
          <p:spPr>
            <a:xfrm>
              <a:off x="7529688" y="1825625"/>
              <a:ext cx="643467" cy="640080"/>
            </a:xfrm>
            <a:prstGeom prst="rect">
              <a:avLst/>
            </a:prstGeom>
            <a:solidFill>
              <a:srgbClr val="9A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I</a:t>
              </a:r>
              <a:endParaRPr lang="en-US" sz="4800" dirty="0"/>
            </a:p>
          </p:txBody>
        </p:sp>
        <p:sp>
          <p:nvSpPr>
            <p:cNvPr id="14" name="Rectangle 13"/>
            <p:cNvSpPr/>
            <p:nvPr/>
          </p:nvSpPr>
          <p:spPr>
            <a:xfrm>
              <a:off x="7529688" y="2537811"/>
              <a:ext cx="643467" cy="640080"/>
            </a:xfrm>
            <a:prstGeom prst="rect">
              <a:avLst/>
            </a:prstGeom>
            <a:solidFill>
              <a:srgbClr val="9A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N</a:t>
              </a:r>
              <a:endParaRPr lang="en-US" sz="4800" dirty="0"/>
            </a:p>
          </p:txBody>
        </p:sp>
        <p:sp>
          <p:nvSpPr>
            <p:cNvPr id="15" name="Rectangle 14"/>
            <p:cNvSpPr/>
            <p:nvPr/>
          </p:nvSpPr>
          <p:spPr>
            <a:xfrm>
              <a:off x="7529687" y="3249997"/>
              <a:ext cx="643467" cy="640080"/>
            </a:xfrm>
            <a:prstGeom prst="rect">
              <a:avLst/>
            </a:prstGeom>
            <a:solidFill>
              <a:srgbClr val="9A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V</a:t>
              </a:r>
              <a:endParaRPr lang="en-US" sz="4800" dirty="0"/>
            </a:p>
          </p:txBody>
        </p:sp>
        <p:sp>
          <p:nvSpPr>
            <p:cNvPr id="16" name="Rectangle 15"/>
            <p:cNvSpPr/>
            <p:nvPr/>
          </p:nvSpPr>
          <p:spPr>
            <a:xfrm>
              <a:off x="7529687" y="3962183"/>
              <a:ext cx="643467" cy="640080"/>
            </a:xfrm>
            <a:prstGeom prst="rect">
              <a:avLst/>
            </a:prstGeom>
            <a:solidFill>
              <a:srgbClr val="9A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E</a:t>
              </a:r>
              <a:endParaRPr lang="en-US" sz="4800" dirty="0"/>
            </a:p>
          </p:txBody>
        </p:sp>
        <p:sp>
          <p:nvSpPr>
            <p:cNvPr id="17" name="Rectangle 16"/>
            <p:cNvSpPr/>
            <p:nvPr/>
          </p:nvSpPr>
          <p:spPr>
            <a:xfrm>
              <a:off x="7529687" y="4674369"/>
              <a:ext cx="643467" cy="640080"/>
            </a:xfrm>
            <a:prstGeom prst="rect">
              <a:avLst/>
            </a:prstGeom>
            <a:solidFill>
              <a:srgbClr val="9A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S</a:t>
              </a:r>
              <a:endParaRPr lang="en-US" sz="4800" dirty="0"/>
            </a:p>
          </p:txBody>
        </p:sp>
        <p:sp>
          <p:nvSpPr>
            <p:cNvPr id="18" name="Rectangle 17"/>
            <p:cNvSpPr/>
            <p:nvPr/>
          </p:nvSpPr>
          <p:spPr>
            <a:xfrm>
              <a:off x="7529686" y="5386555"/>
              <a:ext cx="643467" cy="640080"/>
            </a:xfrm>
            <a:prstGeom prst="rect">
              <a:avLst/>
            </a:prstGeom>
            <a:solidFill>
              <a:srgbClr val="9A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T</a:t>
              </a:r>
              <a:endParaRPr lang="en-US" sz="4800" dirty="0"/>
            </a:p>
          </p:txBody>
        </p:sp>
      </p:grpSp>
      <p:pic>
        <p:nvPicPr>
          <p:cNvPr id="20" name="Picture 19"/>
          <p:cNvPicPr/>
          <p:nvPr/>
        </p:nvPicPr>
        <p:blipFill>
          <a:blip r:embed="rId3">
            <a:extLst>
              <a:ext uri="{28A0092B-C50C-407E-A947-70E740481C1C}">
                <a14:useLocalDpi xmlns:a14="http://schemas.microsoft.com/office/drawing/2010/main" val="0"/>
              </a:ext>
            </a:extLst>
          </a:blip>
          <a:stretch>
            <a:fillRect/>
          </a:stretch>
        </p:blipFill>
        <p:spPr>
          <a:xfrm>
            <a:off x="1798921" y="3839813"/>
            <a:ext cx="3809080" cy="2186822"/>
          </a:xfrm>
          <a:prstGeom prst="rect">
            <a:avLst/>
          </a:prstGeom>
        </p:spPr>
      </p:pic>
    </p:spTree>
    <p:extLst>
      <p:ext uri="{BB962C8B-B14F-4D97-AF65-F5344CB8AC3E}">
        <p14:creationId xmlns:p14="http://schemas.microsoft.com/office/powerpoint/2010/main" val="27485834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Debrief – Cloud Provisioning</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What can you conclude about the data in the following chart?</a:t>
            </a:r>
          </a:p>
          <a:p>
            <a:endParaRPr lang="en-US" sz="2400" dirty="0"/>
          </a:p>
          <a:p>
            <a:endParaRPr lang="en-US" sz="2400" dirty="0" smtClean="0"/>
          </a:p>
          <a:p>
            <a:endParaRPr lang="en-US" sz="2400" dirty="0"/>
          </a:p>
          <a:p>
            <a:endParaRPr lang="en-US" sz="2400" dirty="0" smtClean="0"/>
          </a:p>
          <a:p>
            <a:endParaRPr lang="en-US" sz="2400" dirty="0" smtClean="0"/>
          </a:p>
          <a:p>
            <a:endParaRPr lang="en-US" sz="2400" dirty="0" smtClean="0"/>
          </a:p>
          <a:p>
            <a:r>
              <a:rPr lang="en-US" sz="2400" dirty="0" smtClean="0"/>
              <a:t>If you see a prolonged spike in site traffic, what should you do?</a:t>
            </a:r>
          </a:p>
          <a:p>
            <a:r>
              <a:rPr lang="en-US" sz="2400" dirty="0" smtClean="0"/>
              <a:t>What is your sense of how the contract will perform in comparison to the ceiling? </a:t>
            </a:r>
          </a:p>
          <a:p>
            <a:r>
              <a:rPr lang="en-US" sz="2400" dirty="0" smtClean="0"/>
              <a:t>What are your recommendations for the following year?</a:t>
            </a:r>
          </a:p>
        </p:txBody>
      </p:sp>
      <p:pic>
        <p:nvPicPr>
          <p:cNvPr id="4" name="Content Placeholder 7"/>
          <p:cNvPicPr/>
          <p:nvPr/>
        </p:nvPicPr>
        <p:blipFill>
          <a:blip r:embed="rId3">
            <a:extLst>
              <a:ext uri="{28A0092B-C50C-407E-A947-70E740481C1C}">
                <a14:useLocalDpi xmlns:a14="http://schemas.microsoft.com/office/drawing/2010/main" val="0"/>
              </a:ext>
            </a:extLst>
          </a:blip>
          <a:stretch>
            <a:fillRect/>
          </a:stretch>
        </p:blipFill>
        <p:spPr>
          <a:xfrm>
            <a:off x="2917472" y="2391181"/>
            <a:ext cx="6357056" cy="2113585"/>
          </a:xfrm>
          <a:prstGeom prst="rect">
            <a:avLst/>
          </a:prstGeom>
        </p:spPr>
      </p:pic>
    </p:spTree>
    <p:extLst>
      <p:ext uri="{BB962C8B-B14F-4D97-AF65-F5344CB8AC3E}">
        <p14:creationId xmlns:p14="http://schemas.microsoft.com/office/powerpoint/2010/main" val="21912856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175"/>
            <a:ext cx="9848850" cy="1325563"/>
          </a:xfrm>
        </p:spPr>
        <p:txBody>
          <a:bodyPr/>
          <a:lstStyle/>
          <a:p>
            <a:r>
              <a:rPr lang="en-US" dirty="0" smtClean="0"/>
              <a:t>Debrief – Preparing for a  Weekly Meeting Using </a:t>
            </a:r>
            <a:r>
              <a:rPr lang="en-US" dirty="0" err="1" smtClean="0"/>
              <a:t>Burndown</a:t>
            </a:r>
            <a:r>
              <a:rPr lang="en-US" dirty="0" smtClean="0"/>
              <a:t> Charts</a:t>
            </a:r>
            <a:endParaRPr lang="en-US" dirty="0"/>
          </a:p>
        </p:txBody>
      </p:sp>
      <p:sp>
        <p:nvSpPr>
          <p:cNvPr id="3" name="Content Placeholder 2"/>
          <p:cNvSpPr>
            <a:spLocks noGrp="1"/>
          </p:cNvSpPr>
          <p:nvPr>
            <p:ph idx="1"/>
          </p:nvPr>
        </p:nvSpPr>
        <p:spPr>
          <a:xfrm>
            <a:off x="419100" y="1825625"/>
            <a:ext cx="6999248" cy="4351338"/>
          </a:xfrm>
        </p:spPr>
        <p:txBody>
          <a:bodyPr>
            <a:normAutofit/>
          </a:bodyPr>
          <a:lstStyle/>
          <a:p>
            <a:r>
              <a:rPr lang="en-US" sz="2400" dirty="0" smtClean="0"/>
              <a:t>What key points help you understand the overall status of multiple projects?</a:t>
            </a:r>
          </a:p>
          <a:p>
            <a:endParaRPr lang="en-US" sz="2400" dirty="0"/>
          </a:p>
          <a:p>
            <a:r>
              <a:rPr lang="en-US" sz="2400" dirty="0" smtClean="0"/>
              <a:t>When running the contract administration meetings, what types of topics should you bring up? </a:t>
            </a:r>
          </a:p>
          <a:p>
            <a:endParaRPr lang="en-US" sz="2400" dirty="0" smtClean="0"/>
          </a:p>
          <a:p>
            <a:r>
              <a:rPr lang="en-US" sz="2400" dirty="0" smtClean="0"/>
              <a:t>How do you keep team momentum and engagement no matter what the project status is?</a:t>
            </a:r>
          </a:p>
        </p:txBody>
      </p:sp>
      <p:pic>
        <p:nvPicPr>
          <p:cNvPr id="4" name="Picture 3"/>
          <p:cNvPicPr>
            <a:picLocks noChangeAspect="1"/>
          </p:cNvPicPr>
          <p:nvPr/>
        </p:nvPicPr>
        <p:blipFill>
          <a:blip r:embed="rId3"/>
          <a:stretch>
            <a:fillRect/>
          </a:stretch>
        </p:blipFill>
        <p:spPr>
          <a:xfrm>
            <a:off x="7926348" y="2528710"/>
            <a:ext cx="3640681" cy="2423653"/>
          </a:xfrm>
          <a:prstGeom prst="rect">
            <a:avLst/>
          </a:prstGeom>
        </p:spPr>
      </p:pic>
    </p:spTree>
    <p:extLst>
      <p:ext uri="{BB962C8B-B14F-4D97-AF65-F5344CB8AC3E}">
        <p14:creationId xmlns:p14="http://schemas.microsoft.com/office/powerpoint/2010/main" val="12273413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175"/>
            <a:ext cx="9848850" cy="1325563"/>
          </a:xfrm>
        </p:spPr>
        <p:txBody>
          <a:bodyPr/>
          <a:lstStyle/>
          <a:p>
            <a:r>
              <a:rPr lang="en-US" dirty="0" smtClean="0"/>
              <a:t>Debrief – Managing Workflow Using Kanban</a:t>
            </a:r>
            <a:endParaRPr lang="en-US" dirty="0"/>
          </a:p>
        </p:txBody>
      </p:sp>
      <p:sp>
        <p:nvSpPr>
          <p:cNvPr id="3" name="Content Placeholder 2"/>
          <p:cNvSpPr>
            <a:spLocks noGrp="1"/>
          </p:cNvSpPr>
          <p:nvPr>
            <p:ph idx="1"/>
          </p:nvPr>
        </p:nvSpPr>
        <p:spPr>
          <a:xfrm>
            <a:off x="419100" y="1825625"/>
            <a:ext cx="5281309" cy="4351338"/>
          </a:xfrm>
        </p:spPr>
        <p:txBody>
          <a:bodyPr>
            <a:normAutofit/>
          </a:bodyPr>
          <a:lstStyle/>
          <a:p>
            <a:r>
              <a:rPr lang="en-US" sz="2400" dirty="0" smtClean="0"/>
              <a:t>In May 2015, is your team doing well? How can you tell?</a:t>
            </a:r>
          </a:p>
          <a:p>
            <a:r>
              <a:rPr lang="en-US" sz="2400" dirty="0" smtClean="0"/>
              <a:t>What happens if you do not group user stories into small, medium, and large groups?</a:t>
            </a:r>
          </a:p>
          <a:p>
            <a:r>
              <a:rPr lang="en-US" sz="2400" dirty="0" smtClean="0"/>
              <a:t>If you have lots of large user stories, what can you do to help them take less time?</a:t>
            </a:r>
          </a:p>
          <a:p>
            <a:r>
              <a:rPr lang="en-US" sz="2400" dirty="0" smtClean="0"/>
              <a:t>What other metrics should be tracked to know you’re getting a quality product?</a:t>
            </a:r>
            <a:endParaRPr lang="en-US" sz="2400" dirty="0"/>
          </a:p>
        </p:txBody>
      </p:sp>
      <p:pic>
        <p:nvPicPr>
          <p:cNvPr id="4" name="Picture 3"/>
          <p:cNvPicPr/>
          <p:nvPr/>
        </p:nvPicPr>
        <p:blipFill>
          <a:blip r:embed="rId3">
            <a:extLst>
              <a:ext uri="{BEBA8EAE-BF5A-486C-A8C5-ECC9F3942E4B}">
                <a14:imgProps xmlns:a14="http://schemas.microsoft.com/office/drawing/2010/main">
                  <a14:imgLayer r:embed="rId4">
                    <a14:imgEffect>
                      <a14:sharpenSoften amount="30000"/>
                    </a14:imgEffect>
                  </a14:imgLayer>
                </a14:imgProps>
              </a:ext>
              <a:ext uri="{28A0092B-C50C-407E-A947-70E740481C1C}">
                <a14:useLocalDpi xmlns:a14="http://schemas.microsoft.com/office/drawing/2010/main" val="0"/>
              </a:ext>
            </a:extLst>
          </a:blip>
          <a:stretch>
            <a:fillRect/>
          </a:stretch>
        </p:blipFill>
        <p:spPr>
          <a:xfrm>
            <a:off x="6264613" y="3019914"/>
            <a:ext cx="5265710" cy="1139628"/>
          </a:xfrm>
          <a:prstGeom prst="rect">
            <a:avLst/>
          </a:prstGeom>
        </p:spPr>
      </p:pic>
      <p:pic>
        <p:nvPicPr>
          <p:cNvPr id="5" name="Picture 4"/>
          <p:cNvPicPr/>
          <p:nvPr/>
        </p:nvPicPr>
        <p:blipFill>
          <a:blip r:embed="rId5">
            <a:extLst>
              <a:ext uri="{BEBA8EAE-BF5A-486C-A8C5-ECC9F3942E4B}">
                <a14:imgProps xmlns:a14="http://schemas.microsoft.com/office/drawing/2010/main">
                  <a14:imgLayer r:embed="rId6">
                    <a14:imgEffect>
                      <a14:sharpenSoften amount="30000"/>
                    </a14:imgEffect>
                  </a14:imgLayer>
                </a14:imgProps>
              </a:ext>
              <a:ext uri="{28A0092B-C50C-407E-A947-70E740481C1C}">
                <a14:useLocalDpi xmlns:a14="http://schemas.microsoft.com/office/drawing/2010/main" val="0"/>
              </a:ext>
            </a:extLst>
          </a:blip>
          <a:stretch>
            <a:fillRect/>
          </a:stretch>
        </p:blipFill>
        <p:spPr>
          <a:xfrm>
            <a:off x="6264613" y="5069295"/>
            <a:ext cx="5265710" cy="1137628"/>
          </a:xfrm>
          <a:prstGeom prst="rect">
            <a:avLst/>
          </a:prstGeom>
        </p:spPr>
      </p:pic>
      <p:sp>
        <p:nvSpPr>
          <p:cNvPr id="6" name="TextBox 5"/>
          <p:cNvSpPr txBox="1"/>
          <p:nvPr/>
        </p:nvSpPr>
        <p:spPr>
          <a:xfrm>
            <a:off x="6264613" y="1708560"/>
            <a:ext cx="1799617" cy="369332"/>
          </a:xfrm>
          <a:prstGeom prst="rect">
            <a:avLst/>
          </a:prstGeom>
          <a:noFill/>
        </p:spPr>
        <p:txBody>
          <a:bodyPr wrap="square" rtlCol="0">
            <a:spAutoFit/>
          </a:bodyPr>
          <a:lstStyle/>
          <a:p>
            <a:r>
              <a:rPr lang="en-US" dirty="0" smtClean="0"/>
              <a:t>August 2013</a:t>
            </a:r>
            <a:endParaRPr lang="en-US" dirty="0"/>
          </a:p>
        </p:txBody>
      </p:sp>
      <p:sp>
        <p:nvSpPr>
          <p:cNvPr id="7" name="TextBox 6"/>
          <p:cNvSpPr txBox="1"/>
          <p:nvPr/>
        </p:nvSpPr>
        <p:spPr>
          <a:xfrm>
            <a:off x="6264613" y="4233488"/>
            <a:ext cx="1799617" cy="369332"/>
          </a:xfrm>
          <a:prstGeom prst="rect">
            <a:avLst/>
          </a:prstGeom>
          <a:noFill/>
        </p:spPr>
        <p:txBody>
          <a:bodyPr wrap="square" rtlCol="0">
            <a:spAutoFit/>
          </a:bodyPr>
          <a:lstStyle/>
          <a:p>
            <a:r>
              <a:rPr lang="en-US" dirty="0" smtClean="0"/>
              <a:t>May 2015</a:t>
            </a:r>
            <a:endParaRPr lang="en-US" dirty="0"/>
          </a:p>
        </p:txBody>
      </p:sp>
      <p:pic>
        <p:nvPicPr>
          <p:cNvPr id="8" name="Picture 7"/>
          <p:cNvPicPr/>
          <p:nvPr/>
        </p:nvPicPr>
        <p:blipFill>
          <a:blip r:embed="rId7">
            <a:extLst>
              <a:ext uri="{28A0092B-C50C-407E-A947-70E740481C1C}">
                <a14:useLocalDpi xmlns:a14="http://schemas.microsoft.com/office/drawing/2010/main" val="0"/>
              </a:ext>
            </a:extLst>
          </a:blip>
          <a:stretch>
            <a:fillRect/>
          </a:stretch>
        </p:blipFill>
        <p:spPr>
          <a:xfrm>
            <a:off x="6284069" y="4669774"/>
            <a:ext cx="5246254" cy="310792"/>
          </a:xfrm>
          <a:prstGeom prst="rect">
            <a:avLst/>
          </a:prstGeom>
        </p:spPr>
      </p:pic>
      <p:pic>
        <p:nvPicPr>
          <p:cNvPr id="9" name="Picture 8"/>
          <p:cNvPicPr/>
          <p:nvPr/>
        </p:nvPicPr>
        <p:blipFill>
          <a:blip r:embed="rId8">
            <a:extLst>
              <a:ext uri="{28A0092B-C50C-407E-A947-70E740481C1C}">
                <a14:useLocalDpi xmlns:a14="http://schemas.microsoft.com/office/drawing/2010/main" val="0"/>
              </a:ext>
            </a:extLst>
          </a:blip>
          <a:stretch>
            <a:fillRect/>
          </a:stretch>
        </p:blipFill>
        <p:spPr>
          <a:xfrm>
            <a:off x="6284069" y="2130043"/>
            <a:ext cx="5246254" cy="397953"/>
          </a:xfrm>
          <a:prstGeom prst="rect">
            <a:avLst/>
          </a:prstGeom>
        </p:spPr>
      </p:pic>
      <p:pic>
        <p:nvPicPr>
          <p:cNvPr id="10" name="Picture 9"/>
          <p:cNvPicPr/>
          <p:nvPr/>
        </p:nvPicPr>
        <p:blipFill>
          <a:blip r:embed="rId9">
            <a:extLst>
              <a:ext uri="{28A0092B-C50C-407E-A947-70E740481C1C}">
                <a14:useLocalDpi xmlns:a14="http://schemas.microsoft.com/office/drawing/2010/main" val="0"/>
              </a:ext>
            </a:extLst>
          </a:blip>
          <a:stretch>
            <a:fillRect/>
          </a:stretch>
        </p:blipFill>
        <p:spPr>
          <a:xfrm>
            <a:off x="6284069" y="2538446"/>
            <a:ext cx="5246254" cy="373291"/>
          </a:xfrm>
          <a:prstGeom prst="rect">
            <a:avLst/>
          </a:prstGeom>
        </p:spPr>
      </p:pic>
    </p:spTree>
    <p:extLst>
      <p:ext uri="{BB962C8B-B14F-4D97-AF65-F5344CB8AC3E}">
        <p14:creationId xmlns:p14="http://schemas.microsoft.com/office/powerpoint/2010/main" val="204950054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LUNCH!</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5544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4.A: </a:t>
            </a:r>
            <a:r>
              <a:rPr lang="en-US" dirty="0"/>
              <a:t>Awarding Digital Service </a:t>
            </a:r>
            <a:r>
              <a:rPr lang="en-US" dirty="0" smtClean="0"/>
              <a:t>Contracts Performance Objectives</a:t>
            </a:r>
            <a:endParaRPr lang="en-US" dirty="0"/>
          </a:p>
        </p:txBody>
      </p:sp>
      <p:sp>
        <p:nvSpPr>
          <p:cNvPr id="3" name="Content Placeholder 2"/>
          <p:cNvSpPr>
            <a:spLocks noGrp="1"/>
          </p:cNvSpPr>
          <p:nvPr>
            <p:ph idx="1"/>
          </p:nvPr>
        </p:nvSpPr>
        <p:spPr>
          <a:xfrm>
            <a:off x="419100" y="1453243"/>
            <a:ext cx="11353800" cy="4723720"/>
          </a:xfrm>
        </p:spPr>
        <p:txBody>
          <a:bodyPr>
            <a:normAutofit/>
          </a:bodyPr>
          <a:lstStyle/>
          <a:p>
            <a:r>
              <a:rPr lang="en-US" dirty="0"/>
              <a:t>Assess the readiness of the technical evaluation team</a:t>
            </a:r>
            <a:r>
              <a:rPr lang="en-US" dirty="0" smtClean="0"/>
              <a:t>.</a:t>
            </a:r>
          </a:p>
          <a:p>
            <a:r>
              <a:rPr lang="en-US" dirty="0" smtClean="0"/>
              <a:t>Understand when and how to negotiate during the solicitation process.</a:t>
            </a:r>
          </a:p>
          <a:p>
            <a:r>
              <a:rPr lang="en-US" dirty="0"/>
              <a:t>Describe how to run an effective evaluation to get the best solution</a:t>
            </a:r>
            <a:r>
              <a:rPr lang="en-US" dirty="0" smtClean="0"/>
              <a:t>.</a:t>
            </a:r>
          </a:p>
          <a:p>
            <a:r>
              <a:rPr lang="en-US" dirty="0"/>
              <a:t>Determine the next steps that follow contract award. (Kickoff, Ramp-up, Baselining)</a:t>
            </a:r>
            <a:endParaRPr lang="en-US" dirty="0" smtClean="0"/>
          </a:p>
        </p:txBody>
      </p:sp>
    </p:spTree>
    <p:extLst>
      <p:ext uri="{BB962C8B-B14F-4D97-AF65-F5344CB8AC3E}">
        <p14:creationId xmlns:p14="http://schemas.microsoft.com/office/powerpoint/2010/main" val="34335357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Wrap Up &amp; Classroom Session Feedback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94269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927921" cy="1325563"/>
          </a:xfrm>
        </p:spPr>
        <p:txBody>
          <a:bodyPr/>
          <a:lstStyle/>
          <a:p>
            <a:r>
              <a:rPr lang="en-US" dirty="0" smtClean="0"/>
              <a:t>Liked, Learned, Lacked, Longed for </a:t>
            </a:r>
            <a:br>
              <a:rPr lang="en-US" dirty="0" smtClean="0"/>
            </a:br>
            <a:r>
              <a:rPr lang="en-US" dirty="0" smtClean="0"/>
              <a:t>Feedback on Orientation</a:t>
            </a:r>
            <a:endParaRPr lang="en-US" dirty="0"/>
          </a:p>
        </p:txBody>
      </p:sp>
      <p:pic>
        <p:nvPicPr>
          <p:cNvPr id="3" name="Picture 2"/>
          <p:cNvPicPr>
            <a:picLocks noChangeAspect="1"/>
          </p:cNvPicPr>
          <p:nvPr/>
        </p:nvPicPr>
        <p:blipFill>
          <a:blip r:embed="rId3"/>
          <a:stretch>
            <a:fillRect/>
          </a:stretch>
        </p:blipFill>
        <p:spPr>
          <a:xfrm>
            <a:off x="8220206" y="1596652"/>
            <a:ext cx="3403947" cy="4580311"/>
          </a:xfrm>
          <a:prstGeom prst="rect">
            <a:avLst/>
          </a:prstGeom>
        </p:spPr>
      </p:pic>
      <p:sp>
        <p:nvSpPr>
          <p:cNvPr id="14" name="Content Placeholder 4"/>
          <p:cNvSpPr>
            <a:spLocks noGrp="1"/>
          </p:cNvSpPr>
          <p:nvPr>
            <p:ph idx="1"/>
          </p:nvPr>
        </p:nvSpPr>
        <p:spPr>
          <a:xfrm>
            <a:off x="419100" y="1825625"/>
            <a:ext cx="7259355" cy="4351338"/>
          </a:xfrm>
        </p:spPr>
        <p:txBody>
          <a:bodyPr/>
          <a:lstStyle/>
          <a:p>
            <a:pPr fontAlgn="base"/>
            <a:r>
              <a:rPr lang="en-US" b="1" i="1" dirty="0">
                <a:latin typeface="Arial" panose="020B0604020202020204" pitchFamily="34" charset="0"/>
                <a:cs typeface="Arial" panose="020B0604020202020204" pitchFamily="34" charset="0"/>
              </a:rPr>
              <a:t>Liked </a:t>
            </a:r>
            <a:r>
              <a:rPr lang="en-US" i="1" dirty="0">
                <a:latin typeface="Arial" panose="020B0604020202020204" pitchFamily="34" charset="0"/>
                <a:cs typeface="Arial" panose="020B0604020202020204" pitchFamily="34" charset="0"/>
              </a:rPr>
              <a:t>– things you really liked</a:t>
            </a:r>
          </a:p>
          <a:p>
            <a:pPr fontAlgn="base"/>
            <a:r>
              <a:rPr lang="en-US" b="1" i="1" dirty="0">
                <a:latin typeface="Arial" panose="020B0604020202020204" pitchFamily="34" charset="0"/>
                <a:cs typeface="Arial" panose="020B0604020202020204" pitchFamily="34" charset="0"/>
              </a:rPr>
              <a:t>Learned </a:t>
            </a:r>
            <a:r>
              <a:rPr lang="en-US" i="1" dirty="0">
                <a:latin typeface="Arial" panose="020B0604020202020204" pitchFamily="34" charset="0"/>
                <a:cs typeface="Arial" panose="020B0604020202020204" pitchFamily="34" charset="0"/>
              </a:rPr>
              <a:t>– things you have learned</a:t>
            </a:r>
          </a:p>
          <a:p>
            <a:pPr fontAlgn="base"/>
            <a:r>
              <a:rPr lang="en-US" b="1" i="1" dirty="0">
                <a:latin typeface="Arial" panose="020B0604020202020204" pitchFamily="34" charset="0"/>
                <a:cs typeface="Arial" panose="020B0604020202020204" pitchFamily="34" charset="0"/>
              </a:rPr>
              <a:t>Lacked </a:t>
            </a:r>
            <a:r>
              <a:rPr lang="en-US" i="1" dirty="0">
                <a:latin typeface="Arial" panose="020B0604020202020204" pitchFamily="34" charset="0"/>
                <a:cs typeface="Arial" panose="020B0604020202020204" pitchFamily="34" charset="0"/>
              </a:rPr>
              <a:t>– things you have seen the team doing, but consider that could be done better.</a:t>
            </a:r>
          </a:p>
          <a:p>
            <a:pPr fontAlgn="base"/>
            <a:r>
              <a:rPr lang="en-US" b="1" i="1" dirty="0">
                <a:latin typeface="Arial" panose="020B0604020202020204" pitchFamily="34" charset="0"/>
                <a:cs typeface="Arial" panose="020B0604020202020204" pitchFamily="34" charset="0"/>
              </a:rPr>
              <a:t>Longed for – </a:t>
            </a:r>
            <a:r>
              <a:rPr lang="en-US" i="1" dirty="0">
                <a:latin typeface="Arial" panose="020B0604020202020204" pitchFamily="34" charset="0"/>
                <a:cs typeface="Arial" panose="020B0604020202020204" pitchFamily="34" charset="0"/>
              </a:rPr>
              <a:t>something you desired or wished for</a:t>
            </a:r>
          </a:p>
          <a:p>
            <a:endParaRPr lang="en-US" dirty="0"/>
          </a:p>
        </p:txBody>
      </p:sp>
    </p:spTree>
    <p:extLst>
      <p:ext uri="{BB962C8B-B14F-4D97-AF65-F5344CB8AC3E}">
        <p14:creationId xmlns:p14="http://schemas.microsoft.com/office/powerpoint/2010/main" val="40005800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Session </a:t>
            </a:r>
            <a:r>
              <a:rPr lang="en-US" dirty="0" smtClean="0"/>
              <a:t>Review – Day 1</a:t>
            </a:r>
            <a:endParaRPr lang="en-US" dirty="0"/>
          </a:p>
        </p:txBody>
      </p:sp>
      <p:sp>
        <p:nvSpPr>
          <p:cNvPr id="5" name="Content Placeholder 4"/>
          <p:cNvSpPr>
            <a:spLocks noGrp="1"/>
          </p:cNvSpPr>
          <p:nvPr>
            <p:ph idx="1"/>
          </p:nvPr>
        </p:nvSpPr>
        <p:spPr/>
        <p:txBody>
          <a:bodyPr/>
          <a:lstStyle/>
          <a:p>
            <a:r>
              <a:rPr lang="en-US" dirty="0" smtClean="0"/>
              <a:t>Live Digital Assignment working session</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7374" y="2561506"/>
            <a:ext cx="5237251" cy="3458293"/>
          </a:xfrm>
          <a:prstGeom prst="rect">
            <a:avLst/>
          </a:prstGeom>
        </p:spPr>
      </p:pic>
    </p:spTree>
    <p:extLst>
      <p:ext uri="{BB962C8B-B14F-4D97-AF65-F5344CB8AC3E}">
        <p14:creationId xmlns:p14="http://schemas.microsoft.com/office/powerpoint/2010/main" val="638170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Session Review – </a:t>
            </a:r>
            <a:r>
              <a:rPr lang="en-US" dirty="0" smtClean="0"/>
              <a:t>Day 2</a:t>
            </a:r>
            <a:endParaRPr lang="en-US" dirty="0"/>
          </a:p>
        </p:txBody>
      </p:sp>
      <p:graphicFrame>
        <p:nvGraphicFramePr>
          <p:cNvPr id="6" name="Diagram 5"/>
          <p:cNvGraphicFramePr/>
          <p:nvPr>
            <p:extLst>
              <p:ext uri="{D42A27DB-BD31-4B8C-83A1-F6EECF244321}">
                <p14:modId xmlns:p14="http://schemas.microsoft.com/office/powerpoint/2010/main" val="1560106382"/>
              </p:ext>
            </p:extLst>
          </p:nvPr>
        </p:nvGraphicFramePr>
        <p:xfrm>
          <a:off x="419100" y="1528763"/>
          <a:ext cx="11353800" cy="4704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2047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Session Review – Day </a:t>
            </a:r>
            <a:r>
              <a:rPr lang="en-US" dirty="0" smtClean="0"/>
              <a:t>3</a:t>
            </a:r>
            <a:endParaRPr lang="en-US" dirty="0"/>
          </a:p>
        </p:txBody>
      </p:sp>
      <p:graphicFrame>
        <p:nvGraphicFramePr>
          <p:cNvPr id="4" name="Diagram 3"/>
          <p:cNvGraphicFramePr/>
          <p:nvPr>
            <p:extLst>
              <p:ext uri="{D42A27DB-BD31-4B8C-83A1-F6EECF244321}">
                <p14:modId xmlns:p14="http://schemas.microsoft.com/office/powerpoint/2010/main" val="452882236"/>
              </p:ext>
            </p:extLst>
          </p:nvPr>
        </p:nvGraphicFramePr>
        <p:xfrm>
          <a:off x="419100" y="1528763"/>
          <a:ext cx="11353800" cy="4704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6836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Classroom Session Review – Day </a:t>
            </a:r>
            <a:r>
              <a:rPr lang="en-US" dirty="0" smtClean="0"/>
              <a:t>4</a:t>
            </a:r>
            <a:endParaRPr lang="en-US" dirty="0"/>
          </a:p>
        </p:txBody>
      </p:sp>
      <p:graphicFrame>
        <p:nvGraphicFramePr>
          <p:cNvPr id="8" name="Diagram 7"/>
          <p:cNvGraphicFramePr/>
          <p:nvPr>
            <p:extLst>
              <p:ext uri="{D42A27DB-BD31-4B8C-83A1-F6EECF244321}">
                <p14:modId xmlns:p14="http://schemas.microsoft.com/office/powerpoint/2010/main" val="1489499439"/>
              </p:ext>
            </p:extLst>
          </p:nvPr>
        </p:nvGraphicFramePr>
        <p:xfrm>
          <a:off x="419100" y="1528763"/>
          <a:ext cx="11353800" cy="4704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66557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Classroom Session Review – Day 5</a:t>
            </a:r>
            <a:endParaRPr lang="en-US" dirty="0"/>
          </a:p>
        </p:txBody>
      </p:sp>
      <p:graphicFrame>
        <p:nvGraphicFramePr>
          <p:cNvPr id="6" name="Diagram 5"/>
          <p:cNvGraphicFramePr/>
          <p:nvPr>
            <p:extLst>
              <p:ext uri="{D42A27DB-BD31-4B8C-83A1-F6EECF244321}">
                <p14:modId xmlns:p14="http://schemas.microsoft.com/office/powerpoint/2010/main" val="3540986668"/>
              </p:ext>
            </p:extLst>
          </p:nvPr>
        </p:nvGraphicFramePr>
        <p:xfrm>
          <a:off x="419100" y="1528763"/>
          <a:ext cx="11353800" cy="4704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73706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Live Digital Assignment</a:t>
            </a:r>
            <a:endParaRPr lang="en-US" dirty="0"/>
          </a:p>
        </p:txBody>
      </p:sp>
      <p:sp>
        <p:nvSpPr>
          <p:cNvPr id="5" name="Subtitle 4"/>
          <p:cNvSpPr>
            <a:spLocks noGrp="1"/>
          </p:cNvSpPr>
          <p:nvPr>
            <p:ph type="subTitle" idx="1"/>
          </p:nvPr>
        </p:nvSpPr>
        <p:spPr/>
        <p:txBody>
          <a:bodyPr/>
          <a:lstStyle/>
          <a:p>
            <a:r>
              <a:rPr lang="en-US" dirty="0" smtClean="0"/>
              <a:t>Presentation Time</a:t>
            </a:r>
            <a:endParaRPr lang="en-US" dirty="0"/>
          </a:p>
        </p:txBody>
      </p:sp>
    </p:spTree>
    <p:extLst>
      <p:ext uri="{BB962C8B-B14F-4D97-AF65-F5344CB8AC3E}">
        <p14:creationId xmlns:p14="http://schemas.microsoft.com/office/powerpoint/2010/main" val="38353644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Presentation Instructions</a:t>
            </a:r>
            <a:endParaRPr lang="en-US" dirty="0"/>
          </a:p>
        </p:txBody>
      </p:sp>
      <p:sp>
        <p:nvSpPr>
          <p:cNvPr id="3" name="Content Placeholder 2"/>
          <p:cNvSpPr>
            <a:spLocks noGrp="1"/>
          </p:cNvSpPr>
          <p:nvPr>
            <p:ph idx="1"/>
          </p:nvPr>
        </p:nvSpPr>
        <p:spPr/>
        <p:txBody>
          <a:bodyPr/>
          <a:lstStyle/>
          <a:p>
            <a:pPr marL="0" indent="0">
              <a:buNone/>
            </a:pPr>
            <a:r>
              <a:rPr lang="en-US" dirty="0" smtClean="0"/>
              <a:t>Please get into your team and get your presentation materials ready.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0757" y="2916558"/>
            <a:ext cx="4455345" cy="29676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4143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Welcome to Demo Day! </a:t>
            </a:r>
            <a:endParaRPr lang="en-US" dirty="0"/>
          </a:p>
        </p:txBody>
      </p:sp>
      <p:sp>
        <p:nvSpPr>
          <p:cNvPr id="4" name="Rectangle 3"/>
          <p:cNvSpPr/>
          <p:nvPr/>
        </p:nvSpPr>
        <p:spPr>
          <a:xfrm>
            <a:off x="4250865" y="2809814"/>
            <a:ext cx="3131010" cy="115429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Share what you learned when testing</a:t>
            </a:r>
            <a:endParaRPr lang="en-US" sz="2400" b="1" dirty="0"/>
          </a:p>
        </p:txBody>
      </p:sp>
      <p:cxnSp>
        <p:nvCxnSpPr>
          <p:cNvPr id="5" name="Curved Connector 4"/>
          <p:cNvCxnSpPr>
            <a:stCxn id="7" idx="3"/>
            <a:endCxn id="4" idx="1"/>
          </p:cNvCxnSpPr>
          <p:nvPr/>
        </p:nvCxnSpPr>
        <p:spPr>
          <a:xfrm>
            <a:off x="3314700" y="2023180"/>
            <a:ext cx="936165" cy="1363779"/>
          </a:xfrm>
          <a:prstGeom prst="curvedConnector3">
            <a:avLst>
              <a:gd name="adj1" fmla="val 50000"/>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02740" y="1512710"/>
            <a:ext cx="3111960" cy="102094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Each group presents (about 10 minutes)</a:t>
            </a:r>
            <a:endParaRPr lang="en-US" sz="2400" b="1"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0865" y="3964104"/>
            <a:ext cx="3111960" cy="2075677"/>
          </a:xfrm>
          <a:prstGeom prst="rect">
            <a:avLst/>
          </a:prstGeom>
          <a:ln>
            <a:solidFill>
              <a:srgbClr val="004370"/>
            </a:solidFill>
          </a:ln>
        </p:spPr>
      </p:pic>
      <p:sp>
        <p:nvSpPr>
          <p:cNvPr id="12" name="Rectangle 11"/>
          <p:cNvSpPr/>
          <p:nvPr/>
        </p:nvSpPr>
        <p:spPr>
          <a:xfrm>
            <a:off x="8479965" y="1512710"/>
            <a:ext cx="3131010" cy="1020940"/>
          </a:xfrm>
          <a:prstGeom prst="rect">
            <a:avLst/>
          </a:prstGeom>
          <a:solidFill>
            <a:srgbClr val="004370"/>
          </a:solidFill>
          <a:ln>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Cohort responds and offers insight</a:t>
            </a:r>
            <a:endParaRPr lang="en-US" sz="2400" b="1" dirty="0"/>
          </a:p>
        </p:txBody>
      </p:sp>
      <p:cxnSp>
        <p:nvCxnSpPr>
          <p:cNvPr id="13" name="Curved Connector 12"/>
          <p:cNvCxnSpPr>
            <a:stCxn id="4" idx="3"/>
            <a:endCxn id="12" idx="1"/>
          </p:cNvCxnSpPr>
          <p:nvPr/>
        </p:nvCxnSpPr>
        <p:spPr>
          <a:xfrm flipV="1">
            <a:off x="7381875" y="2023180"/>
            <a:ext cx="1098090" cy="1363779"/>
          </a:xfrm>
          <a:prstGeom prst="curvedConnector3">
            <a:avLst>
              <a:gd name="adj1" fmla="val 50000"/>
            </a:avLst>
          </a:prstGeom>
          <a:ln w="508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741" y="2533650"/>
            <a:ext cx="3111960" cy="2044558"/>
          </a:xfrm>
          <a:prstGeom prst="rect">
            <a:avLst/>
          </a:prstGeom>
          <a:ln>
            <a:solidFill>
              <a:srgbClr val="004370"/>
            </a:solidFill>
          </a:ln>
        </p:spPr>
      </p:pic>
      <p:pic>
        <p:nvPicPr>
          <p:cNvPr id="22" name="Picture 21"/>
          <p:cNvPicPr>
            <a:picLocks noChangeAspect="1"/>
          </p:cNvPicPr>
          <p:nvPr/>
        </p:nvPicPr>
        <p:blipFill rotWithShape="1">
          <a:blip r:embed="rId5" cstate="print">
            <a:extLst>
              <a:ext uri="{28A0092B-C50C-407E-A947-70E740481C1C}">
                <a14:useLocalDpi xmlns:a14="http://schemas.microsoft.com/office/drawing/2010/main" val="0"/>
              </a:ext>
            </a:extLst>
          </a:blip>
          <a:srcRect t="9100"/>
          <a:stretch/>
        </p:blipFill>
        <p:spPr>
          <a:xfrm>
            <a:off x="8479965" y="2516304"/>
            <a:ext cx="3131010" cy="2029253"/>
          </a:xfrm>
          <a:prstGeom prst="rect">
            <a:avLst/>
          </a:prstGeom>
        </p:spPr>
      </p:pic>
    </p:spTree>
    <p:extLst>
      <p:ext uri="{BB962C8B-B14F-4D97-AF65-F5344CB8AC3E}">
        <p14:creationId xmlns:p14="http://schemas.microsoft.com/office/powerpoint/2010/main" val="1011813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a:t>
            </a:r>
            <a:r>
              <a:rPr lang="en-US" dirty="0" smtClean="0"/>
              <a:t>4.B: </a:t>
            </a:r>
            <a:r>
              <a:rPr lang="en-US" dirty="0"/>
              <a:t>Digital Services </a:t>
            </a:r>
            <a:r>
              <a:rPr lang="en-US" dirty="0" smtClean="0"/>
              <a:t>Delivery Performance </a:t>
            </a:r>
            <a:r>
              <a:rPr lang="en-US" dirty="0"/>
              <a:t>Objectives</a:t>
            </a:r>
          </a:p>
        </p:txBody>
      </p:sp>
      <p:sp>
        <p:nvSpPr>
          <p:cNvPr id="3" name="Content Placeholder 2"/>
          <p:cNvSpPr>
            <a:spLocks noGrp="1"/>
          </p:cNvSpPr>
          <p:nvPr>
            <p:ph idx="1"/>
          </p:nvPr>
        </p:nvSpPr>
        <p:spPr/>
        <p:txBody>
          <a:bodyPr>
            <a:normAutofit/>
          </a:bodyPr>
          <a:lstStyle/>
          <a:p>
            <a:r>
              <a:rPr lang="en-US" dirty="0"/>
              <a:t>Identify software engineering practices for high-quality digital services like version control, continuous integration, and continuous delivery</a:t>
            </a:r>
            <a:r>
              <a:rPr lang="en-US" dirty="0" smtClean="0"/>
              <a:t>.</a:t>
            </a:r>
          </a:p>
          <a:p>
            <a:r>
              <a:rPr lang="en-US" dirty="0"/>
              <a:t>Explain which metrics can be used, how they are derived, and why they are used</a:t>
            </a:r>
            <a:r>
              <a:rPr lang="en-US" dirty="0" smtClean="0"/>
              <a:t>.</a:t>
            </a:r>
          </a:p>
          <a:p>
            <a:r>
              <a:rPr lang="en-US" dirty="0"/>
              <a:t>Determine how to execute an exit strategy and course correct</a:t>
            </a:r>
            <a:r>
              <a:rPr lang="en-US" dirty="0" smtClean="0"/>
              <a:t>.</a:t>
            </a:r>
          </a:p>
          <a:p>
            <a:r>
              <a:rPr lang="en-US" dirty="0"/>
              <a:t>Identify when failure actually </a:t>
            </a:r>
            <a:r>
              <a:rPr lang="en-US" dirty="0" smtClean="0"/>
              <a:t>occurs.</a:t>
            </a:r>
          </a:p>
        </p:txBody>
      </p:sp>
    </p:spTree>
    <p:extLst>
      <p:ext uri="{BB962C8B-B14F-4D97-AF65-F5344CB8AC3E}">
        <p14:creationId xmlns:p14="http://schemas.microsoft.com/office/powerpoint/2010/main" val="28763423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 Order</a:t>
            </a:r>
            <a:endParaRPr lang="en-US"/>
          </a:p>
        </p:txBody>
      </p:sp>
      <p:sp>
        <p:nvSpPr>
          <p:cNvPr id="3" name="Content Placeholder 2"/>
          <p:cNvSpPr>
            <a:spLocks noGrp="1"/>
          </p:cNvSpPr>
          <p:nvPr>
            <p:ph idx="1"/>
          </p:nvPr>
        </p:nvSpPr>
        <p:spPr/>
        <p:txBody>
          <a:bodyPr/>
          <a:lstStyle/>
          <a:p>
            <a:r>
              <a:rPr lang="en-US" b="1" dirty="0" smtClean="0"/>
              <a:t>Team </a:t>
            </a:r>
            <a:r>
              <a:rPr lang="en-US" b="1" dirty="0"/>
              <a:t>1: </a:t>
            </a:r>
            <a:r>
              <a:rPr lang="en-US" dirty="0" err="1"/>
              <a:t>WebExers</a:t>
            </a:r>
            <a:r>
              <a:rPr lang="en-US" dirty="0"/>
              <a:t> (Coach: Brent)</a:t>
            </a:r>
          </a:p>
          <a:p>
            <a:r>
              <a:rPr lang="en-US" b="1" dirty="0" smtClean="0"/>
              <a:t>Team </a:t>
            </a:r>
            <a:r>
              <a:rPr lang="en-US" b="1" dirty="0"/>
              <a:t>2: </a:t>
            </a:r>
            <a:r>
              <a:rPr lang="en-US" dirty="0"/>
              <a:t>Pied Piper (Coach: Shannon)</a:t>
            </a:r>
          </a:p>
          <a:p>
            <a:r>
              <a:rPr lang="en-US" b="1" dirty="0" smtClean="0"/>
              <a:t>Team </a:t>
            </a:r>
            <a:r>
              <a:rPr lang="en-US" b="1" dirty="0"/>
              <a:t>3: </a:t>
            </a:r>
            <a:r>
              <a:rPr lang="en-US" dirty="0"/>
              <a:t>Stone Ponies (Coach: Shannon)</a:t>
            </a:r>
          </a:p>
          <a:p>
            <a:r>
              <a:rPr lang="en-US" b="1" dirty="0" smtClean="0"/>
              <a:t>Team </a:t>
            </a:r>
            <a:r>
              <a:rPr lang="en-US" b="1" dirty="0"/>
              <a:t>4: </a:t>
            </a:r>
            <a:r>
              <a:rPr lang="en-US" dirty="0"/>
              <a:t>Team US (Coach: Clair/Traci)</a:t>
            </a:r>
          </a:p>
          <a:p>
            <a:r>
              <a:rPr lang="en-US" b="1" dirty="0" smtClean="0"/>
              <a:t>Team </a:t>
            </a:r>
            <a:r>
              <a:rPr lang="en-US" b="1" dirty="0"/>
              <a:t>5: </a:t>
            </a:r>
            <a:r>
              <a:rPr lang="en-US" dirty="0"/>
              <a:t>Scrum n' Roses (Coach: Clair/Traci)</a:t>
            </a:r>
          </a:p>
          <a:p>
            <a:r>
              <a:rPr lang="en-US" b="1" dirty="0" smtClean="0"/>
              <a:t>Team </a:t>
            </a:r>
            <a:r>
              <a:rPr lang="en-US" b="1" dirty="0"/>
              <a:t>6: </a:t>
            </a:r>
            <a:r>
              <a:rPr lang="en-US" dirty="0"/>
              <a:t>Fragile Development (Coach: Brent)</a:t>
            </a:r>
          </a:p>
        </p:txBody>
      </p:sp>
    </p:spTree>
    <p:extLst>
      <p:ext uri="{BB962C8B-B14F-4D97-AF65-F5344CB8AC3E}">
        <p14:creationId xmlns:p14="http://schemas.microsoft.com/office/powerpoint/2010/main" val="659865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Capstone and Final Classroom Preview</a:t>
            </a:r>
            <a:endParaRPr lang="en-US" dirty="0"/>
          </a:p>
        </p:txBody>
      </p:sp>
      <p:sp>
        <p:nvSpPr>
          <p:cNvPr id="3" name="Content Placeholder 2"/>
          <p:cNvSpPr>
            <a:spLocks noGrp="1"/>
          </p:cNvSpPr>
          <p:nvPr>
            <p:ph idx="1"/>
          </p:nvPr>
        </p:nvSpPr>
        <p:spPr/>
        <p:txBody>
          <a:bodyPr>
            <a:normAutofit/>
          </a:bodyPr>
          <a:lstStyle/>
          <a:p>
            <a:r>
              <a:rPr lang="en-US" dirty="0" smtClean="0"/>
              <a:t>At the end of Release 4, we will have a final capstone assessment</a:t>
            </a:r>
          </a:p>
          <a:p>
            <a:pPr lvl="1"/>
            <a:r>
              <a:rPr lang="en-US" dirty="0" smtClean="0"/>
              <a:t>Covers all course content</a:t>
            </a:r>
          </a:p>
          <a:p>
            <a:pPr lvl="1"/>
            <a:r>
              <a:rPr lang="en-US" dirty="0" smtClean="0"/>
              <a:t>You’ll need a passing grade in order to pass the course</a:t>
            </a:r>
          </a:p>
          <a:p>
            <a:r>
              <a:rPr lang="en-US" dirty="0" smtClean="0"/>
              <a:t>There is also one final classroom session</a:t>
            </a:r>
          </a:p>
          <a:p>
            <a:pPr lvl="1"/>
            <a:r>
              <a:rPr lang="en-US" dirty="0" smtClean="0"/>
              <a:t>Schedule: January </a:t>
            </a:r>
            <a:r>
              <a:rPr lang="en-US" dirty="0" smtClean="0"/>
              <a:t>9</a:t>
            </a:r>
            <a:r>
              <a:rPr lang="en-US" baseline="30000" dirty="0" smtClean="0"/>
              <a:t>th</a:t>
            </a:r>
            <a:r>
              <a:rPr lang="en-US" dirty="0" smtClean="0"/>
              <a:t> </a:t>
            </a:r>
            <a:r>
              <a:rPr lang="en-US" dirty="0" smtClean="0"/>
              <a:t>– January 11</a:t>
            </a:r>
            <a:r>
              <a:rPr lang="en-US" baseline="30000" dirty="0" smtClean="0"/>
              <a:t>th</a:t>
            </a:r>
            <a:r>
              <a:rPr lang="en-US" dirty="0" smtClean="0"/>
              <a:t> </a:t>
            </a:r>
          </a:p>
          <a:p>
            <a:pPr lvl="1"/>
            <a:r>
              <a:rPr lang="en-US" dirty="0" smtClean="0"/>
              <a:t>Final review</a:t>
            </a:r>
          </a:p>
          <a:p>
            <a:pPr lvl="1"/>
            <a:r>
              <a:rPr lang="en-US" dirty="0" smtClean="0"/>
              <a:t>Guest Speakers</a:t>
            </a:r>
          </a:p>
          <a:p>
            <a:pPr lvl="1"/>
            <a:r>
              <a:rPr lang="en-US" dirty="0" smtClean="0"/>
              <a:t>What’s next</a:t>
            </a:r>
          </a:p>
          <a:p>
            <a:pPr lvl="1"/>
            <a:r>
              <a:rPr lang="en-US" dirty="0" smtClean="0"/>
              <a:t>Presentation of final Live Digital Assignment Projects</a:t>
            </a:r>
          </a:p>
          <a:p>
            <a:pPr lvl="1"/>
            <a:r>
              <a:rPr lang="en-US" dirty="0" smtClean="0"/>
              <a:t>Graduation!!</a:t>
            </a:r>
            <a:endParaRPr lang="en-US" dirty="0"/>
          </a:p>
        </p:txBody>
      </p:sp>
    </p:spTree>
    <p:extLst>
      <p:ext uri="{BB962C8B-B14F-4D97-AF65-F5344CB8AC3E}">
        <p14:creationId xmlns:p14="http://schemas.microsoft.com/office/powerpoint/2010/main" val="3703369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Iteration 4.A Awarding Digital Service Contracts Introductions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7282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a:t>Iteration </a:t>
            </a:r>
            <a:r>
              <a:rPr lang="en-US" dirty="0" smtClean="0"/>
              <a:t>4.A</a:t>
            </a:r>
            <a:r>
              <a:rPr lang="en-US" dirty="0"/>
              <a:t>: Awarding Digital Service Contracts </a:t>
            </a:r>
          </a:p>
        </p:txBody>
      </p:sp>
      <p:sp>
        <p:nvSpPr>
          <p:cNvPr id="3" name="Content Placeholder 2"/>
          <p:cNvSpPr>
            <a:spLocks noGrp="1"/>
          </p:cNvSpPr>
          <p:nvPr>
            <p:ph idx="1"/>
          </p:nvPr>
        </p:nvSpPr>
        <p:spPr>
          <a:xfrm>
            <a:off x="419100" y="1485900"/>
            <a:ext cx="11772900" cy="4691063"/>
          </a:xfrm>
        </p:spPr>
        <p:txBody>
          <a:bodyPr>
            <a:noAutofit/>
          </a:bodyPr>
          <a:lstStyle/>
          <a:p>
            <a:pPr marL="0" indent="0">
              <a:lnSpc>
                <a:spcPct val="120000"/>
              </a:lnSpc>
              <a:spcBef>
                <a:spcPts val="600"/>
              </a:spcBef>
              <a:buNone/>
            </a:pPr>
            <a:r>
              <a:rPr lang="en-US" dirty="0" smtClean="0"/>
              <a:t>Iteration 4.A schedule: </a:t>
            </a:r>
            <a:r>
              <a:rPr lang="en-US" dirty="0" smtClean="0"/>
              <a:t>December 5</a:t>
            </a:r>
            <a:r>
              <a:rPr lang="en-US" baseline="30000" dirty="0" smtClean="0"/>
              <a:t>th</a:t>
            </a:r>
            <a:r>
              <a:rPr lang="en-US" dirty="0" smtClean="0"/>
              <a:t> </a:t>
            </a:r>
            <a:r>
              <a:rPr lang="en-US" dirty="0" smtClean="0"/>
              <a:t>through </a:t>
            </a:r>
            <a:r>
              <a:rPr lang="en-US" dirty="0" smtClean="0"/>
              <a:t>December </a:t>
            </a:r>
            <a:r>
              <a:rPr lang="en-US" dirty="0" smtClean="0"/>
              <a:t>16</a:t>
            </a:r>
            <a:r>
              <a:rPr lang="en-US" baseline="30000" dirty="0" smtClean="0"/>
              <a:t>th</a:t>
            </a:r>
            <a:r>
              <a:rPr lang="en-US" dirty="0" smtClean="0"/>
              <a:t>  </a:t>
            </a:r>
            <a:endParaRPr lang="en-US" dirty="0" smtClean="0"/>
          </a:p>
          <a:p>
            <a:pPr marL="0" indent="0" algn="ctr">
              <a:lnSpc>
                <a:spcPct val="120000"/>
              </a:lnSpc>
              <a:spcBef>
                <a:spcPts val="600"/>
              </a:spcBef>
              <a:buNone/>
            </a:pPr>
            <a:r>
              <a:rPr lang="en-US" sz="2400" dirty="0" smtClean="0"/>
              <a:t>How do you select and prepare your technical evaluation team?</a:t>
            </a:r>
          </a:p>
          <a:p>
            <a:pPr marL="457200" lvl="1" indent="0">
              <a:lnSpc>
                <a:spcPct val="120000"/>
              </a:lnSpc>
              <a:spcBef>
                <a:spcPts val="600"/>
              </a:spcBef>
              <a:buNone/>
            </a:pPr>
            <a:endParaRPr lang="en-US" sz="2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300" y="2879196"/>
            <a:ext cx="4851400" cy="3234267"/>
          </a:xfrm>
          <a:prstGeom prst="rect">
            <a:avLst/>
          </a:prstGeom>
        </p:spPr>
      </p:pic>
    </p:spTree>
    <p:extLst>
      <p:ext uri="{BB962C8B-B14F-4D97-AF65-F5344CB8AC3E}">
        <p14:creationId xmlns:p14="http://schemas.microsoft.com/office/powerpoint/2010/main" val="11011143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1008&quot;&gt;&lt;property id=&quot;20148&quot; value=&quot;5&quot;/&gt;&lt;property id=&quot;20300&quot; value=&quot;Slide 1 - &amp;quot;Release 3 Classroom Session – Day 5&amp;quot;&quot;/&gt;&lt;property id=&quot;20307&quot; value=&quot;382&quot;/&gt;&lt;/object&gt;&lt;object type=&quot;3&quot; unique_id=&quot;21009&quot;&gt;&lt;property id=&quot;20148&quot; value=&quot;5&quot;/&gt;&lt;property id=&quot;20300&quot; value=&quot;Slide 2 - &amp;quot;Day 5 Agenda&amp;quot;&quot;/&gt;&lt;property id=&quot;20307&quot; value=&quot;489&quot;/&gt;&lt;/object&gt;&lt;object type=&quot;3&quot; unique_id=&quot;21010&quot;&gt;&lt;property id=&quot;20148&quot; value=&quot;5&quot;/&gt;&lt;property id=&quot;20300&quot; value=&quot;Slide 4 - &amp;quot;Introduction to Release 4&amp;quot;&quot;/&gt;&lt;property id=&quot;20307&quot; value=&quot;491&quot;/&gt;&lt;/object&gt;&lt;object type=&quot;3&quot; unique_id=&quot;21011&quot;&gt;&lt;property id=&quot;20148&quot; value=&quot;5&quot;/&gt;&lt;property id=&quot;20300&quot; value=&quot;Slide 5 - &amp;quot;Iteration 4.A: Awarding Digital Service Contracts Performance Objectives&amp;quot;&quot;/&gt;&lt;property id=&quot;20307&quot; value=&quot;490&quot;/&gt;&lt;/object&gt;&lt;object type=&quot;3&quot; unique_id=&quot;21012&quot;&gt;&lt;property id=&quot;20148&quot; value=&quot;5&quot;/&gt;&lt;property id=&quot;20300&quot; value=&quot;Slide 9 - &amp;quot;Iteration 4.A: Awarding Digital Service Contracts &amp;quot;&quot;/&gt;&lt;property id=&quot;20307&quot; value=&quot;493&quot;/&gt;&lt;/object&gt;&lt;object type=&quot;3&quot; unique_id=&quot;21013&quot;&gt;&lt;property id=&quot;20148&quot; value=&quot;5&quot;/&gt;&lt;property id=&quot;20300&quot; value=&quot;Slide 6 - &amp;quot;Iteration 4.B: Digital Services Delivery Performance Objectives&amp;quot;&quot;/&gt;&lt;property id=&quot;20307&quot; value=&quot;495&quot;/&gt;&lt;/object&gt;&lt;object type=&quot;3&quot; unique_id=&quot;21020&quot;&gt;&lt;property id=&quot;20148&quot; value=&quot;5&quot;/&gt;&lt;property id=&quot;20300&quot; value=&quot;Slide 57 - &amp;quot;Live Digital Assignment&amp;quot;&quot;/&gt;&lt;property id=&quot;20307&quot; value=&quot;385&quot;/&gt;&lt;/object&gt;&lt;object type=&quot;3&quot; unique_id=&quot;21021&quot;&gt;&lt;property id=&quot;20148&quot; value=&quot;5&quot;/&gt;&lt;property id=&quot;20300&quot; value=&quot;Slide 58 - &amp;quot;Your Presentation Instructions&amp;quot;&quot;/&gt;&lt;property id=&quot;20307&quot; value=&quot;460&quot;/&gt;&lt;/object&gt;&lt;object type=&quot;3&quot; unique_id=&quot;21022&quot;&gt;&lt;property id=&quot;20148&quot; value=&quot;5&quot;/&gt;&lt;property id=&quot;20300&quot; value=&quot;Slide 59 - &amp;quot;Welcome to Demo Day! &amp;quot;&quot;/&gt;&lt;property id=&quot;20307&quot; value=&quot;459&quot;/&gt;&lt;/object&gt;&lt;object type=&quot;3&quot; unique_id=&quot;21023&quot;&gt;&lt;property id=&quot;20148&quot; value=&quot;5&quot;/&gt;&lt;property id=&quot;20300&quot; value=&quot;Slide 60 - &amp;quot;Group Order&amp;quot;&quot;/&gt;&lt;property id=&quot;20307&quot; value=&quot;480&quot;/&gt;&lt;/object&gt;&lt;object type=&quot;3&quot; unique_id=&quot;21119&quot;&gt;&lt;property id=&quot;20148&quot; value=&quot;5&quot;/&gt;&lt;property id=&quot;20300&quot; value=&quot;Slide 49 - &amp;quot;LUNCH!&amp;quot;&quot;/&gt;&lt;property id=&quot;20307&quot; value=&quot;500&quot;/&gt;&lt;/object&gt;&lt;object type=&quot;3&quot; unique_id=&quot;21120&quot;&gt;&lt;property id=&quot;20148&quot; value=&quot;5&quot;/&gt;&lt;property id=&quot;20300&quot; value=&quot;Slide 3 - &amp;quot;Release 4: Awarding &amp;amp; Administering Digital Service Contracts Introduction&amp;quot;&quot;/&gt;&lt;property id=&quot;20307&quot; value=&quot;501&quot;/&gt;&lt;/object&gt;&lt;object type=&quot;3&quot; unique_id=&quot;21123&quot;&gt;&lt;property id=&quot;20148&quot; value=&quot;5&quot;/&gt;&lt;property id=&quot;20300&quot; value=&quot;Slide 50 - &amp;quot;Wrap Up &amp;amp; Classroom Session Feedback&amp;quot;&quot;/&gt;&lt;property id=&quot;20307&quot; value=&quot;504&quot;/&gt;&lt;/object&gt;&lt;object type=&quot;3&quot; unique_id=&quot;21124&quot;&gt;&lt;property id=&quot;20148&quot; value=&quot;5&quot;/&gt;&lt;property id=&quot;20300&quot; value=&quot;Slide 52 - &amp;quot;Classroom Session Review – Day 1&amp;quot;&quot;/&gt;&lt;property id=&quot;20307&quot; value=&quot;505&quot;/&gt;&lt;/object&gt;&lt;object type=&quot;3&quot; unique_id=&quot;21125&quot;&gt;&lt;property id=&quot;20148&quot; value=&quot;5&quot;/&gt;&lt;property id=&quot;20300&quot; value=&quot;Slide 53 - &amp;quot;Classroom Session Review – Day 2&amp;quot;&quot;/&gt;&lt;property id=&quot;20307&quot; value=&quot;506&quot;/&gt;&lt;/object&gt;&lt;object type=&quot;3&quot; unique_id=&quot;21126&quot;&gt;&lt;property id=&quot;20148&quot; value=&quot;5&quot;/&gt;&lt;property id=&quot;20300&quot; value=&quot;Slide 54 - &amp;quot;Classroom Session Review – Day 3&amp;quot;&quot;/&gt;&lt;property id=&quot;20307&quot; value=&quot;507&quot;/&gt;&lt;/object&gt;&lt;object type=&quot;3&quot; unique_id=&quot;21127&quot;&gt;&lt;property id=&quot;20148&quot; value=&quot;5&quot;/&gt;&lt;property id=&quot;20300&quot; value=&quot;Slide 55 - &amp;quot;Classroom Session Review – Day 4&amp;quot;&quot;/&gt;&lt;property id=&quot;20307&quot; value=&quot;508&quot;/&gt;&lt;/object&gt;&lt;object type=&quot;3&quot; unique_id=&quot;21128&quot;&gt;&lt;property id=&quot;20148&quot; value=&quot;5&quot;/&gt;&lt;property id=&quot;20300&quot; value=&quot;Slide 56 - &amp;quot;Classroom Session Review – Day 5&amp;quot;&quot;/&gt;&lt;property id=&quot;20307&quot; value=&quot;509&quot;/&gt;&lt;/object&gt;&lt;object type=&quot;3&quot; unique_id=&quot;21129&quot;&gt;&lt;property id=&quot;20148&quot; value=&quot;5&quot;/&gt;&lt;property id=&quot;20300&quot; value=&quot;Slide 51 - &amp;quot;Liked, Learned, Lacked, Longed for  Feedback on Orientation&amp;quot;&quot;/&gt;&lt;property id=&quot;20307&quot; value=&quot;510&quot;/&gt;&lt;/object&gt;&lt;object type=&quot;3&quot; unique_id=&quot;21450&quot;&gt;&lt;property id=&quot;20148&quot; value=&quot;5&quot;/&gt;&lt;property id=&quot;20300&quot; value=&quot;Slide 7 - &amp;quot;Capstone and Final Classroom Preview&amp;quot;&quot;/&gt;&lt;property id=&quot;20307&quot; value=&quot;514&quot;/&gt;&lt;/object&gt;&lt;object type=&quot;3&quot; unique_id=&quot;21451&quot;&gt;&lt;property id=&quot;20148&quot; value=&quot;5&quot;/&gt;&lt;property id=&quot;20300&quot; value=&quot;Slide 40 - &amp;quot;Morning Break&amp;quot;&quot;/&gt;&lt;property id=&quot;20307&quot; value=&quot;512&quot;/&gt;&lt;/object&gt;&lt;object type=&quot;3&quot; unique_id=&quot;21452&quot;&gt;&lt;property id=&quot;20148&quot; value=&quot;5&quot;/&gt;&lt;property id=&quot;20300&quot; value=&quot;Slide 41 - &amp;quot;Metrics Activity&amp;quot;&quot;/&gt;&lt;property id=&quot;20307&quot; value=&quot;513&quot;/&gt;&lt;/object&gt;&lt;object type=&quot;3&quot; unique_id=&quot;21843&quot;&gt;&lt;property id=&quot;20148&quot; value=&quot;5&quot;/&gt;&lt;property id=&quot;20300&quot; value=&quot;Slide 42 - &amp;quot;Why This Activity Is Important&amp;quot;&quot;/&gt;&lt;property id=&quot;20307&quot; value=&quot;515&quot;/&gt;&lt;/object&gt;&lt;object type=&quot;3&quot; unique_id=&quot;21844&quot;&gt;&lt;property id=&quot;20148&quot; value=&quot;5&quot;/&gt;&lt;property id=&quot;20300&quot; value=&quot;Slide 43 - &amp;quot;Activity Overview and Instructions&amp;quot;&quot;/&gt;&lt;property id=&quot;20307&quot; value=&quot;516&quot;/&gt;&lt;/object&gt;&lt;object type=&quot;3&quot; unique_id=&quot;21845&quot;&gt;&lt;property id=&quot;20148&quot; value=&quot;5&quot;/&gt;&lt;property id=&quot;20300&quot; value=&quot;Slide 44 - &amp;quot;Debrief – Reading a Burndown Chart from a 3-Week Sprint&amp;quot;&quot;/&gt;&lt;property id=&quot;20307&quot; value=&quot;517&quot;/&gt;&lt;/object&gt;&lt;object type=&quot;3&quot; unique_id=&quot;21846&quot;&gt;&lt;property id=&quot;20148&quot; value=&quot;5&quot;/&gt;&lt;property id=&quot;20300&quot; value=&quot;Slide 45 - &amp;quot;Debrief – Scoping Stories to Prevent a Bottleneck&amp;quot;&quot;/&gt;&lt;property id=&quot;20307&quot; value=&quot;518&quot;/&gt;&lt;/object&gt;&lt;object type=&quot;3&quot; unique_id=&quot;21847&quot;&gt;&lt;property id=&quot;20148&quot; value=&quot;5&quot;/&gt;&lt;property id=&quot;20300&quot; value=&quot;Slide 46 - &amp;quot;Debrief – Cloud Provisioning&amp;quot;&quot;/&gt;&lt;property id=&quot;20307&quot; value=&quot;519&quot;/&gt;&lt;/object&gt;&lt;object type=&quot;3&quot; unique_id=&quot;21848&quot;&gt;&lt;property id=&quot;20148&quot; value=&quot;5&quot;/&gt;&lt;property id=&quot;20300&quot; value=&quot;Slide 47 - &amp;quot;Debrief – Preparing for a  Weekly Meeting Using Burndown Charts&amp;quot;&quot;/&gt;&lt;property id=&quot;20307&quot; value=&quot;520&quot;/&gt;&lt;/object&gt;&lt;object type=&quot;3&quot; unique_id=&quot;21849&quot;&gt;&lt;property id=&quot;20148&quot; value=&quot;5&quot;/&gt;&lt;property id=&quot;20300&quot; value=&quot;Slide 48 - &amp;quot;Debrief – Managing Workflow Using Kanban&amp;quot;&quot;/&gt;&lt;property id=&quot;20307&quot; value=&quot;521&quot;/&gt;&lt;/object&gt;&lt;object type=&quot;3&quot; unique_id=&quot;22330&quot;&gt;&lt;property id=&quot;20148&quot; value=&quot;5&quot;/&gt;&lt;property id=&quot;20300&quot; value=&quot;Slide 8 - &amp;quot;Iteration 4.A Awarding Digital Service Contracts Introductions&amp;quot;&quot;/&gt;&lt;property id=&quot;20307&quot; value=&quot;522&quot;/&gt;&lt;/object&gt;&lt;object type=&quot;3&quot; unique_id=&quot;22331&quot;&gt;&lt;property id=&quot;20148&quot; value=&quot;5&quot;/&gt;&lt;property id=&quot;20300&quot; value=&quot;Slide 10 - &amp;quot;Iteration 4.A: Awarding Digital Service Contracts &amp;quot;&quot;/&gt;&lt;property id=&quot;20307&quot; value=&quot;523&quot;/&gt;&lt;/object&gt;&lt;object type=&quot;3&quot; unique_id=&quot;22332&quot;&gt;&lt;property id=&quot;20148&quot; value=&quot;5&quot;/&gt;&lt;property id=&quot;20300&quot; value=&quot;Slide 11 - &amp;quot;Iteration 4.A: Awarding Digital Service Contracts &amp;quot;&quot;/&gt;&lt;property id=&quot;20307&quot; value=&quot;524&quot;/&gt;&lt;/object&gt;&lt;object type=&quot;3&quot; unique_id=&quot;22333&quot;&gt;&lt;property id=&quot;20148&quot; value=&quot;5&quot;/&gt;&lt;property id=&quot;20300&quot; value=&quot;Slide 12 - &amp;quot;Iteration 4.A: Awarding Digital Service Contracts &amp;quot;&quot;/&gt;&lt;property id=&quot;20307&quot; value=&quot;525&quot;/&gt;&lt;/object&gt;&lt;object type=&quot;3&quot; unique_id=&quot;22334&quot;&gt;&lt;property id=&quot;20148&quot; value=&quot;5&quot;/&gt;&lt;property id=&quot;20300&quot; value=&quot;Slide 13 - &amp;quot;Iteration 4.A: Awarding Digital Service Contracts &amp;quot;&quot;/&gt;&lt;property id=&quot;20307&quot; value=&quot;526&quot;/&gt;&lt;/object&gt;&lt;object type=&quot;3&quot; unique_id=&quot;22335&quot;&gt;&lt;property id=&quot;20148&quot; value=&quot;5&quot;/&gt;&lt;property id=&quot;20300&quot; value=&quot;Slide 14 - &amp;quot;Iteration 4.B Digital Services Delivery Introduction&amp;quot;&quot;/&gt;&lt;property id=&quot;20307&quot; value=&quot;527&quot;/&gt;&lt;/object&gt;&lt;object type=&quot;3&quot; unique_id=&quot;24652&quot;&gt;&lt;property id=&quot;20148&quot; value=&quot;5&quot;/&gt;&lt;property id=&quot;20300&quot; value=&quot;Slide 15 - &amp;quot;Hart and Holmström&amp;quot;&quot;/&gt;&lt;property id=&quot;20307&quot; value=&quot;553&quot;/&gt;&lt;/object&gt;&lt;object type=&quot;3&quot; unique_id=&quot;24653&quot;&gt;&lt;property id=&quot;20148&quot; value=&quot;5&quot;/&gt;&lt;property id=&quot;20300&quot; value=&quot;Slide 16 - &amp;quot;Agile Metrics&amp;quot;&quot;/&gt;&lt;property id=&quot;20307&quot; value=&quot;554&quot;/&gt;&lt;/object&gt;&lt;object type=&quot;3&quot; unique_id=&quot;24654&quot;&gt;&lt;property id=&quot;20148&quot; value=&quot;5&quot;/&gt;&lt;property id=&quot;20300&quot; value=&quot;Slide 17 - &amp;quot;Core Agile Metrics&amp;quot;&quot;/&gt;&lt;property id=&quot;20307&quot; value=&quot;555&quot;/&gt;&lt;/object&gt;&lt;object type=&quot;3&quot; unique_id=&quot;24655&quot;&gt;&lt;property id=&quot;20148&quot; value=&quot;5&quot;/&gt;&lt;property id=&quot;20300&quot; value=&quot;Slide 18 - &amp;quot;Sources for Metrics&amp;quot;&quot;/&gt;&lt;property id=&quot;20307&quot; value=&quot;556&quot;/&gt;&lt;/object&gt;&lt;object type=&quot;3&quot; unique_id=&quot;24656&quot;&gt;&lt;property id=&quot;20148&quot; value=&quot;5&quot;/&gt;&lt;property id=&quot;20300&quot; value=&quot;Slide 19 - &amp;quot;Project Tracking System Metrics&amp;quot;&quot;/&gt;&lt;property id=&quot;20307&quot; value=&quot;557&quot;/&gt;&lt;/object&gt;&lt;object type=&quot;3&quot; unique_id=&quot;24657&quot;&gt;&lt;property id=&quot;20148&quot; value=&quot;5&quot;/&gt;&lt;property id=&quot;20300&quot; value=&quot;Slide 20 - &amp;quot;Sample Project Tracking Systems&amp;quot;&quot;/&gt;&lt;property id=&quot;20307&quot; value=&quot;558&quot;/&gt;&lt;/object&gt;&lt;object type=&quot;3&quot; unique_id=&quot;24658&quot;&gt;&lt;property id=&quot;20148&quot; value=&quot;5&quot;/&gt;&lt;property id=&quot;20300&quot; value=&quot;Slide 21 - &amp;quot;Source Control Metrics&amp;quot;&quot;/&gt;&lt;property id=&quot;20307&quot; value=&quot;559&quot;/&gt;&lt;/object&gt;&lt;object type=&quot;3&quot; unique_id=&quot;24659&quot;&gt;&lt;property id=&quot;20148&quot; value=&quot;5&quot;/&gt;&lt;property id=&quot;20300&quot; value=&quot;Slide 22 - &amp;quot;Sample Version Control Systems&amp;quot;&quot;/&gt;&lt;property id=&quot;20307&quot; value=&quot;560&quot;/&gt;&lt;/object&gt;&lt;object type=&quot;3&quot; unique_id=&quot;24660&quot;&gt;&lt;property id=&quot;20148&quot; value=&quot;5&quot;/&gt;&lt;property id=&quot;20300&quot; value=&quot;Slide 23 - &amp;quot;An Important Lesson&amp;quot;&quot;/&gt;&lt;property id=&quot;20307&quot; value=&quot;561&quot;/&gt;&lt;/object&gt;&lt;object type=&quot;3&quot; unique_id=&quot;24661&quot;&gt;&lt;property id=&quot;20148&quot; value=&quot;5&quot;/&gt;&lt;property id=&quot;20300&quot; value=&quot;Slide 24 - &amp;quot;Build Pipeline&amp;quot;&quot;/&gt;&lt;property id=&quot;20307&quot; value=&quot;562&quot;/&gt;&lt;/object&gt;&lt;object type=&quot;3&quot; unique_id=&quot;24662&quot;&gt;&lt;property id=&quot;20148&quot; value=&quot;5&quot;/&gt;&lt;property id=&quot;20300&quot; value=&quot;Slide 25 - &amp;quot;Automated Testing&amp;quot;&quot;/&gt;&lt;property id=&quot;20307&quot; value=&quot;563&quot;/&gt;&lt;/object&gt;&lt;object type=&quot;3&quot; unique_id=&quot;24663&quot;&gt;&lt;property id=&quot;20148&quot; value=&quot;5&quot;/&gt;&lt;property id=&quot;20300&quot; value=&quot;Slide 26 - &amp;quot;Functional Acceptance Testing&amp;quot;&quot;/&gt;&lt;property id=&quot;20307&quot; value=&quot;564&quot;/&gt;&lt;/object&gt;&lt;object type=&quot;3&quot; unique_id=&quot;24664&quot;&gt;&lt;property id=&quot;20148&quot; value=&quot;5&quot;/&gt;&lt;property id=&quot;20300&quot; value=&quot;Slide 27 - &amp;quot;Scalability Testing&amp;quot;&quot;/&gt;&lt;property id=&quot;20307&quot; value=&quot;565&quot;/&gt;&lt;/object&gt;&lt;object type=&quot;3&quot; unique_id=&quot;24665&quot;&gt;&lt;property id=&quot;20148&quot; value=&quot;5&quot;/&gt;&lt;property id=&quot;20300&quot; value=&quot;Slide 28 - &amp;quot;Security Testing&amp;quot;&quot;/&gt;&lt;property id=&quot;20307&quot; value=&quot;566&quot;/&gt;&lt;/object&gt;&lt;object type=&quot;3&quot; unique_id=&quot;24666&quot;&gt;&lt;property id=&quot;20148&quot; value=&quot;5&quot;/&gt;&lt;property id=&quot;20300&quot; value=&quot;Slide 29 - &amp;quot;Accessibility Testing&amp;quot;&quot;/&gt;&lt;property id=&quot;20307&quot; value=&quot;567&quot;/&gt;&lt;/object&gt;&lt;object type=&quot;3&quot; unique_id=&quot;24667&quot;&gt;&lt;property id=&quot;20148&quot; value=&quot;5&quot;/&gt;&lt;property id=&quot;20300&quot; value=&quot;Slide 30 - &amp;quot;An Aside: Testing As Documentation&amp;quot;&quot;/&gt;&lt;property id=&quot;20307&quot; value=&quot;568&quot;/&gt;&lt;/object&gt;&lt;object type=&quot;3&quot; unique_id=&quot;24668&quot;&gt;&lt;property id=&quot;20148&quot; value=&quot;5&quot;/&gt;&lt;property id=&quot;20300&quot; value=&quot;Slide 31 - &amp;quot;Static Analysis&amp;quot;&quot;/&gt;&lt;property id=&quot;20307&quot; value=&quot;569&quot;/&gt;&lt;/object&gt;&lt;object type=&quot;3&quot; unique_id=&quot;24669&quot;&gt;&lt;property id=&quot;20148&quot; value=&quot;5&quot;/&gt;&lt;property id=&quot;20300&quot; value=&quot;Slide 32 - &amp;quot;Technical Debt&amp;quot;&quot;/&gt;&lt;property id=&quot;20307&quot; value=&quot;570&quot;/&gt;&lt;/object&gt;&lt;object type=&quot;3&quot; unique_id=&quot;24670&quot;&gt;&lt;property id=&quot;20148&quot; value=&quot;5&quot;/&gt;&lt;property id=&quot;20300&quot; value=&quot;Slide 33 - &amp;quot;Continuous Delivery&amp;quot;&quot;/&gt;&lt;property id=&quot;20307&quot; value=&quot;571&quot;/&gt;&lt;/object&gt;&lt;object type=&quot;3&quot; unique_id=&quot;24671&quot;&gt;&lt;property id=&quot;20148&quot; value=&quot;5&quot;/&gt;&lt;property id=&quot;20300&quot; value=&quot;Slide 34 - &amp;quot;System Monitoring In Production&amp;quot;&quot;/&gt;&lt;property id=&quot;20307&quot; value=&quot;572&quot;/&gt;&lt;/object&gt;&lt;object type=&quot;3&quot; unique_id=&quot;24672&quot;&gt;&lt;property id=&quot;20148&quot; value=&quot;5&quot;/&gt;&lt;property id=&quot;20300&quot; value=&quot;Slide 35 - &amp;quot;Sample System Monitoring Tools&amp;quot;&quot;/&gt;&lt;property id=&quot;20307&quot; value=&quot;573&quot;/&gt;&lt;/object&gt;&lt;object type=&quot;3&quot; unique_id=&quot;24673&quot;&gt;&lt;property id=&quot;20148&quot; value=&quot;5&quot;/&gt;&lt;property id=&quot;20300&quot; value=&quot;Slide 36 - &amp;quot;Mashups&amp;quot;&quot;/&gt;&lt;property id=&quot;20307&quot; value=&quot;574&quot;/&gt;&lt;/object&gt;&lt;object type=&quot;3&quot; unique_id=&quot;24674&quot;&gt;&lt;property id=&quot;20148&quot; value=&quot;5&quot;/&gt;&lt;property id=&quot;20300&quot; value=&quot;Slide 37 - &amp;quot;Why It Matters&amp;quot;&quot;/&gt;&lt;property id=&quot;20307&quot; value=&quot;575&quot;/&gt;&lt;/object&gt;&lt;object type=&quot;3&quot; unique_id=&quot;24675&quot;&gt;&lt;property id=&quot;20148&quot; value=&quot;5&quot;/&gt;&lt;property id=&quot;20300&quot; value=&quot;Slide 38 - &amp;quot;Epilogue: Engineer Motivation&amp;quot;&quot;/&gt;&lt;property id=&quot;20307&quot; value=&quot;576&quot;/&gt;&lt;/object&gt;&lt;object type=&quot;3&quot; unique_id=&quot;24676&quot;&gt;&lt;property id=&quot;20148&quot; value=&quot;5&quot;/&gt;&lt;property id=&quot;20300&quot; value=&quot;Slide 39 - &amp;quot;Questions and Discussion&amp;quot;&quot;/&gt;&lt;property id=&quot;20307&quot; value=&quot;577&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A36320-0566-4BE9-A1F1-8C031AF8CA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4C8DAE3-752F-4F6D-B09E-F4A32FA4355A}">
  <ds:schemaRefs>
    <ds:schemaRef ds:uri="http://schemas.microsoft.com/sharepoint/v3/contenttype/forms"/>
  </ds:schemaRefs>
</ds:datastoreItem>
</file>

<file path=customXml/itemProps3.xml><?xml version="1.0" encoding="utf-8"?>
<ds:datastoreItem xmlns:ds="http://schemas.openxmlformats.org/officeDocument/2006/customXml" ds:itemID="{B1D2E1A9-3DA8-4D7D-965A-EAC7CECD4655}">
  <ds:schemaRefs>
    <ds:schemaRef ds:uri="http://purl.org/dc/elements/1.1/"/>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12642</TotalTime>
  <Words>4745</Words>
  <Application>Microsoft Office PowerPoint</Application>
  <PresentationFormat>Widescreen</PresentationFormat>
  <Paragraphs>727</Paragraphs>
  <Slides>60</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Calibri Light</vt:lpstr>
      <vt:lpstr>Open Sans</vt:lpstr>
      <vt:lpstr>Office Theme</vt:lpstr>
      <vt:lpstr>Release 3 Classroom Session – Day 5</vt:lpstr>
      <vt:lpstr>Day 5 Agenda</vt:lpstr>
      <vt:lpstr>Release 4: Awarding &amp; Administering Digital Service Contracts Introduction</vt:lpstr>
      <vt:lpstr>Introduction to Release 4</vt:lpstr>
      <vt:lpstr>Iteration 4.A: Awarding Digital Service Contracts Performance Objectives</vt:lpstr>
      <vt:lpstr>Iteration 4.B: Digital Services Delivery Performance Objectives</vt:lpstr>
      <vt:lpstr>Capstone and Final Classroom Preview</vt:lpstr>
      <vt:lpstr>Iteration 4.A Awarding Digital Service Contracts Introductions</vt:lpstr>
      <vt:lpstr>Iteration 4.A: Awarding Digital Service Contracts </vt:lpstr>
      <vt:lpstr>Iteration 4.A: Awarding Digital Service Contracts </vt:lpstr>
      <vt:lpstr>Iteration 4.A: Awarding Digital Service Contracts </vt:lpstr>
      <vt:lpstr>Iteration 4.A: Awarding Digital Service Contracts </vt:lpstr>
      <vt:lpstr>Iteration 4.A: Awarding Digital Service Contracts </vt:lpstr>
      <vt:lpstr>Iteration 4.B Digital Services Delivery Introduction</vt:lpstr>
      <vt:lpstr>Hart and Holmström</vt:lpstr>
      <vt:lpstr>Agile Metrics</vt:lpstr>
      <vt:lpstr>Core Agile Metrics</vt:lpstr>
      <vt:lpstr>Sources for Metrics</vt:lpstr>
      <vt:lpstr>Project Tracking System Metrics</vt:lpstr>
      <vt:lpstr>Sample Project Tracking Systems</vt:lpstr>
      <vt:lpstr>Source Control Metrics</vt:lpstr>
      <vt:lpstr>Sample Version Control Systems</vt:lpstr>
      <vt:lpstr>An Important Lesson</vt:lpstr>
      <vt:lpstr>Build Pipeline</vt:lpstr>
      <vt:lpstr>Automated Testing</vt:lpstr>
      <vt:lpstr>Functional Acceptance Testing</vt:lpstr>
      <vt:lpstr>Scalability Testing</vt:lpstr>
      <vt:lpstr>Security Testing</vt:lpstr>
      <vt:lpstr>Accessibility Testing</vt:lpstr>
      <vt:lpstr>An Aside: Testing As Documentation</vt:lpstr>
      <vt:lpstr>Static Analysis</vt:lpstr>
      <vt:lpstr>Technical Debt</vt:lpstr>
      <vt:lpstr>Continuous Delivery</vt:lpstr>
      <vt:lpstr>System Monitoring In Production</vt:lpstr>
      <vt:lpstr>Sample System Monitoring Tools</vt:lpstr>
      <vt:lpstr>Mashups</vt:lpstr>
      <vt:lpstr>Why It Matters</vt:lpstr>
      <vt:lpstr>Epilogue: Engineer Motivation</vt:lpstr>
      <vt:lpstr>Questions and Discussion</vt:lpstr>
      <vt:lpstr>Morning Break</vt:lpstr>
      <vt:lpstr>Metrics Activity</vt:lpstr>
      <vt:lpstr>Why This Activity Is Important</vt:lpstr>
      <vt:lpstr>Activity Overview and Instructions</vt:lpstr>
      <vt:lpstr>Debrief – Reading a Burndown Chart from a 3-Week Sprint</vt:lpstr>
      <vt:lpstr>Debrief – Scoping Stories to Prevent a Bottleneck</vt:lpstr>
      <vt:lpstr>Debrief – Cloud Provisioning</vt:lpstr>
      <vt:lpstr>Debrief – Preparing for a  Weekly Meeting Using Burndown Charts</vt:lpstr>
      <vt:lpstr>Debrief – Managing Workflow Using Kanban</vt:lpstr>
      <vt:lpstr>LUNCH!</vt:lpstr>
      <vt:lpstr>Wrap Up &amp; Classroom Session Feedback</vt:lpstr>
      <vt:lpstr>Liked, Learned, Lacked, Longed for  Feedback on Orientation</vt:lpstr>
      <vt:lpstr>Classroom Session Review – Day 1</vt:lpstr>
      <vt:lpstr>Classroom Session Review – Day 2</vt:lpstr>
      <vt:lpstr>Classroom Session Review – Day 3</vt:lpstr>
      <vt:lpstr>Classroom Session Review – Day 4</vt:lpstr>
      <vt:lpstr>Classroom Session Review – Day 5</vt:lpstr>
      <vt:lpstr>Live Digital Assignment</vt:lpstr>
      <vt:lpstr>Your Presentation Instructions</vt:lpstr>
      <vt:lpstr>Welcome to Demo Day! </vt:lpstr>
      <vt:lpstr>Group Order</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Wolf, Brock</cp:lastModifiedBy>
  <cp:revision>479</cp:revision>
  <cp:lastPrinted>2016-02-19T13:28:07Z</cp:lastPrinted>
  <dcterms:created xsi:type="dcterms:W3CDTF">2015-09-18T18:18:02Z</dcterms:created>
  <dcterms:modified xsi:type="dcterms:W3CDTF">2016-11-23T16:06:12Z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