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477" r:id="rId5"/>
    <p:sldId id="478" r:id="rId6"/>
    <p:sldId id="427" r:id="rId7"/>
    <p:sldId id="464" r:id="rId8"/>
    <p:sldId id="484" r:id="rId9"/>
    <p:sldId id="483" r:id="rId10"/>
    <p:sldId id="456" r:id="rId11"/>
    <p:sldId id="481" r:id="rId12"/>
    <p:sldId id="502" r:id="rId13"/>
    <p:sldId id="504" r:id="rId14"/>
    <p:sldId id="482" r:id="rId15"/>
    <p:sldId id="490" r:id="rId16"/>
    <p:sldId id="501" r:id="rId17"/>
    <p:sldId id="496" r:id="rId18"/>
    <p:sldId id="495" r:id="rId19"/>
    <p:sldId id="494" r:id="rId20"/>
    <p:sldId id="498" r:id="rId21"/>
    <p:sldId id="497" r:id="rId22"/>
    <p:sldId id="505" r:id="rId23"/>
    <p:sldId id="491" r:id="rId24"/>
    <p:sldId id="503" r:id="rId25"/>
    <p:sldId id="499" r:id="rId26"/>
    <p:sldId id="507" r:id="rId27"/>
    <p:sldId id="506" r:id="rId28"/>
    <p:sldId id="360" r:id="rId29"/>
    <p:sldId id="435" r:id="rId30"/>
    <p:sldId id="486" r:id="rId31"/>
    <p:sldId id="487" r:id="rId32"/>
    <p:sldId id="488" r:id="rId33"/>
    <p:sldId id="489" r:id="rId34"/>
    <p:sldId id="479" r:id="rId35"/>
    <p:sldId id="480" r:id="rId36"/>
  </p:sldIdLst>
  <p:sldSz cx="12192000" cy="6858000"/>
  <p:notesSz cx="7010400" cy="92964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n" initials="EF" lastIdx="106" clrIdx="0">
    <p:extLst/>
  </p:cmAuthor>
  <p:cmAuthor id="2" name="Lauren E. Tindall" initials="LET" lastIdx="10" clrIdx="1">
    <p:extLst/>
  </p:cmAuthor>
  <p:cmAuthor id="3" name="Wolf, Brock" initials="WB" lastIdx="1" clrIdx="2">
    <p:extLst/>
  </p:cmAuthor>
  <p:cmAuthor id="4" name="Martin, Melissa" initials="MM" lastIdx="1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63C"/>
    <a:srgbClr val="5A2781"/>
    <a:srgbClr val="008A3E"/>
    <a:srgbClr val="002060"/>
    <a:srgbClr val="DAC2EC"/>
    <a:srgbClr val="CBA9E5"/>
    <a:srgbClr val="DEC8EE"/>
    <a:srgbClr val="FFFFFF"/>
    <a:srgbClr val="9FD8FF"/>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73857" autoAdjust="0"/>
  </p:normalViewPr>
  <p:slideViewPr>
    <p:cSldViewPr snapToGrid="0">
      <p:cViewPr varScale="1">
        <p:scale>
          <a:sx n="82" d="100"/>
          <a:sy n="82" d="100"/>
        </p:scale>
        <p:origin x="1560" y="168"/>
      </p:cViewPr>
      <p:guideLst>
        <p:guide orient="horz" pos="2160"/>
        <p:guide pos="3840"/>
      </p:guideLst>
    </p:cSldViewPr>
  </p:slideViewPr>
  <p:notesTextViewPr>
    <p:cViewPr>
      <p:scale>
        <a:sx n="80" d="100"/>
        <a:sy n="80" d="100"/>
      </p:scale>
      <p:origin x="0" y="0"/>
    </p:cViewPr>
  </p:notesTextViewPr>
  <p:sorterViewPr>
    <p:cViewPr>
      <p:scale>
        <a:sx n="100" d="100"/>
        <a:sy n="100" d="100"/>
      </p:scale>
      <p:origin x="0" y="2592"/>
    </p:cViewPr>
  </p:sorterViewPr>
  <p:notesViewPr>
    <p:cSldViewPr snapToGrid="0">
      <p:cViewPr>
        <p:scale>
          <a:sx n="85" d="100"/>
          <a:sy n="85" d="100"/>
        </p:scale>
        <p:origin x="-44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tags" Target="tags/tag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1/9/17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1/9/17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 hour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11:00-12:00</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Neil</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Guest speaker (Neil) will speak about DevOps and Continuous Integration, what it looks like, and what it really means.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971284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1265176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1211591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a:t>
            </a:r>
            <a:r>
              <a:rPr lang="en-US" b="0" baseline="0" dirty="0" smtClean="0"/>
              <a:t> lunch break will run from 12:00-1:00 pm. </a:t>
            </a:r>
          </a:p>
          <a:p>
            <a:endParaRPr lang="en-US" b="0" baseline="0" dirty="0" smtClean="0"/>
          </a:p>
          <a:p>
            <a:r>
              <a:rPr lang="en-US" b="0" baseline="0" dirty="0" smtClean="0"/>
              <a:t>During lunch, we will prep for the shark tank panels by handing out rating forms &amp; prepping for the arrival of the invited guests.</a:t>
            </a:r>
          </a:p>
        </p:txBody>
      </p:sp>
      <p:sp>
        <p:nvSpPr>
          <p:cNvPr id="4" name="Slide Number Placeholder 3"/>
          <p:cNvSpPr>
            <a:spLocks noGrp="1"/>
          </p:cNvSpPr>
          <p:nvPr>
            <p:ph type="sldNum" sz="quarter" idx="10"/>
          </p:nvPr>
        </p:nvSpPr>
        <p:spPr/>
        <p:txBody>
          <a:bodyPr/>
          <a:lstStyle/>
          <a:p>
            <a:fld id="{3AFC8854-003F-465D-BEBB-FBCAECCCEBB9}" type="slidenum">
              <a:rPr lang="en-US" smtClean="0"/>
              <a:t>25</a:t>
            </a:fld>
            <a:endParaRPr lang="en-US"/>
          </a:p>
        </p:txBody>
      </p:sp>
    </p:spTree>
    <p:extLst>
      <p:ext uri="{BB962C8B-B14F-4D97-AF65-F5344CB8AC3E}">
        <p14:creationId xmlns:p14="http://schemas.microsoft.com/office/powerpoint/2010/main" val="97903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3 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1:00-4:00</a:t>
            </a:r>
          </a:p>
          <a:p>
            <a:r>
              <a:rPr lang="en-US" b="1" dirty="0" smtClean="0"/>
              <a:t>Presented by: </a:t>
            </a:r>
            <a:r>
              <a:rPr lang="en-US" b="0" dirty="0" smtClean="0"/>
              <a:t>Traci Walker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Remind them to complete</a:t>
            </a:r>
            <a:r>
              <a:rPr lang="en-US" sz="1200" kern="1200" baseline="0" dirty="0" smtClean="0">
                <a:solidFill>
                  <a:schemeClr val="tx1"/>
                </a:solidFill>
                <a:effectLst/>
                <a:latin typeface="+mn-lt"/>
                <a:ea typeface="+mn-ea"/>
                <a:cs typeface="+mn-cs"/>
              </a:rPr>
              <a:t> the </a:t>
            </a:r>
            <a:r>
              <a:rPr lang="en-US" sz="1200" kern="1200" baseline="0" dirty="0" err="1" smtClean="0">
                <a:solidFill>
                  <a:schemeClr val="tx1"/>
                </a:solidFill>
                <a:effectLst/>
                <a:latin typeface="+mn-lt"/>
                <a:ea typeface="+mn-ea"/>
                <a:cs typeface="+mn-cs"/>
              </a:rPr>
              <a:t>eval</a:t>
            </a:r>
            <a:r>
              <a:rPr lang="en-US" sz="1200" kern="1200" baseline="0" dirty="0" smtClean="0">
                <a:solidFill>
                  <a:schemeClr val="tx1"/>
                </a:solidFill>
                <a:effectLst/>
                <a:latin typeface="+mn-lt"/>
                <a:ea typeface="+mn-ea"/>
                <a:cs typeface="+mn-cs"/>
              </a:rPr>
              <a:t> forms if they have not already done so.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we also have a panel of invited guests—our sharks—who will be providing ratings as well. Ask Traci to introduce the panel of invited USDS guests to the class.</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26</a:t>
            </a:fld>
            <a:endParaRPr lang="en-US"/>
          </a:p>
        </p:txBody>
      </p:sp>
    </p:spTree>
    <p:extLst>
      <p:ext uri="{BB962C8B-B14F-4D97-AF65-F5344CB8AC3E}">
        <p14:creationId xmlns:p14="http://schemas.microsoft.com/office/powerpoint/2010/main" val="4206444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5 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1:00-1:05</a:t>
            </a:r>
          </a:p>
          <a:p>
            <a:r>
              <a:rPr lang="en-US" b="1" dirty="0" smtClean="0"/>
              <a:t>Presented by: </a:t>
            </a:r>
            <a:r>
              <a:rPr lang="en-US" b="0" dirty="0" smtClean="0"/>
              <a:t>Traci Walker</a:t>
            </a:r>
            <a:endParaRPr lang="en-US" b="0" baseline="0" dirty="0" smtClean="0"/>
          </a:p>
          <a:p>
            <a:endParaRPr lang="en-US" b="0" dirty="0" smtClean="0"/>
          </a:p>
          <a:p>
            <a:r>
              <a:rPr lang="en-US" b="0" dirty="0" smtClean="0"/>
              <a:t>Walk</a:t>
            </a:r>
            <a:r>
              <a:rPr lang="en-US" b="0" baseline="0" dirty="0" smtClean="0"/>
              <a:t> the students through a five-minute review of their LDA journeys.</a:t>
            </a:r>
          </a:p>
          <a:p>
            <a:endParaRPr lang="en-US" b="0" baseline="0" dirty="0" smtClean="0"/>
          </a:p>
          <a:p>
            <a:r>
              <a:rPr lang="en-US" b="0" baseline="0" dirty="0" smtClean="0"/>
              <a:t>You began by meeting and establishing your teams, during which you chose a project and created a hypothesis that filled in the following sentences:</a:t>
            </a:r>
          </a:p>
          <a:p>
            <a:pPr marL="0" indent="0">
              <a:buNone/>
            </a:pPr>
            <a:r>
              <a:rPr lang="en-US" b="0" baseline="0" dirty="0" smtClean="0"/>
              <a:t>	</a:t>
            </a:r>
            <a:r>
              <a:rPr lang="en-US" sz="1200" dirty="0" smtClean="0"/>
              <a:t>We believe that [action] for [type of people] will achieve [specific outcome].</a:t>
            </a:r>
          </a:p>
          <a:p>
            <a:pPr marL="0" indent="0">
              <a:buNone/>
            </a:pPr>
            <a:r>
              <a:rPr lang="en-US" sz="1200" dirty="0" smtClean="0"/>
              <a:t>	We will know this to be true when we see [quantitative measure/qualitative insight].</a:t>
            </a:r>
          </a:p>
          <a:p>
            <a:r>
              <a:rPr lang="en-US" b="0" dirty="0" smtClean="0"/>
              <a:t>Once your hypothesis</a:t>
            </a:r>
            <a:r>
              <a:rPr lang="en-US" b="0" baseline="0" dirty="0" smtClean="0"/>
              <a:t> was approved, you developed your product vision and created a document that highlighted:</a:t>
            </a:r>
          </a:p>
          <a:p>
            <a:pPr marL="628650" lvl="1" indent="-171450">
              <a:buFont typeface="Arial" panose="020B0604020202020204" pitchFamily="34" charset="0"/>
              <a:buChar char="•"/>
            </a:pPr>
            <a:r>
              <a:rPr lang="en-US" b="0" baseline="0" dirty="0" smtClean="0"/>
              <a:t>How your product would meet the user’s need</a:t>
            </a:r>
          </a:p>
          <a:p>
            <a:pPr marL="628650" lvl="1" indent="-171450">
              <a:buFont typeface="Arial" panose="020B0604020202020204" pitchFamily="34" charset="0"/>
              <a:buChar char="•"/>
            </a:pPr>
            <a:r>
              <a:rPr lang="en-US" b="0" baseline="0" dirty="0" smtClean="0"/>
              <a:t>How things are currently being accomplished, and</a:t>
            </a:r>
          </a:p>
          <a:p>
            <a:pPr marL="628650" lvl="1" indent="-171450">
              <a:buFont typeface="Arial" panose="020B0604020202020204" pitchFamily="34" charset="0"/>
              <a:buChar char="•"/>
            </a:pPr>
            <a:r>
              <a:rPr lang="en-US" b="0" baseline="0" dirty="0" smtClean="0"/>
              <a:t>How your product will be better and solve the problems of how things are currently done</a:t>
            </a:r>
          </a:p>
          <a:p>
            <a:pPr marL="0" lvl="0" indent="0">
              <a:buFont typeface="Arial" panose="020B0604020202020204" pitchFamily="34" charset="0"/>
              <a:buNone/>
            </a:pPr>
            <a:r>
              <a:rPr lang="en-US" b="0" baseline="0" dirty="0" smtClean="0"/>
              <a:t>Next, you needed to design a plan for how to test your hypothesis – a plan that would prove or disprove your hypothesis.</a:t>
            </a:r>
          </a:p>
          <a:p>
            <a:pPr marL="0" lvl="0" indent="0">
              <a:buFont typeface="Arial" panose="020B0604020202020204" pitchFamily="34" charset="0"/>
              <a:buNone/>
            </a:pPr>
            <a:r>
              <a:rPr lang="en-US" b="0" baseline="0" dirty="0" smtClean="0"/>
              <a:t>And then, you performed the test and compiled the results, documenting for yourselves how the results affect your project.</a:t>
            </a:r>
          </a:p>
          <a:p>
            <a:pPr marL="0" lvl="0" indent="0">
              <a:buFont typeface="Arial" panose="020B0604020202020204" pitchFamily="34" charset="0"/>
              <a:buNone/>
            </a:pPr>
            <a:endParaRPr lang="en-US" b="0" baseline="0" dirty="0" smtClean="0"/>
          </a:p>
          <a:p>
            <a:pPr marL="0" lvl="0" indent="0">
              <a:buFont typeface="Arial" panose="020B0604020202020204" pitchFamily="34" charset="0"/>
              <a:buNone/>
            </a:pPr>
            <a:r>
              <a:rPr lang="en-US" b="0" baseline="0" dirty="0" smtClean="0"/>
              <a:t>And now we are coming to the end of this journey - to the final presentation of each team - the delivery of a pitch to our panel of judges. Remember, your goal of this pitch is to gain continued support for your project in the coming year, as well as the chance to share your pitch with an even larger audience of your piers and managers!</a:t>
            </a:r>
          </a:p>
        </p:txBody>
      </p:sp>
      <p:sp>
        <p:nvSpPr>
          <p:cNvPr id="4" name="Slide Number Placeholder 3"/>
          <p:cNvSpPr>
            <a:spLocks noGrp="1"/>
          </p:cNvSpPr>
          <p:nvPr>
            <p:ph type="sldNum" sz="quarter" idx="10"/>
          </p:nvPr>
        </p:nvSpPr>
        <p:spPr/>
        <p:txBody>
          <a:bodyPr/>
          <a:lstStyle/>
          <a:p>
            <a:fld id="{3AFC8854-003F-465D-BEBB-FBCAECCCEBB9}" type="slidenum">
              <a:rPr lang="en-US" smtClean="0"/>
              <a:t>27</a:t>
            </a:fld>
            <a:endParaRPr lang="en-US"/>
          </a:p>
        </p:txBody>
      </p:sp>
    </p:spTree>
    <p:extLst>
      <p:ext uri="{BB962C8B-B14F-4D97-AF65-F5344CB8AC3E}">
        <p14:creationId xmlns:p14="http://schemas.microsoft.com/office/powerpoint/2010/main" val="347669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2 minutes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1:05 – 1:07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ICF/Peter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Remind participants that today is the day! As we discussed yesterday, you’ll be delivering your shark tank pitches this afternoon. </a:t>
            </a:r>
            <a:r>
              <a:rPr lang="en-US" sz="1200" kern="1200" dirty="0" smtClean="0">
                <a:solidFill>
                  <a:schemeClr val="tx1"/>
                </a:solidFill>
                <a:effectLst/>
                <a:latin typeface="+mn-lt"/>
                <a:ea typeface="+mn-ea"/>
                <a:cs typeface="+mn-cs"/>
              </a:rPr>
              <a:t>Remember that these presentations</a:t>
            </a:r>
            <a:r>
              <a:rPr lang="en-US" sz="1200" kern="1200" baseline="0" dirty="0" smtClean="0">
                <a:solidFill>
                  <a:schemeClr val="tx1"/>
                </a:solidFill>
                <a:effectLst/>
                <a:latin typeface="+mn-lt"/>
                <a:ea typeface="+mn-ea"/>
                <a:cs typeface="+mn-cs"/>
              </a:rPr>
              <a:t> will be similar to the reality show Shark Tank, where each group must pitch their Live Digital Assignment product to the panel to gain the panelists commitment of time and resources to pick up the project and build it out. Convince the sharks!</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28</a:t>
            </a:fld>
            <a:endParaRPr lang="en-US"/>
          </a:p>
        </p:txBody>
      </p:sp>
    </p:spTree>
    <p:extLst>
      <p:ext uri="{BB962C8B-B14F-4D97-AF65-F5344CB8AC3E}">
        <p14:creationId xmlns:p14="http://schemas.microsoft.com/office/powerpoint/2010/main" val="2548041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3 minutes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1:07 – 1:10</a:t>
            </a:r>
          </a:p>
          <a:p>
            <a:r>
              <a:rPr lang="en-US" b="1" dirty="0" smtClean="0"/>
              <a:t>Presented by: </a:t>
            </a:r>
            <a:r>
              <a:rPr lang="en-US" b="0" dirty="0" smtClean="0"/>
              <a:t>ICF/Peter</a:t>
            </a:r>
            <a:r>
              <a:rPr lang="en-US" b="0" baseline="0" dirty="0" smtClean="0"/>
              <a:t> Bonner</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r>
              <a:rPr lang="en-US" dirty="0" smtClean="0"/>
              <a:t>Remind</a:t>
            </a:r>
            <a:r>
              <a:rPr lang="en-US" baseline="0" dirty="0" smtClean="0"/>
              <a:t> participants of what they heard earlier about the timing of their presentations. Let them know that we’ll be holding up cards to warn them when they’re getting close to their presentation time limit.</a:t>
            </a: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29</a:t>
            </a:fld>
            <a:endParaRPr lang="en-US"/>
          </a:p>
        </p:txBody>
      </p:sp>
    </p:spTree>
    <p:extLst>
      <p:ext uri="{BB962C8B-B14F-4D97-AF65-F5344CB8AC3E}">
        <p14:creationId xmlns:p14="http://schemas.microsoft.com/office/powerpoint/2010/main" val="2936147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2.5 hours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1:10 – 3:55</a:t>
            </a:r>
          </a:p>
          <a:p>
            <a:r>
              <a:rPr lang="en-US" b="1" dirty="0" smtClean="0"/>
              <a:t>Presented by: </a:t>
            </a:r>
            <a:r>
              <a:rPr lang="en-US" b="0" dirty="0" smtClean="0"/>
              <a:t>ICF/Peter</a:t>
            </a:r>
            <a:r>
              <a:rPr lang="en-US" b="0" baseline="0" dirty="0" smtClean="0"/>
              <a:t> Bonner</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Ask</a:t>
            </a:r>
            <a:r>
              <a:rPr lang="en-US" baseline="0" dirty="0" smtClean="0"/>
              <a:t> the first team to come up &amp; present. Have the slide decks for each team up on your computer &amp; ready to go so that the presentations can be pulled up quickly. Proceed in this same manner for each team. Teams must be strictly held to the time limits discussed before lunch in order to stay on schedule. Let the teams know that you will give a one-minute warning when they’re approaching the end of their 15-minute presentation limit.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Here</a:t>
            </a:r>
            <a:r>
              <a:rPr lang="en-US" b="0" baseline="0" dirty="0" smtClean="0"/>
              <a:t> is a rough timeline for the presentations: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Team 1: 1:10-1:35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Team 2: 1:35-2:00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Team 3: 2:00-2:25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Team 4: 2:25-2:50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Team 5: 2:50-3:15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Team 6: 3:15-3:40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smtClean="0"/>
              <a:t>After the final team presents and the judges confer, then reveal the winner to the class!</a:t>
            </a:r>
            <a:endParaRPr lang="en-US" b="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30</a:t>
            </a:fld>
            <a:endParaRPr lang="en-US"/>
          </a:p>
        </p:txBody>
      </p:sp>
    </p:spTree>
    <p:extLst>
      <p:ext uri="{BB962C8B-B14F-4D97-AF65-F5344CB8AC3E}">
        <p14:creationId xmlns:p14="http://schemas.microsoft.com/office/powerpoint/2010/main" val="219578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3:55-4:00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dirty="0" smtClean="0"/>
              <a:t>ICF/Peter Bonner</a:t>
            </a:r>
          </a:p>
          <a:p>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31</a:t>
            </a:fld>
            <a:endParaRPr lang="en-US"/>
          </a:p>
        </p:txBody>
      </p:sp>
    </p:spTree>
    <p:extLst>
      <p:ext uri="{BB962C8B-B14F-4D97-AF65-F5344CB8AC3E}">
        <p14:creationId xmlns:p14="http://schemas.microsoft.com/office/powerpoint/2010/main" val="355752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3 minutes</a:t>
            </a:r>
          </a:p>
          <a:p>
            <a:r>
              <a:rPr lang="en-US" b="1" dirty="0" smtClean="0"/>
              <a:t>Timing: </a:t>
            </a:r>
            <a:r>
              <a:rPr lang="en-US" b="0" dirty="0" smtClean="0"/>
              <a:t>8:00-8:03</a:t>
            </a:r>
            <a:r>
              <a:rPr lang="en-US" b="0" baseline="0" dirty="0" smtClean="0"/>
              <a:t> am</a:t>
            </a:r>
            <a:endParaRPr lang="en-US" b="1" dirty="0" smtClean="0"/>
          </a:p>
          <a:p>
            <a:r>
              <a:rPr lang="en-US" b="1" dirty="0" smtClean="0"/>
              <a:t>Presenter</a:t>
            </a:r>
            <a:r>
              <a:rPr lang="en-US" b="0" dirty="0" smtClean="0"/>
              <a:t>: ICF/Peter Bonner</a:t>
            </a:r>
          </a:p>
          <a:p>
            <a:endParaRPr lang="en-US" b="0" baseline="0" dirty="0" smtClean="0"/>
          </a:p>
          <a:p>
            <a:r>
              <a:rPr lang="en-US" b="1" dirty="0" smtClean="0"/>
              <a:t>Facilitator Notes</a:t>
            </a:r>
            <a:r>
              <a:rPr lang="en-US" b="1" baseline="0" dirty="0" smtClean="0"/>
              <a:t>:</a:t>
            </a:r>
          </a:p>
          <a:p>
            <a:pPr marL="0" lvl="0" indent="0">
              <a:buFont typeface="Arial" panose="020B0604020202020204" pitchFamily="34" charset="0"/>
              <a:buNone/>
            </a:pPr>
            <a:r>
              <a:rPr lang="en-US" b="1" baseline="0" dirty="0" smtClean="0"/>
              <a:t>Day 2</a:t>
            </a:r>
          </a:p>
          <a:p>
            <a:pPr marL="171450" indent="-171450">
              <a:buFont typeface="Arial" panose="020B0604020202020204" pitchFamily="34" charset="0"/>
              <a:buChar char="•"/>
            </a:pPr>
            <a:r>
              <a:rPr lang="en-US" b="0" baseline="0" dirty="0" smtClean="0"/>
              <a:t>In Day 2, we will focus on finalizing your shark tank pitches so you are ready for the afternoon.  We will have a guest speaker come in before lunch for talk about DevOps and performance monitoring in an agile environment.  Then after lunch, it is Shark Tank time!</a:t>
            </a:r>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1193167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3:55-4:00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dirty="0" smtClean="0"/>
              <a:t>ICF/Peter Bonner</a:t>
            </a:r>
          </a:p>
          <a:p>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a:t>
            </a:r>
            <a:r>
              <a:rPr lang="en-US" b="1" baseline="0" dirty="0" smtClean="0"/>
              <a:t>: </a:t>
            </a:r>
            <a:r>
              <a:rPr lang="en-US" b="0" baseline="0" dirty="0" smtClean="0"/>
              <a:t>Review the agenda as shown on the slide.</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endParaRPr lang="en-US" b="0" baseline="0" dirty="0" smtClean="0"/>
          </a:p>
          <a:p>
            <a:endParaRPr lang="en-US" b="0" baseline="0" dirty="0" smtClean="0"/>
          </a:p>
          <a:p>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32</a:t>
            </a:fld>
            <a:endParaRPr lang="en-US"/>
          </a:p>
        </p:txBody>
      </p:sp>
    </p:spTree>
    <p:extLst>
      <p:ext uri="{BB962C8B-B14F-4D97-AF65-F5344CB8AC3E}">
        <p14:creationId xmlns:p14="http://schemas.microsoft.com/office/powerpoint/2010/main" val="119316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1 hour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8:10 – 10:45</a:t>
            </a:r>
          </a:p>
          <a:p>
            <a:r>
              <a:rPr lang="en-US" b="1" baseline="0" dirty="0" smtClean="0"/>
              <a:t>Presented by</a:t>
            </a:r>
            <a:r>
              <a:rPr lang="en-US" b="0" baseline="0" dirty="0" smtClean="0"/>
              <a:t>: </a:t>
            </a:r>
            <a:r>
              <a:rPr lang="en-US" b="0" dirty="0" smtClean="0"/>
              <a:t>ICF/Peter Bonner</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106447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2 minutes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8:10 – 8:12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ICF/Peter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Remind participants that today is the day! As we discussed yesterday, you’ll be delivering your shark tank pitches this afternoon. </a:t>
            </a:r>
            <a:r>
              <a:rPr lang="en-US" sz="1200" kern="1200" dirty="0" smtClean="0">
                <a:solidFill>
                  <a:schemeClr val="tx1"/>
                </a:solidFill>
                <a:effectLst/>
                <a:latin typeface="+mn-lt"/>
                <a:ea typeface="+mn-ea"/>
                <a:cs typeface="+mn-cs"/>
              </a:rPr>
              <a:t>Remember that these presentations</a:t>
            </a:r>
            <a:r>
              <a:rPr lang="en-US" sz="1200" kern="1200" baseline="0" dirty="0" smtClean="0">
                <a:solidFill>
                  <a:schemeClr val="tx1"/>
                </a:solidFill>
                <a:effectLst/>
                <a:latin typeface="+mn-lt"/>
                <a:ea typeface="+mn-ea"/>
                <a:cs typeface="+mn-cs"/>
              </a:rPr>
              <a:t> will be similar to the reality show Shark Tank, where each group must pitch their Live Digital Assignment product to the panel to gain the panelists commitment of time and resources to pick up the project and build it out. Convince the sharks!</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988647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2 minutes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8:12 – 8:14</a:t>
            </a:r>
          </a:p>
          <a:p>
            <a:r>
              <a:rPr lang="en-US" b="1" dirty="0" smtClean="0"/>
              <a:t>Presented by: </a:t>
            </a:r>
            <a:r>
              <a:rPr lang="en-US" b="0" dirty="0" smtClean="0"/>
              <a:t>ICF/Peter</a:t>
            </a:r>
            <a:r>
              <a:rPr lang="en-US" b="0" baseline="0" dirty="0" smtClean="0"/>
              <a:t> Bonner</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r>
              <a:rPr lang="en-US" dirty="0" smtClean="0"/>
              <a:t>As we</a:t>
            </a:r>
            <a:r>
              <a:rPr lang="en-US" baseline="0" dirty="0" smtClean="0"/>
              <a:t> reminded you of yesterday and earlier today,</a:t>
            </a:r>
            <a:endParaRPr lang="en-US" dirty="0" smtClean="0"/>
          </a:p>
          <a:p>
            <a:pPr lvl="1"/>
            <a:r>
              <a:rPr lang="en-US" dirty="0" smtClean="0"/>
              <a:t>You will pitch your product to a panel of faculty and guests.</a:t>
            </a:r>
          </a:p>
          <a:p>
            <a:pPr lvl="2"/>
            <a:r>
              <a:rPr lang="en-US" dirty="0" smtClean="0"/>
              <a:t>The goal is to gain the panels’ commitment of time and resources to fully build out your product.</a:t>
            </a:r>
          </a:p>
          <a:p>
            <a:pPr lvl="1"/>
            <a:r>
              <a:rPr lang="en-US" dirty="0" smtClean="0"/>
              <a:t>Presentation Rules</a:t>
            </a:r>
          </a:p>
          <a:p>
            <a:pPr lvl="2"/>
            <a:r>
              <a:rPr lang="en-US" dirty="0" smtClean="0"/>
              <a:t>15 minutes to present; 5 minutes for questions</a:t>
            </a:r>
          </a:p>
          <a:p>
            <a:pPr lvl="2"/>
            <a:r>
              <a:rPr lang="en-US" dirty="0" smtClean="0"/>
              <a:t>Voting 5 minutes</a:t>
            </a:r>
          </a:p>
          <a:p>
            <a:pPr lvl="2"/>
            <a:r>
              <a:rPr lang="en-US" dirty="0" smtClean="0"/>
              <a:t>All team members must participate/talk in the presentation</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25986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2.5 hours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8:14 – 10:45</a:t>
            </a:r>
          </a:p>
          <a:p>
            <a:r>
              <a:rPr lang="en-US" b="1" dirty="0" smtClean="0"/>
              <a:t>Presented by: </a:t>
            </a:r>
            <a:r>
              <a:rPr lang="en-US" b="0" dirty="0" smtClean="0"/>
              <a:t>ICF/Peter</a:t>
            </a:r>
            <a:r>
              <a:rPr lang="en-US" b="0" baseline="0" dirty="0" smtClean="0"/>
              <a:t> Bonner</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r>
              <a:rPr lang="en-US" dirty="0" smtClean="0"/>
              <a:t>Briefly go over the order of the presentations.  Please either email your </a:t>
            </a:r>
            <a:r>
              <a:rPr lang="en-US" baseline="0" dirty="0" smtClean="0"/>
              <a:t>presentation to the program email or have it on a flash drive. </a:t>
            </a:r>
            <a:r>
              <a:rPr lang="en-US" dirty="0" smtClean="0"/>
              <a:t>Remind them the winner will present at graduation. </a:t>
            </a:r>
          </a:p>
          <a:p>
            <a:endParaRPr lang="en-US" dirty="0" smtClean="0"/>
          </a:p>
          <a:p>
            <a:r>
              <a:rPr lang="en-US" b="1" dirty="0" smtClean="0"/>
              <a:t>Also pass out the self evaluations and ask them be done by the end of</a:t>
            </a:r>
            <a:r>
              <a:rPr lang="en-US" b="1" baseline="0" dirty="0" smtClean="0"/>
              <a:t> the 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 them know that we handed out rating forms that are at their seats. Explain that before the end of the day, participants should complete the Peer Ratings for their team &amp; hand those in to the facilitator before they leave. </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2694287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10:45-11:00</a:t>
            </a:r>
            <a:endParaRPr lang="en-US" b="1" dirty="0" smtClean="0"/>
          </a:p>
          <a:p>
            <a:r>
              <a:rPr lang="en-US" b="1" dirty="0" smtClean="0"/>
              <a:t>Presented by:</a:t>
            </a:r>
            <a:r>
              <a:rPr lang="en-US" b="0" dirty="0" smtClean="0"/>
              <a:t> ICF/Peter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15 minute break.</a:t>
            </a:r>
          </a:p>
          <a:p>
            <a:endParaRPr lang="en-US" b="0" baseline="0" dirty="0" smtClean="0"/>
          </a:p>
          <a:p>
            <a:r>
              <a:rPr lang="en-US" b="0" baseline="0" dirty="0" smtClean="0"/>
              <a:t>Direct to restrooms and water cooler.</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233707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 hour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11:000-12:00</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Neil</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163826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150112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1/9/17</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269876"/>
            <a:ext cx="11353800" cy="946450"/>
          </a:xfrm>
        </p:spPr>
        <p:txBody>
          <a:bodyPr>
            <a:normAutofit/>
          </a:bodyPr>
          <a:lstStyle>
            <a:lvl1pPr>
              <a:defRPr lang="en-US" sz="3600" dirty="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1/9/17</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jp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sethvargo/chefspec/blob/master/examples/directory/spec/create_spec.r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cribd.com/document/335307386/JAR-16-20296#fullscreen&amp;from_emb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embed/V-Ln03xgaUc?start=3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January 2017</a:t>
            </a:r>
            <a:endParaRPr lang="en-US" dirty="0"/>
          </a:p>
        </p:txBody>
      </p:sp>
      <p:sp>
        <p:nvSpPr>
          <p:cNvPr id="5" name="Title 1"/>
          <p:cNvSpPr txBox="1">
            <a:spLocks/>
          </p:cNvSpPr>
          <p:nvPr/>
        </p:nvSpPr>
        <p:spPr>
          <a:xfrm>
            <a:off x="257175" y="1395046"/>
            <a:ext cx="9144000" cy="115765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b="0" i="0" u="none" kern="12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2400" dirty="0" smtClean="0"/>
              <a:t>Digital Services Contracting Professional Development MVP Program</a:t>
            </a:r>
            <a:br>
              <a:rPr lang="en-US" sz="2400" dirty="0" smtClean="0"/>
            </a:br>
            <a:r>
              <a:rPr lang="en-US" sz="1000" dirty="0" smtClean="0"/>
              <a:t> </a:t>
            </a:r>
            <a:r>
              <a:rPr lang="en-US" sz="1100" dirty="0" smtClean="0"/>
              <a:t> </a:t>
            </a:r>
            <a:r>
              <a:rPr lang="en-US" dirty="0" smtClean="0"/>
              <a:t/>
            </a:r>
            <a:br>
              <a:rPr lang="en-US" dirty="0" smtClean="0"/>
            </a:br>
            <a:r>
              <a:rPr lang="en-US" sz="5100" dirty="0" smtClean="0"/>
              <a:t>Release 4 Classroom Session – Day 2</a:t>
            </a:r>
            <a:endParaRPr lang="en-US" sz="5100" dirty="0"/>
          </a:p>
        </p:txBody>
      </p:sp>
    </p:spTree>
    <p:extLst>
      <p:ext uri="{BB962C8B-B14F-4D97-AF65-F5344CB8AC3E}">
        <p14:creationId xmlns:p14="http://schemas.microsoft.com/office/powerpoint/2010/main" val="2201683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211325" y="2274062"/>
            <a:ext cx="3935923" cy="13638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p:cNvSpPr>
            <a:spLocks noGrp="1"/>
          </p:cNvSpPr>
          <p:nvPr>
            <p:ph type="title"/>
          </p:nvPr>
        </p:nvSpPr>
        <p:spPr/>
        <p:txBody>
          <a:bodyPr/>
          <a:lstStyle/>
          <a:p>
            <a:r>
              <a:rPr lang="en-US" dirty="0" smtClean="0"/>
              <a:t>A Real Application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889" y="4549087"/>
            <a:ext cx="2326301" cy="122130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913" y="2828286"/>
            <a:ext cx="1320332" cy="35865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0283" y="2940010"/>
            <a:ext cx="1572174" cy="39402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0845" y="2386133"/>
            <a:ext cx="1088242" cy="5045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8023" y="2302630"/>
            <a:ext cx="3068245" cy="83345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6268" y="2481857"/>
            <a:ext cx="2830121" cy="70930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5222" y="1555939"/>
            <a:ext cx="2202701" cy="1021252"/>
          </a:xfrm>
          <a:prstGeom prst="rect">
            <a:avLst/>
          </a:prstGeom>
        </p:spPr>
      </p:pic>
      <p:sp>
        <p:nvSpPr>
          <p:cNvPr id="15" name="Oval 14"/>
          <p:cNvSpPr/>
          <p:nvPr/>
        </p:nvSpPr>
        <p:spPr>
          <a:xfrm>
            <a:off x="5315919" y="1483915"/>
            <a:ext cx="6456981" cy="2266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Down Arrow 17"/>
          <p:cNvSpPr/>
          <p:nvPr/>
        </p:nvSpPr>
        <p:spPr>
          <a:xfrm>
            <a:off x="2094966" y="3787637"/>
            <a:ext cx="355447" cy="6961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556564" y="4824994"/>
            <a:ext cx="2286298" cy="452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Down Arrow 19"/>
          <p:cNvSpPr/>
          <p:nvPr/>
        </p:nvSpPr>
        <p:spPr>
          <a:xfrm>
            <a:off x="8356573" y="3796983"/>
            <a:ext cx="375671" cy="6961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747002" y="5282526"/>
            <a:ext cx="1905421" cy="461665"/>
          </a:xfrm>
          <a:prstGeom prst="rect">
            <a:avLst/>
          </a:prstGeom>
          <a:noFill/>
        </p:spPr>
        <p:txBody>
          <a:bodyPr wrap="square" rtlCol="0">
            <a:spAutoFit/>
          </a:bodyPr>
          <a:lstStyle/>
          <a:p>
            <a:r>
              <a:rPr lang="en-US" sz="2400" smtClean="0"/>
              <a:t>1-click deploy</a:t>
            </a:r>
            <a:endParaRPr lang="en-US" sz="2400" dirty="0"/>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8211" y="3986655"/>
            <a:ext cx="6194689" cy="2346172"/>
          </a:xfrm>
          <a:prstGeom prst="rect">
            <a:avLst/>
          </a:prstGeom>
        </p:spPr>
      </p:pic>
    </p:spTree>
    <p:extLst>
      <p:ext uri="{BB962C8B-B14F-4D97-AF65-F5344CB8AC3E}">
        <p14:creationId xmlns:p14="http://schemas.microsoft.com/office/powerpoint/2010/main" val="925993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Waterfall D</a:t>
            </a:r>
            <a:r>
              <a:rPr lang="en-US" dirty="0" smtClean="0"/>
              <a:t>elivery</a:t>
            </a:r>
            <a:endParaRPr lang="en-US" dirty="0"/>
          </a:p>
        </p:txBody>
      </p:sp>
      <p:sp>
        <p:nvSpPr>
          <p:cNvPr id="3" name="Content Placeholder 2"/>
          <p:cNvSpPr>
            <a:spLocks noGrp="1"/>
          </p:cNvSpPr>
          <p:nvPr>
            <p:ph idx="1"/>
          </p:nvPr>
        </p:nvSpPr>
        <p:spPr/>
        <p:txBody>
          <a:bodyPr>
            <a:normAutofit/>
          </a:bodyPr>
          <a:lstStyle/>
          <a:p>
            <a:r>
              <a:rPr lang="en-US" dirty="0" smtClean="0"/>
              <a:t>O&amp;M phase of SDLC</a:t>
            </a:r>
          </a:p>
          <a:p>
            <a:r>
              <a:rPr lang="en-US" dirty="0" smtClean="0"/>
              <a:t>Dev and Ops in silos and in conflict</a:t>
            </a:r>
          </a:p>
          <a:p>
            <a:r>
              <a:rPr lang="en-US" dirty="0" smtClean="0"/>
              <a:t>Tickets and approvals</a:t>
            </a:r>
          </a:p>
          <a:p>
            <a:r>
              <a:rPr lang="en-US" dirty="0" smtClean="0"/>
              <a:t>Low quality</a:t>
            </a:r>
          </a:p>
          <a:p>
            <a:r>
              <a:rPr lang="en-US" dirty="0" smtClean="0"/>
              <a:t>Accruing technical debt</a:t>
            </a:r>
          </a:p>
          <a:p>
            <a:r>
              <a:rPr lang="en-US" dirty="0" smtClean="0"/>
              <a:t>Human costs</a:t>
            </a:r>
          </a:p>
          <a:p>
            <a:pPr lvl="1"/>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340" y="3812584"/>
            <a:ext cx="4203344" cy="2364380"/>
          </a:xfrm>
          <a:prstGeom prst="rect">
            <a:avLst/>
          </a:prstGeom>
        </p:spPr>
      </p:pic>
    </p:spTree>
    <p:extLst>
      <p:ext uri="{BB962C8B-B14F-4D97-AF65-F5344CB8AC3E}">
        <p14:creationId xmlns:p14="http://schemas.microsoft.com/office/powerpoint/2010/main" val="1453100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216325"/>
            <a:ext cx="11653824" cy="4828013"/>
          </a:xfrm>
          <a:prstGeom prst="rect">
            <a:avLst/>
          </a:prstGeom>
        </p:spPr>
      </p:pic>
    </p:spTree>
    <p:extLst>
      <p:ext uri="{BB962C8B-B14F-4D97-AF65-F5344CB8AC3E}">
        <p14:creationId xmlns:p14="http://schemas.microsoft.com/office/powerpoint/2010/main" val="579354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DevOps</a:t>
            </a:r>
            <a:endParaRPr lang="en-US" dirty="0"/>
          </a:p>
        </p:txBody>
      </p:sp>
      <p:sp>
        <p:nvSpPr>
          <p:cNvPr id="5" name="Pentagon 4"/>
          <p:cNvSpPr/>
          <p:nvPr/>
        </p:nvSpPr>
        <p:spPr>
          <a:xfrm>
            <a:off x="173066" y="3362467"/>
            <a:ext cx="2007030" cy="7852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Lean Enterprise Institute</a:t>
            </a:r>
            <a:endParaRPr lang="en-US" dirty="0"/>
          </a:p>
        </p:txBody>
      </p:sp>
      <p:sp>
        <p:nvSpPr>
          <p:cNvPr id="6" name="Pentagon 5"/>
          <p:cNvSpPr/>
          <p:nvPr/>
        </p:nvSpPr>
        <p:spPr>
          <a:xfrm>
            <a:off x="2508138" y="3362467"/>
            <a:ext cx="2007030" cy="7852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Agile Manifesto</a:t>
            </a:r>
            <a:endParaRPr lang="en-US" dirty="0"/>
          </a:p>
        </p:txBody>
      </p:sp>
      <p:sp>
        <p:nvSpPr>
          <p:cNvPr id="7" name="Pentagon 6"/>
          <p:cNvSpPr/>
          <p:nvPr/>
        </p:nvSpPr>
        <p:spPr>
          <a:xfrm>
            <a:off x="9955077" y="1727065"/>
            <a:ext cx="2118103" cy="14065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smtClean="0"/>
              <a:t>10 </a:t>
            </a:r>
            <a:r>
              <a:rPr lang="en-US" i="1" dirty="0" smtClean="0"/>
              <a:t>Deploys Per Day: Dev and Ops Cooperation at Flickr</a:t>
            </a:r>
            <a:endParaRPr lang="en-US" i="1" dirty="0"/>
          </a:p>
        </p:txBody>
      </p:sp>
      <p:sp>
        <p:nvSpPr>
          <p:cNvPr id="8" name="Pentagon 7"/>
          <p:cNvSpPr/>
          <p:nvPr/>
        </p:nvSpPr>
        <p:spPr>
          <a:xfrm>
            <a:off x="9955076" y="3364057"/>
            <a:ext cx="2007030" cy="7852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First </a:t>
            </a:r>
            <a:r>
              <a:rPr lang="en-US" dirty="0" err="1" smtClean="0"/>
              <a:t>DevOpsDays</a:t>
            </a:r>
            <a:r>
              <a:rPr lang="en-US" dirty="0" smtClean="0"/>
              <a:t> conference</a:t>
            </a:r>
            <a:endParaRPr lang="en-US" dirty="0"/>
          </a:p>
        </p:txBody>
      </p:sp>
      <p:sp>
        <p:nvSpPr>
          <p:cNvPr id="9" name="Pentagon 8"/>
          <p:cNvSpPr/>
          <p:nvPr/>
        </p:nvSpPr>
        <p:spPr>
          <a:xfrm>
            <a:off x="5009172" y="3178393"/>
            <a:ext cx="2194303" cy="11010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a:t>D</a:t>
            </a:r>
            <a:r>
              <a:rPr lang="en-US" dirty="0" smtClean="0"/>
              <a:t>eployment pipelines”: </a:t>
            </a:r>
            <a:r>
              <a:rPr lang="en-US" smtClean="0"/>
              <a:t>Continuous Delivery</a:t>
            </a:r>
            <a:endParaRPr lang="en-US" dirty="0"/>
          </a:p>
        </p:txBody>
      </p:sp>
      <p:sp>
        <p:nvSpPr>
          <p:cNvPr id="10" name="Pentagon 9"/>
          <p:cNvSpPr/>
          <p:nvPr/>
        </p:nvSpPr>
        <p:spPr>
          <a:xfrm>
            <a:off x="9955077" y="4465097"/>
            <a:ext cx="2007030" cy="7852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Continuous Deployment</a:t>
            </a:r>
            <a:endParaRPr lang="en-US" dirty="0"/>
          </a:p>
        </p:txBody>
      </p:sp>
      <p:sp>
        <p:nvSpPr>
          <p:cNvPr id="11" name="TextBox 10"/>
          <p:cNvSpPr txBox="1"/>
          <p:nvPr/>
        </p:nvSpPr>
        <p:spPr>
          <a:xfrm>
            <a:off x="572147" y="5543884"/>
            <a:ext cx="921240" cy="461665"/>
          </a:xfrm>
          <a:prstGeom prst="rect">
            <a:avLst/>
          </a:prstGeom>
          <a:noFill/>
        </p:spPr>
        <p:txBody>
          <a:bodyPr wrap="square" rtlCol="0">
            <a:spAutoFit/>
          </a:bodyPr>
          <a:lstStyle/>
          <a:p>
            <a:r>
              <a:rPr lang="en-US" sz="2400" smtClean="0"/>
              <a:t>1997</a:t>
            </a:r>
            <a:endParaRPr lang="en-US" sz="2400"/>
          </a:p>
        </p:txBody>
      </p:sp>
      <p:sp>
        <p:nvSpPr>
          <p:cNvPr id="12" name="TextBox 11"/>
          <p:cNvSpPr txBox="1"/>
          <p:nvPr/>
        </p:nvSpPr>
        <p:spPr>
          <a:xfrm>
            <a:off x="2947257" y="5543884"/>
            <a:ext cx="1025469" cy="461665"/>
          </a:xfrm>
          <a:prstGeom prst="rect">
            <a:avLst/>
          </a:prstGeom>
          <a:noFill/>
        </p:spPr>
        <p:txBody>
          <a:bodyPr wrap="square" rtlCol="0">
            <a:spAutoFit/>
          </a:bodyPr>
          <a:lstStyle/>
          <a:p>
            <a:r>
              <a:rPr lang="en-US" sz="2400" dirty="0" smtClean="0"/>
              <a:t>2001</a:t>
            </a:r>
            <a:endParaRPr lang="en-US" sz="2400" dirty="0"/>
          </a:p>
        </p:txBody>
      </p:sp>
      <p:sp>
        <p:nvSpPr>
          <p:cNvPr id="13" name="TextBox 12"/>
          <p:cNvSpPr txBox="1"/>
          <p:nvPr/>
        </p:nvSpPr>
        <p:spPr>
          <a:xfrm>
            <a:off x="5492213" y="5543883"/>
            <a:ext cx="1025469" cy="461665"/>
          </a:xfrm>
          <a:prstGeom prst="rect">
            <a:avLst/>
          </a:prstGeom>
          <a:noFill/>
        </p:spPr>
        <p:txBody>
          <a:bodyPr wrap="square" rtlCol="0">
            <a:spAutoFit/>
          </a:bodyPr>
          <a:lstStyle/>
          <a:p>
            <a:r>
              <a:rPr lang="en-US" sz="2400" dirty="0" smtClean="0"/>
              <a:t>2006</a:t>
            </a:r>
            <a:endParaRPr lang="en-US" sz="2400" dirty="0"/>
          </a:p>
        </p:txBody>
      </p:sp>
      <p:sp>
        <p:nvSpPr>
          <p:cNvPr id="14" name="TextBox 13"/>
          <p:cNvSpPr txBox="1"/>
          <p:nvPr/>
        </p:nvSpPr>
        <p:spPr>
          <a:xfrm>
            <a:off x="10394195" y="5566137"/>
            <a:ext cx="1025469" cy="461665"/>
          </a:xfrm>
          <a:prstGeom prst="rect">
            <a:avLst/>
          </a:prstGeom>
          <a:noFill/>
        </p:spPr>
        <p:txBody>
          <a:bodyPr wrap="square" rtlCol="0">
            <a:spAutoFit/>
          </a:bodyPr>
          <a:lstStyle/>
          <a:p>
            <a:r>
              <a:rPr lang="en-US" sz="2400" dirty="0" smtClean="0"/>
              <a:t>2009</a:t>
            </a:r>
            <a:endParaRPr lang="en-US" sz="24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768" y="1837059"/>
            <a:ext cx="1296541" cy="1296541"/>
          </a:xfrm>
          <a:prstGeom prst="rect">
            <a:avLst/>
          </a:prstGeom>
        </p:spPr>
      </p:pic>
      <p:sp>
        <p:nvSpPr>
          <p:cNvPr id="16" name="Pentagon 15"/>
          <p:cNvSpPr/>
          <p:nvPr/>
        </p:nvSpPr>
        <p:spPr>
          <a:xfrm>
            <a:off x="7474062" y="3362467"/>
            <a:ext cx="2119387" cy="79491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Agile 2008: “Birds of a Feather”</a:t>
            </a:r>
            <a:endParaRPr lang="en-US" dirty="0"/>
          </a:p>
        </p:txBody>
      </p:sp>
      <p:sp>
        <p:nvSpPr>
          <p:cNvPr id="17" name="TextBox 16"/>
          <p:cNvSpPr txBox="1"/>
          <p:nvPr/>
        </p:nvSpPr>
        <p:spPr>
          <a:xfrm>
            <a:off x="8037169" y="5553551"/>
            <a:ext cx="1025469" cy="461665"/>
          </a:xfrm>
          <a:prstGeom prst="rect">
            <a:avLst/>
          </a:prstGeom>
          <a:noFill/>
        </p:spPr>
        <p:txBody>
          <a:bodyPr wrap="square" rtlCol="0">
            <a:spAutoFit/>
          </a:bodyPr>
          <a:lstStyle/>
          <a:p>
            <a:r>
              <a:rPr lang="en-US" sz="2400" dirty="0" smtClean="0"/>
              <a:t>2008</a:t>
            </a:r>
            <a:endParaRPr lang="en-US" sz="2400" dirty="0"/>
          </a:p>
        </p:txBody>
      </p:sp>
    </p:spTree>
    <p:extLst>
      <p:ext uri="{BB962C8B-B14F-4D97-AF65-F5344CB8AC3E}">
        <p14:creationId xmlns:p14="http://schemas.microsoft.com/office/powerpoint/2010/main" val="1313471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Stop Shop</a:t>
            </a:r>
            <a:endParaRPr lang="en-US" dirty="0"/>
          </a:p>
        </p:txBody>
      </p:sp>
      <p:sp>
        <p:nvSpPr>
          <p:cNvPr id="3" name="Content Placeholder 2"/>
          <p:cNvSpPr>
            <a:spLocks noGrp="1"/>
          </p:cNvSpPr>
          <p:nvPr>
            <p:ph idx="1"/>
          </p:nvPr>
        </p:nvSpPr>
        <p:spPr/>
        <p:txBody>
          <a:bodyPr>
            <a:normAutofit/>
          </a:bodyPr>
          <a:lstStyle/>
          <a:p>
            <a:r>
              <a:rPr lang="en-US" dirty="0" smtClean="0"/>
              <a:t>Ops creates centralized platforms and tools for Dev provisioned on demand</a:t>
            </a:r>
          </a:p>
          <a:p>
            <a:pPr lvl="1"/>
            <a:r>
              <a:rPr lang="en-US" dirty="0" smtClean="0"/>
              <a:t>Virtual machines</a:t>
            </a:r>
          </a:p>
          <a:p>
            <a:pPr lvl="1"/>
            <a:r>
              <a:rPr lang="en-US" dirty="0" smtClean="0"/>
              <a:t>Production-like environments</a:t>
            </a:r>
          </a:p>
          <a:p>
            <a:pPr lvl="1"/>
            <a:r>
              <a:rPr lang="en-US" dirty="0" smtClean="0"/>
              <a:t>Automation</a:t>
            </a:r>
          </a:p>
          <a:p>
            <a:pPr lvl="1"/>
            <a:r>
              <a:rPr lang="en-US" dirty="0" smtClean="0"/>
              <a:t>Monitoring and dashboards</a:t>
            </a:r>
          </a:p>
          <a:p>
            <a:r>
              <a:rPr lang="en-US" dirty="0" smtClean="0"/>
              <a:t>No tickets needed</a:t>
            </a:r>
            <a:endParaRPr lang="en-US" dirty="0"/>
          </a:p>
          <a:p>
            <a:r>
              <a:rPr lang="en-US" dirty="0" smtClean="0"/>
              <a:t>Not required but ideally most reliable and available self-service for Dev “customers”</a:t>
            </a:r>
          </a:p>
        </p:txBody>
      </p:sp>
    </p:spTree>
    <p:extLst>
      <p:ext uri="{BB962C8B-B14F-4D97-AF65-F5344CB8AC3E}">
        <p14:creationId xmlns:p14="http://schemas.microsoft.com/office/powerpoint/2010/main" val="1717314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Customer</a:t>
            </a:r>
            <a:endParaRPr lang="en-US" dirty="0"/>
          </a:p>
        </p:txBody>
      </p:sp>
      <p:sp>
        <p:nvSpPr>
          <p:cNvPr id="3" name="Content Placeholder 2"/>
          <p:cNvSpPr>
            <a:spLocks noGrp="1"/>
          </p:cNvSpPr>
          <p:nvPr>
            <p:ph idx="1"/>
          </p:nvPr>
        </p:nvSpPr>
        <p:spPr/>
        <p:txBody>
          <a:bodyPr/>
          <a:lstStyle/>
          <a:p>
            <a:r>
              <a:rPr lang="en-US" dirty="0" smtClean="0"/>
              <a:t>Dev teams staffed with Ops personnel</a:t>
            </a:r>
          </a:p>
          <a:p>
            <a:pPr lvl="1"/>
            <a:r>
              <a:rPr lang="en-US" dirty="0" smtClean="0"/>
              <a:t>Focused on team problems instead of Ops problems</a:t>
            </a:r>
          </a:p>
          <a:p>
            <a:pPr lvl="1"/>
            <a:r>
              <a:rPr lang="en-US" dirty="0" smtClean="0"/>
              <a:t>Influence architecture and technology choices</a:t>
            </a:r>
            <a:endParaRPr lang="en-US" dirty="0"/>
          </a:p>
          <a:p>
            <a:r>
              <a:rPr lang="en-US" dirty="0" smtClean="0"/>
              <a:t>Participate in ceremonies</a:t>
            </a:r>
          </a:p>
          <a:p>
            <a:pPr lvl="1"/>
            <a:r>
              <a:rPr lang="en-US" dirty="0" smtClean="0"/>
              <a:t>Standups</a:t>
            </a:r>
          </a:p>
          <a:p>
            <a:pPr lvl="1"/>
            <a:r>
              <a:rPr lang="en-US" dirty="0" smtClean="0"/>
              <a:t>Planning</a:t>
            </a:r>
            <a:endParaRPr lang="en-US" dirty="0" smtClean="0"/>
          </a:p>
          <a:p>
            <a:pPr lvl="1"/>
            <a:r>
              <a:rPr lang="en-US" dirty="0" smtClean="0"/>
              <a:t>Reviews and Retrospectives</a:t>
            </a:r>
          </a:p>
          <a:p>
            <a:r>
              <a:rPr lang="en-US" dirty="0" smtClean="0"/>
              <a:t>Liaisons if embedding isn’t possible</a:t>
            </a:r>
          </a:p>
          <a:p>
            <a:r>
              <a:rPr lang="en-US" dirty="0"/>
              <a:t>Visualize Ops </a:t>
            </a:r>
            <a:r>
              <a:rPr lang="en-US" dirty="0" smtClean="0"/>
              <a:t>work</a:t>
            </a:r>
          </a:p>
          <a:p>
            <a:endParaRPr lang="en-US" dirty="0"/>
          </a:p>
        </p:txBody>
      </p:sp>
    </p:spTree>
    <p:extLst>
      <p:ext uri="{BB962C8B-B14F-4D97-AF65-F5344CB8AC3E}">
        <p14:creationId xmlns:p14="http://schemas.microsoft.com/office/powerpoint/2010/main" val="2108102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Really Done</a:t>
            </a:r>
            <a:endParaRPr lang="en-US" dirty="0"/>
          </a:p>
        </p:txBody>
      </p:sp>
      <p:sp>
        <p:nvSpPr>
          <p:cNvPr id="3" name="Content Placeholder 2"/>
          <p:cNvSpPr>
            <a:spLocks noGrp="1"/>
          </p:cNvSpPr>
          <p:nvPr>
            <p:ph idx="1"/>
          </p:nvPr>
        </p:nvSpPr>
        <p:spPr/>
        <p:txBody>
          <a:bodyPr/>
          <a:lstStyle/>
          <a:p>
            <a:pPr marL="0" indent="0">
              <a:buNone/>
            </a:pPr>
            <a:r>
              <a:rPr lang="en-US" i="1" dirty="0" smtClean="0"/>
              <a:t>“At the end of each development interval, we must have integrated, tested, working, and potentially shippable code, demonstrated in a production-like environment, </a:t>
            </a:r>
            <a:r>
              <a:rPr lang="en-US" b="1" i="1" dirty="0" smtClean="0"/>
              <a:t>created from trunk using a one-click process, and validated with automated tests</a:t>
            </a:r>
            <a:r>
              <a:rPr lang="en-US" i="1" dirty="0" smtClean="0"/>
              <a:t>.”</a:t>
            </a:r>
          </a:p>
          <a:p>
            <a:pPr marL="0" indent="0">
              <a:buNone/>
            </a:pPr>
            <a:r>
              <a:rPr lang="en-US" i="1" dirty="0"/>
              <a:t>	</a:t>
            </a:r>
            <a:r>
              <a:rPr lang="en-US" i="1" dirty="0" smtClean="0"/>
              <a:t>-- Kim, Humble, </a:t>
            </a:r>
            <a:r>
              <a:rPr lang="en-US" i="1" dirty="0" err="1" smtClean="0"/>
              <a:t>Debois</a:t>
            </a:r>
            <a:endParaRPr lang="en-US" i="1" dirty="0"/>
          </a:p>
        </p:txBody>
      </p:sp>
    </p:spTree>
    <p:extLst>
      <p:ext uri="{BB962C8B-B14F-4D97-AF65-F5344CB8AC3E}">
        <p14:creationId xmlns:p14="http://schemas.microsoft.com/office/powerpoint/2010/main" val="1051058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t>
            </a:r>
            <a:r>
              <a:rPr lang="en-US" dirty="0" smtClean="0"/>
              <a:t>Code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Fundamental to DevOps so developers can provision and configure infrastructure themselves</a:t>
            </a:r>
          </a:p>
          <a:p>
            <a:r>
              <a:rPr lang="en-US" dirty="0" smtClean="0"/>
              <a:t>Version control</a:t>
            </a:r>
          </a:p>
          <a:p>
            <a:pPr lvl="1"/>
            <a:r>
              <a:rPr lang="en-US" dirty="0" smtClean="0"/>
              <a:t>Puppet Labs </a:t>
            </a:r>
            <a:r>
              <a:rPr lang="en-US" i="1" dirty="0" smtClean="0"/>
              <a:t>2014 State of </a:t>
            </a:r>
            <a:r>
              <a:rPr lang="en-US" i="1" dirty="0" err="1" smtClean="0"/>
              <a:t>Devops</a:t>
            </a:r>
            <a:r>
              <a:rPr lang="en-US" i="1" dirty="0" smtClean="0"/>
              <a:t> Report</a:t>
            </a:r>
            <a:r>
              <a:rPr lang="en-US" dirty="0" smtClean="0"/>
              <a:t>: Version control </a:t>
            </a:r>
            <a:r>
              <a:rPr lang="en-US" i="1" dirty="0" smtClean="0"/>
              <a:t>by Ops </a:t>
            </a:r>
            <a:r>
              <a:rPr lang="en-US" dirty="0" smtClean="0"/>
              <a:t>is the highest predictor of IT </a:t>
            </a:r>
            <a:r>
              <a:rPr lang="en-US" i="1" dirty="0" smtClean="0"/>
              <a:t>and </a:t>
            </a:r>
            <a:r>
              <a:rPr lang="en-US" dirty="0" smtClean="0"/>
              <a:t>organizational performance</a:t>
            </a:r>
          </a:p>
          <a:p>
            <a:pPr lvl="1"/>
            <a:r>
              <a:rPr lang="en-US" dirty="0" smtClean="0"/>
              <a:t>Infrastructure significantly </a:t>
            </a:r>
            <a:r>
              <a:rPr lang="en-US" dirty="0"/>
              <a:t>more </a:t>
            </a:r>
            <a:r>
              <a:rPr lang="en-US" dirty="0" smtClean="0"/>
              <a:t>configurable than code</a:t>
            </a:r>
          </a:p>
          <a:p>
            <a:pPr lvl="1"/>
            <a:r>
              <a:rPr lang="en-US" dirty="0" smtClean="0"/>
              <a:t>Critical when failures occur</a:t>
            </a:r>
          </a:p>
          <a:p>
            <a:pPr lvl="2"/>
            <a:r>
              <a:rPr lang="en-US" dirty="0" smtClean="0"/>
              <a:t>Changes delta</a:t>
            </a:r>
          </a:p>
          <a:p>
            <a:pPr lvl="2"/>
            <a:r>
              <a:rPr lang="en-US" dirty="0" smtClean="0"/>
              <a:t>Rollback</a:t>
            </a:r>
          </a:p>
          <a:p>
            <a:r>
              <a:rPr lang="en-US" dirty="0" smtClean="0">
                <a:hlinkClick r:id="rId3"/>
              </a:rPr>
              <a:t>Testable</a:t>
            </a:r>
            <a:endParaRPr lang="en-US" dirty="0" smtClean="0"/>
          </a:p>
          <a:p>
            <a:r>
              <a:rPr lang="en-US" dirty="0" smtClean="0"/>
              <a:t>Static analysis</a:t>
            </a:r>
          </a:p>
          <a:p>
            <a:r>
              <a:rPr lang="en-US" dirty="0" smtClean="0"/>
              <a:t>Security testing</a:t>
            </a:r>
            <a:endParaRPr lang="en-US" dirty="0"/>
          </a:p>
        </p:txBody>
      </p:sp>
    </p:spTree>
    <p:extLst>
      <p:ext uri="{BB962C8B-B14F-4D97-AF65-F5344CB8AC3E}">
        <p14:creationId xmlns:p14="http://schemas.microsoft.com/office/powerpoint/2010/main" val="311181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Immutable </a:t>
            </a:r>
            <a:r>
              <a:rPr lang="en-US" dirty="0" smtClean="0"/>
              <a:t>Infrastructure</a:t>
            </a:r>
            <a:endParaRPr lang="en-US" dirty="0"/>
          </a:p>
        </p:txBody>
      </p:sp>
      <p:sp>
        <p:nvSpPr>
          <p:cNvPr id="3" name="Content Placeholder 2"/>
          <p:cNvSpPr>
            <a:spLocks noGrp="1"/>
          </p:cNvSpPr>
          <p:nvPr>
            <p:ph idx="1"/>
          </p:nvPr>
        </p:nvSpPr>
        <p:spPr/>
        <p:txBody>
          <a:bodyPr/>
          <a:lstStyle/>
          <a:p>
            <a:r>
              <a:rPr lang="en-US" dirty="0" smtClean="0"/>
              <a:t>Only way into production environments through version control</a:t>
            </a:r>
          </a:p>
          <a:p>
            <a:r>
              <a:rPr lang="en-US" dirty="0" smtClean="0"/>
              <a:t>No manual changes</a:t>
            </a:r>
          </a:p>
          <a:p>
            <a:r>
              <a:rPr lang="en-US" dirty="0" smtClean="0"/>
              <a:t>Rebuild over repair to promote </a:t>
            </a:r>
            <a:r>
              <a:rPr lang="en-US" dirty="0" smtClean="0"/>
              <a:t>predictability</a:t>
            </a:r>
            <a:endParaRPr lang="en-US" dirty="0" smtClean="0"/>
          </a:p>
        </p:txBody>
      </p:sp>
    </p:spTree>
    <p:extLst>
      <p:ext uri="{BB962C8B-B14F-4D97-AF65-F5344CB8AC3E}">
        <p14:creationId xmlns:p14="http://schemas.microsoft.com/office/powerpoint/2010/main" val="1892326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FBI/CIA </a:t>
            </a:r>
            <a:r>
              <a:rPr lang="en-US" dirty="0" smtClean="0">
                <a:hlinkClick r:id="rId2"/>
              </a:rPr>
              <a:t>JAR</a:t>
            </a:r>
            <a:endParaRPr lang="en-US" dirty="0" smtClean="0"/>
          </a:p>
          <a:p>
            <a:r>
              <a:rPr lang="en-US" dirty="0" smtClean="0"/>
              <a:t>Automated infrastructure built with security in mind</a:t>
            </a:r>
          </a:p>
          <a:p>
            <a:pPr lvl="1"/>
            <a:r>
              <a:rPr lang="en-US" dirty="0" smtClean="0"/>
              <a:t>Provisioned environments</a:t>
            </a:r>
          </a:p>
          <a:p>
            <a:pPr lvl="1"/>
            <a:r>
              <a:rPr lang="en-US" dirty="0" smtClean="0"/>
              <a:t>Security artifacts in version control</a:t>
            </a:r>
          </a:p>
          <a:p>
            <a:pPr lvl="1"/>
            <a:r>
              <a:rPr lang="en-US" dirty="0" smtClean="0"/>
              <a:t>Training for Dev teams</a:t>
            </a:r>
          </a:p>
          <a:p>
            <a:pPr lvl="1"/>
            <a:r>
              <a:rPr lang="en-US" dirty="0" smtClean="0"/>
              <a:t>Common functionality provided</a:t>
            </a:r>
          </a:p>
          <a:p>
            <a:r>
              <a:rPr lang="en-US" dirty="0" smtClean="0"/>
              <a:t>Security liaisons with teams and participating in ceremonies</a:t>
            </a:r>
          </a:p>
          <a:p>
            <a:r>
              <a:rPr lang="en-US" dirty="0" smtClean="0"/>
              <a:t>Security tests part of CI</a:t>
            </a:r>
          </a:p>
          <a:p>
            <a:r>
              <a:rPr lang="en-US" dirty="0" smtClean="0"/>
              <a:t>Security issues treated the same as all others</a:t>
            </a:r>
          </a:p>
          <a:p>
            <a:endParaRPr lang="en-US" dirty="0"/>
          </a:p>
        </p:txBody>
      </p:sp>
    </p:spTree>
    <p:extLst>
      <p:ext uri="{BB962C8B-B14F-4D97-AF65-F5344CB8AC3E}">
        <p14:creationId xmlns:p14="http://schemas.microsoft.com/office/powerpoint/2010/main" val="821434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2 Agenda</a:t>
            </a:r>
            <a:endParaRPr lang="en-US" dirty="0"/>
          </a:p>
        </p:txBody>
      </p:sp>
      <p:sp>
        <p:nvSpPr>
          <p:cNvPr id="7" name="Rectangle 6"/>
          <p:cNvSpPr/>
          <p:nvPr/>
        </p:nvSpPr>
        <p:spPr>
          <a:xfrm>
            <a:off x="228600" y="1767839"/>
            <a:ext cx="11734800" cy="3825241"/>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aphicFrame>
        <p:nvGraphicFramePr>
          <p:cNvPr id="9" name="Content Placeholder 7"/>
          <p:cNvGraphicFramePr>
            <a:graphicFrameLocks/>
          </p:cNvGraphicFramePr>
          <p:nvPr>
            <p:extLst>
              <p:ext uri="{D42A27DB-BD31-4B8C-83A1-F6EECF244321}">
                <p14:modId xmlns:p14="http://schemas.microsoft.com/office/powerpoint/2010/main" val="1811292295"/>
              </p:ext>
            </p:extLst>
          </p:nvPr>
        </p:nvGraphicFramePr>
        <p:xfrm>
          <a:off x="1543050" y="2180493"/>
          <a:ext cx="9315450" cy="3063692"/>
        </p:xfrm>
        <a:graphic>
          <a:graphicData uri="http://schemas.openxmlformats.org/drawingml/2006/table">
            <a:tbl>
              <a:tblPr bandRow="1">
                <a:tableStyleId>{5C22544A-7EE6-4342-B048-85BDC9FD1C3A}</a:tableStyleId>
              </a:tblPr>
              <a:tblGrid>
                <a:gridCol w="2229600">
                  <a:extLst>
                    <a:ext uri="{9D8B030D-6E8A-4147-A177-3AD203B41FA5}">
                      <a16:colId xmlns="" xmlns:a16="http://schemas.microsoft.com/office/drawing/2014/main" val="20000"/>
                    </a:ext>
                  </a:extLst>
                </a:gridCol>
                <a:gridCol w="7085850">
                  <a:extLst>
                    <a:ext uri="{9D8B030D-6E8A-4147-A177-3AD203B41FA5}">
                      <a16:colId xmlns="" xmlns:a16="http://schemas.microsoft.com/office/drawing/2014/main" val="20001"/>
                    </a:ext>
                  </a:extLst>
                </a:gridCol>
              </a:tblGrid>
              <a:tr h="1126458">
                <a:tc>
                  <a:txBody>
                    <a:bodyPr/>
                    <a:lstStyle/>
                    <a:p>
                      <a:r>
                        <a:rPr lang="en-US" sz="28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800" baseline="0" dirty="0" smtClean="0">
                          <a:solidFill>
                            <a:schemeClr val="tx1"/>
                          </a:solidFill>
                        </a:rPr>
                        <a:t>LDA/Shark Tank Final Prep</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aseline="0" dirty="0" smtClean="0">
                          <a:solidFill>
                            <a:schemeClr val="tx1"/>
                          </a:solidFill>
                        </a:rPr>
                        <a:t>Guest Speaker – Digital Services Delivery</a:t>
                      </a:r>
                    </a:p>
                  </a:txBody>
                  <a:tcPr anchor="ctr">
                    <a:solidFill>
                      <a:schemeClr val="accent1">
                        <a:lumMod val="20000"/>
                        <a:lumOff val="80000"/>
                      </a:schemeClr>
                    </a:solidFill>
                  </a:tcPr>
                </a:tc>
                <a:extLst>
                  <a:ext uri="{0D108BD9-81ED-4DB2-BD59-A6C34878D82A}">
                    <a16:rowId xmlns="" xmlns:a16="http://schemas.microsoft.com/office/drawing/2014/main" val="10000"/>
                  </a:ext>
                </a:extLst>
              </a:tr>
              <a:tr h="690409">
                <a:tc gridSpan="2">
                  <a:txBody>
                    <a:bodyPr/>
                    <a:lstStyle/>
                    <a:p>
                      <a:pPr marL="91440" indent="-91440" algn="ctr"/>
                      <a:r>
                        <a:rPr lang="en-US" sz="3200" b="1" dirty="0" smtClean="0"/>
                        <a:t>LUNCH</a:t>
                      </a:r>
                    </a:p>
                  </a:txBody>
                  <a:tcPr anchor="ctr">
                    <a:solidFill>
                      <a:schemeClr val="bg1"/>
                    </a:solidFill>
                  </a:tcPr>
                </a:tc>
                <a:tc hMerge="1">
                  <a:txBody>
                    <a:bodyPr/>
                    <a:lstStyle/>
                    <a:p>
                      <a:endParaRPr lang="en-US"/>
                    </a:p>
                  </a:txBody>
                  <a:tcPr/>
                </a:tc>
                <a:extLst>
                  <a:ext uri="{0D108BD9-81ED-4DB2-BD59-A6C34878D82A}">
                    <a16:rowId xmlns="" xmlns:a16="http://schemas.microsoft.com/office/drawing/2014/main" val="10001"/>
                  </a:ext>
                </a:extLst>
              </a:tr>
              <a:tr h="1246825">
                <a:tc>
                  <a:txBody>
                    <a:bodyPr/>
                    <a:lstStyle/>
                    <a:p>
                      <a:r>
                        <a:rPr lang="en-US" sz="2800" b="1" kern="1200" dirty="0" smtClean="0">
                          <a:solidFill>
                            <a:schemeClr val="bg1"/>
                          </a:solidFill>
                          <a:latin typeface="+mn-lt"/>
                          <a:ea typeface="+mn-ea"/>
                          <a:cs typeface="+mn-cs"/>
                        </a:rPr>
                        <a:t>Afternoon</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800" baseline="0" dirty="0" smtClean="0">
                          <a:solidFill>
                            <a:schemeClr val="tx1"/>
                          </a:solidFill>
                        </a:rPr>
                        <a:t>Shark Tank Pitches</a:t>
                      </a:r>
                    </a:p>
                  </a:txBody>
                  <a:tcPr anchor="ctr">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296758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Virtual machines</a:t>
            </a:r>
          </a:p>
          <a:p>
            <a:pPr lvl="1"/>
            <a:r>
              <a:rPr lang="en-US" dirty="0" smtClean="0"/>
              <a:t>VMWare/</a:t>
            </a:r>
            <a:r>
              <a:rPr lang="en-US" dirty="0" err="1" smtClean="0"/>
              <a:t>VirtualBox</a:t>
            </a:r>
            <a:endParaRPr lang="en-US" dirty="0" smtClean="0"/>
          </a:p>
          <a:p>
            <a:pPr lvl="1"/>
            <a:r>
              <a:rPr lang="en-US" dirty="0" smtClean="0"/>
              <a:t>Vagrant scripts</a:t>
            </a:r>
          </a:p>
          <a:p>
            <a:pPr lvl="1"/>
            <a:r>
              <a:rPr lang="en-US" dirty="0" smtClean="0"/>
              <a:t>Images on EC2</a:t>
            </a:r>
          </a:p>
          <a:p>
            <a:r>
              <a:rPr lang="en-US" dirty="0" smtClean="0"/>
              <a:t>Infrastructure as code</a:t>
            </a:r>
          </a:p>
          <a:p>
            <a:pPr lvl="1"/>
            <a:r>
              <a:rPr lang="en-US" dirty="0" smtClean="0"/>
              <a:t>Puppet</a:t>
            </a:r>
          </a:p>
          <a:p>
            <a:pPr lvl="1"/>
            <a:r>
              <a:rPr lang="en-US" dirty="0" smtClean="0"/>
              <a:t>Chef</a:t>
            </a:r>
          </a:p>
          <a:p>
            <a:pPr lvl="1"/>
            <a:r>
              <a:rPr lang="en-US" dirty="0" err="1" smtClean="0"/>
              <a:t>Ansible</a:t>
            </a:r>
            <a:endParaRPr lang="en-US" dirty="0" smtClean="0"/>
          </a:p>
          <a:p>
            <a:r>
              <a:rPr lang="en-US" dirty="0" smtClean="0"/>
              <a:t>Containers</a:t>
            </a:r>
          </a:p>
          <a:p>
            <a:pPr lvl="1"/>
            <a:r>
              <a:rPr lang="en-US" dirty="0" smtClean="0"/>
              <a:t>Vagrant</a:t>
            </a:r>
          </a:p>
          <a:p>
            <a:pPr lvl="1"/>
            <a:r>
              <a:rPr lang="en-US" dirty="0" smtClean="0"/>
              <a:t>Docker</a:t>
            </a:r>
          </a:p>
          <a:p>
            <a:r>
              <a:rPr lang="en-US" dirty="0" smtClean="0"/>
              <a:t>Cloud environments</a:t>
            </a:r>
          </a:p>
        </p:txBody>
      </p:sp>
    </p:spTree>
    <p:extLst>
      <p:ext uri="{BB962C8B-B14F-4D97-AF65-F5344CB8AC3E}">
        <p14:creationId xmlns:p14="http://schemas.microsoft.com/office/powerpoint/2010/main" val="289838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to DevOps</a:t>
            </a:r>
            <a:endParaRPr lang="en-US" dirty="0"/>
          </a:p>
        </p:txBody>
      </p:sp>
      <p:sp>
        <p:nvSpPr>
          <p:cNvPr id="3" name="Content Placeholder 2"/>
          <p:cNvSpPr>
            <a:spLocks noGrp="1"/>
          </p:cNvSpPr>
          <p:nvPr>
            <p:ph idx="1"/>
          </p:nvPr>
        </p:nvSpPr>
        <p:spPr/>
        <p:txBody>
          <a:bodyPr/>
          <a:lstStyle/>
          <a:p>
            <a:r>
              <a:rPr lang="en-US" dirty="0" smtClean="0"/>
              <a:t>Organizational </a:t>
            </a:r>
            <a:r>
              <a:rPr lang="en-US" dirty="0" smtClean="0"/>
              <a:t>commitment</a:t>
            </a:r>
          </a:p>
          <a:p>
            <a:r>
              <a:rPr lang="en-US" dirty="0" smtClean="0"/>
              <a:t>Discipline</a:t>
            </a:r>
            <a:endParaRPr lang="en-US" dirty="0" smtClean="0"/>
          </a:p>
          <a:p>
            <a:r>
              <a:rPr lang="en-US" dirty="0" smtClean="0">
                <a:hlinkClick r:id="rId2"/>
              </a:rPr>
              <a:t>Automation</a:t>
            </a:r>
            <a:endParaRPr lang="en-US" dirty="0"/>
          </a:p>
        </p:txBody>
      </p:sp>
    </p:spTree>
    <p:extLst>
      <p:ext uri="{BB962C8B-B14F-4D97-AF65-F5344CB8AC3E}">
        <p14:creationId xmlns:p14="http://schemas.microsoft.com/office/powerpoint/2010/main" val="140910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Production</a:t>
            </a:r>
            <a:endParaRPr lang="en-US" dirty="0"/>
          </a:p>
        </p:txBody>
      </p:sp>
      <p:sp>
        <p:nvSpPr>
          <p:cNvPr id="3" name="Content Placeholder 2"/>
          <p:cNvSpPr>
            <a:spLocks noGrp="1"/>
          </p:cNvSpPr>
          <p:nvPr>
            <p:ph idx="1"/>
          </p:nvPr>
        </p:nvSpPr>
        <p:spPr/>
        <p:txBody>
          <a:bodyPr/>
          <a:lstStyle/>
          <a:p>
            <a:r>
              <a:rPr lang="en-US" dirty="0" smtClean="0"/>
              <a:t>Continuous monitoring</a:t>
            </a:r>
          </a:p>
          <a:p>
            <a:pPr lvl="1"/>
            <a:r>
              <a:rPr lang="en-US" dirty="0" smtClean="0"/>
              <a:t>Application performance monitoring</a:t>
            </a:r>
          </a:p>
          <a:p>
            <a:pPr lvl="1"/>
            <a:r>
              <a:rPr lang="en-US" dirty="0" smtClean="0"/>
              <a:t>Business intelligence</a:t>
            </a:r>
          </a:p>
          <a:p>
            <a:pPr lvl="1"/>
            <a:r>
              <a:rPr lang="en-US" dirty="0" smtClean="0"/>
              <a:t>Logs (but be wary of PII)</a:t>
            </a:r>
          </a:p>
          <a:p>
            <a:pPr lvl="1"/>
            <a:r>
              <a:rPr lang="en-US" dirty="0" smtClean="0"/>
              <a:t>Social media</a:t>
            </a:r>
          </a:p>
          <a:p>
            <a:r>
              <a:rPr lang="en-US" dirty="0" smtClean="0"/>
              <a:t>Numerous open-source libraries for collection and visualizing data</a:t>
            </a:r>
          </a:p>
          <a:p>
            <a:r>
              <a:rPr lang="en-US" dirty="0" smtClean="0"/>
              <a:t>Metrics built in to some modern development frameworks</a:t>
            </a:r>
            <a:endParaRPr lang="en-US" dirty="0"/>
          </a:p>
        </p:txBody>
      </p:sp>
    </p:spTree>
    <p:extLst>
      <p:ext uri="{BB962C8B-B14F-4D97-AF65-F5344CB8AC3E}">
        <p14:creationId xmlns:p14="http://schemas.microsoft.com/office/powerpoint/2010/main" val="108009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Matters</a:t>
            </a:r>
            <a:endParaRPr lang="en-US" dirty="0"/>
          </a:p>
        </p:txBody>
      </p:sp>
      <p:sp>
        <p:nvSpPr>
          <p:cNvPr id="3" name="Content Placeholder 2"/>
          <p:cNvSpPr>
            <a:spLocks noGrp="1"/>
          </p:cNvSpPr>
          <p:nvPr>
            <p:ph idx="1"/>
          </p:nvPr>
        </p:nvSpPr>
        <p:spPr/>
        <p:txBody>
          <a:bodyPr/>
          <a:lstStyle/>
          <a:p>
            <a:r>
              <a:rPr lang="en-US" dirty="0" smtClean="0"/>
              <a:t>Pre-award</a:t>
            </a:r>
          </a:p>
          <a:p>
            <a:pPr lvl="1"/>
            <a:r>
              <a:rPr lang="en-US" dirty="0" smtClean="0"/>
              <a:t>DevOps maturity of vendors</a:t>
            </a:r>
          </a:p>
          <a:p>
            <a:pPr lvl="1"/>
            <a:r>
              <a:rPr lang="en-US" dirty="0" smtClean="0"/>
              <a:t>Comfort with automation and continuous delivery/deployment</a:t>
            </a:r>
          </a:p>
          <a:p>
            <a:pPr lvl="1"/>
            <a:r>
              <a:rPr lang="en-US" dirty="0" smtClean="0"/>
              <a:t>Possibly deployable artifacts as condition of award</a:t>
            </a:r>
          </a:p>
          <a:p>
            <a:pPr lvl="1"/>
            <a:r>
              <a:rPr lang="en-US" dirty="0" smtClean="0"/>
              <a:t>Ability to work with existing infrastructure and/or Ops automation marketplace</a:t>
            </a:r>
          </a:p>
          <a:p>
            <a:r>
              <a:rPr lang="en-US" dirty="0" smtClean="0"/>
              <a:t>Post-award</a:t>
            </a:r>
          </a:p>
          <a:p>
            <a:pPr lvl="1"/>
            <a:r>
              <a:rPr lang="en-US" dirty="0" smtClean="0"/>
              <a:t>“Working software”</a:t>
            </a:r>
          </a:p>
          <a:p>
            <a:pPr lvl="1"/>
            <a:r>
              <a:rPr lang="en-US" dirty="0" smtClean="0"/>
              <a:t>Availability of metrics </a:t>
            </a:r>
          </a:p>
          <a:p>
            <a:pPr lvl="1"/>
            <a:r>
              <a:rPr lang="en-US" dirty="0" smtClean="0"/>
              <a:t>Comportment with agency policy</a:t>
            </a:r>
            <a:endParaRPr lang="en-US" dirty="0"/>
          </a:p>
        </p:txBody>
      </p:sp>
    </p:spTree>
    <p:extLst>
      <p:ext uri="{BB962C8B-B14F-4D97-AF65-F5344CB8AC3E}">
        <p14:creationId xmlns:p14="http://schemas.microsoft.com/office/powerpoint/2010/main" val="688374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Discussion</a:t>
            </a:r>
            <a:endParaRPr lang="en-US" dirty="0"/>
          </a:p>
        </p:txBody>
      </p:sp>
      <p:pic>
        <p:nvPicPr>
          <p:cNvPr id="6" name="Picture 5" descr="hermion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5148" y="1390958"/>
            <a:ext cx="3165518" cy="4806644"/>
          </a:xfrm>
          <a:prstGeom prst="rect">
            <a:avLst/>
          </a:prstGeom>
        </p:spPr>
      </p:pic>
    </p:spTree>
    <p:extLst>
      <p:ext uri="{BB962C8B-B14F-4D97-AF65-F5344CB8AC3E}">
        <p14:creationId xmlns:p14="http://schemas.microsoft.com/office/powerpoint/2010/main" val="1591945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Lunch</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00369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Shark Tank</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67710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LDA Journey</a:t>
            </a:r>
            <a:endParaRPr lang="en-US" dirty="0"/>
          </a:p>
        </p:txBody>
      </p:sp>
      <p:sp>
        <p:nvSpPr>
          <p:cNvPr id="3" name="Content Placeholder 2"/>
          <p:cNvSpPr>
            <a:spLocks noGrp="1"/>
          </p:cNvSpPr>
          <p:nvPr>
            <p:ph idx="1"/>
          </p:nvPr>
        </p:nvSpPr>
        <p:spPr>
          <a:xfrm>
            <a:off x="419099" y="1825625"/>
            <a:ext cx="7834564" cy="4351338"/>
          </a:xfrm>
        </p:spPr>
        <p:txBody>
          <a:bodyPr/>
          <a:lstStyle/>
          <a:p>
            <a:pPr marL="0" indent="0">
              <a:buNone/>
            </a:pPr>
            <a:r>
              <a:rPr lang="en-US" dirty="0" smtClean="0"/>
              <a:t>What you have accomplished:</a:t>
            </a:r>
          </a:p>
          <a:p>
            <a:pPr marL="514350" indent="-514350">
              <a:buFont typeface="+mj-lt"/>
              <a:buAutoNum type="arabicPeriod"/>
            </a:pPr>
            <a:r>
              <a:rPr lang="en-US" dirty="0" smtClean="0"/>
              <a:t>Established a hypothesis</a:t>
            </a:r>
          </a:p>
          <a:p>
            <a:pPr marL="514350" indent="-514350">
              <a:buFont typeface="+mj-lt"/>
              <a:buAutoNum type="arabicPeriod"/>
            </a:pPr>
            <a:r>
              <a:rPr lang="en-US" dirty="0" smtClean="0"/>
              <a:t>Developed a Product Vision</a:t>
            </a:r>
          </a:p>
          <a:p>
            <a:pPr marL="514350" indent="-514350">
              <a:buFont typeface="+mj-lt"/>
              <a:buAutoNum type="arabicPeriod"/>
            </a:pPr>
            <a:r>
              <a:rPr lang="en-US" dirty="0" smtClean="0"/>
              <a:t>Designed a test for your hypothesis</a:t>
            </a:r>
          </a:p>
          <a:p>
            <a:pPr marL="514350" indent="-514350">
              <a:buFont typeface="+mj-lt"/>
              <a:buAutoNum type="arabicPeriod"/>
            </a:pPr>
            <a:r>
              <a:rPr lang="en-US" dirty="0" smtClean="0"/>
              <a:t>Performed the test on your hypothesis</a:t>
            </a:r>
          </a:p>
          <a:p>
            <a:pPr marL="0" indent="0">
              <a:buNone/>
            </a:pPr>
            <a:endParaRPr lang="en-US" dirty="0" smtClean="0"/>
          </a:p>
          <a:p>
            <a:pPr marL="0" indent="0">
              <a:buNone/>
            </a:pPr>
            <a:r>
              <a:rPr lang="en-US" dirty="0" smtClean="0"/>
              <a:t>And now you have the chance to gain continued support and show how much you have learned!</a:t>
            </a:r>
          </a:p>
          <a:p>
            <a:pPr marL="0" indent="0">
              <a:buNone/>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0550" y="1443789"/>
            <a:ext cx="3523525" cy="4733174"/>
          </a:xfrm>
          <a:prstGeom prst="rect">
            <a:avLst/>
          </a:prstGeom>
        </p:spPr>
      </p:pic>
    </p:spTree>
    <p:extLst>
      <p:ext uri="{BB962C8B-B14F-4D97-AF65-F5344CB8AC3E}">
        <p14:creationId xmlns:p14="http://schemas.microsoft.com/office/powerpoint/2010/main" val="1577654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Shark Tank Overview	</a:t>
            </a:r>
            <a:endParaRPr lang="en-US" dirty="0"/>
          </a:p>
        </p:txBody>
      </p:sp>
      <p:sp>
        <p:nvSpPr>
          <p:cNvPr id="3" name="Content Placeholder 2"/>
          <p:cNvSpPr>
            <a:spLocks noGrp="1"/>
          </p:cNvSpPr>
          <p:nvPr>
            <p:ph idx="1"/>
          </p:nvPr>
        </p:nvSpPr>
        <p:spPr>
          <a:xfrm>
            <a:off x="419100" y="1825625"/>
            <a:ext cx="5815445" cy="4351338"/>
          </a:xfrm>
        </p:spPr>
        <p:txBody>
          <a:bodyPr>
            <a:normAutofit/>
          </a:bodyPr>
          <a:lstStyle/>
          <a:p>
            <a:pPr marL="0" indent="0">
              <a:buNone/>
            </a:pPr>
            <a:r>
              <a:rPr lang="en-US" dirty="0" smtClean="0"/>
              <a:t>Thank you to our distinguished panel members—our “sharks”!</a:t>
            </a:r>
          </a:p>
          <a:p>
            <a:pPr marL="0" indent="0">
              <a:buNone/>
            </a:pPr>
            <a:endParaRPr lang="en-US" dirty="0" smtClean="0"/>
          </a:p>
          <a:p>
            <a:pPr marL="0" indent="0">
              <a:buNone/>
            </a:pPr>
            <a:r>
              <a:rPr lang="en-US" dirty="0" smtClean="0"/>
              <a:t>Shark tank goal:</a:t>
            </a:r>
          </a:p>
          <a:p>
            <a:pPr marL="0" indent="0" algn="ctr">
              <a:buNone/>
            </a:pPr>
            <a:r>
              <a:rPr lang="en-US" sz="3200" b="1" dirty="0" smtClean="0">
                <a:solidFill>
                  <a:schemeClr val="accent6">
                    <a:lumMod val="75000"/>
                  </a:schemeClr>
                </a:solidFill>
              </a:rPr>
              <a:t>Gain </a:t>
            </a:r>
            <a:r>
              <a:rPr lang="en-US" sz="3200" b="1" dirty="0">
                <a:solidFill>
                  <a:schemeClr val="accent6">
                    <a:lumMod val="75000"/>
                  </a:schemeClr>
                </a:solidFill>
              </a:rPr>
              <a:t>the panels’ commitment of time and resources to fully build out your product</a:t>
            </a:r>
            <a:endParaRPr lang="en-US" sz="3200" b="1" dirty="0" smtClean="0">
              <a:solidFill>
                <a:schemeClr val="accent6">
                  <a:lumMod val="75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1017" y="1728353"/>
            <a:ext cx="4371109" cy="4371109"/>
          </a:xfrm>
          <a:prstGeom prst="rect">
            <a:avLst/>
          </a:prstGeom>
        </p:spPr>
      </p:pic>
    </p:spTree>
    <p:extLst>
      <p:ext uri="{BB962C8B-B14F-4D97-AF65-F5344CB8AC3E}">
        <p14:creationId xmlns:p14="http://schemas.microsoft.com/office/powerpoint/2010/main" val="2374122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Shark Tank Reminders</a:t>
            </a:r>
            <a:endParaRPr lang="en-US" dirty="0"/>
          </a:p>
        </p:txBody>
      </p:sp>
      <p:sp>
        <p:nvSpPr>
          <p:cNvPr id="4" name="Rectangle 3"/>
          <p:cNvSpPr/>
          <p:nvPr/>
        </p:nvSpPr>
        <p:spPr>
          <a:xfrm>
            <a:off x="4250865" y="2809814"/>
            <a:ext cx="3131010" cy="115429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Shark Tank Questions</a:t>
            </a:r>
          </a:p>
          <a:p>
            <a:pPr algn="ctr"/>
            <a:r>
              <a:rPr lang="en-US" sz="2400" b="1" dirty="0" smtClean="0"/>
              <a:t>(about 5 minutes)</a:t>
            </a:r>
            <a:endParaRPr lang="en-US" sz="2400" b="1" dirty="0"/>
          </a:p>
        </p:txBody>
      </p:sp>
      <p:cxnSp>
        <p:nvCxnSpPr>
          <p:cNvPr id="5" name="Curved Connector 4"/>
          <p:cNvCxnSpPr>
            <a:stCxn id="6" idx="3"/>
            <a:endCxn id="4" idx="1"/>
          </p:cNvCxnSpPr>
          <p:nvPr/>
        </p:nvCxnSpPr>
        <p:spPr>
          <a:xfrm>
            <a:off x="3314700" y="2023180"/>
            <a:ext cx="936165" cy="1363779"/>
          </a:xfrm>
          <a:prstGeom prst="curvedConnector3">
            <a:avLst>
              <a:gd name="adj1" fmla="val 50000"/>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02740" y="1512710"/>
            <a:ext cx="3111960" cy="102094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Each group presents (about 15 minutes)</a:t>
            </a:r>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0865" y="3964104"/>
            <a:ext cx="3111960" cy="2075677"/>
          </a:xfrm>
          <a:prstGeom prst="rect">
            <a:avLst/>
          </a:prstGeom>
          <a:ln>
            <a:solidFill>
              <a:srgbClr val="004370"/>
            </a:solidFill>
          </a:ln>
        </p:spPr>
      </p:pic>
      <p:sp>
        <p:nvSpPr>
          <p:cNvPr id="8" name="Rectangle 7"/>
          <p:cNvSpPr/>
          <p:nvPr/>
        </p:nvSpPr>
        <p:spPr>
          <a:xfrm>
            <a:off x="8479965" y="1512710"/>
            <a:ext cx="3131010" cy="102094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Judge Voting</a:t>
            </a:r>
          </a:p>
          <a:p>
            <a:pPr algn="ctr"/>
            <a:r>
              <a:rPr lang="en-US" sz="2400" b="1" dirty="0" smtClean="0"/>
              <a:t>( 5 minutes)</a:t>
            </a:r>
            <a:endParaRPr lang="en-US" sz="2400" b="1" dirty="0"/>
          </a:p>
        </p:txBody>
      </p:sp>
      <p:cxnSp>
        <p:nvCxnSpPr>
          <p:cNvPr id="9" name="Curved Connector 8"/>
          <p:cNvCxnSpPr>
            <a:stCxn id="4" idx="3"/>
            <a:endCxn id="8" idx="1"/>
          </p:cNvCxnSpPr>
          <p:nvPr/>
        </p:nvCxnSpPr>
        <p:spPr>
          <a:xfrm flipV="1">
            <a:off x="7381875" y="2023180"/>
            <a:ext cx="1098090" cy="1363779"/>
          </a:xfrm>
          <a:prstGeom prst="curvedConnector3">
            <a:avLst>
              <a:gd name="adj1" fmla="val 50000"/>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741" y="2533650"/>
            <a:ext cx="3111960" cy="2044558"/>
          </a:xfrm>
          <a:prstGeom prst="rect">
            <a:avLst/>
          </a:prstGeom>
          <a:ln>
            <a:solidFill>
              <a:srgbClr val="004370"/>
            </a:solidFill>
          </a:ln>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t="9100"/>
          <a:stretch/>
        </p:blipFill>
        <p:spPr>
          <a:xfrm>
            <a:off x="8479965" y="2516304"/>
            <a:ext cx="3131010" cy="2029253"/>
          </a:xfrm>
          <a:prstGeom prst="rect">
            <a:avLst/>
          </a:prstGeom>
        </p:spPr>
      </p:pic>
    </p:spTree>
    <p:extLst>
      <p:ext uri="{BB962C8B-B14F-4D97-AF65-F5344CB8AC3E}">
        <p14:creationId xmlns:p14="http://schemas.microsoft.com/office/powerpoint/2010/main" val="10895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LDA/Shark Tank Final Prep</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8650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Time!</a:t>
            </a:r>
            <a:endParaRPr lang="en-US" dirty="0"/>
          </a:p>
        </p:txBody>
      </p:sp>
      <p:sp>
        <p:nvSpPr>
          <p:cNvPr id="3" name="Content Placeholder 2"/>
          <p:cNvSpPr>
            <a:spLocks noGrp="1"/>
          </p:cNvSpPr>
          <p:nvPr>
            <p:ph idx="1"/>
          </p:nvPr>
        </p:nvSpPr>
        <p:spPr>
          <a:xfrm>
            <a:off x="377536" y="1506971"/>
            <a:ext cx="11353800" cy="4351338"/>
          </a:xfrm>
        </p:spPr>
        <p:txBody>
          <a:bodyPr>
            <a:normAutofit/>
          </a:bodyPr>
          <a:lstStyle/>
          <a:p>
            <a:r>
              <a:rPr lang="en-US" b="1" dirty="0" smtClean="0"/>
              <a:t>Team </a:t>
            </a:r>
            <a:r>
              <a:rPr lang="en-US" b="1" dirty="0"/>
              <a:t>1: </a:t>
            </a:r>
            <a:r>
              <a:rPr lang="en-US" dirty="0" err="1"/>
              <a:t>WebExers</a:t>
            </a:r>
            <a:r>
              <a:rPr lang="en-US" dirty="0"/>
              <a:t> </a:t>
            </a:r>
            <a:endParaRPr lang="en-US" dirty="0" smtClean="0"/>
          </a:p>
          <a:p>
            <a:r>
              <a:rPr lang="en-US" b="1" dirty="0" smtClean="0"/>
              <a:t>Team </a:t>
            </a:r>
            <a:r>
              <a:rPr lang="en-US" b="1" dirty="0"/>
              <a:t>2: </a:t>
            </a:r>
            <a:r>
              <a:rPr lang="en-US" dirty="0"/>
              <a:t>Pied Piper </a:t>
            </a:r>
            <a:endParaRPr lang="en-US" dirty="0" smtClean="0"/>
          </a:p>
          <a:p>
            <a:r>
              <a:rPr lang="en-US" b="1" dirty="0" smtClean="0"/>
              <a:t>Team </a:t>
            </a:r>
            <a:r>
              <a:rPr lang="en-US" b="1" dirty="0"/>
              <a:t>3: </a:t>
            </a:r>
            <a:r>
              <a:rPr lang="en-US" dirty="0"/>
              <a:t>Stone Ponies </a:t>
            </a:r>
            <a:endParaRPr lang="en-US" dirty="0" smtClean="0"/>
          </a:p>
          <a:p>
            <a:r>
              <a:rPr lang="en-US" b="1" dirty="0" smtClean="0"/>
              <a:t>Team </a:t>
            </a:r>
            <a:r>
              <a:rPr lang="en-US" b="1" dirty="0"/>
              <a:t>4: </a:t>
            </a:r>
            <a:r>
              <a:rPr lang="en-US" dirty="0"/>
              <a:t>Team US </a:t>
            </a:r>
            <a:endParaRPr lang="en-US" dirty="0" smtClean="0"/>
          </a:p>
          <a:p>
            <a:r>
              <a:rPr lang="en-US" b="1" dirty="0" smtClean="0"/>
              <a:t>Team </a:t>
            </a:r>
            <a:r>
              <a:rPr lang="en-US" b="1" dirty="0"/>
              <a:t>5: </a:t>
            </a:r>
            <a:r>
              <a:rPr lang="en-US" dirty="0"/>
              <a:t>Scrum n' Roses </a:t>
            </a:r>
            <a:endParaRPr lang="en-US" dirty="0" smtClean="0"/>
          </a:p>
          <a:p>
            <a:r>
              <a:rPr lang="en-US" b="1" dirty="0" smtClean="0"/>
              <a:t>Team </a:t>
            </a:r>
            <a:r>
              <a:rPr lang="en-US" b="1" dirty="0"/>
              <a:t>6: </a:t>
            </a:r>
            <a:r>
              <a:rPr lang="en-US" dirty="0"/>
              <a:t>Fragile Development </a:t>
            </a:r>
            <a:endParaRPr lang="en-US" sz="2800" dirty="0" smtClean="0"/>
          </a:p>
          <a:p>
            <a:endParaRPr lang="en-US" sz="2400" dirty="0"/>
          </a:p>
        </p:txBody>
      </p:sp>
    </p:spTree>
    <p:extLst>
      <p:ext uri="{BB962C8B-B14F-4D97-AF65-F5344CB8AC3E}">
        <p14:creationId xmlns:p14="http://schemas.microsoft.com/office/powerpoint/2010/main" val="499184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Preview of Tomorrow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7825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3 Agenda</a:t>
            </a:r>
            <a:endParaRPr lang="en-US" dirty="0"/>
          </a:p>
        </p:txBody>
      </p:sp>
      <p:sp>
        <p:nvSpPr>
          <p:cNvPr id="7" name="Rectangle 6"/>
          <p:cNvSpPr/>
          <p:nvPr/>
        </p:nvSpPr>
        <p:spPr>
          <a:xfrm>
            <a:off x="436097" y="1595440"/>
            <a:ext cx="11394831" cy="389095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p>
        </p:txBody>
      </p:sp>
      <p:graphicFrame>
        <p:nvGraphicFramePr>
          <p:cNvPr id="9" name="Content Placeholder 7"/>
          <p:cNvGraphicFramePr>
            <a:graphicFrameLocks/>
          </p:cNvGraphicFramePr>
          <p:nvPr>
            <p:extLst>
              <p:ext uri="{D42A27DB-BD31-4B8C-83A1-F6EECF244321}">
                <p14:modId xmlns:p14="http://schemas.microsoft.com/office/powerpoint/2010/main" val="4015315547"/>
              </p:ext>
            </p:extLst>
          </p:nvPr>
        </p:nvGraphicFramePr>
        <p:xfrm>
          <a:off x="619861" y="2057401"/>
          <a:ext cx="11024869" cy="2913285"/>
        </p:xfrm>
        <a:graphic>
          <a:graphicData uri="http://schemas.openxmlformats.org/drawingml/2006/table">
            <a:tbl>
              <a:tblPr bandRow="1">
                <a:tableStyleId>{5C22544A-7EE6-4342-B048-85BDC9FD1C3A}</a:tableStyleId>
              </a:tblPr>
              <a:tblGrid>
                <a:gridCol w="2092340"/>
                <a:gridCol w="8932529"/>
              </a:tblGrid>
              <a:tr h="1191165">
                <a:tc>
                  <a:txBody>
                    <a:bodyPr/>
                    <a:lstStyle/>
                    <a:p>
                      <a:r>
                        <a:rPr lang="en-US" sz="2400" b="1" dirty="0" smtClean="0">
                          <a:solidFill>
                            <a:schemeClr val="tx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Course Assessment </a:t>
                      </a:r>
                    </a:p>
                    <a:p>
                      <a:pPr marL="182880" indent="-182880">
                        <a:buFont typeface="Arial" panose="020B0604020202020204" pitchFamily="34" charset="0"/>
                        <a:buChar char="•"/>
                      </a:pPr>
                      <a:r>
                        <a:rPr lang="en-US" sz="2400" dirty="0" smtClean="0">
                          <a:solidFill>
                            <a:schemeClr val="tx1"/>
                          </a:solidFill>
                        </a:rPr>
                        <a:t>Program</a:t>
                      </a:r>
                      <a:r>
                        <a:rPr lang="en-US" sz="2400" baseline="0" dirty="0" smtClean="0">
                          <a:solidFill>
                            <a:schemeClr val="tx1"/>
                          </a:solidFill>
                        </a:rPr>
                        <a:t> Feedback</a:t>
                      </a:r>
                    </a:p>
                    <a:p>
                      <a:pPr marL="182880" indent="-182880">
                        <a:buFont typeface="Arial" panose="020B0604020202020204" pitchFamily="34" charset="0"/>
                        <a:buChar char="•"/>
                      </a:pPr>
                      <a:r>
                        <a:rPr lang="en-US" sz="2400" kern="1200" dirty="0" smtClean="0">
                          <a:solidFill>
                            <a:schemeClr val="dk1"/>
                          </a:solidFill>
                          <a:effectLst/>
                          <a:latin typeface="+mn-lt"/>
                          <a:ea typeface="+mn-ea"/>
                          <a:cs typeface="+mn-cs"/>
                        </a:rPr>
                        <a:t>DHS FLASH Team Panel </a:t>
                      </a:r>
                      <a:endParaRPr lang="en-US" sz="2400" dirty="0" smtClean="0">
                        <a:solidFill>
                          <a:schemeClr val="tx1"/>
                        </a:solidFill>
                      </a:endParaRPr>
                    </a:p>
                  </a:txBody>
                  <a:tcPr marL="68580" marR="68580" marT="34290" marB="34290" anchor="ctr">
                    <a:solidFill>
                      <a:schemeClr val="accent1">
                        <a:lumMod val="20000"/>
                        <a:lumOff val="80000"/>
                      </a:schemeClr>
                    </a:solidFill>
                  </a:tcPr>
                </a:tc>
              </a:tr>
              <a:tr h="412233">
                <a:tc gridSpan="2">
                  <a:txBody>
                    <a:bodyPr/>
                    <a:lstStyle/>
                    <a:p>
                      <a:pPr marL="91440" indent="-91440" algn="ctr"/>
                      <a:r>
                        <a:rPr lang="en-US" sz="2400" b="1" dirty="0" smtClean="0">
                          <a:solidFill>
                            <a:schemeClr val="tx1"/>
                          </a:solidFill>
                        </a:rPr>
                        <a:t>Lunch</a:t>
                      </a:r>
                      <a:r>
                        <a:rPr lang="en-US" sz="2400" b="1" baseline="0" dirty="0" smtClean="0">
                          <a:solidFill>
                            <a:schemeClr val="tx1"/>
                          </a:solidFill>
                        </a:rPr>
                        <a:t> </a:t>
                      </a:r>
                      <a:r>
                        <a:rPr lang="en-US" sz="2400" b="1" dirty="0" smtClean="0">
                          <a:solidFill>
                            <a:schemeClr val="tx1"/>
                          </a:solidFill>
                        </a:rPr>
                        <a:t>(12:00-1:00</a:t>
                      </a:r>
                      <a:r>
                        <a:rPr lang="en-US" sz="2400" b="1" baseline="0" dirty="0" smtClean="0">
                          <a:solidFill>
                            <a:schemeClr val="tx1"/>
                          </a:solidFill>
                        </a:rPr>
                        <a:t> pm)</a:t>
                      </a:r>
                      <a:endParaRPr lang="en-US" sz="2400" b="1" dirty="0">
                        <a:solidFill>
                          <a:schemeClr val="tx1"/>
                        </a:solidFill>
                      </a:endParaRPr>
                    </a:p>
                  </a:txBody>
                  <a:tcPr marL="68580" marR="68580" marT="34290" marB="34290" anchor="ctr">
                    <a:solidFill>
                      <a:schemeClr val="bg1"/>
                    </a:solidFill>
                  </a:tcPr>
                </a:tc>
                <a:tc hMerge="1">
                  <a:txBody>
                    <a:bodyPr/>
                    <a:lstStyle/>
                    <a:p>
                      <a:endParaRPr lang="en-US"/>
                    </a:p>
                  </a:txBody>
                  <a:tcPr/>
                </a:tc>
              </a:tr>
              <a:tr h="1222235">
                <a:tc>
                  <a:txBody>
                    <a:bodyPr/>
                    <a:lstStyle/>
                    <a:p>
                      <a:endParaRPr lang="en-US" sz="2400" b="1" kern="1200" dirty="0" smtClean="0">
                        <a:solidFill>
                          <a:schemeClr val="tx1"/>
                        </a:solidFill>
                        <a:latin typeface="+mn-lt"/>
                        <a:ea typeface="+mn-ea"/>
                        <a:cs typeface="+mn-cs"/>
                      </a:endParaRPr>
                    </a:p>
                    <a:p>
                      <a:r>
                        <a:rPr lang="en-US" sz="2400" b="1" kern="1200" dirty="0" smtClean="0">
                          <a:solidFill>
                            <a:schemeClr val="tx1"/>
                          </a:solidFill>
                          <a:latin typeface="+mn-lt"/>
                          <a:ea typeface="+mn-ea"/>
                          <a:cs typeface="+mn-cs"/>
                        </a:rPr>
                        <a:t>Afternoon</a:t>
                      </a:r>
                    </a:p>
                    <a:p>
                      <a:endParaRPr lang="en-US" sz="3200" b="1" kern="1200" dirty="0">
                        <a:solidFill>
                          <a:schemeClr val="tx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USDS Guest Speakers</a:t>
                      </a:r>
                    </a:p>
                    <a:p>
                      <a:pPr marL="182880" indent="-182880">
                        <a:buFont typeface="Arial" panose="020B0604020202020204" pitchFamily="34" charset="0"/>
                        <a:buChar char="•"/>
                      </a:pPr>
                      <a:r>
                        <a:rPr lang="en-US" sz="2400" baseline="0" dirty="0" smtClean="0">
                          <a:solidFill>
                            <a:schemeClr val="tx1"/>
                          </a:solidFill>
                        </a:rPr>
                        <a:t>GRADUATION!</a:t>
                      </a:r>
                    </a:p>
                    <a:p>
                      <a:pPr marL="182880" indent="-182880">
                        <a:buFont typeface="Arial" panose="020B0604020202020204" pitchFamily="34" charset="0"/>
                        <a:buChar char="•"/>
                      </a:pPr>
                      <a:r>
                        <a:rPr lang="en-US" sz="2400" baseline="0" dirty="0" smtClean="0">
                          <a:solidFill>
                            <a:schemeClr val="tx1"/>
                          </a:solidFill>
                        </a:rPr>
                        <a:t>Happy hour @ USDS (Jackson Place)</a:t>
                      </a:r>
                    </a:p>
                  </a:txBody>
                  <a:tcPr marL="68580" marR="68580" marT="34290" marB="34290"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274370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Shark Tank Prep Time	</a:t>
            </a:r>
            <a:endParaRPr lang="en-US" dirty="0"/>
          </a:p>
        </p:txBody>
      </p:sp>
      <p:sp>
        <p:nvSpPr>
          <p:cNvPr id="3" name="Content Placeholder 2"/>
          <p:cNvSpPr>
            <a:spLocks noGrp="1"/>
          </p:cNvSpPr>
          <p:nvPr>
            <p:ph idx="1"/>
          </p:nvPr>
        </p:nvSpPr>
        <p:spPr>
          <a:xfrm>
            <a:off x="419100" y="1825625"/>
            <a:ext cx="5815445" cy="4351338"/>
          </a:xfrm>
        </p:spPr>
        <p:txBody>
          <a:bodyPr>
            <a:normAutofit/>
          </a:bodyPr>
          <a:lstStyle/>
          <a:p>
            <a:pPr marL="0" indent="0">
              <a:buNone/>
            </a:pPr>
            <a:r>
              <a:rPr lang="en-US" dirty="0" smtClean="0"/>
              <a:t>Please take this time to get into your groups and finalize your pitch for this afternoon.</a:t>
            </a:r>
          </a:p>
          <a:p>
            <a:pPr marL="0" indent="0">
              <a:buNone/>
            </a:pPr>
            <a:r>
              <a:rPr lang="en-US" dirty="0" smtClean="0"/>
              <a:t>Remember the goal:</a:t>
            </a:r>
          </a:p>
          <a:p>
            <a:pPr marL="0" indent="0">
              <a:buNone/>
            </a:pPr>
            <a:endParaRPr lang="en-US" dirty="0" smtClean="0"/>
          </a:p>
          <a:p>
            <a:pPr marL="0" indent="0" algn="ctr">
              <a:buNone/>
            </a:pPr>
            <a:r>
              <a:rPr lang="en-US" sz="3200" b="1" dirty="0" smtClean="0">
                <a:solidFill>
                  <a:schemeClr val="accent6">
                    <a:lumMod val="75000"/>
                  </a:schemeClr>
                </a:solidFill>
              </a:rPr>
              <a:t>Gain </a:t>
            </a:r>
            <a:r>
              <a:rPr lang="en-US" sz="3200" b="1" dirty="0">
                <a:solidFill>
                  <a:schemeClr val="accent6">
                    <a:lumMod val="75000"/>
                  </a:schemeClr>
                </a:solidFill>
              </a:rPr>
              <a:t>the panels’ commitment of time and resources to fully build out your product</a:t>
            </a:r>
            <a:endParaRPr lang="en-US" sz="3200" b="1" dirty="0" smtClean="0">
              <a:solidFill>
                <a:schemeClr val="accent6">
                  <a:lumMod val="75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1017" y="1728353"/>
            <a:ext cx="4371109" cy="4371109"/>
          </a:xfrm>
          <a:prstGeom prst="rect">
            <a:avLst/>
          </a:prstGeom>
        </p:spPr>
      </p:pic>
    </p:spTree>
    <p:extLst>
      <p:ext uri="{BB962C8B-B14F-4D97-AF65-F5344CB8AC3E}">
        <p14:creationId xmlns:p14="http://schemas.microsoft.com/office/powerpoint/2010/main" val="912456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Shark Tank Reminders</a:t>
            </a:r>
            <a:endParaRPr lang="en-US" dirty="0"/>
          </a:p>
        </p:txBody>
      </p:sp>
      <p:sp>
        <p:nvSpPr>
          <p:cNvPr id="4" name="Rectangle 3"/>
          <p:cNvSpPr/>
          <p:nvPr/>
        </p:nvSpPr>
        <p:spPr>
          <a:xfrm>
            <a:off x="4250865" y="2809814"/>
            <a:ext cx="3131010" cy="115429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Shark Tank Questions</a:t>
            </a:r>
          </a:p>
          <a:p>
            <a:pPr algn="ctr"/>
            <a:r>
              <a:rPr lang="en-US" sz="2400" b="1" dirty="0" smtClean="0"/>
              <a:t>(about 5 minutes)</a:t>
            </a:r>
            <a:endParaRPr lang="en-US" sz="2400" b="1" dirty="0"/>
          </a:p>
        </p:txBody>
      </p:sp>
      <p:cxnSp>
        <p:nvCxnSpPr>
          <p:cNvPr id="5" name="Curved Connector 4"/>
          <p:cNvCxnSpPr>
            <a:stCxn id="6" idx="3"/>
            <a:endCxn id="4" idx="1"/>
          </p:cNvCxnSpPr>
          <p:nvPr/>
        </p:nvCxnSpPr>
        <p:spPr>
          <a:xfrm>
            <a:off x="3314700" y="2023180"/>
            <a:ext cx="936165" cy="1363779"/>
          </a:xfrm>
          <a:prstGeom prst="curvedConnector3">
            <a:avLst>
              <a:gd name="adj1" fmla="val 50000"/>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02740" y="1512710"/>
            <a:ext cx="3111960" cy="102094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Each group presents (about 15 minutes)</a:t>
            </a:r>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0865" y="3964104"/>
            <a:ext cx="3111960" cy="2075677"/>
          </a:xfrm>
          <a:prstGeom prst="rect">
            <a:avLst/>
          </a:prstGeom>
          <a:ln>
            <a:solidFill>
              <a:srgbClr val="004370"/>
            </a:solidFill>
          </a:ln>
        </p:spPr>
      </p:pic>
      <p:sp>
        <p:nvSpPr>
          <p:cNvPr id="8" name="Rectangle 7"/>
          <p:cNvSpPr/>
          <p:nvPr/>
        </p:nvSpPr>
        <p:spPr>
          <a:xfrm>
            <a:off x="8479965" y="1512710"/>
            <a:ext cx="3131010" cy="102094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Judge Voting</a:t>
            </a:r>
          </a:p>
          <a:p>
            <a:pPr algn="ctr"/>
            <a:r>
              <a:rPr lang="en-US" sz="2400" b="1" dirty="0" smtClean="0"/>
              <a:t>( 5 minutes)</a:t>
            </a:r>
            <a:endParaRPr lang="en-US" sz="2400" b="1" dirty="0"/>
          </a:p>
        </p:txBody>
      </p:sp>
      <p:cxnSp>
        <p:nvCxnSpPr>
          <p:cNvPr id="9" name="Curved Connector 8"/>
          <p:cNvCxnSpPr>
            <a:stCxn id="4" idx="3"/>
            <a:endCxn id="8" idx="1"/>
          </p:cNvCxnSpPr>
          <p:nvPr/>
        </p:nvCxnSpPr>
        <p:spPr>
          <a:xfrm flipV="1">
            <a:off x="7381875" y="2023180"/>
            <a:ext cx="1098090" cy="1363779"/>
          </a:xfrm>
          <a:prstGeom prst="curvedConnector3">
            <a:avLst>
              <a:gd name="adj1" fmla="val 50000"/>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741" y="2533650"/>
            <a:ext cx="3111960" cy="2044558"/>
          </a:xfrm>
          <a:prstGeom prst="rect">
            <a:avLst/>
          </a:prstGeom>
          <a:ln>
            <a:solidFill>
              <a:srgbClr val="004370"/>
            </a:solidFill>
          </a:ln>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t="9100"/>
          <a:stretch/>
        </p:blipFill>
        <p:spPr>
          <a:xfrm>
            <a:off x="8479965" y="2516304"/>
            <a:ext cx="3131010" cy="2029253"/>
          </a:xfrm>
          <a:prstGeom prst="rect">
            <a:avLst/>
          </a:prstGeom>
        </p:spPr>
      </p:pic>
    </p:spTree>
    <p:extLst>
      <p:ext uri="{BB962C8B-B14F-4D97-AF65-F5344CB8AC3E}">
        <p14:creationId xmlns:p14="http://schemas.microsoft.com/office/powerpoint/2010/main" val="76287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a:xfrm>
            <a:off x="377536" y="1506971"/>
            <a:ext cx="11353800" cy="4351338"/>
          </a:xfrm>
        </p:spPr>
        <p:txBody>
          <a:bodyPr>
            <a:normAutofit/>
          </a:bodyPr>
          <a:lstStyle/>
          <a:p>
            <a:r>
              <a:rPr lang="en-US" sz="2400" dirty="0" smtClean="0"/>
              <a:t>Please email your presentation or have a flash drive ready; do this before lunch</a:t>
            </a:r>
          </a:p>
          <a:p>
            <a:r>
              <a:rPr lang="en-US" sz="2400" dirty="0" smtClean="0"/>
              <a:t>Remember to fill out the self evaluations by the end of the day</a:t>
            </a:r>
          </a:p>
          <a:p>
            <a:r>
              <a:rPr lang="en-US" sz="2400" dirty="0" smtClean="0"/>
              <a:t>The order for presentations is:</a:t>
            </a:r>
          </a:p>
          <a:p>
            <a:pPr marL="457200" lvl="1" indent="0">
              <a:buNone/>
            </a:pPr>
            <a:r>
              <a:rPr lang="en-US" b="1" dirty="0"/>
              <a:t>Team 1: </a:t>
            </a:r>
            <a:r>
              <a:rPr lang="en-US" dirty="0" err="1"/>
              <a:t>WebExers</a:t>
            </a:r>
            <a:r>
              <a:rPr lang="en-US" dirty="0"/>
              <a:t> </a:t>
            </a:r>
            <a:endParaRPr lang="en-US" dirty="0" smtClean="0"/>
          </a:p>
          <a:p>
            <a:pPr marL="457200" lvl="1" indent="0">
              <a:buNone/>
            </a:pPr>
            <a:r>
              <a:rPr lang="en-US" b="1" dirty="0" smtClean="0"/>
              <a:t>Team </a:t>
            </a:r>
            <a:r>
              <a:rPr lang="en-US" b="1" dirty="0"/>
              <a:t>2: </a:t>
            </a:r>
            <a:r>
              <a:rPr lang="en-US" dirty="0"/>
              <a:t>Pied Piper </a:t>
            </a:r>
            <a:endParaRPr lang="en-US" dirty="0" smtClean="0"/>
          </a:p>
          <a:p>
            <a:pPr marL="457200" lvl="1" indent="0">
              <a:buNone/>
            </a:pPr>
            <a:r>
              <a:rPr lang="en-US" b="1" dirty="0" smtClean="0"/>
              <a:t>Team </a:t>
            </a:r>
            <a:r>
              <a:rPr lang="en-US" b="1" dirty="0"/>
              <a:t>3: </a:t>
            </a:r>
            <a:r>
              <a:rPr lang="en-US" dirty="0"/>
              <a:t>Stone Ponies </a:t>
            </a:r>
            <a:endParaRPr lang="en-US" dirty="0" smtClean="0"/>
          </a:p>
          <a:p>
            <a:pPr marL="457200" lvl="1" indent="0">
              <a:buNone/>
            </a:pPr>
            <a:r>
              <a:rPr lang="en-US" b="1" dirty="0" smtClean="0"/>
              <a:t>Team </a:t>
            </a:r>
            <a:r>
              <a:rPr lang="en-US" b="1" dirty="0"/>
              <a:t>4: </a:t>
            </a:r>
            <a:r>
              <a:rPr lang="en-US" dirty="0"/>
              <a:t>Team US </a:t>
            </a:r>
            <a:endParaRPr lang="en-US" dirty="0" smtClean="0"/>
          </a:p>
          <a:p>
            <a:pPr marL="457200" lvl="1" indent="0">
              <a:buNone/>
            </a:pPr>
            <a:r>
              <a:rPr lang="en-US" b="1" dirty="0" smtClean="0"/>
              <a:t>Team </a:t>
            </a:r>
            <a:r>
              <a:rPr lang="en-US" b="1" dirty="0"/>
              <a:t>5: </a:t>
            </a:r>
            <a:r>
              <a:rPr lang="en-US" dirty="0"/>
              <a:t>Scrum n' Roses </a:t>
            </a:r>
            <a:endParaRPr lang="en-US" dirty="0" smtClean="0"/>
          </a:p>
          <a:p>
            <a:pPr marL="457200" lvl="1" indent="0">
              <a:buNone/>
            </a:pPr>
            <a:r>
              <a:rPr lang="en-US" b="1" dirty="0" smtClean="0"/>
              <a:t>Team </a:t>
            </a:r>
            <a:r>
              <a:rPr lang="en-US" b="1" dirty="0"/>
              <a:t>6: </a:t>
            </a:r>
            <a:r>
              <a:rPr lang="en-US" dirty="0"/>
              <a:t>Fragile Development </a:t>
            </a:r>
            <a:endParaRPr lang="en-US" sz="2400" dirty="0" smtClean="0"/>
          </a:p>
          <a:p>
            <a:endParaRPr lang="en-US" sz="2400" dirty="0"/>
          </a:p>
        </p:txBody>
      </p:sp>
    </p:spTree>
    <p:extLst>
      <p:ext uri="{BB962C8B-B14F-4D97-AF65-F5344CB8AC3E}">
        <p14:creationId xmlns:p14="http://schemas.microsoft.com/office/powerpoint/2010/main" val="179352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Morning Break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972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Guest Speaker – Digital Services Delivery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8242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Math</a:t>
            </a:r>
            <a:endParaRPr lang="en-US" dirty="0"/>
          </a:p>
        </p:txBody>
      </p:sp>
      <p:sp>
        <p:nvSpPr>
          <p:cNvPr id="4" name="TextBox 3"/>
          <p:cNvSpPr txBox="1"/>
          <p:nvPr/>
        </p:nvSpPr>
        <p:spPr>
          <a:xfrm>
            <a:off x="419100" y="3192651"/>
            <a:ext cx="11353800" cy="830997"/>
          </a:xfrm>
          <a:prstGeom prst="rect">
            <a:avLst/>
          </a:prstGeom>
          <a:noFill/>
        </p:spPr>
        <p:txBody>
          <a:bodyPr wrap="square" rtlCol="0">
            <a:spAutoFit/>
          </a:bodyPr>
          <a:lstStyle/>
          <a:p>
            <a:r>
              <a:rPr lang="en-US" sz="4800" b="1" dirty="0" smtClean="0">
                <a:solidFill>
                  <a:srgbClr val="C00000"/>
                </a:solidFill>
              </a:rPr>
              <a:t>Code </a:t>
            </a:r>
            <a:r>
              <a:rPr lang="en-US" sz="4800" b="1" smtClean="0">
                <a:solidFill>
                  <a:srgbClr val="C00000"/>
                </a:solidFill>
              </a:rPr>
              <a:t>+ Infrastructure = </a:t>
            </a:r>
            <a:r>
              <a:rPr lang="en-US" sz="4800" b="1" dirty="0" smtClean="0">
                <a:solidFill>
                  <a:srgbClr val="C00000"/>
                </a:solidFill>
              </a:rPr>
              <a:t>Running Application</a:t>
            </a:r>
            <a:endParaRPr lang="en-US" sz="4800" b="1" dirty="0">
              <a:solidFill>
                <a:srgbClr val="C00000"/>
              </a:solidFill>
            </a:endParaRPr>
          </a:p>
        </p:txBody>
      </p:sp>
    </p:spTree>
    <p:extLst>
      <p:ext uri="{BB962C8B-B14F-4D97-AF65-F5344CB8AC3E}">
        <p14:creationId xmlns:p14="http://schemas.microsoft.com/office/powerpoint/2010/main" val="19431077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property id=&quot;20141&quot; value=&quot;Section 8: Equal Employment Opportunity&quot;/&gt;&lt;property id=&quot;20144&quot; value=&quot;1&quot;/&gt;&lt;property id=&quot;20146&quot; value=&quot;0&quot;/&gt;&lt;property id=&quot;20147&quot; value=&quot;0&quot;/&gt;&lt;property id=&quot;20148&quot; value=&quot;5&quot;/&gt;&lt;property id=&quot;20180&quot; value=&quot;0&quot;/&gt;&lt;property id=&quot;20181&quot; value=&quot;1&quot;/&gt;&lt;property id=&quot;20183&quot; value=&quot;1&quot;/&gt;&lt;property id=&quot;20184&quot; value=&quot;7&quot;/&gt;&lt;property id=&quot;20193&quot; value=&quot;-1&quot;/&gt;&lt;property id=&quot;20221&quot; value=&quot;Y:\HUD Learn\Standards and Templates\&quot;/&gt;&lt;property id=&quot;20224&quot; value=&quot;C:\Users\19636\Documents\My Adobe Presentations\Section 8_Equal Employment Opportunity&quot;/&gt;&lt;property id=&quot;20225&quot; value=&quot;C:\Users\31323\Desktop\HUD Final Publishing\Section 8\&quot;/&gt;&lt;property id=&quot;20226&quot; value=&quot;C:\Users\35125\Documents\OMB Digital Services Course\Release 4\Release 4 Classroom\Release 4_Classroom Session_Day2_v3_EF slide 12 edits.pptx&quot;/&gt;&lt;property id=&quot;20250&quot; value=&quot;0&quot;/&gt;&lt;property id=&quot;20251&quot; value=&quot;0&quot;/&gt;&lt;property id=&quot;20259&quot; value=&quot;0&quot;/&gt;&lt;property id=&quot;20600&quot; value=&quot;0&quot;/&gt;&lt;property id=&quot;20700&quot; value=&quot;0&quot;/&gt;&lt;object type=&quot;2&quot; unique_id=&quot;158526&quot;&gt;&lt;object type=&quot;3&quot; unique_id=&quot;1092663&quot;&gt;&lt;property id=&quot;20148&quot; value=&quot;5&quot;/&gt;&lt;property id=&quot;20300&quot; value=&quot;Slide 10 - &amp;quot;Lunch&amp;quot;&quot;/&gt;&lt;property id=&quot;20307&quot; value=&quot;360&quot;/&gt;&lt;/object&gt;&lt;object type=&quot;3&quot; unique_id=&quot;1110207&quot;&gt;&lt;property id=&quot;20148&quot; value=&quot;5&quot;/&gt;&lt;property id=&quot;20300&quot; value=&quot;Slide 3 - &amp;quot;LDA/Shark Tank Final Prep&amp;quot;&quot;/&gt;&lt;property id=&quot;20307&quot; value=&quot;427&quot;/&gt;&lt;/object&gt;&lt;object type=&quot;3&quot; unique_id=&quot;1110488&quot;&gt;&lt;property id=&quot;20148&quot; value=&quot;5&quot;/&gt;&lt;property id=&quot;20300&quot; value=&quot;Slide 11 - &amp;quot;Shark Tank&amp;quot;&quot;/&gt;&lt;property id=&quot;20307&quot; value=&quot;435&quot;/&gt;&lt;/object&gt;&lt;object type=&quot;3&quot; unique_id=&quot;1117203&quot;&gt;&lt;property id=&quot;20148&quot; value=&quot;5&quot;/&gt;&lt;property id=&quot;20300&quot; value=&quot;Slide 1&quot;/&gt;&lt;property id=&quot;20307&quot; value=&quot;477&quot;/&gt;&lt;/object&gt;&lt;object type=&quot;3&quot; unique_id=&quot;1117204&quot;&gt;&lt;property id=&quot;20148&quot; value=&quot;5&quot;/&gt;&lt;property id=&quot;20300&quot; value=&quot;Slide 2 - &amp;quot;Day 2 Agenda&amp;quot;&quot;/&gt;&lt;property id=&quot;20307&quot; value=&quot;478&quot;/&gt;&lt;/object&gt;&lt;object type=&quot;3&quot; unique_id=&quot;1117205&quot;&gt;&lt;property id=&quot;20148&quot; value=&quot;5&quot;/&gt;&lt;property id=&quot;20300&quot; value=&quot;Slide 4 - &amp;quot;Shark Tank Prep Time&amp;amp;#x09;&amp;quot;&quot;/&gt;&lt;property id=&quot;20307&quot; value=&quot;464&quot;/&gt;&lt;/object&gt;&lt;object type=&quot;3&quot; unique_id=&quot;1117207&quot;&gt;&lt;property id=&quot;20148&quot; value=&quot;5&quot;/&gt;&lt;property id=&quot;20300&quot; value=&quot;Slide 7 - &amp;quot;Morning Break&amp;quot;&quot;/&gt;&lt;property id=&quot;20307&quot; value=&quot;456&quot;/&gt;&lt;/object&gt;&lt;object type=&quot;3&quot; unique_id=&quot;1117208&quot;&gt;&lt;property id=&quot;20148&quot; value=&quot;5&quot;/&gt;&lt;property id=&quot;20300&quot; value=&quot;Slide 8 - &amp;quot;Guest Speaker – Digital Services Delivery&amp;quot;&quot;/&gt;&lt;property id=&quot;20307&quot; value=&quot;481&quot;/&gt;&lt;/object&gt;&lt;object type=&quot;3&quot; unique_id=&quot;1117209&quot;&gt;&lt;property id=&quot;20148&quot; value=&quot;5&quot;/&gt;&lt;property id=&quot;20300&quot; value=&quot;Slide 9&quot;/&gt;&lt;property id=&quot;20307&quot; value=&quot;482&quot;/&gt;&lt;/object&gt;&lt;object type=&quot;3&quot; unique_id=&quot;1117210&quot;&gt;&lt;property id=&quot;20148&quot; value=&quot;5&quot;/&gt;&lt;property id=&quot;20300&quot; value=&quot;Slide 6 - &amp;quot;Logistics&amp;quot;&quot;/&gt;&lt;property id=&quot;20307&quot; value=&quot;483&quot;/&gt;&lt;/object&gt;&lt;object type=&quot;3&quot; unique_id=&quot;1117211&quot;&gt;&lt;property id=&quot;20148&quot; value=&quot;5&quot;/&gt;&lt;property id=&quot;20300&quot; value=&quot;Slide 16 - &amp;quot;Preview of Tomorrow&amp;quot;&quot;/&gt;&lt;property id=&quot;20307&quot; value=&quot;479&quot;/&gt;&lt;/object&gt;&lt;object type=&quot;3&quot; unique_id=&quot;1117212&quot;&gt;&lt;property id=&quot;20148&quot; value=&quot;5&quot;/&gt;&lt;property id=&quot;20300&quot; value=&quot;Slide 17 - &amp;quot;Day 3 Agenda&amp;quot;&quot;/&gt;&lt;property id=&quot;20307&quot; value=&quot;480&quot;/&gt;&lt;/object&gt;&lt;object type=&quot;3&quot; unique_id=&quot;1117958&quot;&gt;&lt;property id=&quot;20148&quot; value=&quot;5&quot;/&gt;&lt;property id=&quot;20300&quot; value=&quot;Slide 5 - &amp;quot;Shark Tank Reminders&amp;quot;&quot;/&gt;&lt;property id=&quot;20307&quot; value=&quot;484&quot;/&gt;&lt;/object&gt;&lt;object type=&quot;3&quot; unique_id=&quot;1118107&quot;&gt;&lt;property id=&quot;20148&quot; value=&quot;5&quot;/&gt;&lt;property id=&quot;20300&quot; value=&quot;Slide 12 - &amp;quot;Your LDA Journey&amp;quot;&quot;/&gt;&lt;property id=&quot;20307&quot; value=&quot;486&quot;/&gt;&lt;/object&gt;&lt;object type=&quot;3&quot; unique_id=&quot;1118264&quot;&gt;&lt;property id=&quot;20148&quot; value=&quot;5&quot;/&gt;&lt;property id=&quot;20300&quot; value=&quot;Slide 13 - &amp;quot;Shark Tank Overview&amp;amp;#x09;&amp;quot;&quot;/&gt;&lt;property id=&quot;20307&quot; value=&quot;487&quot;/&gt;&lt;/object&gt;&lt;object type=&quot;3&quot; unique_id=&quot;1118265&quot;&gt;&lt;property id=&quot;20148&quot; value=&quot;5&quot;/&gt;&lt;property id=&quot;20300&quot; value=&quot;Slide 14 - &amp;quot;Shark Tank Reminders&amp;quot;&quot;/&gt;&lt;property id=&quot;20307&quot; value=&quot;488&quot;/&gt;&lt;/object&gt;&lt;object type=&quot;3&quot; unique_id=&quot;1118266&quot;&gt;&lt;property id=&quot;20148&quot; value=&quot;5&quot;/&gt;&lt;property id=&quot;20300&quot; value=&quot;Slide 15 - &amp;quot;Go Time!&amp;quot;&quot;/&gt;&lt;property id=&quot;20307&quot; value=&quot;489&quot;/&gt;&lt;/object&gt;&lt;/object&gt;&lt;object type=&quot;8&quot; unique_id=&quot;158544&quot;&gt;&lt;/object&gt;&lt;object type=&quot;4&quot; unique_id=&quot;158643&quot;&gt;&lt;object type=&quot;5&quot; unique_id=&quot;158695&quot;&gt;&lt;property id=&quot;20149&quot; value=&quot;HUD LEARN&quot;/&gt;&lt;/object&gt;&lt;/object&gt;&lt;object type=&quot;10&quot; unique_id=&quot;158644&quot;&gt;&lt;object type=&quot;11&quot; unique_id=&quot;158645&quot;&gt;&lt;property id=&quot;20180&quot; value=&quot;0&quot;/&gt;&lt;property id=&quot;20181&quot; value=&quot;1&quot;/&gt;&lt;property id=&quot;20183&quot; value=&quot;1&quot;/&gt;&lt;/object&gt;&lt;object type=&quot;12&quot; unique_id=&quot;15864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A97F37-F081-4D2F-A66A-6B654F02F915}">
  <ds:schemaRefs>
    <ds:schemaRef ds:uri="http://schemas.microsoft.com/sharepoint/v3/contenttype/forms"/>
  </ds:schemaRefs>
</ds:datastoreItem>
</file>

<file path=customXml/itemProps2.xml><?xml version="1.0" encoding="utf-8"?>
<ds:datastoreItem xmlns:ds="http://schemas.openxmlformats.org/officeDocument/2006/customXml" ds:itemID="{FC3A68F1-1F00-4832-9102-E82E92DAE5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E51C4BD-313F-4392-A134-2ECE35F86BDF}">
  <ds:schemaRefs>
    <ds:schemaRef ds:uri="http://purl.org/dc/elements/1.1/"/>
    <ds:schemaRef ds:uri="http://schemas.openxmlformats.org/package/2006/metadata/core-properties"/>
    <ds:schemaRef ds:uri="http://www.w3.org/XML/1998/namespace"/>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20597</TotalTime>
  <Words>1732</Words>
  <Application>Microsoft Macintosh PowerPoint</Application>
  <PresentationFormat>Widescreen</PresentationFormat>
  <Paragraphs>314</Paragraphs>
  <Slides>32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Calibri Light</vt:lpstr>
      <vt:lpstr>Open Sans</vt:lpstr>
      <vt:lpstr>Arial</vt:lpstr>
      <vt:lpstr>Office Theme</vt:lpstr>
      <vt:lpstr>PowerPoint Presentation</vt:lpstr>
      <vt:lpstr>Day 2 Agenda</vt:lpstr>
      <vt:lpstr>LDA/Shark Tank Final Prep</vt:lpstr>
      <vt:lpstr>Shark Tank Prep Time </vt:lpstr>
      <vt:lpstr>Shark Tank Reminders</vt:lpstr>
      <vt:lpstr>Logistics</vt:lpstr>
      <vt:lpstr>Morning Break</vt:lpstr>
      <vt:lpstr>Guest Speaker – Digital Services Delivery</vt:lpstr>
      <vt:lpstr>Simple Math</vt:lpstr>
      <vt:lpstr>A Real Application</vt:lpstr>
      <vt:lpstr> Waterfall Delivery</vt:lpstr>
      <vt:lpstr>DevOps</vt:lpstr>
      <vt:lpstr>History of DevOps</vt:lpstr>
      <vt:lpstr>One Stop Shop</vt:lpstr>
      <vt:lpstr>Know Your Customer</vt:lpstr>
      <vt:lpstr>Definition of Really Done</vt:lpstr>
      <vt:lpstr>Infrastructure as Code</vt:lpstr>
      <vt:lpstr>Immutable Infrastructure</vt:lpstr>
      <vt:lpstr>Security</vt:lpstr>
      <vt:lpstr>Common Tools</vt:lpstr>
      <vt:lpstr>Keys to DevOps</vt:lpstr>
      <vt:lpstr>In Production</vt:lpstr>
      <vt:lpstr>Why It Matters</vt:lpstr>
      <vt:lpstr>Questions and Discussion</vt:lpstr>
      <vt:lpstr>Lunch</vt:lpstr>
      <vt:lpstr>Shark Tank</vt:lpstr>
      <vt:lpstr>Your LDA Journey</vt:lpstr>
      <vt:lpstr>Shark Tank Overview </vt:lpstr>
      <vt:lpstr>Shark Tank Reminders</vt:lpstr>
      <vt:lpstr>Go Time!</vt:lpstr>
      <vt:lpstr>Preview of Tomorrow</vt:lpstr>
      <vt:lpstr>Day 3 Agenda</vt:lpstr>
    </vt:vector>
  </TitlesOfParts>
  <Company>Windows</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Neil Chaudhuri</cp:lastModifiedBy>
  <cp:revision>813</cp:revision>
  <cp:lastPrinted>2016-11-15T12:49:44Z</cp:lastPrinted>
  <dcterms:created xsi:type="dcterms:W3CDTF">2015-09-18T18:18:02Z</dcterms:created>
  <dcterms:modified xsi:type="dcterms:W3CDTF">2017-01-10T05:09:51Z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