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48"/>
  </p:notesMasterIdLst>
  <p:handoutMasterIdLst>
    <p:handoutMasterId r:id="rId49"/>
  </p:handoutMasterIdLst>
  <p:sldIdLst>
    <p:sldId id="256" r:id="rId6"/>
    <p:sldId id="418" r:id="rId7"/>
    <p:sldId id="284" r:id="rId8"/>
    <p:sldId id="323" r:id="rId9"/>
    <p:sldId id="421" r:id="rId10"/>
    <p:sldId id="422" r:id="rId11"/>
    <p:sldId id="423" r:id="rId12"/>
    <p:sldId id="424" r:id="rId13"/>
    <p:sldId id="425" r:id="rId14"/>
    <p:sldId id="400" r:id="rId15"/>
    <p:sldId id="403" r:id="rId16"/>
    <p:sldId id="404" r:id="rId17"/>
    <p:sldId id="405" r:id="rId18"/>
    <p:sldId id="428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5" r:id="rId28"/>
    <p:sldId id="416" r:id="rId29"/>
    <p:sldId id="417" r:id="rId30"/>
    <p:sldId id="386" r:id="rId31"/>
    <p:sldId id="364" r:id="rId32"/>
    <p:sldId id="375" r:id="rId33"/>
    <p:sldId id="426" r:id="rId34"/>
    <p:sldId id="427" r:id="rId35"/>
    <p:sldId id="389" r:id="rId36"/>
    <p:sldId id="388" r:id="rId37"/>
    <p:sldId id="392" r:id="rId38"/>
    <p:sldId id="390" r:id="rId39"/>
    <p:sldId id="391" r:id="rId40"/>
    <p:sldId id="393" r:id="rId41"/>
    <p:sldId id="419" r:id="rId42"/>
    <p:sldId id="394" r:id="rId43"/>
    <p:sldId id="378" r:id="rId44"/>
    <p:sldId id="395" r:id="rId45"/>
    <p:sldId id="396" r:id="rId46"/>
    <p:sldId id="398" r:id="rId47"/>
  </p:sldIdLst>
  <p:sldSz cx="12192000" cy="6858000"/>
  <p:notesSz cx="7010400" cy="9296400"/>
  <p:custDataLst>
    <p:tags r:id="rId5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n" initials="EF" lastIdx="64" clrIdx="0">
    <p:extLst/>
  </p:cmAuthor>
  <p:cmAuthor id="2" name="Lauren E. Tindall" initials="LET" lastIdx="5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2781"/>
    <a:srgbClr val="008A3E"/>
    <a:srgbClr val="002060"/>
    <a:srgbClr val="DAC2EC"/>
    <a:srgbClr val="CBA9E5"/>
    <a:srgbClr val="DEC8EE"/>
    <a:srgbClr val="FFFFFF"/>
    <a:srgbClr val="9FD8FF"/>
    <a:srgbClr val="CECECE"/>
    <a:srgbClr val="A3D5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49" autoAdjust="0"/>
    <p:restoredTop sz="95644" autoAdjust="0"/>
  </p:normalViewPr>
  <p:slideViewPr>
    <p:cSldViewPr snapToGrid="0">
      <p:cViewPr varScale="1">
        <p:scale>
          <a:sx n="95" d="100"/>
          <a:sy n="95" d="100"/>
        </p:scale>
        <p:origin x="76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456"/>
    </p:cViewPr>
  </p:sorterViewPr>
  <p:notesViewPr>
    <p:cSldViewPr snapToGrid="0">
      <p:cViewPr>
        <p:scale>
          <a:sx n="85" d="100"/>
          <a:sy n="85" d="100"/>
        </p:scale>
        <p:origin x="2154" y="-3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tags" Target="tags/tag1.xml"/><Relationship Id="rId55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AGILE METHODS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Sheet2!$C$3</c:f>
              <c:strCache>
                <c:ptCount val="1"/>
                <c:pt idx="0">
                  <c:v>AWARE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Sheet2!$B$4:$B$8</c:f>
              <c:strCache>
                <c:ptCount val="5"/>
                <c:pt idx="0">
                  <c:v>The value proposition of agile methodology </c:v>
                </c:pt>
                <c:pt idx="1">
                  <c:v>Writing contracts to promote agile values</c:v>
                </c:pt>
                <c:pt idx="2">
                  <c:v>Agile pricing</c:v>
                </c:pt>
                <c:pt idx="3">
                  <c:v>Distinguishing among agile methods</c:v>
                </c:pt>
                <c:pt idx="4">
                  <c:v>Deciding when agile methods are appropriate</c:v>
                </c:pt>
              </c:strCache>
            </c:strRef>
          </c:cat>
          <c:val>
            <c:numRef>
              <c:f>Sheet2!$C$4:$C$8</c:f>
              <c:numCache>
                <c:formatCode>0%</c:formatCode>
                <c:ptCount val="5"/>
                <c:pt idx="0">
                  <c:v>0.93103448275862066</c:v>
                </c:pt>
                <c:pt idx="1">
                  <c:v>0.93103448275862066</c:v>
                </c:pt>
                <c:pt idx="2">
                  <c:v>0.93103448275862066</c:v>
                </c:pt>
                <c:pt idx="3">
                  <c:v>0.93103448275862066</c:v>
                </c:pt>
                <c:pt idx="4">
                  <c:v>0.93103448275862066</c:v>
                </c:pt>
              </c:numCache>
            </c:numRef>
          </c:val>
        </c:ser>
        <c:ser>
          <c:idx val="1"/>
          <c:order val="1"/>
          <c:tx>
            <c:strRef>
              <c:f>Sheet2!$D$3</c:f>
              <c:strCache>
                <c:ptCount val="1"/>
                <c:pt idx="0">
                  <c:v>DESCRIBE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Sheet2!$B$4:$B$8</c:f>
              <c:strCache>
                <c:ptCount val="5"/>
                <c:pt idx="0">
                  <c:v>The value proposition of agile methodology </c:v>
                </c:pt>
                <c:pt idx="1">
                  <c:v>Writing contracts to promote agile values</c:v>
                </c:pt>
                <c:pt idx="2">
                  <c:v>Agile pricing</c:v>
                </c:pt>
                <c:pt idx="3">
                  <c:v>Distinguishing among agile methods</c:v>
                </c:pt>
                <c:pt idx="4">
                  <c:v>Deciding when agile methods are appropriate</c:v>
                </c:pt>
              </c:strCache>
            </c:strRef>
          </c:cat>
          <c:val>
            <c:numRef>
              <c:f>Sheet2!$D$4:$D$8</c:f>
              <c:numCache>
                <c:formatCode>0%</c:formatCode>
                <c:ptCount val="5"/>
                <c:pt idx="0">
                  <c:v>0.37931034482758619</c:v>
                </c:pt>
                <c:pt idx="1">
                  <c:v>0.31034482758620691</c:v>
                </c:pt>
                <c:pt idx="2">
                  <c:v>0.31034482758620691</c:v>
                </c:pt>
                <c:pt idx="3">
                  <c:v>0.20689655172413793</c:v>
                </c:pt>
                <c:pt idx="4">
                  <c:v>0.37931034482758619</c:v>
                </c:pt>
              </c:numCache>
            </c:numRef>
          </c:val>
        </c:ser>
        <c:ser>
          <c:idx val="2"/>
          <c:order val="2"/>
          <c:tx>
            <c:strRef>
              <c:f>Sheet2!$E$3</c:f>
              <c:strCache>
                <c:ptCount val="1"/>
                <c:pt idx="0">
                  <c:v>ACT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Sheet2!$B$4:$B$8</c:f>
              <c:strCache>
                <c:ptCount val="5"/>
                <c:pt idx="0">
                  <c:v>The value proposition of agile methodology </c:v>
                </c:pt>
                <c:pt idx="1">
                  <c:v>Writing contracts to promote agile values</c:v>
                </c:pt>
                <c:pt idx="2">
                  <c:v>Agile pricing</c:v>
                </c:pt>
                <c:pt idx="3">
                  <c:v>Distinguishing among agile methods</c:v>
                </c:pt>
                <c:pt idx="4">
                  <c:v>Deciding when agile methods are appropriate</c:v>
                </c:pt>
              </c:strCache>
            </c:strRef>
          </c:cat>
          <c:val>
            <c:numRef>
              <c:f>Sheet2!$E$4:$E$8</c:f>
              <c:numCache>
                <c:formatCode>0%</c:formatCode>
                <c:ptCount val="5"/>
                <c:pt idx="0">
                  <c:v>0.10344827586206896</c:v>
                </c:pt>
                <c:pt idx="1">
                  <c:v>0.10344827586206896</c:v>
                </c:pt>
                <c:pt idx="2">
                  <c:v>0.10344827586206896</c:v>
                </c:pt>
                <c:pt idx="3">
                  <c:v>3.4482758620689655E-2</c:v>
                </c:pt>
                <c:pt idx="4">
                  <c:v>6.8965517241379309E-2</c:v>
                </c:pt>
              </c:numCache>
            </c:numRef>
          </c:val>
        </c:ser>
        <c:ser>
          <c:idx val="3"/>
          <c:order val="3"/>
          <c:tx>
            <c:strRef>
              <c:f>Sheet2!$F$3</c:f>
              <c:strCache>
                <c:ptCount val="1"/>
                <c:pt idx="0">
                  <c:v>TEACH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Sheet2!$B$4:$B$8</c:f>
              <c:strCache>
                <c:ptCount val="5"/>
                <c:pt idx="0">
                  <c:v>The value proposition of agile methodology </c:v>
                </c:pt>
                <c:pt idx="1">
                  <c:v>Writing contracts to promote agile values</c:v>
                </c:pt>
                <c:pt idx="2">
                  <c:v>Agile pricing</c:v>
                </c:pt>
                <c:pt idx="3">
                  <c:v>Distinguishing among agile methods</c:v>
                </c:pt>
                <c:pt idx="4">
                  <c:v>Deciding when agile methods are appropriate</c:v>
                </c:pt>
              </c:strCache>
            </c:strRef>
          </c:cat>
          <c:val>
            <c:numRef>
              <c:f>Sheet2!$F$4:$F$8</c:f>
              <c:numCache>
                <c:formatCode>0%</c:formatCode>
                <c:ptCount val="5"/>
                <c:pt idx="0">
                  <c:v>3.4482758620689655E-2</c:v>
                </c:pt>
                <c:pt idx="1">
                  <c:v>3.4482758620689655E-2</c:v>
                </c:pt>
                <c:pt idx="2">
                  <c:v>3.4482758620689655E-2</c:v>
                </c:pt>
                <c:pt idx="3">
                  <c:v>3.4482758620689655E-2</c:v>
                </c:pt>
                <c:pt idx="4">
                  <c:v>3.4482758620689655E-2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4576528"/>
        <c:axId val="14577312"/>
      </c:barChart>
      <c:catAx>
        <c:axId val="14576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77312"/>
        <c:crosses val="autoZero"/>
        <c:auto val="1"/>
        <c:lblAlgn val="ctr"/>
        <c:lblOffset val="100"/>
        <c:noMultiLvlLbl val="0"/>
      </c:catAx>
      <c:valAx>
        <c:axId val="14577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76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Lowest Rated Topics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Sheet3!$C$21</c:f>
              <c:strCache>
                <c:ptCount val="1"/>
                <c:pt idx="0">
                  <c:v>AWARE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Sheet3!$B$22:$B$23</c:f>
              <c:strCache>
                <c:ptCount val="2"/>
                <c:pt idx="0">
                  <c:v>How to implement the best practices from the Digital Service Playbook and the TechFAR</c:v>
                </c:pt>
                <c:pt idx="1">
                  <c:v>Digital Marketplace intelligence and types of suppliers</c:v>
                </c:pt>
              </c:strCache>
            </c:strRef>
          </c:cat>
          <c:val>
            <c:numRef>
              <c:f>Sheet3!$C$22:$C$23</c:f>
              <c:numCache>
                <c:formatCode>0%</c:formatCode>
                <c:ptCount val="2"/>
                <c:pt idx="0">
                  <c:v>0.93103448275862066</c:v>
                </c:pt>
                <c:pt idx="1">
                  <c:v>0.93103448275862066</c:v>
                </c:pt>
              </c:numCache>
            </c:numRef>
          </c:val>
        </c:ser>
        <c:ser>
          <c:idx val="1"/>
          <c:order val="1"/>
          <c:tx>
            <c:strRef>
              <c:f>Sheet3!$D$21</c:f>
              <c:strCache>
                <c:ptCount val="1"/>
                <c:pt idx="0">
                  <c:v>DESCRIBE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Sheet3!$B$22:$B$23</c:f>
              <c:strCache>
                <c:ptCount val="2"/>
                <c:pt idx="0">
                  <c:v>How to implement the best practices from the Digital Service Playbook and the TechFAR</c:v>
                </c:pt>
                <c:pt idx="1">
                  <c:v>Digital Marketplace intelligence and types of suppliers</c:v>
                </c:pt>
              </c:strCache>
            </c:strRef>
          </c:cat>
          <c:val>
            <c:numRef>
              <c:f>Sheet3!$D$22:$D$23</c:f>
              <c:numCache>
                <c:formatCode>0%</c:formatCode>
                <c:ptCount val="2"/>
                <c:pt idx="0">
                  <c:v>0.2413793103448276</c:v>
                </c:pt>
                <c:pt idx="1">
                  <c:v>0.20689655172413793</c:v>
                </c:pt>
              </c:numCache>
            </c:numRef>
          </c:val>
        </c:ser>
        <c:ser>
          <c:idx val="2"/>
          <c:order val="2"/>
          <c:tx>
            <c:strRef>
              <c:f>Sheet3!$E$21</c:f>
              <c:strCache>
                <c:ptCount val="1"/>
                <c:pt idx="0">
                  <c:v>ACT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Sheet3!$B$22:$B$23</c:f>
              <c:strCache>
                <c:ptCount val="2"/>
                <c:pt idx="0">
                  <c:v>How to implement the best practices from the Digital Service Playbook and the TechFAR</c:v>
                </c:pt>
                <c:pt idx="1">
                  <c:v>Digital Marketplace intelligence and types of suppliers</c:v>
                </c:pt>
              </c:strCache>
            </c:strRef>
          </c:cat>
          <c:val>
            <c:numRef>
              <c:f>Sheet3!$E$22:$E$23</c:f>
              <c:numCache>
                <c:formatCode>0%</c:formatCode>
                <c:ptCount val="2"/>
                <c:pt idx="0">
                  <c:v>6.8965517241379309E-2</c:v>
                </c:pt>
                <c:pt idx="1">
                  <c:v>3.4482758620689655E-2</c:v>
                </c:pt>
              </c:numCache>
            </c:numRef>
          </c:val>
        </c:ser>
        <c:ser>
          <c:idx val="3"/>
          <c:order val="3"/>
          <c:tx>
            <c:strRef>
              <c:f>Sheet3!$F$21</c:f>
              <c:strCache>
                <c:ptCount val="1"/>
                <c:pt idx="0">
                  <c:v>TEACH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Sheet3!$B$22:$B$23</c:f>
              <c:strCache>
                <c:ptCount val="2"/>
                <c:pt idx="0">
                  <c:v>How to implement the best practices from the Digital Service Playbook and the TechFAR</c:v>
                </c:pt>
                <c:pt idx="1">
                  <c:v>Digital Marketplace intelligence and types of suppliers</c:v>
                </c:pt>
              </c:strCache>
            </c:strRef>
          </c:cat>
          <c:val>
            <c:numRef>
              <c:f>Sheet3!$F$22:$F$23</c:f>
              <c:numCache>
                <c:formatCode>0%</c:formatCode>
                <c:ptCount val="2"/>
                <c:pt idx="0">
                  <c:v>3.4482758620689655E-2</c:v>
                </c:pt>
                <c:pt idx="1">
                  <c:v>3.4482758620689655E-2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9373432"/>
        <c:axId val="289371080"/>
      </c:barChart>
      <c:catAx>
        <c:axId val="289373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371080"/>
        <c:crosses val="autoZero"/>
        <c:auto val="1"/>
        <c:lblAlgn val="ctr"/>
        <c:lblOffset val="100"/>
        <c:noMultiLvlLbl val="0"/>
      </c:catAx>
      <c:valAx>
        <c:axId val="289371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373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Topics with no "Teach"</a:t>
            </a:r>
            <a:r>
              <a:rPr lang="en-US" baseline="0"/>
              <a:t> responses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Sheet3!$C$29</c:f>
              <c:strCache>
                <c:ptCount val="1"/>
                <c:pt idx="0">
                  <c:v>AWARE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Sheet3!$B$30:$B$36</c:f>
              <c:strCache>
                <c:ptCount val="7"/>
                <c:pt idx="0">
                  <c:v>Conducting validated learning</c:v>
                </c:pt>
                <c:pt idx="1">
                  <c:v>Tools used to support digital services delivery (e.g., project tracking, version control, continuous integration)</c:v>
                </c:pt>
                <c:pt idx="2">
                  <c:v>The necessity of automation</c:v>
                </c:pt>
                <c:pt idx="3">
                  <c:v>Approaches for building quality, security, scalability, and accessibility into digital services</c:v>
                </c:pt>
                <c:pt idx="4">
                  <c:v>The legal, technological, and contractual consequences of Open Source</c:v>
                </c:pt>
                <c:pt idx="5">
                  <c:v>Open Source Software policy and tools</c:v>
                </c:pt>
                <c:pt idx="6">
                  <c:v>Open Data strategies and tools, including use of APIs</c:v>
                </c:pt>
              </c:strCache>
            </c:strRef>
          </c:cat>
          <c:val>
            <c:numRef>
              <c:f>Sheet3!$C$30:$C$36</c:f>
              <c:numCache>
                <c:formatCode>0%</c:formatCode>
                <c:ptCount val="7"/>
                <c:pt idx="0">
                  <c:v>0.96551724137931039</c:v>
                </c:pt>
                <c:pt idx="1">
                  <c:v>0.96551724137931039</c:v>
                </c:pt>
                <c:pt idx="2">
                  <c:v>1</c:v>
                </c:pt>
                <c:pt idx="3">
                  <c:v>1</c:v>
                </c:pt>
                <c:pt idx="4">
                  <c:v>0.93103448275862066</c:v>
                </c:pt>
                <c:pt idx="5">
                  <c:v>0.93103448275862066</c:v>
                </c:pt>
                <c:pt idx="6">
                  <c:v>0.93103448275862066</c:v>
                </c:pt>
              </c:numCache>
            </c:numRef>
          </c:val>
        </c:ser>
        <c:ser>
          <c:idx val="1"/>
          <c:order val="1"/>
          <c:tx>
            <c:strRef>
              <c:f>Sheet3!$D$29</c:f>
              <c:strCache>
                <c:ptCount val="1"/>
                <c:pt idx="0">
                  <c:v>DESCRIBE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Sheet3!$B$30:$B$36</c:f>
              <c:strCache>
                <c:ptCount val="7"/>
                <c:pt idx="0">
                  <c:v>Conducting validated learning</c:v>
                </c:pt>
                <c:pt idx="1">
                  <c:v>Tools used to support digital services delivery (e.g., project tracking, version control, continuous integration)</c:v>
                </c:pt>
                <c:pt idx="2">
                  <c:v>The necessity of automation</c:v>
                </c:pt>
                <c:pt idx="3">
                  <c:v>Approaches for building quality, security, scalability, and accessibility into digital services</c:v>
                </c:pt>
                <c:pt idx="4">
                  <c:v>The legal, technological, and contractual consequences of Open Source</c:v>
                </c:pt>
                <c:pt idx="5">
                  <c:v>Open Source Software policy and tools</c:v>
                </c:pt>
                <c:pt idx="6">
                  <c:v>Open Data strategies and tools, including use of APIs</c:v>
                </c:pt>
              </c:strCache>
            </c:strRef>
          </c:cat>
          <c:val>
            <c:numRef>
              <c:f>Sheet3!$D$30:$D$36</c:f>
              <c:numCache>
                <c:formatCode>0%</c:formatCode>
                <c:ptCount val="7"/>
                <c:pt idx="0">
                  <c:v>0.10344827586206896</c:v>
                </c:pt>
                <c:pt idx="1">
                  <c:v>0.31034482758620691</c:v>
                </c:pt>
                <c:pt idx="2">
                  <c:v>0.51724137931034486</c:v>
                </c:pt>
                <c:pt idx="3">
                  <c:v>0.34482758620689657</c:v>
                </c:pt>
                <c:pt idx="4">
                  <c:v>0.27586206896551724</c:v>
                </c:pt>
                <c:pt idx="5">
                  <c:v>0.17241379310344829</c:v>
                </c:pt>
                <c:pt idx="6">
                  <c:v>0.13793103448275862</c:v>
                </c:pt>
              </c:numCache>
            </c:numRef>
          </c:val>
        </c:ser>
        <c:ser>
          <c:idx val="2"/>
          <c:order val="2"/>
          <c:tx>
            <c:strRef>
              <c:f>Sheet3!$E$29</c:f>
              <c:strCache>
                <c:ptCount val="1"/>
                <c:pt idx="0">
                  <c:v>ACT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Sheet3!$B$30:$B$36</c:f>
              <c:strCache>
                <c:ptCount val="7"/>
                <c:pt idx="0">
                  <c:v>Conducting validated learning</c:v>
                </c:pt>
                <c:pt idx="1">
                  <c:v>Tools used to support digital services delivery (e.g., project tracking, version control, continuous integration)</c:v>
                </c:pt>
                <c:pt idx="2">
                  <c:v>The necessity of automation</c:v>
                </c:pt>
                <c:pt idx="3">
                  <c:v>Approaches for building quality, security, scalability, and accessibility into digital services</c:v>
                </c:pt>
                <c:pt idx="4">
                  <c:v>The legal, technological, and contractual consequences of Open Source</c:v>
                </c:pt>
                <c:pt idx="5">
                  <c:v>Open Source Software policy and tools</c:v>
                </c:pt>
                <c:pt idx="6">
                  <c:v>Open Data strategies and tools, including use of APIs</c:v>
                </c:pt>
              </c:strCache>
            </c:strRef>
          </c:cat>
          <c:val>
            <c:numRef>
              <c:f>Sheet3!$E$30:$E$36</c:f>
              <c:numCache>
                <c:formatCode>0%</c:formatCode>
                <c:ptCount val="7"/>
                <c:pt idx="0">
                  <c:v>3.4482758620689655E-2</c:v>
                </c:pt>
                <c:pt idx="1">
                  <c:v>6.8965517241379309E-2</c:v>
                </c:pt>
                <c:pt idx="2">
                  <c:v>6.8965517241379309E-2</c:v>
                </c:pt>
                <c:pt idx="3">
                  <c:v>0.10344827586206896</c:v>
                </c:pt>
                <c:pt idx="4">
                  <c:v>0.13793103448275862</c:v>
                </c:pt>
                <c:pt idx="5">
                  <c:v>3.4482758620689655E-2</c:v>
                </c:pt>
                <c:pt idx="6">
                  <c:v>6.8965517241379309E-2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5257712"/>
        <c:axId val="415255360"/>
      </c:barChart>
      <c:catAx>
        <c:axId val="415257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255360"/>
        <c:crosses val="autoZero"/>
        <c:auto val="1"/>
        <c:lblAlgn val="ctr"/>
        <c:lblOffset val="100"/>
        <c:noMultiLvlLbl val="0"/>
      </c:catAx>
      <c:valAx>
        <c:axId val="41525536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257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ROLE AS DIGITAL SERVICES ACQUISITION PROFESSIONAL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Sheet2!$C$37</c:f>
              <c:strCache>
                <c:ptCount val="1"/>
                <c:pt idx="0">
                  <c:v>AWARE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Sheet2!$B$38:$B$44</c:f>
              <c:strCache>
                <c:ptCount val="7"/>
                <c:pt idx="0">
                  <c:v>Effectively and appropriately asserting your role as a digital acquisition contracting professional and strategic partner in the pre- and post-award phases</c:v>
                </c:pt>
                <c:pt idx="1">
                  <c:v>Serving as a change ambassador across government to champion effective and innovative digital services procurement approaches</c:v>
                </c:pt>
                <c:pt idx="2">
                  <c:v>Identifying those in your agency who are certain allies, persuadable, and certain obstacles to change</c:v>
                </c:pt>
                <c:pt idx="3">
                  <c:v>Strategies to influence others in your agency</c:v>
                </c:pt>
                <c:pt idx="4">
                  <c:v>Conducting influence conversations</c:v>
                </c:pt>
                <c:pt idx="5">
                  <c:v>Explaining technical content to non-technical audiences</c:v>
                </c:pt>
                <c:pt idx="6">
                  <c:v>Future steps you can take to build on your knowledge</c:v>
                </c:pt>
              </c:strCache>
            </c:strRef>
          </c:cat>
          <c:val>
            <c:numRef>
              <c:f>Sheet2!$C$38:$C$44</c:f>
              <c:numCache>
                <c:formatCode>0%</c:formatCode>
                <c:ptCount val="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0.96551724137931039</c:v>
                </c:pt>
                <c:pt idx="5">
                  <c:v>0.96551724137931039</c:v>
                </c:pt>
                <c:pt idx="6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Sheet2!$D$37</c:f>
              <c:strCache>
                <c:ptCount val="1"/>
                <c:pt idx="0">
                  <c:v>DESCRIBE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Sheet2!$B$38:$B$44</c:f>
              <c:strCache>
                <c:ptCount val="7"/>
                <c:pt idx="0">
                  <c:v>Effectively and appropriately asserting your role as a digital acquisition contracting professional and strategic partner in the pre- and post-award phases</c:v>
                </c:pt>
                <c:pt idx="1">
                  <c:v>Serving as a change ambassador across government to champion effective and innovative digital services procurement approaches</c:v>
                </c:pt>
                <c:pt idx="2">
                  <c:v>Identifying those in your agency who are certain allies, persuadable, and certain obstacles to change</c:v>
                </c:pt>
                <c:pt idx="3">
                  <c:v>Strategies to influence others in your agency</c:v>
                </c:pt>
                <c:pt idx="4">
                  <c:v>Conducting influence conversations</c:v>
                </c:pt>
                <c:pt idx="5">
                  <c:v>Explaining technical content to non-technical audiences</c:v>
                </c:pt>
                <c:pt idx="6">
                  <c:v>Future steps you can take to build on your knowledge</c:v>
                </c:pt>
              </c:strCache>
            </c:strRef>
          </c:cat>
          <c:val>
            <c:numRef>
              <c:f>Sheet2!$D$38:$D$44</c:f>
              <c:numCache>
                <c:formatCode>0%</c:formatCode>
                <c:ptCount val="7"/>
                <c:pt idx="0">
                  <c:v>0.48275862068965519</c:v>
                </c:pt>
                <c:pt idx="1">
                  <c:v>0.41379310344827586</c:v>
                </c:pt>
                <c:pt idx="2">
                  <c:v>0.62068965517241381</c:v>
                </c:pt>
                <c:pt idx="3">
                  <c:v>0.55172413793103448</c:v>
                </c:pt>
                <c:pt idx="4">
                  <c:v>0.44827586206896552</c:v>
                </c:pt>
                <c:pt idx="5">
                  <c:v>0.51724137931034486</c:v>
                </c:pt>
                <c:pt idx="6">
                  <c:v>0.48275862068965519</c:v>
                </c:pt>
              </c:numCache>
            </c:numRef>
          </c:val>
        </c:ser>
        <c:ser>
          <c:idx val="2"/>
          <c:order val="2"/>
          <c:tx>
            <c:strRef>
              <c:f>Sheet2!$E$37</c:f>
              <c:strCache>
                <c:ptCount val="1"/>
                <c:pt idx="0">
                  <c:v>ACT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Sheet2!$B$38:$B$44</c:f>
              <c:strCache>
                <c:ptCount val="7"/>
                <c:pt idx="0">
                  <c:v>Effectively and appropriately asserting your role as a digital acquisition contracting professional and strategic partner in the pre- and post-award phases</c:v>
                </c:pt>
                <c:pt idx="1">
                  <c:v>Serving as a change ambassador across government to champion effective and innovative digital services procurement approaches</c:v>
                </c:pt>
                <c:pt idx="2">
                  <c:v>Identifying those in your agency who are certain allies, persuadable, and certain obstacles to change</c:v>
                </c:pt>
                <c:pt idx="3">
                  <c:v>Strategies to influence others in your agency</c:v>
                </c:pt>
                <c:pt idx="4">
                  <c:v>Conducting influence conversations</c:v>
                </c:pt>
                <c:pt idx="5">
                  <c:v>Explaining technical content to non-technical audiences</c:v>
                </c:pt>
                <c:pt idx="6">
                  <c:v>Future steps you can take to build on your knowledge</c:v>
                </c:pt>
              </c:strCache>
            </c:strRef>
          </c:cat>
          <c:val>
            <c:numRef>
              <c:f>Sheet2!$E$38:$E$44</c:f>
              <c:numCache>
                <c:formatCode>0%</c:formatCode>
                <c:ptCount val="7"/>
                <c:pt idx="0">
                  <c:v>0.2413793103448276</c:v>
                </c:pt>
                <c:pt idx="1">
                  <c:v>0.31034482758620691</c:v>
                </c:pt>
                <c:pt idx="2">
                  <c:v>0.41379310344827586</c:v>
                </c:pt>
                <c:pt idx="3">
                  <c:v>0.27586206896551724</c:v>
                </c:pt>
                <c:pt idx="4">
                  <c:v>0.2413793103448276</c:v>
                </c:pt>
                <c:pt idx="5">
                  <c:v>0.27586206896551724</c:v>
                </c:pt>
                <c:pt idx="6">
                  <c:v>0.27586206896551724</c:v>
                </c:pt>
              </c:numCache>
            </c:numRef>
          </c:val>
        </c:ser>
        <c:ser>
          <c:idx val="3"/>
          <c:order val="3"/>
          <c:tx>
            <c:strRef>
              <c:f>Sheet2!$F$37</c:f>
              <c:strCache>
                <c:ptCount val="1"/>
                <c:pt idx="0">
                  <c:v>TEACH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Sheet2!$B$38:$B$44</c:f>
              <c:strCache>
                <c:ptCount val="7"/>
                <c:pt idx="0">
                  <c:v>Effectively and appropriately asserting your role as a digital acquisition contracting professional and strategic partner in the pre- and post-award phases</c:v>
                </c:pt>
                <c:pt idx="1">
                  <c:v>Serving as a change ambassador across government to champion effective and innovative digital services procurement approaches</c:v>
                </c:pt>
                <c:pt idx="2">
                  <c:v>Identifying those in your agency who are certain allies, persuadable, and certain obstacles to change</c:v>
                </c:pt>
                <c:pt idx="3">
                  <c:v>Strategies to influence others in your agency</c:v>
                </c:pt>
                <c:pt idx="4">
                  <c:v>Conducting influence conversations</c:v>
                </c:pt>
                <c:pt idx="5">
                  <c:v>Explaining technical content to non-technical audiences</c:v>
                </c:pt>
                <c:pt idx="6">
                  <c:v>Future steps you can take to build on your knowledge</c:v>
                </c:pt>
              </c:strCache>
            </c:strRef>
          </c:cat>
          <c:val>
            <c:numRef>
              <c:f>Sheet2!$F$38:$F$44</c:f>
              <c:numCache>
                <c:formatCode>0%</c:formatCode>
                <c:ptCount val="7"/>
                <c:pt idx="0">
                  <c:v>3.4482758620689655E-2</c:v>
                </c:pt>
                <c:pt idx="1">
                  <c:v>3.4482758620689655E-2</c:v>
                </c:pt>
                <c:pt idx="2">
                  <c:v>0</c:v>
                </c:pt>
                <c:pt idx="3">
                  <c:v>0</c:v>
                </c:pt>
                <c:pt idx="4">
                  <c:v>3.4482758620689655E-2</c:v>
                </c:pt>
                <c:pt idx="5">
                  <c:v>3.4482758620689655E-2</c:v>
                </c:pt>
                <c:pt idx="6">
                  <c:v>3.4482758620689655E-2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5255752"/>
        <c:axId val="415253792"/>
      </c:barChart>
      <c:catAx>
        <c:axId val="415255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253792"/>
        <c:crosses val="autoZero"/>
        <c:auto val="1"/>
        <c:lblAlgn val="ctr"/>
        <c:lblOffset val="100"/>
        <c:noMultiLvlLbl val="0"/>
      </c:catAx>
      <c:valAx>
        <c:axId val="41525379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255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EFDC2C-F235-41F5-B489-DE1DF194DD52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6869A9FA-B719-4073-B37E-C59122811AF4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pPr algn="l"/>
          <a:r>
            <a:rPr lang="en-US" sz="2200" dirty="0" smtClean="0">
              <a:latin typeface="Arial" panose="020B0604020202020204" pitchFamily="34" charset="0"/>
              <a:cs typeface="Arial" panose="020B0604020202020204" pitchFamily="34" charset="0"/>
            </a:rPr>
            <a:t>- Complete all Iteration content marked with (B)</a:t>
          </a:r>
        </a:p>
        <a:p>
          <a:pPr algn="l"/>
          <a:r>
            <a:rPr lang="en-US" sz="2200" dirty="0" smtClean="0">
              <a:latin typeface="Arial" panose="020B0604020202020204" pitchFamily="34" charset="0"/>
              <a:cs typeface="Arial" panose="020B0604020202020204" pitchFamily="34" charset="0"/>
            </a:rPr>
            <a:t>- Must complete 6 of 8 iterations for full Participant grade</a:t>
          </a:r>
        </a:p>
        <a:p>
          <a:pPr algn="l"/>
          <a:r>
            <a:rPr lang="en-US" sz="2200" dirty="0" smtClean="0">
              <a:latin typeface="Arial" panose="020B0604020202020204" pitchFamily="34" charset="0"/>
              <a:cs typeface="Arial" panose="020B0604020202020204" pitchFamily="34" charset="0"/>
            </a:rPr>
            <a:t>- </a:t>
          </a:r>
          <a:r>
            <a:rPr lang="en-US" sz="2200" dirty="0" smtClean="0">
              <a:latin typeface="Arial" panose="020B0604020202020204" pitchFamily="34" charset="0"/>
              <a:cs typeface="Arial" panose="020B0604020202020204" pitchFamily="34" charset="0"/>
            </a:rPr>
            <a:t>60 </a:t>
          </a:r>
          <a:r>
            <a:rPr lang="en-US" sz="2200" dirty="0" smtClean="0">
              <a:latin typeface="Arial" panose="020B0604020202020204" pitchFamily="34" charset="0"/>
              <a:cs typeface="Arial" panose="020B0604020202020204" pitchFamily="34" charset="0"/>
            </a:rPr>
            <a:t>CLPs upon completion of course</a:t>
          </a:r>
          <a:endParaRPr lang="en-US" sz="2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192319-EBF7-469F-96D6-BC2179B41D26}" type="parTrans" cxnId="{69181EC8-5A86-4596-B129-2E930CDE106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DAEDFB-E236-4283-8D5F-A4D76476CC37}" type="sibTrans" cxnId="{69181EC8-5A86-4596-B129-2E930CDE106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8EC171-9289-4EEF-BF11-BC49AB53DFC5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pPr algn="l"/>
          <a:r>
            <a:rPr lang="en-US" sz="2200" dirty="0" smtClean="0">
              <a:latin typeface="Arial" panose="020B0604020202020204" pitchFamily="34" charset="0"/>
              <a:cs typeface="Arial" panose="020B0604020202020204" pitchFamily="34" charset="0"/>
            </a:rPr>
            <a:t>- ½ of (S&amp;G) content and 7+ contributions to discussion boards</a:t>
          </a:r>
        </a:p>
        <a:p>
          <a:pPr algn="l"/>
          <a:r>
            <a:rPr lang="en-US" sz="2200" dirty="0" smtClean="0">
              <a:latin typeface="Arial" panose="020B0604020202020204" pitchFamily="34" charset="0"/>
              <a:cs typeface="Arial" panose="020B0604020202020204" pitchFamily="34" charset="0"/>
            </a:rPr>
            <a:t>- Earn 1 CLP for each badge </a:t>
          </a:r>
        </a:p>
        <a:p>
          <a:pPr algn="l"/>
          <a:r>
            <a:rPr lang="en-US" sz="2200" dirty="0" smtClean="0">
              <a:latin typeface="Arial" panose="020B0604020202020204" pitchFamily="34" charset="0"/>
              <a:cs typeface="Arial" panose="020B0604020202020204" pitchFamily="34" charset="0"/>
            </a:rPr>
            <a:t>- Silver badge earned in 7 of 8 Iterations: 10 CLPs upon completion of course</a:t>
          </a:r>
          <a:endParaRPr lang="en-US" sz="2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1ABF218-D867-459C-A34D-57F69858B261}" type="parTrans" cxnId="{D8D13357-E980-4A8D-8822-6611DDBCD3B2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9E5711-BC52-448A-8588-B9AFE35DFA12}" type="sibTrans" cxnId="{D8D13357-E980-4A8D-8822-6611DDBCD3B2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98E642C-E46E-4660-BBAD-249EA6CE7F06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pPr algn="l"/>
          <a:r>
            <a:rPr lang="en-US" sz="2200" dirty="0" smtClean="0">
              <a:latin typeface="Arial" panose="020B0604020202020204" pitchFamily="34" charset="0"/>
              <a:cs typeface="Arial" panose="020B0604020202020204" pitchFamily="34" charset="0"/>
            </a:rPr>
            <a:t>- All of (S&amp;G) content and 10+ contributions to discussion boards</a:t>
          </a:r>
        </a:p>
        <a:p>
          <a:pPr algn="l"/>
          <a:r>
            <a:rPr lang="en-US" sz="2200" dirty="0" smtClean="0">
              <a:latin typeface="Arial" panose="020B0604020202020204" pitchFamily="34" charset="0"/>
              <a:cs typeface="Arial" panose="020B0604020202020204" pitchFamily="34" charset="0"/>
            </a:rPr>
            <a:t>- Earn 1 CLP for each badge </a:t>
          </a:r>
        </a:p>
        <a:p>
          <a:pPr algn="l"/>
          <a:r>
            <a:rPr lang="en-US" sz="2200" dirty="0" smtClean="0">
              <a:latin typeface="Arial" panose="020B0604020202020204" pitchFamily="34" charset="0"/>
              <a:cs typeface="Arial" panose="020B0604020202020204" pitchFamily="34" charset="0"/>
            </a:rPr>
            <a:t>- Gold badge earned in 7 of 8 Iterations: 10 CLPs upon completion of course</a:t>
          </a:r>
          <a:endParaRPr lang="en-US" sz="2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8068AE8-3BCD-4203-A7C2-7D5A703B0CCE}" type="parTrans" cxnId="{1957DF2C-B02F-4C4B-8EF7-6B09ED94DC7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55CED27-B916-4480-B29D-3DE51ABC5AF4}" type="sibTrans" cxnId="{1957DF2C-B02F-4C4B-8EF7-6B09ED94DC7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928FEB-FEC4-4F9D-B3A0-A2554413F7F7}" type="pres">
      <dgm:prSet presAssocID="{C0EFDC2C-F235-41F5-B489-DE1DF194DD52}" presName="Name0" presStyleCnt="0">
        <dgm:presLayoutVars>
          <dgm:dir/>
          <dgm:resizeHandles val="exact"/>
        </dgm:presLayoutVars>
      </dgm:prSet>
      <dgm:spPr/>
    </dgm:pt>
    <dgm:pt modelId="{D99C7B12-0E55-470A-A092-D4BA0D7C13A1}" type="pres">
      <dgm:prSet presAssocID="{C0EFDC2C-F235-41F5-B489-DE1DF194DD52}" presName="bkgdShp" presStyleLbl="alignAccFollowNode1" presStyleIdx="0" presStyleCnt="1" custScaleY="5918"/>
      <dgm:spPr>
        <a:solidFill>
          <a:schemeClr val="bg1">
            <a:alpha val="90000"/>
          </a:schemeClr>
        </a:solidFill>
        <a:ln>
          <a:noFill/>
        </a:ln>
      </dgm:spPr>
    </dgm:pt>
    <dgm:pt modelId="{B765F3D8-167C-4B89-9A6C-7F2007B211EF}" type="pres">
      <dgm:prSet presAssocID="{C0EFDC2C-F235-41F5-B489-DE1DF194DD52}" presName="linComp" presStyleCnt="0"/>
      <dgm:spPr/>
    </dgm:pt>
    <dgm:pt modelId="{93F13609-2289-414B-BB90-3BE70CEA21CF}" type="pres">
      <dgm:prSet presAssocID="{6869A9FA-B719-4073-B37E-C59122811AF4}" presName="compNode" presStyleCnt="0"/>
      <dgm:spPr/>
    </dgm:pt>
    <dgm:pt modelId="{359B8814-E0D4-48F5-9D2A-29F66B378966}" type="pres">
      <dgm:prSet presAssocID="{6869A9FA-B719-4073-B37E-C59122811AF4}" presName="node" presStyleLbl="node1" presStyleIdx="0" presStyleCnt="3" custScaleY="133864" custLinFactNeighborX="-353" custLinFactNeighborY="-56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CEC014-A4AB-4814-9F94-AE677DFB25CD}" type="pres">
      <dgm:prSet presAssocID="{6869A9FA-B719-4073-B37E-C59122811AF4}" presName="invisiNode" presStyleLbl="node1" presStyleIdx="0" presStyleCnt="3"/>
      <dgm:spPr/>
    </dgm:pt>
    <dgm:pt modelId="{B31333D9-880D-40D2-82E7-F4DC175431A5}" type="pres">
      <dgm:prSet presAssocID="{6869A9FA-B719-4073-B37E-C59122811AF4}" presName="imagNode" presStyleLbl="fgImgPlace1" presStyleIdx="0" presStyleCnt="3" custScaleY="77769" custLinFactNeighborX="-10" custLinFactNeighborY="-10942"/>
      <dgm:spPr>
        <a:solidFill>
          <a:schemeClr val="accent2">
            <a:lumMod val="50000"/>
          </a:schemeClr>
        </a:solidFill>
      </dgm:spPr>
    </dgm:pt>
    <dgm:pt modelId="{21B8FA25-55D8-492B-AAE9-E419E382C23F}" type="pres">
      <dgm:prSet presAssocID="{1EDAEDFB-E236-4283-8D5F-A4D76476CC3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AC3BF66-FE14-4424-834D-43B714A4192F}" type="pres">
      <dgm:prSet presAssocID="{0C8EC171-9289-4EEF-BF11-BC49AB53DFC5}" presName="compNode" presStyleCnt="0"/>
      <dgm:spPr/>
    </dgm:pt>
    <dgm:pt modelId="{503ACA3A-77FA-45FB-BC80-FED652EBDB60}" type="pres">
      <dgm:prSet presAssocID="{0C8EC171-9289-4EEF-BF11-BC49AB53DFC5}" presName="node" presStyleLbl="node1" presStyleIdx="1" presStyleCnt="3" custScaleY="131549" custLinFactNeighborY="-53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143A99-6592-4B29-8B7E-F07074533F9C}" type="pres">
      <dgm:prSet presAssocID="{0C8EC171-9289-4EEF-BF11-BC49AB53DFC5}" presName="invisiNode" presStyleLbl="node1" presStyleIdx="1" presStyleCnt="3"/>
      <dgm:spPr/>
    </dgm:pt>
    <dgm:pt modelId="{CCC52A8A-7574-4461-A1BA-548A7BFC09AB}" type="pres">
      <dgm:prSet presAssocID="{0C8EC171-9289-4EEF-BF11-BC49AB53DFC5}" presName="imagNode" presStyleLbl="fgImgPlace1" presStyleIdx="1" presStyleCnt="3" custScaleY="78111" custLinFactNeighborY="-9592"/>
      <dgm:spPr>
        <a:solidFill>
          <a:schemeClr val="bg1">
            <a:lumMod val="65000"/>
          </a:schemeClr>
        </a:solidFill>
      </dgm:spPr>
    </dgm:pt>
    <dgm:pt modelId="{F3B3F627-4820-43C3-B9B8-DF4804A1C247}" type="pres">
      <dgm:prSet presAssocID="{9A9E5711-BC52-448A-8588-B9AFE35DFA1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8A243B0-695F-46A8-A2C1-61B5BE9C05A0}" type="pres">
      <dgm:prSet presAssocID="{598E642C-E46E-4660-BBAD-249EA6CE7F06}" presName="compNode" presStyleCnt="0"/>
      <dgm:spPr/>
    </dgm:pt>
    <dgm:pt modelId="{F7559F62-24E7-4B13-B7DD-B3A06437C3AE}" type="pres">
      <dgm:prSet presAssocID="{598E642C-E46E-4660-BBAD-249EA6CE7F06}" presName="node" presStyleLbl="node1" presStyleIdx="2" presStyleCnt="3" custScaleY="131656" custLinFactNeighborX="-291" custLinFactNeighborY="-482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40D9E5-7B3B-4EDB-83E5-E171287883E7}" type="pres">
      <dgm:prSet presAssocID="{598E642C-E46E-4660-BBAD-249EA6CE7F06}" presName="invisiNode" presStyleLbl="node1" presStyleIdx="2" presStyleCnt="3"/>
      <dgm:spPr/>
    </dgm:pt>
    <dgm:pt modelId="{FF025CBC-30C0-4DF6-A070-6B6B2B2C8B15}" type="pres">
      <dgm:prSet presAssocID="{598E642C-E46E-4660-BBAD-249EA6CE7F06}" presName="imagNode" presStyleLbl="fgImgPlace1" presStyleIdx="2" presStyleCnt="3" custScaleY="77810" custLinFactNeighborX="1" custLinFactNeighborY="-9280"/>
      <dgm:spPr>
        <a:solidFill>
          <a:schemeClr val="accent4">
            <a:lumMod val="75000"/>
          </a:schemeClr>
        </a:solidFill>
      </dgm:spPr>
    </dgm:pt>
  </dgm:ptLst>
  <dgm:cxnLst>
    <dgm:cxn modelId="{736388ED-9D65-475B-A61E-85CCF24B496C}" type="presOf" srcId="{6869A9FA-B719-4073-B37E-C59122811AF4}" destId="{359B8814-E0D4-48F5-9D2A-29F66B378966}" srcOrd="0" destOrd="0" presId="urn:microsoft.com/office/officeart/2005/8/layout/pList2"/>
    <dgm:cxn modelId="{1957DF2C-B02F-4C4B-8EF7-6B09ED94DC75}" srcId="{C0EFDC2C-F235-41F5-B489-DE1DF194DD52}" destId="{598E642C-E46E-4660-BBAD-249EA6CE7F06}" srcOrd="2" destOrd="0" parTransId="{08068AE8-3BCD-4203-A7C2-7D5A703B0CCE}" sibTransId="{455CED27-B916-4480-B29D-3DE51ABC5AF4}"/>
    <dgm:cxn modelId="{A638B40C-6A47-46DF-ADC1-BE6693273A04}" type="presOf" srcId="{9A9E5711-BC52-448A-8588-B9AFE35DFA12}" destId="{F3B3F627-4820-43C3-B9B8-DF4804A1C247}" srcOrd="0" destOrd="0" presId="urn:microsoft.com/office/officeart/2005/8/layout/pList2"/>
    <dgm:cxn modelId="{6D3EFAE8-8C64-46F2-B51A-F566C976347D}" type="presOf" srcId="{C0EFDC2C-F235-41F5-B489-DE1DF194DD52}" destId="{58928FEB-FEC4-4F9D-B3A0-A2554413F7F7}" srcOrd="0" destOrd="0" presId="urn:microsoft.com/office/officeart/2005/8/layout/pList2"/>
    <dgm:cxn modelId="{D561DA89-88AF-46C2-AA72-6AAE3DA3DA84}" type="presOf" srcId="{598E642C-E46E-4660-BBAD-249EA6CE7F06}" destId="{F7559F62-24E7-4B13-B7DD-B3A06437C3AE}" srcOrd="0" destOrd="0" presId="urn:microsoft.com/office/officeart/2005/8/layout/pList2"/>
    <dgm:cxn modelId="{70B91AC2-1CA0-4541-8B29-11A1F08FCC95}" type="presOf" srcId="{1EDAEDFB-E236-4283-8D5F-A4D76476CC37}" destId="{21B8FA25-55D8-492B-AAE9-E419E382C23F}" srcOrd="0" destOrd="0" presId="urn:microsoft.com/office/officeart/2005/8/layout/pList2"/>
    <dgm:cxn modelId="{5314AE10-A33B-479D-813F-A068FD6676D2}" type="presOf" srcId="{0C8EC171-9289-4EEF-BF11-BC49AB53DFC5}" destId="{503ACA3A-77FA-45FB-BC80-FED652EBDB60}" srcOrd="0" destOrd="0" presId="urn:microsoft.com/office/officeart/2005/8/layout/pList2"/>
    <dgm:cxn modelId="{D8D13357-E980-4A8D-8822-6611DDBCD3B2}" srcId="{C0EFDC2C-F235-41F5-B489-DE1DF194DD52}" destId="{0C8EC171-9289-4EEF-BF11-BC49AB53DFC5}" srcOrd="1" destOrd="0" parTransId="{C1ABF218-D867-459C-A34D-57F69858B261}" sibTransId="{9A9E5711-BC52-448A-8588-B9AFE35DFA12}"/>
    <dgm:cxn modelId="{69181EC8-5A86-4596-B129-2E930CDE1069}" srcId="{C0EFDC2C-F235-41F5-B489-DE1DF194DD52}" destId="{6869A9FA-B719-4073-B37E-C59122811AF4}" srcOrd="0" destOrd="0" parTransId="{AD192319-EBF7-469F-96D6-BC2179B41D26}" sibTransId="{1EDAEDFB-E236-4283-8D5F-A4D76476CC37}"/>
    <dgm:cxn modelId="{D3052270-6D83-4A2B-8EE0-F2155E989AA0}" type="presParOf" srcId="{58928FEB-FEC4-4F9D-B3A0-A2554413F7F7}" destId="{D99C7B12-0E55-470A-A092-D4BA0D7C13A1}" srcOrd="0" destOrd="0" presId="urn:microsoft.com/office/officeart/2005/8/layout/pList2"/>
    <dgm:cxn modelId="{F70E9FDE-642B-4E36-B8A7-F61F2303A0ED}" type="presParOf" srcId="{58928FEB-FEC4-4F9D-B3A0-A2554413F7F7}" destId="{B765F3D8-167C-4B89-9A6C-7F2007B211EF}" srcOrd="1" destOrd="0" presId="urn:microsoft.com/office/officeart/2005/8/layout/pList2"/>
    <dgm:cxn modelId="{BD6EEA1C-2017-45E4-BD5C-2294849A8E2B}" type="presParOf" srcId="{B765F3D8-167C-4B89-9A6C-7F2007B211EF}" destId="{93F13609-2289-414B-BB90-3BE70CEA21CF}" srcOrd="0" destOrd="0" presId="urn:microsoft.com/office/officeart/2005/8/layout/pList2"/>
    <dgm:cxn modelId="{B0CA5CBA-624E-4FD8-9378-1319A8CBCA55}" type="presParOf" srcId="{93F13609-2289-414B-BB90-3BE70CEA21CF}" destId="{359B8814-E0D4-48F5-9D2A-29F66B378966}" srcOrd="0" destOrd="0" presId="urn:microsoft.com/office/officeart/2005/8/layout/pList2"/>
    <dgm:cxn modelId="{5D45D23A-BB5A-49FD-94C5-574F896C7BF7}" type="presParOf" srcId="{93F13609-2289-414B-BB90-3BE70CEA21CF}" destId="{FACEC014-A4AB-4814-9F94-AE677DFB25CD}" srcOrd="1" destOrd="0" presId="urn:microsoft.com/office/officeart/2005/8/layout/pList2"/>
    <dgm:cxn modelId="{CB32F016-BC17-4137-ABB2-F8198941666C}" type="presParOf" srcId="{93F13609-2289-414B-BB90-3BE70CEA21CF}" destId="{B31333D9-880D-40D2-82E7-F4DC175431A5}" srcOrd="2" destOrd="0" presId="urn:microsoft.com/office/officeart/2005/8/layout/pList2"/>
    <dgm:cxn modelId="{7318F74D-1EDE-4277-9FBA-E2C10D2EB41B}" type="presParOf" srcId="{B765F3D8-167C-4B89-9A6C-7F2007B211EF}" destId="{21B8FA25-55D8-492B-AAE9-E419E382C23F}" srcOrd="1" destOrd="0" presId="urn:microsoft.com/office/officeart/2005/8/layout/pList2"/>
    <dgm:cxn modelId="{73E00D75-6431-45B3-BC5F-26F831DFDA92}" type="presParOf" srcId="{B765F3D8-167C-4B89-9A6C-7F2007B211EF}" destId="{1AC3BF66-FE14-4424-834D-43B714A4192F}" srcOrd="2" destOrd="0" presId="urn:microsoft.com/office/officeart/2005/8/layout/pList2"/>
    <dgm:cxn modelId="{4D1D5C4B-F9B8-4645-A490-C621C6CDC612}" type="presParOf" srcId="{1AC3BF66-FE14-4424-834D-43B714A4192F}" destId="{503ACA3A-77FA-45FB-BC80-FED652EBDB60}" srcOrd="0" destOrd="0" presId="urn:microsoft.com/office/officeart/2005/8/layout/pList2"/>
    <dgm:cxn modelId="{3C4EC7BE-6AFE-484F-A7B0-52BF66EC1D8B}" type="presParOf" srcId="{1AC3BF66-FE14-4424-834D-43B714A4192F}" destId="{75143A99-6592-4B29-8B7E-F07074533F9C}" srcOrd="1" destOrd="0" presId="urn:microsoft.com/office/officeart/2005/8/layout/pList2"/>
    <dgm:cxn modelId="{FEDDE87E-DC78-45BE-8726-1677727472D6}" type="presParOf" srcId="{1AC3BF66-FE14-4424-834D-43B714A4192F}" destId="{CCC52A8A-7574-4461-A1BA-548A7BFC09AB}" srcOrd="2" destOrd="0" presId="urn:microsoft.com/office/officeart/2005/8/layout/pList2"/>
    <dgm:cxn modelId="{A7064036-6CDD-408D-864A-21516470DFB8}" type="presParOf" srcId="{B765F3D8-167C-4B89-9A6C-7F2007B211EF}" destId="{F3B3F627-4820-43C3-B9B8-DF4804A1C247}" srcOrd="3" destOrd="0" presId="urn:microsoft.com/office/officeart/2005/8/layout/pList2"/>
    <dgm:cxn modelId="{E0A402EE-0B62-4BAA-A4D8-D2F90FC98731}" type="presParOf" srcId="{B765F3D8-167C-4B89-9A6C-7F2007B211EF}" destId="{68A243B0-695F-46A8-A2C1-61B5BE9C05A0}" srcOrd="4" destOrd="0" presId="urn:microsoft.com/office/officeart/2005/8/layout/pList2"/>
    <dgm:cxn modelId="{1024F992-6B3C-4B82-A0A5-ADF54C9BD015}" type="presParOf" srcId="{68A243B0-695F-46A8-A2C1-61B5BE9C05A0}" destId="{F7559F62-24E7-4B13-B7DD-B3A06437C3AE}" srcOrd="0" destOrd="0" presId="urn:microsoft.com/office/officeart/2005/8/layout/pList2"/>
    <dgm:cxn modelId="{27584F42-6AC4-4EE9-811D-700E5744BEF4}" type="presParOf" srcId="{68A243B0-695F-46A8-A2C1-61B5BE9C05A0}" destId="{5940D9E5-7B3B-4EDB-83E5-E171287883E7}" srcOrd="1" destOrd="0" presId="urn:microsoft.com/office/officeart/2005/8/layout/pList2"/>
    <dgm:cxn modelId="{8E59BBED-1F68-48F0-AE41-C556A3751E06}" type="presParOf" srcId="{68A243B0-695F-46A8-A2C1-61B5BE9C05A0}" destId="{FF025CBC-30C0-4DF6-A070-6B6B2B2C8B15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61C2D2-1596-4CDE-98BA-9DAA727F1561}" type="doc">
      <dgm:prSet loTypeId="urn:microsoft.com/office/officeart/2005/8/layout/bProcess4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DABA337-EDE7-4AD1-8BE0-10FB55B41A9C}">
      <dgm:prSet phldrT="[Text]"/>
      <dgm:spPr/>
      <dgm:t>
        <a:bodyPr/>
        <a:lstStyle/>
        <a:p>
          <a:r>
            <a:rPr lang="en-US" dirty="0" smtClean="0"/>
            <a:t>Defining the Need (Requirement Definition)</a:t>
          </a:r>
          <a:endParaRPr lang="en-US" dirty="0"/>
        </a:p>
      </dgm:t>
    </dgm:pt>
    <dgm:pt modelId="{8CCB6555-EFF6-46D2-8856-50F50263113E}" type="parTrans" cxnId="{0905D61A-4207-4CB7-828A-65AC3B4187CE}">
      <dgm:prSet/>
      <dgm:spPr/>
      <dgm:t>
        <a:bodyPr/>
        <a:lstStyle/>
        <a:p>
          <a:endParaRPr lang="en-US"/>
        </a:p>
      </dgm:t>
    </dgm:pt>
    <dgm:pt modelId="{5A3CCA03-B07A-439D-BD86-5DFBE00BA3DE}" type="sibTrans" cxnId="{0905D61A-4207-4CB7-828A-65AC3B4187CE}">
      <dgm:prSet/>
      <dgm:spPr/>
      <dgm:t>
        <a:bodyPr/>
        <a:lstStyle/>
        <a:p>
          <a:endParaRPr lang="en-US"/>
        </a:p>
      </dgm:t>
    </dgm:pt>
    <dgm:pt modelId="{B512BF5F-E9D6-4CCA-B4E7-1505B3CE936A}">
      <dgm:prSet phldrT="[Text]"/>
      <dgm:spPr/>
      <dgm:t>
        <a:bodyPr/>
        <a:lstStyle/>
        <a:p>
          <a:r>
            <a:rPr lang="en-US" dirty="0" smtClean="0"/>
            <a:t>Market Research</a:t>
          </a:r>
          <a:endParaRPr lang="en-US" dirty="0"/>
        </a:p>
      </dgm:t>
    </dgm:pt>
    <dgm:pt modelId="{2ACD7BF8-45CC-4E8E-B057-BAFF98B6C249}" type="parTrans" cxnId="{09803583-5592-47EB-A1CD-0BCDD27332F3}">
      <dgm:prSet/>
      <dgm:spPr/>
      <dgm:t>
        <a:bodyPr/>
        <a:lstStyle/>
        <a:p>
          <a:endParaRPr lang="en-US"/>
        </a:p>
      </dgm:t>
    </dgm:pt>
    <dgm:pt modelId="{97FA4BC4-3A6B-4CC1-A71A-9DE4097358EA}" type="sibTrans" cxnId="{09803583-5592-47EB-A1CD-0BCDD27332F3}">
      <dgm:prSet/>
      <dgm:spPr/>
      <dgm:t>
        <a:bodyPr/>
        <a:lstStyle/>
        <a:p>
          <a:endParaRPr lang="en-US"/>
        </a:p>
      </dgm:t>
    </dgm:pt>
    <dgm:pt modelId="{EAA6A095-3F4F-49F0-9C91-37D9F93C6331}">
      <dgm:prSet phldrT="[Text]"/>
      <dgm:spPr/>
      <dgm:t>
        <a:bodyPr/>
        <a:lstStyle/>
        <a:p>
          <a:r>
            <a:rPr lang="en-US" dirty="0" smtClean="0"/>
            <a:t>Digital Services Market Segments</a:t>
          </a:r>
          <a:endParaRPr lang="en-US" dirty="0"/>
        </a:p>
      </dgm:t>
    </dgm:pt>
    <dgm:pt modelId="{34A25442-D333-4940-8935-6CDCB54E3FB9}" type="parTrans" cxnId="{949FD862-5523-417E-B0E4-18F30349B71F}">
      <dgm:prSet/>
      <dgm:spPr/>
      <dgm:t>
        <a:bodyPr/>
        <a:lstStyle/>
        <a:p>
          <a:endParaRPr lang="en-US"/>
        </a:p>
      </dgm:t>
    </dgm:pt>
    <dgm:pt modelId="{4D56FC1D-C0C8-4B67-BBD1-E04CBFBB1070}" type="sibTrans" cxnId="{949FD862-5523-417E-B0E4-18F30349B71F}">
      <dgm:prSet/>
      <dgm:spPr/>
      <dgm:t>
        <a:bodyPr/>
        <a:lstStyle/>
        <a:p>
          <a:endParaRPr lang="en-US"/>
        </a:p>
      </dgm:t>
    </dgm:pt>
    <dgm:pt modelId="{A2120E04-5962-4B90-A128-702BEE63451A}">
      <dgm:prSet phldrT="[Text]"/>
      <dgm:spPr/>
      <dgm:t>
        <a:bodyPr/>
        <a:lstStyle/>
        <a:p>
          <a:r>
            <a:rPr lang="en-US" dirty="0" smtClean="0"/>
            <a:t>Solicitation Methods</a:t>
          </a:r>
          <a:endParaRPr lang="en-US" dirty="0"/>
        </a:p>
      </dgm:t>
    </dgm:pt>
    <dgm:pt modelId="{D8102D10-0D52-41D0-985B-DBEBD9FE9CC5}" type="parTrans" cxnId="{76AB4CFD-6D6E-41A3-A481-384E04CC373E}">
      <dgm:prSet/>
      <dgm:spPr/>
      <dgm:t>
        <a:bodyPr/>
        <a:lstStyle/>
        <a:p>
          <a:endParaRPr lang="en-US"/>
        </a:p>
      </dgm:t>
    </dgm:pt>
    <dgm:pt modelId="{68E26A87-59D9-4496-91FA-3D558297D070}" type="sibTrans" cxnId="{76AB4CFD-6D6E-41A3-A481-384E04CC373E}">
      <dgm:prSet/>
      <dgm:spPr/>
      <dgm:t>
        <a:bodyPr/>
        <a:lstStyle/>
        <a:p>
          <a:endParaRPr lang="en-US"/>
        </a:p>
      </dgm:t>
    </dgm:pt>
    <dgm:pt modelId="{2F5DFBE4-B6DA-4DAA-9809-64EA0A3CD8F4}">
      <dgm:prSet phldrT="[Text]"/>
      <dgm:spPr/>
      <dgm:t>
        <a:bodyPr/>
        <a:lstStyle/>
        <a:p>
          <a:r>
            <a:rPr lang="en-US" dirty="0" smtClean="0"/>
            <a:t>Source Selection/</a:t>
          </a:r>
          <a:r>
            <a:rPr lang="en-US" dirty="0" err="1" smtClean="0"/>
            <a:t>Eval</a:t>
          </a:r>
          <a:r>
            <a:rPr lang="en-US" dirty="0" smtClean="0"/>
            <a:t> Factors</a:t>
          </a:r>
          <a:endParaRPr lang="en-US" dirty="0"/>
        </a:p>
      </dgm:t>
    </dgm:pt>
    <dgm:pt modelId="{8D4F505A-B4F9-4E7C-BBC2-62B6596D6F4B}" type="parTrans" cxnId="{B7394454-18F6-41A2-923E-3677AF366197}">
      <dgm:prSet/>
      <dgm:spPr/>
      <dgm:t>
        <a:bodyPr/>
        <a:lstStyle/>
        <a:p>
          <a:endParaRPr lang="en-US"/>
        </a:p>
      </dgm:t>
    </dgm:pt>
    <dgm:pt modelId="{1536D6E6-9057-4208-804E-3AE9CC89A681}" type="sibTrans" cxnId="{B7394454-18F6-41A2-923E-3677AF366197}">
      <dgm:prSet/>
      <dgm:spPr/>
      <dgm:t>
        <a:bodyPr/>
        <a:lstStyle/>
        <a:p>
          <a:endParaRPr lang="en-US"/>
        </a:p>
      </dgm:t>
    </dgm:pt>
    <dgm:pt modelId="{A7FFB0F7-D236-4870-B83E-4EC908BC9DFA}">
      <dgm:prSet phldrT="[Text]"/>
      <dgm:spPr/>
      <dgm:t>
        <a:bodyPr/>
        <a:lstStyle/>
        <a:p>
          <a:r>
            <a:rPr lang="en-US" dirty="0" smtClean="0"/>
            <a:t>Contract Type</a:t>
          </a:r>
          <a:endParaRPr lang="en-US" dirty="0"/>
        </a:p>
      </dgm:t>
    </dgm:pt>
    <dgm:pt modelId="{9B7765D8-5A3F-4090-B81D-8EB3683F54F1}" type="parTrans" cxnId="{24241D99-4CBE-4B08-8CC5-6683A1E02C58}">
      <dgm:prSet/>
      <dgm:spPr/>
      <dgm:t>
        <a:bodyPr/>
        <a:lstStyle/>
        <a:p>
          <a:endParaRPr lang="en-US"/>
        </a:p>
      </dgm:t>
    </dgm:pt>
    <dgm:pt modelId="{1EBB3CAB-5975-402A-AD22-BF6E82583621}" type="sibTrans" cxnId="{24241D99-4CBE-4B08-8CC5-6683A1E02C58}">
      <dgm:prSet/>
      <dgm:spPr/>
      <dgm:t>
        <a:bodyPr/>
        <a:lstStyle/>
        <a:p>
          <a:endParaRPr lang="en-US"/>
        </a:p>
      </dgm:t>
    </dgm:pt>
    <dgm:pt modelId="{F6002C31-60BE-422F-B5D9-A6A0357C306E}">
      <dgm:prSet phldrT="[Text]"/>
      <dgm:spPr/>
      <dgm:t>
        <a:bodyPr/>
        <a:lstStyle/>
        <a:p>
          <a:r>
            <a:rPr lang="en-US" dirty="0" smtClean="0"/>
            <a:t>Risk Analysis &amp; Mitigation</a:t>
          </a:r>
          <a:endParaRPr lang="en-US" dirty="0"/>
        </a:p>
      </dgm:t>
    </dgm:pt>
    <dgm:pt modelId="{4E5DE170-825B-47CA-AB8A-441F41F73096}" type="parTrans" cxnId="{39C76899-B23C-4ECA-A6C4-CEB11C510A1D}">
      <dgm:prSet/>
      <dgm:spPr/>
      <dgm:t>
        <a:bodyPr/>
        <a:lstStyle/>
        <a:p>
          <a:endParaRPr lang="en-US"/>
        </a:p>
      </dgm:t>
    </dgm:pt>
    <dgm:pt modelId="{18C9D1EE-7328-4DED-8F44-7935F924317F}" type="sibTrans" cxnId="{39C76899-B23C-4ECA-A6C4-CEB11C510A1D}">
      <dgm:prSet/>
      <dgm:spPr/>
      <dgm:t>
        <a:bodyPr/>
        <a:lstStyle/>
        <a:p>
          <a:endParaRPr lang="en-US"/>
        </a:p>
      </dgm:t>
    </dgm:pt>
    <dgm:pt modelId="{64DB028B-73A4-4E9A-AA6C-C2610806BEEC}">
      <dgm:prSet phldrT="[Text]"/>
      <dgm:spPr/>
      <dgm:t>
        <a:bodyPr/>
        <a:lstStyle/>
        <a:p>
          <a:r>
            <a:rPr lang="en-US" dirty="0" smtClean="0"/>
            <a:t>Pricing/Budgeting</a:t>
          </a:r>
          <a:endParaRPr lang="en-US" dirty="0"/>
        </a:p>
      </dgm:t>
    </dgm:pt>
    <dgm:pt modelId="{2BD59F13-20F6-4656-9066-A8C68DA819DA}" type="parTrans" cxnId="{123782D5-4BE4-4EF5-BD7F-9CC3B585E02F}">
      <dgm:prSet/>
      <dgm:spPr/>
      <dgm:t>
        <a:bodyPr/>
        <a:lstStyle/>
        <a:p>
          <a:endParaRPr lang="en-US"/>
        </a:p>
      </dgm:t>
    </dgm:pt>
    <dgm:pt modelId="{94CA1DBC-27EC-4FA5-8618-6C5F29E13C00}" type="sibTrans" cxnId="{123782D5-4BE4-4EF5-BD7F-9CC3B585E02F}">
      <dgm:prSet/>
      <dgm:spPr/>
      <dgm:t>
        <a:bodyPr/>
        <a:lstStyle/>
        <a:p>
          <a:endParaRPr lang="en-US"/>
        </a:p>
      </dgm:t>
    </dgm:pt>
    <dgm:pt modelId="{ACEB74EA-7CD5-4E0F-B3C9-DE877E0F8AF5}">
      <dgm:prSet phldrT="[Text]"/>
      <dgm:spPr/>
      <dgm:t>
        <a:bodyPr/>
        <a:lstStyle/>
        <a:p>
          <a:r>
            <a:rPr lang="en-US" dirty="0" smtClean="0"/>
            <a:t>Award &amp; Contract Admin</a:t>
          </a:r>
          <a:endParaRPr lang="en-US" dirty="0"/>
        </a:p>
      </dgm:t>
    </dgm:pt>
    <dgm:pt modelId="{297791AA-CF05-4D96-8379-B6B6C38B6236}" type="parTrans" cxnId="{4AEF2A04-B0E4-415B-B7CC-56B4AF0D5F19}">
      <dgm:prSet/>
      <dgm:spPr/>
      <dgm:t>
        <a:bodyPr/>
        <a:lstStyle/>
        <a:p>
          <a:endParaRPr lang="en-US"/>
        </a:p>
      </dgm:t>
    </dgm:pt>
    <dgm:pt modelId="{2F61DE3C-B066-48C3-B983-4FDAD6186A0E}" type="sibTrans" cxnId="{4AEF2A04-B0E4-415B-B7CC-56B4AF0D5F19}">
      <dgm:prSet/>
      <dgm:spPr/>
      <dgm:t>
        <a:bodyPr/>
        <a:lstStyle/>
        <a:p>
          <a:endParaRPr lang="en-US"/>
        </a:p>
      </dgm:t>
    </dgm:pt>
    <dgm:pt modelId="{E0390938-0882-4CF3-81AD-F515EC5C9609}" type="pres">
      <dgm:prSet presAssocID="{BA61C2D2-1596-4CDE-98BA-9DAA727F1561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13934719-3316-41CE-8280-C21061590FDA}" type="pres">
      <dgm:prSet presAssocID="{0DABA337-EDE7-4AD1-8BE0-10FB55B41A9C}" presName="compNode" presStyleCnt="0"/>
      <dgm:spPr/>
    </dgm:pt>
    <dgm:pt modelId="{64601E60-C6EC-41A5-81F0-9A7F5DB34DD6}" type="pres">
      <dgm:prSet presAssocID="{0DABA337-EDE7-4AD1-8BE0-10FB55B41A9C}" presName="dummyConnPt" presStyleCnt="0"/>
      <dgm:spPr/>
    </dgm:pt>
    <dgm:pt modelId="{53E7E217-F018-4958-90C5-AA47F041BC3F}" type="pres">
      <dgm:prSet presAssocID="{0DABA337-EDE7-4AD1-8BE0-10FB55B41A9C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D5CCC1-1E05-40F2-8E46-E318E24C07DA}" type="pres">
      <dgm:prSet presAssocID="{5A3CCA03-B07A-439D-BD86-5DFBE00BA3DE}" presName="sibTrans" presStyleLbl="bgSibTrans2D1" presStyleIdx="0" presStyleCnt="8"/>
      <dgm:spPr/>
      <dgm:t>
        <a:bodyPr/>
        <a:lstStyle/>
        <a:p>
          <a:endParaRPr lang="en-US"/>
        </a:p>
      </dgm:t>
    </dgm:pt>
    <dgm:pt modelId="{A334B8DA-048E-4280-A4C5-37A9BA64E130}" type="pres">
      <dgm:prSet presAssocID="{B512BF5F-E9D6-4CCA-B4E7-1505B3CE936A}" presName="compNode" presStyleCnt="0"/>
      <dgm:spPr/>
    </dgm:pt>
    <dgm:pt modelId="{29338192-860E-4D46-938F-D75A20BAE22F}" type="pres">
      <dgm:prSet presAssocID="{B512BF5F-E9D6-4CCA-B4E7-1505B3CE936A}" presName="dummyConnPt" presStyleCnt="0"/>
      <dgm:spPr/>
    </dgm:pt>
    <dgm:pt modelId="{1E68042D-542F-4C89-9C73-01CA42518780}" type="pres">
      <dgm:prSet presAssocID="{B512BF5F-E9D6-4CCA-B4E7-1505B3CE936A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5323B2-481C-4980-A142-DCBF54885598}" type="pres">
      <dgm:prSet presAssocID="{97FA4BC4-3A6B-4CC1-A71A-9DE4097358EA}" presName="sibTrans" presStyleLbl="bgSibTrans2D1" presStyleIdx="1" presStyleCnt="8"/>
      <dgm:spPr/>
      <dgm:t>
        <a:bodyPr/>
        <a:lstStyle/>
        <a:p>
          <a:endParaRPr lang="en-US"/>
        </a:p>
      </dgm:t>
    </dgm:pt>
    <dgm:pt modelId="{3151CEA9-E321-4441-8674-9F27F04DB107}" type="pres">
      <dgm:prSet presAssocID="{EAA6A095-3F4F-49F0-9C91-37D9F93C6331}" presName="compNode" presStyleCnt="0"/>
      <dgm:spPr/>
    </dgm:pt>
    <dgm:pt modelId="{8B0D8E39-91B6-47AB-968B-2650102BE71A}" type="pres">
      <dgm:prSet presAssocID="{EAA6A095-3F4F-49F0-9C91-37D9F93C6331}" presName="dummyConnPt" presStyleCnt="0"/>
      <dgm:spPr/>
    </dgm:pt>
    <dgm:pt modelId="{E9B54D9C-5CE1-4CB5-B442-9E07EA121E76}" type="pres">
      <dgm:prSet presAssocID="{EAA6A095-3F4F-49F0-9C91-37D9F93C6331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06E4E3-9D39-4915-BF0A-8686078779BE}" type="pres">
      <dgm:prSet presAssocID="{4D56FC1D-C0C8-4B67-BBD1-E04CBFBB1070}" presName="sibTrans" presStyleLbl="bgSibTrans2D1" presStyleIdx="2" presStyleCnt="8"/>
      <dgm:spPr/>
      <dgm:t>
        <a:bodyPr/>
        <a:lstStyle/>
        <a:p>
          <a:endParaRPr lang="en-US"/>
        </a:p>
      </dgm:t>
    </dgm:pt>
    <dgm:pt modelId="{70ADE10E-36F2-40DA-B4C2-E9729B512D3C}" type="pres">
      <dgm:prSet presAssocID="{A2120E04-5962-4B90-A128-702BEE63451A}" presName="compNode" presStyleCnt="0"/>
      <dgm:spPr/>
    </dgm:pt>
    <dgm:pt modelId="{5574E761-A435-48A3-9AEF-110C083A780D}" type="pres">
      <dgm:prSet presAssocID="{A2120E04-5962-4B90-A128-702BEE63451A}" presName="dummyConnPt" presStyleCnt="0"/>
      <dgm:spPr/>
    </dgm:pt>
    <dgm:pt modelId="{9F0F8DA4-6177-4109-A445-DEF34A971B8B}" type="pres">
      <dgm:prSet presAssocID="{A2120E04-5962-4B90-A128-702BEE63451A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7543E9-DFA3-471A-A174-FB463F50E5D3}" type="pres">
      <dgm:prSet presAssocID="{68E26A87-59D9-4496-91FA-3D558297D070}" presName="sibTrans" presStyleLbl="bgSibTrans2D1" presStyleIdx="3" presStyleCnt="8"/>
      <dgm:spPr/>
      <dgm:t>
        <a:bodyPr/>
        <a:lstStyle/>
        <a:p>
          <a:endParaRPr lang="en-US"/>
        </a:p>
      </dgm:t>
    </dgm:pt>
    <dgm:pt modelId="{B758A8BB-2A19-4290-BBFE-C55BB5609373}" type="pres">
      <dgm:prSet presAssocID="{2F5DFBE4-B6DA-4DAA-9809-64EA0A3CD8F4}" presName="compNode" presStyleCnt="0"/>
      <dgm:spPr/>
    </dgm:pt>
    <dgm:pt modelId="{3C8ABB22-D566-4666-BBBD-BC06953E0C80}" type="pres">
      <dgm:prSet presAssocID="{2F5DFBE4-B6DA-4DAA-9809-64EA0A3CD8F4}" presName="dummyConnPt" presStyleCnt="0"/>
      <dgm:spPr/>
    </dgm:pt>
    <dgm:pt modelId="{CFADA184-3744-4701-82B8-7093056A59F0}" type="pres">
      <dgm:prSet presAssocID="{2F5DFBE4-B6DA-4DAA-9809-64EA0A3CD8F4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B60436-CCBE-4DEC-9AB3-A4ADFA20BF9D}" type="pres">
      <dgm:prSet presAssocID="{1536D6E6-9057-4208-804E-3AE9CC89A681}" presName="sibTrans" presStyleLbl="bgSibTrans2D1" presStyleIdx="4" presStyleCnt="8"/>
      <dgm:spPr/>
      <dgm:t>
        <a:bodyPr/>
        <a:lstStyle/>
        <a:p>
          <a:endParaRPr lang="en-US"/>
        </a:p>
      </dgm:t>
    </dgm:pt>
    <dgm:pt modelId="{83515948-5CFE-4DCE-8C36-D22F5962E912}" type="pres">
      <dgm:prSet presAssocID="{A7FFB0F7-D236-4870-B83E-4EC908BC9DFA}" presName="compNode" presStyleCnt="0"/>
      <dgm:spPr/>
    </dgm:pt>
    <dgm:pt modelId="{56A8BCEC-0B55-4AAC-812A-A4DD57C3CD40}" type="pres">
      <dgm:prSet presAssocID="{A7FFB0F7-D236-4870-B83E-4EC908BC9DFA}" presName="dummyConnPt" presStyleCnt="0"/>
      <dgm:spPr/>
    </dgm:pt>
    <dgm:pt modelId="{818D9A96-2647-446B-B9FF-706F9A9459C4}" type="pres">
      <dgm:prSet presAssocID="{A7FFB0F7-D236-4870-B83E-4EC908BC9DFA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5C0E8A-0A6C-4A2D-8445-3E8DDD2BFC8B}" type="pres">
      <dgm:prSet presAssocID="{1EBB3CAB-5975-402A-AD22-BF6E82583621}" presName="sibTrans" presStyleLbl="bgSibTrans2D1" presStyleIdx="5" presStyleCnt="8"/>
      <dgm:spPr/>
      <dgm:t>
        <a:bodyPr/>
        <a:lstStyle/>
        <a:p>
          <a:endParaRPr lang="en-US"/>
        </a:p>
      </dgm:t>
    </dgm:pt>
    <dgm:pt modelId="{D6DDDD74-F90C-42C5-B454-B6ECA7EAD0B5}" type="pres">
      <dgm:prSet presAssocID="{F6002C31-60BE-422F-B5D9-A6A0357C306E}" presName="compNode" presStyleCnt="0"/>
      <dgm:spPr/>
    </dgm:pt>
    <dgm:pt modelId="{7DF923AE-76CC-44B1-8040-47E65F6C1437}" type="pres">
      <dgm:prSet presAssocID="{F6002C31-60BE-422F-B5D9-A6A0357C306E}" presName="dummyConnPt" presStyleCnt="0"/>
      <dgm:spPr/>
    </dgm:pt>
    <dgm:pt modelId="{93A728DC-6857-41A5-97CC-FEC2696D36AD}" type="pres">
      <dgm:prSet presAssocID="{F6002C31-60BE-422F-B5D9-A6A0357C306E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EA9C56-32B5-4DA4-ABF9-E6611ED197D7}" type="pres">
      <dgm:prSet presAssocID="{18C9D1EE-7328-4DED-8F44-7935F924317F}" presName="sibTrans" presStyleLbl="bgSibTrans2D1" presStyleIdx="6" presStyleCnt="8"/>
      <dgm:spPr/>
      <dgm:t>
        <a:bodyPr/>
        <a:lstStyle/>
        <a:p>
          <a:endParaRPr lang="en-US"/>
        </a:p>
      </dgm:t>
    </dgm:pt>
    <dgm:pt modelId="{6B6F1565-2CFF-4BD6-92DC-DD9FBA35B038}" type="pres">
      <dgm:prSet presAssocID="{64DB028B-73A4-4E9A-AA6C-C2610806BEEC}" presName="compNode" presStyleCnt="0"/>
      <dgm:spPr/>
    </dgm:pt>
    <dgm:pt modelId="{BB2AB9C2-1AB7-46E4-B197-FF3089F0E3E5}" type="pres">
      <dgm:prSet presAssocID="{64DB028B-73A4-4E9A-AA6C-C2610806BEEC}" presName="dummyConnPt" presStyleCnt="0"/>
      <dgm:spPr/>
    </dgm:pt>
    <dgm:pt modelId="{C2226D55-5251-444C-9573-8865F30871DF}" type="pres">
      <dgm:prSet presAssocID="{64DB028B-73A4-4E9A-AA6C-C2610806BEEC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883EC-1B8B-4319-94D4-970358F876CE}" type="pres">
      <dgm:prSet presAssocID="{94CA1DBC-27EC-4FA5-8618-6C5F29E13C00}" presName="sibTrans" presStyleLbl="bgSibTrans2D1" presStyleIdx="7" presStyleCnt="8"/>
      <dgm:spPr/>
      <dgm:t>
        <a:bodyPr/>
        <a:lstStyle/>
        <a:p>
          <a:endParaRPr lang="en-US"/>
        </a:p>
      </dgm:t>
    </dgm:pt>
    <dgm:pt modelId="{253F387B-6BB1-4447-BE71-E5C18DE96A90}" type="pres">
      <dgm:prSet presAssocID="{ACEB74EA-7CD5-4E0F-B3C9-DE877E0F8AF5}" presName="compNode" presStyleCnt="0"/>
      <dgm:spPr/>
    </dgm:pt>
    <dgm:pt modelId="{86F83FE8-359C-4275-990A-9D0C811313DB}" type="pres">
      <dgm:prSet presAssocID="{ACEB74EA-7CD5-4E0F-B3C9-DE877E0F8AF5}" presName="dummyConnPt" presStyleCnt="0"/>
      <dgm:spPr/>
    </dgm:pt>
    <dgm:pt modelId="{86A635E4-289A-4642-9AC0-DD8FE6C84541}" type="pres">
      <dgm:prSet presAssocID="{ACEB74EA-7CD5-4E0F-B3C9-DE877E0F8AF5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294C55-02EA-4CF9-B17F-450CCD3C19C5}" type="presOf" srcId="{2F5DFBE4-B6DA-4DAA-9809-64EA0A3CD8F4}" destId="{CFADA184-3744-4701-82B8-7093056A59F0}" srcOrd="0" destOrd="0" presId="urn:microsoft.com/office/officeart/2005/8/layout/bProcess4"/>
    <dgm:cxn modelId="{4AEF2A04-B0E4-415B-B7CC-56B4AF0D5F19}" srcId="{BA61C2D2-1596-4CDE-98BA-9DAA727F1561}" destId="{ACEB74EA-7CD5-4E0F-B3C9-DE877E0F8AF5}" srcOrd="8" destOrd="0" parTransId="{297791AA-CF05-4D96-8379-B6B6C38B6236}" sibTransId="{2F61DE3C-B066-48C3-B983-4FDAD6186A0E}"/>
    <dgm:cxn modelId="{24241D99-4CBE-4B08-8CC5-6683A1E02C58}" srcId="{BA61C2D2-1596-4CDE-98BA-9DAA727F1561}" destId="{A7FFB0F7-D236-4870-B83E-4EC908BC9DFA}" srcOrd="5" destOrd="0" parTransId="{9B7765D8-5A3F-4090-B81D-8EB3683F54F1}" sibTransId="{1EBB3CAB-5975-402A-AD22-BF6E82583621}"/>
    <dgm:cxn modelId="{123782D5-4BE4-4EF5-BD7F-9CC3B585E02F}" srcId="{BA61C2D2-1596-4CDE-98BA-9DAA727F1561}" destId="{64DB028B-73A4-4E9A-AA6C-C2610806BEEC}" srcOrd="7" destOrd="0" parTransId="{2BD59F13-20F6-4656-9066-A8C68DA819DA}" sibTransId="{94CA1DBC-27EC-4FA5-8618-6C5F29E13C00}"/>
    <dgm:cxn modelId="{F633C7E1-F828-4114-B355-F7A73964C872}" type="presOf" srcId="{94CA1DBC-27EC-4FA5-8618-6C5F29E13C00}" destId="{80C883EC-1B8B-4319-94D4-970358F876CE}" srcOrd="0" destOrd="0" presId="urn:microsoft.com/office/officeart/2005/8/layout/bProcess4"/>
    <dgm:cxn modelId="{47A1C0FE-7A3B-4F4C-8CE4-5EFC19D84E46}" type="presOf" srcId="{1536D6E6-9057-4208-804E-3AE9CC89A681}" destId="{A3B60436-CCBE-4DEC-9AB3-A4ADFA20BF9D}" srcOrd="0" destOrd="0" presId="urn:microsoft.com/office/officeart/2005/8/layout/bProcess4"/>
    <dgm:cxn modelId="{0905D61A-4207-4CB7-828A-65AC3B4187CE}" srcId="{BA61C2D2-1596-4CDE-98BA-9DAA727F1561}" destId="{0DABA337-EDE7-4AD1-8BE0-10FB55B41A9C}" srcOrd="0" destOrd="0" parTransId="{8CCB6555-EFF6-46D2-8856-50F50263113E}" sibTransId="{5A3CCA03-B07A-439D-BD86-5DFBE00BA3DE}"/>
    <dgm:cxn modelId="{39C76899-B23C-4ECA-A6C4-CEB11C510A1D}" srcId="{BA61C2D2-1596-4CDE-98BA-9DAA727F1561}" destId="{F6002C31-60BE-422F-B5D9-A6A0357C306E}" srcOrd="6" destOrd="0" parTransId="{4E5DE170-825B-47CA-AB8A-441F41F73096}" sibTransId="{18C9D1EE-7328-4DED-8F44-7935F924317F}"/>
    <dgm:cxn modelId="{4CB3ADF1-D2F5-4F68-B668-E6D5961D9D05}" type="presOf" srcId="{B512BF5F-E9D6-4CCA-B4E7-1505B3CE936A}" destId="{1E68042D-542F-4C89-9C73-01CA42518780}" srcOrd="0" destOrd="0" presId="urn:microsoft.com/office/officeart/2005/8/layout/bProcess4"/>
    <dgm:cxn modelId="{65C3CC04-5D1A-42FE-BA7A-E4815C53E018}" type="presOf" srcId="{97FA4BC4-3A6B-4CC1-A71A-9DE4097358EA}" destId="{495323B2-481C-4980-A142-DCBF54885598}" srcOrd="0" destOrd="0" presId="urn:microsoft.com/office/officeart/2005/8/layout/bProcess4"/>
    <dgm:cxn modelId="{B7394454-18F6-41A2-923E-3677AF366197}" srcId="{BA61C2D2-1596-4CDE-98BA-9DAA727F1561}" destId="{2F5DFBE4-B6DA-4DAA-9809-64EA0A3CD8F4}" srcOrd="4" destOrd="0" parTransId="{8D4F505A-B4F9-4E7C-BBC2-62B6596D6F4B}" sibTransId="{1536D6E6-9057-4208-804E-3AE9CC89A681}"/>
    <dgm:cxn modelId="{635E3303-837F-49EA-8260-272AFDE7669C}" type="presOf" srcId="{BA61C2D2-1596-4CDE-98BA-9DAA727F1561}" destId="{E0390938-0882-4CF3-81AD-F515EC5C9609}" srcOrd="0" destOrd="0" presId="urn:microsoft.com/office/officeart/2005/8/layout/bProcess4"/>
    <dgm:cxn modelId="{AFF073B9-6832-4355-87A1-5CB461091BDF}" type="presOf" srcId="{A7FFB0F7-D236-4870-B83E-4EC908BC9DFA}" destId="{818D9A96-2647-446B-B9FF-706F9A9459C4}" srcOrd="0" destOrd="0" presId="urn:microsoft.com/office/officeart/2005/8/layout/bProcess4"/>
    <dgm:cxn modelId="{8CE06457-CC7F-4584-AD7D-25401A99E7B5}" type="presOf" srcId="{A2120E04-5962-4B90-A128-702BEE63451A}" destId="{9F0F8DA4-6177-4109-A445-DEF34A971B8B}" srcOrd="0" destOrd="0" presId="urn:microsoft.com/office/officeart/2005/8/layout/bProcess4"/>
    <dgm:cxn modelId="{9F2F05F8-7CD0-480A-9189-40092A495D8F}" type="presOf" srcId="{0DABA337-EDE7-4AD1-8BE0-10FB55B41A9C}" destId="{53E7E217-F018-4958-90C5-AA47F041BC3F}" srcOrd="0" destOrd="0" presId="urn:microsoft.com/office/officeart/2005/8/layout/bProcess4"/>
    <dgm:cxn modelId="{DFE28F5F-1F0B-4AA7-A0E4-0B16BB82C64D}" type="presOf" srcId="{68E26A87-59D9-4496-91FA-3D558297D070}" destId="{BD7543E9-DFA3-471A-A174-FB463F50E5D3}" srcOrd="0" destOrd="0" presId="urn:microsoft.com/office/officeart/2005/8/layout/bProcess4"/>
    <dgm:cxn modelId="{7F2A7357-7C6C-437C-BCB4-0F9F9AD40788}" type="presOf" srcId="{64DB028B-73A4-4E9A-AA6C-C2610806BEEC}" destId="{C2226D55-5251-444C-9573-8865F30871DF}" srcOrd="0" destOrd="0" presId="urn:microsoft.com/office/officeart/2005/8/layout/bProcess4"/>
    <dgm:cxn modelId="{ABA008FF-096B-47BD-8A07-FFA5BF2995C0}" type="presOf" srcId="{1EBB3CAB-5975-402A-AD22-BF6E82583621}" destId="{655C0E8A-0A6C-4A2D-8445-3E8DDD2BFC8B}" srcOrd="0" destOrd="0" presId="urn:microsoft.com/office/officeart/2005/8/layout/bProcess4"/>
    <dgm:cxn modelId="{D3F37E22-5D3D-4967-BEAF-F83EFB69DD46}" type="presOf" srcId="{4D56FC1D-C0C8-4B67-BBD1-E04CBFBB1070}" destId="{8406E4E3-9D39-4915-BF0A-8686078779BE}" srcOrd="0" destOrd="0" presId="urn:microsoft.com/office/officeart/2005/8/layout/bProcess4"/>
    <dgm:cxn modelId="{35896763-DAE8-4FDF-8FB2-AA84FDB799D8}" type="presOf" srcId="{EAA6A095-3F4F-49F0-9C91-37D9F93C6331}" destId="{E9B54D9C-5CE1-4CB5-B442-9E07EA121E76}" srcOrd="0" destOrd="0" presId="urn:microsoft.com/office/officeart/2005/8/layout/bProcess4"/>
    <dgm:cxn modelId="{EBBC69A4-8D32-4263-9EF8-D73B2D355522}" type="presOf" srcId="{18C9D1EE-7328-4DED-8F44-7935F924317F}" destId="{4FEA9C56-32B5-4DA4-ABF9-E6611ED197D7}" srcOrd="0" destOrd="0" presId="urn:microsoft.com/office/officeart/2005/8/layout/bProcess4"/>
    <dgm:cxn modelId="{13104A78-9D24-4EE1-BCA2-EA7489FF723D}" type="presOf" srcId="{5A3CCA03-B07A-439D-BD86-5DFBE00BA3DE}" destId="{F9D5CCC1-1E05-40F2-8E46-E318E24C07DA}" srcOrd="0" destOrd="0" presId="urn:microsoft.com/office/officeart/2005/8/layout/bProcess4"/>
    <dgm:cxn modelId="{76AB4CFD-6D6E-41A3-A481-384E04CC373E}" srcId="{BA61C2D2-1596-4CDE-98BA-9DAA727F1561}" destId="{A2120E04-5962-4B90-A128-702BEE63451A}" srcOrd="3" destOrd="0" parTransId="{D8102D10-0D52-41D0-985B-DBEBD9FE9CC5}" sibTransId="{68E26A87-59D9-4496-91FA-3D558297D070}"/>
    <dgm:cxn modelId="{949FD862-5523-417E-B0E4-18F30349B71F}" srcId="{BA61C2D2-1596-4CDE-98BA-9DAA727F1561}" destId="{EAA6A095-3F4F-49F0-9C91-37D9F93C6331}" srcOrd="2" destOrd="0" parTransId="{34A25442-D333-4940-8935-6CDCB54E3FB9}" sibTransId="{4D56FC1D-C0C8-4B67-BBD1-E04CBFBB1070}"/>
    <dgm:cxn modelId="{09803583-5592-47EB-A1CD-0BCDD27332F3}" srcId="{BA61C2D2-1596-4CDE-98BA-9DAA727F1561}" destId="{B512BF5F-E9D6-4CCA-B4E7-1505B3CE936A}" srcOrd="1" destOrd="0" parTransId="{2ACD7BF8-45CC-4E8E-B057-BAFF98B6C249}" sibTransId="{97FA4BC4-3A6B-4CC1-A71A-9DE4097358EA}"/>
    <dgm:cxn modelId="{A5F524CD-97FF-4254-94CB-71896B4A6142}" type="presOf" srcId="{ACEB74EA-7CD5-4E0F-B3C9-DE877E0F8AF5}" destId="{86A635E4-289A-4642-9AC0-DD8FE6C84541}" srcOrd="0" destOrd="0" presId="urn:microsoft.com/office/officeart/2005/8/layout/bProcess4"/>
    <dgm:cxn modelId="{49D27427-8D88-4356-A78B-D40ACAF70BA7}" type="presOf" srcId="{F6002C31-60BE-422F-B5D9-A6A0357C306E}" destId="{93A728DC-6857-41A5-97CC-FEC2696D36AD}" srcOrd="0" destOrd="0" presId="urn:microsoft.com/office/officeart/2005/8/layout/bProcess4"/>
    <dgm:cxn modelId="{32CD8713-09A4-4344-9E1F-88D67E99B53B}" type="presParOf" srcId="{E0390938-0882-4CF3-81AD-F515EC5C9609}" destId="{13934719-3316-41CE-8280-C21061590FDA}" srcOrd="0" destOrd="0" presId="urn:microsoft.com/office/officeart/2005/8/layout/bProcess4"/>
    <dgm:cxn modelId="{660CED05-7CBD-4185-AEC8-4D16C95BFBA5}" type="presParOf" srcId="{13934719-3316-41CE-8280-C21061590FDA}" destId="{64601E60-C6EC-41A5-81F0-9A7F5DB34DD6}" srcOrd="0" destOrd="0" presId="urn:microsoft.com/office/officeart/2005/8/layout/bProcess4"/>
    <dgm:cxn modelId="{EBC1CCA1-E6FF-4607-A936-859B75C10049}" type="presParOf" srcId="{13934719-3316-41CE-8280-C21061590FDA}" destId="{53E7E217-F018-4958-90C5-AA47F041BC3F}" srcOrd="1" destOrd="0" presId="urn:microsoft.com/office/officeart/2005/8/layout/bProcess4"/>
    <dgm:cxn modelId="{6F858DFE-3238-4BDD-9BEF-342C06C0D5E3}" type="presParOf" srcId="{E0390938-0882-4CF3-81AD-F515EC5C9609}" destId="{F9D5CCC1-1E05-40F2-8E46-E318E24C07DA}" srcOrd="1" destOrd="0" presId="urn:microsoft.com/office/officeart/2005/8/layout/bProcess4"/>
    <dgm:cxn modelId="{E9096287-D513-4B30-AF6F-8394F1B694BF}" type="presParOf" srcId="{E0390938-0882-4CF3-81AD-F515EC5C9609}" destId="{A334B8DA-048E-4280-A4C5-37A9BA64E130}" srcOrd="2" destOrd="0" presId="urn:microsoft.com/office/officeart/2005/8/layout/bProcess4"/>
    <dgm:cxn modelId="{CC9483CE-9191-4D6D-94F2-5DA8A620302B}" type="presParOf" srcId="{A334B8DA-048E-4280-A4C5-37A9BA64E130}" destId="{29338192-860E-4D46-938F-D75A20BAE22F}" srcOrd="0" destOrd="0" presId="urn:microsoft.com/office/officeart/2005/8/layout/bProcess4"/>
    <dgm:cxn modelId="{169C65D9-1BA4-4323-9962-11C1CEDFA6F0}" type="presParOf" srcId="{A334B8DA-048E-4280-A4C5-37A9BA64E130}" destId="{1E68042D-542F-4C89-9C73-01CA42518780}" srcOrd="1" destOrd="0" presId="urn:microsoft.com/office/officeart/2005/8/layout/bProcess4"/>
    <dgm:cxn modelId="{CBD1CD1B-B0E4-4190-A9B7-422C8B0252C9}" type="presParOf" srcId="{E0390938-0882-4CF3-81AD-F515EC5C9609}" destId="{495323B2-481C-4980-A142-DCBF54885598}" srcOrd="3" destOrd="0" presId="urn:microsoft.com/office/officeart/2005/8/layout/bProcess4"/>
    <dgm:cxn modelId="{44A647C9-7606-4FD6-8D47-5DA243224BF3}" type="presParOf" srcId="{E0390938-0882-4CF3-81AD-F515EC5C9609}" destId="{3151CEA9-E321-4441-8674-9F27F04DB107}" srcOrd="4" destOrd="0" presId="urn:microsoft.com/office/officeart/2005/8/layout/bProcess4"/>
    <dgm:cxn modelId="{10EC04C5-C8EA-48E9-B234-72180E87D885}" type="presParOf" srcId="{3151CEA9-E321-4441-8674-9F27F04DB107}" destId="{8B0D8E39-91B6-47AB-968B-2650102BE71A}" srcOrd="0" destOrd="0" presId="urn:microsoft.com/office/officeart/2005/8/layout/bProcess4"/>
    <dgm:cxn modelId="{30ED843B-5976-4B09-AE6B-6CBCB4F5894A}" type="presParOf" srcId="{3151CEA9-E321-4441-8674-9F27F04DB107}" destId="{E9B54D9C-5CE1-4CB5-B442-9E07EA121E76}" srcOrd="1" destOrd="0" presId="urn:microsoft.com/office/officeart/2005/8/layout/bProcess4"/>
    <dgm:cxn modelId="{C16DBD20-1D42-4E36-9BE6-5D225ABEC919}" type="presParOf" srcId="{E0390938-0882-4CF3-81AD-F515EC5C9609}" destId="{8406E4E3-9D39-4915-BF0A-8686078779BE}" srcOrd="5" destOrd="0" presId="urn:microsoft.com/office/officeart/2005/8/layout/bProcess4"/>
    <dgm:cxn modelId="{9D5C6A21-9097-4C5F-ACCA-9DE7C04C80C2}" type="presParOf" srcId="{E0390938-0882-4CF3-81AD-F515EC5C9609}" destId="{70ADE10E-36F2-40DA-B4C2-E9729B512D3C}" srcOrd="6" destOrd="0" presId="urn:microsoft.com/office/officeart/2005/8/layout/bProcess4"/>
    <dgm:cxn modelId="{07E35E5C-0EF8-4829-86DF-8EFD6EAD7B37}" type="presParOf" srcId="{70ADE10E-36F2-40DA-B4C2-E9729B512D3C}" destId="{5574E761-A435-48A3-9AEF-110C083A780D}" srcOrd="0" destOrd="0" presId="urn:microsoft.com/office/officeart/2005/8/layout/bProcess4"/>
    <dgm:cxn modelId="{A3C557BA-6CD5-46D7-A607-E9D8F9EB3F13}" type="presParOf" srcId="{70ADE10E-36F2-40DA-B4C2-E9729B512D3C}" destId="{9F0F8DA4-6177-4109-A445-DEF34A971B8B}" srcOrd="1" destOrd="0" presId="urn:microsoft.com/office/officeart/2005/8/layout/bProcess4"/>
    <dgm:cxn modelId="{9D6DEC02-4666-492C-B2C0-A98B984FE16D}" type="presParOf" srcId="{E0390938-0882-4CF3-81AD-F515EC5C9609}" destId="{BD7543E9-DFA3-471A-A174-FB463F50E5D3}" srcOrd="7" destOrd="0" presId="urn:microsoft.com/office/officeart/2005/8/layout/bProcess4"/>
    <dgm:cxn modelId="{A02C84BA-F900-4E2C-8CB5-53B6CD380DE0}" type="presParOf" srcId="{E0390938-0882-4CF3-81AD-F515EC5C9609}" destId="{B758A8BB-2A19-4290-BBFE-C55BB5609373}" srcOrd="8" destOrd="0" presId="urn:microsoft.com/office/officeart/2005/8/layout/bProcess4"/>
    <dgm:cxn modelId="{21CDEDB3-6C10-4A25-8716-5E2EA23DCCC7}" type="presParOf" srcId="{B758A8BB-2A19-4290-BBFE-C55BB5609373}" destId="{3C8ABB22-D566-4666-BBBD-BC06953E0C80}" srcOrd="0" destOrd="0" presId="urn:microsoft.com/office/officeart/2005/8/layout/bProcess4"/>
    <dgm:cxn modelId="{0F918B0E-934D-4212-9E9D-55721989625F}" type="presParOf" srcId="{B758A8BB-2A19-4290-BBFE-C55BB5609373}" destId="{CFADA184-3744-4701-82B8-7093056A59F0}" srcOrd="1" destOrd="0" presId="urn:microsoft.com/office/officeart/2005/8/layout/bProcess4"/>
    <dgm:cxn modelId="{EF9097AF-9AC0-4270-9272-83A666A46509}" type="presParOf" srcId="{E0390938-0882-4CF3-81AD-F515EC5C9609}" destId="{A3B60436-CCBE-4DEC-9AB3-A4ADFA20BF9D}" srcOrd="9" destOrd="0" presId="urn:microsoft.com/office/officeart/2005/8/layout/bProcess4"/>
    <dgm:cxn modelId="{4B0CC910-96EC-4966-81B4-5C92D23C15D9}" type="presParOf" srcId="{E0390938-0882-4CF3-81AD-F515EC5C9609}" destId="{83515948-5CFE-4DCE-8C36-D22F5962E912}" srcOrd="10" destOrd="0" presId="urn:microsoft.com/office/officeart/2005/8/layout/bProcess4"/>
    <dgm:cxn modelId="{B5598D15-C403-43E4-B05D-1877517E2880}" type="presParOf" srcId="{83515948-5CFE-4DCE-8C36-D22F5962E912}" destId="{56A8BCEC-0B55-4AAC-812A-A4DD57C3CD40}" srcOrd="0" destOrd="0" presId="urn:microsoft.com/office/officeart/2005/8/layout/bProcess4"/>
    <dgm:cxn modelId="{FA2291A3-D552-4774-9019-585BEAA1455D}" type="presParOf" srcId="{83515948-5CFE-4DCE-8C36-D22F5962E912}" destId="{818D9A96-2647-446B-B9FF-706F9A9459C4}" srcOrd="1" destOrd="0" presId="urn:microsoft.com/office/officeart/2005/8/layout/bProcess4"/>
    <dgm:cxn modelId="{43D9780C-FA51-4038-A9F4-57CC5813B7D7}" type="presParOf" srcId="{E0390938-0882-4CF3-81AD-F515EC5C9609}" destId="{655C0E8A-0A6C-4A2D-8445-3E8DDD2BFC8B}" srcOrd="11" destOrd="0" presId="urn:microsoft.com/office/officeart/2005/8/layout/bProcess4"/>
    <dgm:cxn modelId="{647B057B-C971-465F-A325-3486A43C99BE}" type="presParOf" srcId="{E0390938-0882-4CF3-81AD-F515EC5C9609}" destId="{D6DDDD74-F90C-42C5-B454-B6ECA7EAD0B5}" srcOrd="12" destOrd="0" presId="urn:microsoft.com/office/officeart/2005/8/layout/bProcess4"/>
    <dgm:cxn modelId="{4D5253CB-E491-422A-8A4B-2C43CCA0892B}" type="presParOf" srcId="{D6DDDD74-F90C-42C5-B454-B6ECA7EAD0B5}" destId="{7DF923AE-76CC-44B1-8040-47E65F6C1437}" srcOrd="0" destOrd="0" presId="urn:microsoft.com/office/officeart/2005/8/layout/bProcess4"/>
    <dgm:cxn modelId="{C11EC8C2-72E4-44D9-9A74-5E44460DAE82}" type="presParOf" srcId="{D6DDDD74-F90C-42C5-B454-B6ECA7EAD0B5}" destId="{93A728DC-6857-41A5-97CC-FEC2696D36AD}" srcOrd="1" destOrd="0" presId="urn:microsoft.com/office/officeart/2005/8/layout/bProcess4"/>
    <dgm:cxn modelId="{9D323B89-6B9C-4B78-8AB0-AC1DDF652B1F}" type="presParOf" srcId="{E0390938-0882-4CF3-81AD-F515EC5C9609}" destId="{4FEA9C56-32B5-4DA4-ABF9-E6611ED197D7}" srcOrd="13" destOrd="0" presId="urn:microsoft.com/office/officeart/2005/8/layout/bProcess4"/>
    <dgm:cxn modelId="{75E723F4-E53C-4075-9A41-B558C8BA8E5C}" type="presParOf" srcId="{E0390938-0882-4CF3-81AD-F515EC5C9609}" destId="{6B6F1565-2CFF-4BD6-92DC-DD9FBA35B038}" srcOrd="14" destOrd="0" presId="urn:microsoft.com/office/officeart/2005/8/layout/bProcess4"/>
    <dgm:cxn modelId="{A67D8B00-2CDC-4EA9-8C2F-4741DE722F25}" type="presParOf" srcId="{6B6F1565-2CFF-4BD6-92DC-DD9FBA35B038}" destId="{BB2AB9C2-1AB7-46E4-B197-FF3089F0E3E5}" srcOrd="0" destOrd="0" presId="urn:microsoft.com/office/officeart/2005/8/layout/bProcess4"/>
    <dgm:cxn modelId="{ABC7EFDE-42DD-443F-8ED8-A012E71629C9}" type="presParOf" srcId="{6B6F1565-2CFF-4BD6-92DC-DD9FBA35B038}" destId="{C2226D55-5251-444C-9573-8865F30871DF}" srcOrd="1" destOrd="0" presId="urn:microsoft.com/office/officeart/2005/8/layout/bProcess4"/>
    <dgm:cxn modelId="{25ACEA85-803C-486A-A026-C00DC6E2DCFA}" type="presParOf" srcId="{E0390938-0882-4CF3-81AD-F515EC5C9609}" destId="{80C883EC-1B8B-4319-94D4-970358F876CE}" srcOrd="15" destOrd="0" presId="urn:microsoft.com/office/officeart/2005/8/layout/bProcess4"/>
    <dgm:cxn modelId="{2C257CB4-232B-421F-B9EE-E071B4687B7F}" type="presParOf" srcId="{E0390938-0882-4CF3-81AD-F515EC5C9609}" destId="{253F387B-6BB1-4447-BE71-E5C18DE96A90}" srcOrd="16" destOrd="0" presId="urn:microsoft.com/office/officeart/2005/8/layout/bProcess4"/>
    <dgm:cxn modelId="{0825A4AB-AB17-40B7-8EE6-D72552D35253}" type="presParOf" srcId="{253F387B-6BB1-4447-BE71-E5C18DE96A90}" destId="{86F83FE8-359C-4275-990A-9D0C811313DB}" srcOrd="0" destOrd="0" presId="urn:microsoft.com/office/officeart/2005/8/layout/bProcess4"/>
    <dgm:cxn modelId="{C9D91326-42D4-4247-8ECD-7F93634563F0}" type="presParOf" srcId="{253F387B-6BB1-4447-BE71-E5C18DE96A90}" destId="{86A635E4-289A-4642-9AC0-DD8FE6C84541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9C7B12-0E55-470A-A092-D4BA0D7C13A1}">
      <dsp:nvSpPr>
        <dsp:cNvPr id="0" name=""/>
        <dsp:cNvSpPr/>
      </dsp:nvSpPr>
      <dsp:spPr>
        <a:xfrm>
          <a:off x="0" y="1005123"/>
          <a:ext cx="11353800" cy="126449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1333D9-880D-40D2-82E7-F4DC175431A5}">
      <dsp:nvSpPr>
        <dsp:cNvPr id="0" name=""/>
        <dsp:cNvSpPr/>
      </dsp:nvSpPr>
      <dsp:spPr>
        <a:xfrm>
          <a:off x="345492" y="66520"/>
          <a:ext cx="3331921" cy="1218570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9B8814-E0D4-48F5-9D2A-29F66B378966}">
      <dsp:nvSpPr>
        <dsp:cNvPr id="0" name=""/>
        <dsp:cNvSpPr/>
      </dsp:nvSpPr>
      <dsp:spPr>
        <a:xfrm rot="10800000">
          <a:off x="334063" y="1324775"/>
          <a:ext cx="3331921" cy="3495881"/>
        </a:xfrm>
        <a:prstGeom prst="round2SameRect">
          <a:avLst>
            <a:gd name="adj1" fmla="val 10500"/>
            <a:gd name="adj2" fmla="val 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Arial" panose="020B0604020202020204" pitchFamily="34" charset="0"/>
              <a:cs typeface="Arial" panose="020B0604020202020204" pitchFamily="34" charset="0"/>
            </a:rPr>
            <a:t>- Complete all Iteration content marked with (B)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Arial" panose="020B0604020202020204" pitchFamily="34" charset="0"/>
              <a:cs typeface="Arial" panose="020B0604020202020204" pitchFamily="34" charset="0"/>
            </a:rPr>
            <a:t>- Must complete 6 of 8 iterations for full Participant grade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Arial" panose="020B0604020202020204" pitchFamily="34" charset="0"/>
              <a:cs typeface="Arial" panose="020B0604020202020204" pitchFamily="34" charset="0"/>
            </a:rPr>
            <a:t>- </a:t>
          </a:r>
          <a:r>
            <a:rPr lang="en-US" sz="2200" kern="1200" dirty="0" smtClean="0">
              <a:latin typeface="Arial" panose="020B0604020202020204" pitchFamily="34" charset="0"/>
              <a:cs typeface="Arial" panose="020B0604020202020204" pitchFamily="34" charset="0"/>
            </a:rPr>
            <a:t>60 </a:t>
          </a:r>
          <a:r>
            <a:rPr lang="en-US" sz="2200" kern="1200" dirty="0" smtClean="0">
              <a:latin typeface="Arial" panose="020B0604020202020204" pitchFamily="34" charset="0"/>
              <a:cs typeface="Arial" panose="020B0604020202020204" pitchFamily="34" charset="0"/>
            </a:rPr>
            <a:t>CLPs upon completion of course</a:t>
          </a:r>
          <a:endParaRPr lang="en-US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436531" y="1324775"/>
        <a:ext cx="3126985" cy="3393413"/>
      </dsp:txXfrm>
    </dsp:sp>
    <dsp:sp modelId="{CCC52A8A-7574-4461-A1BA-548A7BFC09AB}">
      <dsp:nvSpPr>
        <dsp:cNvPr id="0" name=""/>
        <dsp:cNvSpPr/>
      </dsp:nvSpPr>
      <dsp:spPr>
        <a:xfrm>
          <a:off x="4010939" y="100108"/>
          <a:ext cx="3331921" cy="1223929"/>
        </a:xfrm>
        <a:prstGeom prst="roundRect">
          <a:avLst>
            <a:gd name="adj" fmla="val 10000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3ACA3A-77FA-45FB-BC80-FED652EBDB60}">
      <dsp:nvSpPr>
        <dsp:cNvPr id="0" name=""/>
        <dsp:cNvSpPr/>
      </dsp:nvSpPr>
      <dsp:spPr>
        <a:xfrm rot="10800000">
          <a:off x="4010939" y="1379179"/>
          <a:ext cx="3331921" cy="3435424"/>
        </a:xfrm>
        <a:prstGeom prst="round2SameRect">
          <a:avLst>
            <a:gd name="adj1" fmla="val 10500"/>
            <a:gd name="adj2" fmla="val 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Arial" panose="020B0604020202020204" pitchFamily="34" charset="0"/>
              <a:cs typeface="Arial" panose="020B0604020202020204" pitchFamily="34" charset="0"/>
            </a:rPr>
            <a:t>- ½ of (S&amp;G) content and 7+ contributions to discussion boards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Arial" panose="020B0604020202020204" pitchFamily="34" charset="0"/>
              <a:cs typeface="Arial" panose="020B0604020202020204" pitchFamily="34" charset="0"/>
            </a:rPr>
            <a:t>- Earn 1 CLP for each badge 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Arial" panose="020B0604020202020204" pitchFamily="34" charset="0"/>
              <a:cs typeface="Arial" panose="020B0604020202020204" pitchFamily="34" charset="0"/>
            </a:rPr>
            <a:t>- Silver badge earned in 7 of 8 Iterations: 10 CLPs upon completion of course</a:t>
          </a:r>
          <a:endParaRPr lang="en-US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4113407" y="1379179"/>
        <a:ext cx="3126985" cy="3332956"/>
      </dsp:txXfrm>
    </dsp:sp>
    <dsp:sp modelId="{FF025CBC-30C0-4DF6-A070-6B6B2B2C8B15}">
      <dsp:nvSpPr>
        <dsp:cNvPr id="0" name=""/>
        <dsp:cNvSpPr/>
      </dsp:nvSpPr>
      <dsp:spPr>
        <a:xfrm>
          <a:off x="7676086" y="106656"/>
          <a:ext cx="3331921" cy="1219212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59F62-24E7-4B13-B7DD-B3A06437C3AE}">
      <dsp:nvSpPr>
        <dsp:cNvPr id="0" name=""/>
        <dsp:cNvSpPr/>
      </dsp:nvSpPr>
      <dsp:spPr>
        <a:xfrm rot="10800000">
          <a:off x="7666357" y="1390611"/>
          <a:ext cx="3331921" cy="3438219"/>
        </a:xfrm>
        <a:prstGeom prst="round2SameRect">
          <a:avLst>
            <a:gd name="adj1" fmla="val 10500"/>
            <a:gd name="adj2" fmla="val 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Arial" panose="020B0604020202020204" pitchFamily="34" charset="0"/>
              <a:cs typeface="Arial" panose="020B0604020202020204" pitchFamily="34" charset="0"/>
            </a:rPr>
            <a:t>- All of (S&amp;G) content and 10+ contributions to discussion boards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Arial" panose="020B0604020202020204" pitchFamily="34" charset="0"/>
              <a:cs typeface="Arial" panose="020B0604020202020204" pitchFamily="34" charset="0"/>
            </a:rPr>
            <a:t>- Earn 1 CLP for each badge </a:t>
          </a:r>
        </a:p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Arial" panose="020B0604020202020204" pitchFamily="34" charset="0"/>
              <a:cs typeface="Arial" panose="020B0604020202020204" pitchFamily="34" charset="0"/>
            </a:rPr>
            <a:t>- Gold badge earned in 7 of 8 Iterations: 10 CLPs upon completion of course</a:t>
          </a:r>
          <a:endParaRPr lang="en-US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7768825" y="1390611"/>
        <a:ext cx="3126985" cy="33357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D5CCC1-1E05-40F2-8E46-E318E24C07DA}">
      <dsp:nvSpPr>
        <dsp:cNvPr id="0" name=""/>
        <dsp:cNvSpPr/>
      </dsp:nvSpPr>
      <dsp:spPr>
        <a:xfrm rot="5400000">
          <a:off x="-374328" y="1438591"/>
          <a:ext cx="1654072" cy="1996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7E217-F018-4958-90C5-AA47F041BC3F}">
      <dsp:nvSpPr>
        <dsp:cNvPr id="0" name=""/>
        <dsp:cNvSpPr/>
      </dsp:nvSpPr>
      <dsp:spPr>
        <a:xfrm>
          <a:off x="4087" y="379875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Defining the Need (Requirement Definition)</a:t>
          </a:r>
          <a:endParaRPr lang="en-US" sz="2100" kern="1200" dirty="0"/>
        </a:p>
      </dsp:txBody>
      <dsp:txXfrm>
        <a:off x="43074" y="418862"/>
        <a:ext cx="2140557" cy="1253144"/>
      </dsp:txXfrm>
    </dsp:sp>
    <dsp:sp modelId="{495323B2-481C-4980-A142-DCBF54885598}">
      <dsp:nvSpPr>
        <dsp:cNvPr id="0" name=""/>
        <dsp:cNvSpPr/>
      </dsp:nvSpPr>
      <dsp:spPr>
        <a:xfrm rot="5400000">
          <a:off x="-374328" y="3102489"/>
          <a:ext cx="1654072" cy="199667"/>
        </a:xfrm>
        <a:prstGeom prst="rect">
          <a:avLst/>
        </a:prstGeom>
        <a:solidFill>
          <a:schemeClr val="accent5">
            <a:hueOff val="-1050478"/>
            <a:satOff val="-1461"/>
            <a:lumOff val="-56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68042D-542F-4C89-9C73-01CA42518780}">
      <dsp:nvSpPr>
        <dsp:cNvPr id="0" name=""/>
        <dsp:cNvSpPr/>
      </dsp:nvSpPr>
      <dsp:spPr>
        <a:xfrm>
          <a:off x="4087" y="2043774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-919168"/>
            <a:satOff val="-1278"/>
            <a:lumOff val="-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Market Research</a:t>
          </a:r>
          <a:endParaRPr lang="en-US" sz="2100" kern="1200" dirty="0"/>
        </a:p>
      </dsp:txBody>
      <dsp:txXfrm>
        <a:off x="43074" y="2082761"/>
        <a:ext cx="2140557" cy="1253144"/>
      </dsp:txXfrm>
    </dsp:sp>
    <dsp:sp modelId="{8406E4E3-9D39-4915-BF0A-8686078779BE}">
      <dsp:nvSpPr>
        <dsp:cNvPr id="0" name=""/>
        <dsp:cNvSpPr/>
      </dsp:nvSpPr>
      <dsp:spPr>
        <a:xfrm>
          <a:off x="457620" y="3934438"/>
          <a:ext cx="2940820" cy="199667"/>
        </a:xfrm>
        <a:prstGeom prst="rect">
          <a:avLst/>
        </a:prstGeom>
        <a:solidFill>
          <a:schemeClr val="accent5">
            <a:hueOff val="-2100956"/>
            <a:satOff val="-2922"/>
            <a:lumOff val="-112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54D9C-5CE1-4CB5-B442-9E07EA121E76}">
      <dsp:nvSpPr>
        <dsp:cNvPr id="0" name=""/>
        <dsp:cNvSpPr/>
      </dsp:nvSpPr>
      <dsp:spPr>
        <a:xfrm>
          <a:off x="4087" y="3707672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Digital Services Market Segments</a:t>
          </a:r>
          <a:endParaRPr lang="en-US" sz="2100" kern="1200" dirty="0"/>
        </a:p>
      </dsp:txBody>
      <dsp:txXfrm>
        <a:off x="43074" y="3746659"/>
        <a:ext cx="2140557" cy="1253144"/>
      </dsp:txXfrm>
    </dsp:sp>
    <dsp:sp modelId="{BD7543E9-DFA3-471A-A174-FB463F50E5D3}">
      <dsp:nvSpPr>
        <dsp:cNvPr id="0" name=""/>
        <dsp:cNvSpPr/>
      </dsp:nvSpPr>
      <dsp:spPr>
        <a:xfrm rot="16200000">
          <a:off x="2576317" y="3102489"/>
          <a:ext cx="1654072" cy="199667"/>
        </a:xfrm>
        <a:prstGeom prst="rect">
          <a:avLst/>
        </a:prstGeom>
        <a:solidFill>
          <a:schemeClr val="accent5">
            <a:hueOff val="-3151433"/>
            <a:satOff val="-4383"/>
            <a:lumOff val="-16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0F8DA4-6177-4109-A445-DEF34A971B8B}">
      <dsp:nvSpPr>
        <dsp:cNvPr id="0" name=""/>
        <dsp:cNvSpPr/>
      </dsp:nvSpPr>
      <dsp:spPr>
        <a:xfrm>
          <a:off x="2954734" y="3707672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-2757504"/>
            <a:satOff val="-3835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Solicitation Methods</a:t>
          </a:r>
          <a:endParaRPr lang="en-US" sz="2100" kern="1200" dirty="0"/>
        </a:p>
      </dsp:txBody>
      <dsp:txXfrm>
        <a:off x="2993721" y="3746659"/>
        <a:ext cx="2140557" cy="1253144"/>
      </dsp:txXfrm>
    </dsp:sp>
    <dsp:sp modelId="{A3B60436-CCBE-4DEC-9AB3-A4ADFA20BF9D}">
      <dsp:nvSpPr>
        <dsp:cNvPr id="0" name=""/>
        <dsp:cNvSpPr/>
      </dsp:nvSpPr>
      <dsp:spPr>
        <a:xfrm rot="16200000">
          <a:off x="2576317" y="1438591"/>
          <a:ext cx="1654072" cy="199667"/>
        </a:xfrm>
        <a:prstGeom prst="rect">
          <a:avLst/>
        </a:prstGeom>
        <a:solidFill>
          <a:schemeClr val="accent5">
            <a:hueOff val="-4201911"/>
            <a:satOff val="-5845"/>
            <a:lumOff val="-22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DA184-3744-4701-82B8-7093056A59F0}">
      <dsp:nvSpPr>
        <dsp:cNvPr id="0" name=""/>
        <dsp:cNvSpPr/>
      </dsp:nvSpPr>
      <dsp:spPr>
        <a:xfrm>
          <a:off x="2954734" y="2043774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Source Selection/</a:t>
          </a:r>
          <a:r>
            <a:rPr lang="en-US" sz="2100" kern="1200" dirty="0" err="1" smtClean="0"/>
            <a:t>Eval</a:t>
          </a:r>
          <a:r>
            <a:rPr lang="en-US" sz="2100" kern="1200" dirty="0" smtClean="0"/>
            <a:t> Factors</a:t>
          </a:r>
          <a:endParaRPr lang="en-US" sz="2100" kern="1200" dirty="0"/>
        </a:p>
      </dsp:txBody>
      <dsp:txXfrm>
        <a:off x="2993721" y="2082761"/>
        <a:ext cx="2140557" cy="1253144"/>
      </dsp:txXfrm>
    </dsp:sp>
    <dsp:sp modelId="{655C0E8A-0A6C-4A2D-8445-3E8DDD2BFC8B}">
      <dsp:nvSpPr>
        <dsp:cNvPr id="0" name=""/>
        <dsp:cNvSpPr/>
      </dsp:nvSpPr>
      <dsp:spPr>
        <a:xfrm>
          <a:off x="3408266" y="606641"/>
          <a:ext cx="2940820" cy="199667"/>
        </a:xfrm>
        <a:prstGeom prst="rect">
          <a:avLst/>
        </a:prstGeom>
        <a:solidFill>
          <a:schemeClr val="accent5">
            <a:hueOff val="-5252389"/>
            <a:satOff val="-7306"/>
            <a:lumOff val="-280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8D9A96-2647-446B-B9FF-706F9A9459C4}">
      <dsp:nvSpPr>
        <dsp:cNvPr id="0" name=""/>
        <dsp:cNvSpPr/>
      </dsp:nvSpPr>
      <dsp:spPr>
        <a:xfrm>
          <a:off x="2954734" y="379875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-4595840"/>
            <a:satOff val="-6392"/>
            <a:lumOff val="-2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Contract Type</a:t>
          </a:r>
          <a:endParaRPr lang="en-US" sz="2100" kern="1200" dirty="0"/>
        </a:p>
      </dsp:txBody>
      <dsp:txXfrm>
        <a:off x="2993721" y="418862"/>
        <a:ext cx="2140557" cy="1253144"/>
      </dsp:txXfrm>
    </dsp:sp>
    <dsp:sp modelId="{4FEA9C56-32B5-4DA4-ABF9-E6611ED197D7}">
      <dsp:nvSpPr>
        <dsp:cNvPr id="0" name=""/>
        <dsp:cNvSpPr/>
      </dsp:nvSpPr>
      <dsp:spPr>
        <a:xfrm rot="5400000">
          <a:off x="5526964" y="1438591"/>
          <a:ext cx="1654072" cy="199667"/>
        </a:xfrm>
        <a:prstGeom prst="rect">
          <a:avLst/>
        </a:prstGeom>
        <a:solidFill>
          <a:schemeClr val="accent5">
            <a:hueOff val="-6302867"/>
            <a:satOff val="-8767"/>
            <a:lumOff val="-336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728DC-6857-41A5-97CC-FEC2696D36AD}">
      <dsp:nvSpPr>
        <dsp:cNvPr id="0" name=""/>
        <dsp:cNvSpPr/>
      </dsp:nvSpPr>
      <dsp:spPr>
        <a:xfrm>
          <a:off x="5905380" y="379875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Risk Analysis &amp; Mitigation</a:t>
          </a:r>
          <a:endParaRPr lang="en-US" sz="2100" kern="1200" dirty="0"/>
        </a:p>
      </dsp:txBody>
      <dsp:txXfrm>
        <a:off x="5944367" y="418862"/>
        <a:ext cx="2140557" cy="1253144"/>
      </dsp:txXfrm>
    </dsp:sp>
    <dsp:sp modelId="{80C883EC-1B8B-4319-94D4-970358F876CE}">
      <dsp:nvSpPr>
        <dsp:cNvPr id="0" name=""/>
        <dsp:cNvSpPr/>
      </dsp:nvSpPr>
      <dsp:spPr>
        <a:xfrm rot="5400000">
          <a:off x="5526964" y="3102489"/>
          <a:ext cx="1654072" cy="19966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26D55-5251-444C-9573-8865F30871DF}">
      <dsp:nvSpPr>
        <dsp:cNvPr id="0" name=""/>
        <dsp:cNvSpPr/>
      </dsp:nvSpPr>
      <dsp:spPr>
        <a:xfrm>
          <a:off x="5905380" y="2043774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-6434176"/>
            <a:satOff val="-8949"/>
            <a:lumOff val="-3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Pricing/Budgeting</a:t>
          </a:r>
          <a:endParaRPr lang="en-US" sz="2100" kern="1200" dirty="0"/>
        </a:p>
      </dsp:txBody>
      <dsp:txXfrm>
        <a:off x="5944367" y="2082761"/>
        <a:ext cx="2140557" cy="1253144"/>
      </dsp:txXfrm>
    </dsp:sp>
    <dsp:sp modelId="{86A635E4-289A-4642-9AC0-DD8FE6C84541}">
      <dsp:nvSpPr>
        <dsp:cNvPr id="0" name=""/>
        <dsp:cNvSpPr/>
      </dsp:nvSpPr>
      <dsp:spPr>
        <a:xfrm>
          <a:off x="5905380" y="3707672"/>
          <a:ext cx="2218531" cy="1331118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Award &amp; Contract Admin</a:t>
          </a:r>
          <a:endParaRPr lang="en-US" sz="2100" kern="1200" dirty="0"/>
        </a:p>
      </dsp:txBody>
      <dsp:txXfrm>
        <a:off x="5944367" y="3746659"/>
        <a:ext cx="2140557" cy="1253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8701F-A889-4B94-A380-68791E188376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AD792-D0E5-463E-BAD3-EF54C5037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94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6BDC796-006F-442D-A66B-1415D11D2B2A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AFC8854-003F-465D-BEBB-FBCAECCCE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C8854-003F-465D-BEBB-FBCAECCCEB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07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C8854-003F-465D-BEBB-FBCAECCCEB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62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C8854-003F-465D-BEBB-FBCAECCCEBB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383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C8854-003F-465D-BEBB-FBCAECCCEB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883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C8854-003F-465D-BEBB-FBCAECCCEBB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91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C8854-003F-465D-BEBB-FBCAECCCEB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60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C8854-003F-465D-BEBB-FBCAECCCEBB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60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C8854-003F-465D-BEBB-FBCAECCCEBB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377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C8854-003F-465D-BEBB-FBCAECCCEBB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910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C8854-003F-465D-BEBB-FBCAECCCEBB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3571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C8854-003F-465D-BEBB-FBCAECCCEBB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33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C8854-003F-465D-BEBB-FBCAECCCEB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72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C8854-003F-465D-BEBB-FBCAECCCEBB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131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C8854-003F-465D-BEBB-FBCAECCCEBB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113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C8854-003F-465D-BEBB-FBCAECCCEBB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4143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C8854-003F-465D-BEBB-FBCAECCCEBB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261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C8854-003F-465D-BEBB-FBCAECCCEBB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3310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C8854-003F-465D-BEBB-FBCAECCCEBB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045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C8854-003F-465D-BEBB-FBCAECCCEBB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87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7382773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C8854-003F-465D-BEBB-FBCAECCCEBB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717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C8854-003F-465D-BEBB-FBCAECCCEBB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76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C8854-003F-465D-BEBB-FBCAECCCEB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674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 smtClean="0"/>
              <a:t>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C8854-003F-465D-BEBB-FBCAECCCEBB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3429623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C8854-003F-465D-BEBB-FBCAECCCEBB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729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C8854-003F-465D-BEBB-FBCAECCCEBB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810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C8854-003F-465D-BEBB-FBCAECCCEBB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31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C8854-003F-465D-BEBB-FBCAECCCEBB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831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C8854-003F-465D-BEBB-FBCAECCCEBB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504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C8854-003F-465D-BEBB-FBCAECCCEBB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205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C8854-003F-465D-BEBB-FBCAECCCEBB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684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C8854-003F-465D-BEBB-FBCAECCCEBB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463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C8854-003F-465D-BEBB-FBCAECCCEBB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62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C8854-003F-465D-BEBB-FBCAECCCEB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717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C8854-003F-465D-BEBB-FBCAECCCEBB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122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C8854-003F-465D-BEBB-FBCAECCCEBB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642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C8854-003F-465D-BEBB-FBCAECCCEBB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28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C8854-003F-465D-BEBB-FBCAECCCEB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04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C8854-003F-465D-BEBB-FBCAECCCEB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07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C8854-003F-465D-BEBB-FBCAECCCEB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91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C8854-003F-465D-BEBB-FBCAECCCEB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71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FC8854-003F-465D-BEBB-FBCAECCCEB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25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9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6" name="Picture 2" descr="http://icf-edx-pilot.cloudapp.net/static/themes/ionisx/images/sunrise.98dd28f2df8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114425"/>
            <a:ext cx="12198969" cy="3494496"/>
          </a:xfrm>
          <a:prstGeom prst="rect">
            <a:avLst/>
          </a:prstGeom>
          <a:noFill/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DFA5455E-396F-4CC6-B1CB-7A7B8FB4B650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40880CF9-F3C5-4D12-BC1E-00E909D020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266700" y="1256121"/>
            <a:ext cx="8924925" cy="1515654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1341846"/>
            <a:ext cx="9144000" cy="829854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66700" y="2771775"/>
            <a:ext cx="8924544" cy="866775"/>
          </a:xfrm>
          <a:prstGeom prst="rect">
            <a:avLst/>
          </a:prstGeom>
          <a:solidFill>
            <a:srgbClr val="4291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2953159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47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455E-396F-4CC6-B1CB-7A7B8FB4B650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0CF9-F3C5-4D12-BC1E-00E909D02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8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455E-396F-4CC6-B1CB-7A7B8FB4B650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0CF9-F3C5-4D12-BC1E-00E909D02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65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1 - dark">
    <p:bg>
      <p:bgPr>
        <a:solidFill>
          <a:srgbClr val="344664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868736" y="3887762"/>
            <a:ext cx="8620303" cy="9387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30000"/>
              </a:lnSpc>
              <a:buSzTx/>
              <a:buFontTx/>
              <a:buNone/>
              <a:defRPr sz="4500">
                <a:solidFill>
                  <a:srgbClr val="FFFFFF"/>
                </a:solidFill>
              </a:defRPr>
            </a:lvl1pPr>
            <a:lvl2pPr marL="930116" indent="-558070" algn="ctr">
              <a:lnSpc>
                <a:spcPct val="130000"/>
              </a:lnSpc>
              <a:buFontTx/>
              <a:defRPr sz="4500">
                <a:solidFill>
                  <a:srgbClr val="FFFFFF"/>
                </a:solidFill>
              </a:defRPr>
            </a:lvl2pPr>
            <a:lvl3pPr marL="1302163" indent="-558070" algn="ctr">
              <a:lnSpc>
                <a:spcPct val="130000"/>
              </a:lnSpc>
              <a:buFontTx/>
              <a:defRPr sz="4500">
                <a:solidFill>
                  <a:srgbClr val="FFFFFF"/>
                </a:solidFill>
              </a:defRPr>
            </a:lvl3pPr>
            <a:lvl4pPr marL="1674209" indent="-558070" algn="ctr">
              <a:lnSpc>
                <a:spcPct val="130000"/>
              </a:lnSpc>
              <a:buFontTx/>
              <a:defRPr sz="4500">
                <a:solidFill>
                  <a:srgbClr val="FFFFFF"/>
                </a:solidFill>
              </a:defRPr>
            </a:lvl4pPr>
            <a:lvl5pPr marL="2046256" indent="-558070" algn="ctr">
              <a:lnSpc>
                <a:spcPct val="130000"/>
              </a:lnSpc>
              <a:buFontTx/>
              <a:defRPr sz="45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sz="quarter" idx="13"/>
          </p:nvPr>
        </p:nvSpPr>
        <p:spPr>
          <a:xfrm>
            <a:off x="3692425" y="5085864"/>
            <a:ext cx="4972348" cy="9387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60000"/>
              </a:lnSpc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</a:lstStyle>
          <a:p>
            <a:pPr marL="0" indent="0" algn="ctr">
              <a:lnSpc>
                <a:spcPct val="60000"/>
              </a:lnSpc>
              <a:buSzTx/>
              <a:buFontTx/>
              <a:buNone/>
              <a:defRPr sz="20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4" name="image3.pdf" descr="USDS-logo-ondark.eps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79240" y="1684124"/>
            <a:ext cx="3347402" cy="1514583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769087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9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6" name="Picture 2" descr="http://icf-edx-pilot.cloudapp.net/static/themes/ionisx/images/sunrise.98dd28f2df8a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114425"/>
            <a:ext cx="12198969" cy="3494496"/>
          </a:xfrm>
          <a:prstGeom prst="rect">
            <a:avLst/>
          </a:prstGeom>
          <a:noFill/>
          <a:effectLst>
            <a:outerShdw blurRad="50800" dist="254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DFA5455E-396F-4CC6-B1CB-7A7B8FB4B650}" type="datetimeFigureOut">
              <a:rPr lang="en-US" smtClean="0">
                <a:solidFill>
                  <a:prstClr val="white"/>
                </a:solidFill>
              </a:rPr>
              <a:pPr/>
              <a:t>4/21/2017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40880CF9-F3C5-4D12-BC1E-00E909D0208D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266700" y="1256121"/>
            <a:ext cx="8924925" cy="1515654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1341846"/>
            <a:ext cx="9144000" cy="829854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2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66700" y="2771775"/>
            <a:ext cx="8924544" cy="866775"/>
          </a:xfrm>
          <a:prstGeom prst="rect">
            <a:avLst/>
          </a:prstGeom>
          <a:solidFill>
            <a:srgbClr val="4291F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2953159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33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4291F0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295400"/>
          </a:xfrm>
          <a:prstGeom prst="rect">
            <a:avLst/>
          </a:prstGeom>
          <a:solidFill>
            <a:srgbClr val="4291F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3175"/>
            <a:ext cx="11353800" cy="1325563"/>
          </a:xfrm>
        </p:spPr>
        <p:txBody>
          <a:bodyPr>
            <a:normAutofit/>
          </a:bodyPr>
          <a:lstStyle>
            <a:lvl1pPr>
              <a:defRPr lang="en-US" sz="3600" dirty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825625"/>
            <a:ext cx="113538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DFA5455E-396F-4CC6-B1CB-7A7B8FB4B6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40880CF9-F3C5-4D12-BC1E-00E909D020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2" descr="http://icf-edx-pilot.cloudapp.net/static/themes/ionisx/images/sunrise.98dd28f2df8a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13"/>
          <a:stretch/>
        </p:blipFill>
        <p:spPr bwMode="auto">
          <a:xfrm>
            <a:off x="10315574" y="0"/>
            <a:ext cx="1876425" cy="129877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10953750" y="6356350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</a:rPr>
              <a:t>-</a:t>
            </a:r>
            <a:fld id="{7349C8A6-941C-40D5-9CC0-DF2FB5E3BA89}" type="slidenum">
              <a:rPr lang="en-US" b="1" smtClean="0">
                <a:solidFill>
                  <a:prstClr val="white"/>
                </a:solidFill>
              </a:rPr>
              <a:pPr/>
              <a:t>‹#›</a:t>
            </a:fld>
            <a:r>
              <a:rPr lang="en-US" b="1" dirty="0" smtClean="0">
                <a:solidFill>
                  <a:prstClr val="white"/>
                </a:solidFill>
              </a:rPr>
              <a:t>-</a:t>
            </a:r>
            <a:endParaRPr lang="en-US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02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455E-396F-4CC6-B1CB-7A7B8FB4B6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0CF9-F3C5-4D12-BC1E-00E909D020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53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455E-396F-4CC6-B1CB-7A7B8FB4B6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0CF9-F3C5-4D12-BC1E-00E909D020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0953750" y="6356350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</a:rPr>
              <a:t>-</a:t>
            </a:r>
            <a:fld id="{7349C8A6-941C-40D5-9CC0-DF2FB5E3BA89}" type="slidenum">
              <a:rPr lang="en-US" b="1" smtClean="0">
                <a:solidFill>
                  <a:prstClr val="white"/>
                </a:solidFill>
              </a:rPr>
              <a:pPr/>
              <a:t>‹#›</a:t>
            </a:fld>
            <a:r>
              <a:rPr lang="en-US" b="1" dirty="0" smtClean="0">
                <a:solidFill>
                  <a:prstClr val="white"/>
                </a:solidFill>
              </a:rPr>
              <a:t>-</a:t>
            </a:r>
            <a:endParaRPr lang="en-US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239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455E-396F-4CC6-B1CB-7A7B8FB4B6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0CF9-F3C5-4D12-BC1E-00E909D020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81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455E-396F-4CC6-B1CB-7A7B8FB4B6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0CF9-F3C5-4D12-BC1E-00E909D020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771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455E-396F-4CC6-B1CB-7A7B8FB4B6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0CF9-F3C5-4D12-BC1E-00E909D020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955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4291F0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295400"/>
          </a:xfrm>
          <a:prstGeom prst="rect">
            <a:avLst/>
          </a:prstGeom>
          <a:solidFill>
            <a:srgbClr val="4291F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69875"/>
            <a:ext cx="11353800" cy="1325563"/>
          </a:xfrm>
        </p:spPr>
        <p:txBody>
          <a:bodyPr>
            <a:normAutofit/>
          </a:bodyPr>
          <a:lstStyle>
            <a:lvl1pPr>
              <a:defRPr lang="en-US" sz="3600" dirty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825625"/>
            <a:ext cx="11353800" cy="4351338"/>
          </a:xfr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DFA5455E-396F-4CC6-B1CB-7A7B8FB4B650}" type="datetimeFigureOut">
              <a:rPr lang="en-US" smtClean="0"/>
              <a:pPr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40880CF9-F3C5-4D12-BC1E-00E909D0208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 descr="http://icf-edx-pilot.cloudapp.net/static/themes/ionisx/images/sunrise.98dd28f2df8a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13"/>
          <a:stretch/>
        </p:blipFill>
        <p:spPr bwMode="auto">
          <a:xfrm>
            <a:off x="10315574" y="0"/>
            <a:ext cx="1876425" cy="129877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10953750" y="6356350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-</a:t>
            </a:r>
            <a:fld id="{7349C8A6-941C-40D5-9CC0-DF2FB5E3BA89}" type="slidenum">
              <a:rPr lang="en-US" b="1" smtClean="0">
                <a:solidFill>
                  <a:schemeClr val="bg1"/>
                </a:solidFill>
              </a:rPr>
              <a:t>‹#›</a:t>
            </a:fld>
            <a:r>
              <a:rPr lang="en-US" b="1" dirty="0" smtClean="0">
                <a:solidFill>
                  <a:schemeClr val="bg1"/>
                </a:solidFill>
              </a:rPr>
              <a:t>-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200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455E-396F-4CC6-B1CB-7A7B8FB4B6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0CF9-F3C5-4D12-BC1E-00E909D020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2372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455E-396F-4CC6-B1CB-7A7B8FB4B6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0CF9-F3C5-4D12-BC1E-00E909D020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6618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455E-396F-4CC6-B1CB-7A7B8FB4B6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0CF9-F3C5-4D12-BC1E-00E909D020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7831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455E-396F-4CC6-B1CB-7A7B8FB4B6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0CF9-F3C5-4D12-BC1E-00E909D020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5654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6005" y="1600200"/>
            <a:ext cx="10363200" cy="9144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34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455E-396F-4CC6-B1CB-7A7B8FB4B650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0CF9-F3C5-4D12-BC1E-00E909D02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30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455E-396F-4CC6-B1CB-7A7B8FB4B650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0CF9-F3C5-4D12-BC1E-00E909D020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0953750" y="6356350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-</a:t>
            </a:r>
            <a:fld id="{7349C8A6-941C-40D5-9CC0-DF2FB5E3BA89}" type="slidenum">
              <a:rPr lang="en-US" b="1" smtClean="0">
                <a:solidFill>
                  <a:schemeClr val="bg1"/>
                </a:solidFill>
              </a:rPr>
              <a:t>‹#›</a:t>
            </a:fld>
            <a:r>
              <a:rPr lang="en-US" b="1" dirty="0" smtClean="0">
                <a:solidFill>
                  <a:schemeClr val="bg1"/>
                </a:solidFill>
              </a:rPr>
              <a:t>-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710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455E-396F-4CC6-B1CB-7A7B8FB4B650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0CF9-F3C5-4D12-BC1E-00E909D02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8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455E-396F-4CC6-B1CB-7A7B8FB4B650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0CF9-F3C5-4D12-BC1E-00E909D02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96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455E-396F-4CC6-B1CB-7A7B8FB4B650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0CF9-F3C5-4D12-BC1E-00E909D02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12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455E-396F-4CC6-B1CB-7A7B8FB4B650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0CF9-F3C5-4D12-BC1E-00E909D02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4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455E-396F-4CC6-B1CB-7A7B8FB4B650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80CF9-F3C5-4D12-BC1E-00E909D02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7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4291F0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295400"/>
          </a:xfrm>
          <a:prstGeom prst="rect">
            <a:avLst/>
          </a:prstGeom>
          <a:solidFill>
            <a:srgbClr val="4291F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u="none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8150" y="155575"/>
            <a:ext cx="109156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455E-396F-4CC6-B1CB-7A7B8FB4B650}" type="datetimeFigureOut">
              <a:rPr lang="en-US" smtClean="0"/>
              <a:t>4/21/2017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80CF9-F3C5-4D12-BC1E-00E909D0208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ttp://icf-edx-pilot.cloudapp.net/static/themes/ionisx/images/sunrise.98dd28f2df8a.jpg"/>
          <p:cNvPicPr>
            <a:picLocks noChangeAspect="1" noChangeArrowheads="1"/>
          </p:cNvPicPr>
          <p:nvPr userDrawn="1"/>
        </p:nvPicPr>
        <p:blipFill rotWithShape="1"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13"/>
          <a:stretch/>
        </p:blipFill>
        <p:spPr bwMode="auto">
          <a:xfrm>
            <a:off x="10315574" y="0"/>
            <a:ext cx="1876425" cy="129877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10953750" y="6356350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-</a:t>
            </a:r>
            <a:fld id="{7349C8A6-941C-40D5-9CC0-DF2FB5E3BA89}" type="slidenum">
              <a:rPr lang="en-US" b="1" smtClean="0">
                <a:solidFill>
                  <a:schemeClr val="bg1"/>
                </a:solidFill>
              </a:rPr>
              <a:t>‹#›</a:t>
            </a:fld>
            <a:r>
              <a:rPr lang="en-US" b="1" dirty="0" smtClean="0">
                <a:solidFill>
                  <a:schemeClr val="bg1"/>
                </a:solidFill>
              </a:rPr>
              <a:t>-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40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u="none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4291F0"/>
          </a:solidFill>
          <a:ln>
            <a:noFill/>
          </a:ln>
          <a:effectLst>
            <a:outerShdw blurRad="50800" dist="127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295400"/>
          </a:xfrm>
          <a:prstGeom prst="rect">
            <a:avLst/>
          </a:prstGeom>
          <a:solidFill>
            <a:srgbClr val="4291F0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8150" y="155575"/>
            <a:ext cx="109156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455E-396F-4CC6-B1CB-7A7B8FB4B65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4/21/2017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80CF9-F3C5-4D12-BC1E-00E909D020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http://icf-edx-pilot.cloudapp.net/static/themes/ionisx/images/sunrise.98dd28f2df8a.jpg"/>
          <p:cNvPicPr>
            <a:picLocks noChangeAspect="1" noChangeArrowheads="1"/>
          </p:cNvPicPr>
          <p:nvPr userDrawn="1"/>
        </p:nvPicPr>
        <p:blipFill rotWithShape="1"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13"/>
          <a:stretch/>
        </p:blipFill>
        <p:spPr bwMode="auto">
          <a:xfrm>
            <a:off x="10315574" y="0"/>
            <a:ext cx="1876425" cy="129877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10953750" y="6356350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white"/>
                </a:solidFill>
              </a:rPr>
              <a:t>-</a:t>
            </a:r>
            <a:fld id="{7349C8A6-941C-40D5-9CC0-DF2FB5E3BA89}" type="slidenum">
              <a:rPr lang="en-US" b="1" smtClean="0">
                <a:solidFill>
                  <a:prstClr val="white"/>
                </a:solidFill>
              </a:rPr>
              <a:pPr/>
              <a:t>‹#›</a:t>
            </a:fld>
            <a:r>
              <a:rPr lang="en-US" b="1" dirty="0" smtClean="0">
                <a:solidFill>
                  <a:prstClr val="white"/>
                </a:solidFill>
              </a:rPr>
              <a:t>-</a:t>
            </a:r>
            <a:endParaRPr lang="en-US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94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u="none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farhub.cio.gov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175" y="1395046"/>
            <a:ext cx="9144000" cy="1157654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Digital Services Contracting Professional </a:t>
            </a:r>
            <a:r>
              <a:rPr lang="en-US" sz="2400" dirty="0" smtClean="0"/>
              <a:t>Development MVP Program</a:t>
            </a:r>
            <a:br>
              <a:rPr lang="en-US" sz="2400" dirty="0" smtClean="0"/>
            </a:br>
            <a:r>
              <a:rPr lang="en-US" sz="1000" dirty="0"/>
              <a:t> </a:t>
            </a:r>
            <a:r>
              <a:rPr lang="en-US" sz="11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100" dirty="0" smtClean="0"/>
              <a:t>Orientation Day 3</a:t>
            </a:r>
            <a:endParaRPr lang="en-US" sz="5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August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1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 Overview, continued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62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1315" y="1584730"/>
            <a:ext cx="5188128" cy="4553666"/>
          </a:xfrm>
          <a:prstGeom prst="rect">
            <a:avLst/>
          </a:prstGeom>
          <a:noFill/>
          <a:ln w="9525">
            <a:solidFill>
              <a:srgbClr val="0043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11353800" cy="1325563"/>
          </a:xfrm>
        </p:spPr>
        <p:txBody>
          <a:bodyPr/>
          <a:lstStyle/>
          <a:p>
            <a:r>
              <a:rPr lang="en-US" dirty="0" smtClean="0"/>
              <a:t>The Courseware Home Page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825624"/>
            <a:ext cx="6248400" cy="461327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Left navigation is where content will display for each Iteration.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Tracking completion of content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Some content must be completed to unlock other pieces of content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Content will be marked, so you can pick out what is required/elective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01315" y="2303461"/>
            <a:ext cx="2133600" cy="3657600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1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69875"/>
            <a:ext cx="11353800" cy="925879"/>
          </a:xfrm>
        </p:spPr>
        <p:txBody>
          <a:bodyPr/>
          <a:lstStyle/>
          <a:p>
            <a:r>
              <a:rPr lang="en-US" dirty="0" smtClean="0"/>
              <a:t>Earning Badges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825625"/>
            <a:ext cx="79967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Two types of Badges</a:t>
            </a:r>
          </a:p>
          <a:p>
            <a:pPr lvl="1"/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Olympic badges</a:t>
            </a:r>
          </a:p>
          <a:p>
            <a:pPr lvl="2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Based on work completed in an iteration</a:t>
            </a:r>
          </a:p>
          <a:p>
            <a:pPr lvl="2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Goes toward your participation grade</a:t>
            </a:r>
          </a:p>
          <a:p>
            <a:pPr lvl="2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number of CLPs you earn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Applied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Skills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badges</a:t>
            </a:r>
          </a:p>
          <a:p>
            <a:pPr lvl="2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ased on activities performed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of the program activities and content</a:t>
            </a:r>
          </a:p>
          <a:p>
            <a:pPr lvl="2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Awarded by the category of activity performed</a:t>
            </a:r>
          </a:p>
          <a:p>
            <a:pPr lvl="2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 levels can be earned for engaging in an activity multiple times</a:t>
            </a:r>
          </a:p>
          <a:p>
            <a:pPr lvl="2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107" y="2644696"/>
            <a:ext cx="1226004" cy="12260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402" y="2644696"/>
            <a:ext cx="1245437" cy="12454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999" y="1570827"/>
            <a:ext cx="1321515" cy="13215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900" y="3736452"/>
            <a:ext cx="1227550" cy="1227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554" y="4615308"/>
            <a:ext cx="1225718" cy="12257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218" y="4658043"/>
            <a:ext cx="1193561" cy="119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56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69875"/>
            <a:ext cx="11353800" cy="925879"/>
          </a:xfrm>
        </p:spPr>
        <p:txBody>
          <a:bodyPr/>
          <a:lstStyle/>
          <a:p>
            <a:r>
              <a:rPr lang="en-US" dirty="0" smtClean="0"/>
              <a:t>Olympic Badging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7172806"/>
              </p:ext>
            </p:extLst>
          </p:nvPr>
        </p:nvGraphicFramePr>
        <p:xfrm>
          <a:off x="419100" y="1428750"/>
          <a:ext cx="11353800" cy="4748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490" y="1314450"/>
            <a:ext cx="1562100" cy="1562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190" y="1344930"/>
            <a:ext cx="1531620" cy="15316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851" y="1356360"/>
            <a:ext cx="1508760" cy="1508760"/>
          </a:xfrm>
          <a:prstGeom prst="rect">
            <a:avLst/>
          </a:prstGeom>
        </p:spPr>
      </p:pic>
      <p:sp>
        <p:nvSpPr>
          <p:cNvPr id="14" name="7-Point Star 13"/>
          <p:cNvSpPr/>
          <p:nvPr/>
        </p:nvSpPr>
        <p:spPr>
          <a:xfrm rot="1060234">
            <a:off x="10738733" y="1374954"/>
            <a:ext cx="1360169" cy="1154430"/>
          </a:xfrm>
          <a:prstGeom prst="star7">
            <a:avLst/>
          </a:prstGeom>
          <a:solidFill>
            <a:srgbClr val="FFFF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0995908" y="1598226"/>
            <a:ext cx="845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8</a:t>
            </a:r>
            <a:r>
              <a:rPr lang="en-US" sz="2000" b="1" dirty="0" smtClean="0"/>
              <a:t>0</a:t>
            </a:r>
          </a:p>
          <a:p>
            <a:pPr algn="ctr"/>
            <a:r>
              <a:rPr lang="en-US" sz="2000" b="1" dirty="0" smtClean="0"/>
              <a:t>CLPs!</a:t>
            </a:r>
            <a:endParaRPr lang="en-US" sz="2000" b="1" dirty="0"/>
          </a:p>
        </p:txBody>
      </p:sp>
      <p:sp>
        <p:nvSpPr>
          <p:cNvPr id="9" name="7-Point Star 8"/>
          <p:cNvSpPr/>
          <p:nvPr/>
        </p:nvSpPr>
        <p:spPr>
          <a:xfrm rot="1060234">
            <a:off x="6867279" y="1374954"/>
            <a:ext cx="1360169" cy="1154430"/>
          </a:xfrm>
          <a:prstGeom prst="star7">
            <a:avLst/>
          </a:prstGeom>
          <a:solidFill>
            <a:srgbClr val="FFFF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124454" y="1598226"/>
            <a:ext cx="845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7</a:t>
            </a:r>
            <a:r>
              <a:rPr lang="en-US" sz="2000" b="1" dirty="0" smtClean="0"/>
              <a:t>0</a:t>
            </a:r>
          </a:p>
          <a:p>
            <a:pPr algn="ctr"/>
            <a:r>
              <a:rPr lang="en-US" sz="2000" b="1" dirty="0" smtClean="0"/>
              <a:t>CLPs!</a:t>
            </a:r>
            <a:endParaRPr lang="en-US" sz="2000" b="1" dirty="0"/>
          </a:p>
        </p:txBody>
      </p:sp>
      <p:sp>
        <p:nvSpPr>
          <p:cNvPr id="17" name="7-Point Star 16"/>
          <p:cNvSpPr/>
          <p:nvPr/>
        </p:nvSpPr>
        <p:spPr>
          <a:xfrm rot="1060234">
            <a:off x="3183009" y="1374954"/>
            <a:ext cx="1360169" cy="1154430"/>
          </a:xfrm>
          <a:prstGeom prst="star7">
            <a:avLst/>
          </a:prstGeom>
          <a:solidFill>
            <a:srgbClr val="FFFF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40184" y="1598226"/>
            <a:ext cx="845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6</a:t>
            </a:r>
            <a:r>
              <a:rPr lang="en-US" sz="2000" b="1" dirty="0" smtClean="0"/>
              <a:t>0</a:t>
            </a:r>
          </a:p>
          <a:p>
            <a:pPr algn="ctr"/>
            <a:r>
              <a:rPr lang="en-US" sz="2000" b="1" dirty="0" smtClean="0"/>
              <a:t>CLPs!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08498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69875"/>
            <a:ext cx="11353800" cy="925879"/>
          </a:xfrm>
        </p:spPr>
        <p:txBody>
          <a:bodyPr/>
          <a:lstStyle/>
          <a:p>
            <a:r>
              <a:rPr lang="en-US" dirty="0"/>
              <a:t>Applied Skills badges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19100" y="1825625"/>
            <a:ext cx="6858000" cy="4351338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Earn a badge in the following categories: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Practice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Getting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Your Name on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Developing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Learning,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Exploration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 Hoc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Complete more than one activity to go up a level!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Earn the most and win a Prize!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203" y="2211162"/>
            <a:ext cx="4006697" cy="358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03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11353800" cy="1325563"/>
          </a:xfrm>
        </p:spPr>
        <p:txBody>
          <a:bodyPr/>
          <a:lstStyle/>
          <a:p>
            <a:r>
              <a:rPr lang="en-US" dirty="0" smtClean="0"/>
              <a:t>The Iteration Planning Meeting Webinar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020" y="2653990"/>
            <a:ext cx="4173079" cy="2977665"/>
          </a:xfrm>
        </p:spPr>
      </p:pic>
      <p:graphicFrame>
        <p:nvGraphicFramePr>
          <p:cNvPr id="4" name="Content Placeholder 7"/>
          <p:cNvGraphicFramePr>
            <a:graphicFrameLocks/>
          </p:cNvGraphicFramePr>
          <p:nvPr>
            <p:extLst/>
          </p:nvPr>
        </p:nvGraphicFramePr>
        <p:xfrm>
          <a:off x="152398" y="1356360"/>
          <a:ext cx="8344831" cy="493617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67640"/>
                <a:gridCol w="5777191"/>
              </a:tblGrid>
              <a:tr h="69133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it is?</a:t>
                      </a:r>
                    </a:p>
                  </a:txBody>
                  <a:tcPr anchor="ctr">
                    <a:solidFill>
                      <a:srgbClr val="4291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 introduction to the content,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sessions, activities, and timing in each two-week iteration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5262">
                <a:tc gridSpan="2">
                  <a:txBody>
                    <a:bodyPr/>
                    <a:lstStyle/>
                    <a:p>
                      <a:pPr marL="91440" indent="-91440" algn="ctr"/>
                      <a:endParaRPr lang="en-US" sz="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1337"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Why it’s important?</a:t>
                      </a:r>
                    </a:p>
                  </a:txBody>
                  <a:tcPr anchor="ctr">
                    <a:solidFill>
                      <a:srgbClr val="4291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presents the iteration expectations and outcomes and provides a forum for questions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5262">
                <a:tc gridSpan="2">
                  <a:txBody>
                    <a:bodyPr/>
                    <a:lstStyle/>
                    <a:p>
                      <a:pPr marL="91440" indent="-91440" algn="ctr"/>
                      <a:endParaRPr lang="en-US" sz="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93081"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How to find it? </a:t>
                      </a:r>
                    </a:p>
                  </a:txBody>
                  <a:tcPr anchor="ctr">
                    <a:solidFill>
                      <a:srgbClr val="4291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Follow the Adobe Connect link posted in the Course Info page of </a:t>
                      </a:r>
                      <a:r>
                        <a:rPr lang="en-US" sz="2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edX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 respond to the meeting invite</a:t>
                      </a:r>
                    </a:p>
                    <a:p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Begin August 8 and continue every other Monday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5262">
                <a:tc gridSpan="2">
                  <a:txBody>
                    <a:bodyPr/>
                    <a:lstStyle/>
                    <a:p>
                      <a:pPr marL="91440" indent="-91440" algn="ctr"/>
                      <a:endParaRPr lang="en-US" sz="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1337"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What’s the format?</a:t>
                      </a:r>
                    </a:p>
                  </a:txBody>
                  <a:tcPr anchor="ctr">
                    <a:solidFill>
                      <a:srgbClr val="4291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Adobe Connect web conference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5262">
                <a:tc gridSpan="2">
                  <a:txBody>
                    <a:bodyPr/>
                    <a:lstStyle/>
                    <a:p>
                      <a:pPr marL="91440" indent="-91440" algn="ctr"/>
                      <a:endParaRPr lang="en-US" sz="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1337"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How long will it take?</a:t>
                      </a:r>
                    </a:p>
                  </a:txBody>
                  <a:tcPr anchor="ctr">
                    <a:solidFill>
                      <a:srgbClr val="4291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minutes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59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4103" y="1951630"/>
            <a:ext cx="4222942" cy="3706514"/>
          </a:xfrm>
          <a:prstGeom prst="rect">
            <a:avLst/>
          </a:prstGeom>
          <a:noFill/>
          <a:ln w="9525">
            <a:solidFill>
              <a:srgbClr val="0043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11353800" cy="1325563"/>
          </a:xfrm>
        </p:spPr>
        <p:txBody>
          <a:bodyPr/>
          <a:lstStyle/>
          <a:p>
            <a:r>
              <a:rPr lang="en-US" dirty="0" smtClean="0"/>
              <a:t>Release Scenario Staging</a:t>
            </a:r>
            <a:endParaRPr lang="en-US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/>
          </p:nvPr>
        </p:nvGraphicFramePr>
        <p:xfrm>
          <a:off x="152399" y="1356360"/>
          <a:ext cx="7553093" cy="49320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82254"/>
                <a:gridCol w="4970839"/>
              </a:tblGrid>
              <a:tr h="688655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it is?</a:t>
                      </a:r>
                    </a:p>
                  </a:txBody>
                  <a:tcPr anchor="ctr">
                    <a:solidFill>
                      <a:srgbClr val="4291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case study scenario that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you review and answer questions about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4737">
                <a:tc gridSpan="2">
                  <a:txBody>
                    <a:bodyPr/>
                    <a:lstStyle/>
                    <a:p>
                      <a:pPr marL="91440" indent="-91440" algn="ctr"/>
                      <a:endParaRPr lang="en-US" sz="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17311"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Why it’s important?</a:t>
                      </a:r>
                    </a:p>
                  </a:txBody>
                  <a:tcPr anchor="ctr">
                    <a:solidFill>
                      <a:srgbClr val="4291F0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introduces you to the content and helps you to target development during the release (based on what you get right and wrong)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provides cohort-level information to facilitators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4737">
                <a:tc gridSpan="2">
                  <a:txBody>
                    <a:bodyPr/>
                    <a:lstStyle/>
                    <a:p>
                      <a:pPr marL="91440" indent="-91440" algn="ctr"/>
                      <a:endParaRPr lang="en-US" sz="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4796"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How to find it? </a:t>
                      </a:r>
                    </a:p>
                  </a:txBody>
                  <a:tcPr anchor="ctr">
                    <a:solidFill>
                      <a:srgbClr val="4291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Release Scenario Staging link in the left navigation menu in the Courseware tab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4737">
                <a:tc gridSpan="2">
                  <a:txBody>
                    <a:bodyPr/>
                    <a:lstStyle/>
                    <a:p>
                      <a:pPr marL="91440" indent="-91440" algn="ctr"/>
                      <a:endParaRPr lang="en-US" sz="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9240"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What’s the format?</a:t>
                      </a:r>
                    </a:p>
                  </a:txBody>
                  <a:tcPr anchor="ctr">
                    <a:solidFill>
                      <a:srgbClr val="4291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study scenario with questions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4737">
                <a:tc gridSpan="2">
                  <a:txBody>
                    <a:bodyPr/>
                    <a:lstStyle/>
                    <a:p>
                      <a:pPr marL="91440" indent="-91440" algn="ctr"/>
                      <a:endParaRPr lang="en-US" sz="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977"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What’s the length?</a:t>
                      </a:r>
                    </a:p>
                  </a:txBody>
                  <a:tcPr anchor="ctr">
                    <a:solidFill>
                      <a:srgbClr val="4291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minutes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92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5300" y="3872942"/>
            <a:ext cx="3829050" cy="2380771"/>
          </a:xfrm>
          <a:prstGeom prst="rect">
            <a:avLst/>
          </a:prstGeom>
          <a:noFill/>
          <a:ln w="9525">
            <a:solidFill>
              <a:srgbClr val="0043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10830" y="1401454"/>
            <a:ext cx="3912298" cy="2533649"/>
          </a:xfrm>
          <a:prstGeom prst="rect">
            <a:avLst/>
          </a:prstGeom>
          <a:noFill/>
          <a:ln w="9525">
            <a:solidFill>
              <a:srgbClr val="0043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992505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Self-Directed Learning – Reading Articles and Participating in Discussion Boards and Blog Posts</a:t>
            </a:r>
            <a:endParaRPr lang="en-US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/>
          </p:nvPr>
        </p:nvGraphicFramePr>
        <p:xfrm>
          <a:off x="152400" y="1356360"/>
          <a:ext cx="6972300" cy="495194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86000"/>
                <a:gridCol w="4686300"/>
              </a:tblGrid>
              <a:tr h="1255092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it is?</a:t>
                      </a:r>
                    </a:p>
                  </a:txBody>
                  <a:tcPr anchor="ctr">
                    <a:solidFill>
                      <a:srgbClr val="4291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Read articles</a:t>
                      </a:r>
                      <a:r>
                        <a:rPr lang="en-US" sz="1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and/or </a:t>
                      </a:r>
                      <a:r>
                        <a:rPr lang="en-US" sz="1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books that present  foundational content and participate in </a:t>
                      </a:r>
                      <a:r>
                        <a:rPr lang="en-US" sz="1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discussion boards and blog posts to share your experiences and observations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1347">
                <a:tc gridSpan="2">
                  <a:txBody>
                    <a:bodyPr/>
                    <a:lstStyle/>
                    <a:p>
                      <a:pPr marL="91440" indent="-91440" algn="ctr"/>
                      <a:endParaRPr lang="en-US" sz="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63210"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Why it’s important?</a:t>
                      </a:r>
                    </a:p>
                  </a:txBody>
                  <a:tcPr anchor="ctr">
                    <a:solidFill>
                      <a:srgbClr val="4291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</a:t>
                      </a:r>
                      <a:r>
                        <a:rPr lang="en-US" sz="1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teaches you </a:t>
                      </a:r>
                      <a:r>
                        <a:rPr lang="en-US" sz="1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important </a:t>
                      </a:r>
                      <a:r>
                        <a:rPr lang="en-US" sz="1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content, provides future resources, and helps you to begin to synthesize and apply it to your situation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1347">
                <a:tc gridSpan="2">
                  <a:txBody>
                    <a:bodyPr/>
                    <a:lstStyle/>
                    <a:p>
                      <a:pPr marL="91440" indent="-91440" algn="ctr"/>
                      <a:endParaRPr lang="en-US" sz="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82923"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How to find it? </a:t>
                      </a:r>
                    </a:p>
                  </a:txBody>
                  <a:tcPr anchor="ctr">
                    <a:solidFill>
                      <a:srgbClr val="4291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 the title “Readings</a:t>
                      </a:r>
                      <a:r>
                        <a:rPr lang="en-US" sz="1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 in the left navigation of the iteration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1347">
                <a:tc gridSpan="2">
                  <a:txBody>
                    <a:bodyPr/>
                    <a:lstStyle/>
                    <a:p>
                      <a:pPr marL="91440" indent="-91440" algn="ctr"/>
                      <a:endParaRPr lang="en-US" sz="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1328"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What’s the format?</a:t>
                      </a:r>
                    </a:p>
                  </a:txBody>
                  <a:tcPr anchor="ctr">
                    <a:solidFill>
                      <a:srgbClr val="4291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Articles,</a:t>
                      </a:r>
                      <a:r>
                        <a:rPr lang="en-US" sz="19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videos, podcasts,</a:t>
                      </a:r>
                      <a:r>
                        <a:rPr lang="en-US" sz="1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discussion boards, and blogs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1347">
                <a:tc gridSpan="2">
                  <a:txBody>
                    <a:bodyPr/>
                    <a:lstStyle/>
                    <a:p>
                      <a:pPr marL="91440" indent="-91440" algn="ctr"/>
                      <a:endParaRPr lang="en-US" sz="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1328"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How long will it take?</a:t>
                      </a:r>
                    </a:p>
                  </a:txBody>
                  <a:tcPr anchor="ctr">
                    <a:solidFill>
                      <a:srgbClr val="4291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~2 hours</a:t>
                      </a:r>
                      <a:endParaRPr lang="en-US" sz="19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4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11353800" cy="1325563"/>
          </a:xfrm>
        </p:spPr>
        <p:txBody>
          <a:bodyPr/>
          <a:lstStyle/>
          <a:p>
            <a:r>
              <a:rPr lang="en-US" dirty="0" smtClean="0"/>
              <a:t>Self-Directed Learning - Online Learning</a:t>
            </a:r>
            <a:endParaRPr lang="en-US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/>
          </p:nvPr>
        </p:nvGraphicFramePr>
        <p:xfrm>
          <a:off x="152400" y="1356360"/>
          <a:ext cx="6686550" cy="496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86000"/>
                <a:gridCol w="4400550"/>
              </a:tblGrid>
              <a:tr h="996433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it is?</a:t>
                      </a:r>
                    </a:p>
                  </a:txBody>
                  <a:tcPr anchor="ctr">
                    <a:solidFill>
                      <a:srgbClr val="4291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Online learning content that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delves into important topics and processes of the course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5877">
                <a:tc gridSpan="2">
                  <a:txBody>
                    <a:bodyPr/>
                    <a:lstStyle/>
                    <a:p>
                      <a:pPr marL="91440" indent="-91440" algn="ctr"/>
                      <a:endParaRPr lang="en-US" sz="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4484"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Why it’s important?</a:t>
                      </a:r>
                    </a:p>
                  </a:txBody>
                  <a:tcPr anchor="ctr">
                    <a:solidFill>
                      <a:srgbClr val="4291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teaches you key content, processes, and examples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5877">
                <a:tc gridSpan="2">
                  <a:txBody>
                    <a:bodyPr/>
                    <a:lstStyle/>
                    <a:p>
                      <a:pPr marL="91440" indent="-91440" algn="ctr"/>
                      <a:endParaRPr lang="en-US" sz="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96433"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How to find it? </a:t>
                      </a:r>
                    </a:p>
                  </a:txBody>
                  <a:tcPr anchor="ctr">
                    <a:solidFill>
                      <a:srgbClr val="4291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Online Learning links in the left navigation menu of the Courseware tab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5877">
                <a:tc gridSpan="2">
                  <a:txBody>
                    <a:bodyPr/>
                    <a:lstStyle/>
                    <a:p>
                      <a:pPr marL="91440" indent="-91440" algn="ctr"/>
                      <a:endParaRPr lang="en-US" sz="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96433"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What’s the format?</a:t>
                      </a:r>
                    </a:p>
                  </a:txBody>
                  <a:tcPr anchor="ctr">
                    <a:solidFill>
                      <a:srgbClr val="4291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Content is presented through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text and images, videos, and knowledge checks</a:t>
                      </a:r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5877">
                <a:tc gridSpan="2">
                  <a:txBody>
                    <a:bodyPr/>
                    <a:lstStyle/>
                    <a:p>
                      <a:pPr marL="91440" indent="-91440" algn="ctr"/>
                      <a:endParaRPr lang="en-US" sz="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4484"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How long will it take?</a:t>
                      </a:r>
                    </a:p>
                  </a:txBody>
                  <a:tcPr anchor="ctr">
                    <a:solidFill>
                      <a:srgbClr val="4291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~60 minutes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91350" y="1918460"/>
            <a:ext cx="5059190" cy="3714040"/>
          </a:xfrm>
          <a:prstGeom prst="rect">
            <a:avLst/>
          </a:prstGeom>
          <a:noFill/>
          <a:ln w="9525">
            <a:solidFill>
              <a:srgbClr val="0043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14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425" y="3736237"/>
            <a:ext cx="3413906" cy="243596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11353800" cy="1325563"/>
          </a:xfrm>
        </p:spPr>
        <p:txBody>
          <a:bodyPr/>
          <a:lstStyle/>
          <a:p>
            <a:r>
              <a:rPr lang="en-US" dirty="0" smtClean="0"/>
              <a:t>Web Conferences</a:t>
            </a:r>
            <a:endParaRPr lang="en-US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/>
          </p:nvPr>
        </p:nvGraphicFramePr>
        <p:xfrm>
          <a:off x="152400" y="1356361"/>
          <a:ext cx="9486900" cy="481583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86000"/>
                <a:gridCol w="7200900"/>
              </a:tblGrid>
              <a:tr h="1208939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it is?</a:t>
                      </a:r>
                    </a:p>
                  </a:txBody>
                  <a:tcPr anchor="ctr">
                    <a:solidFill>
                      <a:srgbClr val="4291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opportunity to address course content, function as an office hours session to answer questions or discuss additional information, function as a retrospective of what you learned, or hold a Demo Day for the Live Digital Assignments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9493">
                <a:tc gridSpan="2">
                  <a:txBody>
                    <a:bodyPr/>
                    <a:lstStyle/>
                    <a:p>
                      <a:pPr marL="91440" indent="-91440" algn="ctr"/>
                      <a:endParaRPr lang="en-US" sz="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487925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Why it’s important?</a:t>
                      </a:r>
                    </a:p>
                  </a:txBody>
                  <a:tcPr anchor="ctr">
                    <a:solidFill>
                      <a:srgbClr val="4291F0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Helps translate new knowledge into opportunities to practice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Provides opportunities delve deeper into a topic or to reflect information you have gained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Provides opportunities to present what is happening with your Live Digital Assignments and gain additional input or assistance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9493">
                <a:tc gridSpan="2">
                  <a:txBody>
                    <a:bodyPr/>
                    <a:lstStyle/>
                    <a:p>
                      <a:pPr marL="91440" indent="-91440" algn="ctr"/>
                      <a:endParaRPr lang="en-US" sz="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27401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How to find it? </a:t>
                      </a:r>
                    </a:p>
                  </a:txBody>
                  <a:tcPr anchor="ctr">
                    <a:solidFill>
                      <a:srgbClr val="4291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Follow the Adobe Connect link posted in the Course Info page of </a:t>
                      </a:r>
                      <a:r>
                        <a:rPr lang="en-US" sz="18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edX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 respond to the meeting invite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9493">
                <a:tc gridSpan="2">
                  <a:txBody>
                    <a:bodyPr/>
                    <a:lstStyle/>
                    <a:p>
                      <a:pPr marL="91440" indent="-91440" algn="ctr"/>
                      <a:endParaRPr lang="en-US" sz="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3001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What’s the format?</a:t>
                      </a:r>
                    </a:p>
                  </a:txBody>
                  <a:tcPr anchor="ctr">
                    <a:solidFill>
                      <a:srgbClr val="4291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Adobe Connect webinar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9493">
                <a:tc gridSpan="2">
                  <a:txBody>
                    <a:bodyPr/>
                    <a:lstStyle/>
                    <a:p>
                      <a:pPr marL="91440" indent="-91440" algn="ctr"/>
                      <a:endParaRPr lang="en-US" sz="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0601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What’s the length?</a:t>
                      </a:r>
                    </a:p>
                  </a:txBody>
                  <a:tcPr anchor="ctr">
                    <a:solidFill>
                      <a:srgbClr val="4291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minutes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09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 Review/Check-in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anyone want </a:t>
            </a:r>
            <a:r>
              <a:rPr lang="en-US" dirty="0" smtClean="0"/>
              <a:t>to share </a:t>
            </a:r>
            <a:r>
              <a:rPr lang="en-US" dirty="0"/>
              <a:t>one thing they learned? </a:t>
            </a:r>
            <a:endParaRPr lang="en-US" dirty="0" smtClean="0"/>
          </a:p>
          <a:p>
            <a:r>
              <a:rPr lang="en-US" dirty="0" smtClean="0"/>
              <a:t>Does </a:t>
            </a:r>
            <a:r>
              <a:rPr lang="en-US" dirty="0"/>
              <a:t>anyone want to share any confusion or something they want to delve into even more</a:t>
            </a:r>
            <a:r>
              <a:rPr lang="en-US" dirty="0" smtClean="0"/>
              <a:t>? 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50132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336" y="3910584"/>
            <a:ext cx="3377851" cy="2219248"/>
          </a:xfrm>
          <a:prstGeom prst="rect">
            <a:avLst/>
          </a:prstGeom>
          <a:ln>
            <a:solidFill>
              <a:srgbClr val="00437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337" y="1508557"/>
            <a:ext cx="3377851" cy="2253026"/>
          </a:xfrm>
          <a:prstGeom prst="rect">
            <a:avLst/>
          </a:prstGeom>
          <a:ln>
            <a:solidFill>
              <a:srgbClr val="004370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11353800" cy="1325563"/>
          </a:xfrm>
        </p:spPr>
        <p:txBody>
          <a:bodyPr/>
          <a:lstStyle/>
          <a:p>
            <a:r>
              <a:rPr lang="en-US" dirty="0" smtClean="0"/>
              <a:t>Collaborative Classroom Session </a:t>
            </a:r>
            <a:endParaRPr lang="en-US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/>
          </p:nvPr>
        </p:nvGraphicFramePr>
        <p:xfrm>
          <a:off x="141248" y="1484822"/>
          <a:ext cx="8343900" cy="464501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7400"/>
                <a:gridCol w="6286500"/>
              </a:tblGrid>
              <a:tr h="98830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it is?</a:t>
                      </a:r>
                    </a:p>
                  </a:txBody>
                  <a:tcPr anchor="ctr">
                    <a:solidFill>
                      <a:srgbClr val="4291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 opportunity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 you to come together to dive into topics you haven’t tackled, practice what you’ve learned in a safe space, and reflect on the habits you’re developing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8245">
                <a:tc gridSpan="2">
                  <a:txBody>
                    <a:bodyPr/>
                    <a:lstStyle/>
                    <a:p>
                      <a:pPr marL="91440" indent="-91440" algn="ctr"/>
                      <a:endParaRPr lang="en-US" sz="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8830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Why it’s important?</a:t>
                      </a:r>
                    </a:p>
                  </a:txBody>
                  <a:tcPr anchor="ctr">
                    <a:solidFill>
                      <a:srgbClr val="4291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provides a focused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longer time for you to engage in learning without distractions and to benefit from learning from each other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8245">
                <a:tc gridSpan="2">
                  <a:txBody>
                    <a:bodyPr/>
                    <a:lstStyle/>
                    <a:p>
                      <a:pPr marL="91440" indent="-91440" algn="ctr"/>
                      <a:endParaRPr lang="en-US" sz="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181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What’s the format?</a:t>
                      </a:r>
                    </a:p>
                  </a:txBody>
                  <a:tcPr anchor="ctr">
                    <a:solidFill>
                      <a:srgbClr val="4291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Face-to-face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classroom – come prepared to participate and do activities! 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8245">
                <a:tc gridSpan="2">
                  <a:txBody>
                    <a:bodyPr/>
                    <a:lstStyle/>
                    <a:p>
                      <a:pPr marL="91440" indent="-91440" algn="ctr"/>
                      <a:endParaRPr lang="en-US" sz="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181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How long will it take?</a:t>
                      </a:r>
                    </a:p>
                  </a:txBody>
                  <a:tcPr anchor="ctr">
                    <a:solidFill>
                      <a:srgbClr val="4291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days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8245">
                <a:tc gridSpan="2">
                  <a:txBody>
                    <a:bodyPr/>
                    <a:lstStyle/>
                    <a:p>
                      <a:pPr marL="91440" indent="-91440" algn="ctr"/>
                      <a:endParaRPr lang="en-US" sz="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9181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When are they?</a:t>
                      </a:r>
                    </a:p>
                  </a:txBody>
                  <a:tcPr anchor="ctr">
                    <a:solidFill>
                      <a:srgbClr val="4291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Official dates will be posted on the Course Info page and emailed to all participants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53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1511" y="2039532"/>
            <a:ext cx="5039029" cy="3479992"/>
          </a:xfrm>
          <a:prstGeom prst="rect">
            <a:avLst/>
          </a:prstGeom>
          <a:noFill/>
          <a:ln w="9525">
            <a:solidFill>
              <a:srgbClr val="0043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98679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Opportunities for Apply What You’ve Learned: SBA Case Study and Threaded Scenario</a:t>
            </a:r>
            <a:endParaRPr lang="en-US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/>
          </p:nvPr>
        </p:nvGraphicFramePr>
        <p:xfrm>
          <a:off x="152400" y="1493529"/>
          <a:ext cx="6686550" cy="457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86000"/>
                <a:gridCol w="440055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it is?</a:t>
                      </a:r>
                    </a:p>
                  </a:txBody>
                  <a:tcPr anchor="ctr">
                    <a:solidFill>
                      <a:srgbClr val="4291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Activities and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assignments to demonstrate knowledge transfer and innovation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91440" indent="-91440" algn="ctr"/>
                      <a:endParaRPr lang="en-US" sz="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Why it’s important?</a:t>
                      </a:r>
                    </a:p>
                  </a:txBody>
                  <a:tcPr anchor="ctr">
                    <a:solidFill>
                      <a:srgbClr val="4291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gets you to start practicing what you’re learning in a safe space and contributing to the field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91440" indent="-91440" algn="ctr"/>
                      <a:endParaRPr lang="en-US" sz="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6106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How to find it? </a:t>
                      </a:r>
                    </a:p>
                  </a:txBody>
                  <a:tcPr anchor="ctr">
                    <a:solidFill>
                      <a:srgbClr val="4291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left navigation menu of the Courseware tab, in classroom sessions, or shared via email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91440" indent="-91440" algn="ctr"/>
                      <a:endParaRPr lang="en-US" sz="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What’s the format?</a:t>
                      </a:r>
                    </a:p>
                  </a:txBody>
                  <a:tcPr anchor="ctr">
                    <a:solidFill>
                      <a:srgbClr val="4291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 you complete or contribute your expertise to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91440" indent="-91440" algn="ctr"/>
                      <a:endParaRPr lang="en-US" sz="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How long will it take?</a:t>
                      </a:r>
                    </a:p>
                  </a:txBody>
                  <a:tcPr anchor="ctr">
                    <a:solidFill>
                      <a:srgbClr val="4291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minutes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99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98679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Opportunities for Apply What You’ve Learned: </a:t>
            </a:r>
            <a:r>
              <a:rPr lang="en-US" dirty="0" err="1" smtClean="0"/>
              <a:t>Acqu</a:t>
            </a:r>
            <a:r>
              <a:rPr lang="en-US" dirty="0" smtClean="0"/>
              <a:t>-a-thons</a:t>
            </a:r>
            <a:endParaRPr lang="en-US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/>
          </p:nvPr>
        </p:nvGraphicFramePr>
        <p:xfrm>
          <a:off x="381000" y="1612333"/>
          <a:ext cx="11412738" cy="670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01791"/>
                <a:gridCol w="7510947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it is?</a:t>
                      </a:r>
                    </a:p>
                  </a:txBody>
                  <a:tcPr anchor="ctr">
                    <a:solidFill>
                      <a:srgbClr val="4291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Opportunity to observe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digital services in action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91440" indent="-91440" algn="ctr"/>
                      <a:endParaRPr lang="en-US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192" y="2554423"/>
            <a:ext cx="6418263" cy="3301917"/>
          </a:xfrm>
          <a:prstGeom prst="rect">
            <a:avLst/>
          </a:prstGeom>
          <a:noFill/>
          <a:ln w="9525">
            <a:solidFill>
              <a:srgbClr val="0043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06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" y="3175"/>
            <a:ext cx="10915650" cy="1325563"/>
          </a:xfrm>
        </p:spPr>
        <p:txBody>
          <a:bodyPr/>
          <a:lstStyle/>
          <a:p>
            <a:r>
              <a:rPr lang="en-US" dirty="0" smtClean="0"/>
              <a:t>Shadowing</a:t>
            </a:r>
            <a:endParaRPr lang="en-US" dirty="0"/>
          </a:p>
        </p:txBody>
      </p:sp>
      <p:graphicFrame>
        <p:nvGraphicFramePr>
          <p:cNvPr id="7" name="Content Placeholder 7"/>
          <p:cNvGraphicFramePr>
            <a:graphicFrameLocks/>
          </p:cNvGraphicFramePr>
          <p:nvPr>
            <p:extLst/>
          </p:nvPr>
        </p:nvGraphicFramePr>
        <p:xfrm>
          <a:off x="320597" y="1341632"/>
          <a:ext cx="8819202" cy="48234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20272"/>
                <a:gridCol w="609893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it is?</a:t>
                      </a:r>
                    </a:p>
                  </a:txBody>
                  <a:tcPr anchor="ctr">
                    <a:solidFill>
                      <a:srgbClr val="4291F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 activity where you find an opportunity to shadow a digital services implementation/delivery team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91440" indent="-91440" algn="ctr"/>
                      <a:endParaRPr lang="en-US" sz="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Why it’s important?</a:t>
                      </a:r>
                    </a:p>
                  </a:txBody>
                  <a:tcPr anchor="ctr">
                    <a:solidFill>
                      <a:srgbClr val="4291F0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 your familiarity with modern design and development approaches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Engage directly with digital services teams to learn about their work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Build trust among acquisition professionals and customers across government and/or industry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91440" indent="-91440" algn="ctr"/>
                      <a:endParaRPr lang="en-US" sz="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61060"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How to find it? </a:t>
                      </a:r>
                    </a:p>
                  </a:txBody>
                  <a:tcPr anchor="ctr">
                    <a:solidFill>
                      <a:srgbClr val="4291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Release 1 will have additional guidance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will help you select someone to shadow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91440" indent="-91440" algn="ctr"/>
                      <a:endParaRPr lang="en-US" sz="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7650"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What’s the format?</a:t>
                      </a:r>
                    </a:p>
                  </a:txBody>
                  <a:tcPr anchor="ctr">
                    <a:solidFill>
                      <a:srgbClr val="4291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Shadow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product manager, developer, or anyone on a digital services delivery team within or outside of government.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91440" indent="-91440" algn="ctr"/>
                      <a:endParaRPr lang="en-US" sz="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How long will it take?</a:t>
                      </a:r>
                    </a:p>
                  </a:txBody>
                  <a:tcPr anchor="ctr">
                    <a:solidFill>
                      <a:srgbClr val="4291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Two days (16 hours)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117" y="1856707"/>
            <a:ext cx="2720760" cy="17965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117" y="3943227"/>
            <a:ext cx="2716202" cy="181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3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2740" y="2217218"/>
            <a:ext cx="3111960" cy="3631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41" y="3073743"/>
            <a:ext cx="3111960" cy="2610318"/>
          </a:xfrm>
          <a:prstGeom prst="rect">
            <a:avLst/>
          </a:prstGeom>
          <a:ln>
            <a:solidFill>
              <a:srgbClr val="004370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-34925"/>
            <a:ext cx="11353800" cy="1325563"/>
          </a:xfrm>
        </p:spPr>
        <p:txBody>
          <a:bodyPr/>
          <a:lstStyle/>
          <a:p>
            <a:r>
              <a:rPr lang="en-US" dirty="0" smtClean="0"/>
              <a:t>Assessment Opportunities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2740" y="1512710"/>
            <a:ext cx="3111960" cy="1427683"/>
          </a:xfrm>
          <a:prstGeom prst="rect">
            <a:avLst/>
          </a:prstGeom>
          <a:solidFill>
            <a:srgbClr val="0043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 Pre-Assessment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Assess pre-program digital knowledge, skills, abilities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92620" y="1512709"/>
            <a:ext cx="4546980" cy="1427684"/>
          </a:xfrm>
          <a:prstGeom prst="rect">
            <a:avLst/>
          </a:prstGeom>
          <a:solidFill>
            <a:srgbClr val="0043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Release Assessment 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Assess what was mastered/not mastered to refine the curriculum according to participants’ needs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620" y="2940393"/>
            <a:ext cx="4546979" cy="2907956"/>
          </a:xfrm>
          <a:prstGeom prst="rect">
            <a:avLst/>
          </a:prstGeom>
          <a:noFill/>
          <a:ln w="9525">
            <a:solidFill>
              <a:srgbClr val="0043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80748" y="2677488"/>
            <a:ext cx="3894714" cy="3170862"/>
          </a:xfrm>
          <a:prstGeom prst="rect">
            <a:avLst/>
          </a:prstGeom>
          <a:noFill/>
          <a:ln w="9525">
            <a:solidFill>
              <a:srgbClr val="00437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467100" y="1512710"/>
            <a:ext cx="3908362" cy="1427683"/>
          </a:xfrm>
          <a:prstGeom prst="rect">
            <a:avLst/>
          </a:prstGeom>
          <a:solidFill>
            <a:srgbClr val="00437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Release Scenario Staging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Self-assess knowledge, skills, abilities on a release</a:t>
            </a:r>
          </a:p>
        </p:txBody>
      </p:sp>
    </p:spTree>
    <p:extLst>
      <p:ext uri="{BB962C8B-B14F-4D97-AF65-F5344CB8AC3E}">
        <p14:creationId xmlns:p14="http://schemas.microsoft.com/office/powerpoint/2010/main" val="344105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69876"/>
            <a:ext cx="11353800" cy="808648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719754" y="1676400"/>
            <a:ext cx="6811108" cy="4325815"/>
          </a:xfrm>
          <a:prstGeom prst="roundRect">
            <a:avLst/>
          </a:prstGeom>
          <a:solidFill>
            <a:srgbClr val="009644"/>
          </a:soli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57664" y="2315813"/>
            <a:ext cx="59352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Myriad Pro Light" panose="020B0603030403020204" pitchFamily="34" charset="0"/>
              </a:rPr>
              <a:t>“Sometimes opportunities float right past your nose. Work hard, apply yourself, and be ready. When an opportunity comes, you can grab it.”</a:t>
            </a:r>
          </a:p>
          <a:p>
            <a:r>
              <a:rPr lang="en-US" sz="3200" dirty="0" smtClean="0">
                <a:solidFill>
                  <a:schemeClr val="bg1"/>
                </a:solidFill>
                <a:latin typeface="Myriad Pro Light" panose="020B0603030403020204" pitchFamily="34" charset="0"/>
              </a:rPr>
              <a:t>		     Julie Andrews</a:t>
            </a:r>
            <a:endParaRPr lang="en-US" sz="3200" dirty="0">
              <a:solidFill>
                <a:schemeClr val="bg1"/>
              </a:solidFill>
              <a:latin typeface="Myriad Pro Light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309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– 15 minutes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08051" y="3117953"/>
            <a:ext cx="3723182" cy="19497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i="1" dirty="0" smtClean="0"/>
              <a:t>Guess the source of this statement! We’ll reveal the answer when you return from break.</a:t>
            </a:r>
            <a:endParaRPr lang="en-US" sz="2400" i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2" t="35177" r="3889" b="4428"/>
          <a:stretch/>
        </p:blipFill>
        <p:spPr>
          <a:xfrm>
            <a:off x="554636" y="1703181"/>
            <a:ext cx="7495082" cy="42195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9447" y="2423846"/>
            <a:ext cx="53215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Simplicity--the art of maximizing the amount </a:t>
            </a:r>
            <a:b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work not done--is essential.</a:t>
            </a:r>
          </a:p>
        </p:txBody>
      </p:sp>
    </p:spTree>
    <p:extLst>
      <p:ext uri="{BB962C8B-B14F-4D97-AF65-F5344CB8AC3E}">
        <p14:creationId xmlns:p14="http://schemas.microsoft.com/office/powerpoint/2010/main" val="2024709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defTabSz="560831">
              <a:lnSpc>
                <a:spcPct val="120000"/>
              </a:lnSpc>
              <a:spcBef>
                <a:spcPts val="4000"/>
              </a:spcBef>
              <a:defRPr sz="5184"/>
            </a:lvl1pPr>
          </a:lstStyle>
          <a:p>
            <a:r>
              <a:rPr lang="en-US" dirty="0" smtClean="0"/>
              <a:t>Implementing Agile </a:t>
            </a:r>
            <a:r>
              <a:rPr dirty="0" smtClean="0"/>
              <a:t>in </a:t>
            </a:r>
            <a:r>
              <a:rPr dirty="0"/>
              <a:t>Government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>
            <a:lvl1pPr marL="0" indent="0" algn="ctr">
              <a:lnSpc>
                <a:spcPct val="50000"/>
              </a:lnSpc>
              <a:buSzTx/>
              <a:buFontTx/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dirty="0"/>
              <a:t>Traci Walker, </a:t>
            </a:r>
            <a:r>
              <a:rPr dirty="0" smtClean="0"/>
              <a:t>USDS</a:t>
            </a:r>
            <a:r>
              <a:rPr lang="en-US" dirty="0" smtClean="0"/>
              <a:t> (or other Digital Services Expert)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240368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6700" y="2031392"/>
            <a:ext cx="9144000" cy="829854"/>
          </a:xfrm>
        </p:spPr>
        <p:txBody>
          <a:bodyPr>
            <a:normAutofit fontScale="90000"/>
          </a:bodyPr>
          <a:lstStyle/>
          <a:p>
            <a:r>
              <a:rPr lang="en-US" dirty="0"/>
              <a:t>Digital Services Acquisition Case Study: Small Business Administration (SBA) ONE Contracting Systems Modernization Procurement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19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You Ever…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a cross-type contract (e.g., products and services)?</a:t>
            </a:r>
          </a:p>
          <a:p>
            <a:r>
              <a:rPr lang="en-US" dirty="0" smtClean="0"/>
              <a:t>Written an SOO?</a:t>
            </a:r>
          </a:p>
          <a:p>
            <a:r>
              <a:rPr lang="en-US" dirty="0" smtClean="0"/>
              <a:t>Contracted using agile?</a:t>
            </a:r>
          </a:p>
          <a:p>
            <a:r>
              <a:rPr lang="en-US" dirty="0" smtClean="0"/>
              <a:t>Contracted using fixed price agile? </a:t>
            </a:r>
          </a:p>
          <a:p>
            <a:r>
              <a:rPr lang="en-US" dirty="0" smtClean="0"/>
              <a:t>Implemented a new technology stack? </a:t>
            </a:r>
          </a:p>
          <a:p>
            <a:r>
              <a:rPr lang="en-US" dirty="0" smtClean="0"/>
              <a:t>Used a phased approach to a solicitation?</a:t>
            </a:r>
          </a:p>
          <a:p>
            <a:r>
              <a:rPr lang="en-US" dirty="0" smtClean="0"/>
              <a:t>Evaluated experience using anything other than past performance?</a:t>
            </a:r>
          </a:p>
          <a:p>
            <a:r>
              <a:rPr lang="en-US" dirty="0" smtClean="0"/>
              <a:t>Used an oral presentation to evaluate vendors?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-15875"/>
            <a:ext cx="11353800" cy="1325563"/>
          </a:xfrm>
        </p:spPr>
        <p:txBody>
          <a:bodyPr/>
          <a:lstStyle/>
          <a:p>
            <a:r>
              <a:rPr lang="en-US" dirty="0" smtClean="0"/>
              <a:t>Day 3 Agenda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1447799"/>
            <a:ext cx="11734800" cy="4713157"/>
          </a:xfrm>
          <a:prstGeom prst="rect">
            <a:avLst/>
          </a:prstGeom>
          <a:solidFill>
            <a:srgbClr val="4291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/>
              <a:t>Day </a:t>
            </a:r>
            <a:r>
              <a:rPr lang="en-US" sz="2400" b="1" dirty="0" smtClean="0"/>
              <a:t>3 – Starting to Apply Digital Services to Acquisition</a:t>
            </a:r>
            <a:endParaRPr lang="en-US" sz="2400" b="1" dirty="0"/>
          </a:p>
        </p:txBody>
      </p:sp>
      <p:graphicFrame>
        <p:nvGraphicFramePr>
          <p:cNvPr id="8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057756"/>
              </p:ext>
            </p:extLst>
          </p:nvPr>
        </p:nvGraphicFramePr>
        <p:xfrm>
          <a:off x="419100" y="1999370"/>
          <a:ext cx="11353799" cy="39217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04234"/>
                <a:gridCol w="9449565"/>
              </a:tblGrid>
              <a:tr h="1733554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Morning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</a:rPr>
                        <a:t>Pre-Program Survey Results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</a:rPr>
                        <a:t>Implementing Agile in Government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</a:rPr>
                        <a:t>Program Overview, Continued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Digital</a:t>
                      </a: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</a:rPr>
                        <a:t> Services Acquisition Case Study: </a:t>
                      </a:r>
                      <a:r>
                        <a:rPr lang="en-US" sz="1900" dirty="0" smtClean="0">
                          <a:solidFill>
                            <a:schemeClr val="tx1"/>
                          </a:solidFill>
                        </a:rPr>
                        <a:t>Small Business Administration (SBA) ONE Contracting Systems Modernization Procurement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86123">
                <a:tc gridSpan="2">
                  <a:txBody>
                    <a:bodyPr/>
                    <a:lstStyle/>
                    <a:p>
                      <a:pPr marL="91440" indent="-91440" algn="ctr"/>
                      <a:r>
                        <a:rPr lang="en-US" sz="2400" b="1" dirty="0" smtClean="0"/>
                        <a:t>LUNCH</a:t>
                      </a:r>
                      <a:endParaRPr lang="en-US" sz="2400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02069"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Afternoon</a:t>
                      </a:r>
                    </a:p>
                    <a:p>
                      <a:endParaRPr lang="en-US" sz="2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</a:rPr>
                        <a:t>SBA Panel </a:t>
                      </a: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</a:rPr>
                        <a:t>Discussion (or other panel discussion)</a:t>
                      </a:r>
                      <a:endParaRPr lang="en-US" sz="19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900" baseline="0" dirty="0" err="1" smtClean="0">
                          <a:solidFill>
                            <a:schemeClr val="tx1"/>
                          </a:solidFill>
                        </a:rPr>
                        <a:t>TechFAR</a:t>
                      </a: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</a:rPr>
                        <a:t> Hub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</a:rPr>
                        <a:t>Live Digital Assignment  Group Work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</a:rPr>
                        <a:t>Orientation Review and Assessment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325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SBA Solicitation Artifacts Review 	 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60103191"/>
              </p:ext>
            </p:extLst>
          </p:nvPr>
        </p:nvGraphicFramePr>
        <p:xfrm>
          <a:off x="1855019" y="10736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602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Lunch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89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SBA Panel Discussion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83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Break – 10 minutes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0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Introducing…the </a:t>
            </a:r>
            <a:r>
              <a:rPr lang="en-US" dirty="0" err="1" smtClean="0"/>
              <a:t>TechFAR</a:t>
            </a:r>
            <a:r>
              <a:rPr lang="en-US" dirty="0" smtClean="0"/>
              <a:t> Hub!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79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TechFAR</a:t>
            </a:r>
            <a:r>
              <a:rPr lang="en-US" dirty="0" smtClean="0"/>
              <a:t> Hub Demo</a:t>
            </a:r>
            <a:endParaRPr lang="en-US" dirty="0"/>
          </a:p>
        </p:txBody>
      </p:sp>
      <p:pic>
        <p:nvPicPr>
          <p:cNvPr id="5" name="Picture 4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744" y="1494312"/>
            <a:ext cx="6037474" cy="47971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471586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Live Digital Assignment Group Work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840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Our Design Hypothesis Exercise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9100" y="1825625"/>
            <a:ext cx="1135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u="none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/>
              <a:t>We believe that [action] for [type of people] will achieve [specific outcome].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 smtClean="0"/>
              <a:t>We will know this to be true when we see [quantitative measure/qualitative insight].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370393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Wrap Up &amp; Orientation Feedback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461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 Review – Day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 Story – How it came to be</a:t>
            </a:r>
          </a:p>
          <a:p>
            <a:r>
              <a:rPr lang="en-US" dirty="0" smtClean="0"/>
              <a:t>Vision of USDS  - Haley’s </a:t>
            </a:r>
            <a:r>
              <a:rPr lang="en-US" dirty="0" err="1" smtClean="0"/>
              <a:t>TEDtalk</a:t>
            </a:r>
            <a:r>
              <a:rPr lang="en-US" dirty="0" smtClean="0"/>
              <a:t> and Mikey’s culture change strategy</a:t>
            </a:r>
          </a:p>
          <a:p>
            <a:r>
              <a:rPr lang="en-US" dirty="0" smtClean="0"/>
              <a:t>Program Overview – What to expect</a:t>
            </a:r>
          </a:p>
          <a:p>
            <a:r>
              <a:rPr lang="en-US" dirty="0" err="1" smtClean="0"/>
              <a:t>EdX</a:t>
            </a:r>
            <a:r>
              <a:rPr lang="en-US" dirty="0" smtClean="0"/>
              <a:t> Demo – How to get started</a:t>
            </a:r>
          </a:p>
          <a:p>
            <a:r>
              <a:rPr lang="en-US" dirty="0" smtClean="0"/>
              <a:t>UX Design with Dan – Hypothesis creation</a:t>
            </a:r>
          </a:p>
          <a:p>
            <a:r>
              <a:rPr lang="en-US" dirty="0" err="1" smtClean="0"/>
              <a:t>DiSC</a:t>
            </a:r>
            <a:r>
              <a:rPr lang="en-US" dirty="0" smtClean="0"/>
              <a:t> Debrief – How we work</a:t>
            </a:r>
          </a:p>
          <a:p>
            <a:r>
              <a:rPr lang="en-US" dirty="0" smtClean="0"/>
              <a:t>Live Digital Assignment – What to expect and group introductions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16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Pre-Program Survey Results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203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 Review – Day </a:t>
            </a:r>
            <a:r>
              <a:rPr lang="en-US" dirty="0"/>
              <a:t>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Services Playbook Overview</a:t>
            </a:r>
          </a:p>
          <a:p>
            <a:r>
              <a:rPr lang="en-US" dirty="0" smtClean="0"/>
              <a:t>Digital Services – agile, open </a:t>
            </a:r>
            <a:r>
              <a:rPr lang="en-US" dirty="0"/>
              <a:t>s</a:t>
            </a:r>
            <a:r>
              <a:rPr lang="en-US" dirty="0" smtClean="0"/>
              <a:t>ource, and cloud</a:t>
            </a:r>
          </a:p>
          <a:p>
            <a:r>
              <a:rPr lang="en-US" dirty="0" smtClean="0"/>
              <a:t>Agile Workshop – building a petting zoo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587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Orientation Review – Day 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Pre-program Survey Results</a:t>
            </a:r>
          </a:p>
          <a:p>
            <a:r>
              <a:rPr lang="en-US" dirty="0"/>
              <a:t>Implementing Agile in Government</a:t>
            </a:r>
          </a:p>
          <a:p>
            <a:r>
              <a:rPr lang="en-US" dirty="0" smtClean="0"/>
              <a:t>Digital </a:t>
            </a:r>
            <a:r>
              <a:rPr lang="en-US" dirty="0"/>
              <a:t>Services Acquisition Case </a:t>
            </a:r>
            <a:r>
              <a:rPr lang="en-US" dirty="0" smtClean="0"/>
              <a:t>Study</a:t>
            </a:r>
          </a:p>
          <a:p>
            <a:r>
              <a:rPr lang="en-US" dirty="0" err="1"/>
              <a:t>TechFAR</a:t>
            </a:r>
            <a:r>
              <a:rPr lang="en-US" dirty="0"/>
              <a:t> Hub</a:t>
            </a:r>
          </a:p>
          <a:p>
            <a:r>
              <a:rPr lang="en-US" dirty="0" smtClean="0"/>
              <a:t>Live Digital Assignment Group Work</a:t>
            </a:r>
          </a:p>
        </p:txBody>
      </p:sp>
    </p:spTree>
    <p:extLst>
      <p:ext uri="{BB962C8B-B14F-4D97-AF65-F5344CB8AC3E}">
        <p14:creationId xmlns:p14="http://schemas.microsoft.com/office/powerpoint/2010/main" val="26177012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9927921" cy="1325563"/>
          </a:xfrm>
        </p:spPr>
        <p:txBody>
          <a:bodyPr/>
          <a:lstStyle/>
          <a:p>
            <a:r>
              <a:rPr lang="en-US" dirty="0" smtClean="0"/>
              <a:t>Liked, Learned, Lacked, Longed for </a:t>
            </a:r>
            <a:br>
              <a:rPr lang="en-US" dirty="0" smtClean="0"/>
            </a:br>
            <a:r>
              <a:rPr lang="en-US" dirty="0" smtClean="0"/>
              <a:t>Feedback on Orientation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206" y="1596652"/>
            <a:ext cx="3403947" cy="4580311"/>
          </a:xfrm>
          <a:prstGeom prst="rect">
            <a:avLst/>
          </a:prstGeom>
        </p:spPr>
      </p:pic>
      <p:sp>
        <p:nvSpPr>
          <p:cNvPr id="14" name="Content Placeholder 4"/>
          <p:cNvSpPr>
            <a:spLocks noGrp="1"/>
          </p:cNvSpPr>
          <p:nvPr>
            <p:ph idx="1"/>
          </p:nvPr>
        </p:nvSpPr>
        <p:spPr>
          <a:xfrm>
            <a:off x="419100" y="1825625"/>
            <a:ext cx="7259355" cy="4351338"/>
          </a:xfrm>
        </p:spPr>
        <p:txBody>
          <a:bodyPr/>
          <a:lstStyle/>
          <a:p>
            <a:pPr fontAlgn="base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Liked 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– things you really liked</a:t>
            </a:r>
          </a:p>
          <a:p>
            <a:pPr fontAlgn="base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Learned 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– things you have learned</a:t>
            </a:r>
          </a:p>
          <a:p>
            <a:pPr fontAlgn="base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Lacked 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– things you have seen the team doing, but consider that could be done better.</a:t>
            </a:r>
          </a:p>
          <a:p>
            <a:pPr fontAlgn="base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Longed for –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something you desired or wished for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0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Couple of Overview Notes on the 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Four topic areas – agile, digital acquisition, digital services, and leading/influencing change</a:t>
            </a:r>
          </a:p>
          <a:p>
            <a:r>
              <a:rPr lang="en-US" sz="2400" dirty="0" smtClean="0"/>
              <a:t>Normal for percentages to decrease from aware </a:t>
            </a:r>
            <a:r>
              <a:rPr lang="en-US" sz="2400" dirty="0" smtClean="0">
                <a:sym typeface="Wingdings" panose="05000000000000000000" pitchFamily="2" charset="2"/>
              </a:rPr>
              <a:t> describe  act  teach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Percentages were obtained by imputing values (i.e., someone who indicated s/he could teach a topic was also included in the “aware,” “describe,” and “act” percentages for that topic)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Open Responses indicate several people are novice in Digital Services and looking forward to progressing to an Act or Teach level through the course of the program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052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Methods Data Report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407" y="1595438"/>
            <a:ext cx="6344557" cy="4351338"/>
          </a:xfrm>
        </p:spPr>
        <p:txBody>
          <a:bodyPr/>
          <a:lstStyle/>
          <a:p>
            <a:r>
              <a:rPr lang="en-US" dirty="0" smtClean="0"/>
              <a:t>Around 93% (on average) feel they are aware of </a:t>
            </a:r>
            <a:r>
              <a:rPr lang="en-US" dirty="0" err="1" smtClean="0"/>
              <a:t>agile’s</a:t>
            </a:r>
            <a:r>
              <a:rPr lang="en-US" dirty="0" smtClean="0"/>
              <a:t> value proposition, contract writing, pricing, etc. </a:t>
            </a:r>
          </a:p>
          <a:p>
            <a:pPr lvl="1"/>
            <a:r>
              <a:rPr lang="en-US" dirty="0" smtClean="0"/>
              <a:t>This was the lowest average awareness across the four topic groupings</a:t>
            </a:r>
          </a:p>
          <a:p>
            <a:r>
              <a:rPr lang="en-US" dirty="0" smtClean="0"/>
              <a:t>Only about a third (32%) on average can describe these topics, and less than 10% can take action</a:t>
            </a:r>
          </a:p>
          <a:p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/>
          </p:nvPr>
        </p:nvGraphicFramePr>
        <p:xfrm>
          <a:off x="6683829" y="1447800"/>
          <a:ext cx="5355771" cy="476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432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Acquisition for Digital Services Data Report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358" y="1595437"/>
            <a:ext cx="5431972" cy="45801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95% (on average) feel they are aware of key acquisition for digital services contracts topics</a:t>
            </a:r>
          </a:p>
          <a:p>
            <a:r>
              <a:rPr lang="en-US" sz="2400" dirty="0" smtClean="0"/>
              <a:t>Across the board “structuring solicitations to focus on outcomes instead of requirements” was the highest rated item (almost 70% feel they can describe this topic and 38% reported they can take action)</a:t>
            </a:r>
          </a:p>
          <a:p>
            <a:r>
              <a:rPr lang="en-US" sz="2400" dirty="0" smtClean="0"/>
              <a:t>“Digital marketplace intelligence and types of suppliers” was the lowest rated item across the board (only 21% can describe it and only one person indicated they could teach/act)</a:t>
            </a:r>
          </a:p>
          <a:p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/>
          </p:nvPr>
        </p:nvGraphicFramePr>
        <p:xfrm>
          <a:off x="6226629" y="1337581"/>
          <a:ext cx="5736772" cy="4838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0468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Services Concepts Data Report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74" y="1488168"/>
            <a:ext cx="4925784" cy="472394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Lowest average ability to describe (29%) for these topics</a:t>
            </a:r>
          </a:p>
          <a:p>
            <a:r>
              <a:rPr lang="en-US" sz="2400" dirty="0" smtClean="0"/>
              <a:t>Comfort with acting ranged from 3% (e.g., open source software policy/tools and role of a Product Owner) to 14% (e.g., understanding platform as a service and the concept of a MVP)</a:t>
            </a:r>
          </a:p>
          <a:p>
            <a:r>
              <a:rPr lang="en-US" sz="2400" dirty="0" smtClean="0"/>
              <a:t>Most instances where no one is comfortable at a “teach” level (64%)</a:t>
            </a:r>
            <a:endParaRPr lang="en-US" sz="2400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/>
          </p:nvPr>
        </p:nvGraphicFramePr>
        <p:xfrm>
          <a:off x="5061858" y="1322614"/>
          <a:ext cx="7043055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634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as a Digital Services Professional Report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46" y="1411968"/>
            <a:ext cx="4462368" cy="4351338"/>
          </a:xfrm>
        </p:spPr>
        <p:txBody>
          <a:bodyPr/>
          <a:lstStyle/>
          <a:p>
            <a:r>
              <a:rPr lang="en-US" sz="2400" dirty="0" smtClean="0"/>
              <a:t>Highest average ratings across most levels:</a:t>
            </a:r>
          </a:p>
          <a:p>
            <a:pPr lvl="1"/>
            <a:r>
              <a:rPr lang="en-US" sz="2000" dirty="0" smtClean="0"/>
              <a:t>99% average awareness</a:t>
            </a:r>
          </a:p>
          <a:p>
            <a:pPr lvl="1"/>
            <a:r>
              <a:rPr lang="en-US" sz="2000" dirty="0" smtClean="0"/>
              <a:t>50% average ability to describe</a:t>
            </a:r>
          </a:p>
          <a:p>
            <a:pPr lvl="1"/>
            <a:r>
              <a:rPr lang="en-US" sz="2000" dirty="0" smtClean="0"/>
              <a:t>29% average ability to act</a:t>
            </a:r>
            <a:endParaRPr lang="en-US" dirty="0"/>
          </a:p>
          <a:p>
            <a:r>
              <a:rPr lang="en-US" sz="2400" dirty="0" smtClean="0"/>
              <a:t>Identifying those who are allies, persuadable and obstacles had the highest describe (62%) and act (41%) ratings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/>
          </p:nvPr>
        </p:nvGraphicFramePr>
        <p:xfrm>
          <a:off x="4881469" y="1289958"/>
          <a:ext cx="7212560" cy="4994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777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property id=&quot;20141&quot; value=&quot;Section 8: Equal Employment Opportunity&quot;/&gt;&lt;property id=&quot;20144&quot; value=&quot;1&quot;/&gt;&lt;property id=&quot;20146&quot; value=&quot;0&quot;/&gt;&lt;property id=&quot;20147&quot; value=&quot;0&quot;/&gt;&lt;property id=&quot;20148&quot; value=&quot;5&quot;/&gt;&lt;property id=&quot;20180&quot; value=&quot;0&quot;/&gt;&lt;property id=&quot;20181&quot; value=&quot;1&quot;/&gt;&lt;property id=&quot;20183&quot; value=&quot;1&quot;/&gt;&lt;property id=&quot;20184&quot; value=&quot;7&quot;/&gt;&lt;property id=&quot;20193&quot; value=&quot;-1&quot;/&gt;&lt;property id=&quot;20221&quot; value=&quot;Y:\HUD Learn\Standards and Templates\&quot;/&gt;&lt;property id=&quot;20224&quot; value=&quot;C:\Users\19636\Documents\My Adobe Presentations\Section 8_Equal Employment Opportunity&quot;/&gt;&lt;property id=&quot;20225&quot; value=&quot;C:\Users\31323\Desktop\HUD Final Publishing\Section 8\&quot;/&gt;&lt;property id=&quot;20226&quot; value=&quot;C:\Users\35125\Documents\OMB Digital Services Course\MVP Orientation\MVP_Orientation_Day 3_Slides Only.pptx&quot;/&gt;&lt;property id=&quot;20250&quot; value=&quot;0&quot;/&gt;&lt;property id=&quot;20251&quot; value=&quot;0&quot;/&gt;&lt;property id=&quot;20259&quot; value=&quot;0&quot;/&gt;&lt;property id=&quot;20600&quot; value=&quot;0&quot;/&gt;&lt;property id=&quot;20700&quot; value=&quot;0&quot;/&gt;&lt;object type=&quot;2&quot; unique_id=&quot;158526&quot;&gt;&lt;object type=&quot;3&quot; unique_id=&quot;158527&quot;&gt;&lt;property id=&quot;20148&quot; value=&quot;5&quot;/&gt;&lt;property id=&quot;20300&quot; value=&quot;Slide 1 - &amp;quot;Digital Services Contracting Professional Development MVP Program    Orientation Day 3&amp;quot;&quot;/&gt;&lt;property id=&quot;20302&quot; value=&quot;1&quot;/&gt;&lt;property id=&quot;20303&quot; value=&quot;HUD LEARN&quot;/&gt;&lt;property id=&quot;20307&quot; value=&quot;256&quot;/&gt;&lt;property id=&quot;20309&quot; value=&quot;158695&quot;/&gt;&lt;property id=&quot;20312&quot; value=&quot;0&quot;/&gt;&lt;property id=&quot;20601&quot; value=&quot;0&quot;/&gt;&lt;/object&gt;&lt;object type=&quot;3&quot; unique_id=&quot;1086859&quot;&gt;&lt;property id=&quot;20148&quot; value=&quot;5&quot;/&gt;&lt;property id=&quot;20300&quot; value=&quot;Slide 4 - &amp;quot;Pre-Program Survey Results&amp;quot;&quot;/&gt;&lt;property id=&quot;20307&quot; value=&quot;323&quot;/&gt;&lt;/object&gt;&lt;object type=&quot;3&quot; unique_id=&quot;1086875&quot;&gt;&lt;property id=&quot;20148&quot; value=&quot;5&quot;/&gt;&lt;property id=&quot;20300&quot; value=&quot;Slide 3 - &amp;quot;Day 3 Agenda&amp;quot;&quot;/&gt;&lt;property id=&quot;20307&quot; value=&quot;284&quot;/&gt;&lt;/object&gt;&lt;object type=&quot;3&quot; unique_id=&quot;1093035&quot;&gt;&lt;property id=&quot;20148&quot; value=&quot;5&quot;/&gt;&lt;property id=&quot;20300&quot; value=&quot;Slide 27&quot;/&gt;&lt;property id=&quot;20307&quot; value=&quot;364&quot;/&gt;&lt;/object&gt;&lt;object type=&quot;3&quot; unique_id=&quot;1093038&quot;&gt;&lt;property id=&quot;20148&quot; value=&quot;5&quot;/&gt;&lt;property id=&quot;20300&quot; value=&quot;Slide 28 - &amp;quot;Digital Services Acquisition Case Study: Small Business Administration (SBA) ONE Contracting Systems Modernization&quot;/&gt;&lt;property id=&quot;20307&quot; value=&quot;375&quot;/&gt;&lt;/object&gt;&lt;object type=&quot;3&quot; unique_id=&quot;1093040&quot;&gt;&lt;property id=&quot;20148&quot; value=&quot;5&quot;/&gt;&lt;property id=&quot;20300&quot; value=&quot;Slide 39 - &amp;quot;Orientation Review – Day 1&amp;quot;&quot;/&gt;&lt;property id=&quot;20307&quot; value=&quot;378&quot;/&gt;&lt;/object&gt;&lt;object type=&quot;3&quot; unique_id=&quot;1093790&quot;&gt;&lt;property id=&quot;20148&quot; value=&quot;5&quot;/&gt;&lt;property id=&quot;20300&quot; value=&quot;Slide 26 - &amp;quot;Break – 15 minutes&amp;quot;&quot;/&gt;&lt;property id=&quot;20307&quot; value=&quot;386&quot;/&gt;&lt;/object&gt;&lt;object type=&quot;3&quot; unique_id=&quot;1094317&quot;&gt;&lt;property id=&quot;20148&quot; value=&quot;5&quot;/&gt;&lt;property id=&quot;20300&quot; value=&quot;Slide 31 - &amp;quot;Working Lunch&amp;quot;&quot;/&gt;&lt;property id=&quot;20307&quot; value=&quot;389&quot;/&gt;&lt;/object&gt;&lt;object type=&quot;3&quot; unique_id=&quot;1094318&quot;&gt;&lt;property id=&quot;20148&quot; value=&quot;5&quot;/&gt;&lt;property id=&quot;20300&quot; value=&quot;Slide 32 - &amp;quot;SBA Panel Discussion&amp;quot;&quot;/&gt;&lt;property id=&quot;20307&quot; value=&quot;388&quot;/&gt;&lt;/object&gt;&lt;object type=&quot;3&quot; unique_id=&quot;1094691&quot;&gt;&lt;property id=&quot;20148&quot; value=&quot;5&quot;/&gt;&lt;property id=&quot;20300&quot; value=&quot;Slide 34 - &amp;quot;Introducing…the TechFAR Hub!&amp;quot;&quot;/&gt;&lt;property id=&quot;20307&quot; value=&quot;390&quot;/&gt;&lt;/object&gt;&lt;object type=&quot;3&quot; unique_id=&quot;1094692&quot;&gt;&lt;property id=&quot;20148&quot; value=&quot;5&quot;/&gt;&lt;property id=&quot;20300&quot; value=&quot;Slide 35 - &amp;quot;TechFAR Hub Demo&amp;quot;&quot;/&gt;&lt;property id=&quot;20307&quot; value=&quot;391&quot;/&gt;&lt;/object&gt;&lt;object type=&quot;3&quot; unique_id=&quot;1094792&quot;&gt;&lt;property id=&quot;20148&quot; value=&quot;5&quot;/&gt;&lt;property id=&quot;20300&quot; value=&quot;Slide 33 - &amp;quot;Break – 10 minutes&amp;quot;&quot;/&gt;&lt;property id=&quot;20307&quot; value=&quot;392&quot;/&gt;&lt;/object&gt;&lt;object type=&quot;3&quot; unique_id=&quot;1095031&quot;&gt;&lt;property id=&quot;20148&quot; value=&quot;5&quot;/&gt;&lt;property id=&quot;20300&quot; value=&quot;Slide 36 - &amp;quot;Live Digital Assignment Group Work&amp;quot;&quot;/&gt;&lt;property id=&quot;20307&quot; value=&quot;393&quot;/&gt;&lt;/object&gt;&lt;object type=&quot;3&quot; unique_id=&quot;1095242&quot;&gt;&lt;property id=&quot;20148&quot; value=&quot;5&quot;/&gt;&lt;property id=&quot;20300&quot; value=&quot;Slide 38 - &amp;quot;Wrap Up &amp;amp; Orientation Feedback&amp;quot;&quot;/&gt;&lt;property id=&quot;20307&quot; value=&quot;394&quot;/&gt;&lt;/object&gt;&lt;object type=&quot;3&quot; unique_id=&quot;1095243&quot;&gt;&lt;property id=&quot;20148&quot; value=&quot;5&quot;/&gt;&lt;property id=&quot;20300&quot; value=&quot;Slide 40 - &amp;quot;Orientation Review – Day 2&amp;quot;&quot;/&gt;&lt;property id=&quot;20307&quot; value=&quot;395&quot;/&gt;&lt;/object&gt;&lt;object type=&quot;3&quot; unique_id=&quot;1095244&quot;&gt;&lt;property id=&quot;20148&quot; value=&quot;5&quot;/&gt;&lt;property id=&quot;20300&quot; value=&quot;Slide 41 - &amp;quot;Orientation Review – Day 3&amp;quot;&quot;/&gt;&lt;property id=&quot;20307&quot; value=&quot;396&quot;/&gt;&lt;/object&gt;&lt;object type=&quot;3&quot; unique_id=&quot;1095540&quot;&gt;&lt;property id=&quot;20148&quot; value=&quot;5&quot;/&gt;&lt;property id=&quot;20300&quot; value=&quot;Slide 42 - &amp;quot;Liked, Learned, Lacked, Longed for  Feedback on Orientation&amp;quot;&quot;/&gt;&lt;property id=&quot;20307&quot; value=&quot;398&quot;/&gt;&lt;/object&gt;&lt;object type=&quot;3&quot; unique_id=&quot;1102238&quot;&gt;&lt;property id=&quot;20148&quot; value=&quot;5&quot;/&gt;&lt;property id=&quot;20300&quot; value=&quot;Slide 2 - &amp;quot;Day 2 Review/Check-in&amp;quot;&quot;/&gt;&lt;property id=&quot;20307&quot; value=&quot;418&quot;/&gt;&lt;/object&gt;&lt;object type=&quot;3&quot; unique_id=&quot;1102239&quot;&gt;&lt;property id=&quot;20148&quot; value=&quot;5&quot;/&gt;&lt;property id=&quot;20300&quot; value=&quot;Slide 10 - &amp;quot;Program Overview, continued&amp;quot;&quot;/&gt;&lt;property id=&quot;20307&quot; value=&quot;400&quot;/&gt;&lt;/object&gt;&lt;object type=&quot;3&quot; unique_id=&quot;1102242&quot;&gt;&lt;property id=&quot;20148&quot; value=&quot;5&quot;/&gt;&lt;property id=&quot;20300&quot; value=&quot;Slide 11 - &amp;quot;The Courseware Home Page &amp;quot;&quot;/&gt;&lt;property id=&quot;20307&quot; value=&quot;403&quot;/&gt;&lt;/object&gt;&lt;object type=&quot;3&quot; unique_id=&quot;1102243&quot;&gt;&lt;property id=&quot;20148&quot; value=&quot;5&quot;/&gt;&lt;property id=&quot;20300&quot; value=&quot;Slide 12 - &amp;quot;Earning Badges&amp;quot;&quot;/&gt;&lt;property id=&quot;20307&quot; value=&quot;404&quot;/&gt;&lt;/object&gt;&lt;object type=&quot;3&quot; unique_id=&quot;1102244&quot;&gt;&lt;property id=&quot;20148&quot; value=&quot;5&quot;/&gt;&lt;property id=&quot;20300&quot; value=&quot;Slide 13 - &amp;quot;Olympic Badging&amp;quot;&quot;/&gt;&lt;property id=&quot;20307&quot; value=&quot;405&quot;/&gt;&lt;/object&gt;&lt;object type=&quot;3&quot; unique_id=&quot;1102245&quot;&gt;&lt;property id=&quot;20148&quot; value=&quot;5&quot;/&gt;&lt;property id=&quot;20300&quot; value=&quot;Slide 15 - &amp;quot;The Iteration Planning Meeting Webinar&amp;quot;&quot;/&gt;&lt;property id=&quot;20307&quot; value=&quot;406&quot;/&gt;&lt;/object&gt;&lt;object type=&quot;3&quot; unique_id=&quot;1102246&quot;&gt;&lt;property id=&quot;20148&quot; value=&quot;5&quot;/&gt;&lt;property id=&quot;20300&quot; value=&quot;Slide 16 - &amp;quot;Release Scenario Staging&amp;quot;&quot;/&gt;&lt;property id=&quot;20307&quot; value=&quot;407&quot;/&gt;&lt;/object&gt;&lt;object type=&quot;3&quot; unique_id=&quot;1102247&quot;&gt;&lt;property id=&quot;20148&quot; value=&quot;5&quot;/&gt;&lt;property id=&quot;20300&quot; value=&quot;Slide 17 - &amp;quot;Self-Directed Learning – Reading Articles and Participating in Discussion Boards and Blog Posts&amp;quot;&quot;/&gt;&lt;property id=&quot;20307&quot; value=&quot;408&quot;/&gt;&lt;/object&gt;&lt;object type=&quot;3&quot; unique_id=&quot;1102248&quot;&gt;&lt;property id=&quot;20148&quot; value=&quot;5&quot;/&gt;&lt;property id=&quot;20300&quot; value=&quot;Slide 18 - &amp;quot;Self-Directed Learning - Online Learning&amp;quot;&quot;/&gt;&lt;property id=&quot;20307&quot; value=&quot;409&quot;/&gt;&lt;/object&gt;&lt;object type=&quot;3&quot; unique_id=&quot;1102249&quot;&gt;&lt;property id=&quot;20148&quot; value=&quot;5&quot;/&gt;&lt;property id=&quot;20300&quot; value=&quot;Slide 19 - &amp;quot;Web Conferences&amp;quot;&quot;/&gt;&lt;property id=&quot;20307&quot; value=&quot;410&quot;/&gt;&lt;/object&gt;&lt;object type=&quot;3&quot; unique_id=&quot;1102250&quot;&gt;&lt;property id=&quot;20148&quot; value=&quot;5&quot;/&gt;&lt;property id=&quot;20300&quot; value=&quot;Slide 20 - &amp;quot;Collaborative Classroom Session &amp;quot;&quot;/&gt;&lt;property id=&quot;20307&quot; value=&quot;411&quot;/&gt;&lt;/object&gt;&lt;object type=&quot;3&quot; unique_id=&quot;1102251&quot;&gt;&lt;property id=&quot;20148&quot; value=&quot;5&quot;/&gt;&lt;property id=&quot;20300&quot; value=&quot;Slide 21 - &amp;quot;Opportunities for Apply What You’ve Learned: SBA Case Study and Threaded Scenario&amp;quot;&quot;/&gt;&lt;property id=&quot;20307&quot; value=&quot;412&quot;/&gt;&lt;/object&gt;&lt;object type=&quot;3&quot; unique_id=&quot;1102252&quot;&gt;&lt;property id=&quot;20148&quot; value=&quot;5&quot;/&gt;&lt;property id=&quot;20300&quot; value=&quot;Slide 22 - &amp;quot;Opportunities for Apply What You’ve Learned: Acqu-a-thons&amp;quot;&quot;/&gt;&lt;property id=&quot;20307&quot; value=&quot;413&quot;/&gt;&lt;/object&gt;&lt;object type=&quot;3&quot; unique_id=&quot;1102254&quot;&gt;&lt;property id=&quot;20148&quot; value=&quot;5&quot;/&gt;&lt;property id=&quot;20300&quot; value=&quot;Slide 23 - &amp;quot;Shadowing&amp;quot;&quot;/&gt;&lt;property id=&quot;20307&quot; value=&quot;415&quot;/&gt;&lt;/object&gt;&lt;object type=&quot;3&quot; unique_id=&quot;1102255&quot;&gt;&lt;property id=&quot;20148&quot; value=&quot;5&quot;/&gt;&lt;property id=&quot;20300&quot; value=&quot;Slide 24 - &amp;quot;Assessment Opportunities&amp;quot;&quot;/&gt;&lt;property id=&quot;20307&quot; value=&quot;416&quot;/&gt;&lt;/object&gt;&lt;object type=&quot;3&quot; unique_id=&quot;1102256&quot;&gt;&lt;property id=&quot;20148&quot; value=&quot;5&quot;/&gt;&lt;property id=&quot;20300&quot; value=&quot;Slide 25 - &amp;quot;Questions?&amp;quot;&quot;/&gt;&lt;property id=&quot;20307&quot; value=&quot;417&quot;/&gt;&lt;/object&gt;&lt;object type=&quot;3&quot; unique_id=&quot;1102257&quot;&gt;&lt;property id=&quot;20148&quot; value=&quot;5&quot;/&gt;&lt;property id=&quot;20300&quot; value=&quot;Slide 37 - &amp;quot;Remember Our Design Hypothesis Exercise&amp;quot;&quot;/&gt;&lt;property id=&quot;20307&quot; value=&quot;419&quot;/&gt;&lt;/object&gt;&lt;object type=&quot;3&quot; unique_id=&quot;1104068&quot;&gt;&lt;property id=&quot;20148&quot; value=&quot;5&quot;/&gt;&lt;property id=&quot;20300&quot; value=&quot;Slide 5 - &amp;quot;A Couple of Overview Notes on the Survey&amp;quot;&quot;/&gt;&lt;property id=&quot;20307&quot; value=&quot;421&quot;/&gt;&lt;/object&gt;&lt;object type=&quot;3&quot; unique_id=&quot;1104069&quot;&gt;&lt;property id=&quot;20148&quot; value=&quot;5&quot;/&gt;&lt;property id=&quot;20300&quot; value=&quot;Slide 6 - &amp;quot;Agile Methods Data Report Out&amp;quot;&quot;/&gt;&lt;property id=&quot;20307&quot; value=&quot;422&quot;/&gt;&lt;/object&gt;&lt;object type=&quot;3&quot; unique_id=&quot;1104070&quot;&gt;&lt;property id=&quot;20148&quot; value=&quot;5&quot;/&gt;&lt;property id=&quot;20300&quot; value=&quot;Slide 7 - &amp;quot;Acquisition for Digital Services Data Report Out&amp;quot;&quot;/&gt;&lt;property id=&quot;20307&quot; value=&quot;423&quot;/&gt;&lt;/object&gt;&lt;object type=&quot;3&quot; unique_id=&quot;1104071&quot;&gt;&lt;property id=&quot;20148&quot; value=&quot;5&quot;/&gt;&lt;property id=&quot;20300&quot; value=&quot;Slide 8 - &amp;quot;Digital Services Concepts Data Report Out&amp;quot;&quot;/&gt;&lt;property id=&quot;20307&quot; value=&quot;424&quot;/&gt;&lt;/object&gt;&lt;object type=&quot;3&quot; unique_id=&quot;1104072&quot;&gt;&lt;property id=&quot;20148&quot; value=&quot;5&quot;/&gt;&lt;property id=&quot;20300&quot; value=&quot;Slide 9 - &amp;quot;Role as a Digital Services Professional Report Out&amp;quot;&quot;/&gt;&lt;property id=&quot;20307&quot; value=&quot;425&quot;/&gt;&lt;/object&gt;&lt;object type=&quot;3&quot; unique_id=&quot;1104079&quot;&gt;&lt;property id=&quot;20148&quot; value=&quot;5&quot;/&gt;&lt;property id=&quot;20300&quot; value=&quot;Slide 29 - &amp;quot;Have You Ever…&amp;quot;&quot;/&gt;&lt;property id=&quot;20307&quot; value=&quot;426&quot;/&gt;&lt;/object&gt;&lt;object type=&quot;3&quot; unique_id=&quot;1104080&quot;&gt;&lt;property id=&quot;20148&quot; value=&quot;5&quot;/&gt;&lt;property id=&quot;20300&quot; value=&quot;Slide 30 - &amp;quot;SBA Solicitation Artifacts Review &amp;amp;#x09; &amp;quot;&quot;/&gt;&lt;property id=&quot;20307&quot; value=&quot;427&quot;/&gt;&lt;/object&gt;&lt;object type=&quot;3&quot; unique_id=&quot;1104234&quot;&gt;&lt;property id=&quot;20148&quot; value=&quot;5&quot;/&gt;&lt;property id=&quot;20300&quot; value=&quot;Slide 14 - &amp;quot;Applied Skills badges&amp;quot;&quot;/&gt;&lt;property id=&quot;20307&quot; value=&quot;428&quot;/&gt;&lt;/object&gt;&lt;/object&gt;&lt;object type=&quot;8&quot; unique_id=&quot;158544&quot;&gt;&lt;/object&gt;&lt;object type=&quot;4&quot; unique_id=&quot;158643&quot;&gt;&lt;object type=&quot;5&quot; unique_id=&quot;158695&quot;&gt;&lt;property id=&quot;20149&quot; value=&quot;HUD LEARN&quot;/&gt;&lt;/object&gt;&lt;/object&gt;&lt;object type=&quot;10&quot; unique_id=&quot;158644&quot;&gt;&lt;object type=&quot;11&quot; unique_id=&quot;158645&quot;&gt;&lt;property id=&quot;20180&quot; value=&quot;0&quot;/&gt;&lt;property id=&quot;20181&quot; value=&quot;1&quot;/&gt;&lt;property id=&quot;20183&quot; value=&quot;1&quot;/&gt;&lt;/object&gt;&lt;object type=&quot;12&quot; unique_id=&quot;158646&quot;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F5AFEA0F5F1A4CB0E7ABC4C9340C83" ma:contentTypeVersion="" ma:contentTypeDescription="Create a new document." ma:contentTypeScope="" ma:versionID="4308a6a2672614e48e8ae340f944ee6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384c6cc0088fcedbaf6edaf557de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E51C4BD-313F-4392-A134-2ECE35F86BDF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C3A68F1-1F00-4832-9102-E82E92DAE5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6A97F37-F081-4D2F-A66A-6B654F02F91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7377</TotalTime>
  <Words>2078</Words>
  <Application>Microsoft Office PowerPoint</Application>
  <PresentationFormat>Widescreen</PresentationFormat>
  <Paragraphs>331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Myriad Pro Light</vt:lpstr>
      <vt:lpstr>Open Sans</vt:lpstr>
      <vt:lpstr>Wingdings</vt:lpstr>
      <vt:lpstr>Office Theme</vt:lpstr>
      <vt:lpstr>1_Office Theme</vt:lpstr>
      <vt:lpstr>Digital Services Contracting Professional Development MVP Program    Orientation Day 3</vt:lpstr>
      <vt:lpstr>Day 2 Review/Check-in</vt:lpstr>
      <vt:lpstr>Day 3 Agenda</vt:lpstr>
      <vt:lpstr>Pre-Program Survey Results</vt:lpstr>
      <vt:lpstr>A Couple of Overview Notes on the Survey</vt:lpstr>
      <vt:lpstr>Agile Methods Data Report Out</vt:lpstr>
      <vt:lpstr>Acquisition for Digital Services Data Report Out</vt:lpstr>
      <vt:lpstr>Digital Services Concepts Data Report Out</vt:lpstr>
      <vt:lpstr>Role as a Digital Services Professional Report Out</vt:lpstr>
      <vt:lpstr>Program Overview, continued</vt:lpstr>
      <vt:lpstr>The Courseware Home Page </vt:lpstr>
      <vt:lpstr>Earning Badges</vt:lpstr>
      <vt:lpstr>Olympic Badging</vt:lpstr>
      <vt:lpstr>Applied Skills badges</vt:lpstr>
      <vt:lpstr>The Iteration Planning Meeting Webinar</vt:lpstr>
      <vt:lpstr>Release Scenario Staging</vt:lpstr>
      <vt:lpstr>Self-Directed Learning – Reading Articles and Participating in Discussion Boards and Blog Posts</vt:lpstr>
      <vt:lpstr>Self-Directed Learning - Online Learning</vt:lpstr>
      <vt:lpstr>Web Conferences</vt:lpstr>
      <vt:lpstr>Collaborative Classroom Session </vt:lpstr>
      <vt:lpstr>Opportunities for Apply What You’ve Learned: SBA Case Study and Threaded Scenario</vt:lpstr>
      <vt:lpstr>Opportunities for Apply What You’ve Learned: Acqu-a-thons</vt:lpstr>
      <vt:lpstr>Shadowing</vt:lpstr>
      <vt:lpstr>Assessment Opportunities</vt:lpstr>
      <vt:lpstr>Questions?</vt:lpstr>
      <vt:lpstr>Break – 15 minutes</vt:lpstr>
      <vt:lpstr>PowerPoint Presentation</vt:lpstr>
      <vt:lpstr>Digital Services Acquisition Case Study: Small Business Administration (SBA) ONE Contracting Systems Modernization Procurement</vt:lpstr>
      <vt:lpstr>Have You Ever…</vt:lpstr>
      <vt:lpstr>SBA Solicitation Artifacts Review   </vt:lpstr>
      <vt:lpstr>Working Lunch</vt:lpstr>
      <vt:lpstr>SBA Panel Discussion</vt:lpstr>
      <vt:lpstr>Break – 10 minutes</vt:lpstr>
      <vt:lpstr>Introducing…the TechFAR Hub!</vt:lpstr>
      <vt:lpstr>TechFAR Hub Demo</vt:lpstr>
      <vt:lpstr>Live Digital Assignment Group Work</vt:lpstr>
      <vt:lpstr>Remember Our Design Hypothesis Exercise</vt:lpstr>
      <vt:lpstr>Wrap Up &amp; Orientation Feedback</vt:lpstr>
      <vt:lpstr>Orientation Review – Day 1</vt:lpstr>
      <vt:lpstr>Orientation Review – Day 2</vt:lpstr>
      <vt:lpstr>Orientation Review – Day 3</vt:lpstr>
      <vt:lpstr>Liked, Learned, Lacked, Longed for  Feedback on Orientation</vt:lpstr>
    </vt:vector>
  </TitlesOfParts>
  <Company>Windows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Liska, Damian</dc:creator>
  <cp:lastModifiedBy>Maravilla, Brent A. EOP/OMB</cp:lastModifiedBy>
  <cp:revision>371</cp:revision>
  <cp:lastPrinted>2015-10-15T15:46:03Z</cp:lastPrinted>
  <dcterms:created xsi:type="dcterms:W3CDTF">2015-09-18T18:18:02Z</dcterms:created>
  <dcterms:modified xsi:type="dcterms:W3CDTF">2017-04-21T19:46:58Z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0x01010086F5AFEA0F5F1A4CB0E7ABC4C9340C83</vt:lpwstr>
  </property>
</Properties>
</file>