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88" r:id="rId6"/>
    <p:sldId id="320" r:id="rId7"/>
    <p:sldId id="287" r:id="rId8"/>
    <p:sldId id="303" r:id="rId9"/>
    <p:sldId id="311" r:id="rId10"/>
    <p:sldId id="319" r:id="rId11"/>
    <p:sldId id="308" r:id="rId12"/>
    <p:sldId id="315" r:id="rId13"/>
    <p:sldId id="306" r:id="rId14"/>
    <p:sldId id="314" r:id="rId15"/>
    <p:sldId id="309" r:id="rId16"/>
    <p:sldId id="299" r:id="rId17"/>
    <p:sldId id="317" r:id="rId18"/>
  </p:sldIdLst>
  <p:sldSz cx="12192000" cy="6858000"/>
  <p:notesSz cx="7010400" cy="92964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36CD7-BB95-4DAD-9D72-781C5FCF4F80}">
          <p14:sldIdLst>
            <p14:sldId id="256"/>
            <p14:sldId id="288"/>
            <p14:sldId id="320"/>
            <p14:sldId id="287"/>
            <p14:sldId id="303"/>
            <p14:sldId id="311"/>
            <p14:sldId id="319"/>
            <p14:sldId id="308"/>
            <p14:sldId id="315"/>
            <p14:sldId id="306"/>
            <p14:sldId id="314"/>
            <p14:sldId id="309"/>
            <p14:sldId id="299"/>
            <p14:sldId id="31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lf, Brock" initials="WB" lastIdx="4" clrIdx="0">
    <p:extLst>
      <p:ext uri="{19B8F6BF-5375-455C-9EA6-DF929625EA0E}">
        <p15:presenceInfo xmlns:p15="http://schemas.microsoft.com/office/powerpoint/2012/main" userId="Wolf, Brock" providerId="None"/>
      </p:ext>
    </p:extLst>
  </p:cmAuthor>
  <p:cmAuthor id="2" name="Erin" initials="EF" lastIdx="17" clrIdx="1">
    <p:extLst>
      <p:ext uri="{19B8F6BF-5375-455C-9EA6-DF929625EA0E}">
        <p15:presenceInfo xmlns:p15="http://schemas.microsoft.com/office/powerpoint/2012/main" userId="Er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0"/>
    <a:srgbClr val="4291F0"/>
    <a:srgbClr val="DCEAFC"/>
    <a:srgbClr val="0000FF"/>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6" autoAdjust="0"/>
    <p:restoredTop sz="76978" autoAdjust="0"/>
  </p:normalViewPr>
  <p:slideViewPr>
    <p:cSldViewPr snapToGrid="0">
      <p:cViewPr>
        <p:scale>
          <a:sx n="33" d="100"/>
          <a:sy n="33" d="100"/>
        </p:scale>
        <p:origin x="1128" y="534"/>
      </p:cViewPr>
      <p:guideLst>
        <p:guide orient="horz" pos="2160"/>
        <p:guide pos="3840"/>
      </p:guideLst>
    </p:cSldViewPr>
  </p:slid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2868" y="64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9-02T09:32:00.144" idx="17">
    <p:pos x="5684" y="917"/>
    <p:text>Add in a bullet or two for Iteration 2.B, it's title and objectives.</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9/6/2016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9/6/2016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a:t>
            </a:r>
            <a:r>
              <a:rPr lang="en-US" b="0" baseline="0" dirty="0" smtClean="0"/>
              <a:t> Notes:</a:t>
            </a:r>
            <a:endParaRPr lang="en-US" b="0" dirty="0" smtClean="0"/>
          </a:p>
          <a:p>
            <a:endParaRPr lang="en-US" b="0" dirty="0" smtClean="0"/>
          </a:p>
          <a:p>
            <a:r>
              <a:rPr lang="en-US" b="0" dirty="0" smtClean="0"/>
              <a:t>For</a:t>
            </a:r>
            <a:r>
              <a:rPr lang="en-US" b="0" baseline="0" dirty="0" smtClean="0"/>
              <a:t> the Analyzing a Digital Services Need Case Study activity, you will be looking at a case study that contains several common digital services acquisition challenges encountered by Contracting Officers. </a:t>
            </a:r>
          </a:p>
          <a:p>
            <a:endParaRPr lang="en-US" b="0" baseline="0" dirty="0" smtClean="0"/>
          </a:p>
          <a:p>
            <a:r>
              <a:rPr lang="en-US" b="0" baseline="0" dirty="0" smtClean="0"/>
              <a:t>You will have an individual assignment in which you must research potential Open Source, Commercial Off-The-Shelf (COTS), or proprietary solutions to satisfy the product vision. You will be assigned a research topic based on your LDA group, and you</a:t>
            </a:r>
            <a:r>
              <a:rPr lang="en-US" b="0" dirty="0" smtClean="0"/>
              <a:t> will individually create</a:t>
            </a:r>
            <a:r>
              <a:rPr lang="en-US" b="0" baseline="0" dirty="0" smtClean="0"/>
              <a:t> a deliverable in which you defend your solution as being the most effective.  </a:t>
            </a:r>
          </a:p>
          <a:p>
            <a:endParaRPr lang="en-US" b="0" baseline="0" dirty="0" smtClean="0"/>
          </a:p>
          <a:p>
            <a:r>
              <a:rPr lang="en-US" b="0" baseline="0" dirty="0" smtClean="0"/>
              <a:t>We will be using these results in the classroom session for an exercise, and you will be presenting your findings with your LDA team. </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r>
              <a:rPr lang="en-US" b="0" dirty="0" smtClean="0"/>
              <a:t>Participants can earn three different credits</a:t>
            </a:r>
            <a:r>
              <a:rPr lang="en-US" b="0" baseline="0" dirty="0" smtClean="0"/>
              <a:t> toward their silver/gold badges in this activity.</a:t>
            </a:r>
          </a:p>
          <a:p>
            <a:pPr marL="228600" indent="-228600">
              <a:buAutoNum type="arabicPeriod"/>
            </a:pPr>
            <a:r>
              <a:rPr lang="en-US" b="0" baseline="0" dirty="0" smtClean="0"/>
              <a:t>You can observe the blogs individually</a:t>
            </a:r>
          </a:p>
          <a:p>
            <a:pPr marL="228600" indent="-228600">
              <a:buAutoNum type="arabicPeriod"/>
            </a:pPr>
            <a:r>
              <a:rPr lang="en-US" b="0" baseline="0" dirty="0" smtClean="0"/>
              <a:t>You can compare the blogs to each other</a:t>
            </a:r>
          </a:p>
          <a:p>
            <a:pPr marL="228600" indent="-228600">
              <a:buAutoNum type="arabicPeriod"/>
            </a:pPr>
            <a:r>
              <a:rPr lang="en-US" b="0" baseline="0" dirty="0" smtClean="0"/>
              <a:t>You can use the blogs to create a Best Practices list</a:t>
            </a:r>
          </a:p>
          <a:p>
            <a:pPr marL="228600" indent="-228600">
              <a:buAutoNum type="arabicPeriod"/>
            </a:pPr>
            <a:endParaRPr lang="en-US" b="0" baseline="0" dirty="0" smtClean="0"/>
          </a:p>
          <a:p>
            <a:pPr marL="0" indent="0">
              <a:buNone/>
            </a:pPr>
            <a:r>
              <a:rPr lang="en-US" b="0" baseline="0" dirty="0" smtClean="0"/>
              <a:t>This activity will help in preparing to write your own blog posts in the future</a:t>
            </a:r>
            <a:r>
              <a:rPr lang="en-US" b="0" baseline="0" dirty="0" smtClean="0"/>
              <a:t>. More importantly, t</a:t>
            </a:r>
            <a:r>
              <a:rPr lang="en-US" sz="1200" kern="1200" dirty="0" smtClean="0">
                <a:solidFill>
                  <a:schemeClr val="tx1"/>
                </a:solidFill>
                <a:effectLst/>
                <a:latin typeface="+mn-lt"/>
                <a:ea typeface="+mn-ea"/>
                <a:cs typeface="+mn-cs"/>
              </a:rPr>
              <a:t>he tech industry uses blogs to communicate and educate. Blogs are an ongoing source of information for how the industry is changing/evolving. As Digital Service Acquisition professionals, you</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need to be conversant in the space, but can also adapt it as your own industry practice. This is an opportunity </a:t>
            </a:r>
            <a:r>
              <a:rPr lang="en-US" sz="1200" kern="1200" smtClean="0">
                <a:solidFill>
                  <a:schemeClr val="tx1"/>
                </a:solidFill>
                <a:effectLst/>
                <a:latin typeface="+mn-lt"/>
                <a:ea typeface="+mn-ea"/>
                <a:cs typeface="+mn-cs"/>
              </a:rPr>
              <a:t>for you to </a:t>
            </a:r>
            <a:r>
              <a:rPr lang="en-US" sz="1200" kern="1200" dirty="0" smtClean="0">
                <a:solidFill>
                  <a:schemeClr val="tx1"/>
                </a:solidFill>
                <a:effectLst/>
                <a:latin typeface="+mn-lt"/>
                <a:ea typeface="+mn-ea"/>
                <a:cs typeface="+mn-cs"/>
              </a:rPr>
              <a:t>become movers </a:t>
            </a:r>
            <a:r>
              <a:rPr lang="en-US" sz="1200" kern="1200" smtClean="0">
                <a:solidFill>
                  <a:schemeClr val="tx1"/>
                </a:solidFill>
                <a:effectLst/>
                <a:latin typeface="+mn-lt"/>
                <a:ea typeface="+mn-ea"/>
                <a:cs typeface="+mn-cs"/>
              </a:rPr>
              <a:t>and shakers.</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73011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For</a:t>
            </a:r>
            <a:r>
              <a:rPr lang="en-US" b="0" baseline="0" dirty="0" smtClean="0"/>
              <a:t> your live digital assignment, you will be looking at your product vision.</a:t>
            </a:r>
          </a:p>
          <a:p>
            <a:endParaRPr lang="en-US" b="0" baseline="0" dirty="0" smtClean="0"/>
          </a:p>
          <a:p>
            <a:r>
              <a:rPr lang="en-US" b="0" baseline="0" dirty="0" smtClean="0"/>
              <a:t>The instructions in the portal give you an example of what this looks like, as well as a template to get you started. Our webinar for 2.A will provide additional guidance if you need it. Please coordinate with your LDA coach to develop a product vision that is no more than 70 words.</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 </a:t>
            </a:r>
          </a:p>
          <a:p>
            <a:endParaRPr lang="en-US" baseline="0" dirty="0" smtClean="0"/>
          </a:p>
          <a:p>
            <a:r>
              <a:rPr lang="en-US" baseline="0" dirty="0" smtClean="0"/>
              <a:t>The next iteration, 2.B, will have you: </a:t>
            </a:r>
          </a:p>
          <a:p>
            <a:pPr marL="628650" lvl="1" indent="-171450">
              <a:buFont typeface="Arial" panose="020B0604020202020204" pitchFamily="34" charset="0"/>
              <a:buChar char="•"/>
            </a:pPr>
            <a:r>
              <a:rPr lang="en-US" dirty="0" smtClean="0"/>
              <a:t>Identify why communicating openly and responsibly with potential vendors is critical to digital services acquisition success and how to do it.</a:t>
            </a:r>
          </a:p>
          <a:p>
            <a:pPr marL="628650" lvl="1" indent="-171450">
              <a:buFont typeface="Arial" panose="020B0604020202020204" pitchFamily="34" charset="0"/>
              <a:buChar char="•"/>
            </a:pPr>
            <a:r>
              <a:rPr lang="en-US" dirty="0" smtClean="0"/>
              <a:t>Differentiate between buying compliance and buying outcomes.</a:t>
            </a:r>
          </a:p>
          <a:p>
            <a:pPr marL="628650" lvl="1" indent="-171450">
              <a:buFont typeface="Arial" panose="020B0604020202020204" pitchFamily="34" charset="0"/>
              <a:buChar char="•"/>
            </a:pPr>
            <a:r>
              <a:rPr lang="en-US" dirty="0" smtClean="0"/>
              <a:t>Conduct effective market research for digital services. </a:t>
            </a:r>
          </a:p>
          <a:p>
            <a:pPr marL="628650" lvl="1" indent="-171450">
              <a:buFont typeface="Arial" panose="020B0604020202020204" pitchFamily="34" charset="0"/>
              <a:buChar char="•"/>
            </a:pPr>
            <a:endParaRPr lang="en-US" dirty="0" smtClean="0"/>
          </a:p>
          <a:p>
            <a:r>
              <a:rPr lang="en-US" dirty="0" smtClean="0"/>
              <a:t>Also</a:t>
            </a:r>
            <a:r>
              <a:rPr lang="en-US" baseline="0" dirty="0" smtClean="0"/>
              <a:t> remember that we will be having the classroom session from Oct. 17-21. Monday, Oct. 17 will be set aside for you to work with your groups, and the following days will be facilitator led training.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35296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dirty="0" smtClean="0"/>
              <a:t>Facilitator Notes: </a:t>
            </a:r>
          </a:p>
          <a:p>
            <a:pPr marL="0" lvl="0" indent="0">
              <a:buFont typeface="Arial" panose="020B0604020202020204" pitchFamily="34" charset="0"/>
              <a:buNone/>
            </a:pPr>
            <a:endParaRPr lang="en-US" b="0" dirty="0" smtClean="0"/>
          </a:p>
          <a:p>
            <a:pPr marL="0" lvl="0" indent="0">
              <a:buFont typeface="Arial" panose="020B0604020202020204" pitchFamily="34" charset="0"/>
              <a:buNone/>
            </a:pPr>
            <a:r>
              <a:rPr lang="en-US" b="0" dirty="0" smtClean="0"/>
              <a:t>Release 1 Assessments are</a:t>
            </a:r>
            <a:r>
              <a:rPr lang="en-US" b="0" baseline="0" dirty="0" smtClean="0"/>
              <a:t> due by COB today.</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1954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 </a:t>
            </a:r>
          </a:p>
          <a:p>
            <a:endParaRPr lang="en-US" dirty="0" smtClean="0"/>
          </a:p>
          <a:p>
            <a:r>
              <a:rPr lang="en-US" dirty="0" smtClean="0"/>
              <a:t>Each</a:t>
            </a:r>
            <a:r>
              <a:rPr lang="en-US" baseline="0" dirty="0" smtClean="0"/>
              <a:t> team has submitted their project plan, thank you for getting those in. We’ll be introducing the next step of the LDA today. </a:t>
            </a:r>
          </a:p>
          <a:p>
            <a:endParaRPr lang="en-US" baseline="0" dirty="0" smtClean="0"/>
          </a:p>
          <a:p>
            <a:r>
              <a:rPr lang="en-US" baseline="0" dirty="0" smtClean="0"/>
              <a:t>Please don’t forget to complete the Release 1 Assessment if you haven’t been able to yet.</a:t>
            </a:r>
          </a:p>
          <a:p>
            <a:endParaRPr lang="en-US" baseline="0" dirty="0" smtClean="0"/>
          </a:p>
          <a:p>
            <a:r>
              <a:rPr lang="en-US" baseline="0" dirty="0" smtClean="0"/>
              <a:t>On Thursday, you received some additional directions from Traci about posting discussion assignments. We’re going to change things a little bit– now the first person to complete an activity will be adding the post, and everyone else will be posting as a response. We think that this will help encourage conversation and reduce the number of posts. </a:t>
            </a:r>
          </a:p>
          <a:p>
            <a:endParaRPr lang="en-US" baseline="0" dirty="0" smtClean="0"/>
          </a:p>
          <a:p>
            <a:r>
              <a:rPr lang="en-US" baseline="0" dirty="0" smtClean="0"/>
              <a:t>The shadowing assignment will have to be completed by December 31, but you must identify a shadowing opportunity by the end of this release. We have already received some opportunity submissions, so keep them coming! The shadowing form can be found in the Shadowing tab within the Course Introduction content.  </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134584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 </a:t>
            </a:r>
          </a:p>
          <a:p>
            <a:endParaRPr lang="en-US" b="0" dirty="0" smtClean="0"/>
          </a:p>
          <a:p>
            <a:r>
              <a:rPr lang="en-US" b="0" dirty="0" smtClean="0"/>
              <a:t>Congratulations</a:t>
            </a:r>
            <a:r>
              <a:rPr lang="en-US" b="0" baseline="0" dirty="0" smtClean="0"/>
              <a:t> on completing Release 1. To review, you:</a:t>
            </a:r>
          </a:p>
          <a:p>
            <a:pPr marL="628650" lvl="1" indent="-171450">
              <a:buFont typeface="Arial" panose="020B0604020202020204" pitchFamily="34" charset="0"/>
              <a:buChar char="•"/>
            </a:pPr>
            <a:r>
              <a:rPr lang="en-US" sz="1200" b="0" dirty="0" smtClean="0">
                <a:solidFill>
                  <a:schemeClr val="tx1"/>
                </a:solidFill>
              </a:rPr>
              <a:t>Identified the available sources of supply within the digital services market segments, such as Open Source Software, Big Data, </a:t>
            </a:r>
            <a:r>
              <a:rPr lang="en-US" sz="1200" b="0" dirty="0" err="1" smtClean="0">
                <a:solidFill>
                  <a:schemeClr val="tx1"/>
                </a:solidFill>
              </a:rPr>
              <a:t>XaaS</a:t>
            </a:r>
            <a:r>
              <a:rPr lang="en-US" sz="1200" b="0" dirty="0" smtClean="0">
                <a:solidFill>
                  <a:schemeClr val="tx1"/>
                </a:solidFill>
              </a:rPr>
              <a:t>, Cloud, and more.</a:t>
            </a:r>
          </a:p>
          <a:p>
            <a:pPr marL="628650" lvl="1" indent="-171450">
              <a:buFont typeface="Arial" panose="020B0604020202020204" pitchFamily="34" charset="0"/>
              <a:buChar char="•"/>
            </a:pPr>
            <a:r>
              <a:rPr lang="en-US" sz="1200" b="0" dirty="0" smtClean="0">
                <a:solidFill>
                  <a:schemeClr val="tx1"/>
                </a:solidFill>
              </a:rPr>
              <a:t>Identified the high-level principles of agile development that make it effective.</a:t>
            </a:r>
          </a:p>
          <a:p>
            <a:pPr marL="628650" lvl="1" indent="-171450">
              <a:buFont typeface="Arial" panose="020B0604020202020204" pitchFamily="34" charset="0"/>
              <a:buChar char="•"/>
            </a:pPr>
            <a:r>
              <a:rPr lang="en-US" sz="1200" b="0" dirty="0" smtClean="0">
                <a:solidFill>
                  <a:schemeClr val="tx1"/>
                </a:solidFill>
              </a:rPr>
              <a:t>Described what sets agile methods apart from waterfall development and delivery methods.</a:t>
            </a:r>
          </a:p>
          <a:p>
            <a:endParaRPr lang="en-US" b="0" dirty="0" smtClean="0"/>
          </a:p>
          <a:p>
            <a:r>
              <a:rPr lang="en-US" b="0" dirty="0" smtClean="0"/>
              <a:t>In</a:t>
            </a:r>
            <a:r>
              <a:rPr lang="en-US" b="0" baseline="0" dirty="0" smtClean="0"/>
              <a:t> this next iteration, Iteration 2.A, you will: </a:t>
            </a:r>
          </a:p>
          <a:p>
            <a:pPr marL="628650" lvl="1" indent="-171450">
              <a:buFont typeface="Arial" panose="020B0604020202020204" pitchFamily="34" charset="0"/>
              <a:buChar char="•"/>
            </a:pPr>
            <a:r>
              <a:rPr lang="en-US" sz="1200" b="0" dirty="0" smtClean="0">
                <a:solidFill>
                  <a:schemeClr val="tx1"/>
                </a:solidFill>
              </a:rPr>
              <a:t>Analyze stakeholders in your sphere of influence that impact digital services acquisition.</a:t>
            </a:r>
          </a:p>
          <a:p>
            <a:pPr marL="628650" lvl="1" indent="-171450">
              <a:buFont typeface="Arial" panose="020B0604020202020204" pitchFamily="34" charset="0"/>
              <a:buChar char="•"/>
            </a:pPr>
            <a:r>
              <a:rPr lang="en-US" sz="1200" b="0" dirty="0" smtClean="0">
                <a:solidFill>
                  <a:schemeClr val="tx1"/>
                </a:solidFill>
              </a:rPr>
              <a:t>Assess your agency’s readiness for change and innovation.</a:t>
            </a:r>
          </a:p>
          <a:p>
            <a:pPr marL="628650" lvl="1" indent="-171450">
              <a:buFont typeface="Arial" panose="020B0604020202020204" pitchFamily="34" charset="0"/>
              <a:buChar char="•"/>
            </a:pPr>
            <a:r>
              <a:rPr lang="en-US" sz="1200" b="0" dirty="0" smtClean="0">
                <a:solidFill>
                  <a:schemeClr val="tx1"/>
                </a:solidFill>
              </a:rPr>
              <a:t>Ask effective questions to understand the agency’s need and make recommendations on a course of action for a digital acquisition procurement.</a:t>
            </a:r>
          </a:p>
          <a:p>
            <a:pPr marL="628650" lvl="1" indent="-171450">
              <a:buFont typeface="Arial" panose="020B0604020202020204" pitchFamily="34" charset="0"/>
              <a:buChar char="•"/>
            </a:pPr>
            <a:r>
              <a:rPr lang="en-US" sz="1200" b="0" dirty="0" smtClean="0">
                <a:solidFill>
                  <a:schemeClr val="tx1"/>
                </a:solidFill>
              </a:rPr>
              <a:t>Analyze a digital service need to determine its most appropriate market.</a:t>
            </a:r>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As we</a:t>
            </a:r>
            <a:r>
              <a:rPr lang="en-US" b="0" baseline="0" dirty="0" smtClean="0"/>
              <a:t> have mentioned in the past, we will have a three-week break in this iteration due to the busy time of year. Note that the Iteration Web Conference will be on October 4, and the iteration will end on Oct. 7. </a:t>
            </a:r>
          </a:p>
          <a:p>
            <a:r>
              <a:rPr lang="en-US" b="0" baseline="0" dirty="0" smtClean="0"/>
              <a:t>There are four activities for this iteration, and the readings for the iteration are spread across the activities. Reading time is included in our time estimates.</a:t>
            </a:r>
            <a:endParaRPr lang="en-US" b="0" dirty="0" smtClean="0"/>
          </a:p>
          <a:p>
            <a:endParaRPr lang="en-US" b="0" dirty="0" smtClean="0"/>
          </a:p>
          <a:p>
            <a:r>
              <a:rPr lang="en-US" b="0" dirty="0" smtClean="0"/>
              <a:t>Stakeholder Analysis: *Interviews</a:t>
            </a:r>
            <a:r>
              <a:rPr lang="en-US" b="0" baseline="0" dirty="0" smtClean="0"/>
              <a:t> for the </a:t>
            </a:r>
            <a:r>
              <a:rPr lang="en-US" b="0" dirty="0" smtClean="0"/>
              <a:t>stakeholder analysis are not included in this time estimate.</a:t>
            </a:r>
            <a:r>
              <a:rPr lang="en-US" b="0" baseline="0" dirty="0" smtClean="0"/>
              <a:t> Participants have until December 31 to complete all interviews (1 </a:t>
            </a:r>
            <a:r>
              <a:rPr lang="en-US" b="0" baseline="0" dirty="0" err="1" smtClean="0"/>
              <a:t>hr</a:t>
            </a:r>
            <a:r>
              <a:rPr lang="en-US" b="0" baseline="0" dirty="0" smtClean="0"/>
              <a:t>/interview, 2 interviews for bronze; 3 interviews for silver; 4 interviews for gold).</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Facilitator 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Feel</a:t>
            </a:r>
            <a:r>
              <a:rPr lang="en-US" baseline="0" dirty="0" smtClean="0"/>
              <a:t> free to bring any questions or comments about the LDA product vision assignment to this web conference. </a:t>
            </a:r>
            <a:endParaRPr lang="en-US" dirty="0" smtClean="0"/>
          </a:p>
          <a:p>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342651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This</a:t>
            </a:r>
            <a:r>
              <a:rPr lang="en-US" b="0" baseline="0" dirty="0" smtClean="0"/>
              <a:t> </a:t>
            </a:r>
            <a:r>
              <a:rPr lang="en-US" b="0" baseline="0" dirty="0" smtClean="0"/>
              <a:t>30-minute core activity introduces you to the content for this release in an applied and engaging manner--by presenting you with a real-life challenge that you may encounter on the job.</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Use this exercise as another gauge (along with the results of your pre-assessment) to determine where you are and how well you perform against the learning objectives for this release.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Although this isn't a formal assessment, we will review your results and those of your peers to see where the class has strengths and weaknesses. That way, we can tailor materials and discussions to focus in on areas where participants are struggling or need extra guidance.</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170085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r>
              <a:rPr lang="en-US" b="0" baseline="0" dirty="0" smtClean="0"/>
              <a:t>The stakeholder analysis will first introduce you to different stakeholders that you will encounter when bringing your acquisition plans to fruition. </a:t>
            </a:r>
          </a:p>
          <a:p>
            <a:endParaRPr lang="en-US" b="0" baseline="0" dirty="0" smtClean="0"/>
          </a:p>
          <a:p>
            <a:r>
              <a:rPr lang="en-US" b="0" baseline="0" dirty="0" smtClean="0"/>
              <a:t>After learning who may be major stakeholders, you will identify 2-4 people within your own agency who you see as a major influencer. You will do some basic research on this person, hypothesize benefits/challenges to their engagement in digital services acquisition, consider how these individuals will perceive you, and develop a conversation structure. </a:t>
            </a:r>
            <a:r>
              <a:rPr lang="en-US" b="0" baseline="0" dirty="0" smtClean="0"/>
              <a:t>For your Bronze badge, you must submit a Word document that includes the following information: </a:t>
            </a:r>
          </a:p>
          <a:p>
            <a:r>
              <a:rPr lang="en-US" b="0" baseline="0" dirty="0" smtClean="0"/>
              <a:t>Stakeholders you intend to interview, </a:t>
            </a:r>
          </a:p>
          <a:p>
            <a:r>
              <a:rPr lang="en-US" b="0" baseline="0" dirty="0" smtClean="0"/>
              <a:t>status of scheduling those interviews, </a:t>
            </a:r>
          </a:p>
          <a:p>
            <a:r>
              <a:rPr lang="en-US" b="0" baseline="0" dirty="0" smtClean="0"/>
              <a:t>and a list of questions that you plan to ask. </a:t>
            </a:r>
          </a:p>
          <a:p>
            <a:r>
              <a:rPr lang="en-US" b="0" baseline="0" dirty="0" smtClean="0"/>
              <a:t>This document will be due to the program email by </a:t>
            </a:r>
            <a:r>
              <a:rPr lang="en-US" b="1" baseline="0" dirty="0" smtClean="0"/>
              <a:t>October 14, 2016</a:t>
            </a:r>
            <a:r>
              <a:rPr lang="en-US" b="0" baseline="0" dirty="0" smtClean="0"/>
              <a:t>.</a:t>
            </a:r>
            <a:endParaRPr lang="en-US" b="0" baseline="0" dirty="0" smtClean="0"/>
          </a:p>
          <a:p>
            <a:endParaRPr lang="en-US" b="0" baseline="0" dirty="0" smtClean="0"/>
          </a:p>
          <a:p>
            <a:endParaRPr lang="en-US" b="0" baseline="0" dirty="0" smtClean="0"/>
          </a:p>
          <a:p>
            <a:r>
              <a:rPr lang="en-US" b="0" baseline="0" dirty="0" smtClean="0"/>
              <a:t>Additionally, once </a:t>
            </a:r>
            <a:r>
              <a:rPr lang="en-US" b="0" baseline="0" dirty="0" smtClean="0"/>
              <a:t>you have completed those </a:t>
            </a:r>
            <a:r>
              <a:rPr lang="en-US" b="0" baseline="0" dirty="0" smtClean="0"/>
              <a:t>first steps</a:t>
            </a:r>
            <a:r>
              <a:rPr lang="en-US" b="0" baseline="0" dirty="0" smtClean="0"/>
              <a:t>, you will be conducting interviews with these individuals. </a:t>
            </a:r>
            <a:r>
              <a:rPr lang="en-US" b="0" baseline="0" dirty="0" smtClean="0"/>
              <a:t>These interviews will count for a badge in a later iteration. For </a:t>
            </a:r>
            <a:r>
              <a:rPr lang="en-US" b="0" baseline="0" dirty="0" smtClean="0"/>
              <a:t>the bronze-level you will need to conduct 2, 1-hour interviews. For the silver-level you will conduct 3 interviews, and you will interview 4 individuals to meet the gold requirement. </a:t>
            </a:r>
          </a:p>
          <a:p>
            <a:endParaRPr lang="en-US" b="0" baseline="0" dirty="0" smtClean="0"/>
          </a:p>
          <a:p>
            <a:r>
              <a:rPr lang="en-US" b="0" dirty="0" smtClean="0"/>
              <a:t>*Estimated 2 hours does not include interview times. Interviews</a:t>
            </a:r>
            <a:r>
              <a:rPr lang="en-US" b="0" baseline="0" dirty="0" smtClean="0"/>
              <a:t> must be at least 1 hour each.</a:t>
            </a:r>
          </a:p>
          <a:p>
            <a:r>
              <a:rPr lang="en-US" b="0" baseline="0" dirty="0" smtClean="0"/>
              <a:t>Participants can interview 2 people for Bronze badge, 3 for Silver, and 4 for Gold.</a:t>
            </a:r>
          </a:p>
          <a:p>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With the Change</a:t>
            </a:r>
            <a:r>
              <a:rPr lang="en-US" b="0" baseline="0" dirty="0" smtClean="0"/>
              <a:t> and Innovation Readiness Survey, you will be assessing your agency’s current position on innovation and change, allowing you to tailor your future efforts to lead change.</a:t>
            </a:r>
            <a:endParaRPr lang="en-US" b="0" dirty="0" smtClean="0"/>
          </a:p>
          <a:p>
            <a:endParaRPr lang="en-US" b="0" dirty="0" smtClean="0"/>
          </a:p>
          <a:p>
            <a:r>
              <a:rPr lang="en-US" b="0" dirty="0" smtClean="0"/>
              <a:t>This activity includes two bronze-level readings: “Seven Ways to Cure Aversion to</a:t>
            </a:r>
            <a:r>
              <a:rPr lang="en-US" b="0" baseline="0" dirty="0" smtClean="0"/>
              <a:t> Risk” and “Do You Have a hard Time Making Decisions” that should help to guide your responses. </a:t>
            </a:r>
          </a:p>
          <a:p>
            <a:endParaRPr lang="en-US" b="0" baseline="0" dirty="0" smtClean="0"/>
          </a:p>
          <a:p>
            <a:r>
              <a:rPr lang="en-US" b="0" baseline="0" dirty="0" smtClean="0"/>
              <a:t>Please note that there is a PDF form within the survey that you should use to elaborate on your responses.</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2152131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9/6/2016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15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9/6/2016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3492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9/6/2016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igitalAcquisitionMVP@icfi.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722846"/>
            <a:ext cx="9144000" cy="829854"/>
          </a:xfrm>
        </p:spPr>
        <p:txBody>
          <a:bodyPr>
            <a:normAutofit fontScale="90000"/>
          </a:bodyPr>
          <a:lstStyle/>
          <a:p>
            <a:r>
              <a:rPr lang="en-US" sz="2700" dirty="0" smtClean="0">
                <a:solidFill>
                  <a:schemeClr val="tx1"/>
                </a:solidFill>
              </a:rPr>
              <a:t>Digital Acquisition Pilot </a:t>
            </a:r>
            <a:r>
              <a:rPr lang="en-US" dirty="0" smtClean="0">
                <a:solidFill>
                  <a:schemeClr val="tx1"/>
                </a:solidFill>
              </a:rPr>
              <a:t/>
            </a:r>
            <a:br>
              <a:rPr lang="en-US" dirty="0" smtClean="0">
                <a:solidFill>
                  <a:schemeClr val="tx1"/>
                </a:solidFill>
              </a:rPr>
            </a:br>
            <a:r>
              <a:rPr lang="en-US" sz="5100" dirty="0" smtClean="0">
                <a:solidFill>
                  <a:schemeClr val="tx1"/>
                </a:solidFill>
              </a:rPr>
              <a:t>Iteration 2.A Planning Meeting</a:t>
            </a:r>
            <a:endParaRPr lang="en-US" sz="5100"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solidFill>
              </a:rPr>
              <a:t>September – October 2016</a:t>
            </a:r>
            <a:endParaRPr lang="en-US" dirty="0">
              <a:solidFill>
                <a:schemeClr val="tx1"/>
              </a:solidFill>
            </a:endParaRPr>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2304" r="1675"/>
          <a:stretch/>
        </p:blipFill>
        <p:spPr>
          <a:xfrm>
            <a:off x="5383960" y="1572940"/>
            <a:ext cx="6532206" cy="4306481"/>
          </a:xfrm>
          <a:prstGeom prst="rect">
            <a:avLst/>
          </a:prstGeom>
        </p:spPr>
      </p:pic>
      <p:sp>
        <p:nvSpPr>
          <p:cNvPr id="2" name="Title 1"/>
          <p:cNvSpPr>
            <a:spLocks noGrp="1"/>
          </p:cNvSpPr>
          <p:nvPr>
            <p:ph type="title"/>
          </p:nvPr>
        </p:nvSpPr>
        <p:spPr/>
        <p:txBody>
          <a:bodyPr/>
          <a:lstStyle/>
          <a:p>
            <a:r>
              <a:rPr lang="en-US" b="1" dirty="0" smtClean="0"/>
              <a:t>Activity: Practice Analyzing a Digital Services Need</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2 hour online learning</a:t>
            </a:r>
          </a:p>
          <a:p>
            <a:pPr marL="342900" indent="-342900">
              <a:buFont typeface="Arial" panose="020B0604020202020204" pitchFamily="34" charset="0"/>
              <a:buChar char="•"/>
            </a:pPr>
            <a:r>
              <a:rPr lang="en-US" sz="2400" b="1" dirty="0">
                <a:solidFill>
                  <a:schemeClr val="tx1"/>
                </a:solidFill>
              </a:rPr>
              <a:t>Bronze-level requirement</a:t>
            </a:r>
          </a:p>
          <a:p>
            <a:pPr marL="342900" indent="-342900">
              <a:buFont typeface="Arial" panose="020B0604020202020204" pitchFamily="34" charset="0"/>
              <a:buChar char="•"/>
            </a:pPr>
            <a:r>
              <a:rPr lang="en-US" sz="2400" b="1" dirty="0" smtClean="0">
                <a:solidFill>
                  <a:schemeClr val="tx1"/>
                </a:solidFill>
              </a:rPr>
              <a:t>You will analyze a case study around a digital service need to determine whether open source, proprietary, or COTS solution is most appropriate </a:t>
            </a:r>
          </a:p>
          <a:p>
            <a:pPr marL="342900" indent="-342900">
              <a:buFont typeface="Arial" panose="020B0604020202020204" pitchFamily="34" charset="0"/>
              <a:buChar char="•"/>
            </a:pPr>
            <a:r>
              <a:rPr lang="en-US" sz="2400" b="1" dirty="0" smtClean="0">
                <a:solidFill>
                  <a:schemeClr val="tx1"/>
                </a:solidFill>
              </a:rPr>
              <a:t>Bronze-level </a:t>
            </a:r>
            <a:r>
              <a:rPr lang="en-US" sz="2400" b="1" dirty="0" smtClean="0">
                <a:solidFill>
                  <a:schemeClr val="tx1"/>
                </a:solidFill>
              </a:rPr>
              <a:t>“Improving Cybersecurity Protections in Federal Acquisition,” reading</a:t>
            </a:r>
          </a:p>
        </p:txBody>
      </p:sp>
      <p:sp>
        <p:nvSpPr>
          <p:cNvPr id="12" name="Rectangle 11"/>
          <p:cNvSpPr/>
          <p:nvPr/>
        </p:nvSpPr>
        <p:spPr>
          <a:xfrm>
            <a:off x="5231119" y="4726984"/>
            <a:ext cx="1729762" cy="58893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2" y="1519220"/>
            <a:ext cx="4883847" cy="75621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Practice Analyzing a Digital Services Need</a:t>
            </a:r>
            <a:endParaRPr lang="en-US" sz="2400" b="1" dirty="0"/>
          </a:p>
        </p:txBody>
      </p:sp>
    </p:spTree>
    <p:extLst>
      <p:ext uri="{BB962C8B-B14F-4D97-AF65-F5344CB8AC3E}">
        <p14:creationId xmlns:p14="http://schemas.microsoft.com/office/powerpoint/2010/main" val="349536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497" r="11813"/>
          <a:stretch/>
        </p:blipFill>
        <p:spPr>
          <a:xfrm>
            <a:off x="5250535" y="1575505"/>
            <a:ext cx="6941465" cy="4429437"/>
          </a:xfrm>
          <a:prstGeom prst="rect">
            <a:avLst/>
          </a:prstGeom>
        </p:spPr>
      </p:pic>
      <p:sp>
        <p:nvSpPr>
          <p:cNvPr id="2" name="Title 1"/>
          <p:cNvSpPr>
            <a:spLocks noGrp="1"/>
          </p:cNvSpPr>
          <p:nvPr>
            <p:ph type="title"/>
          </p:nvPr>
        </p:nvSpPr>
        <p:spPr/>
        <p:txBody>
          <a:bodyPr/>
          <a:lstStyle/>
          <a:p>
            <a:r>
              <a:rPr lang="en-US" b="1" dirty="0" smtClean="0"/>
              <a:t>Activity: Communicating the Mission/Need</a:t>
            </a:r>
            <a:endParaRPr lang="en-US" b="1" dirty="0"/>
          </a:p>
        </p:txBody>
      </p:sp>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Communicating the Mission/Need</a:t>
            </a:r>
            <a:endParaRPr lang="en-US" sz="2400"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60-minute activity</a:t>
            </a:r>
          </a:p>
          <a:p>
            <a:pPr marL="342900" indent="-342900">
              <a:buFont typeface="Arial" panose="020B0604020202020204" pitchFamily="34" charset="0"/>
              <a:buChar char="•"/>
            </a:pPr>
            <a:r>
              <a:rPr lang="en-US" sz="2400" b="1" dirty="0" smtClean="0">
                <a:solidFill>
                  <a:schemeClr val="tx1"/>
                </a:solidFill>
              </a:rPr>
              <a:t>Silver/gold-level requirement</a:t>
            </a:r>
          </a:p>
          <a:p>
            <a:pPr marL="342900" indent="-342900">
              <a:buFont typeface="Arial" panose="020B0604020202020204" pitchFamily="34" charset="0"/>
              <a:buChar char="•"/>
            </a:pPr>
            <a:r>
              <a:rPr lang="en-US" sz="2400" b="1" dirty="0" smtClean="0">
                <a:solidFill>
                  <a:schemeClr val="tx1"/>
                </a:solidFill>
              </a:rPr>
              <a:t>Evaluate example blogs to determine how effective they are at communicating their mission or need. </a:t>
            </a:r>
          </a:p>
          <a:p>
            <a:pPr marL="342900" indent="-342900">
              <a:buFont typeface="Arial" panose="020B0604020202020204" pitchFamily="34" charset="0"/>
              <a:buChar char="•"/>
            </a:pPr>
            <a:r>
              <a:rPr lang="en-US" sz="2400" b="1" dirty="0" smtClean="0">
                <a:solidFill>
                  <a:schemeClr val="tx1"/>
                </a:solidFill>
              </a:rPr>
              <a:t>Analyze the blogs from three different perspectives and share in a discussion post.</a:t>
            </a:r>
          </a:p>
        </p:txBody>
      </p:sp>
      <p:sp>
        <p:nvSpPr>
          <p:cNvPr id="12" name="Rectangle 11"/>
          <p:cNvSpPr/>
          <p:nvPr/>
        </p:nvSpPr>
        <p:spPr>
          <a:xfrm>
            <a:off x="5250535" y="5105529"/>
            <a:ext cx="1785696" cy="53585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74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Live Digital Assignment – </a:t>
            </a:r>
            <a:br>
              <a:rPr lang="en-US" b="1" dirty="0" smtClean="0"/>
            </a:br>
            <a:r>
              <a:rPr lang="en-US" b="1" dirty="0" smtClean="0"/>
              <a:t>The Product Vision</a:t>
            </a:r>
            <a:endParaRPr lang="en-US" b="1" dirty="0"/>
          </a:p>
        </p:txBody>
      </p:sp>
      <p:sp>
        <p:nvSpPr>
          <p:cNvPr id="4" name="Content Placeholder 3"/>
          <p:cNvSpPr>
            <a:spLocks noGrp="1"/>
          </p:cNvSpPr>
          <p:nvPr>
            <p:ph idx="1"/>
          </p:nvPr>
        </p:nvSpPr>
        <p:spPr/>
        <p:txBody>
          <a:bodyPr/>
          <a:lstStyle/>
          <a:p>
            <a:r>
              <a:rPr lang="en-US" dirty="0"/>
              <a:t>About </a:t>
            </a:r>
            <a:r>
              <a:rPr lang="en-US" dirty="0" smtClean="0"/>
              <a:t>5 </a:t>
            </a:r>
            <a:r>
              <a:rPr lang="en-US" dirty="0"/>
              <a:t>hours</a:t>
            </a:r>
          </a:p>
          <a:p>
            <a:r>
              <a:rPr lang="en-US" dirty="0"/>
              <a:t>Work with your live digital assignment team to create a </a:t>
            </a:r>
            <a:r>
              <a:rPr lang="en-US" dirty="0" smtClean="0"/>
              <a:t>product vision based </a:t>
            </a:r>
            <a:r>
              <a:rPr lang="en-US" dirty="0"/>
              <a:t>on the feedback you received from your </a:t>
            </a:r>
            <a:r>
              <a:rPr lang="en-US" dirty="0" smtClean="0"/>
              <a:t>assigned coach</a:t>
            </a:r>
          </a:p>
          <a:p>
            <a:r>
              <a:rPr lang="en-US" dirty="0" smtClean="0"/>
              <a:t>Draft submission due by Friday, Oct. 7, and your final version is due Oct. 14.</a:t>
            </a:r>
            <a:endParaRPr lang="en-US" dirty="0"/>
          </a:p>
          <a:p>
            <a:r>
              <a:rPr lang="en-US" dirty="0" smtClean="0"/>
              <a:t>Guidelines for drafting your product vision, as well as an example can be found on the portal</a:t>
            </a:r>
          </a:p>
        </p:txBody>
      </p:sp>
    </p:spTree>
    <p:extLst>
      <p:ext uri="{BB962C8B-B14F-4D97-AF65-F5344CB8AC3E}">
        <p14:creationId xmlns:p14="http://schemas.microsoft.com/office/powerpoint/2010/main" val="183762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solidFill>
                  <a:schemeClr val="tx1"/>
                </a:solidFill>
              </a:rPr>
              <a:t>What’s Next</a:t>
            </a:r>
            <a:endParaRPr lang="en-US" dirty="0">
              <a:solidFill>
                <a:schemeClr val="tx1"/>
              </a:solidFill>
            </a:endParaRP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58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2 Classroom Session	</a:t>
            </a:r>
            <a:endParaRPr lang="en-US" dirty="0"/>
          </a:p>
        </p:txBody>
      </p:sp>
      <p:sp>
        <p:nvSpPr>
          <p:cNvPr id="3" name="Content Placeholder 2"/>
          <p:cNvSpPr>
            <a:spLocks noGrp="1"/>
          </p:cNvSpPr>
          <p:nvPr>
            <p:ph idx="1"/>
          </p:nvPr>
        </p:nvSpPr>
        <p:spPr/>
        <p:txBody>
          <a:bodyPr/>
          <a:lstStyle/>
          <a:p>
            <a:r>
              <a:rPr lang="en-US" dirty="0"/>
              <a:t>Iteration 2.B: The Digital Services Market</a:t>
            </a:r>
          </a:p>
          <a:p>
            <a:pPr lvl="1"/>
            <a:r>
              <a:rPr lang="en-US" dirty="0"/>
              <a:t>Identify why communicating openly and responsibly with potential vendors is critical to digital services </a:t>
            </a:r>
            <a:r>
              <a:rPr lang="en-US" dirty="0" smtClean="0"/>
              <a:t>acquisition success and how to do it.</a:t>
            </a:r>
          </a:p>
          <a:p>
            <a:pPr lvl="1"/>
            <a:r>
              <a:rPr lang="en-US" dirty="0" smtClean="0"/>
              <a:t>Differentiate between buying compliance and buying outcomes.</a:t>
            </a:r>
          </a:p>
          <a:p>
            <a:pPr lvl="1"/>
            <a:r>
              <a:rPr lang="en-US" dirty="0" smtClean="0"/>
              <a:t>Conduct effective market research for digital services. </a:t>
            </a:r>
            <a:endParaRPr lang="en-US" dirty="0"/>
          </a:p>
          <a:p>
            <a:r>
              <a:rPr lang="en-US" dirty="0" smtClean="0"/>
              <a:t>Release </a:t>
            </a:r>
            <a:r>
              <a:rPr lang="en-US" dirty="0"/>
              <a:t>2 Classroom Session</a:t>
            </a:r>
          </a:p>
          <a:p>
            <a:pPr lvl="1"/>
            <a:r>
              <a:rPr lang="en-US" dirty="0" smtClean="0"/>
              <a:t>Classroom Session for Release 2 will be from Oct. 17 – 21</a:t>
            </a:r>
          </a:p>
          <a:p>
            <a:pPr lvl="1"/>
            <a:r>
              <a:rPr lang="en-US" dirty="0" smtClean="0"/>
              <a:t>ICF’s D.C. </a:t>
            </a:r>
            <a:r>
              <a:rPr lang="en-US" dirty="0"/>
              <a:t>Office </a:t>
            </a:r>
            <a:r>
              <a:rPr lang="en-US" dirty="0" smtClean="0"/>
              <a:t>– 1725 </a:t>
            </a:r>
            <a:r>
              <a:rPr lang="en-US" dirty="0"/>
              <a:t>I (Eye) St NW, Conference Center, Washington, DC </a:t>
            </a:r>
            <a:r>
              <a:rPr lang="en-US" dirty="0" smtClean="0"/>
              <a:t>20006 </a:t>
            </a:r>
            <a:endParaRPr lang="en-US" dirty="0"/>
          </a:p>
        </p:txBody>
      </p:sp>
    </p:spTree>
    <p:extLst>
      <p:ext uri="{BB962C8B-B14F-4D97-AF65-F5344CB8AC3E}">
        <p14:creationId xmlns:p14="http://schemas.microsoft.com/office/powerpoint/2010/main" val="363062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dirty="0" smtClean="0"/>
              <a:t>Iteration 2.A Welcome and Introduction</a:t>
            </a:r>
          </a:p>
          <a:p>
            <a:pPr lvl="1"/>
            <a:r>
              <a:rPr lang="en-US" dirty="0" smtClean="0"/>
              <a:t>Focus of the iteration</a:t>
            </a:r>
          </a:p>
          <a:p>
            <a:pPr lvl="1"/>
            <a:r>
              <a:rPr lang="en-US" dirty="0" smtClean="0"/>
              <a:t>Sessions and activities that compose the iteration</a:t>
            </a:r>
          </a:p>
          <a:p>
            <a:pPr lvl="1"/>
            <a:r>
              <a:rPr lang="en-US" dirty="0" smtClean="0"/>
              <a:t>Have you completed your Release 1 assessment yet?  </a:t>
            </a:r>
          </a:p>
          <a:p>
            <a:endParaRPr lang="en-US" dirty="0"/>
          </a:p>
        </p:txBody>
      </p:sp>
    </p:spTree>
    <p:extLst>
      <p:ext uri="{BB962C8B-B14F-4D97-AF65-F5344CB8AC3E}">
        <p14:creationId xmlns:p14="http://schemas.microsoft.com/office/powerpoint/2010/main" val="61958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Notes/Updates</a:t>
            </a:r>
            <a:endParaRPr lang="en-US" b="1" dirty="0"/>
          </a:p>
        </p:txBody>
      </p:sp>
      <p:sp>
        <p:nvSpPr>
          <p:cNvPr id="3" name="Content Placeholder 2"/>
          <p:cNvSpPr>
            <a:spLocks noGrp="1"/>
          </p:cNvSpPr>
          <p:nvPr>
            <p:ph idx="1"/>
          </p:nvPr>
        </p:nvSpPr>
        <p:spPr/>
        <p:txBody>
          <a:bodyPr>
            <a:normAutofit fontScale="92500"/>
          </a:bodyPr>
          <a:lstStyle/>
          <a:p>
            <a:r>
              <a:rPr lang="en-US" dirty="0" smtClean="0"/>
              <a:t>We are continuing to map learning objectives to the IDP and are creating a more sustainable solution.</a:t>
            </a:r>
          </a:p>
          <a:p>
            <a:r>
              <a:rPr lang="en-US" dirty="0" smtClean="0"/>
              <a:t>Great job getting your LDA project plans in to us!</a:t>
            </a:r>
          </a:p>
          <a:p>
            <a:r>
              <a:rPr lang="en-US" dirty="0" smtClean="0"/>
              <a:t>Complete the Release 1 Assessment if you have not yet</a:t>
            </a:r>
          </a:p>
          <a:p>
            <a:r>
              <a:rPr lang="en-US" dirty="0" smtClean="0"/>
              <a:t>Discussion board assignments reminder</a:t>
            </a:r>
          </a:p>
          <a:p>
            <a:pPr lvl="1"/>
            <a:r>
              <a:rPr lang="en-US" dirty="0" smtClean="0"/>
              <a:t>First student to complete activity will hit “Add a Post” button</a:t>
            </a:r>
          </a:p>
          <a:p>
            <a:pPr lvl="1"/>
            <a:r>
              <a:rPr lang="en-US" dirty="0" smtClean="0"/>
              <a:t>Everyone will respond to that thread</a:t>
            </a:r>
          </a:p>
          <a:p>
            <a:pPr lvl="1"/>
            <a:r>
              <a:rPr lang="en-US" dirty="0" smtClean="0"/>
              <a:t>Facilitators will still be able to track participation by username</a:t>
            </a:r>
          </a:p>
          <a:p>
            <a:r>
              <a:rPr lang="en-US" dirty="0" smtClean="0"/>
              <a:t>Don’t forget to complete the shadowing form!</a:t>
            </a:r>
          </a:p>
          <a:p>
            <a:pPr lvl="1"/>
            <a:r>
              <a:rPr lang="en-US" dirty="0" smtClean="0"/>
              <a:t>Email the opportunity you identify to our program email address (</a:t>
            </a:r>
            <a:r>
              <a:rPr lang="en-US" dirty="0" smtClean="0">
                <a:hlinkClick r:id="rId3"/>
              </a:rPr>
              <a:t>DigitalAcquisitionMVP@icfi.com</a:t>
            </a:r>
            <a:r>
              <a:rPr lang="en-US" dirty="0" smtClean="0"/>
              <a:t>)</a:t>
            </a:r>
          </a:p>
        </p:txBody>
      </p:sp>
    </p:spTree>
    <p:extLst>
      <p:ext uri="{BB962C8B-B14F-4D97-AF65-F5344CB8AC3E}">
        <p14:creationId xmlns:p14="http://schemas.microsoft.com/office/powerpoint/2010/main" val="258586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1.B – What It’s All About</a:t>
            </a:r>
            <a:endParaRPr lang="en-US" b="1" dirty="0"/>
          </a:p>
        </p:txBody>
      </p:sp>
      <p:sp>
        <p:nvSpPr>
          <p:cNvPr id="6" name="Rectangle 5"/>
          <p:cNvSpPr/>
          <p:nvPr/>
        </p:nvSpPr>
        <p:spPr>
          <a:xfrm>
            <a:off x="259653" y="157550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Iteration 1.B – Where We’ve Been</a:t>
            </a:r>
            <a:endParaRPr lang="en-US" sz="2400" b="1" dirty="0">
              <a:solidFill>
                <a:schemeClr val="bg1"/>
              </a:solidFill>
            </a:endParaRPr>
          </a:p>
        </p:txBody>
      </p:sp>
      <p:sp>
        <p:nvSpPr>
          <p:cNvPr id="7" name="Rectangle 6"/>
          <p:cNvSpPr/>
          <p:nvPr/>
        </p:nvSpPr>
        <p:spPr>
          <a:xfrm>
            <a:off x="259652" y="399485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2.A – What’s Next</a:t>
            </a:r>
            <a:endParaRPr lang="en-US" sz="2400" b="1" dirty="0"/>
          </a:p>
        </p:txBody>
      </p:sp>
      <p:sp>
        <p:nvSpPr>
          <p:cNvPr id="8" name="Rectangle 7"/>
          <p:cNvSpPr/>
          <p:nvPr/>
        </p:nvSpPr>
        <p:spPr>
          <a:xfrm>
            <a:off x="259653" y="2082094"/>
            <a:ext cx="11703747" cy="1766005"/>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Identified </a:t>
            </a:r>
            <a:r>
              <a:rPr lang="en-US" sz="2400" b="1" dirty="0">
                <a:solidFill>
                  <a:schemeClr val="tx1"/>
                </a:solidFill>
              </a:rPr>
              <a:t>the available sources of supply within the digital services market segments, such as Open Source Software, Big Data, </a:t>
            </a:r>
            <a:r>
              <a:rPr lang="en-US" sz="2400" b="1" dirty="0" err="1">
                <a:solidFill>
                  <a:schemeClr val="tx1"/>
                </a:solidFill>
              </a:rPr>
              <a:t>XaaS</a:t>
            </a:r>
            <a:r>
              <a:rPr lang="en-US" sz="2400" b="1" dirty="0">
                <a:solidFill>
                  <a:schemeClr val="tx1"/>
                </a:solidFill>
              </a:rPr>
              <a:t>, Cloud, and more.</a:t>
            </a:r>
          </a:p>
          <a:p>
            <a:pPr marL="342900" indent="-342900">
              <a:buFont typeface="Arial" panose="020B0604020202020204" pitchFamily="34" charset="0"/>
              <a:buChar char="•"/>
            </a:pPr>
            <a:r>
              <a:rPr lang="en-US" sz="2400" b="1" dirty="0" smtClean="0">
                <a:solidFill>
                  <a:schemeClr val="tx1"/>
                </a:solidFill>
              </a:rPr>
              <a:t>Identified </a:t>
            </a:r>
            <a:r>
              <a:rPr lang="en-US" sz="2400" b="1" dirty="0">
                <a:solidFill>
                  <a:schemeClr val="tx1"/>
                </a:solidFill>
              </a:rPr>
              <a:t>the high-level principles of agile development that make it effective.</a:t>
            </a:r>
          </a:p>
          <a:p>
            <a:pPr marL="342900" indent="-342900">
              <a:buFont typeface="Arial" panose="020B0604020202020204" pitchFamily="34" charset="0"/>
              <a:buChar char="•"/>
            </a:pPr>
            <a:r>
              <a:rPr lang="en-US" sz="2400" b="1" dirty="0" smtClean="0">
                <a:solidFill>
                  <a:schemeClr val="tx1"/>
                </a:solidFill>
              </a:rPr>
              <a:t>Described </a:t>
            </a:r>
            <a:r>
              <a:rPr lang="en-US" sz="2400" b="1" dirty="0">
                <a:solidFill>
                  <a:schemeClr val="tx1"/>
                </a:solidFill>
              </a:rPr>
              <a:t>what sets agile methods apart from waterfall development and delivery methods.</a:t>
            </a:r>
          </a:p>
        </p:txBody>
      </p:sp>
      <p:sp>
        <p:nvSpPr>
          <p:cNvPr id="9" name="Rectangle 8"/>
          <p:cNvSpPr/>
          <p:nvPr/>
        </p:nvSpPr>
        <p:spPr>
          <a:xfrm>
            <a:off x="259653" y="4501445"/>
            <a:ext cx="11703747" cy="1766005"/>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Analyze stakeholders in your sphere of influence that impact digital services acquisition.</a:t>
            </a:r>
          </a:p>
          <a:p>
            <a:pPr marL="342900" indent="-342900">
              <a:buFont typeface="Arial" panose="020B0604020202020204" pitchFamily="34" charset="0"/>
              <a:buChar char="•"/>
            </a:pPr>
            <a:r>
              <a:rPr lang="en-US" sz="2400" b="1" dirty="0" smtClean="0">
                <a:solidFill>
                  <a:schemeClr val="tx1"/>
                </a:solidFill>
              </a:rPr>
              <a:t>Assess your agency’s readiness for change and innovation.</a:t>
            </a:r>
          </a:p>
          <a:p>
            <a:pPr marL="342900" indent="-342900">
              <a:buFont typeface="Arial" panose="020B0604020202020204" pitchFamily="34" charset="0"/>
              <a:buChar char="•"/>
            </a:pPr>
            <a:r>
              <a:rPr lang="en-US" sz="2400" b="1" dirty="0" smtClean="0">
                <a:solidFill>
                  <a:schemeClr val="tx1"/>
                </a:solidFill>
              </a:rPr>
              <a:t>Ask effective questions to understand the agency’s need and make recommendations on a course of action for a digital acquisition procurement.</a:t>
            </a:r>
          </a:p>
          <a:p>
            <a:pPr marL="342900" indent="-342900">
              <a:buFont typeface="Arial" panose="020B0604020202020204" pitchFamily="34" charset="0"/>
              <a:buChar char="•"/>
            </a:pPr>
            <a:r>
              <a:rPr lang="en-US" sz="2400" b="1" dirty="0" smtClean="0">
                <a:solidFill>
                  <a:schemeClr val="tx1"/>
                </a:solidFill>
              </a:rPr>
              <a:t>Analyze a digital service need to determine its most appropriate market.</a:t>
            </a:r>
            <a:endParaRPr lang="en-US" sz="2400" b="1" dirty="0">
              <a:solidFill>
                <a:schemeClr val="tx1"/>
              </a:solidFill>
            </a:endParaRPr>
          </a:p>
        </p:txBody>
      </p:sp>
    </p:spTree>
    <p:extLst>
      <p:ext uri="{BB962C8B-B14F-4D97-AF65-F5344CB8AC3E}">
        <p14:creationId xmlns:p14="http://schemas.microsoft.com/office/powerpoint/2010/main" val="418795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1.B Timeline</a:t>
            </a:r>
            <a:endParaRPr lang="en-US" b="1" dirty="0"/>
          </a:p>
        </p:txBody>
      </p:sp>
      <p:sp>
        <p:nvSpPr>
          <p:cNvPr id="6" name="Rectangle 5"/>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2.A – September/October</a:t>
            </a:r>
            <a:endParaRPr lang="en-US" sz="2400" b="1" dirty="0"/>
          </a:p>
        </p:txBody>
      </p:sp>
      <p:graphicFrame>
        <p:nvGraphicFramePr>
          <p:cNvPr id="3" name="Table 2"/>
          <p:cNvGraphicFramePr>
            <a:graphicFrameLocks noGrp="1"/>
          </p:cNvGraphicFramePr>
          <p:nvPr>
            <p:extLst>
              <p:ext uri="{D42A27DB-BD31-4B8C-83A1-F6EECF244321}">
                <p14:modId xmlns:p14="http://schemas.microsoft.com/office/powerpoint/2010/main" val="1727446406"/>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Sept. 5</a:t>
                      </a:r>
                      <a:endParaRPr lang="en-US" sz="2400" b="1" dirty="0"/>
                    </a:p>
                  </a:txBody>
                  <a:tcPr/>
                </a:tc>
                <a:tc>
                  <a:txBody>
                    <a:bodyPr/>
                    <a:lstStyle/>
                    <a:p>
                      <a:pPr algn="r"/>
                      <a:r>
                        <a:rPr lang="en-US" sz="2400" b="1" dirty="0" smtClean="0"/>
                        <a:t>6</a:t>
                      </a:r>
                      <a:endParaRPr lang="en-US" sz="2400" b="1" dirty="0"/>
                    </a:p>
                  </a:txBody>
                  <a:tcPr/>
                </a:tc>
                <a:tc>
                  <a:txBody>
                    <a:bodyPr/>
                    <a:lstStyle/>
                    <a:p>
                      <a:pPr algn="r"/>
                      <a:r>
                        <a:rPr lang="en-US" sz="2400" b="1" dirty="0" smtClean="0"/>
                        <a:t>7</a:t>
                      </a:r>
                      <a:endParaRPr lang="en-US" sz="2400" b="1" dirty="0"/>
                    </a:p>
                  </a:txBody>
                  <a:tcPr>
                    <a:solidFill>
                      <a:schemeClr val="bg1"/>
                    </a:solidFill>
                  </a:tcPr>
                </a:tc>
                <a:tc>
                  <a:txBody>
                    <a:bodyPr/>
                    <a:lstStyle/>
                    <a:p>
                      <a:pPr algn="r"/>
                      <a:r>
                        <a:rPr lang="en-US" sz="2400" b="1" dirty="0" smtClean="0"/>
                        <a:t>8</a:t>
                      </a:r>
                      <a:endParaRPr lang="en-US" sz="2400" b="1" dirty="0"/>
                    </a:p>
                  </a:txBody>
                  <a:tcPr/>
                </a:tc>
                <a:tc>
                  <a:txBody>
                    <a:bodyPr/>
                    <a:lstStyle/>
                    <a:p>
                      <a:pPr algn="r"/>
                      <a:r>
                        <a:rPr lang="en-US" sz="2400" b="1" dirty="0" smtClean="0"/>
                        <a:t>9</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57851922"/>
              </p:ext>
            </p:extLst>
          </p:nvPr>
        </p:nvGraphicFramePr>
        <p:xfrm>
          <a:off x="259655" y="2721329"/>
          <a:ext cx="11703745" cy="1012471"/>
        </p:xfrm>
        <a:graphic>
          <a:graphicData uri="http://schemas.openxmlformats.org/drawingml/2006/table">
            <a:tbl>
              <a:tblPr>
                <a:tableStyleId>{5940675A-B579-460E-94D1-54222C63F5DA}</a:tableStyleId>
              </a:tblPr>
              <a:tblGrid>
                <a:gridCol w="2340749"/>
                <a:gridCol w="2340749"/>
                <a:gridCol w="2340749"/>
                <a:gridCol w="2340749"/>
                <a:gridCol w="2340749"/>
              </a:tblGrid>
              <a:tr h="1012471">
                <a:tc>
                  <a:txBody>
                    <a:bodyPr/>
                    <a:lstStyle/>
                    <a:p>
                      <a:pPr algn="r"/>
                      <a:r>
                        <a:rPr lang="en-US" sz="2400" b="1" dirty="0" smtClean="0"/>
                        <a:t>Oct. 3</a:t>
                      </a:r>
                      <a:endParaRPr lang="en-US" sz="2400" b="1" dirty="0"/>
                    </a:p>
                  </a:txBody>
                  <a:tcPr/>
                </a:tc>
                <a:tc>
                  <a:txBody>
                    <a:bodyPr/>
                    <a:lstStyle/>
                    <a:p>
                      <a:pPr algn="r"/>
                      <a:r>
                        <a:rPr lang="en-US" sz="2400" b="1" dirty="0" smtClean="0"/>
                        <a:t>4</a:t>
                      </a:r>
                      <a:endParaRPr lang="en-US" sz="2400" b="1" dirty="0"/>
                    </a:p>
                  </a:txBody>
                  <a:tcPr/>
                </a:tc>
                <a:tc>
                  <a:txBody>
                    <a:bodyPr/>
                    <a:lstStyle/>
                    <a:p>
                      <a:pPr algn="r"/>
                      <a:r>
                        <a:rPr lang="en-US" sz="2400" b="1" dirty="0" smtClean="0"/>
                        <a:t>5</a:t>
                      </a:r>
                      <a:endParaRPr lang="en-US" sz="2400" b="1" dirty="0"/>
                    </a:p>
                  </a:txBody>
                  <a:tcPr/>
                </a:tc>
                <a:tc>
                  <a:txBody>
                    <a:bodyPr/>
                    <a:lstStyle/>
                    <a:p>
                      <a:pPr algn="r"/>
                      <a:r>
                        <a:rPr lang="en-US" sz="2400" b="1" dirty="0" smtClean="0"/>
                        <a:t>6</a:t>
                      </a:r>
                      <a:endParaRPr lang="en-US" sz="2400" b="1" dirty="0"/>
                    </a:p>
                  </a:txBody>
                  <a:tcPr/>
                </a:tc>
                <a:tc>
                  <a:txBody>
                    <a:bodyPr/>
                    <a:lstStyle/>
                    <a:p>
                      <a:pPr algn="r"/>
                      <a:r>
                        <a:rPr lang="en-US" sz="2400" b="1" dirty="0" smtClean="0"/>
                        <a:t>7</a:t>
                      </a:r>
                      <a:endParaRPr lang="en-US" sz="2400" b="1" dirty="0"/>
                    </a:p>
                  </a:txBody>
                  <a:tcPr/>
                </a:tc>
              </a:tr>
            </a:tbl>
          </a:graphicData>
        </a:graphic>
      </p:graphicFrame>
      <p:sp>
        <p:nvSpPr>
          <p:cNvPr id="11" name="Rectangle 10"/>
          <p:cNvSpPr/>
          <p:nvPr/>
        </p:nvSpPr>
        <p:spPr>
          <a:xfrm>
            <a:off x="2590801" y="1989401"/>
            <a:ext cx="2331148" cy="73192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Planning Meeting</a:t>
            </a:r>
          </a:p>
          <a:p>
            <a:pPr algn="ctr">
              <a:lnSpc>
                <a:spcPct val="80000"/>
              </a:lnSpc>
            </a:pPr>
            <a:r>
              <a:rPr lang="en-US" sz="2000" dirty="0" smtClean="0">
                <a:solidFill>
                  <a:schemeClr val="bg1"/>
                </a:solidFill>
              </a:rPr>
              <a:t>11:00 – 11:30 am ET</a:t>
            </a:r>
            <a:endParaRPr lang="en-US" sz="2000" dirty="0">
              <a:solidFill>
                <a:schemeClr val="bg1"/>
              </a:solidFill>
            </a:endParaRPr>
          </a:p>
        </p:txBody>
      </p:sp>
      <p:sp>
        <p:nvSpPr>
          <p:cNvPr id="13" name="Rectangle 12"/>
          <p:cNvSpPr/>
          <p:nvPr/>
        </p:nvSpPr>
        <p:spPr>
          <a:xfrm>
            <a:off x="244122" y="373023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solidFill>
                  <a:schemeClr val="bg1"/>
                </a:solidFill>
              </a:rPr>
              <a:t>Release Scenario Staging</a:t>
            </a:r>
            <a:endParaRPr lang="en-US" sz="2000" b="1" dirty="0">
              <a:solidFill>
                <a:schemeClr val="bg1"/>
              </a:solidFill>
            </a:endParaRPr>
          </a:p>
          <a:p>
            <a:pPr algn="ctr">
              <a:lnSpc>
                <a:spcPct val="80000"/>
              </a:lnSpc>
            </a:pPr>
            <a:r>
              <a:rPr lang="en-US" sz="2000" dirty="0" smtClean="0"/>
              <a:t>30 minutes</a:t>
            </a:r>
            <a:endParaRPr lang="en-US" sz="2000" dirty="0"/>
          </a:p>
        </p:txBody>
      </p:sp>
      <p:sp>
        <p:nvSpPr>
          <p:cNvPr id="14" name="Rectangle 13"/>
          <p:cNvSpPr/>
          <p:nvPr/>
        </p:nvSpPr>
        <p:spPr>
          <a:xfrm>
            <a:off x="244120" y="421040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Activity: Stakeholder Analysis</a:t>
            </a:r>
            <a:endParaRPr lang="en-US" sz="2000" dirty="0"/>
          </a:p>
          <a:p>
            <a:pPr algn="ctr">
              <a:lnSpc>
                <a:spcPct val="80000"/>
              </a:lnSpc>
            </a:pPr>
            <a:r>
              <a:rPr lang="en-US" sz="2000" dirty="0" smtClean="0"/>
              <a:t>2 </a:t>
            </a:r>
            <a:r>
              <a:rPr lang="en-US" sz="2000" dirty="0"/>
              <a:t>hours*</a:t>
            </a:r>
          </a:p>
        </p:txBody>
      </p:sp>
      <p:sp>
        <p:nvSpPr>
          <p:cNvPr id="15" name="Rectangle 14"/>
          <p:cNvSpPr/>
          <p:nvPr/>
        </p:nvSpPr>
        <p:spPr>
          <a:xfrm>
            <a:off x="2590801" y="3052482"/>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Web Conference</a:t>
            </a:r>
          </a:p>
          <a:p>
            <a:pPr algn="ctr">
              <a:lnSpc>
                <a:spcPct val="80000"/>
              </a:lnSpc>
            </a:pPr>
            <a:r>
              <a:rPr lang="en-US" sz="2000" dirty="0" smtClean="0">
                <a:solidFill>
                  <a:schemeClr val="bg1"/>
                </a:solidFill>
              </a:rPr>
              <a:t>11:00 – 12:00 pm ET</a:t>
            </a:r>
          </a:p>
        </p:txBody>
      </p:sp>
      <p:sp>
        <p:nvSpPr>
          <p:cNvPr id="16" name="Rectangle 15"/>
          <p:cNvSpPr/>
          <p:nvPr/>
        </p:nvSpPr>
        <p:spPr>
          <a:xfrm>
            <a:off x="244118" y="6170937"/>
            <a:ext cx="11714083" cy="457200"/>
          </a:xfrm>
          <a:prstGeom prst="rect">
            <a:avLst/>
          </a:prstGeom>
          <a:solidFill>
            <a:srgbClr val="42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Live Digital Assignment: Product Vision</a:t>
            </a:r>
          </a:p>
          <a:p>
            <a:pPr algn="ctr">
              <a:lnSpc>
                <a:spcPct val="80000"/>
              </a:lnSpc>
            </a:pPr>
            <a:r>
              <a:rPr lang="en-US" sz="2000" dirty="0" smtClean="0"/>
              <a:t>5 hours</a:t>
            </a:r>
            <a:endParaRPr lang="en-US" sz="2000" dirty="0"/>
          </a:p>
        </p:txBody>
      </p:sp>
      <p:sp>
        <p:nvSpPr>
          <p:cNvPr id="18" name="Rectangle 17"/>
          <p:cNvSpPr/>
          <p:nvPr/>
        </p:nvSpPr>
        <p:spPr>
          <a:xfrm>
            <a:off x="244119" y="4699912"/>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Activity: Change Readiness Survey</a:t>
            </a:r>
            <a:endParaRPr lang="en-US" sz="2000" dirty="0"/>
          </a:p>
          <a:p>
            <a:pPr algn="ctr">
              <a:lnSpc>
                <a:spcPct val="80000"/>
              </a:lnSpc>
            </a:pPr>
            <a:r>
              <a:rPr lang="en-US" sz="2000" dirty="0" smtClean="0"/>
              <a:t>1 hour</a:t>
            </a:r>
            <a:endParaRPr lang="en-US" sz="2000" dirty="0"/>
          </a:p>
        </p:txBody>
      </p:sp>
      <p:sp>
        <p:nvSpPr>
          <p:cNvPr id="19" name="Rectangle 18"/>
          <p:cNvSpPr/>
          <p:nvPr/>
        </p:nvSpPr>
        <p:spPr>
          <a:xfrm>
            <a:off x="244118" y="518721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Activity: Practice Analyzing A Digital Services Need</a:t>
            </a:r>
            <a:endParaRPr lang="en-US" sz="2000" dirty="0" smtClean="0"/>
          </a:p>
          <a:p>
            <a:pPr algn="ctr">
              <a:lnSpc>
                <a:spcPct val="80000"/>
              </a:lnSpc>
            </a:pPr>
            <a:r>
              <a:rPr lang="en-US" sz="2000" dirty="0"/>
              <a:t>2</a:t>
            </a:r>
            <a:r>
              <a:rPr lang="en-US" sz="2000" dirty="0" smtClean="0"/>
              <a:t> hours</a:t>
            </a:r>
            <a:endParaRPr lang="en-US" sz="2000" dirty="0"/>
          </a:p>
        </p:txBody>
      </p:sp>
      <p:sp>
        <p:nvSpPr>
          <p:cNvPr id="17" name="Rectangle 16"/>
          <p:cNvSpPr/>
          <p:nvPr/>
        </p:nvSpPr>
        <p:spPr>
          <a:xfrm>
            <a:off x="244118" y="5679076"/>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Activity: Communicating the Mission/Need</a:t>
            </a:r>
            <a:endParaRPr lang="en-US" sz="2000" dirty="0" smtClean="0"/>
          </a:p>
          <a:p>
            <a:pPr algn="ctr">
              <a:lnSpc>
                <a:spcPct val="80000"/>
              </a:lnSpc>
            </a:pPr>
            <a:r>
              <a:rPr lang="en-US" sz="2000" dirty="0"/>
              <a:t>1</a:t>
            </a:r>
            <a:r>
              <a:rPr lang="en-US" sz="2000" dirty="0" smtClean="0"/>
              <a:t> hour</a:t>
            </a:r>
            <a:endParaRPr lang="en-US" sz="2000" dirty="0"/>
          </a:p>
        </p:txBody>
      </p:sp>
    </p:spTree>
    <p:extLst>
      <p:ext uri="{BB962C8B-B14F-4D97-AF65-F5344CB8AC3E}">
        <p14:creationId xmlns:p14="http://schemas.microsoft.com/office/powerpoint/2010/main" val="162693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Web Conference</a:t>
            </a:r>
            <a:endParaRPr lang="en-US" b="1" dirty="0"/>
          </a:p>
        </p:txBody>
      </p:sp>
      <p:sp>
        <p:nvSpPr>
          <p:cNvPr id="3" name="Content Placeholder 2"/>
          <p:cNvSpPr>
            <a:spLocks noGrp="1"/>
          </p:cNvSpPr>
          <p:nvPr>
            <p:ph idx="1"/>
          </p:nvPr>
        </p:nvSpPr>
        <p:spPr>
          <a:xfrm>
            <a:off x="419100" y="4098398"/>
            <a:ext cx="11353800" cy="2222392"/>
          </a:xfrm>
        </p:spPr>
        <p:txBody>
          <a:bodyPr>
            <a:normAutofit/>
          </a:bodyPr>
          <a:lstStyle/>
          <a:p>
            <a:r>
              <a:rPr lang="en-US" dirty="0"/>
              <a:t>6</a:t>
            </a:r>
            <a:r>
              <a:rPr lang="en-US" dirty="0" smtClean="0"/>
              <a:t>0-minute webinar in Adobe Connect</a:t>
            </a:r>
          </a:p>
          <a:p>
            <a:r>
              <a:rPr lang="en-US" dirty="0" smtClean="0"/>
              <a:t>Bronze-level Requirement</a:t>
            </a:r>
          </a:p>
          <a:p>
            <a:r>
              <a:rPr lang="en-US" dirty="0" smtClean="0"/>
              <a:t>A closer look at product vision, and a review of product vision material from a recent </a:t>
            </a:r>
            <a:r>
              <a:rPr lang="en-US" dirty="0" err="1" smtClean="0"/>
              <a:t>acqu</a:t>
            </a:r>
            <a:r>
              <a:rPr lang="en-US" dirty="0" smtClean="0"/>
              <a:t>-a-thon</a:t>
            </a:r>
          </a:p>
        </p:txBody>
      </p:sp>
      <p:sp>
        <p:nvSpPr>
          <p:cNvPr id="4" name="Rectangle 3"/>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1.B – September – October</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668350071"/>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Sept.</a:t>
                      </a:r>
                      <a:r>
                        <a:rPr lang="en-US" sz="2400" b="1" baseline="0" dirty="0" smtClean="0"/>
                        <a:t> 5</a:t>
                      </a:r>
                      <a:endParaRPr lang="en-US" sz="2400" b="1" dirty="0"/>
                    </a:p>
                  </a:txBody>
                  <a:tcPr/>
                </a:tc>
                <a:tc>
                  <a:txBody>
                    <a:bodyPr/>
                    <a:lstStyle/>
                    <a:p>
                      <a:pPr algn="r"/>
                      <a:r>
                        <a:rPr lang="en-US" sz="2400" b="1" dirty="0" smtClean="0"/>
                        <a:t>6</a:t>
                      </a:r>
                      <a:endParaRPr lang="en-US" sz="2400" b="1" dirty="0"/>
                    </a:p>
                  </a:txBody>
                  <a:tcPr/>
                </a:tc>
                <a:tc>
                  <a:txBody>
                    <a:bodyPr/>
                    <a:lstStyle/>
                    <a:p>
                      <a:pPr algn="r"/>
                      <a:r>
                        <a:rPr lang="en-US" sz="2400" b="1" dirty="0" smtClean="0"/>
                        <a:t>7</a:t>
                      </a:r>
                      <a:endParaRPr lang="en-US" sz="2400" b="1" dirty="0"/>
                    </a:p>
                  </a:txBody>
                  <a:tcPr>
                    <a:solidFill>
                      <a:schemeClr val="bg1"/>
                    </a:solidFill>
                  </a:tcPr>
                </a:tc>
                <a:tc>
                  <a:txBody>
                    <a:bodyPr/>
                    <a:lstStyle/>
                    <a:p>
                      <a:pPr algn="r"/>
                      <a:r>
                        <a:rPr lang="en-US" sz="2400" b="1" dirty="0" smtClean="0"/>
                        <a:t>8</a:t>
                      </a:r>
                      <a:endParaRPr lang="en-US" sz="2400" b="1" dirty="0"/>
                    </a:p>
                  </a:txBody>
                  <a:tcPr/>
                </a:tc>
                <a:tc>
                  <a:txBody>
                    <a:bodyPr/>
                    <a:lstStyle/>
                    <a:p>
                      <a:pPr algn="r"/>
                      <a:r>
                        <a:rPr lang="en-US" sz="2400" b="1" dirty="0" smtClean="0"/>
                        <a:t>9</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6451981"/>
              </p:ext>
            </p:extLst>
          </p:nvPr>
        </p:nvGraphicFramePr>
        <p:xfrm>
          <a:off x="259655" y="2721329"/>
          <a:ext cx="11703745" cy="1031521"/>
        </p:xfrm>
        <a:graphic>
          <a:graphicData uri="http://schemas.openxmlformats.org/drawingml/2006/table">
            <a:tbl>
              <a:tblPr>
                <a:tableStyleId>{5940675A-B579-460E-94D1-54222C63F5DA}</a:tableStyleId>
              </a:tblPr>
              <a:tblGrid>
                <a:gridCol w="2340749"/>
                <a:gridCol w="2340749"/>
                <a:gridCol w="2340749"/>
                <a:gridCol w="2340749"/>
                <a:gridCol w="2340749"/>
              </a:tblGrid>
              <a:tr h="1031521">
                <a:tc>
                  <a:txBody>
                    <a:bodyPr/>
                    <a:lstStyle/>
                    <a:p>
                      <a:pPr algn="r"/>
                      <a:r>
                        <a:rPr lang="en-US" sz="2400" b="1" dirty="0" smtClean="0"/>
                        <a:t>Oct. 3</a:t>
                      </a:r>
                      <a:endParaRPr lang="en-US" sz="2400" b="1" dirty="0"/>
                    </a:p>
                  </a:txBody>
                  <a:tcPr/>
                </a:tc>
                <a:tc>
                  <a:txBody>
                    <a:bodyPr/>
                    <a:lstStyle/>
                    <a:p>
                      <a:pPr algn="r"/>
                      <a:r>
                        <a:rPr lang="en-US" sz="2400" b="1" dirty="0" smtClean="0"/>
                        <a:t>4</a:t>
                      </a:r>
                      <a:endParaRPr lang="en-US" sz="2400" b="1" dirty="0"/>
                    </a:p>
                  </a:txBody>
                  <a:tcPr/>
                </a:tc>
                <a:tc>
                  <a:txBody>
                    <a:bodyPr/>
                    <a:lstStyle/>
                    <a:p>
                      <a:pPr algn="r"/>
                      <a:r>
                        <a:rPr lang="en-US" sz="2400" b="1" dirty="0" smtClean="0"/>
                        <a:t>5</a:t>
                      </a:r>
                      <a:endParaRPr lang="en-US" sz="2400" b="1" dirty="0"/>
                    </a:p>
                  </a:txBody>
                  <a:tcPr/>
                </a:tc>
                <a:tc>
                  <a:txBody>
                    <a:bodyPr/>
                    <a:lstStyle/>
                    <a:p>
                      <a:pPr algn="r"/>
                      <a:r>
                        <a:rPr lang="en-US" sz="2400" b="1" dirty="0" smtClean="0"/>
                        <a:t>6</a:t>
                      </a:r>
                      <a:endParaRPr lang="en-US" sz="2400" b="1" dirty="0"/>
                    </a:p>
                  </a:txBody>
                  <a:tcPr/>
                </a:tc>
                <a:tc>
                  <a:txBody>
                    <a:bodyPr/>
                    <a:lstStyle/>
                    <a:p>
                      <a:pPr algn="r"/>
                      <a:r>
                        <a:rPr lang="en-US" sz="2400" b="1" dirty="0" smtClean="0"/>
                        <a:t>7</a:t>
                      </a:r>
                      <a:endParaRPr lang="en-US" sz="2400" b="1" dirty="0"/>
                    </a:p>
                  </a:txBody>
                  <a:tcPr/>
                </a:tc>
              </a:tr>
            </a:tbl>
          </a:graphicData>
        </a:graphic>
      </p:graphicFrame>
      <p:sp>
        <p:nvSpPr>
          <p:cNvPr id="7" name="Rectangle 6"/>
          <p:cNvSpPr/>
          <p:nvPr/>
        </p:nvSpPr>
        <p:spPr>
          <a:xfrm>
            <a:off x="2590800" y="1982610"/>
            <a:ext cx="2331148" cy="680156"/>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t>Iteration Planning Meeting</a:t>
            </a:r>
          </a:p>
          <a:p>
            <a:pPr algn="ctr">
              <a:lnSpc>
                <a:spcPct val="80000"/>
              </a:lnSpc>
            </a:pPr>
            <a:r>
              <a:rPr lang="en-US" sz="2000" dirty="0" smtClean="0"/>
              <a:t>11:00 – 11:30 am ET</a:t>
            </a:r>
            <a:endParaRPr lang="en-US" sz="2000" dirty="0"/>
          </a:p>
        </p:txBody>
      </p:sp>
      <p:sp>
        <p:nvSpPr>
          <p:cNvPr id="9" name="Rectangle 8"/>
          <p:cNvSpPr/>
          <p:nvPr/>
        </p:nvSpPr>
        <p:spPr>
          <a:xfrm>
            <a:off x="2590800" y="3059996"/>
            <a:ext cx="2331148" cy="68297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t>Iteration Web Conference</a:t>
            </a:r>
          </a:p>
          <a:p>
            <a:pPr algn="ctr">
              <a:lnSpc>
                <a:spcPct val="80000"/>
              </a:lnSpc>
            </a:pPr>
            <a:r>
              <a:rPr lang="en-US" sz="2000" dirty="0" smtClean="0"/>
              <a:t>11:00 – 12:00 pm ET</a:t>
            </a:r>
          </a:p>
        </p:txBody>
      </p:sp>
      <p:sp>
        <p:nvSpPr>
          <p:cNvPr id="10" name="Rectangle 9"/>
          <p:cNvSpPr/>
          <p:nvPr/>
        </p:nvSpPr>
        <p:spPr>
          <a:xfrm>
            <a:off x="2590800" y="2721330"/>
            <a:ext cx="2331148" cy="115578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62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575505"/>
            <a:ext cx="7006971" cy="4335953"/>
          </a:xfrm>
          <a:prstGeom prst="rect">
            <a:avLst/>
          </a:prstGeom>
        </p:spPr>
      </p:pic>
      <p:sp>
        <p:nvSpPr>
          <p:cNvPr id="2" name="Title 1"/>
          <p:cNvSpPr>
            <a:spLocks noGrp="1"/>
          </p:cNvSpPr>
          <p:nvPr>
            <p:ph type="title"/>
          </p:nvPr>
        </p:nvSpPr>
        <p:spPr/>
        <p:txBody>
          <a:bodyPr/>
          <a:lstStyle/>
          <a:p>
            <a:r>
              <a:rPr lang="en-US" b="1" dirty="0" smtClean="0"/>
              <a:t>Release Scenario </a:t>
            </a:r>
            <a:r>
              <a:rPr lang="en-US" b="1" dirty="0" smtClean="0"/>
              <a:t>Staging</a:t>
            </a:r>
            <a:endParaRPr lang="en-US" b="1" dirty="0"/>
          </a:p>
        </p:txBody>
      </p:sp>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Release Scenario Staging</a:t>
            </a:r>
            <a:endParaRPr lang="en-US" sz="2400" b="1" dirty="0"/>
          </a:p>
        </p:txBody>
      </p:sp>
      <p:sp>
        <p:nvSpPr>
          <p:cNvPr id="9" name="Rectangle 8"/>
          <p:cNvSpPr/>
          <p:nvPr/>
        </p:nvSpPr>
        <p:spPr>
          <a:xfrm>
            <a:off x="259653" y="2082094"/>
            <a:ext cx="4883847" cy="4062674"/>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About 30 minutes</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Bronze-level requirement</a:t>
            </a:r>
          </a:p>
          <a:p>
            <a:pPr marL="342900" indent="-342900">
              <a:buFont typeface="Arial" panose="020B0604020202020204" pitchFamily="34" charset="0"/>
              <a:buChar char="•"/>
            </a:pPr>
            <a:r>
              <a:rPr lang="en-US" sz="2400" b="1" dirty="0" smtClean="0">
                <a:solidFill>
                  <a:schemeClr val="tx1"/>
                </a:solidFill>
              </a:rPr>
              <a:t>Presents </a:t>
            </a:r>
            <a:r>
              <a:rPr lang="en-US" sz="2400" b="1" dirty="0" smtClean="0">
                <a:solidFill>
                  <a:schemeClr val="tx1"/>
                </a:solidFill>
              </a:rPr>
              <a:t>you with a real-life challenge that you may encounter on the job</a:t>
            </a:r>
          </a:p>
          <a:p>
            <a:pPr marL="342900" indent="-342900">
              <a:buFont typeface="Arial" panose="020B0604020202020204" pitchFamily="34" charset="0"/>
              <a:buChar char="•"/>
            </a:pPr>
            <a:r>
              <a:rPr lang="en-US" sz="2400" b="1" dirty="0" smtClean="0">
                <a:solidFill>
                  <a:schemeClr val="tx1"/>
                </a:solidFill>
              </a:rPr>
              <a:t>Use exercise as </a:t>
            </a:r>
            <a:r>
              <a:rPr lang="en-US" sz="2400" b="1" dirty="0">
                <a:solidFill>
                  <a:schemeClr val="tx1"/>
                </a:solidFill>
              </a:rPr>
              <a:t>a gauge </a:t>
            </a:r>
            <a:r>
              <a:rPr lang="en-US" sz="2400" b="1" dirty="0" smtClean="0">
                <a:solidFill>
                  <a:schemeClr val="tx1"/>
                </a:solidFill>
              </a:rPr>
              <a:t>to determine your knowledge going into this </a:t>
            </a:r>
            <a:r>
              <a:rPr lang="en-US" sz="2400" b="1" dirty="0" smtClean="0">
                <a:solidFill>
                  <a:schemeClr val="tx1"/>
                </a:solidFill>
              </a:rPr>
              <a:t>iteration</a:t>
            </a:r>
            <a:endParaRPr lang="en-US" sz="2400" b="1" dirty="0" smtClean="0">
              <a:solidFill>
                <a:schemeClr val="tx1"/>
              </a:solidFill>
            </a:endParaRPr>
          </a:p>
        </p:txBody>
      </p:sp>
      <p:sp>
        <p:nvSpPr>
          <p:cNvPr id="12" name="Rectangle 11"/>
          <p:cNvSpPr/>
          <p:nvPr/>
        </p:nvSpPr>
        <p:spPr>
          <a:xfrm>
            <a:off x="5143500" y="3251916"/>
            <a:ext cx="1676400" cy="86151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05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528" y="1575505"/>
            <a:ext cx="7018472" cy="4591821"/>
          </a:xfrm>
          <a:prstGeom prst="rect">
            <a:avLst/>
          </a:prstGeom>
        </p:spPr>
      </p:pic>
      <p:sp>
        <p:nvSpPr>
          <p:cNvPr id="2" name="Title 1"/>
          <p:cNvSpPr>
            <a:spLocks noGrp="1"/>
          </p:cNvSpPr>
          <p:nvPr>
            <p:ph type="title"/>
          </p:nvPr>
        </p:nvSpPr>
        <p:spPr/>
        <p:txBody>
          <a:bodyPr/>
          <a:lstStyle/>
          <a:p>
            <a:r>
              <a:rPr lang="en-US" b="1" dirty="0" smtClean="0"/>
              <a:t>Activity: Stakeholder </a:t>
            </a:r>
            <a:r>
              <a:rPr lang="en-US" b="1" dirty="0" smtClean="0"/>
              <a:t>Analysis</a:t>
            </a:r>
            <a:endParaRPr lang="en-US" b="1" dirty="0"/>
          </a:p>
        </p:txBody>
      </p:sp>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Stakeholder Analysis</a:t>
            </a:r>
            <a:endParaRPr lang="en-US" sz="2400"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About 2 hours*</a:t>
            </a:r>
          </a:p>
          <a:p>
            <a:pPr marL="342900" indent="-342900">
              <a:buFont typeface="Arial" panose="020B0604020202020204" pitchFamily="34" charset="0"/>
              <a:buChar char="•"/>
            </a:pPr>
            <a:r>
              <a:rPr lang="en-US" sz="2400" b="1" dirty="0" smtClean="0">
                <a:solidFill>
                  <a:schemeClr val="tx1"/>
                </a:solidFill>
              </a:rPr>
              <a:t>Bronze-level </a:t>
            </a:r>
            <a:r>
              <a:rPr lang="en-US" sz="2400" b="1" dirty="0" smtClean="0">
                <a:solidFill>
                  <a:schemeClr val="tx1"/>
                </a:solidFill>
              </a:rPr>
              <a:t>requirement</a:t>
            </a:r>
          </a:p>
          <a:p>
            <a:pPr marL="342900" indent="-342900">
              <a:buFont typeface="Arial" panose="020B0604020202020204" pitchFamily="34" charset="0"/>
              <a:buChar char="•"/>
            </a:pPr>
            <a:r>
              <a:rPr lang="en-US" sz="2400" b="1" dirty="0" smtClean="0">
                <a:solidFill>
                  <a:schemeClr val="tx1"/>
                </a:solidFill>
              </a:rPr>
              <a:t>Deliverable due October 14.</a:t>
            </a: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Review the navigating the stakeholder landscape materials</a:t>
            </a:r>
          </a:p>
          <a:p>
            <a:pPr marL="342900" indent="-342900">
              <a:buFont typeface="Arial" panose="020B0604020202020204" pitchFamily="34" charset="0"/>
              <a:buChar char="•"/>
            </a:pPr>
            <a:r>
              <a:rPr lang="en-US" sz="2400" b="1" dirty="0">
                <a:solidFill>
                  <a:schemeClr val="tx1"/>
                </a:solidFill>
              </a:rPr>
              <a:t>C</a:t>
            </a:r>
            <a:r>
              <a:rPr lang="en-US" sz="2400" b="1" dirty="0" smtClean="0">
                <a:solidFill>
                  <a:schemeClr val="tx1"/>
                </a:solidFill>
              </a:rPr>
              <a:t>omplete stakeholder analysis to identify who you will interview.</a:t>
            </a:r>
          </a:p>
          <a:p>
            <a:pPr marL="342900" indent="-342900">
              <a:buFont typeface="Arial" panose="020B0604020202020204" pitchFamily="34" charset="0"/>
              <a:buChar char="•"/>
            </a:pPr>
            <a:r>
              <a:rPr lang="en-US" sz="2400" b="1" dirty="0" smtClean="0">
                <a:solidFill>
                  <a:schemeClr val="tx1"/>
                </a:solidFill>
              </a:rPr>
              <a:t>Silver/Gold-level </a:t>
            </a:r>
            <a:r>
              <a:rPr lang="en-US" sz="2400" b="1" dirty="0" smtClean="0">
                <a:solidFill>
                  <a:schemeClr val="tx1"/>
                </a:solidFill>
              </a:rPr>
              <a:t>requirements include </a:t>
            </a:r>
            <a:r>
              <a:rPr lang="en-US" sz="2400" b="1" dirty="0" smtClean="0">
                <a:solidFill>
                  <a:schemeClr val="tx1"/>
                </a:solidFill>
              </a:rPr>
              <a:t>interviewing up to 2 additional stakeholders</a:t>
            </a:r>
            <a:endParaRPr lang="en-US" sz="2400" b="1" dirty="0">
              <a:solidFill>
                <a:schemeClr val="tx1"/>
              </a:solidFill>
            </a:endParaRPr>
          </a:p>
          <a:p>
            <a:pPr marL="342900" indent="-342900">
              <a:buFont typeface="Arial" panose="020B0604020202020204" pitchFamily="34" charset="0"/>
              <a:buChar char="•"/>
            </a:pPr>
            <a:endParaRPr lang="en-US" sz="2400" b="1" dirty="0" smtClean="0">
              <a:solidFill>
                <a:schemeClr val="tx1"/>
              </a:solidFill>
            </a:endParaRPr>
          </a:p>
        </p:txBody>
      </p:sp>
      <p:sp>
        <p:nvSpPr>
          <p:cNvPr id="12" name="Rectangle 11"/>
          <p:cNvSpPr/>
          <p:nvPr/>
        </p:nvSpPr>
        <p:spPr>
          <a:xfrm>
            <a:off x="5173527" y="3871415"/>
            <a:ext cx="1583733" cy="54864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25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951" y="1575504"/>
            <a:ext cx="6646468" cy="4591822"/>
          </a:xfrm>
          <a:prstGeom prst="rect">
            <a:avLst/>
          </a:prstGeom>
        </p:spPr>
      </p:pic>
      <p:sp>
        <p:nvSpPr>
          <p:cNvPr id="2" name="Title 1"/>
          <p:cNvSpPr>
            <a:spLocks noGrp="1"/>
          </p:cNvSpPr>
          <p:nvPr>
            <p:ph type="title"/>
          </p:nvPr>
        </p:nvSpPr>
        <p:spPr/>
        <p:txBody>
          <a:bodyPr/>
          <a:lstStyle/>
          <a:p>
            <a:r>
              <a:rPr lang="en-US" b="1" dirty="0" smtClean="0"/>
              <a:t>Activity: Change and Innovation Readiness Survey</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1 hour</a:t>
            </a:r>
          </a:p>
          <a:p>
            <a:pPr marL="342900" indent="-342900">
              <a:buFont typeface="Arial" panose="020B0604020202020204" pitchFamily="34" charset="0"/>
              <a:buChar char="•"/>
            </a:pPr>
            <a:r>
              <a:rPr lang="en-US" sz="2400" b="1" dirty="0" smtClean="0">
                <a:solidFill>
                  <a:schemeClr val="tx1"/>
                </a:solidFill>
              </a:rPr>
              <a:t>Bronze-level requirement</a:t>
            </a:r>
          </a:p>
          <a:p>
            <a:pPr marL="342900" indent="-342900">
              <a:buFont typeface="Arial" panose="020B0604020202020204" pitchFamily="34" charset="0"/>
              <a:buChar char="•"/>
            </a:pPr>
            <a:r>
              <a:rPr lang="en-US" sz="2400" b="1" dirty="0" smtClean="0">
                <a:solidFill>
                  <a:schemeClr val="tx1"/>
                </a:solidFill>
              </a:rPr>
              <a:t>Conduct a “pulse check” of you agency’s willingness to change and innovate.</a:t>
            </a:r>
          </a:p>
          <a:p>
            <a:pPr marL="342900" indent="-342900">
              <a:buFont typeface="Arial" panose="020B0604020202020204" pitchFamily="34" charset="0"/>
              <a:buChar char="•"/>
            </a:pPr>
            <a:r>
              <a:rPr lang="en-US" sz="2400" b="1" dirty="0" smtClean="0">
                <a:solidFill>
                  <a:schemeClr val="tx1"/>
                </a:solidFill>
              </a:rPr>
              <a:t>Bronze-level readings</a:t>
            </a:r>
          </a:p>
          <a:p>
            <a:endParaRPr lang="en-US" sz="2400" b="1" dirty="0" smtClean="0">
              <a:solidFill>
                <a:schemeClr val="tx1"/>
              </a:solidFill>
            </a:endParaRPr>
          </a:p>
        </p:txBody>
      </p:sp>
      <p:sp>
        <p:nvSpPr>
          <p:cNvPr id="12" name="Rectangle 11"/>
          <p:cNvSpPr/>
          <p:nvPr/>
        </p:nvSpPr>
        <p:spPr>
          <a:xfrm>
            <a:off x="5324475" y="4745775"/>
            <a:ext cx="1543050" cy="54864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Change and Innovation Readiness Survey</a:t>
            </a:r>
            <a:endParaRPr lang="en-US" sz="2400" b="1" dirty="0"/>
          </a:p>
        </p:txBody>
      </p:sp>
    </p:spTree>
    <p:extLst>
      <p:ext uri="{BB962C8B-B14F-4D97-AF65-F5344CB8AC3E}">
        <p14:creationId xmlns:p14="http://schemas.microsoft.com/office/powerpoint/2010/main" val="31770050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0974&quot;&gt;&lt;property id=&quot;20148&quot; value=&quot;5&quot;/&gt;&lt;property id=&quot;20300&quot; value=&quot;Slide 1 - &amp;quot;Digital Acquisition Pilot  Iteration 2.A Planning Meeting&amp;quot;&quot;/&gt;&lt;property id=&quot;20307&quot; value=&quot;256&quot;/&gt;&lt;/object&gt;&lt;object type=&quot;3&quot; unique_id=&quot;20976&quot;&gt;&lt;property id=&quot;20148&quot; value=&quot;5&quot;/&gt;&lt;property id=&quot;20300&quot; value=&quot;Slide 4 - &amp;quot;Iteration 1.B – What It’s All About&amp;quot;&quot;/&gt;&lt;property id=&quot;20307&quot; value=&quot;287&quot;/&gt;&lt;/object&gt;&lt;object type=&quot;3&quot; unique_id=&quot;20977&quot;&gt;&lt;property id=&quot;20148&quot; value=&quot;5&quot;/&gt;&lt;property id=&quot;20300&quot; value=&quot;Slide 2 - &amp;quot;Agenda&amp;quot;&quot;/&gt;&lt;property id=&quot;20307&quot; value=&quot;288&quot;/&gt;&lt;/object&gt;&lt;object type=&quot;3&quot; unique_id=&quot;21008&quot;&gt;&lt;property id=&quot;20148&quot; value=&quot;5&quot;/&gt;&lt;property id=&quot;20300&quot; value=&quot;Slide 5 - &amp;quot;Iteration 1.B Timeline&amp;quot;&quot;/&gt;&lt;property id=&quot;20307&quot; value=&quot;303&quot;/&gt;&lt;/object&gt;&lt;object type=&quot;3&quot; unique_id=&quot;21011&quot;&gt;&lt;property id=&quot;20148&quot; value=&quot;5&quot;/&gt;&lt;property id=&quot;20300&quot; value=&quot;Slide 6 - &amp;quot;Iteration Web Conference&amp;quot;&quot;/&gt;&lt;property id=&quot;20307&quot; value=&quot;311&quot;/&gt;&lt;/object&gt;&lt;object type=&quot;3&quot; unique_id=&quot;21012&quot;&gt;&lt;property id=&quot;20148&quot; value=&quot;5&quot;/&gt;&lt;property id=&quot;20300&quot; value=&quot;Slide 10 - &amp;quot;Activity: Practice Analyzing a Digital Services Need&amp;quot;&quot;/&gt;&lt;property id=&quot;20307&quot; value=&quot;306&quot;/&gt;&lt;/object&gt;&lt;object type=&quot;3&quot; unique_id=&quot;21014&quot;&gt;&lt;property id=&quot;20148&quot; value=&quot;5&quot;/&gt;&lt;property id=&quot;20300&quot; value=&quot;Slide 8 - &amp;quot;Activity: Stakeholder Analysis&amp;quot;&quot;/&gt;&lt;property id=&quot;20307&quot; value=&quot;308&quot;/&gt;&lt;/object&gt;&lt;object type=&quot;3&quot; unique_id=&quot;21015&quot;&gt;&lt;property id=&quot;20148&quot; value=&quot;5&quot;/&gt;&lt;property id=&quot;20300&quot; value=&quot;Slide 12 - &amp;quot;Live Digital Assignment –  The Product Vision&amp;quot;&quot;/&gt;&lt;property id=&quot;20307&quot; value=&quot;309&quot;/&gt;&lt;/object&gt;&lt;object type=&quot;3&quot; unique_id=&quot;21016&quot;&gt;&lt;property id=&quot;20148&quot; value=&quot;5&quot;/&gt;&lt;property id=&quot;20300&quot; value=&quot;Slide 13 - &amp;quot;What’s Next&amp;quot;&quot;/&gt;&lt;property id=&quot;20307&quot; value=&quot;299&quot;/&gt;&lt;/object&gt;&lt;object type=&quot;3&quot; unique_id=&quot;1103146&quot;&gt;&lt;property id=&quot;20148&quot; value=&quot;5&quot;/&gt;&lt;property id=&quot;20300&quot; value=&quot;Slide 11 - &amp;quot;Activity: Communicating the Mission/Need&amp;quot;&quot;/&gt;&lt;property id=&quot;20307&quot; value=&quot;314&quot;/&gt;&lt;/object&gt;&lt;object type=&quot;3&quot; unique_id=&quot;1103411&quot;&gt;&lt;property id=&quot;20148&quot; value=&quot;5&quot;/&gt;&lt;property id=&quot;20300&quot; value=&quot;Slide 9 - &amp;quot;Activity: Change and Innovation Readiness Survey&amp;quot;&quot;/&gt;&lt;property id=&quot;20307&quot; value=&quot;315&quot;/&gt;&lt;/object&gt;&lt;object type=&quot;3&quot; unique_id=&quot;1103520&quot;&gt;&lt;property id=&quot;20148&quot; value=&quot;5&quot;/&gt;&lt;property id=&quot;20300&quot; value=&quot;Slide 14 - &amp;quot;Release 2 Classroom Session&amp;amp;#x09;&amp;quot;&quot;/&gt;&lt;property id=&quot;20307&quot; value=&quot;317&quot;/&gt;&lt;/object&gt;&lt;object type=&quot;3&quot; unique_id=&quot;1103671&quot;&gt;&lt;property id=&quot;20148&quot; value=&quot;5&quot;/&gt;&lt;property id=&quot;20300&quot; value=&quot;Slide 7 - &amp;quot;Release Scenario Staging&amp;quot;&quot;/&gt;&lt;property id=&quot;20307&quot; value=&quot;319&quot;/&gt;&lt;/object&gt;&lt;object type=&quot;3&quot; unique_id=&quot;1103732&quot;&gt;&lt;property id=&quot;20148&quot; value=&quot;5&quot;/&gt;&lt;property id=&quot;20300&quot; value=&quot;Slide 3 - &amp;quot;Notes/Updates&amp;quot;&quot;/&gt;&lt;property id=&quot;20307&quot; value=&quot;32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9E724C-8E3E-403D-8446-6C5A2E16D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BE87F79-2376-408D-98B8-0ABA78859D23}">
  <ds:schemaRefs>
    <ds:schemaRef ds:uri="http://purl.org/dc/terms/"/>
    <ds:schemaRef ds:uri="http://schemas.microsoft.com/office/2006/metadata/properties"/>
    <ds:schemaRef ds:uri="http://purl.org/dc/elements/1.1/"/>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92967932-3018-458C-961D-57A850AC9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8907</TotalTime>
  <Words>2020</Words>
  <Application>Microsoft Office PowerPoint</Application>
  <PresentationFormat>Widescreen</PresentationFormat>
  <Paragraphs>219</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Digital Acquisition Pilot  Iteration 2.A Planning Meeting</vt:lpstr>
      <vt:lpstr>Agenda</vt:lpstr>
      <vt:lpstr>Notes/Updates</vt:lpstr>
      <vt:lpstr>Iteration 1.B – What It’s All About</vt:lpstr>
      <vt:lpstr>Iteration 1.B Timeline</vt:lpstr>
      <vt:lpstr>Iteration Web Conference</vt:lpstr>
      <vt:lpstr>Release Scenario Staging</vt:lpstr>
      <vt:lpstr>Activity: Stakeholder Analysis</vt:lpstr>
      <vt:lpstr>Activity: Change and Innovation Readiness Survey</vt:lpstr>
      <vt:lpstr>Activity: Practice Analyzing a Digital Services Need</vt:lpstr>
      <vt:lpstr>Activity: Communicating the Mission/Need</vt:lpstr>
      <vt:lpstr>Live Digital Assignment –  The Product Vision</vt:lpstr>
      <vt:lpstr>What’s Next</vt:lpstr>
      <vt:lpstr>Release 2 Classroom Session </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Wolf, Brock</cp:lastModifiedBy>
  <cp:revision>350</cp:revision>
  <cp:lastPrinted>2015-11-02T18:51:01Z</cp:lastPrinted>
  <dcterms:created xsi:type="dcterms:W3CDTF">2015-09-18T18:18:02Z</dcterms:created>
  <dcterms:modified xsi:type="dcterms:W3CDTF">2016-09-06T13:40:09Z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