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handoutMasterIdLst>
    <p:handoutMasterId r:id="rId18"/>
  </p:handoutMasterIdLst>
  <p:sldIdLst>
    <p:sldId id="256" r:id="rId5"/>
    <p:sldId id="317" r:id="rId6"/>
    <p:sldId id="318" r:id="rId7"/>
    <p:sldId id="288" r:id="rId8"/>
    <p:sldId id="287" r:id="rId9"/>
    <p:sldId id="303" r:id="rId10"/>
    <p:sldId id="306" r:id="rId11"/>
    <p:sldId id="307" r:id="rId12"/>
    <p:sldId id="313" r:id="rId13"/>
    <p:sldId id="316" r:id="rId14"/>
    <p:sldId id="309" r:id="rId15"/>
    <p:sldId id="319" r:id="rId16"/>
  </p:sldIdLst>
  <p:sldSz cx="12192000" cy="6858000"/>
  <p:notesSz cx="7010400" cy="9296400"/>
  <p:custDataLst>
    <p:tags r:id="rId1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teration 1.A Planning Meeting" id="{42836CD7-BB95-4DAD-9D72-781C5FCF4F80}">
          <p14:sldIdLst>
            <p14:sldId id="256"/>
            <p14:sldId id="317"/>
            <p14:sldId id="318"/>
            <p14:sldId id="288"/>
            <p14:sldId id="287"/>
            <p14:sldId id="303"/>
            <p14:sldId id="306"/>
            <p14:sldId id="307"/>
            <p14:sldId id="313"/>
            <p14:sldId id="316"/>
            <p14:sldId id="309"/>
            <p14:sldId id="319"/>
          </p14:sldIdLst>
        </p14:section>
      </p14:sectionLst>
    </p:ex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liwag, Filla" initials="BF" lastIdx="14" clrIdx="0">
    <p:extLst/>
  </p:cmAuthor>
  <p:cmAuthor id="2" name="Erin" initials="EF" lastIdx="6"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370"/>
    <a:srgbClr val="4291F0"/>
    <a:srgbClr val="DCEAFC"/>
    <a:srgbClr val="0000FF"/>
    <a:srgbClr val="0068A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66" autoAdjust="0"/>
    <p:restoredTop sz="81929" autoAdjust="0"/>
  </p:normalViewPr>
  <p:slideViewPr>
    <p:cSldViewPr snapToGrid="0">
      <p:cViewPr varScale="1">
        <p:scale>
          <a:sx n="78" d="100"/>
          <a:sy n="78" d="100"/>
        </p:scale>
        <p:origin x="-114" y="-324"/>
      </p:cViewPr>
      <p:guideLst>
        <p:guide orient="horz" pos="2160"/>
        <p:guide pos="3840"/>
      </p:guideLst>
    </p:cSldViewPr>
  </p:slideViewPr>
  <p:notesTextViewPr>
    <p:cViewPr>
      <p:scale>
        <a:sx n="66" d="100"/>
        <a:sy n="66" d="100"/>
      </p:scale>
      <p:origin x="0" y="0"/>
    </p:cViewPr>
  </p:notesTextViewPr>
  <p:sorterViewPr>
    <p:cViewPr>
      <p:scale>
        <a:sx n="100" d="100"/>
        <a:sy n="100" d="100"/>
      </p:scale>
      <p:origin x="0" y="9456"/>
    </p:cViewPr>
  </p:sorterViewPr>
  <p:notesViewPr>
    <p:cSldViewPr snapToGrid="0">
      <p:cViewPr>
        <p:scale>
          <a:sx n="85" d="100"/>
          <a:sy n="85" d="100"/>
        </p:scale>
        <p:origin x="-2868" y="64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6B48701F-A889-4B94-A380-68791E188376}" type="datetimeFigureOut">
              <a:rPr lang="en-US" smtClean="0"/>
              <a:t>8/8/2016</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655AD792-D0E5-463E-BAD3-EF54C503734E}" type="slidenum">
              <a:rPr lang="en-US" smtClean="0"/>
              <a:t>‹#›</a:t>
            </a:fld>
            <a:endParaRPr lang="en-US"/>
          </a:p>
        </p:txBody>
      </p:sp>
    </p:spTree>
    <p:extLst>
      <p:ext uri="{BB962C8B-B14F-4D97-AF65-F5344CB8AC3E}">
        <p14:creationId xmlns:p14="http://schemas.microsoft.com/office/powerpoint/2010/main" val="19274943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E6BDC796-006F-442D-A66B-1415D11D2B2A}" type="datetimeFigureOut">
              <a:rPr lang="en-US" smtClean="0"/>
              <a:t>8/8/2016</a:t>
            </a:fld>
            <a:endParaRPr 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3AFC8854-003F-465D-BEBB-FBCAECCCEBB9}" type="slidenum">
              <a:rPr lang="en-US" smtClean="0"/>
              <a:t>‹#›</a:t>
            </a:fld>
            <a:endParaRPr lang="en-US"/>
          </a:p>
        </p:txBody>
      </p:sp>
    </p:spTree>
    <p:extLst>
      <p:ext uri="{BB962C8B-B14F-4D97-AF65-F5344CB8AC3E}">
        <p14:creationId xmlns:p14="http://schemas.microsoft.com/office/powerpoint/2010/main" val="12281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Facilitator Notes: </a:t>
            </a:r>
          </a:p>
          <a:p>
            <a:pPr marL="171450" indent="-171450">
              <a:buFont typeface="Arial" panose="020B0604020202020204" pitchFamily="34" charset="0"/>
              <a:buChar char="•"/>
            </a:pPr>
            <a:r>
              <a:rPr lang="en-US" b="0" dirty="0" smtClean="0"/>
              <a:t>Welcome to the Iteration 1.A Planning Meeting. This meeting will be about ½ hour and the purpose is to introduce you to each of the sessions and activities</a:t>
            </a:r>
            <a:r>
              <a:rPr lang="en-US" b="0" baseline="0" dirty="0" smtClean="0"/>
              <a:t>, where they reside within the portal, and the likely time commitment.</a:t>
            </a:r>
            <a:endParaRPr lang="en-US" b="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1</a:t>
            </a:fld>
            <a:endParaRPr lang="en-US"/>
          </a:p>
        </p:txBody>
      </p:sp>
    </p:spTree>
    <p:extLst>
      <p:ext uri="{BB962C8B-B14F-4D97-AF65-F5344CB8AC3E}">
        <p14:creationId xmlns:p14="http://schemas.microsoft.com/office/powerpoint/2010/main" val="32141071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Facilitator Notes: </a:t>
            </a:r>
          </a:p>
          <a:p>
            <a:pPr marL="171450" indent="-171450">
              <a:buFont typeface="Arial" panose="020B0604020202020204" pitchFamily="34" charset="0"/>
              <a:buChar char="•"/>
            </a:pPr>
            <a:r>
              <a:rPr lang="en-US" b="0" dirty="0" smtClean="0"/>
              <a:t>For</a:t>
            </a:r>
            <a:r>
              <a:rPr lang="en-US" b="0" baseline="0" dirty="0" smtClean="0"/>
              <a:t> the live digital assignment, teams will work together to </a:t>
            </a:r>
            <a:r>
              <a:rPr lang="en-US" sz="1200" b="0" i="0" kern="1200" dirty="0" smtClean="0">
                <a:solidFill>
                  <a:schemeClr val="tx1"/>
                </a:solidFill>
                <a:effectLst/>
                <a:latin typeface="+mn-lt"/>
                <a:ea typeface="+mn-ea"/>
                <a:cs typeface="+mn-cs"/>
              </a:rPr>
              <a:t>finalize the hypothesis that you started during orientation.</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There</a:t>
            </a:r>
            <a:r>
              <a:rPr lang="en-US" sz="1200" b="0" i="0" kern="1200" baseline="0" dirty="0" smtClean="0">
                <a:solidFill>
                  <a:schemeClr val="tx1"/>
                </a:solidFill>
                <a:effectLst/>
                <a:latin typeface="+mn-lt"/>
                <a:ea typeface="+mn-ea"/>
                <a:cs typeface="+mn-cs"/>
              </a:rPr>
              <a:t> are two deliverables for this task </a:t>
            </a:r>
            <a:r>
              <a:rPr lang="en-US" dirty="0" smtClean="0"/>
              <a:t>–</a:t>
            </a:r>
          </a:p>
          <a:p>
            <a:pPr marL="628650" lvl="1" indent="-171450">
              <a:buFont typeface="Arial" panose="020B0604020202020204" pitchFamily="34" charset="0"/>
              <a:buChar char="•"/>
            </a:pPr>
            <a:r>
              <a:rPr lang="en-US" sz="1200" b="0" i="0" kern="1200" dirty="0" smtClean="0">
                <a:solidFill>
                  <a:schemeClr val="tx1"/>
                </a:solidFill>
                <a:effectLst/>
                <a:latin typeface="+mn-lt"/>
                <a:ea typeface="+mn-ea"/>
                <a:cs typeface="+mn-cs"/>
              </a:rPr>
              <a:t>Submission of hypothesis to your team's USDS coach</a:t>
            </a:r>
          </a:p>
          <a:p>
            <a:pPr marL="628650" lvl="1" indent="-171450">
              <a:buFont typeface="Arial" panose="020B0604020202020204" pitchFamily="34" charset="0"/>
              <a:buChar char="•"/>
            </a:pPr>
            <a:r>
              <a:rPr lang="en-US" sz="1200" b="0" i="0" kern="1200" dirty="0" smtClean="0">
                <a:solidFill>
                  <a:schemeClr val="tx1"/>
                </a:solidFill>
                <a:effectLst/>
                <a:latin typeface="+mn-lt"/>
                <a:ea typeface="+mn-ea"/>
                <a:cs typeface="+mn-cs"/>
              </a:rPr>
              <a:t>Submission</a:t>
            </a:r>
            <a:r>
              <a:rPr lang="en-US" sz="1200" b="0" i="0" kern="1200" baseline="0" dirty="0" smtClean="0">
                <a:solidFill>
                  <a:schemeClr val="tx1"/>
                </a:solidFill>
                <a:effectLst/>
                <a:latin typeface="+mn-lt"/>
                <a:ea typeface="+mn-ea"/>
                <a:cs typeface="+mn-cs"/>
              </a:rPr>
              <a:t> of </a:t>
            </a:r>
            <a:r>
              <a:rPr lang="en-US" sz="1200" b="0" i="0" kern="1200" dirty="0" smtClean="0">
                <a:solidFill>
                  <a:schemeClr val="tx1"/>
                </a:solidFill>
                <a:effectLst/>
                <a:latin typeface="+mn-lt"/>
                <a:ea typeface="+mn-ea"/>
                <a:cs typeface="+mn-cs"/>
              </a:rPr>
              <a:t>draft plan to the USDS assignment guide </a:t>
            </a:r>
          </a:p>
        </p:txBody>
      </p:sp>
      <p:sp>
        <p:nvSpPr>
          <p:cNvPr id="4" name="Slide Number Placeholder 3"/>
          <p:cNvSpPr>
            <a:spLocks noGrp="1"/>
          </p:cNvSpPr>
          <p:nvPr>
            <p:ph type="sldNum" sz="quarter" idx="10"/>
          </p:nvPr>
        </p:nvSpPr>
        <p:spPr/>
        <p:txBody>
          <a:bodyPr/>
          <a:lstStyle/>
          <a:p>
            <a:fld id="{3AFC8854-003F-465D-BEBB-FBCAECCCEBB9}" type="slidenum">
              <a:rPr lang="en-US" smtClean="0"/>
              <a:t>11</a:t>
            </a:fld>
            <a:endParaRPr lang="en-US"/>
          </a:p>
        </p:txBody>
      </p:sp>
    </p:spTree>
    <p:extLst>
      <p:ext uri="{BB962C8B-B14F-4D97-AF65-F5344CB8AC3E}">
        <p14:creationId xmlns:p14="http://schemas.microsoft.com/office/powerpoint/2010/main" val="3393582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Chat feature</a:t>
            </a:r>
          </a:p>
          <a:p>
            <a:r>
              <a:rPr lang="en-US" dirty="0" smtClean="0"/>
              <a:t>Raise Hand feature</a:t>
            </a:r>
          </a:p>
          <a:p>
            <a:r>
              <a:rPr lang="en-US" dirty="0" smtClean="0"/>
              <a:t>Polling</a:t>
            </a:r>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2</a:t>
            </a:fld>
            <a:endParaRPr lang="en-US"/>
          </a:p>
        </p:txBody>
      </p:sp>
    </p:spTree>
    <p:extLst>
      <p:ext uri="{BB962C8B-B14F-4D97-AF65-F5344CB8AC3E}">
        <p14:creationId xmlns:p14="http://schemas.microsoft.com/office/powerpoint/2010/main" val="2822362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Facilitator Notes: </a:t>
            </a:r>
          </a:p>
          <a:p>
            <a:pPr marL="171450" indent="-171450">
              <a:buFont typeface="Arial" panose="020B0604020202020204" pitchFamily="34" charset="0"/>
              <a:buChar char="•"/>
            </a:pPr>
            <a:r>
              <a:rPr lang="en-US" b="0" dirty="0" smtClean="0"/>
              <a:t>Here is the</a:t>
            </a:r>
            <a:r>
              <a:rPr lang="en-US" b="0" baseline="0" dirty="0" smtClean="0"/>
              <a:t> agenda for today’s session; we will talk about:</a:t>
            </a:r>
          </a:p>
          <a:p>
            <a:pPr marL="628650" lvl="1" indent="-171450">
              <a:buFont typeface="Arial" panose="020B0604020202020204" pitchFamily="34" charset="0"/>
              <a:buChar char="•"/>
            </a:pPr>
            <a:r>
              <a:rPr lang="en-US" b="0" baseline="0" dirty="0" smtClean="0"/>
              <a:t>Iteration 1.A Welcome and Introduction including a description of the focus of the iteration and the sessions and activities that will compose this iteration. </a:t>
            </a:r>
          </a:p>
          <a:p>
            <a:pPr marL="628650" lvl="1" indent="-171450">
              <a:buFont typeface="Arial" panose="020B0604020202020204" pitchFamily="34" charset="0"/>
              <a:buChar char="•"/>
            </a:pPr>
            <a:r>
              <a:rPr lang="en-US" b="0" baseline="0" dirty="0" smtClean="0"/>
              <a:t>Also preview coming attractions. [TBD]</a:t>
            </a:r>
          </a:p>
        </p:txBody>
      </p:sp>
      <p:sp>
        <p:nvSpPr>
          <p:cNvPr id="4" name="Slide Number Placeholder 3"/>
          <p:cNvSpPr>
            <a:spLocks noGrp="1"/>
          </p:cNvSpPr>
          <p:nvPr>
            <p:ph type="sldNum" sz="quarter" idx="10"/>
          </p:nvPr>
        </p:nvSpPr>
        <p:spPr/>
        <p:txBody>
          <a:bodyPr/>
          <a:lstStyle/>
          <a:p>
            <a:fld id="{3AFC8854-003F-465D-BEBB-FBCAECCCEBB9}" type="slidenum">
              <a:rPr lang="en-US" smtClean="0"/>
              <a:t>4</a:t>
            </a:fld>
            <a:endParaRPr lang="en-US"/>
          </a:p>
        </p:txBody>
      </p:sp>
    </p:spTree>
    <p:extLst>
      <p:ext uri="{BB962C8B-B14F-4D97-AF65-F5344CB8AC3E}">
        <p14:creationId xmlns:p14="http://schemas.microsoft.com/office/powerpoint/2010/main" val="4219549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Facilitator Notes: </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smtClean="0">
                <a:solidFill>
                  <a:schemeClr val="tx1"/>
                </a:solidFill>
                <a:effectLst/>
                <a:latin typeface="+mn-lt"/>
                <a:ea typeface="+mn-ea"/>
                <a:cs typeface="+mn-cs"/>
              </a:rPr>
              <a:t>Consistent </a:t>
            </a:r>
            <a:r>
              <a:rPr lang="en-US" sz="1200" kern="1200" dirty="0" smtClean="0">
                <a:solidFill>
                  <a:schemeClr val="tx1"/>
                </a:solidFill>
                <a:effectLst/>
                <a:latin typeface="+mn-lt"/>
                <a:ea typeface="+mn-ea"/>
                <a:cs typeface="+mn-cs"/>
              </a:rPr>
              <a:t>with the principles of user-center designed (as described in Digital Services Playbook Play 1), this first iteration—and release—focuses on the customers you’ll be interacting with or serving, including both internal government customers and those outside government (vendors and end users/citizens). In this first iteration, we’ll seek to get inside the role of digital services professionals to better understand what digital services are, who provides them (individuals, firms, government), how they are delivered (e.g., processes/methodologies like Agile and DevOps as well as tools and technologies used by digital service teams), and why successfully buying and delivering them is so critical. As part of this, we’ explore the origins and evolution of digital government.</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5</a:t>
            </a:fld>
            <a:endParaRPr lang="en-US"/>
          </a:p>
        </p:txBody>
      </p:sp>
    </p:spTree>
    <p:extLst>
      <p:ext uri="{BB962C8B-B14F-4D97-AF65-F5344CB8AC3E}">
        <p14:creationId xmlns:p14="http://schemas.microsoft.com/office/powerpoint/2010/main" val="1885883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Facilitator Notes: </a:t>
            </a:r>
          </a:p>
          <a:p>
            <a:pPr marL="171450" indent="-171450">
              <a:buFont typeface="Arial" panose="020B0604020202020204" pitchFamily="34" charset="0"/>
              <a:buChar char="•"/>
            </a:pPr>
            <a:r>
              <a:rPr lang="en-US" b="0" baseline="0" dirty="0" smtClean="0"/>
              <a:t>Orange are webinars with fixed times, dark blue is for self-directed learning activities and light blue is for the live digital assignment. </a:t>
            </a:r>
          </a:p>
          <a:p>
            <a:pPr marL="171450" indent="-171450">
              <a:buFont typeface="Arial" panose="020B0604020202020204" pitchFamily="34" charset="0"/>
              <a:buChar char="•"/>
            </a:pPr>
            <a:r>
              <a:rPr lang="en-US" b="0" baseline="0" dirty="0" smtClean="0"/>
              <a:t>Let’s talk about the three webinars briefly and then switch over to showing where all of this “lives” in the portal.</a:t>
            </a:r>
            <a:endParaRPr lang="en-US" b="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6</a:t>
            </a:fld>
            <a:endParaRPr lang="en-US"/>
          </a:p>
        </p:txBody>
      </p:sp>
    </p:spTree>
    <p:extLst>
      <p:ext uri="{BB962C8B-B14F-4D97-AF65-F5344CB8AC3E}">
        <p14:creationId xmlns:p14="http://schemas.microsoft.com/office/powerpoint/2010/main" val="1885883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Facilitator Notes: </a:t>
            </a:r>
          </a:p>
          <a:p>
            <a:pPr marL="171450" indent="-171450">
              <a:buFont typeface="Arial" panose="020B0604020202020204" pitchFamily="34" charset="0"/>
              <a:buChar char="•"/>
            </a:pPr>
            <a:r>
              <a:rPr lang="en-US" b="0" dirty="0" smtClean="0"/>
              <a:t>I am going to switch over to sharing my desktop so you can see where these different activities</a:t>
            </a:r>
            <a:r>
              <a:rPr lang="en-US" b="0" baseline="0" dirty="0" smtClean="0"/>
              <a:t> live on the portal, but each of the slides on different activities is set up in this format – with a description of the activity and the time commitment on the left and a screen capture of where it lives on the portal on the right.</a:t>
            </a:r>
            <a:endParaRPr lang="en-US" b="0" dirty="0" smtClean="0"/>
          </a:p>
          <a:p>
            <a:pPr marL="171450" indent="-171450">
              <a:buFont typeface="Arial" panose="020B0604020202020204" pitchFamily="34" charset="0"/>
              <a:buChar char="•"/>
            </a:pPr>
            <a:r>
              <a:rPr lang="en-US" b="0" dirty="0" smtClean="0"/>
              <a:t>This</a:t>
            </a:r>
            <a:r>
              <a:rPr lang="en-US" b="0" baseline="0" dirty="0" smtClean="0"/>
              <a:t> 30-minute core activity introduces you to the content for this release in an applied and engaging manner--by presenting you with a real-life challenge that you may encounter on the job.</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Use this exercise as another gauge (along with the results of your pre-assessment) to determine where you are and how well you perform against the learning objectives for this release. </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Although this isn't a formal assessment, we will review your results and those of your peers to see where the class has strengths and weaknesses. That way, we can tailor materials and discussions to focus in on areas where participants are struggling or need extra guidance.</a:t>
            </a:r>
            <a:endParaRPr lang="en-US" b="0" baseline="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7</a:t>
            </a:fld>
            <a:endParaRPr lang="en-US"/>
          </a:p>
        </p:txBody>
      </p:sp>
    </p:spTree>
    <p:extLst>
      <p:ext uri="{BB962C8B-B14F-4D97-AF65-F5344CB8AC3E}">
        <p14:creationId xmlns:p14="http://schemas.microsoft.com/office/powerpoint/2010/main" val="3393582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Facilitator Notes: </a:t>
            </a:r>
          </a:p>
          <a:p>
            <a:pPr marL="171450" indent="-171450">
              <a:buFont typeface="Arial" panose="020B0604020202020204" pitchFamily="34" charset="0"/>
              <a:buChar char="•"/>
            </a:pPr>
            <a:r>
              <a:rPr lang="en-US" b="0" dirty="0" smtClean="0"/>
              <a:t>We</a:t>
            </a:r>
            <a:r>
              <a:rPr lang="en-US" b="0" baseline="0" dirty="0" smtClean="0"/>
              <a:t> have a number of readings in this go round – you are highly encouraged to review as many of the readings as possible.</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Review the Bronze-level materials below then</a:t>
            </a:r>
            <a:r>
              <a:rPr lang="en-US" sz="1200" b="0" i="0" kern="1200" baseline="0" dirty="0" smtClean="0">
                <a:solidFill>
                  <a:schemeClr val="tx1"/>
                </a:solidFill>
                <a:effectLst/>
                <a:latin typeface="+mn-lt"/>
                <a:ea typeface="+mn-ea"/>
                <a:cs typeface="+mn-cs"/>
              </a:rPr>
              <a:t> move on to the Silver and Gold-level readings to gain more knowledge and insight into each topic.</a:t>
            </a:r>
            <a:endParaRPr lang="en-US"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Post your own thoughts in the discussion thread for each reading. </a:t>
            </a:r>
          </a:p>
          <a:p>
            <a:pPr marL="171450" indent="-171450">
              <a:buFont typeface="Arial" panose="020B0604020202020204" pitchFamily="34" charset="0"/>
              <a:buChar char="•"/>
            </a:pPr>
            <a:r>
              <a:rPr lang="en-US" sz="1200" b="0" i="0" kern="1200" baseline="0" dirty="0" smtClean="0">
                <a:solidFill>
                  <a:schemeClr val="tx1"/>
                </a:solidFill>
                <a:effectLst/>
                <a:latin typeface="+mn-lt"/>
                <a:ea typeface="+mn-ea"/>
                <a:cs typeface="+mn-cs"/>
              </a:rPr>
              <a:t>Engage in discussion with other participants as they post their thoughts.</a:t>
            </a:r>
            <a:endParaRPr lang="en-US" b="0" baseline="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8</a:t>
            </a:fld>
            <a:endParaRPr lang="en-US"/>
          </a:p>
        </p:txBody>
      </p:sp>
    </p:spTree>
    <p:extLst>
      <p:ext uri="{BB962C8B-B14F-4D97-AF65-F5344CB8AC3E}">
        <p14:creationId xmlns:p14="http://schemas.microsoft.com/office/powerpoint/2010/main" val="33935828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Facilitator Notes: </a:t>
            </a:r>
          </a:p>
          <a:p>
            <a:pPr marL="171450" indent="-171450">
              <a:buFont typeface="Arial" panose="020B0604020202020204" pitchFamily="34" charset="0"/>
              <a:buChar char="•"/>
            </a:pPr>
            <a:r>
              <a:rPr lang="en-US" b="0" dirty="0" smtClean="0"/>
              <a:t>This</a:t>
            </a:r>
            <a:r>
              <a:rPr lang="en-US" b="0" baseline="0" dirty="0" smtClean="0"/>
              <a:t> online learning will go over the </a:t>
            </a:r>
            <a:r>
              <a:rPr lang="en-US" b="0" dirty="0" smtClean="0"/>
              <a:t>definition of digital services by looking at a use case and answering the questions: Who? What? Where? Why? and How? </a:t>
            </a:r>
          </a:p>
          <a:p>
            <a:pPr marL="171450" indent="-171450">
              <a:buFont typeface="Arial" panose="020B0604020202020204" pitchFamily="34" charset="0"/>
              <a:buChar char="•"/>
            </a:pPr>
            <a:r>
              <a:rPr lang="en-US" b="0" dirty="0" smtClean="0"/>
              <a:t>We’ll look</a:t>
            </a:r>
            <a:r>
              <a:rPr lang="en-US" b="0" baseline="0" dirty="0" smtClean="0"/>
              <a:t> at </a:t>
            </a:r>
            <a:r>
              <a:rPr lang="en-US" b="0" dirty="0" smtClean="0"/>
              <a:t>digital services in terms of three layers: information, presentation, and platform.</a:t>
            </a:r>
          </a:p>
          <a:p>
            <a:pPr marL="171450" indent="-171450">
              <a:buFont typeface="Arial" panose="020B0604020202020204" pitchFamily="34" charset="0"/>
              <a:buChar char="•"/>
            </a:pPr>
            <a:r>
              <a:rPr lang="en-US" b="0" dirty="0" smtClean="0"/>
              <a:t>We’ll go</a:t>
            </a:r>
            <a:r>
              <a:rPr lang="en-US" b="0" baseline="0" dirty="0" smtClean="0"/>
              <a:t> over the roles of individuals and teams within the digital services ecosystem.</a:t>
            </a:r>
          </a:p>
          <a:p>
            <a:pPr marL="171450" indent="-171450">
              <a:buFont typeface="Arial" panose="020B0604020202020204" pitchFamily="34" charset="0"/>
              <a:buChar char="•"/>
            </a:pPr>
            <a:r>
              <a:rPr lang="en-US" b="0" baseline="0" dirty="0" smtClean="0"/>
              <a:t>There will short quizzes to check your knowledge on the topics presented in this module.</a:t>
            </a:r>
          </a:p>
          <a:p>
            <a:pPr marL="171450" indent="-171450">
              <a:buFont typeface="Arial" panose="020B0604020202020204" pitchFamily="34" charset="0"/>
              <a:buChar char="•"/>
            </a:pPr>
            <a:endParaRPr lang="en-US" b="0" baseline="0" dirty="0" smtClean="0"/>
          </a:p>
          <a:p>
            <a:pPr marL="171450" indent="-171450">
              <a:buFont typeface="Arial" panose="020B0604020202020204" pitchFamily="34" charset="0"/>
              <a:buChar char="•"/>
            </a:pPr>
            <a:endParaRPr lang="en-US" b="0" dirty="0" smtClean="0"/>
          </a:p>
          <a:p>
            <a:pPr marL="171450" indent="-171450">
              <a:buFont typeface="Arial" panose="020B0604020202020204" pitchFamily="34" charset="0"/>
              <a:buChar char="•"/>
            </a:pPr>
            <a:endParaRPr lang="en-US" b="0" dirty="0"/>
          </a:p>
        </p:txBody>
      </p:sp>
      <p:sp>
        <p:nvSpPr>
          <p:cNvPr id="4" name="Slide Number Placeholder 3"/>
          <p:cNvSpPr>
            <a:spLocks noGrp="1"/>
          </p:cNvSpPr>
          <p:nvPr>
            <p:ph type="sldNum" sz="quarter" idx="10"/>
          </p:nvPr>
        </p:nvSpPr>
        <p:spPr/>
        <p:txBody>
          <a:bodyPr/>
          <a:lstStyle/>
          <a:p>
            <a:fld id="{3AFC8854-003F-465D-BEBB-FBCAECCCEBB9}" type="slidenum">
              <a:rPr lang="en-US" smtClean="0"/>
              <a:t>9</a:t>
            </a:fld>
            <a:endParaRPr lang="en-US"/>
          </a:p>
        </p:txBody>
      </p:sp>
    </p:spTree>
    <p:extLst>
      <p:ext uri="{BB962C8B-B14F-4D97-AF65-F5344CB8AC3E}">
        <p14:creationId xmlns:p14="http://schemas.microsoft.com/office/powerpoint/2010/main" val="1196318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Facilitator</a:t>
            </a:r>
            <a:r>
              <a:rPr lang="en-US" b="1" baseline="0" dirty="0" smtClean="0"/>
              <a:t> Notes</a:t>
            </a:r>
            <a:endParaRPr lang="en-US" b="0" baseline="0" dirty="0" smtClean="0"/>
          </a:p>
          <a:p>
            <a:pPr marL="171450" indent="-171450">
              <a:buFont typeface="Arial" panose="020B0604020202020204" pitchFamily="34" charset="0"/>
              <a:buChar char="•"/>
            </a:pPr>
            <a:r>
              <a:rPr lang="en-US" b="0" baseline="0" dirty="0" smtClean="0"/>
              <a:t>Two activities are available after you complete The Who and What online learning</a:t>
            </a:r>
          </a:p>
          <a:p>
            <a:pPr marL="171450" indent="-171450">
              <a:buFont typeface="Arial" panose="020B0604020202020204" pitchFamily="34" charset="0"/>
              <a:buChar char="•"/>
            </a:pPr>
            <a:r>
              <a:rPr lang="en-US" b="0" baseline="0" dirty="0" smtClean="0"/>
              <a:t>The “Starting Your Who’s Who List” is a Bronze-level (required) activity that should take about 30 minutes to complete</a:t>
            </a:r>
          </a:p>
          <a:p>
            <a:pPr marL="171450" indent="-171450">
              <a:buFont typeface="Arial" panose="020B0604020202020204" pitchFamily="34" charset="0"/>
              <a:buChar char="•"/>
            </a:pPr>
            <a:r>
              <a:rPr lang="en-US" b="0" baseline="0" dirty="0" smtClean="0"/>
              <a:t>The Blog Activity is a Silver/Gold (elective) activity that will take about 60 minutes to complete</a:t>
            </a:r>
          </a:p>
          <a:p>
            <a:pPr marL="171450" indent="-171450">
              <a:buFont typeface="Arial" panose="020B0604020202020204" pitchFamily="34" charset="0"/>
              <a:buChar char="•"/>
            </a:pPr>
            <a:endParaRPr lang="en-US" b="1" dirty="0"/>
          </a:p>
        </p:txBody>
      </p:sp>
      <p:sp>
        <p:nvSpPr>
          <p:cNvPr id="4" name="Slide Number Placeholder 3"/>
          <p:cNvSpPr>
            <a:spLocks noGrp="1"/>
          </p:cNvSpPr>
          <p:nvPr>
            <p:ph type="sldNum" sz="quarter" idx="10"/>
          </p:nvPr>
        </p:nvSpPr>
        <p:spPr/>
        <p:txBody>
          <a:bodyPr/>
          <a:lstStyle/>
          <a:p>
            <a:fld id="{3AFC8854-003F-465D-BEBB-FBCAECCCEBB9}" type="slidenum">
              <a:rPr lang="en-US" smtClean="0"/>
              <a:t>10</a:t>
            </a:fld>
            <a:endParaRPr lang="en-US"/>
          </a:p>
        </p:txBody>
      </p:sp>
    </p:spTree>
    <p:extLst>
      <p:ext uri="{BB962C8B-B14F-4D97-AF65-F5344CB8AC3E}">
        <p14:creationId xmlns:p14="http://schemas.microsoft.com/office/powerpoint/2010/main" val="21735264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rgbClr val="429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pic>
        <p:nvPicPr>
          <p:cNvPr id="1026" name="Picture 2" descr="http://icf-edx-pilot.cloudapp.net/static/themes/ionisx/images/sunrise.98dd28f2df8a.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1114425"/>
            <a:ext cx="12198969" cy="3494496"/>
          </a:xfrm>
          <a:prstGeom prst="rect">
            <a:avLst/>
          </a:prstGeom>
          <a:noFill/>
          <a:effectLst>
            <a:outerShdw blurRad="50800" dist="254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lvl1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fld id="{DFA5455E-396F-4CC6-B1CB-7A7B8FB4B650}" type="datetimeFigureOut">
              <a:rPr lang="en-US" smtClean="0"/>
              <a:pPr/>
              <a:t>8/8/2016</a:t>
            </a:fld>
            <a:endParaRPr lang="en-US"/>
          </a:p>
        </p:txBody>
      </p:sp>
      <p:sp>
        <p:nvSpPr>
          <p:cNvPr id="5" name="Footer Placeholder 4"/>
          <p:cNvSpPr>
            <a:spLocks noGrp="1"/>
          </p:cNvSpPr>
          <p:nvPr>
            <p:ph type="ftr" sz="quarter" idx="11"/>
          </p:nvPr>
        </p:nvSpPr>
        <p:spPr/>
        <p:txBody>
          <a:bodyPr/>
          <a:lstStyle>
            <a:lvl1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fld id="{40880CF9-F3C5-4D12-BC1E-00E909D0208D}" type="slidenum">
              <a:rPr lang="en-US" smtClean="0"/>
              <a:pPr/>
              <a:t>‹#›</a:t>
            </a:fld>
            <a:endParaRPr lang="en-US" dirty="0"/>
          </a:p>
        </p:txBody>
      </p:sp>
      <p:sp>
        <p:nvSpPr>
          <p:cNvPr id="8" name="Rectangle 7"/>
          <p:cNvSpPr/>
          <p:nvPr userDrawn="1"/>
        </p:nvSpPr>
        <p:spPr>
          <a:xfrm>
            <a:off x="266700" y="1256121"/>
            <a:ext cx="8924925" cy="1515654"/>
          </a:xfrm>
          <a:prstGeom prst="rect">
            <a:avLst/>
          </a:prstGeom>
          <a:solidFill>
            <a:srgbClr val="FFFFFF">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66700" y="1341846"/>
            <a:ext cx="9144000" cy="829854"/>
          </a:xfrm>
        </p:spPr>
        <p:txBody>
          <a:bodyPr anchor="b">
            <a:normAutofit/>
          </a:bodyPr>
          <a:lstStyle>
            <a:lvl1pPr algn="l">
              <a:defRPr sz="360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smtClean="0"/>
              <a:t>Click to edit Master title style</a:t>
            </a:r>
            <a:endParaRPr lang="en-US" dirty="0"/>
          </a:p>
        </p:txBody>
      </p:sp>
      <p:sp>
        <p:nvSpPr>
          <p:cNvPr id="10" name="Rectangle 9"/>
          <p:cNvSpPr/>
          <p:nvPr userDrawn="1"/>
        </p:nvSpPr>
        <p:spPr>
          <a:xfrm>
            <a:off x="266700" y="2771775"/>
            <a:ext cx="8924544" cy="866775"/>
          </a:xfrm>
          <a:prstGeom prst="rect">
            <a:avLst/>
          </a:prstGeom>
          <a:solidFill>
            <a:srgbClr val="4291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3" name="Subtitle 2"/>
          <p:cNvSpPr>
            <a:spLocks noGrp="1"/>
          </p:cNvSpPr>
          <p:nvPr>
            <p:ph type="subTitle" idx="1"/>
          </p:nvPr>
        </p:nvSpPr>
        <p:spPr>
          <a:xfrm>
            <a:off x="400050" y="2953159"/>
            <a:ext cx="9144000" cy="1655762"/>
          </a:xfrm>
        </p:spPr>
        <p:txBody>
          <a:bodyPr/>
          <a:lstStyle>
            <a:lvl1pPr marL="0" indent="0" algn="l">
              <a:buNone/>
              <a:defRPr sz="2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94434747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A5455E-396F-4CC6-B1CB-7A7B8FB4B650}" type="datetimeFigureOut">
              <a:rPr lang="en-US" smtClean="0"/>
              <a:t>8/8/2016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1462984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A5455E-396F-4CC6-B1CB-7A7B8FB4B650}" type="datetimeFigureOut">
              <a:rPr lang="en-US" smtClean="0"/>
              <a:t>8/8/2016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2786065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userDrawn="1"/>
        </p:nvSpPr>
        <p:spPr>
          <a:xfrm>
            <a:off x="0" y="6356350"/>
            <a:ext cx="12192000" cy="501650"/>
          </a:xfrm>
          <a:prstGeom prst="rect">
            <a:avLst/>
          </a:prstGeom>
          <a:solidFill>
            <a:srgbClr val="4291F0"/>
          </a:solidFill>
          <a:ln>
            <a:noFill/>
          </a:ln>
          <a:effectLst>
            <a:outerShdw blurRad="50800" dist="127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p:cNvSpPr/>
          <p:nvPr userDrawn="1"/>
        </p:nvSpPr>
        <p:spPr>
          <a:xfrm>
            <a:off x="0" y="0"/>
            <a:ext cx="12192000" cy="1295400"/>
          </a:xfrm>
          <a:prstGeom prst="rect">
            <a:avLst/>
          </a:prstGeom>
          <a:solidFill>
            <a:srgbClr val="4291F0"/>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2" name="Title 1"/>
          <p:cNvSpPr>
            <a:spLocks noGrp="1"/>
          </p:cNvSpPr>
          <p:nvPr>
            <p:ph type="title"/>
          </p:nvPr>
        </p:nvSpPr>
        <p:spPr>
          <a:xfrm>
            <a:off x="419100" y="-15875"/>
            <a:ext cx="11353800" cy="1325563"/>
          </a:xfrm>
        </p:spPr>
        <p:txBody>
          <a:bodyPr>
            <a:normAutofit/>
          </a:bodyPr>
          <a:lstStyle>
            <a:lvl1pPr>
              <a:defRPr lang="en-US" sz="3600" dirty="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19100" y="1825625"/>
            <a:ext cx="11353800" cy="4351338"/>
          </a:xfrm>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vl2pPr>
              <a:defRPr>
                <a:latin typeface="Open Sans" panose="020B0606030504020204" pitchFamily="34" charset="0"/>
                <a:ea typeface="Open Sans" panose="020B0606030504020204" pitchFamily="34" charset="0"/>
                <a:cs typeface="Open Sans" panose="020B0606030504020204" pitchFamily="34" charset="0"/>
              </a:defRPr>
            </a:lvl2pPr>
            <a:lvl3pPr>
              <a:defRPr>
                <a:latin typeface="Open Sans" panose="020B0606030504020204" pitchFamily="34" charset="0"/>
                <a:ea typeface="Open Sans" panose="020B0606030504020204" pitchFamily="34" charset="0"/>
                <a:cs typeface="Open Sans" panose="020B0606030504020204" pitchFamily="34" charset="0"/>
              </a:defRPr>
            </a:lvl3pPr>
            <a:lvl4pPr>
              <a:defRPr>
                <a:latin typeface="Open Sans" panose="020B0606030504020204" pitchFamily="34" charset="0"/>
                <a:ea typeface="Open Sans" panose="020B0606030504020204" pitchFamily="34" charset="0"/>
                <a:cs typeface="Open Sans" panose="020B0606030504020204" pitchFamily="34" charset="0"/>
              </a:defRPr>
            </a:lvl4pPr>
            <a:lvl5pPr>
              <a:defRPr>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stStyle>
          <a:p>
            <a:fld id="{DFA5455E-396F-4CC6-B1CB-7A7B8FB4B650}" type="datetimeFigureOut">
              <a:rPr lang="en-US" smtClean="0"/>
              <a:pPr/>
              <a:t>8/8/2016</a:t>
            </a:fld>
            <a:endParaRPr lang="en-US"/>
          </a:p>
        </p:txBody>
      </p:sp>
      <p:sp>
        <p:nvSpPr>
          <p:cNvPr id="5" name="Footer Placeholder 4"/>
          <p:cNvSpPr>
            <a:spLocks noGrp="1"/>
          </p:cNvSpPr>
          <p:nvPr>
            <p:ph type="ftr" sz="quarter" idx="11"/>
          </p:nvPr>
        </p:nvSpPr>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stStyle>
          <a:p>
            <a:fld id="{40880CF9-F3C5-4D12-BC1E-00E909D0208D}" type="slidenum">
              <a:rPr lang="en-US" smtClean="0"/>
              <a:pPr/>
              <a:t>‹#›</a:t>
            </a:fld>
            <a:endParaRPr lang="en-US"/>
          </a:p>
        </p:txBody>
      </p:sp>
      <p:pic>
        <p:nvPicPr>
          <p:cNvPr id="10" name="Picture 2" descr="http://icf-edx-pilot.cloudapp.net/static/themes/ionisx/images/sunrise.98dd28f2df8a.jpg"/>
          <p:cNvPicPr>
            <a:picLocks noChangeAspect="1" noChangeArrowheads="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l="58613"/>
          <a:stretch/>
        </p:blipFill>
        <p:spPr bwMode="auto">
          <a:xfrm>
            <a:off x="10315574" y="0"/>
            <a:ext cx="1876425" cy="1298773"/>
          </a:xfrm>
          <a:prstGeom prst="rect">
            <a:avLst/>
          </a:prstGeom>
          <a:noFill/>
          <a:effectLst/>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10953750" y="6356350"/>
            <a:ext cx="895350" cy="369332"/>
          </a:xfrm>
          <a:prstGeom prst="rect">
            <a:avLst/>
          </a:prstGeom>
          <a:noFill/>
        </p:spPr>
        <p:txBody>
          <a:bodyPr wrap="square" rtlCol="0">
            <a:spAutoFit/>
          </a:bodyPr>
          <a:lstStyle/>
          <a:p>
            <a:r>
              <a:rPr lang="en-US" b="1" dirty="0" smtClean="0">
                <a:solidFill>
                  <a:schemeClr val="bg1"/>
                </a:solidFill>
              </a:rPr>
              <a:t>-</a:t>
            </a:r>
            <a:fld id="{7349C8A6-941C-40D5-9CC0-DF2FB5E3BA89}" type="slidenum">
              <a:rPr lang="en-US" b="1" smtClean="0">
                <a:solidFill>
                  <a:schemeClr val="bg1"/>
                </a:solidFill>
              </a:rPr>
              <a:t>‹#›</a:t>
            </a:fld>
            <a:r>
              <a:rPr lang="en-US" b="1" dirty="0" smtClean="0">
                <a:solidFill>
                  <a:schemeClr val="bg1"/>
                </a:solidFill>
              </a:rPr>
              <a:t>-</a:t>
            </a:r>
            <a:endParaRPr lang="en-US" b="1" dirty="0">
              <a:solidFill>
                <a:schemeClr val="bg1"/>
              </a:solidFill>
            </a:endParaRPr>
          </a:p>
        </p:txBody>
      </p:sp>
    </p:spTree>
    <p:extLst>
      <p:ext uri="{BB962C8B-B14F-4D97-AF65-F5344CB8AC3E}">
        <p14:creationId xmlns:p14="http://schemas.microsoft.com/office/powerpoint/2010/main" val="381020095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A5455E-396F-4CC6-B1CB-7A7B8FB4B650}" type="datetimeFigureOut">
              <a:rPr lang="en-US" smtClean="0"/>
              <a:t>8/8/2016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280983089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FA5455E-396F-4CC6-B1CB-7A7B8FB4B650}" type="datetimeFigureOut">
              <a:rPr lang="en-US" smtClean="0"/>
              <a:t>8/8/2016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880CF9-F3C5-4D12-BC1E-00E909D0208D}" type="slidenum">
              <a:rPr lang="en-US" smtClean="0"/>
              <a:t>‹#›</a:t>
            </a:fld>
            <a:endParaRPr lang="en-US"/>
          </a:p>
        </p:txBody>
      </p:sp>
      <p:sp>
        <p:nvSpPr>
          <p:cNvPr id="8" name="TextBox 7"/>
          <p:cNvSpPr txBox="1"/>
          <p:nvPr userDrawn="1"/>
        </p:nvSpPr>
        <p:spPr>
          <a:xfrm>
            <a:off x="10953750" y="6356350"/>
            <a:ext cx="895350" cy="369332"/>
          </a:xfrm>
          <a:prstGeom prst="rect">
            <a:avLst/>
          </a:prstGeom>
          <a:noFill/>
        </p:spPr>
        <p:txBody>
          <a:bodyPr wrap="square" rtlCol="0">
            <a:spAutoFit/>
          </a:bodyPr>
          <a:lstStyle/>
          <a:p>
            <a:r>
              <a:rPr lang="en-US" b="1" dirty="0" smtClean="0">
                <a:solidFill>
                  <a:schemeClr val="bg1"/>
                </a:solidFill>
              </a:rPr>
              <a:t>-</a:t>
            </a:r>
            <a:fld id="{7349C8A6-941C-40D5-9CC0-DF2FB5E3BA89}" type="slidenum">
              <a:rPr lang="en-US" b="1" smtClean="0">
                <a:solidFill>
                  <a:schemeClr val="bg1"/>
                </a:solidFill>
              </a:rPr>
              <a:t>‹#›</a:t>
            </a:fld>
            <a:r>
              <a:rPr lang="en-US" b="1" dirty="0" smtClean="0">
                <a:solidFill>
                  <a:schemeClr val="bg1"/>
                </a:solidFill>
              </a:rPr>
              <a:t>-</a:t>
            </a:r>
            <a:endParaRPr lang="en-US" b="1" dirty="0">
              <a:solidFill>
                <a:schemeClr val="bg1"/>
              </a:solidFill>
            </a:endParaRPr>
          </a:p>
        </p:txBody>
      </p:sp>
    </p:spTree>
    <p:extLst>
      <p:ext uri="{BB962C8B-B14F-4D97-AF65-F5344CB8AC3E}">
        <p14:creationId xmlns:p14="http://schemas.microsoft.com/office/powerpoint/2010/main" val="151271060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FA5455E-396F-4CC6-B1CB-7A7B8FB4B650}" type="datetimeFigureOut">
              <a:rPr lang="en-US" smtClean="0"/>
              <a:t>8/8/2016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1577080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FA5455E-396F-4CC6-B1CB-7A7B8FB4B650}" type="datetimeFigureOut">
              <a:rPr lang="en-US" smtClean="0"/>
              <a:t>8/8/2016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232169696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A5455E-396F-4CC6-B1CB-7A7B8FB4B650}" type="datetimeFigureOut">
              <a:rPr lang="en-US" smtClean="0"/>
              <a:t>8/8/2016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336501212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A5455E-396F-4CC6-B1CB-7A7B8FB4B650}" type="datetimeFigureOut">
              <a:rPr lang="en-US" smtClean="0"/>
              <a:t>8/8/2016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2572540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A5455E-396F-4CC6-B1CB-7A7B8FB4B650}" type="datetimeFigureOut">
              <a:rPr lang="en-US" smtClean="0"/>
              <a:t>8/8/2016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3152775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356350"/>
            <a:ext cx="12192000" cy="501650"/>
          </a:xfrm>
          <a:prstGeom prst="rect">
            <a:avLst/>
          </a:prstGeom>
          <a:solidFill>
            <a:srgbClr val="4291F0"/>
          </a:solidFill>
          <a:ln>
            <a:noFill/>
          </a:ln>
          <a:effectLst>
            <a:outerShdw blurRad="50800" dist="127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p:cNvSpPr/>
          <p:nvPr userDrawn="1"/>
        </p:nvSpPr>
        <p:spPr>
          <a:xfrm>
            <a:off x="0" y="0"/>
            <a:ext cx="12192000" cy="1295400"/>
          </a:xfrm>
          <a:prstGeom prst="rect">
            <a:avLst/>
          </a:prstGeom>
          <a:solidFill>
            <a:srgbClr val="4291F0"/>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u="none">
              <a:latin typeface="Open Sans" panose="020B0606030504020204" pitchFamily="34" charset="0"/>
              <a:ea typeface="Open Sans" panose="020B0606030504020204" pitchFamily="34" charset="0"/>
              <a:cs typeface="Open Sans" panose="020B0606030504020204" pitchFamily="34" charset="0"/>
            </a:endParaRPr>
          </a:p>
        </p:txBody>
      </p:sp>
      <p:sp>
        <p:nvSpPr>
          <p:cNvPr id="2" name="Title Placeholder 1"/>
          <p:cNvSpPr>
            <a:spLocks noGrp="1"/>
          </p:cNvSpPr>
          <p:nvPr>
            <p:ph type="title"/>
          </p:nvPr>
        </p:nvSpPr>
        <p:spPr>
          <a:xfrm>
            <a:off x="438150" y="-34925"/>
            <a:ext cx="1091565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A5455E-396F-4CC6-B1CB-7A7B8FB4B650}" type="datetimeFigureOut">
              <a:rPr lang="en-US" smtClean="0"/>
              <a:t>8/8/2016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880CF9-F3C5-4D12-BC1E-00E909D0208D}" type="slidenum">
              <a:rPr lang="en-US" smtClean="0"/>
              <a:t>‹#›</a:t>
            </a:fld>
            <a:endParaRPr lang="en-US"/>
          </a:p>
        </p:txBody>
      </p:sp>
      <p:pic>
        <p:nvPicPr>
          <p:cNvPr id="9" name="Picture 2" descr="http://icf-edx-pilot.cloudapp.net/static/themes/ionisx/images/sunrise.98dd28f2df8a.jpg"/>
          <p:cNvPicPr>
            <a:picLocks noChangeAspect="1" noChangeArrowheads="1"/>
          </p:cNvPicPr>
          <p:nvPr userDrawn="1"/>
        </p:nvPicPr>
        <p:blipFill rotWithShape="1">
          <a:blip r:embed="rId13" cstate="print">
            <a:duotone>
              <a:schemeClr val="accent1">
                <a:shade val="45000"/>
                <a:satMod val="135000"/>
              </a:schemeClr>
              <a:prstClr val="white"/>
            </a:duotone>
            <a:extLst>
              <a:ext uri="{28A0092B-C50C-407E-A947-70E740481C1C}">
                <a14:useLocalDpi xmlns:a14="http://schemas.microsoft.com/office/drawing/2010/main" val="0"/>
              </a:ext>
            </a:extLst>
          </a:blip>
          <a:srcRect l="58613"/>
          <a:stretch/>
        </p:blipFill>
        <p:spPr bwMode="auto">
          <a:xfrm>
            <a:off x="10315574" y="0"/>
            <a:ext cx="1876425" cy="1298773"/>
          </a:xfrm>
          <a:prstGeom prst="rect">
            <a:avLst/>
          </a:prstGeom>
          <a:noFill/>
          <a:effectLst/>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10953750" y="6356350"/>
            <a:ext cx="895350" cy="369332"/>
          </a:xfrm>
          <a:prstGeom prst="rect">
            <a:avLst/>
          </a:prstGeom>
          <a:noFill/>
        </p:spPr>
        <p:txBody>
          <a:bodyPr wrap="square" rtlCol="0">
            <a:spAutoFit/>
          </a:bodyPr>
          <a:lstStyle/>
          <a:p>
            <a:r>
              <a:rPr lang="en-US" b="1" dirty="0" smtClean="0">
                <a:solidFill>
                  <a:schemeClr val="bg1"/>
                </a:solidFill>
              </a:rPr>
              <a:t>-</a:t>
            </a:r>
            <a:fld id="{7349C8A6-941C-40D5-9CC0-DF2FB5E3BA89}" type="slidenum">
              <a:rPr lang="en-US" b="1" smtClean="0">
                <a:solidFill>
                  <a:schemeClr val="bg1"/>
                </a:solidFill>
              </a:rPr>
              <a:t>‹#›</a:t>
            </a:fld>
            <a:r>
              <a:rPr lang="en-US" b="1" dirty="0" smtClean="0">
                <a:solidFill>
                  <a:schemeClr val="bg1"/>
                </a:solidFill>
              </a:rPr>
              <a:t>-</a:t>
            </a:r>
            <a:endParaRPr lang="en-US" b="1" dirty="0">
              <a:solidFill>
                <a:schemeClr val="bg1"/>
              </a:solidFill>
            </a:endParaRPr>
          </a:p>
        </p:txBody>
      </p:sp>
    </p:spTree>
    <p:extLst>
      <p:ext uri="{BB962C8B-B14F-4D97-AF65-F5344CB8AC3E}">
        <p14:creationId xmlns:p14="http://schemas.microsoft.com/office/powerpoint/2010/main" val="25894056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3600" b="0" i="0" u="none"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hyperlink" Target="mailto:DigitalAcquisitionMVP@icfi.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722846"/>
            <a:ext cx="9144000" cy="829854"/>
          </a:xfrm>
        </p:spPr>
        <p:txBody>
          <a:bodyPr>
            <a:normAutofit fontScale="90000"/>
          </a:bodyPr>
          <a:lstStyle/>
          <a:p>
            <a:r>
              <a:rPr lang="en-US" sz="2700" dirty="0" smtClean="0"/>
              <a:t>Digital Acquisition MVP </a:t>
            </a:r>
            <a:r>
              <a:rPr lang="en-US" dirty="0" smtClean="0"/>
              <a:t/>
            </a:r>
            <a:br>
              <a:rPr lang="en-US" dirty="0" smtClean="0"/>
            </a:br>
            <a:r>
              <a:rPr lang="en-US" sz="5100" dirty="0" smtClean="0"/>
              <a:t>Iteration 1.A Planning Meeting</a:t>
            </a:r>
            <a:endParaRPr lang="en-US" sz="5100" dirty="0"/>
          </a:p>
        </p:txBody>
      </p:sp>
      <p:sp>
        <p:nvSpPr>
          <p:cNvPr id="3" name="Subtitle 2"/>
          <p:cNvSpPr>
            <a:spLocks noGrp="1"/>
          </p:cNvSpPr>
          <p:nvPr>
            <p:ph type="subTitle" idx="1"/>
          </p:nvPr>
        </p:nvSpPr>
        <p:spPr/>
        <p:txBody>
          <a:bodyPr/>
          <a:lstStyle/>
          <a:p>
            <a:r>
              <a:rPr lang="en-US" dirty="0" smtClean="0"/>
              <a:t>August 2016</a:t>
            </a:r>
            <a:endParaRPr lang="en-US" dirty="0"/>
          </a:p>
        </p:txBody>
      </p:sp>
    </p:spTree>
    <p:extLst>
      <p:ext uri="{BB962C8B-B14F-4D97-AF65-F5344CB8AC3E}">
        <p14:creationId xmlns:p14="http://schemas.microsoft.com/office/powerpoint/2010/main" val="22344111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Activities</a:t>
            </a:r>
            <a:endParaRPr lang="en-US" dirty="0"/>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16268"/>
          <a:stretch/>
        </p:blipFill>
        <p:spPr bwMode="auto">
          <a:xfrm>
            <a:off x="5665326" y="1609344"/>
            <a:ext cx="6319409" cy="43037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5572867" y="5241187"/>
            <a:ext cx="6482095" cy="985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latin typeface="Arial" panose="020B0604020202020204" pitchFamily="34" charset="0"/>
                <a:cs typeface="Arial" panose="020B0604020202020204" pitchFamily="34" charset="0"/>
              </a:rPr>
              <a:t>Unlocks after you complete the first online learning!</a:t>
            </a:r>
            <a:endParaRPr lang="en-US" sz="2000" b="1" dirty="0">
              <a:latin typeface="Arial" panose="020B0604020202020204" pitchFamily="34" charset="0"/>
              <a:cs typeface="Arial" panose="020B0604020202020204" pitchFamily="34" charset="0"/>
            </a:endParaRPr>
          </a:p>
        </p:txBody>
      </p:sp>
      <p:sp>
        <p:nvSpPr>
          <p:cNvPr id="6" name="Rectangle 5"/>
          <p:cNvSpPr/>
          <p:nvPr/>
        </p:nvSpPr>
        <p:spPr>
          <a:xfrm>
            <a:off x="259653" y="1575505"/>
            <a:ext cx="4883847" cy="506590"/>
          </a:xfrm>
          <a:prstGeom prst="rect">
            <a:avLst/>
          </a:prstGeom>
          <a:solidFill>
            <a:srgbClr val="004370"/>
          </a:solid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Starting Your Who’s Who List (B)</a:t>
            </a:r>
            <a:endParaRPr lang="en-US" sz="2400" b="1" dirty="0"/>
          </a:p>
        </p:txBody>
      </p:sp>
      <p:sp>
        <p:nvSpPr>
          <p:cNvPr id="7" name="Rectangle 6"/>
          <p:cNvSpPr/>
          <p:nvPr/>
        </p:nvSpPr>
        <p:spPr>
          <a:xfrm>
            <a:off x="259653" y="2082093"/>
            <a:ext cx="4883847" cy="2624019"/>
          </a:xfrm>
          <a:prstGeom prst="rect">
            <a:avLst/>
          </a:prstGeom>
          <a:no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200" b="1" dirty="0" smtClean="0">
                <a:solidFill>
                  <a:schemeClr val="tx1"/>
                </a:solidFill>
              </a:rPr>
              <a:t>30 minutes</a:t>
            </a:r>
          </a:p>
          <a:p>
            <a:pPr marL="342900" indent="-342900">
              <a:buFont typeface="Arial" panose="020B0604020202020204" pitchFamily="34" charset="0"/>
              <a:buChar char="•"/>
            </a:pPr>
            <a:r>
              <a:rPr lang="en-US" sz="2200" b="1" dirty="0" smtClean="0">
                <a:solidFill>
                  <a:schemeClr val="tx1"/>
                </a:solidFill>
              </a:rPr>
              <a:t>Find an organization or thought leader in digital services community to follow on social media, a blog, or a newsletter</a:t>
            </a:r>
          </a:p>
          <a:p>
            <a:pPr marL="342900" indent="-342900">
              <a:buFont typeface="Arial" panose="020B0604020202020204" pitchFamily="34" charset="0"/>
              <a:buChar char="•"/>
            </a:pPr>
            <a:r>
              <a:rPr lang="en-US" sz="2200" b="1" dirty="0" smtClean="0">
                <a:solidFill>
                  <a:schemeClr val="tx1"/>
                </a:solidFill>
              </a:rPr>
              <a:t>Post who you chose and why in the discussion board</a:t>
            </a:r>
            <a:endParaRPr lang="en-US" sz="2200" b="1" dirty="0" smtClean="0">
              <a:solidFill>
                <a:schemeClr val="tx1"/>
              </a:solidFill>
            </a:endParaRPr>
          </a:p>
        </p:txBody>
      </p:sp>
      <p:sp>
        <p:nvSpPr>
          <p:cNvPr id="9" name="Rectangle 8"/>
          <p:cNvSpPr/>
          <p:nvPr/>
        </p:nvSpPr>
        <p:spPr>
          <a:xfrm>
            <a:off x="259652" y="4858512"/>
            <a:ext cx="4883847" cy="506590"/>
          </a:xfrm>
          <a:prstGeom prst="rect">
            <a:avLst/>
          </a:prstGeom>
          <a:solidFill>
            <a:srgbClr val="004370"/>
          </a:solid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Digital Services Blog (S&amp;G)</a:t>
            </a:r>
            <a:endParaRPr lang="en-US" sz="2400" b="1" dirty="0"/>
          </a:p>
        </p:txBody>
      </p:sp>
      <p:sp>
        <p:nvSpPr>
          <p:cNvPr id="10" name="Rectangle 9"/>
          <p:cNvSpPr/>
          <p:nvPr/>
        </p:nvSpPr>
        <p:spPr>
          <a:xfrm>
            <a:off x="259652" y="5365100"/>
            <a:ext cx="4883847" cy="861813"/>
          </a:xfrm>
          <a:prstGeom prst="rect">
            <a:avLst/>
          </a:prstGeom>
          <a:no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200" b="1" dirty="0" smtClean="0">
                <a:solidFill>
                  <a:schemeClr val="tx1"/>
                </a:solidFill>
              </a:rPr>
              <a:t>Read one of the recommended blogs and create a discussion board post</a:t>
            </a:r>
            <a:endParaRPr lang="en-US" sz="2200" b="1" dirty="0" smtClean="0">
              <a:solidFill>
                <a:schemeClr val="tx1"/>
              </a:solidFill>
            </a:endParaRPr>
          </a:p>
        </p:txBody>
      </p:sp>
      <p:sp>
        <p:nvSpPr>
          <p:cNvPr id="11" name="Rectangle 10"/>
          <p:cNvSpPr/>
          <p:nvPr/>
        </p:nvSpPr>
        <p:spPr>
          <a:xfrm>
            <a:off x="5665326" y="3398899"/>
            <a:ext cx="1442610" cy="362333"/>
          </a:xfrm>
          <a:prstGeom prst="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2138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15875"/>
            <a:ext cx="9848850" cy="1325563"/>
          </a:xfrm>
        </p:spPr>
        <p:txBody>
          <a:bodyPr/>
          <a:lstStyle/>
          <a:p>
            <a:r>
              <a:rPr lang="en-US" dirty="0" smtClean="0"/>
              <a:t>Live Digital Assignment – Task </a:t>
            </a:r>
            <a:r>
              <a:rPr lang="en-US" dirty="0" smtClean="0"/>
              <a:t>1 </a:t>
            </a:r>
            <a:endParaRPr lang="en-US" dirty="0"/>
          </a:p>
        </p:txBody>
      </p:sp>
      <p:sp>
        <p:nvSpPr>
          <p:cNvPr id="8" name="Rectangle 7"/>
          <p:cNvSpPr/>
          <p:nvPr/>
        </p:nvSpPr>
        <p:spPr>
          <a:xfrm>
            <a:off x="259653" y="1575505"/>
            <a:ext cx="4883847" cy="506590"/>
          </a:xfrm>
          <a:prstGeom prst="rect">
            <a:avLst/>
          </a:prstGeom>
          <a:solidFill>
            <a:srgbClr val="004370"/>
          </a:solid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Live Digital Assignment</a:t>
            </a:r>
            <a:endParaRPr lang="en-US" sz="2400" b="1" dirty="0"/>
          </a:p>
        </p:txBody>
      </p:sp>
      <p:sp>
        <p:nvSpPr>
          <p:cNvPr id="9" name="Rectangle 8"/>
          <p:cNvSpPr/>
          <p:nvPr/>
        </p:nvSpPr>
        <p:spPr>
          <a:xfrm>
            <a:off x="259653" y="2082094"/>
            <a:ext cx="4883847" cy="4085232"/>
          </a:xfrm>
          <a:prstGeom prst="rect">
            <a:avLst/>
          </a:prstGeom>
          <a:no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b="1" dirty="0" smtClean="0">
                <a:solidFill>
                  <a:schemeClr val="tx1"/>
                </a:solidFill>
              </a:rPr>
              <a:t>About 3 </a:t>
            </a:r>
            <a:r>
              <a:rPr lang="en-US" sz="2400" b="1" dirty="0" smtClean="0">
                <a:solidFill>
                  <a:schemeClr val="tx1"/>
                </a:solidFill>
              </a:rPr>
              <a:t>hours</a:t>
            </a:r>
          </a:p>
          <a:p>
            <a:pPr marL="342900" indent="-342900">
              <a:buFont typeface="Arial" panose="020B0604020202020204" pitchFamily="34" charset="0"/>
              <a:buChar char="•"/>
            </a:pPr>
            <a:r>
              <a:rPr lang="en-US" sz="2400" b="1" dirty="0" smtClean="0">
                <a:solidFill>
                  <a:schemeClr val="tx1"/>
                </a:solidFill>
              </a:rPr>
              <a:t>Hypothesis due to USDS assignment guide and program email – Friday, August 12</a:t>
            </a:r>
            <a:endParaRPr lang="en-US" sz="2400" b="1" dirty="0" smtClean="0">
              <a:solidFill>
                <a:schemeClr val="tx1"/>
              </a:solidFill>
            </a:endParaRPr>
          </a:p>
          <a:p>
            <a:pPr marL="342900" indent="-342900">
              <a:buFont typeface="Arial" panose="020B0604020202020204" pitchFamily="34" charset="0"/>
              <a:buChar char="•"/>
            </a:pPr>
            <a:r>
              <a:rPr lang="en-US" sz="2400" b="1" dirty="0" smtClean="0">
                <a:solidFill>
                  <a:schemeClr val="tx1"/>
                </a:solidFill>
              </a:rPr>
              <a:t>Create a </a:t>
            </a:r>
            <a:r>
              <a:rPr lang="en-US" sz="2400" b="1" dirty="0">
                <a:solidFill>
                  <a:schemeClr val="tx1"/>
                </a:solidFill>
              </a:rPr>
              <a:t>plan for how your team plans to execute and test your approved </a:t>
            </a:r>
            <a:r>
              <a:rPr lang="en-US" sz="2400" b="1" dirty="0" smtClean="0">
                <a:solidFill>
                  <a:schemeClr val="tx1"/>
                </a:solidFill>
              </a:rPr>
              <a:t>hypothesis – Friday, August 19</a:t>
            </a:r>
            <a:endParaRPr lang="en-US" sz="2400" b="1" dirty="0" smtClean="0">
              <a:solidFill>
                <a:schemeClr val="tx1"/>
              </a:solidFill>
            </a:endParaRPr>
          </a:p>
        </p:txBody>
      </p:sp>
      <p:pic>
        <p:nvPicPr>
          <p:cNvPr id="3" name="Picture 2"/>
          <p:cNvPicPr>
            <a:picLocks noChangeAspect="1"/>
          </p:cNvPicPr>
          <p:nvPr/>
        </p:nvPicPr>
        <p:blipFill>
          <a:blip r:embed="rId3"/>
          <a:stretch>
            <a:fillRect/>
          </a:stretch>
        </p:blipFill>
        <p:spPr>
          <a:xfrm>
            <a:off x="5343525" y="1575505"/>
            <a:ext cx="6822584" cy="3715096"/>
          </a:xfrm>
          <a:prstGeom prst="rect">
            <a:avLst/>
          </a:prstGeom>
        </p:spPr>
      </p:pic>
      <p:sp>
        <p:nvSpPr>
          <p:cNvPr id="12" name="Rectangle 11"/>
          <p:cNvSpPr/>
          <p:nvPr/>
        </p:nvSpPr>
        <p:spPr>
          <a:xfrm>
            <a:off x="5200650" y="3248024"/>
            <a:ext cx="1943100" cy="580336"/>
          </a:xfrm>
          <a:prstGeom prst="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7620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0650" y="1885103"/>
            <a:ext cx="6825236" cy="38865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smtClean="0"/>
              <a:t>Last Step – Iteration 1.A Badge Completion Check</a:t>
            </a:r>
            <a:endParaRPr lang="en-US" dirty="0"/>
          </a:p>
        </p:txBody>
      </p:sp>
      <p:sp>
        <p:nvSpPr>
          <p:cNvPr id="4" name="Rectangle 3"/>
          <p:cNvSpPr/>
          <p:nvPr/>
        </p:nvSpPr>
        <p:spPr>
          <a:xfrm>
            <a:off x="259653" y="2082094"/>
            <a:ext cx="4883847" cy="4085232"/>
          </a:xfrm>
          <a:prstGeom prst="rect">
            <a:avLst/>
          </a:prstGeom>
          <a:no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b="1" dirty="0" smtClean="0">
                <a:solidFill>
                  <a:schemeClr val="tx1"/>
                </a:solidFill>
              </a:rPr>
              <a:t>Go through and answer that you have completed required activities to obtain your Bronze badge</a:t>
            </a:r>
            <a:endParaRPr lang="en-US" sz="2400" b="1" dirty="0" smtClean="0">
              <a:solidFill>
                <a:schemeClr val="tx1"/>
              </a:solidFill>
            </a:endParaRPr>
          </a:p>
        </p:txBody>
      </p:sp>
      <p:sp>
        <p:nvSpPr>
          <p:cNvPr id="7" name="Rectangle 6"/>
          <p:cNvSpPr/>
          <p:nvPr/>
        </p:nvSpPr>
        <p:spPr>
          <a:xfrm>
            <a:off x="259653" y="1575505"/>
            <a:ext cx="4883847" cy="506590"/>
          </a:xfrm>
          <a:prstGeom prst="rect">
            <a:avLst/>
          </a:prstGeom>
          <a:solidFill>
            <a:srgbClr val="004370"/>
          </a:solid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Iteration 1.A Completion Check</a:t>
            </a:r>
            <a:endParaRPr lang="en-US" sz="2400" b="1" dirty="0"/>
          </a:p>
        </p:txBody>
      </p:sp>
    </p:spTree>
    <p:extLst>
      <p:ext uri="{BB962C8B-B14F-4D97-AF65-F5344CB8AC3E}">
        <p14:creationId xmlns:p14="http://schemas.microsoft.com/office/powerpoint/2010/main" val="2683361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Adobe Connect Tutorial</a:t>
            </a:r>
            <a:endParaRPr lang="en-US" dirty="0"/>
          </a:p>
        </p:txBody>
      </p:sp>
      <p:sp>
        <p:nvSpPr>
          <p:cNvPr id="5" name="Rectangle 4"/>
          <p:cNvSpPr/>
          <p:nvPr/>
        </p:nvSpPr>
        <p:spPr>
          <a:xfrm>
            <a:off x="259653" y="1575505"/>
            <a:ext cx="3875929" cy="506590"/>
          </a:xfrm>
          <a:prstGeom prst="rect">
            <a:avLst/>
          </a:prstGeom>
          <a:solidFill>
            <a:srgbClr val="004370"/>
          </a:solid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Chat Feature</a:t>
            </a:r>
            <a:endParaRPr lang="en-US" sz="2400" b="1" dirty="0"/>
          </a:p>
        </p:txBody>
      </p:sp>
      <p:sp>
        <p:nvSpPr>
          <p:cNvPr id="6" name="Rectangle 5"/>
          <p:cNvSpPr/>
          <p:nvPr/>
        </p:nvSpPr>
        <p:spPr>
          <a:xfrm>
            <a:off x="259653" y="2082093"/>
            <a:ext cx="3875929" cy="4144820"/>
          </a:xfrm>
          <a:prstGeom prst="rect">
            <a:avLst/>
          </a:prstGeom>
          <a:no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Font typeface="Arial" panose="020B0604020202020204" pitchFamily="34" charset="0"/>
              <a:buChar char="•"/>
            </a:pPr>
            <a:r>
              <a:rPr lang="en-US" sz="2400" b="1" dirty="0" smtClean="0">
                <a:solidFill>
                  <a:schemeClr val="tx1"/>
                </a:solidFill>
              </a:rPr>
              <a:t>Works like standard IM – add text and hit enter</a:t>
            </a:r>
          </a:p>
          <a:p>
            <a:pPr marL="342900" indent="-342900">
              <a:buFont typeface="Arial" panose="020B0604020202020204" pitchFamily="34" charset="0"/>
              <a:buChar char="•"/>
            </a:pPr>
            <a:r>
              <a:rPr lang="en-US" sz="2400" b="1" dirty="0" smtClean="0">
                <a:solidFill>
                  <a:schemeClr val="tx1"/>
                </a:solidFill>
              </a:rPr>
              <a:t>If you click someone’s name in participant list, you can chat privately</a:t>
            </a:r>
            <a:endParaRPr lang="en-US" sz="2400" b="1" dirty="0" smtClean="0">
              <a:solidFill>
                <a:schemeClr val="tx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692" y="4092152"/>
            <a:ext cx="2609850" cy="2028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4215122" y="1575503"/>
            <a:ext cx="3875929" cy="506590"/>
          </a:xfrm>
          <a:prstGeom prst="rect">
            <a:avLst/>
          </a:prstGeom>
          <a:solidFill>
            <a:srgbClr val="004370"/>
          </a:solid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Raise Hand Feature</a:t>
            </a:r>
            <a:endParaRPr lang="en-US" sz="2400" b="1" dirty="0"/>
          </a:p>
        </p:txBody>
      </p:sp>
      <p:sp>
        <p:nvSpPr>
          <p:cNvPr id="9" name="Rectangle 8"/>
          <p:cNvSpPr/>
          <p:nvPr/>
        </p:nvSpPr>
        <p:spPr>
          <a:xfrm>
            <a:off x="4215122" y="2082091"/>
            <a:ext cx="3875929" cy="4144820"/>
          </a:xfrm>
          <a:prstGeom prst="rect">
            <a:avLst/>
          </a:prstGeom>
          <a:no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Font typeface="Arial" panose="020B0604020202020204" pitchFamily="34" charset="0"/>
              <a:buChar char="•"/>
            </a:pPr>
            <a:r>
              <a:rPr lang="en-US" sz="2400" b="1" dirty="0" smtClean="0">
                <a:solidFill>
                  <a:schemeClr val="tx1"/>
                </a:solidFill>
              </a:rPr>
              <a:t>In upper menu bar, select icon that appears like below</a:t>
            </a:r>
          </a:p>
          <a:p>
            <a:pPr marL="342900" indent="-342900">
              <a:buFont typeface="Arial" panose="020B0604020202020204" pitchFamily="34" charset="0"/>
              <a:buChar char="•"/>
            </a:pPr>
            <a:r>
              <a:rPr lang="en-US" sz="2400" b="1" dirty="0" smtClean="0">
                <a:solidFill>
                  <a:schemeClr val="tx1"/>
                </a:solidFill>
              </a:rPr>
              <a:t>Or, just jump in on the phone!</a:t>
            </a:r>
            <a:endParaRPr lang="en-US" sz="2400" b="1" dirty="0" smtClean="0">
              <a:solidFill>
                <a:schemeClr val="tx1"/>
              </a:solidFill>
            </a:endParaRPr>
          </a:p>
        </p:txBody>
      </p:sp>
      <p:sp>
        <p:nvSpPr>
          <p:cNvPr id="12" name="Rectangle 11"/>
          <p:cNvSpPr/>
          <p:nvPr/>
        </p:nvSpPr>
        <p:spPr>
          <a:xfrm>
            <a:off x="8163671" y="1575501"/>
            <a:ext cx="3875929" cy="506590"/>
          </a:xfrm>
          <a:prstGeom prst="rect">
            <a:avLst/>
          </a:prstGeom>
          <a:solidFill>
            <a:srgbClr val="004370"/>
          </a:solid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Live Polling </a:t>
            </a:r>
            <a:endParaRPr lang="en-US" sz="2400" b="1" dirty="0"/>
          </a:p>
        </p:txBody>
      </p:sp>
      <p:sp>
        <p:nvSpPr>
          <p:cNvPr id="13" name="Rectangle 12"/>
          <p:cNvSpPr/>
          <p:nvPr/>
        </p:nvSpPr>
        <p:spPr>
          <a:xfrm>
            <a:off x="8163671" y="2082089"/>
            <a:ext cx="3875929" cy="4144820"/>
          </a:xfrm>
          <a:prstGeom prst="rect">
            <a:avLst/>
          </a:prstGeom>
          <a:no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buFont typeface="Arial" panose="020B0604020202020204" pitchFamily="34" charset="0"/>
              <a:buChar char="•"/>
            </a:pPr>
            <a:r>
              <a:rPr lang="en-US" sz="2400" b="1" dirty="0" smtClean="0">
                <a:solidFill>
                  <a:schemeClr val="tx1"/>
                </a:solidFill>
              </a:rPr>
              <a:t>Respond to polls by selecting a response</a:t>
            </a:r>
            <a:endParaRPr lang="en-US" sz="2400" b="1" dirty="0" smtClean="0">
              <a:solidFill>
                <a:schemeClr val="tx1"/>
              </a:solidFill>
            </a:endParaRP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8461" y="4375736"/>
            <a:ext cx="2649250" cy="1461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38358" y="3158835"/>
            <a:ext cx="2754384" cy="29847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8246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 and Updates</a:t>
            </a:r>
            <a:endParaRPr lang="en-US" dirty="0"/>
          </a:p>
        </p:txBody>
      </p:sp>
      <p:sp>
        <p:nvSpPr>
          <p:cNvPr id="3" name="Content Placeholder 2"/>
          <p:cNvSpPr>
            <a:spLocks noGrp="1"/>
          </p:cNvSpPr>
          <p:nvPr>
            <p:ph idx="1"/>
          </p:nvPr>
        </p:nvSpPr>
        <p:spPr/>
        <p:txBody>
          <a:bodyPr>
            <a:normAutofit/>
          </a:bodyPr>
          <a:lstStyle/>
          <a:p>
            <a:r>
              <a:rPr lang="en-US" dirty="0" smtClean="0"/>
              <a:t>Is everyone in Adobe Connect? Is anyone having accessibility issues?</a:t>
            </a:r>
          </a:p>
          <a:p>
            <a:r>
              <a:rPr lang="en-US" dirty="0" smtClean="0"/>
              <a:t>Is everyone into the </a:t>
            </a:r>
            <a:r>
              <a:rPr lang="en-US" dirty="0" err="1" smtClean="0"/>
              <a:t>edX</a:t>
            </a:r>
            <a:r>
              <a:rPr lang="en-US" dirty="0" smtClean="0"/>
              <a:t> portal? Were you able to complete your pre-assessment (under the Individual Development Plan left navigation item)?</a:t>
            </a:r>
          </a:p>
          <a:p>
            <a:r>
              <a:rPr lang="en-US" dirty="0" smtClean="0"/>
              <a:t>IDPs should be available if you’ve taken the pre-assessment!</a:t>
            </a:r>
          </a:p>
          <a:p>
            <a:r>
              <a:rPr lang="en-US" dirty="0" smtClean="0"/>
              <a:t>All Orientation materials (e.g., PPTs, LDA expectations)  have been posted under Course Introduction </a:t>
            </a:r>
            <a:r>
              <a:rPr lang="en-US" dirty="0" smtClean="0">
                <a:sym typeface="Wingdings" panose="05000000000000000000" pitchFamily="2" charset="2"/>
              </a:rPr>
              <a:t> Orientation Materials; feel free to give us any additional feedback on the discussion boards</a:t>
            </a:r>
            <a:endParaRPr lang="en-US" dirty="0" smtClean="0"/>
          </a:p>
          <a:p>
            <a:r>
              <a:rPr lang="en-US" dirty="0" smtClean="0"/>
              <a:t>Best day and time for webinars – poll the group!</a:t>
            </a:r>
          </a:p>
          <a:p>
            <a:r>
              <a:rPr lang="en-US" dirty="0" smtClean="0"/>
              <a:t>Questions? Use the Digital Acquisition </a:t>
            </a:r>
            <a:r>
              <a:rPr lang="en-US" dirty="0"/>
              <a:t>MVP email - </a:t>
            </a:r>
            <a:r>
              <a:rPr lang="en-US" dirty="0" smtClean="0">
                <a:hlinkClick r:id="rId2"/>
              </a:rPr>
              <a:t>DigitalAcquisitionMVP@icfi.com</a:t>
            </a:r>
            <a:r>
              <a:rPr lang="en-US" dirty="0" smtClean="0"/>
              <a:t> </a:t>
            </a:r>
          </a:p>
          <a:p>
            <a:endParaRPr lang="en-US" dirty="0"/>
          </a:p>
        </p:txBody>
      </p:sp>
    </p:spTree>
    <p:extLst>
      <p:ext uri="{BB962C8B-B14F-4D97-AF65-F5344CB8AC3E}">
        <p14:creationId xmlns:p14="http://schemas.microsoft.com/office/powerpoint/2010/main" val="4177493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Iteration 1.A Welcome and Introduction</a:t>
            </a:r>
          </a:p>
          <a:p>
            <a:pPr lvl="1"/>
            <a:r>
              <a:rPr lang="en-US" dirty="0" smtClean="0"/>
              <a:t>Focus of the iteration</a:t>
            </a:r>
          </a:p>
          <a:p>
            <a:pPr lvl="1"/>
            <a:r>
              <a:rPr lang="en-US" dirty="0" smtClean="0"/>
              <a:t>Sessions and activities that compose the </a:t>
            </a:r>
            <a:r>
              <a:rPr lang="en-US" dirty="0" smtClean="0"/>
              <a:t>iteration</a:t>
            </a:r>
            <a:endParaRPr lang="en-US" dirty="0" smtClean="0"/>
          </a:p>
        </p:txBody>
      </p:sp>
    </p:spTree>
    <p:extLst>
      <p:ext uri="{BB962C8B-B14F-4D97-AF65-F5344CB8AC3E}">
        <p14:creationId xmlns:p14="http://schemas.microsoft.com/office/powerpoint/2010/main" val="619585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 1.A – What It’s All About</a:t>
            </a:r>
            <a:endParaRPr lang="en-US" dirty="0"/>
          </a:p>
        </p:txBody>
      </p:sp>
      <p:sp>
        <p:nvSpPr>
          <p:cNvPr id="7" name="Rectangle 6"/>
          <p:cNvSpPr/>
          <p:nvPr/>
        </p:nvSpPr>
        <p:spPr>
          <a:xfrm>
            <a:off x="259651" y="1495495"/>
            <a:ext cx="11703747" cy="506590"/>
          </a:xfrm>
          <a:prstGeom prst="rect">
            <a:avLst/>
          </a:prstGeom>
          <a:solidFill>
            <a:srgbClr val="004370"/>
          </a:solid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Iteration 1.A </a:t>
            </a:r>
            <a:r>
              <a:rPr lang="en-US" sz="2400" b="1" dirty="0" smtClean="0"/>
              <a:t>– The Digital Services Professional</a:t>
            </a:r>
            <a:endParaRPr lang="en-US" sz="2400" b="1" dirty="0"/>
          </a:p>
        </p:txBody>
      </p:sp>
      <p:sp>
        <p:nvSpPr>
          <p:cNvPr id="9" name="Rectangle 8"/>
          <p:cNvSpPr/>
          <p:nvPr/>
        </p:nvSpPr>
        <p:spPr>
          <a:xfrm>
            <a:off x="259653" y="2002086"/>
            <a:ext cx="11703747" cy="3252666"/>
          </a:xfrm>
          <a:prstGeom prst="rect">
            <a:avLst/>
          </a:prstGeom>
          <a:no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b="1" dirty="0" smtClean="0">
                <a:solidFill>
                  <a:schemeClr val="tx1"/>
                </a:solidFill>
              </a:rPr>
              <a:t>Get inside the role of digital services professionals to understand what digital services are, who provides them, how they are delivered, and why successfully buying and delivering them is so critical</a:t>
            </a:r>
          </a:p>
          <a:p>
            <a:pPr marL="342900" indent="-342900">
              <a:buFont typeface="Arial" panose="020B0604020202020204" pitchFamily="34" charset="0"/>
              <a:buChar char="•"/>
            </a:pPr>
            <a:r>
              <a:rPr lang="en-US" sz="2400" b="1" dirty="0" smtClean="0">
                <a:solidFill>
                  <a:schemeClr val="tx1"/>
                </a:solidFill>
              </a:rPr>
              <a:t>Overview of key guidance and digital services players – Digital Services Playbook, </a:t>
            </a:r>
            <a:r>
              <a:rPr lang="en-US" sz="2400" b="1" dirty="0" err="1" smtClean="0">
                <a:solidFill>
                  <a:schemeClr val="tx1"/>
                </a:solidFill>
              </a:rPr>
              <a:t>TechFAR</a:t>
            </a:r>
            <a:r>
              <a:rPr lang="en-US" sz="2400" b="1" dirty="0" smtClean="0">
                <a:solidFill>
                  <a:schemeClr val="tx1"/>
                </a:solidFill>
              </a:rPr>
              <a:t>, USDS, role of coders</a:t>
            </a:r>
          </a:p>
          <a:p>
            <a:pPr marL="342900" indent="-342900">
              <a:buFont typeface="Arial" panose="020B0604020202020204" pitchFamily="34" charset="0"/>
              <a:buChar char="•"/>
            </a:pPr>
            <a:r>
              <a:rPr lang="en-US" sz="2400" b="1" dirty="0" smtClean="0">
                <a:solidFill>
                  <a:schemeClr val="tx1"/>
                </a:solidFill>
              </a:rPr>
              <a:t>Start getting plugged into the networks by finding an organization or thought leader in the digital service community and following his/her blog, newsletter, social media</a:t>
            </a:r>
          </a:p>
        </p:txBody>
      </p:sp>
    </p:spTree>
    <p:extLst>
      <p:ext uri="{BB962C8B-B14F-4D97-AF65-F5344CB8AC3E}">
        <p14:creationId xmlns:p14="http://schemas.microsoft.com/office/powerpoint/2010/main" val="4187956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 1.A Timeline</a:t>
            </a:r>
            <a:endParaRPr lang="en-US" dirty="0"/>
          </a:p>
        </p:txBody>
      </p:sp>
      <p:sp>
        <p:nvSpPr>
          <p:cNvPr id="13" name="Rectangle 12"/>
          <p:cNvSpPr/>
          <p:nvPr/>
        </p:nvSpPr>
        <p:spPr>
          <a:xfrm>
            <a:off x="249316" y="4222469"/>
            <a:ext cx="11703747" cy="457200"/>
          </a:xfrm>
          <a:prstGeom prst="rect">
            <a:avLst/>
          </a:prstGeom>
          <a:solidFill>
            <a:srgbClr val="0068A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sz="2000" b="1" dirty="0" smtClean="0"/>
              <a:t>Release Scenario Staging </a:t>
            </a:r>
          </a:p>
          <a:p>
            <a:pPr algn="ctr">
              <a:lnSpc>
                <a:spcPct val="80000"/>
              </a:lnSpc>
            </a:pPr>
            <a:r>
              <a:rPr lang="en-US" sz="2000" dirty="0" smtClean="0"/>
              <a:t>30-minutes</a:t>
            </a:r>
            <a:endParaRPr lang="en-US" sz="2000" dirty="0"/>
          </a:p>
        </p:txBody>
      </p:sp>
      <p:sp>
        <p:nvSpPr>
          <p:cNvPr id="14" name="Rectangle 13"/>
          <p:cNvSpPr/>
          <p:nvPr/>
        </p:nvSpPr>
        <p:spPr>
          <a:xfrm>
            <a:off x="249315" y="4731321"/>
            <a:ext cx="11703747" cy="457200"/>
          </a:xfrm>
          <a:prstGeom prst="rect">
            <a:avLst/>
          </a:prstGeom>
          <a:solidFill>
            <a:srgbClr val="0068A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sz="2000" b="1" dirty="0" smtClean="0"/>
              <a:t>Reading and Discussion Board Responses</a:t>
            </a:r>
          </a:p>
          <a:p>
            <a:pPr algn="ctr">
              <a:lnSpc>
                <a:spcPct val="80000"/>
              </a:lnSpc>
            </a:pPr>
            <a:r>
              <a:rPr lang="en-US" sz="2000" dirty="0" smtClean="0"/>
              <a:t>1 – 2 hours</a:t>
            </a:r>
            <a:endParaRPr lang="en-US" sz="2000" dirty="0"/>
          </a:p>
        </p:txBody>
      </p:sp>
      <p:sp>
        <p:nvSpPr>
          <p:cNvPr id="16" name="Rectangle 15"/>
          <p:cNvSpPr/>
          <p:nvPr/>
        </p:nvSpPr>
        <p:spPr>
          <a:xfrm>
            <a:off x="238979" y="5740007"/>
            <a:ext cx="11714083" cy="457200"/>
          </a:xfrm>
          <a:prstGeom prst="rect">
            <a:avLst/>
          </a:prstGeom>
          <a:solidFill>
            <a:srgbClr val="4291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sz="2000" b="1" dirty="0" smtClean="0"/>
              <a:t>Live Digital Assignment: Task 1</a:t>
            </a:r>
          </a:p>
          <a:p>
            <a:pPr algn="ctr">
              <a:lnSpc>
                <a:spcPct val="80000"/>
              </a:lnSpc>
            </a:pPr>
            <a:r>
              <a:rPr lang="en-US" sz="2000" dirty="0" smtClean="0"/>
              <a:t>3 hours</a:t>
            </a:r>
            <a:endParaRPr lang="en-US" sz="2000" dirty="0"/>
          </a:p>
        </p:txBody>
      </p:sp>
      <p:sp>
        <p:nvSpPr>
          <p:cNvPr id="18" name="Rectangle 17"/>
          <p:cNvSpPr/>
          <p:nvPr/>
        </p:nvSpPr>
        <p:spPr>
          <a:xfrm>
            <a:off x="240603" y="5235664"/>
            <a:ext cx="11703747" cy="457200"/>
          </a:xfrm>
          <a:prstGeom prst="rect">
            <a:avLst/>
          </a:prstGeom>
          <a:solidFill>
            <a:srgbClr val="0068A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sz="2000" b="1" dirty="0" smtClean="0"/>
              <a:t>Online Learnings</a:t>
            </a:r>
          </a:p>
          <a:p>
            <a:pPr algn="ctr">
              <a:lnSpc>
                <a:spcPct val="80000"/>
              </a:lnSpc>
            </a:pPr>
            <a:r>
              <a:rPr lang="en-US" sz="2000" dirty="0" smtClean="0"/>
              <a:t>3 hours</a:t>
            </a:r>
            <a:endParaRPr lang="en-US" sz="2000" dirty="0"/>
          </a:p>
        </p:txBody>
      </p:sp>
      <p:graphicFrame>
        <p:nvGraphicFramePr>
          <p:cNvPr id="8" name="Table 7"/>
          <p:cNvGraphicFramePr>
            <a:graphicFrameLocks noGrp="1"/>
          </p:cNvGraphicFramePr>
          <p:nvPr>
            <p:extLst>
              <p:ext uri="{D42A27DB-BD31-4B8C-83A1-F6EECF244321}">
                <p14:modId xmlns:p14="http://schemas.microsoft.com/office/powerpoint/2010/main" val="714322135"/>
              </p:ext>
            </p:extLst>
          </p:nvPr>
        </p:nvGraphicFramePr>
        <p:xfrm>
          <a:off x="259653" y="1378375"/>
          <a:ext cx="11714085" cy="2792442"/>
        </p:xfrm>
        <a:graphic>
          <a:graphicData uri="http://schemas.openxmlformats.org/drawingml/2006/table">
            <a:tbl>
              <a:tblPr firstRow="1" bandRow="1">
                <a:tableStyleId>{5C22544A-7EE6-4342-B048-85BDC9FD1C3A}</a:tableStyleId>
              </a:tblPr>
              <a:tblGrid>
                <a:gridCol w="2342817"/>
                <a:gridCol w="2342817"/>
                <a:gridCol w="2342817"/>
                <a:gridCol w="2342817"/>
                <a:gridCol w="2342817"/>
              </a:tblGrid>
              <a:tr h="506988">
                <a:tc gridSpan="5">
                  <a:txBody>
                    <a:bodyPr/>
                    <a:lstStyle/>
                    <a:p>
                      <a:pPr algn="ctr"/>
                      <a:r>
                        <a:rPr lang="en-US" sz="2400" dirty="0" smtClean="0"/>
                        <a:t>Iteration</a:t>
                      </a:r>
                      <a:r>
                        <a:rPr lang="en-US" sz="2400" baseline="0" dirty="0" smtClean="0"/>
                        <a:t> 1.A – August </a:t>
                      </a:r>
                      <a:endParaRPr lang="en-US" sz="2400" dirty="0"/>
                    </a:p>
                  </a:txBody>
                  <a:tcPr>
                    <a:solidFill>
                      <a:srgbClr val="004370"/>
                    </a:solidFill>
                  </a:tcPr>
                </a:tc>
                <a:tc hMerge="1">
                  <a:txBody>
                    <a:bodyPr/>
                    <a:lstStyle/>
                    <a:p>
                      <a:endParaRPr lang="en-US" dirty="0"/>
                    </a:p>
                  </a:txBody>
                  <a:tcPr/>
                </a:tc>
                <a:tc hMerge="1">
                  <a:txBody>
                    <a:bodyPr/>
                    <a:lstStyle/>
                    <a:p>
                      <a:endParaRPr lang="en-US" dirty="0"/>
                    </a:p>
                  </a:txBody>
                  <a:tcPr/>
                </a:tc>
                <a:tc hMerge="1">
                  <a:txBody>
                    <a:bodyPr/>
                    <a:lstStyle/>
                    <a:p>
                      <a:endParaRPr lang="en-US"/>
                    </a:p>
                  </a:txBody>
                  <a:tcPr/>
                </a:tc>
                <a:tc hMerge="1">
                  <a:txBody>
                    <a:bodyPr/>
                    <a:lstStyle/>
                    <a:p>
                      <a:endParaRPr lang="en-US" dirty="0"/>
                    </a:p>
                  </a:txBody>
                  <a:tcPr/>
                </a:tc>
              </a:tr>
              <a:tr h="1142727">
                <a:tc>
                  <a:txBody>
                    <a:bodyPr/>
                    <a:lstStyle/>
                    <a:p>
                      <a:pPr algn="r"/>
                      <a:r>
                        <a:rPr lang="en-US" sz="2400" b="1" dirty="0" smtClean="0"/>
                        <a:t>8</a:t>
                      </a:r>
                      <a:endParaRPr lang="en-US" sz="2400" b="1" dirty="0"/>
                    </a:p>
                  </a:txBody>
                  <a:tcPr>
                    <a:solidFill>
                      <a:schemeClr val="bg1">
                        <a:lumMod val="95000"/>
                      </a:schemeClr>
                    </a:solidFill>
                  </a:tcPr>
                </a:tc>
                <a:tc>
                  <a:txBody>
                    <a:bodyPr/>
                    <a:lstStyle/>
                    <a:p>
                      <a:pPr algn="r"/>
                      <a:r>
                        <a:rPr lang="en-US" sz="2400" b="1" dirty="0" smtClean="0"/>
                        <a:t>9</a:t>
                      </a:r>
                      <a:endParaRPr lang="en-US" sz="2400" b="1" dirty="0"/>
                    </a:p>
                  </a:txBody>
                  <a:tcPr>
                    <a:solidFill>
                      <a:schemeClr val="bg1">
                        <a:lumMod val="95000"/>
                      </a:schemeClr>
                    </a:solidFill>
                  </a:tcPr>
                </a:tc>
                <a:tc>
                  <a:txBody>
                    <a:bodyPr/>
                    <a:lstStyle/>
                    <a:p>
                      <a:pPr algn="r"/>
                      <a:r>
                        <a:rPr lang="en-US" sz="2400" b="1" dirty="0" smtClean="0"/>
                        <a:t>10</a:t>
                      </a:r>
                      <a:endParaRPr lang="en-US" sz="2400" b="1" dirty="0"/>
                    </a:p>
                  </a:txBody>
                  <a:tcPr>
                    <a:solidFill>
                      <a:schemeClr val="bg1">
                        <a:lumMod val="95000"/>
                      </a:schemeClr>
                    </a:solidFill>
                  </a:tcPr>
                </a:tc>
                <a:tc>
                  <a:txBody>
                    <a:bodyPr/>
                    <a:lstStyle/>
                    <a:p>
                      <a:pPr algn="r"/>
                      <a:r>
                        <a:rPr lang="en-US" sz="2400" b="1" dirty="0" smtClean="0"/>
                        <a:t>11</a:t>
                      </a:r>
                      <a:endParaRPr lang="en-US" sz="2400" b="1" dirty="0"/>
                    </a:p>
                  </a:txBody>
                  <a:tcPr>
                    <a:solidFill>
                      <a:schemeClr val="bg1">
                        <a:lumMod val="95000"/>
                      </a:schemeClr>
                    </a:solidFill>
                  </a:tcPr>
                </a:tc>
                <a:tc>
                  <a:txBody>
                    <a:bodyPr/>
                    <a:lstStyle/>
                    <a:p>
                      <a:pPr algn="r"/>
                      <a:r>
                        <a:rPr lang="en-US" sz="2400" b="1" dirty="0" smtClean="0"/>
                        <a:t>12</a:t>
                      </a:r>
                      <a:endParaRPr lang="en-US" sz="2400" b="1" dirty="0"/>
                    </a:p>
                  </a:txBody>
                  <a:tcPr>
                    <a:solidFill>
                      <a:schemeClr val="bg1">
                        <a:lumMod val="95000"/>
                      </a:schemeClr>
                    </a:solidFill>
                  </a:tcPr>
                </a:tc>
              </a:tr>
              <a:tr h="1142727">
                <a:tc>
                  <a:txBody>
                    <a:bodyPr/>
                    <a:lstStyle/>
                    <a:p>
                      <a:pPr algn="r"/>
                      <a:r>
                        <a:rPr lang="en-US" sz="2400" b="1" dirty="0" smtClean="0"/>
                        <a:t>15</a:t>
                      </a:r>
                      <a:endParaRPr lang="en-US" sz="2400" b="1" dirty="0"/>
                    </a:p>
                  </a:txBody>
                  <a:tcPr>
                    <a:solidFill>
                      <a:schemeClr val="bg1">
                        <a:lumMod val="95000"/>
                      </a:schemeClr>
                    </a:solidFill>
                  </a:tcPr>
                </a:tc>
                <a:tc>
                  <a:txBody>
                    <a:bodyPr/>
                    <a:lstStyle/>
                    <a:p>
                      <a:pPr algn="r"/>
                      <a:r>
                        <a:rPr lang="en-US" sz="2400" b="1" dirty="0" smtClean="0"/>
                        <a:t>16</a:t>
                      </a:r>
                      <a:endParaRPr lang="en-US" sz="2400" b="1" dirty="0"/>
                    </a:p>
                  </a:txBody>
                  <a:tcPr>
                    <a:solidFill>
                      <a:schemeClr val="bg1">
                        <a:lumMod val="95000"/>
                      </a:schemeClr>
                    </a:solidFill>
                  </a:tcPr>
                </a:tc>
                <a:tc>
                  <a:txBody>
                    <a:bodyPr/>
                    <a:lstStyle/>
                    <a:p>
                      <a:pPr algn="r"/>
                      <a:r>
                        <a:rPr lang="en-US" sz="2400" b="1" dirty="0" smtClean="0"/>
                        <a:t>17</a:t>
                      </a:r>
                      <a:endParaRPr lang="en-US" sz="2400" b="1" dirty="0"/>
                    </a:p>
                  </a:txBody>
                  <a:tcPr>
                    <a:solidFill>
                      <a:schemeClr val="bg1">
                        <a:lumMod val="95000"/>
                      </a:schemeClr>
                    </a:solidFill>
                  </a:tcPr>
                </a:tc>
                <a:tc>
                  <a:txBody>
                    <a:bodyPr/>
                    <a:lstStyle/>
                    <a:p>
                      <a:pPr algn="r"/>
                      <a:r>
                        <a:rPr lang="en-US" sz="2400" b="1" dirty="0" smtClean="0"/>
                        <a:t>18</a:t>
                      </a:r>
                      <a:endParaRPr lang="en-US" sz="2400" b="1" dirty="0"/>
                    </a:p>
                  </a:txBody>
                  <a:tcPr>
                    <a:solidFill>
                      <a:schemeClr val="bg1">
                        <a:lumMod val="95000"/>
                      </a:schemeClr>
                    </a:solidFill>
                  </a:tcPr>
                </a:tc>
                <a:tc>
                  <a:txBody>
                    <a:bodyPr/>
                    <a:lstStyle/>
                    <a:p>
                      <a:pPr algn="r"/>
                      <a:r>
                        <a:rPr lang="en-US" sz="2400" b="1" dirty="0" smtClean="0"/>
                        <a:t>19</a:t>
                      </a:r>
                      <a:endParaRPr lang="en-US" sz="2400" b="1" dirty="0"/>
                    </a:p>
                  </a:txBody>
                  <a:tcPr>
                    <a:solidFill>
                      <a:schemeClr val="bg1">
                        <a:lumMod val="95000"/>
                      </a:schemeClr>
                    </a:solidFill>
                  </a:tcPr>
                </a:tc>
              </a:tr>
            </a:tbl>
          </a:graphicData>
        </a:graphic>
      </p:graphicFrame>
      <p:grpSp>
        <p:nvGrpSpPr>
          <p:cNvPr id="9" name="Group 8"/>
          <p:cNvGrpSpPr/>
          <p:nvPr/>
        </p:nvGrpSpPr>
        <p:grpSpPr>
          <a:xfrm>
            <a:off x="259653" y="2268838"/>
            <a:ext cx="9331844" cy="1867421"/>
            <a:chOff x="2433803" y="288108"/>
            <a:chExt cx="9331844" cy="1867421"/>
          </a:xfrm>
        </p:grpSpPr>
        <p:sp>
          <p:nvSpPr>
            <p:cNvPr id="11" name="Rectangle 10"/>
            <p:cNvSpPr/>
            <p:nvPr/>
          </p:nvSpPr>
          <p:spPr>
            <a:xfrm>
              <a:off x="2433803" y="288108"/>
              <a:ext cx="2331148" cy="7318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b="1" dirty="0" smtClean="0"/>
                <a:t>Iteration Planning Meeting</a:t>
              </a:r>
            </a:p>
            <a:p>
              <a:pPr algn="ctr">
                <a:lnSpc>
                  <a:spcPct val="80000"/>
                </a:lnSpc>
              </a:pPr>
              <a:r>
                <a:rPr lang="en-US" dirty="0" smtClean="0">
                  <a:solidFill>
                    <a:schemeClr val="bg1"/>
                  </a:solidFill>
                </a:rPr>
                <a:t>11:00 – 11:30 am ET</a:t>
              </a:r>
              <a:endParaRPr lang="en-US" dirty="0">
                <a:solidFill>
                  <a:schemeClr val="bg1"/>
                </a:solidFill>
              </a:endParaRPr>
            </a:p>
          </p:txBody>
        </p:sp>
        <p:sp>
          <p:nvSpPr>
            <p:cNvPr id="15" name="Rectangle 14"/>
            <p:cNvSpPr/>
            <p:nvPr/>
          </p:nvSpPr>
          <p:spPr>
            <a:xfrm>
              <a:off x="4764951" y="1591526"/>
              <a:ext cx="7000696" cy="5640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b="1" dirty="0" smtClean="0">
                  <a:solidFill>
                    <a:schemeClr val="bg1"/>
                  </a:solidFill>
                </a:rPr>
                <a:t>Web </a:t>
              </a:r>
              <a:r>
                <a:rPr lang="en-US" b="1" dirty="0" smtClean="0">
                  <a:solidFill>
                    <a:schemeClr val="bg1"/>
                  </a:solidFill>
                </a:rPr>
                <a:t>Conference</a:t>
              </a:r>
            </a:p>
            <a:p>
              <a:pPr algn="ctr">
                <a:lnSpc>
                  <a:spcPct val="80000"/>
                </a:lnSpc>
              </a:pPr>
              <a:r>
                <a:rPr lang="en-US" dirty="0" smtClean="0">
                  <a:solidFill>
                    <a:schemeClr val="bg1"/>
                  </a:solidFill>
                </a:rPr>
                <a:t>Day and Time TBD based on polling response</a:t>
              </a:r>
              <a:endParaRPr lang="en-US" dirty="0" smtClean="0">
                <a:solidFill>
                  <a:schemeClr val="bg1"/>
                </a:solidFill>
              </a:endParaRPr>
            </a:p>
          </p:txBody>
        </p:sp>
      </p:grpSp>
    </p:spTree>
    <p:extLst>
      <p:ext uri="{BB962C8B-B14F-4D97-AF65-F5344CB8AC3E}">
        <p14:creationId xmlns:p14="http://schemas.microsoft.com/office/powerpoint/2010/main" val="1626931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314950" y="1540464"/>
            <a:ext cx="6639953" cy="3964985"/>
          </a:xfrm>
          <a:prstGeom prst="rect">
            <a:avLst/>
          </a:prstGeom>
        </p:spPr>
      </p:pic>
      <p:sp>
        <p:nvSpPr>
          <p:cNvPr id="2" name="Title 1"/>
          <p:cNvSpPr>
            <a:spLocks noGrp="1"/>
          </p:cNvSpPr>
          <p:nvPr>
            <p:ph type="title"/>
          </p:nvPr>
        </p:nvSpPr>
        <p:spPr/>
        <p:txBody>
          <a:bodyPr/>
          <a:lstStyle/>
          <a:p>
            <a:r>
              <a:rPr lang="en-US" dirty="0" smtClean="0"/>
              <a:t>Release Scenario Staging </a:t>
            </a:r>
            <a:r>
              <a:rPr lang="en-US" dirty="0" smtClean="0"/>
              <a:t>(B)</a:t>
            </a:r>
            <a:endParaRPr lang="en-US" dirty="0"/>
          </a:p>
        </p:txBody>
      </p:sp>
      <p:sp>
        <p:nvSpPr>
          <p:cNvPr id="8" name="Rectangle 7"/>
          <p:cNvSpPr/>
          <p:nvPr/>
        </p:nvSpPr>
        <p:spPr>
          <a:xfrm>
            <a:off x="259653" y="1575505"/>
            <a:ext cx="4883847" cy="506590"/>
          </a:xfrm>
          <a:prstGeom prst="rect">
            <a:avLst/>
          </a:prstGeom>
          <a:solidFill>
            <a:srgbClr val="004370"/>
          </a:solid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Release Scenario Staging</a:t>
            </a:r>
            <a:endParaRPr lang="en-US" sz="2400" b="1" dirty="0"/>
          </a:p>
        </p:txBody>
      </p:sp>
      <p:sp>
        <p:nvSpPr>
          <p:cNvPr id="9" name="Rectangle 8"/>
          <p:cNvSpPr/>
          <p:nvPr/>
        </p:nvSpPr>
        <p:spPr>
          <a:xfrm>
            <a:off x="259653" y="2082094"/>
            <a:ext cx="4883847" cy="4062674"/>
          </a:xfrm>
          <a:prstGeom prst="rect">
            <a:avLst/>
          </a:prstGeom>
          <a:no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endParaRPr lang="en-US" sz="2400" b="1" dirty="0" smtClean="0">
              <a:solidFill>
                <a:schemeClr val="tx1"/>
              </a:solidFill>
            </a:endParaRPr>
          </a:p>
          <a:p>
            <a:pPr marL="342900" indent="-342900">
              <a:buFont typeface="Arial" panose="020B0604020202020204" pitchFamily="34" charset="0"/>
              <a:buChar char="•"/>
            </a:pPr>
            <a:r>
              <a:rPr lang="en-US" sz="2400" b="1" dirty="0" smtClean="0">
                <a:solidFill>
                  <a:schemeClr val="tx1"/>
                </a:solidFill>
              </a:rPr>
              <a:t>About 30 minutes</a:t>
            </a:r>
            <a:endParaRPr lang="en-US" sz="2400" b="1" dirty="0">
              <a:solidFill>
                <a:schemeClr val="tx1"/>
              </a:solidFill>
            </a:endParaRPr>
          </a:p>
          <a:p>
            <a:pPr marL="342900" indent="-342900">
              <a:buFont typeface="Arial" panose="020B0604020202020204" pitchFamily="34" charset="0"/>
              <a:buChar char="•"/>
            </a:pPr>
            <a:r>
              <a:rPr lang="en-US" sz="2400" b="1" dirty="0" smtClean="0">
                <a:solidFill>
                  <a:schemeClr val="tx1"/>
                </a:solidFill>
              </a:rPr>
              <a:t>Presents you with a real-life challenge that you may encounter on the job</a:t>
            </a:r>
          </a:p>
          <a:p>
            <a:pPr marL="342900" indent="-342900">
              <a:buFont typeface="Arial" panose="020B0604020202020204" pitchFamily="34" charset="0"/>
              <a:buChar char="•"/>
            </a:pPr>
            <a:r>
              <a:rPr lang="en-US" sz="2400" b="1" dirty="0" smtClean="0">
                <a:solidFill>
                  <a:schemeClr val="tx1"/>
                </a:solidFill>
              </a:rPr>
              <a:t>Use exercise as </a:t>
            </a:r>
            <a:r>
              <a:rPr lang="en-US" sz="2400" b="1" dirty="0">
                <a:solidFill>
                  <a:schemeClr val="tx1"/>
                </a:solidFill>
              </a:rPr>
              <a:t>a gauge </a:t>
            </a:r>
            <a:r>
              <a:rPr lang="en-US" sz="2400" b="1" dirty="0" smtClean="0">
                <a:solidFill>
                  <a:schemeClr val="tx1"/>
                </a:solidFill>
              </a:rPr>
              <a:t>to </a:t>
            </a:r>
            <a:r>
              <a:rPr lang="en-US" sz="2400" b="1" dirty="0" smtClean="0">
                <a:solidFill>
                  <a:schemeClr val="tx1"/>
                </a:solidFill>
              </a:rPr>
              <a:t>determine your knowledge going into this iteration – if you have extra time to work towards Gold/Silver, where should you spend it?</a:t>
            </a:r>
            <a:endParaRPr lang="en-US" sz="2400" b="1" dirty="0" smtClean="0">
              <a:solidFill>
                <a:schemeClr val="tx1"/>
              </a:solidFill>
            </a:endParaRPr>
          </a:p>
          <a:p>
            <a:pPr marL="342900" indent="-342900">
              <a:buFont typeface="Arial" panose="020B0604020202020204" pitchFamily="34" charset="0"/>
              <a:buChar char="•"/>
            </a:pPr>
            <a:r>
              <a:rPr lang="en-US" sz="2400" b="1" dirty="0" smtClean="0">
                <a:solidFill>
                  <a:schemeClr val="tx1"/>
                </a:solidFill>
              </a:rPr>
              <a:t>MUST BE DONE FIRST!</a:t>
            </a:r>
            <a:endParaRPr lang="en-US" sz="2400" b="1" dirty="0" smtClean="0">
              <a:solidFill>
                <a:schemeClr val="tx1"/>
              </a:solidFill>
            </a:endParaRPr>
          </a:p>
          <a:p>
            <a:pPr marL="342900" indent="-342900">
              <a:buFont typeface="Arial" panose="020B0604020202020204" pitchFamily="34" charset="0"/>
              <a:buChar char="•"/>
            </a:pPr>
            <a:endParaRPr lang="en-US" sz="2400" b="1" dirty="0" smtClean="0">
              <a:solidFill>
                <a:schemeClr val="tx1"/>
              </a:solidFill>
            </a:endParaRPr>
          </a:p>
        </p:txBody>
      </p:sp>
      <p:sp>
        <p:nvSpPr>
          <p:cNvPr id="12" name="Rectangle 11"/>
          <p:cNvSpPr/>
          <p:nvPr/>
        </p:nvSpPr>
        <p:spPr>
          <a:xfrm>
            <a:off x="5314950" y="2269773"/>
            <a:ext cx="1676400" cy="861515"/>
          </a:xfrm>
          <a:prstGeom prst="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5363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Readings </a:t>
            </a:r>
            <a:r>
              <a:rPr lang="en-US" dirty="0" smtClean="0"/>
              <a:t>and </a:t>
            </a:r>
            <a:r>
              <a:rPr lang="en-US" dirty="0" smtClean="0"/>
              <a:t>Discussion Board Posts</a:t>
            </a:r>
            <a:br>
              <a:rPr lang="en-US" dirty="0" smtClean="0"/>
            </a:br>
            <a:r>
              <a:rPr lang="en-US" dirty="0" smtClean="0"/>
              <a:t>(B)</a:t>
            </a:r>
            <a:endParaRPr lang="en-US" dirty="0"/>
          </a:p>
        </p:txBody>
      </p:sp>
      <p:sp>
        <p:nvSpPr>
          <p:cNvPr id="8" name="Rectangle 7"/>
          <p:cNvSpPr/>
          <p:nvPr/>
        </p:nvSpPr>
        <p:spPr>
          <a:xfrm>
            <a:off x="259653" y="1575505"/>
            <a:ext cx="4883847" cy="506590"/>
          </a:xfrm>
          <a:prstGeom prst="rect">
            <a:avLst/>
          </a:prstGeom>
          <a:solidFill>
            <a:srgbClr val="004370"/>
          </a:solid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Readings</a:t>
            </a:r>
            <a:endParaRPr lang="en-US" sz="2400" b="1" dirty="0"/>
          </a:p>
        </p:txBody>
      </p:sp>
      <p:sp>
        <p:nvSpPr>
          <p:cNvPr id="9" name="Rectangle 8"/>
          <p:cNvSpPr/>
          <p:nvPr/>
        </p:nvSpPr>
        <p:spPr>
          <a:xfrm>
            <a:off x="259653" y="2082093"/>
            <a:ext cx="4883847" cy="3510235"/>
          </a:xfrm>
          <a:prstGeom prst="rect">
            <a:avLst/>
          </a:prstGeom>
          <a:no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b="1" dirty="0" smtClean="0">
                <a:solidFill>
                  <a:schemeClr val="tx1"/>
                </a:solidFill>
              </a:rPr>
              <a:t>About </a:t>
            </a:r>
            <a:r>
              <a:rPr lang="en-US" sz="2400" b="1" dirty="0" smtClean="0">
                <a:solidFill>
                  <a:schemeClr val="tx1"/>
                </a:solidFill>
              </a:rPr>
              <a:t>1- 2 hours</a:t>
            </a:r>
            <a:endParaRPr lang="en-US" sz="2400" b="1" dirty="0" smtClean="0">
              <a:solidFill>
                <a:schemeClr val="tx1"/>
              </a:solidFill>
            </a:endParaRPr>
          </a:p>
          <a:p>
            <a:pPr marL="342900" indent="-342900">
              <a:buFont typeface="Arial" panose="020B0604020202020204" pitchFamily="34" charset="0"/>
              <a:buChar char="•"/>
            </a:pPr>
            <a:r>
              <a:rPr lang="en-US" sz="2400" b="1" dirty="0" smtClean="0">
                <a:solidFill>
                  <a:schemeClr val="tx1"/>
                </a:solidFill>
              </a:rPr>
              <a:t>Five bronze-level </a:t>
            </a:r>
            <a:r>
              <a:rPr lang="en-US" sz="2400" b="1" dirty="0">
                <a:solidFill>
                  <a:schemeClr val="tx1"/>
                </a:solidFill>
              </a:rPr>
              <a:t>r</a:t>
            </a:r>
            <a:r>
              <a:rPr lang="en-US" sz="2400" b="1" dirty="0" smtClean="0">
                <a:solidFill>
                  <a:schemeClr val="tx1"/>
                </a:solidFill>
              </a:rPr>
              <a:t>eadings – combination of videos and articles</a:t>
            </a:r>
            <a:endParaRPr lang="en-US" sz="2400" b="1" dirty="0" smtClean="0">
              <a:solidFill>
                <a:schemeClr val="tx1"/>
              </a:solidFill>
            </a:endParaRPr>
          </a:p>
          <a:p>
            <a:pPr marL="342900" indent="-342900">
              <a:buFont typeface="Arial" panose="020B0604020202020204" pitchFamily="34" charset="0"/>
              <a:buChar char="•"/>
            </a:pPr>
            <a:r>
              <a:rPr lang="en-US" sz="2400" b="1" dirty="0" smtClean="0">
                <a:solidFill>
                  <a:schemeClr val="tx1"/>
                </a:solidFill>
              </a:rPr>
              <a:t>Silver and Gold-level </a:t>
            </a:r>
            <a:r>
              <a:rPr lang="en-US" sz="2400" b="1" dirty="0" smtClean="0">
                <a:solidFill>
                  <a:schemeClr val="tx1"/>
                </a:solidFill>
              </a:rPr>
              <a:t>readings</a:t>
            </a:r>
            <a:endParaRPr lang="en-US" sz="2400" b="1" dirty="0" smtClean="0">
              <a:solidFill>
                <a:schemeClr val="tx1"/>
              </a:solidFill>
            </a:endParaRPr>
          </a:p>
          <a:p>
            <a:pPr marL="342900" indent="-342900">
              <a:buFont typeface="Arial" panose="020B0604020202020204" pitchFamily="34" charset="0"/>
              <a:buChar char="•"/>
            </a:pPr>
            <a:r>
              <a:rPr lang="en-US" sz="2400" b="1" dirty="0" smtClean="0">
                <a:solidFill>
                  <a:schemeClr val="tx1"/>
                </a:solidFill>
              </a:rPr>
              <a:t>Post your own thoughts in discussion thread</a:t>
            </a:r>
          </a:p>
          <a:p>
            <a:pPr marL="342900" indent="-342900">
              <a:buFont typeface="Arial" panose="020B0604020202020204" pitchFamily="34" charset="0"/>
              <a:buChar char="•"/>
            </a:pPr>
            <a:r>
              <a:rPr lang="en-US" sz="2400" b="1" dirty="0" smtClean="0">
                <a:solidFill>
                  <a:schemeClr val="tx1"/>
                </a:solidFill>
              </a:rPr>
              <a:t>Engage in discussion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3613" y="1575505"/>
            <a:ext cx="6202519" cy="4016823"/>
          </a:xfrm>
          <a:prstGeom prst="rect">
            <a:avLst/>
          </a:prstGeom>
          <a:ln>
            <a:solidFill>
              <a:schemeClr val="tx1"/>
            </a:solidFill>
          </a:ln>
        </p:spPr>
      </p:pic>
      <p:sp>
        <p:nvSpPr>
          <p:cNvPr id="12" name="Rectangle 11"/>
          <p:cNvSpPr/>
          <p:nvPr/>
        </p:nvSpPr>
        <p:spPr>
          <a:xfrm>
            <a:off x="5906125" y="2715957"/>
            <a:ext cx="1499016" cy="580336"/>
          </a:xfrm>
          <a:prstGeom prst="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5519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2867" y="1468292"/>
            <a:ext cx="6482095" cy="4758621"/>
          </a:xfrm>
          <a:prstGeom prst="rect">
            <a:avLst/>
          </a:prstGeom>
        </p:spPr>
      </p:pic>
      <p:sp>
        <p:nvSpPr>
          <p:cNvPr id="2" name="Title 1"/>
          <p:cNvSpPr>
            <a:spLocks noGrp="1"/>
          </p:cNvSpPr>
          <p:nvPr>
            <p:ph type="title"/>
          </p:nvPr>
        </p:nvSpPr>
        <p:spPr/>
        <p:txBody>
          <a:bodyPr/>
          <a:lstStyle/>
          <a:p>
            <a:r>
              <a:rPr lang="en-US" dirty="0" smtClean="0"/>
              <a:t>Online Learnings (B)</a:t>
            </a:r>
            <a:endParaRPr lang="en-US" dirty="0"/>
          </a:p>
        </p:txBody>
      </p:sp>
      <p:sp>
        <p:nvSpPr>
          <p:cNvPr id="8" name="Rectangle 7"/>
          <p:cNvSpPr/>
          <p:nvPr/>
        </p:nvSpPr>
        <p:spPr>
          <a:xfrm>
            <a:off x="259653" y="1575505"/>
            <a:ext cx="4883847" cy="506590"/>
          </a:xfrm>
          <a:prstGeom prst="rect">
            <a:avLst/>
          </a:prstGeom>
          <a:solidFill>
            <a:srgbClr val="004370"/>
          </a:solid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Online Learnings</a:t>
            </a:r>
            <a:endParaRPr lang="en-US" sz="2400" b="1" dirty="0"/>
          </a:p>
        </p:txBody>
      </p:sp>
      <p:sp>
        <p:nvSpPr>
          <p:cNvPr id="9" name="Rectangle 8"/>
          <p:cNvSpPr/>
          <p:nvPr/>
        </p:nvSpPr>
        <p:spPr>
          <a:xfrm>
            <a:off x="259653" y="2082093"/>
            <a:ext cx="4883847" cy="4144820"/>
          </a:xfrm>
          <a:prstGeom prst="rect">
            <a:avLst/>
          </a:prstGeom>
          <a:no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b="1" dirty="0" smtClean="0">
                <a:solidFill>
                  <a:schemeClr val="tx1"/>
                </a:solidFill>
              </a:rPr>
              <a:t>3 online learnings</a:t>
            </a:r>
          </a:p>
          <a:p>
            <a:pPr marL="800100" lvl="1" indent="-342900">
              <a:buFont typeface="Arial" panose="020B0604020202020204" pitchFamily="34" charset="0"/>
              <a:buChar char="•"/>
            </a:pPr>
            <a:r>
              <a:rPr lang="en-US" sz="2400" b="1" dirty="0" smtClean="0">
                <a:solidFill>
                  <a:schemeClr val="tx1"/>
                </a:solidFill>
              </a:rPr>
              <a:t>The Who &amp; What</a:t>
            </a:r>
          </a:p>
          <a:p>
            <a:pPr marL="800100" lvl="1" indent="-342900">
              <a:buFont typeface="Arial" panose="020B0604020202020204" pitchFamily="34" charset="0"/>
              <a:buChar char="•"/>
            </a:pPr>
            <a:r>
              <a:rPr lang="en-US" sz="2400" b="1" dirty="0" smtClean="0">
                <a:solidFill>
                  <a:schemeClr val="tx1"/>
                </a:solidFill>
              </a:rPr>
              <a:t>The How</a:t>
            </a:r>
          </a:p>
          <a:p>
            <a:pPr marL="800100" lvl="1" indent="-342900">
              <a:buFont typeface="Arial" panose="020B0604020202020204" pitchFamily="34" charset="0"/>
              <a:buChar char="•"/>
            </a:pPr>
            <a:r>
              <a:rPr lang="en-US" sz="2400" b="1" dirty="0" smtClean="0">
                <a:solidFill>
                  <a:schemeClr val="tx1"/>
                </a:solidFill>
              </a:rPr>
              <a:t>Defining Your Role</a:t>
            </a:r>
          </a:p>
          <a:p>
            <a:pPr marL="342900" indent="-342900">
              <a:buFont typeface="Arial" panose="020B0604020202020204" pitchFamily="34" charset="0"/>
              <a:buChar char="•"/>
            </a:pPr>
            <a:r>
              <a:rPr lang="en-US" sz="2400" b="1" dirty="0" smtClean="0">
                <a:solidFill>
                  <a:schemeClr val="tx1"/>
                </a:solidFill>
              </a:rPr>
              <a:t>About 60-minutes each</a:t>
            </a:r>
          </a:p>
          <a:p>
            <a:pPr marL="342900" indent="-342900">
              <a:buFont typeface="Arial" panose="020B0604020202020204" pitchFamily="34" charset="0"/>
              <a:buChar char="•"/>
            </a:pPr>
            <a:r>
              <a:rPr lang="en-US" sz="2400" b="1" dirty="0" smtClean="0">
                <a:solidFill>
                  <a:schemeClr val="tx1"/>
                </a:solidFill>
              </a:rPr>
              <a:t>Examines the who, what, and how of digital services</a:t>
            </a:r>
          </a:p>
          <a:p>
            <a:pPr marL="342900" indent="-342900">
              <a:buFont typeface="Arial" panose="020B0604020202020204" pitchFamily="34" charset="0"/>
              <a:buChar char="•"/>
            </a:pPr>
            <a:r>
              <a:rPr lang="en-US" sz="2400" b="1" dirty="0" smtClean="0">
                <a:solidFill>
                  <a:schemeClr val="tx1"/>
                </a:solidFill>
              </a:rPr>
              <a:t>Explores roles </a:t>
            </a:r>
            <a:r>
              <a:rPr lang="en-US" sz="2400" b="1" dirty="0">
                <a:solidFill>
                  <a:schemeClr val="tx1"/>
                </a:solidFill>
              </a:rPr>
              <a:t>of individuals and teams within the digital services </a:t>
            </a:r>
            <a:r>
              <a:rPr lang="en-US" sz="2400" b="1" dirty="0" smtClean="0">
                <a:solidFill>
                  <a:schemeClr val="tx1"/>
                </a:solidFill>
              </a:rPr>
              <a:t>ecosystem</a:t>
            </a:r>
          </a:p>
          <a:p>
            <a:pPr marL="342900" indent="-342900">
              <a:buFont typeface="Arial" panose="020B0604020202020204" pitchFamily="34" charset="0"/>
              <a:buChar char="•"/>
            </a:pPr>
            <a:r>
              <a:rPr lang="en-US" sz="2400" b="1" dirty="0" smtClean="0">
                <a:solidFill>
                  <a:schemeClr val="tx1"/>
                </a:solidFill>
              </a:rPr>
              <a:t>Knowledge </a:t>
            </a:r>
            <a:r>
              <a:rPr lang="en-US" sz="2400" b="1" dirty="0">
                <a:solidFill>
                  <a:schemeClr val="tx1"/>
                </a:solidFill>
              </a:rPr>
              <a:t>c</a:t>
            </a:r>
            <a:r>
              <a:rPr lang="en-US" sz="2400" b="1" dirty="0" smtClean="0">
                <a:solidFill>
                  <a:schemeClr val="tx1"/>
                </a:solidFill>
              </a:rPr>
              <a:t>hecks</a:t>
            </a:r>
          </a:p>
        </p:txBody>
      </p:sp>
      <p:sp>
        <p:nvSpPr>
          <p:cNvPr id="12" name="Rectangle 11"/>
          <p:cNvSpPr/>
          <p:nvPr/>
        </p:nvSpPr>
        <p:spPr>
          <a:xfrm>
            <a:off x="5842690" y="3552669"/>
            <a:ext cx="1342283" cy="464696"/>
          </a:xfrm>
          <a:prstGeom prst="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572867" y="5241187"/>
            <a:ext cx="6482095" cy="985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latin typeface="Arial" panose="020B0604020202020204" pitchFamily="34" charset="0"/>
                <a:cs typeface="Arial" panose="020B0604020202020204" pitchFamily="34" charset="0"/>
              </a:rPr>
              <a:t>Don’t forget to select the “Mark as complete”  at the end of the online learning – this helps us to track </a:t>
            </a:r>
            <a:r>
              <a:rPr lang="en-US" sz="2000" b="1" dirty="0" smtClean="0">
                <a:latin typeface="Arial" panose="020B0604020202020204" pitchFamily="34" charset="0"/>
                <a:cs typeface="Arial" panose="020B0604020202020204" pitchFamily="34" charset="0"/>
              </a:rPr>
              <a:t>participation and unlocks more content!</a:t>
            </a:r>
            <a:endParaRPr lang="en-U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998890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0.0&quot;&gt;&lt;object type=&quot;1&quot; unique_id=&quot;10001&quot;&gt;&lt;object type=&quot;8&quot; unique_id=&quot;20972&quot;&gt;&lt;/object&gt;&lt;object type=&quot;2&quot; unique_id=&quot;20973&quot;&gt;&lt;object type=&quot;3&quot; unique_id=&quot;20974&quot;&gt;&lt;property id=&quot;20148&quot; value=&quot;5&quot;/&gt;&lt;property id=&quot;20300&quot; value=&quot;Slide 1 - &amp;quot;Digital Acquisition MVP  Iteration 1.A Planning Meeting&amp;quot;&quot;/&gt;&lt;property id=&quot;20307&quot; value=&quot;256&quot;/&gt;&lt;/object&gt;&lt;object type=&quot;3&quot; unique_id=&quot;20976&quot;&gt;&lt;property id=&quot;20148&quot; value=&quot;5&quot;/&gt;&lt;property id=&quot;20300&quot; value=&quot;Slide 3 - &amp;quot;Iteration 1.A – What It’s All About&amp;quot;&quot;/&gt;&lt;property id=&quot;20307&quot; value=&quot;287&quot;/&gt;&lt;/object&gt;&lt;object type=&quot;3&quot; unique_id=&quot;20977&quot;&gt;&lt;property id=&quot;20148&quot; value=&quot;5&quot;/&gt;&lt;property id=&quot;20300&quot; value=&quot;Slide 2 - &amp;quot;Agenda&amp;quot;&quot;/&gt;&lt;property id=&quot;20307&quot; value=&quot;288&quot;/&gt;&lt;/object&gt;&lt;object type=&quot;3&quot; unique_id=&quot;21008&quot;&gt;&lt;property id=&quot;20148&quot; value=&quot;5&quot;/&gt;&lt;property id=&quot;20300&quot; value=&quot;Slide 4 - &amp;quot;Iteration 1.A Timeline&amp;quot;&quot;/&gt;&lt;property id=&quot;20307&quot; value=&quot;303&quot;/&gt;&lt;/object&gt;&lt;object type=&quot;3&quot; unique_id=&quot;21009&quot;&gt;&lt;property id=&quot;20148&quot; value=&quot;5&quot;/&gt;&lt;property id=&quot;20300&quot; value=&quot;Slide 5 - &amp;quot;Iteration Planning Meeting&amp;quot;&quot;/&gt;&lt;property id=&quot;20307&quot; value=&quot;305&quot;/&gt;&lt;/object&gt;&lt;object type=&quot;3&quot; unique_id=&quot;21010&quot;&gt;&lt;property id=&quot;20148&quot; value=&quot;5&quot;/&gt;&lt;property id=&quot;20300&quot; value=&quot;Slide 6 - &amp;quot;Web Conferences (S&amp;amp;G)&amp;quot;&quot;/&gt;&lt;property id=&quot;20307&quot; value=&quot;310&quot;/&gt;&lt;/object&gt;&lt;object type=&quot;3&quot; unique_id=&quot;21012&quot;&gt;&lt;property id=&quot;20148&quot; value=&quot;5&quot;/&gt;&lt;property id=&quot;20300&quot; value=&quot;Slide 7 - &amp;quot;Release Scenario Staging (Core)&amp;quot;&quot;/&gt;&lt;property id=&quot;20307&quot; value=&quot;306&quot;/&gt;&lt;/object&gt;&lt;object type=&quot;3&quot; unique_id=&quot;21013&quot;&gt;&lt;property id=&quot;20148&quot; value=&quot;5&quot;/&gt;&lt;property id=&quot;20300&quot; value=&quot;Slide 8 - &amp;quot;Readings (and Podcasts) and Discussion Board Posts (B)&amp;quot;&quot;/&gt;&lt;property id=&quot;20307&quot; value=&quot;307&quot;/&gt;&lt;/object&gt;&lt;object type=&quot;3&quot; unique_id=&quot;21015&quot;&gt;&lt;property id=&quot;20148&quot; value=&quot;5&quot;/&gt;&lt;property id=&quot;20300&quot; value=&quot;Slide 11 - &amp;quot;Live Digital Assignment – Task 1&amp;quot;&quot;/&gt;&lt;property id=&quot;20307&quot; value=&quot;309&quot;/&gt;&lt;/object&gt;&lt;object type=&quot;3&quot; unique_id=&quot;21016&quot;&gt;&lt;property id=&quot;20148&quot; value=&quot;5&quot;/&gt;&lt;property id=&quot;20300&quot; value=&quot;Slide 12 - &amp;quot;What’s Next&amp;quot;&quot;/&gt;&lt;property id=&quot;20307&quot; value=&quot;299&quot;/&gt;&lt;/object&gt;&lt;object type=&quot;3&quot; unique_id=&quot;21017&quot;&gt;&lt;property id=&quot;20148&quot; value=&quot;5&quot;/&gt;&lt;property id=&quot;20300&quot; value=&quot;Slide 14 - &amp;quot;Release 1 Assessment&amp;quot;&quot;/&gt;&lt;property id=&quot;20307&quot; value=&quot;300&quot;/&gt;&lt;/object&gt;&lt;object type=&quot;3&quot; unique_id=&quot;1102931&quot;&gt;&lt;property id=&quot;20148&quot; value=&quot;5&quot;/&gt;&lt;property id=&quot;20300&quot; value=&quot;Slide 9 - &amp;quot;Online Learnings (B)&amp;quot;&quot;/&gt;&lt;property id=&quot;20307&quot; value=&quot;313&quot;/&gt;&lt;/object&gt;&lt;object type=&quot;3&quot; unique_id=&quot;1102996&quot;&gt;&lt;property id=&quot;20148&quot; value=&quot;5&quot;/&gt;&lt;property id=&quot;20300&quot; value=&quot;Slide 13 - &amp;quot;Preview of Coming Attractions &amp;quot;&quot;/&gt;&lt;property id=&quot;20307&quot; value=&quot;314&quot;/&gt;&lt;/object&gt;&lt;object type=&quot;3&quot; unique_id=&quot;1103059&quot;&gt;&lt;property id=&quot;20148&quot; value=&quot;5&quot;/&gt;&lt;property id=&quot;20300&quot; value=&quot;Slide 10 - &amp;quot;Other Activities&amp;quot;&quot;/&gt;&lt;property id=&quot;20307&quot; value=&quot;316&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6F5AFEA0F5F1A4CB0E7ABC4C9340C83" ma:contentTypeVersion="" ma:contentTypeDescription="Create a new document." ma:contentTypeScope="" ma:versionID="4308a6a2672614e48e8ae340f944ee60">
  <xsd:schema xmlns:xsd="http://www.w3.org/2001/XMLSchema" xmlns:xs="http://www.w3.org/2001/XMLSchema" xmlns:p="http://schemas.microsoft.com/office/2006/metadata/properties" targetNamespace="http://schemas.microsoft.com/office/2006/metadata/properties" ma:root="true" ma:fieldsID="b2384c6cc0088fcedbaf6edaf557def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39E724C-8E3E-403D-8446-6C5A2E16D0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0BE87F79-2376-408D-98B8-0ABA78859D23}">
  <ds:schemaRefs>
    <ds:schemaRef ds:uri="http://purl.org/dc/elements/1.1/"/>
    <ds:schemaRef ds:uri="http://purl.org/dc/dcmitype/"/>
    <ds:schemaRef ds:uri="http://purl.org/dc/terms/"/>
    <ds:schemaRef ds:uri="http://schemas.microsoft.com/office/2006/documentManagement/types"/>
    <ds:schemaRef ds:uri="http://www.w3.org/XML/1998/namespace"/>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92967932-3018-458C-961D-57A850AC908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6744</TotalTime>
  <Words>1234</Words>
  <Application>Microsoft Office PowerPoint</Application>
  <PresentationFormat>Custom</PresentationFormat>
  <Paragraphs>141</Paragraphs>
  <Slides>12</Slides>
  <Notes>10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Digital Acquisition MVP  Iteration 1.A Planning Meeting</vt:lpstr>
      <vt:lpstr>Adobe Connect Tutorial</vt:lpstr>
      <vt:lpstr>Notes and Updates</vt:lpstr>
      <vt:lpstr>Agenda</vt:lpstr>
      <vt:lpstr>Iteration 1.A – What It’s All About</vt:lpstr>
      <vt:lpstr>Iteration 1.A Timeline</vt:lpstr>
      <vt:lpstr>Release Scenario Staging (B)</vt:lpstr>
      <vt:lpstr>Readings and Discussion Board Posts (B)</vt:lpstr>
      <vt:lpstr>Online Learnings (B)</vt:lpstr>
      <vt:lpstr>Other Activities</vt:lpstr>
      <vt:lpstr>Live Digital Assignment – Task 1 </vt:lpstr>
      <vt:lpstr>Last Step – Iteration 1.A Badge Completion Check</vt:lpstr>
    </vt:vector>
  </TitlesOfParts>
  <Company>Windows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Liska, Damian</dc:creator>
  <cp:lastModifiedBy>HLG</cp:lastModifiedBy>
  <cp:revision>313</cp:revision>
  <cp:lastPrinted>2016-08-08T13:00:56Z</cp:lastPrinted>
  <dcterms:created xsi:type="dcterms:W3CDTF">2015-09-18T18:18:02Z</dcterms:created>
  <dcterms:modified xsi:type="dcterms:W3CDTF">2016-08-08T14:38:15Z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0x01010086F5AFEA0F5F1A4CB0E7ABC4C9340C83</vt:lpwstr>
  </property>
</Properties>
</file>