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6" r:id="rId5"/>
    <p:sldId id="288" r:id="rId6"/>
    <p:sldId id="320" r:id="rId7"/>
    <p:sldId id="287" r:id="rId8"/>
    <p:sldId id="303" r:id="rId9"/>
    <p:sldId id="319" r:id="rId10"/>
    <p:sldId id="349" r:id="rId11"/>
    <p:sldId id="308" r:id="rId12"/>
    <p:sldId id="315" r:id="rId13"/>
    <p:sldId id="306" r:id="rId14"/>
    <p:sldId id="314" r:id="rId15"/>
    <p:sldId id="328" r:id="rId16"/>
    <p:sldId id="299" r:id="rId17"/>
    <p:sldId id="343" r:id="rId18"/>
    <p:sldId id="350" r:id="rId19"/>
    <p:sldId id="344" r:id="rId20"/>
  </p:sldIdLst>
  <p:sldSz cx="12192000" cy="6858000"/>
  <p:notesSz cx="7010400" cy="92964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2836CD7-BB95-4DAD-9D72-781C5FCF4F80}">
          <p14:sldIdLst>
            <p14:sldId id="256"/>
            <p14:sldId id="288"/>
            <p14:sldId id="320"/>
            <p14:sldId id="287"/>
            <p14:sldId id="303"/>
            <p14:sldId id="319"/>
            <p14:sldId id="349"/>
            <p14:sldId id="308"/>
            <p14:sldId id="315"/>
            <p14:sldId id="306"/>
            <p14:sldId id="314"/>
            <p14:sldId id="328"/>
            <p14:sldId id="299"/>
            <p14:sldId id="343"/>
            <p14:sldId id="350"/>
            <p14:sldId id="34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lf, Brock" initials="WB" lastIdx="4" clrIdx="0">
    <p:extLst>
      <p:ext uri="{19B8F6BF-5375-455C-9EA6-DF929625EA0E}">
        <p15:presenceInfo xmlns:p15="http://schemas.microsoft.com/office/powerpoint/2012/main" userId="Wolf, Brock" providerId="None"/>
      </p:ext>
    </p:extLst>
  </p:cmAuthor>
  <p:cmAuthor id="2" name="Erin" initials="EF" lastIdx="17" clrIdx="1">
    <p:extLst>
      <p:ext uri="{19B8F6BF-5375-455C-9EA6-DF929625EA0E}">
        <p15:presenceInfo xmlns:p15="http://schemas.microsoft.com/office/powerpoint/2012/main" userId="Erin" providerId="None"/>
      </p:ext>
    </p:extLst>
  </p:cmAuthor>
  <p:cmAuthor id="3" name="Wolf, Brock" initials="WB [2]" lastIdx="4" clrIdx="2">
    <p:extLst>
      <p:ext uri="{19B8F6BF-5375-455C-9EA6-DF929625EA0E}">
        <p15:presenceInfo xmlns:p15="http://schemas.microsoft.com/office/powerpoint/2012/main" userId="S-1-5-21-2338163137-2684688362-157462135-723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AC"/>
    <a:srgbClr val="004370"/>
    <a:srgbClr val="4291F0"/>
    <a:srgbClr val="DCEAFC"/>
    <a:srgbClr val="00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78" autoAdjust="0"/>
    <p:restoredTop sz="76946" autoAdjust="0"/>
  </p:normalViewPr>
  <p:slideViewPr>
    <p:cSldViewPr snapToGrid="0">
      <p:cViewPr varScale="1">
        <p:scale>
          <a:sx n="102" d="100"/>
          <a:sy n="102" d="100"/>
        </p:scale>
        <p:origin x="1026" y="108"/>
      </p:cViewPr>
      <p:guideLst>
        <p:guide orient="horz" pos="2160"/>
        <p:guide pos="3840"/>
      </p:guideLst>
    </p:cSldViewPr>
  </p:slideViewPr>
  <p:outlineViewPr>
    <p:cViewPr>
      <p:scale>
        <a:sx n="33" d="100"/>
        <a:sy n="33" d="100"/>
      </p:scale>
      <p:origin x="0" y="0"/>
    </p:cViewPr>
  </p:outlineViewPr>
  <p:notesTextViewPr>
    <p:cViewPr>
      <p:scale>
        <a:sx n="66" d="100"/>
        <a:sy n="66" d="100"/>
      </p:scale>
      <p:origin x="0" y="0"/>
    </p:cViewPr>
  </p:notesTextViewPr>
  <p:sorterViewPr>
    <p:cViewPr>
      <p:scale>
        <a:sx n="100" d="100"/>
        <a:sy n="100" d="100"/>
      </p:scale>
      <p:origin x="0" y="9456"/>
    </p:cViewPr>
  </p:sorterViewPr>
  <p:notesViewPr>
    <p:cSldViewPr snapToGrid="0">
      <p:cViewPr>
        <p:scale>
          <a:sx n="85" d="100"/>
          <a:sy n="85" d="100"/>
        </p:scale>
        <p:origin x="-2868" y="64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12/16/2016</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12/16/2016</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1410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a:t>
            </a:r>
            <a:r>
              <a:rPr lang="en-US" b="0" baseline="0" dirty="0" smtClean="0"/>
              <a:t> Notes:</a:t>
            </a:r>
          </a:p>
          <a:p>
            <a:endParaRPr lang="en-US" b="0" baseline="0" dirty="0" smtClean="0"/>
          </a:p>
          <a:p>
            <a:pPr marL="171450" indent="-171450">
              <a:buFont typeface="Arial" panose="020B0604020202020204" pitchFamily="34" charset="0"/>
              <a:buChar char="•"/>
            </a:pPr>
            <a:r>
              <a:rPr lang="en-US" b="0" dirty="0" smtClean="0"/>
              <a:t>After being</a:t>
            </a:r>
            <a:r>
              <a:rPr lang="en-US" b="0" baseline="0" dirty="0" smtClean="0"/>
              <a:t> introduced to metrics, this silver-level activity will take the </a:t>
            </a:r>
            <a:r>
              <a:rPr lang="en-US" b="1" dirty="0" smtClean="0"/>
              <a:t>Using Metrics and Incentives (B) </a:t>
            </a:r>
            <a:r>
              <a:rPr lang="en-US" b="0" dirty="0" smtClean="0"/>
              <a:t>activity a step further. </a:t>
            </a:r>
          </a:p>
          <a:p>
            <a:pPr marL="171450" indent="-171450">
              <a:buFont typeface="Arial" panose="020B0604020202020204" pitchFamily="34" charset="0"/>
              <a:buChar char="•"/>
            </a:pPr>
            <a:r>
              <a:rPr lang="en-US" b="0" dirty="0" smtClean="0"/>
              <a:t>Referencing</a:t>
            </a:r>
            <a:r>
              <a:rPr lang="en-US" b="0" baseline="0" dirty="0" smtClean="0"/>
              <a:t> the incentive articles from the Metrics and Incentives activity, you should identify any incentives that were built into that acquisition. You should also determine what incentive you would have used to ensure the highest quality product, the incentive type (monetary, non-monetary?).</a:t>
            </a:r>
          </a:p>
          <a:p>
            <a:pPr marL="171450" indent="-171450">
              <a:buFont typeface="Arial" panose="020B0604020202020204" pitchFamily="34" charset="0"/>
              <a:buChar char="•"/>
            </a:pPr>
            <a:r>
              <a:rPr lang="en-US" b="0" baseline="0" dirty="0" smtClean="0"/>
              <a:t>Finally, you will write out the language you would use to present the incentive you have come up with to a vendor. </a:t>
            </a:r>
          </a:p>
          <a:p>
            <a:pPr marL="628650" lvl="1" indent="-171450">
              <a:buFont typeface="Arial" panose="020B0604020202020204" pitchFamily="34" charset="0"/>
              <a:buChar char="•"/>
            </a:pPr>
            <a:r>
              <a:rPr lang="en-US" b="0" baseline="0" dirty="0" smtClean="0"/>
              <a:t>One of the articles has some examples of language that has been used, so you can use that as a starting point if necessary. </a:t>
            </a:r>
            <a:endParaRPr lang="en-US" b="0" dirty="0" smtClean="0"/>
          </a:p>
          <a:p>
            <a:pPr marL="0" indent="0">
              <a:buFont typeface="Arial" panose="020B0604020202020204" pitchFamily="34" charset="0"/>
              <a:buNone/>
            </a:pPr>
            <a:endParaRPr lang="en-US" b="0" dirty="0" smtClean="0"/>
          </a:p>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baseline="0" dirty="0" smtClean="0"/>
          </a:p>
          <a:p>
            <a:pPr marL="171450" indent="-171450">
              <a:buFont typeface="Arial" panose="020B0604020202020204" pitchFamily="34" charset="0"/>
              <a:buChar char="•"/>
            </a:pPr>
            <a:r>
              <a:rPr lang="en-US" b="0" baseline="0" dirty="0" smtClean="0"/>
              <a:t>In this bronze-level activity, we discuss what to do when an acquisition goes wrong. We have provided several questions in the portal to guide your thinking: </a:t>
            </a:r>
          </a:p>
          <a:p>
            <a:pPr marL="628650" lvl="1" indent="-171450">
              <a:buFont typeface="Arial" panose="020B0604020202020204" pitchFamily="34" charset="0"/>
              <a:buChar char="•"/>
            </a:pPr>
            <a:r>
              <a:rPr lang="en-US" b="0" baseline="0" dirty="0" smtClean="0"/>
              <a:t>We ask that you consider the acquisition strategy that you developed in Release 3-- did you build in any exit plans as part of the acquisition strategy? </a:t>
            </a:r>
          </a:p>
          <a:p>
            <a:pPr marL="628650" lvl="1" indent="-171450">
              <a:buFont typeface="Arial" panose="020B0604020202020204" pitchFamily="34" charset="0"/>
              <a:buChar char="•"/>
            </a:pPr>
            <a:r>
              <a:rPr lang="en-US" b="0" baseline="0" dirty="0" smtClean="0"/>
              <a:t>You will also reference the SBA contract documents from orientation to see how the SBA team incorporated exit strategies. How did they build in award term option incentives? What can be applied from that case study to this MAP scenario?</a:t>
            </a:r>
          </a:p>
          <a:p>
            <a:pPr marL="628650" lvl="1" indent="-171450">
              <a:buFont typeface="Arial" panose="020B0604020202020204" pitchFamily="34" charset="0"/>
              <a:buChar char="•"/>
            </a:pPr>
            <a:r>
              <a:rPr lang="en-US" b="0" baseline="0" dirty="0" smtClean="0"/>
              <a:t>We also encourage you to reference Mary O’Toole’s webinar and her experiences with the SBA modernization effort. What did she say in her presentation about how her team handled a downward trend? </a:t>
            </a:r>
          </a:p>
          <a:p>
            <a:pPr marL="628650" lvl="1" indent="-171450">
              <a:buFont typeface="Arial" panose="020B0604020202020204" pitchFamily="34" charset="0"/>
              <a:buChar char="•"/>
            </a:pPr>
            <a:r>
              <a:rPr lang="en-US" b="0" baseline="0" dirty="0" smtClean="0"/>
              <a:t>We’ll build on this discussion in the classroom.</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You should post your responses to these questions in the portal by December 23, and be prepared to discuss them more in the classroom session (Jan. 9-11).</a:t>
            </a:r>
          </a:p>
          <a:p>
            <a:endParaRPr lang="en-US" sz="1200" b="0" i="0" kern="1200" baseline="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dirty="0" smtClean="0"/>
              <a:t/>
            </a:r>
            <a:br>
              <a:rPr lang="en-US" dirty="0" smtClean="0"/>
            </a:b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730116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baseline="0" dirty="0" smtClean="0"/>
          </a:p>
          <a:p>
            <a:pPr marL="171450" indent="-171450">
              <a:buFont typeface="Arial" panose="020B0604020202020204" pitchFamily="34" charset="0"/>
              <a:buChar char="•"/>
            </a:pPr>
            <a:r>
              <a:rPr lang="en-US" b="0" baseline="0" dirty="0" smtClean="0"/>
              <a:t>The final silver-level activity for this iteration are the warranties in agile development readings. </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These readings start with the FAR description of warranty. From there, you’ll read about how to implement warranties in agile development projects, which can be difficult compared to a traditional contract. </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Finally, you will share your thoughts in a discussion post.</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12</a:t>
            </a:fld>
            <a:endParaRPr lang="en-US"/>
          </a:p>
        </p:txBody>
      </p:sp>
    </p:spTree>
    <p:extLst>
      <p:ext uri="{BB962C8B-B14F-4D97-AF65-F5344CB8AC3E}">
        <p14:creationId xmlns:p14="http://schemas.microsoft.com/office/powerpoint/2010/main" val="3388842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Facilitator Notes:</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13</a:t>
            </a:fld>
            <a:endParaRPr lang="en-US"/>
          </a:p>
        </p:txBody>
      </p:sp>
    </p:spTree>
    <p:extLst>
      <p:ext uri="{BB962C8B-B14F-4D97-AF65-F5344CB8AC3E}">
        <p14:creationId xmlns:p14="http://schemas.microsoft.com/office/powerpoint/2010/main" val="38982184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4.B Post-Assessment is under development now, it will be ready the week of December 27.</a:t>
            </a:r>
            <a:endParaRPr lang="en-US" baseline="0" dirty="0" smtClean="0"/>
          </a:p>
          <a:p>
            <a:endParaRPr lang="en-US" baseline="0" dirty="0" smtClean="0"/>
          </a:p>
          <a:p>
            <a:r>
              <a:rPr lang="en-US" baseline="0" dirty="0" smtClean="0"/>
              <a:t>We ask that you complete that assessment, and any other remaining work, by the December 31 deadline. </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57832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Remind students that the Capstone Skills Test (the final test for the course</a:t>
            </a:r>
            <a:r>
              <a:rPr lang="en-US" baseline="0" dirty="0" smtClean="0"/>
              <a:t> that encompasses everything they have learned) is coming up at the end of Release 4. As we’ve talked about, part of your final grade will be the capstone skills test. This is a multiple-choice, scenario-based test that covers all performance objectives from the course; the format is similar to the assessments you’ve been completing throughout the course. The test has seven scenarios with 3-5 questions per scenario, and we expect it’ll take up to an hour to complete. It will be available for completion Jan. 5 and 6; we’ll send out an email update when it’s ready, likely the evening of Jan. 4. We need you to reserve time to take the test before you come to the classroom, as we’ll be analyzing your results over the weekend and on Jan. 9 so that we have everything ready for graduation on Jan. 11.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FF0000"/>
              </a:solidFill>
            </a:endParaRPr>
          </a:p>
          <a:p>
            <a:r>
              <a:rPr lang="en-US" baseline="0" dirty="0" smtClean="0"/>
              <a:t>Everyone must complete the Capstone Skills Test by January 6. </a:t>
            </a:r>
          </a:p>
          <a:p>
            <a:endParaRPr lang="en-US" baseline="0" dirty="0" smtClean="0"/>
          </a:p>
          <a:p>
            <a:r>
              <a:rPr lang="en-US" baseline="0" dirty="0" smtClean="0"/>
              <a:t>If you’ll be out that week or are otherwise unavailable to carve out an hour of time, please email us &amp; we’ll work with you.</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15</a:t>
            </a:fld>
            <a:endParaRPr lang="en-US"/>
          </a:p>
        </p:txBody>
      </p:sp>
    </p:spTree>
    <p:extLst>
      <p:ext uri="{BB962C8B-B14F-4D97-AF65-F5344CB8AC3E}">
        <p14:creationId xmlns:p14="http://schemas.microsoft.com/office/powerpoint/2010/main" val="5504579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 Notes:</a:t>
            </a:r>
          </a:p>
          <a:p>
            <a:pPr marL="171450" indent="-171450">
              <a:buFont typeface="Arial" panose="020B0604020202020204" pitchFamily="34" charset="0"/>
              <a:buChar char="•"/>
            </a:pPr>
            <a:r>
              <a:rPr lang="en-US" dirty="0" smtClean="0"/>
              <a:t>Live digital Assignment Final </a:t>
            </a:r>
            <a:r>
              <a:rPr lang="en-US" smtClean="0"/>
              <a:t>Presentation </a:t>
            </a:r>
            <a:endParaRPr lang="en-US" baseline="0" dirty="0" smtClean="0"/>
          </a:p>
          <a:p>
            <a:pPr marL="171450" indent="-171450">
              <a:buFont typeface="Arial" panose="020B0604020202020204" pitchFamily="34" charset="0"/>
              <a:buChar char="•"/>
            </a:pPr>
            <a:r>
              <a:rPr lang="en-US" baseline="0" dirty="0" smtClean="0"/>
              <a:t>They will be done during the Release 4 Classroom session.</a:t>
            </a:r>
          </a:p>
          <a:p>
            <a:pPr marL="171450" indent="-171450">
              <a:buFont typeface="Arial" panose="020B0604020202020204" pitchFamily="34" charset="0"/>
              <a:buChar char="•"/>
            </a:pPr>
            <a:r>
              <a:rPr lang="en-US" baseline="0" dirty="0" smtClean="0"/>
              <a:t>Unlike the previous presentations, your final presentations will be a pitch in front of a panel </a:t>
            </a:r>
            <a:r>
              <a:rPr lang="en-US" sz="1200" kern="1200" dirty="0" smtClean="0">
                <a:solidFill>
                  <a:schemeClr val="tx1"/>
                </a:solidFill>
                <a:effectLst/>
                <a:latin typeface="+mn-lt"/>
                <a:ea typeface="+mn-ea"/>
                <a:cs typeface="+mn-cs"/>
              </a:rPr>
              <a:t>comprised of USDS, OFPP or other guests. </a:t>
            </a:r>
          </a:p>
          <a:p>
            <a:pPr marL="171450" indent="-171450">
              <a:buFont typeface="Arial" panose="020B0604020202020204" pitchFamily="34" charset="0"/>
              <a:buChar char="•"/>
            </a:pPr>
            <a:r>
              <a:rPr lang="en-US" sz="1200" kern="1200" dirty="0" smtClean="0">
                <a:solidFill>
                  <a:schemeClr val="tx1"/>
                </a:solidFill>
                <a:effectLst/>
                <a:latin typeface="+mn-lt"/>
                <a:ea typeface="+mn-ea"/>
                <a:cs typeface="+mn-cs"/>
              </a:rPr>
              <a:t>The presentations</a:t>
            </a:r>
            <a:r>
              <a:rPr lang="en-US" sz="1200" kern="1200" baseline="0" dirty="0" smtClean="0">
                <a:solidFill>
                  <a:schemeClr val="tx1"/>
                </a:solidFill>
                <a:effectLst/>
                <a:latin typeface="+mn-lt"/>
                <a:ea typeface="+mn-ea"/>
                <a:cs typeface="+mn-cs"/>
              </a:rPr>
              <a:t> will be similar to the reality show Shark Tank, where each group must pitch their Live Digital Assignment product to the panel to gain the panelists commitment of time and resources to pick up the project and build it out.</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There are detailed instructions on the portal, including a list of talking points that must be covered during each presentation.</a:t>
            </a:r>
          </a:p>
          <a:p>
            <a:pPr marL="171450" indent="-171450">
              <a:buFont typeface="Arial" panose="020B0604020202020204" pitchFamily="34" charset="0"/>
              <a:buChar char="•"/>
            </a:pPr>
            <a:r>
              <a:rPr lang="en-US" sz="1200" kern="1200" baseline="0" dirty="0" smtClean="0">
                <a:solidFill>
                  <a:schemeClr val="tx1"/>
                </a:solidFill>
                <a:effectLst/>
                <a:latin typeface="+mn-lt"/>
                <a:ea typeface="+mn-ea"/>
                <a:cs typeface="+mn-cs"/>
              </a:rPr>
              <a:t>The presentation rules are:</a:t>
            </a:r>
          </a:p>
          <a:p>
            <a:pPr marL="628650" lvl="1" indent="-171450">
              <a:buFont typeface="Arial" panose="020B0604020202020204" pitchFamily="34" charset="0"/>
              <a:buChar char="•"/>
            </a:pPr>
            <a:r>
              <a:rPr lang="en-US" kern="1200" baseline="0" dirty="0" smtClean="0">
                <a:solidFill>
                  <a:schemeClr val="tx1"/>
                </a:solidFill>
                <a:effectLst/>
                <a:latin typeface="+mn-lt"/>
                <a:ea typeface="+mn-ea"/>
                <a:cs typeface="+mn-cs"/>
              </a:rPr>
              <a:t>Each group has 15 minutes to present and 10 minutes for questions</a:t>
            </a:r>
          </a:p>
          <a:p>
            <a:pPr marL="628650" lvl="1" indent="-171450">
              <a:buFont typeface="Arial" panose="020B0604020202020204" pitchFamily="34" charset="0"/>
              <a:buChar char="•"/>
            </a:pPr>
            <a:r>
              <a:rPr lang="en-US" kern="1200" baseline="0" dirty="0" smtClean="0">
                <a:solidFill>
                  <a:schemeClr val="tx1"/>
                </a:solidFill>
                <a:effectLst/>
                <a:latin typeface="+mn-lt"/>
                <a:ea typeface="+mn-ea"/>
                <a:cs typeface="+mn-cs"/>
              </a:rPr>
              <a:t>All team members must participate (meaning perform part of the presentation)</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16</a:t>
            </a:fld>
            <a:endParaRPr lang="en-US"/>
          </a:p>
        </p:txBody>
      </p:sp>
    </p:spTree>
    <p:extLst>
      <p:ext uri="{BB962C8B-B14F-4D97-AF65-F5344CB8AC3E}">
        <p14:creationId xmlns:p14="http://schemas.microsoft.com/office/powerpoint/2010/main" val="459520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b="0" dirty="0" smtClean="0"/>
              <a:t>Facilitator Notes: </a:t>
            </a:r>
          </a:p>
          <a:p>
            <a:pPr marL="0" lvl="0" indent="0">
              <a:buFont typeface="Arial" panose="020B0604020202020204" pitchFamily="34" charset="0"/>
              <a:buNone/>
            </a:pPr>
            <a:endParaRPr lang="en-US" b="0" dirty="0" smtClean="0"/>
          </a:p>
          <a:p>
            <a:pPr marL="0" lvl="0" indent="0">
              <a:buFont typeface="Arial" panose="020B0604020202020204" pitchFamily="34" charset="0"/>
              <a:buNone/>
            </a:pPr>
            <a:r>
              <a:rPr lang="en-US" b="0" dirty="0" smtClean="0"/>
              <a:t>Today</a:t>
            </a:r>
            <a:r>
              <a:rPr lang="en-US" b="0" baseline="0" dirty="0" smtClean="0"/>
              <a:t> we’ll be starting with some reminders and updates. Then we’ll go over all of the activities for this iteration, including a few reminders </a:t>
            </a:r>
            <a:r>
              <a:rPr lang="en-US" b="0" baseline="0" smtClean="0"/>
              <a:t>about the capstone </a:t>
            </a:r>
            <a:r>
              <a:rPr lang="en-US" b="0" baseline="0" dirty="0" smtClean="0"/>
              <a:t>presentation.</a:t>
            </a:r>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4219549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 Notes: </a:t>
            </a:r>
          </a:p>
          <a:p>
            <a:endParaRPr lang="en-US" dirty="0" smtClean="0"/>
          </a:p>
          <a:p>
            <a:r>
              <a:rPr lang="en-US" dirty="0" smtClean="0"/>
              <a:t>We</a:t>
            </a:r>
            <a:r>
              <a:rPr lang="en-US" baseline="0" dirty="0" smtClean="0"/>
              <a:t> now have results for the 3.B Post-Assessment from most of the class. If you have not yet completed iteration 4.A we ask that you do that as soon as possible. Please keep up the good work into the final iteration! </a:t>
            </a:r>
          </a:p>
          <a:p>
            <a:endParaRPr lang="en-US" baseline="0" dirty="0" smtClean="0"/>
          </a:p>
          <a:p>
            <a:r>
              <a:rPr lang="en-US" baseline="0" dirty="0" smtClean="0"/>
              <a:t>We sent out the course updates, thank you to everyone who has sent us updates and corrections. Remember that all activities must be completed by December 31 for you to receive credit for them.</a:t>
            </a:r>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1345842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 </a:t>
            </a:r>
          </a:p>
          <a:p>
            <a:endParaRPr lang="en-US" b="0" dirty="0" smtClean="0"/>
          </a:p>
          <a:p>
            <a:r>
              <a:rPr lang="en-US" b="0" dirty="0" smtClean="0"/>
              <a:t>Congratulations</a:t>
            </a:r>
            <a:r>
              <a:rPr lang="en-US" b="0" baseline="0" dirty="0" smtClean="0"/>
              <a:t> wrapping up iteration 4.A. To review, you:</a:t>
            </a:r>
          </a:p>
          <a:p>
            <a:pPr marL="628650" lvl="1" indent="-171450">
              <a:buFont typeface="Arial" panose="020B0604020202020204" pitchFamily="34" charset="0"/>
              <a:buChar char="•"/>
            </a:pPr>
            <a:r>
              <a:rPr lang="en-US" sz="1200" b="0" dirty="0" smtClean="0">
                <a:solidFill>
                  <a:schemeClr val="tx1"/>
                </a:solidFill>
              </a:rPr>
              <a:t>Select a technical evaluation team with the necessary digital skills.</a:t>
            </a:r>
          </a:p>
          <a:p>
            <a:pPr marL="628650" lvl="1" indent="-171450">
              <a:buFont typeface="Arial" panose="020B0604020202020204" pitchFamily="34" charset="0"/>
              <a:buChar char="•"/>
            </a:pPr>
            <a:r>
              <a:rPr lang="en-US" sz="1200" b="0" dirty="0" smtClean="0">
                <a:solidFill>
                  <a:schemeClr val="tx1"/>
                </a:solidFill>
              </a:rPr>
              <a:t>Identify how to get the best value solution for your program by negotiating tradeoffs.</a:t>
            </a:r>
          </a:p>
          <a:p>
            <a:pPr marL="628650" lvl="1" indent="-171450">
              <a:buFont typeface="Arial" panose="020B0604020202020204" pitchFamily="34" charset="0"/>
              <a:buChar char="•"/>
            </a:pPr>
            <a:r>
              <a:rPr lang="en-US" sz="1200" b="0" dirty="0" smtClean="0">
                <a:solidFill>
                  <a:schemeClr val="tx1"/>
                </a:solidFill>
              </a:rPr>
              <a:t>Determine the next steps that follow contract award. </a:t>
            </a:r>
          </a:p>
          <a:p>
            <a:pPr marL="628650" lvl="1" indent="-171450">
              <a:buFont typeface="Arial" panose="020B0604020202020204" pitchFamily="34" charset="0"/>
              <a:buChar char="•"/>
            </a:pPr>
            <a:r>
              <a:rPr lang="en-US" sz="1200" b="0" dirty="0" smtClean="0">
                <a:solidFill>
                  <a:schemeClr val="tx1"/>
                </a:solidFill>
              </a:rPr>
              <a:t>Identify the effective characteristics of a change agent and strategies to apply at different phases of the change lifecycle as you return to your agency. </a:t>
            </a:r>
          </a:p>
          <a:p>
            <a:pPr marL="457200" lvl="1" indent="0">
              <a:buFont typeface="Arial" panose="020B0604020202020204" pitchFamily="34" charset="0"/>
              <a:buNone/>
            </a:pPr>
            <a:endParaRPr lang="en-US" sz="1200" b="0" dirty="0" smtClean="0">
              <a:solidFill>
                <a:schemeClr val="tx1"/>
              </a:solidFill>
            </a:endParaRPr>
          </a:p>
          <a:p>
            <a:endParaRPr lang="en-US" b="0" dirty="0" smtClean="0"/>
          </a:p>
          <a:p>
            <a:r>
              <a:rPr lang="en-US" b="0" dirty="0" smtClean="0"/>
              <a:t>In</a:t>
            </a:r>
            <a:r>
              <a:rPr lang="en-US" b="0" baseline="0" dirty="0" smtClean="0"/>
              <a:t> this final iteration, Iteration 4.B, you will: </a:t>
            </a:r>
          </a:p>
          <a:p>
            <a:pPr marL="800100" lvl="1" indent="-342900">
              <a:buFont typeface="Arial" panose="020B0604020202020204" pitchFamily="34" charset="0"/>
              <a:buChar char="•"/>
            </a:pPr>
            <a:r>
              <a:rPr lang="en-US" sz="2000" b="0" dirty="0" smtClean="0">
                <a:solidFill>
                  <a:schemeClr val="tx1"/>
                </a:solidFill>
              </a:rPr>
              <a:t>Identify software engineering practices for high-quality digital services like version control, continuous integration, and continuous delivery.</a:t>
            </a:r>
          </a:p>
          <a:p>
            <a:pPr marL="800100" lvl="1" indent="-342900">
              <a:buFont typeface="Arial" panose="020B0604020202020204" pitchFamily="34" charset="0"/>
              <a:buChar char="•"/>
            </a:pPr>
            <a:r>
              <a:rPr lang="en-US" sz="2000" b="0" dirty="0" smtClean="0">
                <a:solidFill>
                  <a:schemeClr val="tx1"/>
                </a:solidFill>
              </a:rPr>
              <a:t>Identify metrics creation and utilization to help identify when failure actually occurs.</a:t>
            </a:r>
          </a:p>
          <a:p>
            <a:pPr marL="800100" lvl="1" indent="-342900">
              <a:buFont typeface="Arial" panose="020B0604020202020204" pitchFamily="34" charset="0"/>
              <a:buChar char="•"/>
            </a:pPr>
            <a:r>
              <a:rPr lang="en-US" sz="2000" b="0" dirty="0" smtClean="0">
                <a:solidFill>
                  <a:schemeClr val="tx1"/>
                </a:solidFill>
              </a:rPr>
              <a:t>Determine how to execute an exit strategy and course correct.</a:t>
            </a:r>
          </a:p>
          <a:p>
            <a:pPr marL="0" lvl="0" indent="0">
              <a:buFont typeface="Arial" panose="020B0604020202020204" pitchFamily="34" charset="0"/>
              <a:buNone/>
            </a:pPr>
            <a:endParaRPr lang="en-US" sz="2000" b="0" dirty="0" smtClean="0">
              <a:solidFill>
                <a:schemeClr val="tx1"/>
              </a:solidFill>
            </a:endParaRPr>
          </a:p>
          <a:p>
            <a:pPr marL="0" lvl="0" indent="0">
              <a:buFont typeface="Arial" panose="020B0604020202020204" pitchFamily="34" charset="0"/>
              <a:buNone/>
            </a:pPr>
            <a:r>
              <a:rPr lang="en-US" sz="2000" b="0" dirty="0" smtClean="0">
                <a:solidFill>
                  <a:schemeClr val="tx1"/>
                </a:solidFill>
              </a:rPr>
              <a:t>NOTE</a:t>
            </a:r>
            <a:r>
              <a:rPr lang="en-US" sz="2000" b="0" baseline="0" dirty="0" smtClean="0">
                <a:solidFill>
                  <a:schemeClr val="tx1"/>
                </a:solidFill>
              </a:rPr>
              <a:t> that we’ll build on many of the activities in this iteration in the classroom, so be sure to do them &amp; come prepared to discuss.</a:t>
            </a:r>
            <a:endParaRPr lang="en-US" sz="2000" b="0" dirty="0" smtClean="0">
              <a:solidFill>
                <a:schemeClr val="tx1"/>
              </a:solidFill>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188588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dirty="0" smtClean="0"/>
          </a:p>
          <a:p>
            <a:r>
              <a:rPr lang="en-US" b="0" dirty="0" smtClean="0"/>
              <a:t>This week we have the Iteration Planning</a:t>
            </a:r>
            <a:r>
              <a:rPr lang="en-US" b="0" baseline="0" dirty="0" smtClean="0"/>
              <a:t> meeting today, and that’s your only scheduled webinar for this week. The following slides will have more details about that. </a:t>
            </a:r>
          </a:p>
          <a:p>
            <a:endParaRPr lang="en-US" b="0" baseline="0" dirty="0" smtClean="0"/>
          </a:p>
          <a:p>
            <a:r>
              <a:rPr lang="en-US" b="0" dirty="0" smtClean="0"/>
              <a:t>The activities</a:t>
            </a:r>
            <a:r>
              <a:rPr lang="en-US" b="0" baseline="0" dirty="0" smtClean="0"/>
              <a:t> you see on this page are the bronze-level activities, we will discuss the silver activities more with our activity walkthrough. </a:t>
            </a:r>
          </a:p>
          <a:p>
            <a:endParaRPr lang="en-US" b="0" baseline="0" dirty="0" smtClean="0"/>
          </a:p>
          <a:p>
            <a:r>
              <a:rPr lang="en-US" b="0" baseline="0" dirty="0" smtClean="0"/>
              <a:t>We also included the capstone skills test deadline here, although it is to be completed </a:t>
            </a:r>
            <a:r>
              <a:rPr lang="en-US" b="1" baseline="0" dirty="0" smtClean="0"/>
              <a:t>after </a:t>
            </a:r>
            <a:r>
              <a:rPr lang="en-US" b="0" baseline="0" dirty="0" smtClean="0"/>
              <a:t>release 4. We anticipate getting this out to you on Jan. 4. We need you to complete the assessment by the end of that week (1/6) so that we can determine who will and will not be graduating from the course. We’ll go into more details around that at the end of this webinar.</a:t>
            </a:r>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1885883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Facilitator Notes: </a:t>
            </a:r>
          </a:p>
          <a:p>
            <a:pPr marL="171450" indent="-171450">
              <a:buFont typeface="Arial" panose="020B0604020202020204" pitchFamily="34" charset="0"/>
              <a:buChar char="•"/>
            </a:pPr>
            <a:r>
              <a:rPr lang="en-US" b="0" dirty="0" smtClean="0"/>
              <a:t>As</a:t>
            </a:r>
            <a:r>
              <a:rPr lang="en-US" b="0" baseline="0" dirty="0" smtClean="0"/>
              <a:t> with previous iteration, t</a:t>
            </a:r>
            <a:r>
              <a:rPr lang="en-US" b="0" dirty="0" smtClean="0"/>
              <a:t>his</a:t>
            </a:r>
            <a:r>
              <a:rPr lang="en-US" b="0" baseline="0" dirty="0" smtClean="0"/>
              <a:t> 30-minute pre-assessment introduces you to the content for this release in an applied and engaging manner--by presenting you with a real-life challenge that you may encounter on the job.</a:t>
            </a: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Use this exercise a</a:t>
            </a:r>
            <a:r>
              <a:rPr lang="en-US" sz="1200" b="0" i="0" kern="1200" baseline="0" dirty="0" smtClean="0">
                <a:solidFill>
                  <a:schemeClr val="tx1"/>
                </a:solidFill>
                <a:effectLst/>
                <a:latin typeface="+mn-lt"/>
                <a:ea typeface="+mn-ea"/>
                <a:cs typeface="+mn-cs"/>
              </a:rPr>
              <a:t> gauge </a:t>
            </a:r>
            <a:r>
              <a:rPr lang="en-US" sz="1200" b="0" i="0" kern="1200" dirty="0" smtClean="0">
                <a:solidFill>
                  <a:schemeClr val="tx1"/>
                </a:solidFill>
                <a:effectLst/>
                <a:latin typeface="+mn-lt"/>
                <a:ea typeface="+mn-ea"/>
                <a:cs typeface="+mn-cs"/>
              </a:rPr>
              <a:t>to determine where you are and how well you perform against the learning objectives for this release. You will receive the</a:t>
            </a:r>
            <a:r>
              <a:rPr lang="en-US" sz="1200" b="0" i="0" kern="1200" baseline="0" dirty="0" smtClean="0">
                <a:solidFill>
                  <a:schemeClr val="tx1"/>
                </a:solidFill>
                <a:effectLst/>
                <a:latin typeface="+mn-lt"/>
                <a:ea typeface="+mn-ea"/>
                <a:cs typeface="+mn-cs"/>
              </a:rPr>
              <a:t> results of your pre-assessment immediately along with the activities you need to complete to earn your badges for this iteration.</a:t>
            </a:r>
            <a:endParaRPr lang="en-US" sz="1200" b="0" i="0" kern="1200" dirty="0" smtClean="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smtClean="0">
                <a:solidFill>
                  <a:schemeClr val="tx1"/>
                </a:solidFill>
                <a:effectLst/>
                <a:latin typeface="+mn-lt"/>
                <a:ea typeface="+mn-ea"/>
                <a:cs typeface="+mn-cs"/>
              </a:rPr>
              <a:t>Although this isn't a formal assessment, we will review your results and those of your peers to see where the class has strengths and weaknesses. That way, we can tailor materials and discussions to focus in on areas where participants are struggling or need extra guidance.</a:t>
            </a:r>
            <a:endParaRPr lang="en-US" b="0"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1700855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baseline="0" dirty="0" smtClean="0"/>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For the Amplifying Agile Delivery readings, you should read at least two of the articles we provided about best practices in Agile projects. </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After you have read the articles, you should share which you found the most interesting and why in the linked discussion board.</a:t>
            </a:r>
          </a:p>
          <a:p>
            <a:pPr marL="171450" indent="-171450">
              <a:buFont typeface="Arial" panose="020B0604020202020204" pitchFamily="34" charset="0"/>
              <a:buChar char="•"/>
            </a:pPr>
            <a:r>
              <a:rPr lang="en-US" sz="1200" b="0" i="0" kern="1200" baseline="0" dirty="0" smtClean="0">
                <a:solidFill>
                  <a:schemeClr val="tx1"/>
                </a:solidFill>
                <a:effectLst/>
                <a:latin typeface="+mn-lt"/>
                <a:ea typeface="+mn-ea"/>
                <a:cs typeface="+mn-cs"/>
              </a:rPr>
              <a:t>You should conclude the activity by sharing additional resources that discuss Agile best practices in the course wiki. </a:t>
            </a:r>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1085135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pPr marL="171450" indent="-171450">
              <a:buFont typeface="Arial" panose="020B0604020202020204" pitchFamily="34" charset="0"/>
              <a:buChar char="•"/>
            </a:pPr>
            <a:endParaRPr lang="en-US" b="0" dirty="0" smtClean="0"/>
          </a:p>
          <a:p>
            <a:pPr marL="171450" indent="-171450">
              <a:buFont typeface="Arial" panose="020B0604020202020204" pitchFamily="34" charset="0"/>
              <a:buChar char="•"/>
            </a:pPr>
            <a:r>
              <a:rPr lang="en-US" b="0" dirty="0" smtClean="0"/>
              <a:t>So</a:t>
            </a:r>
            <a:r>
              <a:rPr lang="en-US" b="0" baseline="0" dirty="0" smtClean="0"/>
              <a:t> earlier in the iteration outline, we mentioned that you had some readings about amplifying agile delivery. Following that bronze reading, we have a silver-level activity,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For this activity, you will look at the GAO (Government Accountability Office) High Risk List that looks at some of the government’s failed IT investments, and outlines 9 critical factors that lead to successful acquisition. </a:t>
            </a:r>
          </a:p>
          <a:p>
            <a:pPr marL="171450" indent="-171450">
              <a:buFont typeface="Arial" panose="020B0604020202020204" pitchFamily="34" charset="0"/>
              <a:buChar char="•"/>
            </a:pPr>
            <a:r>
              <a:rPr lang="en-US" b="0" baseline="0" dirty="0" smtClean="0"/>
              <a:t>When reading through the list, you should focus on one of the nine failed acquisitions. </a:t>
            </a:r>
          </a:p>
          <a:p>
            <a:pPr marL="171450" indent="-171450">
              <a:buFont typeface="Arial" panose="020B0604020202020204" pitchFamily="34" charset="0"/>
              <a:buChar char="•"/>
            </a:pPr>
            <a:r>
              <a:rPr lang="en-US" b="0" baseline="0" dirty="0" smtClean="0"/>
              <a:t>In a discussion post, you will answer the following questions about the acquisition you selected: </a:t>
            </a:r>
          </a:p>
          <a:p>
            <a:pPr marL="628650" lvl="1"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What changes could have been made to help the project be successful? </a:t>
            </a:r>
          </a:p>
          <a:p>
            <a:pPr marL="628650" lvl="1"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If you were the CO called in to help, where would you dive into the project and begin looking for places to improve it?</a:t>
            </a:r>
          </a:p>
          <a:p>
            <a:pPr marL="628650" lvl="1"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If you were called to advise OMB on this project, how would you recommend that they address the situation? How would you think strategically and lead the change for this project?</a:t>
            </a:r>
          </a:p>
          <a:p>
            <a:pPr marL="171450" lvl="0"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You should also respond to your</a:t>
            </a:r>
            <a:r>
              <a:rPr lang="en-US" sz="1200" b="0" i="0" kern="1200" baseline="0" dirty="0" smtClean="0">
                <a:solidFill>
                  <a:schemeClr val="tx1"/>
                </a:solidFill>
                <a:effectLst/>
                <a:latin typeface="+mn-lt"/>
                <a:ea typeface="+mn-ea"/>
                <a:cs typeface="+mn-cs"/>
              </a:rPr>
              <a:t> classmates’ discussion posts.</a:t>
            </a:r>
          </a:p>
          <a:p>
            <a:pPr marL="171450" lvl="0" indent="-171450" fontAlgn="base">
              <a:buFont typeface="Arial" panose="020B0604020202020204" pitchFamily="34" charset="0"/>
              <a:buChar char="•"/>
            </a:pPr>
            <a:endParaRPr lang="en-US" sz="1200" b="0" i="0" kern="1200" baseline="0" dirty="0" smtClean="0">
              <a:solidFill>
                <a:schemeClr val="tx1"/>
              </a:solidFill>
              <a:effectLst/>
              <a:latin typeface="+mn-lt"/>
              <a:ea typeface="+mn-ea"/>
              <a:cs typeface="+mn-cs"/>
            </a:endParaRPr>
          </a:p>
          <a:p>
            <a:pPr marL="171450" lvl="0" indent="-171450" fontAlgn="base">
              <a:buFont typeface="Arial" panose="020B0604020202020204" pitchFamily="34" charset="0"/>
              <a:buChar char="•"/>
            </a:pPr>
            <a:r>
              <a:rPr lang="en-US" sz="1200" b="0" i="0" kern="1200" baseline="0" dirty="0" smtClean="0">
                <a:solidFill>
                  <a:schemeClr val="tx1"/>
                </a:solidFill>
                <a:effectLst/>
                <a:latin typeface="+mn-lt"/>
                <a:ea typeface="+mn-ea"/>
                <a:cs typeface="+mn-cs"/>
              </a:rPr>
              <a:t>There is a second part to the activity as well. You will respond to a quote from the article, </a:t>
            </a:r>
            <a:r>
              <a:rPr lang="en-US" sz="1200" b="0" i="0" kern="1200" dirty="0" smtClean="0">
                <a:solidFill>
                  <a:schemeClr val="tx1"/>
                </a:solidFill>
                <a:effectLst/>
                <a:latin typeface="+mn-lt"/>
                <a:ea typeface="+mn-ea"/>
                <a:cs typeface="+mn-cs"/>
              </a:rPr>
              <a:t>“OMB needs to direct agencies to ensure that delivery is done within the first year.” </a:t>
            </a:r>
          </a:p>
          <a:p>
            <a:pPr marL="628650" lvl="1" indent="-171450" fontAlgn="base">
              <a:buFont typeface="Arial" panose="020B0604020202020204" pitchFamily="34" charset="0"/>
              <a:buChar char="•"/>
            </a:pPr>
            <a:r>
              <a:rPr lang="en-US" sz="1200" b="0" i="0" kern="1200" dirty="0" smtClean="0">
                <a:solidFill>
                  <a:schemeClr val="tx1"/>
                </a:solidFill>
                <a:effectLst/>
                <a:latin typeface="+mn-lt"/>
                <a:ea typeface="+mn-ea"/>
                <a:cs typeface="+mn-cs"/>
              </a:rPr>
              <a:t>What does that quote mean to you? What impact could it have on your future acquisitions? </a:t>
            </a:r>
          </a:p>
          <a:p>
            <a:pPr marL="628650" lvl="1" indent="-171450">
              <a:buFont typeface="Arial" panose="020B0604020202020204" pitchFamily="34" charset="0"/>
              <a:buChar char="•"/>
            </a:pPr>
            <a:endParaRPr lang="en-US" b="0" dirty="0" smtClean="0"/>
          </a:p>
          <a:p>
            <a:endParaRPr lang="en-US" b="0" dirty="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3393582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Facilitator Notes:</a:t>
            </a:r>
          </a:p>
          <a:p>
            <a:endParaRPr lang="en-US" b="0" dirty="0" smtClean="0"/>
          </a:p>
          <a:p>
            <a:pPr marL="171450" indent="-171450">
              <a:buFont typeface="Arial" panose="020B0604020202020204" pitchFamily="34" charset="0"/>
              <a:buChar char="•"/>
            </a:pPr>
            <a:r>
              <a:rPr lang="en-US" b="0" dirty="0" smtClean="0"/>
              <a:t>In</a:t>
            </a:r>
            <a:r>
              <a:rPr lang="en-US" b="0" baseline="0" dirty="0" smtClean="0"/>
              <a:t> this bronze-level activity, you’ll learn more about metrics, and be introduced to different types of contract incentives that you can use. </a:t>
            </a:r>
          </a:p>
          <a:p>
            <a:pPr marL="171450" indent="-171450">
              <a:buFont typeface="Arial" panose="020B0604020202020204" pitchFamily="34" charset="0"/>
              <a:buChar char="•"/>
            </a:pPr>
            <a:r>
              <a:rPr lang="en-US" b="0" baseline="0" dirty="0" smtClean="0"/>
              <a:t>You will take what you learned, and write about a metric that you can use to as an incentive metric in a discussion post. </a:t>
            </a:r>
          </a:p>
          <a:p>
            <a:pPr marL="628650" lvl="1" indent="-171450">
              <a:buFont typeface="Arial" panose="020B0604020202020204" pitchFamily="34" charset="0"/>
              <a:buChar char="•"/>
            </a:pPr>
            <a:r>
              <a:rPr lang="en-US" b="0" baseline="0" dirty="0" smtClean="0"/>
              <a:t>You should reference Day 5 of the Release 3 classroom materials for a refresher on metrics.  </a:t>
            </a:r>
          </a:p>
          <a:p>
            <a:pPr marL="628650" lvl="1" indent="-171450">
              <a:buFont typeface="Arial" panose="020B0604020202020204" pitchFamily="34" charset="0"/>
              <a:buChar char="•"/>
            </a:pPr>
            <a:r>
              <a:rPr lang="en-US" b="0" baseline="0" dirty="0" smtClean="0"/>
              <a:t>We have also hyperlinked articles that will give you a more in-depth look at the different types of metrics and incentives. </a:t>
            </a:r>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2152131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12/16/2016</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15875"/>
            <a:ext cx="11353800" cy="1325563"/>
          </a:xfrm>
        </p:spPr>
        <p:txBody>
          <a:bodyPr>
            <a:normAutofit/>
          </a:bodyPr>
          <a:lstStyle>
            <a:lvl1pPr>
              <a:defRPr lang="en-US" sz="3600" dirty="0">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vl2pPr>
              <a:defRPr>
                <a:latin typeface="Open Sans" panose="020B0606030504020204" pitchFamily="34" charset="0"/>
                <a:ea typeface="Open Sans" panose="020B0606030504020204" pitchFamily="34" charset="0"/>
                <a:cs typeface="Open Sans" panose="020B0606030504020204" pitchFamily="34" charset="0"/>
              </a:defRPr>
            </a:lvl2pPr>
            <a:lvl3pPr>
              <a:defRPr>
                <a:latin typeface="Open Sans" panose="020B0606030504020204" pitchFamily="34" charset="0"/>
                <a:ea typeface="Open Sans" panose="020B0606030504020204" pitchFamily="34" charset="0"/>
                <a:cs typeface="Open Sans" panose="020B0606030504020204" pitchFamily="34" charset="0"/>
              </a:defRPr>
            </a:lvl3pPr>
            <a:lvl4pPr>
              <a:defRPr>
                <a:latin typeface="Open Sans" panose="020B0606030504020204" pitchFamily="34" charset="0"/>
                <a:ea typeface="Open Sans" panose="020B0606030504020204" pitchFamily="34" charset="0"/>
                <a:cs typeface="Open Sans" panose="020B0606030504020204" pitchFamily="34" charset="0"/>
              </a:defRPr>
            </a:lvl4pPr>
            <a:lvl5pPr>
              <a:defRPr>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12/16/2016</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12/16/2016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12/16/2016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12/16/2016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12/16/2016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12/16/2016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u="none">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3492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12/16/2016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722846"/>
            <a:ext cx="9144000" cy="829854"/>
          </a:xfrm>
        </p:spPr>
        <p:txBody>
          <a:bodyPr>
            <a:normAutofit fontScale="90000"/>
          </a:bodyPr>
          <a:lstStyle/>
          <a:p>
            <a:r>
              <a:rPr lang="en-US" sz="2700" dirty="0" smtClean="0">
                <a:solidFill>
                  <a:schemeClr val="tx1"/>
                </a:solidFill>
              </a:rPr>
              <a:t>Digital Acquisition MVP</a:t>
            </a:r>
            <a:r>
              <a:rPr lang="en-US" dirty="0" smtClean="0">
                <a:solidFill>
                  <a:schemeClr val="tx1"/>
                </a:solidFill>
              </a:rPr>
              <a:t/>
            </a:r>
            <a:br>
              <a:rPr lang="en-US" dirty="0" smtClean="0">
                <a:solidFill>
                  <a:schemeClr val="tx1"/>
                </a:solidFill>
              </a:rPr>
            </a:br>
            <a:r>
              <a:rPr lang="en-US" sz="5100" dirty="0" smtClean="0">
                <a:solidFill>
                  <a:schemeClr val="tx1"/>
                </a:solidFill>
              </a:rPr>
              <a:t>Iteration 4.B Planning Meeting</a:t>
            </a:r>
            <a:endParaRPr lang="en-US" sz="5100" dirty="0">
              <a:solidFill>
                <a:schemeClr val="tx1"/>
              </a:solidFill>
            </a:endParaRPr>
          </a:p>
        </p:txBody>
      </p:sp>
      <p:sp>
        <p:nvSpPr>
          <p:cNvPr id="3" name="Subtitle 2"/>
          <p:cNvSpPr>
            <a:spLocks noGrp="1"/>
          </p:cNvSpPr>
          <p:nvPr>
            <p:ph type="subTitle" idx="1"/>
          </p:nvPr>
        </p:nvSpPr>
        <p:spPr/>
        <p:txBody>
          <a:bodyPr/>
          <a:lstStyle/>
          <a:p>
            <a:r>
              <a:rPr lang="en-US" dirty="0" smtClean="0">
                <a:solidFill>
                  <a:schemeClr val="tx1"/>
                </a:solidFill>
              </a:rPr>
              <a:t>December 19– December 23, 2016</a:t>
            </a:r>
            <a:endParaRPr lang="en-US" dirty="0">
              <a:solidFill>
                <a:schemeClr val="tx1"/>
              </a:solidFill>
            </a:endParaRPr>
          </a:p>
        </p:txBody>
      </p:sp>
    </p:spTree>
    <p:extLst>
      <p:ext uri="{BB962C8B-B14F-4D97-AF65-F5344CB8AC3E}">
        <p14:creationId xmlns:p14="http://schemas.microsoft.com/office/powerpoint/2010/main" val="22344111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Practice Building Incentives (S)</a:t>
            </a:r>
            <a:endParaRPr lang="en-US" b="1" dirty="0"/>
          </a:p>
        </p:txBody>
      </p:sp>
      <p:grpSp>
        <p:nvGrpSpPr>
          <p:cNvPr id="3" name="Group 2"/>
          <p:cNvGrpSpPr/>
          <p:nvPr/>
        </p:nvGrpSpPr>
        <p:grpSpPr>
          <a:xfrm>
            <a:off x="259652" y="1519220"/>
            <a:ext cx="4883848" cy="4648106"/>
            <a:chOff x="259652" y="1519220"/>
            <a:chExt cx="4883848" cy="4648106"/>
          </a:xfrm>
        </p:grpSpPr>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30 minutes</a:t>
              </a:r>
            </a:p>
            <a:p>
              <a:pPr marL="342900" indent="-342900">
                <a:buFont typeface="Arial" panose="020B0604020202020204" pitchFamily="34" charset="0"/>
                <a:buChar char="•"/>
              </a:pPr>
              <a:r>
                <a:rPr lang="en-US" sz="2400" b="1" dirty="0" smtClean="0">
                  <a:solidFill>
                    <a:schemeClr val="tx1"/>
                  </a:solidFill>
                </a:rPr>
                <a:t>Silver-level </a:t>
              </a:r>
              <a:r>
                <a:rPr lang="en-US" sz="2400" b="1" dirty="0" smtClean="0">
                  <a:solidFill>
                    <a:schemeClr val="tx1"/>
                  </a:solidFill>
                </a:rPr>
                <a:t>requirement</a:t>
              </a:r>
            </a:p>
            <a:p>
              <a:pPr marL="342900" indent="-342900">
                <a:buFont typeface="Arial" panose="020B0604020202020204" pitchFamily="34" charset="0"/>
                <a:buChar char="•"/>
              </a:pPr>
              <a:r>
                <a:rPr lang="en-US" sz="2400" b="1" dirty="0" smtClean="0">
                  <a:solidFill>
                    <a:schemeClr val="tx1"/>
                  </a:solidFill>
                </a:rPr>
                <a:t>Builds from the Using Metrics and Incentives Activity</a:t>
              </a:r>
            </a:p>
            <a:p>
              <a:pPr marL="342900" indent="-342900">
                <a:buFont typeface="Arial" panose="020B0604020202020204" pitchFamily="34" charset="0"/>
                <a:buChar char="•"/>
              </a:pPr>
              <a:r>
                <a:rPr lang="en-US" sz="2400" b="1" dirty="0" smtClean="0">
                  <a:solidFill>
                    <a:schemeClr val="tx1"/>
                  </a:solidFill>
                </a:rPr>
                <a:t>Practice developing language you would use to present an incentive to a vendor</a:t>
              </a:r>
              <a:endParaRPr lang="en-US" sz="2400" b="1" dirty="0" smtClean="0">
                <a:solidFill>
                  <a:schemeClr val="tx1"/>
                </a:solidFill>
              </a:endParaRPr>
            </a:p>
            <a:p>
              <a:pPr marL="342900" indent="-342900">
                <a:buFont typeface="Arial" panose="020B0604020202020204" pitchFamily="34" charset="0"/>
                <a:buChar char="•"/>
              </a:pPr>
              <a:endParaRPr lang="en-US" sz="2400" b="1" dirty="0" smtClean="0">
                <a:solidFill>
                  <a:schemeClr val="tx1"/>
                </a:solidFill>
              </a:endParaRPr>
            </a:p>
          </p:txBody>
        </p:sp>
        <p:sp>
          <p:nvSpPr>
            <p:cNvPr id="8" name="Rectangle 7"/>
            <p:cNvSpPr/>
            <p:nvPr/>
          </p:nvSpPr>
          <p:spPr>
            <a:xfrm>
              <a:off x="259652" y="1519220"/>
              <a:ext cx="4883847" cy="756215"/>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Activity: Practice Building Incentives (S)</a:t>
              </a:r>
              <a:endParaRPr lang="en-US" sz="2400" dirty="0"/>
            </a:p>
          </p:txBody>
        </p:sp>
      </p:grpSp>
      <p:pic>
        <p:nvPicPr>
          <p:cNvPr id="5" name="Picture 4"/>
          <p:cNvPicPr>
            <a:picLocks noChangeAspect="1"/>
          </p:cNvPicPr>
          <p:nvPr/>
        </p:nvPicPr>
        <p:blipFill>
          <a:blip r:embed="rId3"/>
          <a:stretch>
            <a:fillRect/>
          </a:stretch>
        </p:blipFill>
        <p:spPr>
          <a:xfrm>
            <a:off x="5143498" y="1519220"/>
            <a:ext cx="6422667" cy="4579922"/>
          </a:xfrm>
          <a:prstGeom prst="rect">
            <a:avLst/>
          </a:prstGeom>
        </p:spPr>
      </p:pic>
    </p:spTree>
    <p:extLst>
      <p:ext uri="{BB962C8B-B14F-4D97-AF65-F5344CB8AC3E}">
        <p14:creationId xmlns:p14="http://schemas.microsoft.com/office/powerpoint/2010/main" val="34953634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Exit Strategy (B)</a:t>
            </a:r>
            <a:endParaRPr lang="en-US" b="1" dirty="0"/>
          </a:p>
        </p:txBody>
      </p:sp>
      <p:grpSp>
        <p:nvGrpSpPr>
          <p:cNvPr id="3" name="Group 2"/>
          <p:cNvGrpSpPr/>
          <p:nvPr/>
        </p:nvGrpSpPr>
        <p:grpSpPr>
          <a:xfrm>
            <a:off x="259653" y="1575504"/>
            <a:ext cx="4883847" cy="4591821"/>
            <a:chOff x="259653" y="1575504"/>
            <a:chExt cx="4883847" cy="4591821"/>
          </a:xfrm>
        </p:grpSpPr>
        <p:sp>
          <p:nvSpPr>
            <p:cNvPr id="8" name="Rectangle 7"/>
            <p:cNvSpPr/>
            <p:nvPr/>
          </p:nvSpPr>
          <p:spPr>
            <a:xfrm>
              <a:off x="259653" y="1575504"/>
              <a:ext cx="4883847" cy="929952"/>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Activity: Exit Strategy (B)</a:t>
              </a:r>
            </a:p>
          </p:txBody>
        </p:sp>
        <p:sp>
          <p:nvSpPr>
            <p:cNvPr id="9" name="Rectangle 8"/>
            <p:cNvSpPr/>
            <p:nvPr/>
          </p:nvSpPr>
          <p:spPr>
            <a:xfrm>
              <a:off x="259653" y="2239638"/>
              <a:ext cx="4883847" cy="3927687"/>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p:txBody>
        </p:sp>
      </p:grpSp>
      <p:sp>
        <p:nvSpPr>
          <p:cNvPr id="4" name="TextBox 3"/>
          <p:cNvSpPr txBox="1"/>
          <p:nvPr/>
        </p:nvSpPr>
        <p:spPr>
          <a:xfrm>
            <a:off x="259653" y="2505456"/>
            <a:ext cx="4883847" cy="4524315"/>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30 minutes</a:t>
            </a:r>
          </a:p>
          <a:p>
            <a:pPr marL="342900" indent="-342900">
              <a:buFont typeface="Arial" panose="020B0604020202020204" pitchFamily="34" charset="0"/>
              <a:buChar char="•"/>
            </a:pPr>
            <a:r>
              <a:rPr lang="en-US" sz="2400" b="1" dirty="0"/>
              <a:t>Bronze-level requirement</a:t>
            </a:r>
          </a:p>
          <a:p>
            <a:pPr marL="342900" indent="-342900">
              <a:buFont typeface="Arial" panose="020B0604020202020204" pitchFamily="34" charset="0"/>
              <a:buChar char="•"/>
            </a:pPr>
            <a:r>
              <a:rPr lang="en-US" sz="2400" b="1" dirty="0" smtClean="0"/>
              <a:t>What happens when the performance of a contractor continuously declines?</a:t>
            </a:r>
          </a:p>
          <a:p>
            <a:pPr marL="342900" indent="-342900">
              <a:buFont typeface="Arial" panose="020B0604020202020204" pitchFamily="34" charset="0"/>
              <a:buChar char="•"/>
            </a:pPr>
            <a:r>
              <a:rPr lang="en-US" sz="2400" b="1" dirty="0" smtClean="0"/>
              <a:t>You </a:t>
            </a:r>
            <a:r>
              <a:rPr lang="en-US" sz="2400" b="1" dirty="0" smtClean="0"/>
              <a:t>will </a:t>
            </a:r>
            <a:r>
              <a:rPr lang="en-US" sz="2400" b="1" dirty="0" smtClean="0"/>
              <a:t>weigh your options and think through what your next steps with the contractor should be.  </a:t>
            </a:r>
            <a:endParaRPr lang="en-US" sz="2400" b="1" dirty="0"/>
          </a:p>
          <a:p>
            <a:endParaRPr lang="en-US" sz="2400" b="1" dirty="0" smtClean="0"/>
          </a:p>
          <a:p>
            <a:endParaRPr lang="en-US" sz="2400" b="1" dirty="0"/>
          </a:p>
          <a:p>
            <a:endParaRPr lang="en-US" sz="2400" b="1" dirty="0"/>
          </a:p>
        </p:txBody>
      </p:sp>
      <p:pic>
        <p:nvPicPr>
          <p:cNvPr id="6" name="Picture 5"/>
          <p:cNvPicPr>
            <a:picLocks noChangeAspect="1"/>
          </p:cNvPicPr>
          <p:nvPr/>
        </p:nvPicPr>
        <p:blipFill>
          <a:blip r:embed="rId3"/>
          <a:stretch>
            <a:fillRect/>
          </a:stretch>
        </p:blipFill>
        <p:spPr>
          <a:xfrm>
            <a:off x="5143500" y="1556013"/>
            <a:ext cx="7169148" cy="4611312"/>
          </a:xfrm>
          <a:prstGeom prst="rect">
            <a:avLst/>
          </a:prstGeom>
        </p:spPr>
      </p:pic>
    </p:spTree>
    <p:extLst>
      <p:ext uri="{BB962C8B-B14F-4D97-AF65-F5344CB8AC3E}">
        <p14:creationId xmlns:p14="http://schemas.microsoft.com/office/powerpoint/2010/main" val="12477403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59653" y="1575504"/>
            <a:ext cx="4883847" cy="4591822"/>
            <a:chOff x="259653" y="1575504"/>
            <a:chExt cx="4883847" cy="4591822"/>
          </a:xfrm>
        </p:grpSpPr>
        <p:sp>
          <p:nvSpPr>
            <p:cNvPr id="8" name="Rectangle 7"/>
            <p:cNvSpPr/>
            <p:nvPr/>
          </p:nvSpPr>
          <p:spPr>
            <a:xfrm>
              <a:off x="259653" y="1575504"/>
              <a:ext cx="4883847" cy="637344"/>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Readings: Warranties in Agile Development (S)</a:t>
              </a:r>
            </a:p>
          </p:txBody>
        </p:sp>
        <p:sp>
          <p:nvSpPr>
            <p:cNvPr id="9" name="Rectangle 8"/>
            <p:cNvSpPr/>
            <p:nvPr/>
          </p:nvSpPr>
          <p:spPr>
            <a:xfrm>
              <a:off x="259653" y="2212848"/>
              <a:ext cx="4883847" cy="3954478"/>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p:txBody>
        </p:sp>
      </p:grpSp>
      <p:sp>
        <p:nvSpPr>
          <p:cNvPr id="2" name="Title 1"/>
          <p:cNvSpPr>
            <a:spLocks noGrp="1"/>
          </p:cNvSpPr>
          <p:nvPr>
            <p:ph type="title"/>
          </p:nvPr>
        </p:nvSpPr>
        <p:spPr/>
        <p:txBody>
          <a:bodyPr/>
          <a:lstStyle/>
          <a:p>
            <a:r>
              <a:rPr lang="en-US" b="1" dirty="0" smtClean="0"/>
              <a:t>Readings: Warranties in Agile Development (S)</a:t>
            </a:r>
            <a:endParaRPr lang="en-US" b="1" dirty="0"/>
          </a:p>
        </p:txBody>
      </p:sp>
      <p:sp>
        <p:nvSpPr>
          <p:cNvPr id="5" name="TextBox 4"/>
          <p:cNvSpPr txBox="1"/>
          <p:nvPr/>
        </p:nvSpPr>
        <p:spPr>
          <a:xfrm>
            <a:off x="259653" y="2212848"/>
            <a:ext cx="4883847" cy="3416320"/>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30 minutes</a:t>
            </a:r>
          </a:p>
          <a:p>
            <a:pPr marL="342900" indent="-342900">
              <a:buFont typeface="Arial" panose="020B0604020202020204" pitchFamily="34" charset="0"/>
              <a:buChar char="•"/>
            </a:pPr>
            <a:r>
              <a:rPr lang="en-US" sz="2400" b="1" dirty="0" smtClean="0"/>
              <a:t>Silver-level activity</a:t>
            </a:r>
          </a:p>
          <a:p>
            <a:pPr marL="342900" indent="-342900">
              <a:buFont typeface="Arial" panose="020B0604020202020204" pitchFamily="34" charset="0"/>
              <a:buChar char="•"/>
            </a:pPr>
            <a:r>
              <a:rPr lang="en-US" sz="2400" b="1" dirty="0" smtClean="0"/>
              <a:t>Read about the FAR description of warranties</a:t>
            </a:r>
          </a:p>
          <a:p>
            <a:pPr marL="342900" indent="-342900">
              <a:buFont typeface="Arial" panose="020B0604020202020204" pitchFamily="34" charset="0"/>
              <a:buChar char="•"/>
            </a:pPr>
            <a:r>
              <a:rPr lang="en-US" sz="2400" b="1" dirty="0" smtClean="0"/>
              <a:t>Consider the unique characteristics of warranties in agile development projects</a:t>
            </a:r>
          </a:p>
          <a:p>
            <a:pPr marL="342900" indent="-342900">
              <a:buFont typeface="Arial" panose="020B0604020202020204" pitchFamily="34" charset="0"/>
              <a:buChar char="•"/>
            </a:pPr>
            <a:r>
              <a:rPr lang="en-US" sz="2400" b="1" dirty="0" smtClean="0"/>
              <a:t>Post thoughts in a discussion board</a:t>
            </a:r>
            <a:endParaRPr lang="en-US" sz="2400" b="1" dirty="0"/>
          </a:p>
        </p:txBody>
      </p:sp>
      <p:pic>
        <p:nvPicPr>
          <p:cNvPr id="4" name="Picture 3"/>
          <p:cNvPicPr>
            <a:picLocks noChangeAspect="1"/>
          </p:cNvPicPr>
          <p:nvPr/>
        </p:nvPicPr>
        <p:blipFill>
          <a:blip r:embed="rId3"/>
          <a:stretch>
            <a:fillRect/>
          </a:stretch>
        </p:blipFill>
        <p:spPr>
          <a:xfrm>
            <a:off x="5143500" y="1575504"/>
            <a:ext cx="6460896" cy="4593712"/>
          </a:xfrm>
          <a:prstGeom prst="rect">
            <a:avLst/>
          </a:prstGeom>
        </p:spPr>
      </p:pic>
    </p:spTree>
    <p:extLst>
      <p:ext uri="{BB962C8B-B14F-4D97-AF65-F5344CB8AC3E}">
        <p14:creationId xmlns:p14="http://schemas.microsoft.com/office/powerpoint/2010/main" val="53583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solidFill>
                  <a:schemeClr val="tx1"/>
                </a:solidFill>
              </a:rPr>
              <a:t>What’s Next</a:t>
            </a:r>
            <a:endParaRPr lang="en-US" dirty="0">
              <a:solidFill>
                <a:schemeClr val="tx1"/>
              </a:solidFill>
            </a:endParaRPr>
          </a:p>
        </p:txBody>
      </p:sp>
      <p:sp>
        <p:nvSpPr>
          <p:cNvPr id="7" name="Subtitle 6"/>
          <p:cNvSpPr>
            <a:spLocks noGrp="1"/>
          </p:cNvSpPr>
          <p:nvPr>
            <p:ph type="subTitle" idx="1"/>
          </p:nvPr>
        </p:nvSpPr>
        <p:spPr/>
        <p:txBody>
          <a:bodyPr/>
          <a:lstStyle/>
          <a:p>
            <a:endParaRPr lang="en-US"/>
          </a:p>
        </p:txBody>
      </p:sp>
    </p:spTree>
    <p:extLst>
      <p:ext uri="{BB962C8B-B14F-4D97-AF65-F5344CB8AC3E}">
        <p14:creationId xmlns:p14="http://schemas.microsoft.com/office/powerpoint/2010/main" val="638580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Iteration 4.B Post-Assessment</a:t>
            </a:r>
            <a:endParaRPr lang="en-US" b="1" dirty="0"/>
          </a:p>
        </p:txBody>
      </p:sp>
      <p:sp>
        <p:nvSpPr>
          <p:cNvPr id="3" name="Content Placeholder 2"/>
          <p:cNvSpPr>
            <a:spLocks noGrp="1"/>
          </p:cNvSpPr>
          <p:nvPr>
            <p:ph idx="1"/>
          </p:nvPr>
        </p:nvSpPr>
        <p:spPr/>
        <p:txBody>
          <a:bodyPr/>
          <a:lstStyle/>
          <a:p>
            <a:r>
              <a:rPr lang="en-US" dirty="0" smtClean="0"/>
              <a:t>The 4.B Post Assessment will be ready by the week of December 27.</a:t>
            </a:r>
          </a:p>
          <a:p>
            <a:r>
              <a:rPr lang="en-US" dirty="0" smtClean="0"/>
              <a:t>We ask that you complete the assessment by December 31, along with any additional outstanding activities. </a:t>
            </a:r>
            <a:endParaRPr lang="en-US" dirty="0" smtClean="0"/>
          </a:p>
          <a:p>
            <a:endParaRPr lang="en-US" dirty="0"/>
          </a:p>
        </p:txBody>
      </p:sp>
    </p:spTree>
    <p:extLst>
      <p:ext uri="{BB962C8B-B14F-4D97-AF65-F5344CB8AC3E}">
        <p14:creationId xmlns:p14="http://schemas.microsoft.com/office/powerpoint/2010/main" val="3640652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Capstone Skills Test</a:t>
            </a:r>
          </a:p>
        </p:txBody>
      </p:sp>
      <p:sp>
        <p:nvSpPr>
          <p:cNvPr id="3" name="Content Placeholder 2"/>
          <p:cNvSpPr>
            <a:spLocks noGrp="1"/>
          </p:cNvSpPr>
          <p:nvPr>
            <p:ph idx="1"/>
          </p:nvPr>
        </p:nvSpPr>
        <p:spPr/>
        <p:txBody>
          <a:bodyPr/>
          <a:lstStyle/>
          <a:p>
            <a:r>
              <a:rPr lang="en-US" dirty="0" smtClean="0"/>
              <a:t>After Release 4, you will take the Capstone Skills Test</a:t>
            </a:r>
          </a:p>
          <a:p>
            <a:pPr lvl="1"/>
            <a:r>
              <a:rPr lang="en-US" dirty="0" smtClean="0"/>
              <a:t>Seven (7) real-world animated scenarios</a:t>
            </a:r>
          </a:p>
          <a:p>
            <a:pPr lvl="1"/>
            <a:r>
              <a:rPr lang="en-US" dirty="0" smtClean="0"/>
              <a:t>3-5 situational questions per scenario</a:t>
            </a:r>
          </a:p>
          <a:p>
            <a:pPr lvl="1"/>
            <a:r>
              <a:rPr lang="en-US" dirty="0"/>
              <a:t>Will be available for completion Jan. </a:t>
            </a:r>
            <a:r>
              <a:rPr lang="en-US" dirty="0" smtClean="0"/>
              <a:t>5-6; must complete by </a:t>
            </a:r>
            <a:r>
              <a:rPr lang="en-US" b="1" dirty="0" smtClean="0">
                <a:solidFill>
                  <a:srgbClr val="FF0000"/>
                </a:solidFill>
              </a:rPr>
              <a:t>January 6</a:t>
            </a:r>
          </a:p>
          <a:p>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19886" y="3523949"/>
            <a:ext cx="2653014" cy="2653014"/>
          </a:xfrm>
          <a:prstGeom prst="rect">
            <a:avLst/>
          </a:prstGeom>
        </p:spPr>
      </p:pic>
    </p:spTree>
    <p:extLst>
      <p:ext uri="{BB962C8B-B14F-4D97-AF65-F5344CB8AC3E}">
        <p14:creationId xmlns:p14="http://schemas.microsoft.com/office/powerpoint/2010/main" val="5045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Live Digital Assignment Final Presentation</a:t>
            </a:r>
          </a:p>
        </p:txBody>
      </p:sp>
      <p:sp>
        <p:nvSpPr>
          <p:cNvPr id="3" name="Content Placeholder 2"/>
          <p:cNvSpPr>
            <a:spLocks noGrp="1"/>
          </p:cNvSpPr>
          <p:nvPr>
            <p:ph idx="1"/>
          </p:nvPr>
        </p:nvSpPr>
        <p:spPr/>
        <p:txBody>
          <a:bodyPr>
            <a:normAutofit/>
          </a:bodyPr>
          <a:lstStyle/>
          <a:p>
            <a:r>
              <a:rPr lang="en-US" dirty="0" smtClean="0"/>
              <a:t>Final presentation will be during the </a:t>
            </a:r>
            <a:r>
              <a:rPr lang="en-US" dirty="0"/>
              <a:t>Release 4 Classroom </a:t>
            </a:r>
            <a:r>
              <a:rPr lang="en-US" dirty="0" smtClean="0"/>
              <a:t>session.</a:t>
            </a:r>
          </a:p>
          <a:p>
            <a:r>
              <a:rPr lang="en-US" dirty="0" smtClean="0"/>
              <a:t>You will pitch your product to a panel of faculty and guests.</a:t>
            </a:r>
          </a:p>
          <a:p>
            <a:pPr lvl="1"/>
            <a:r>
              <a:rPr lang="en-US" dirty="0" smtClean="0"/>
              <a:t>The goal is to gain the panels’ commitment of time and resources to fully build out your product.</a:t>
            </a:r>
          </a:p>
          <a:p>
            <a:r>
              <a:rPr lang="en-US" dirty="0" smtClean="0"/>
              <a:t>The portal contains detailed instructions on what to present.</a:t>
            </a:r>
          </a:p>
          <a:p>
            <a:pPr lvl="1"/>
            <a:r>
              <a:rPr lang="en-US" dirty="0" smtClean="0"/>
              <a:t>Evaluation criteria are in the portal as well</a:t>
            </a:r>
          </a:p>
          <a:p>
            <a:r>
              <a:rPr lang="en-US" dirty="0" smtClean="0"/>
              <a:t>Presentation Rules</a:t>
            </a:r>
          </a:p>
          <a:p>
            <a:pPr lvl="1"/>
            <a:r>
              <a:rPr lang="en-US" dirty="0" smtClean="0"/>
              <a:t>15 minutes to present; 10 minutes for questions</a:t>
            </a:r>
          </a:p>
          <a:p>
            <a:pPr lvl="1"/>
            <a:r>
              <a:rPr lang="en-US" dirty="0" smtClean="0"/>
              <a:t>All team members must participate/talk in the presentation</a:t>
            </a:r>
          </a:p>
          <a:p>
            <a:endParaRPr lang="en-US" dirty="0"/>
          </a:p>
          <a:p>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5600" y="3672681"/>
            <a:ext cx="2197100" cy="2197100"/>
          </a:xfrm>
          <a:prstGeom prst="rect">
            <a:avLst/>
          </a:prstGeom>
        </p:spPr>
      </p:pic>
    </p:spTree>
    <p:extLst>
      <p:ext uri="{BB962C8B-B14F-4D97-AF65-F5344CB8AC3E}">
        <p14:creationId xmlns:p14="http://schemas.microsoft.com/office/powerpoint/2010/main" val="552260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Agenda</a:t>
            </a:r>
            <a:endParaRPr lang="en-US" b="1" dirty="0"/>
          </a:p>
        </p:txBody>
      </p:sp>
      <p:sp>
        <p:nvSpPr>
          <p:cNvPr id="3" name="Content Placeholder 2"/>
          <p:cNvSpPr>
            <a:spLocks noGrp="1"/>
          </p:cNvSpPr>
          <p:nvPr>
            <p:ph idx="1"/>
          </p:nvPr>
        </p:nvSpPr>
        <p:spPr/>
        <p:txBody>
          <a:bodyPr>
            <a:normAutofit/>
          </a:bodyPr>
          <a:lstStyle/>
          <a:p>
            <a:r>
              <a:rPr lang="en-US" dirty="0" smtClean="0"/>
              <a:t>Iteration 4.B Welcome and Introduction</a:t>
            </a:r>
          </a:p>
          <a:p>
            <a:pPr lvl="1"/>
            <a:r>
              <a:rPr lang="en-US" dirty="0" smtClean="0"/>
              <a:t>Reminders and updates</a:t>
            </a:r>
          </a:p>
          <a:p>
            <a:pPr lvl="1"/>
            <a:r>
              <a:rPr lang="en-US" dirty="0" smtClean="0"/>
              <a:t>Sessions </a:t>
            </a:r>
            <a:r>
              <a:rPr lang="en-US" dirty="0" smtClean="0"/>
              <a:t>and activities that compose the iteration</a:t>
            </a:r>
          </a:p>
          <a:p>
            <a:r>
              <a:rPr lang="en-US" dirty="0" smtClean="0"/>
              <a:t>Capstone Overview and Classroom Preview</a:t>
            </a:r>
          </a:p>
          <a:p>
            <a:endParaRPr lang="en-US" dirty="0"/>
          </a:p>
        </p:txBody>
      </p:sp>
    </p:spTree>
    <p:extLst>
      <p:ext uri="{BB962C8B-B14F-4D97-AF65-F5344CB8AC3E}">
        <p14:creationId xmlns:p14="http://schemas.microsoft.com/office/powerpoint/2010/main" val="6195855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Notes and Updates</a:t>
            </a:r>
            <a:endParaRPr lang="en-US" b="1" dirty="0"/>
          </a:p>
        </p:txBody>
      </p:sp>
      <p:sp>
        <p:nvSpPr>
          <p:cNvPr id="3" name="Content Placeholder 2"/>
          <p:cNvSpPr>
            <a:spLocks noGrp="1"/>
          </p:cNvSpPr>
          <p:nvPr>
            <p:ph idx="1"/>
          </p:nvPr>
        </p:nvSpPr>
        <p:spPr/>
        <p:txBody>
          <a:bodyPr>
            <a:normAutofit/>
          </a:bodyPr>
          <a:lstStyle/>
          <a:p>
            <a:r>
              <a:rPr lang="en-US" dirty="0" smtClean="0"/>
              <a:t>Assessments</a:t>
            </a:r>
          </a:p>
          <a:p>
            <a:pPr lvl="1"/>
            <a:r>
              <a:rPr lang="en-US" dirty="0" smtClean="0"/>
              <a:t>Thank you for completing the 3.B post-assessment! </a:t>
            </a:r>
          </a:p>
          <a:p>
            <a:pPr lvl="1"/>
            <a:r>
              <a:rPr lang="en-US" dirty="0" smtClean="0"/>
              <a:t>Please continue to push forward with the Release 4 content</a:t>
            </a:r>
          </a:p>
          <a:p>
            <a:r>
              <a:rPr lang="en-US" dirty="0" smtClean="0"/>
              <a:t>Outstanding assignments</a:t>
            </a:r>
          </a:p>
          <a:p>
            <a:pPr lvl="1"/>
            <a:r>
              <a:rPr lang="en-US" dirty="0" smtClean="0"/>
              <a:t>You should have a better idea of where you stand now</a:t>
            </a:r>
          </a:p>
          <a:p>
            <a:pPr lvl="1"/>
            <a:r>
              <a:rPr lang="en-US" dirty="0" smtClean="0"/>
              <a:t>Thank you for sending us updates</a:t>
            </a:r>
          </a:p>
          <a:p>
            <a:pPr lvl="1"/>
            <a:r>
              <a:rPr lang="en-US" dirty="0" smtClean="0"/>
              <a:t>All activities must be completed by December 31 for you to receive credit</a:t>
            </a:r>
          </a:p>
        </p:txBody>
      </p:sp>
    </p:spTree>
    <p:extLst>
      <p:ext uri="{BB962C8B-B14F-4D97-AF65-F5344CB8AC3E}">
        <p14:creationId xmlns:p14="http://schemas.microsoft.com/office/powerpoint/2010/main" val="2585860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4.B – What It’s All About</a:t>
            </a:r>
            <a:endParaRPr lang="en-US" b="1" dirty="0"/>
          </a:p>
        </p:txBody>
      </p:sp>
      <p:grpSp>
        <p:nvGrpSpPr>
          <p:cNvPr id="3" name="Group 2"/>
          <p:cNvGrpSpPr/>
          <p:nvPr/>
        </p:nvGrpSpPr>
        <p:grpSpPr>
          <a:xfrm>
            <a:off x="259652" y="1575505"/>
            <a:ext cx="11703748" cy="4691945"/>
            <a:chOff x="259652" y="1575505"/>
            <a:chExt cx="11703748" cy="4691945"/>
          </a:xfrm>
        </p:grpSpPr>
        <p:sp>
          <p:nvSpPr>
            <p:cNvPr id="6" name="Rectangle 5"/>
            <p:cNvSpPr/>
            <p:nvPr/>
          </p:nvSpPr>
          <p:spPr>
            <a:xfrm>
              <a:off x="259653" y="1575505"/>
              <a:ext cx="117037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Iteration 4.A – Where We’ve Been</a:t>
              </a:r>
              <a:endParaRPr lang="en-US" sz="2400" b="1" dirty="0">
                <a:solidFill>
                  <a:schemeClr val="bg1"/>
                </a:solidFill>
              </a:endParaRPr>
            </a:p>
          </p:txBody>
        </p:sp>
        <p:sp>
          <p:nvSpPr>
            <p:cNvPr id="7" name="Rectangle 6"/>
            <p:cNvSpPr/>
            <p:nvPr/>
          </p:nvSpPr>
          <p:spPr>
            <a:xfrm>
              <a:off x="259652" y="3994855"/>
              <a:ext cx="117037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Iteration 4.B– What’s Next</a:t>
              </a:r>
              <a:endParaRPr lang="en-US" sz="2400" b="1" dirty="0"/>
            </a:p>
          </p:txBody>
        </p:sp>
        <p:sp>
          <p:nvSpPr>
            <p:cNvPr id="8" name="Rectangle 7"/>
            <p:cNvSpPr/>
            <p:nvPr/>
          </p:nvSpPr>
          <p:spPr>
            <a:xfrm>
              <a:off x="259653" y="2082094"/>
              <a:ext cx="11703747" cy="1830030"/>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Arial" panose="020B0604020202020204" pitchFamily="34" charset="0"/>
                <a:buChar char="•"/>
              </a:pPr>
              <a:r>
                <a:rPr lang="en-US" sz="2000" b="1" dirty="0">
                  <a:solidFill>
                    <a:schemeClr val="tx1"/>
                  </a:solidFill>
                </a:rPr>
                <a:t>Select a technical evaluation team with the necessary digital skills.</a:t>
              </a:r>
            </a:p>
            <a:p>
              <a:pPr marL="342900" lvl="0" indent="-342900">
                <a:buFont typeface="Arial" panose="020B0604020202020204" pitchFamily="34" charset="0"/>
                <a:buChar char="•"/>
              </a:pPr>
              <a:r>
                <a:rPr lang="en-US" sz="2000" b="1" dirty="0">
                  <a:solidFill>
                    <a:schemeClr val="tx1"/>
                  </a:solidFill>
                </a:rPr>
                <a:t>Identify how to get the best value solution for your program by negotiating tradeoffs.</a:t>
              </a:r>
            </a:p>
            <a:p>
              <a:pPr marL="342900" lvl="0" indent="-342900">
                <a:buFont typeface="Arial" panose="020B0604020202020204" pitchFamily="34" charset="0"/>
                <a:buChar char="•"/>
              </a:pPr>
              <a:r>
                <a:rPr lang="en-US" sz="2000" b="1" dirty="0">
                  <a:solidFill>
                    <a:schemeClr val="tx1"/>
                  </a:solidFill>
                </a:rPr>
                <a:t>Determine the next steps that follow contract award. </a:t>
              </a:r>
            </a:p>
            <a:p>
              <a:pPr marL="342900" lvl="0" indent="-342900">
                <a:buFont typeface="Arial" panose="020B0604020202020204" pitchFamily="34" charset="0"/>
                <a:buChar char="•"/>
              </a:pPr>
              <a:r>
                <a:rPr lang="en-US" sz="2000" b="1" dirty="0">
                  <a:solidFill>
                    <a:schemeClr val="tx1"/>
                  </a:solidFill>
                </a:rPr>
                <a:t>Identify the effective characteristics of a change agent and strategies to apply at different phases of the change lifecycle as you return to your agency. </a:t>
              </a:r>
            </a:p>
          </p:txBody>
        </p:sp>
        <p:sp>
          <p:nvSpPr>
            <p:cNvPr id="9" name="Rectangle 8"/>
            <p:cNvSpPr/>
            <p:nvPr/>
          </p:nvSpPr>
          <p:spPr>
            <a:xfrm>
              <a:off x="259653" y="4501445"/>
              <a:ext cx="11703747" cy="1766005"/>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a:solidFill>
                  <a:schemeClr val="tx1"/>
                </a:solidFill>
              </a:endParaRPr>
            </a:p>
          </p:txBody>
        </p:sp>
      </p:grpSp>
      <p:sp>
        <p:nvSpPr>
          <p:cNvPr id="10" name="Rectangle 9"/>
          <p:cNvSpPr/>
          <p:nvPr/>
        </p:nvSpPr>
        <p:spPr>
          <a:xfrm>
            <a:off x="259652" y="4450971"/>
            <a:ext cx="11703747" cy="1830030"/>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buFont typeface="Arial" panose="020B0604020202020204" pitchFamily="34" charset="0"/>
              <a:buChar char="•"/>
            </a:pPr>
            <a:r>
              <a:rPr lang="en-US" sz="2000" b="1" dirty="0">
                <a:solidFill>
                  <a:schemeClr val="tx1"/>
                </a:solidFill>
              </a:rPr>
              <a:t>Identify software engineering practices for high-quality digital services like version control, continuous integration, and continuous delivery</a:t>
            </a:r>
            <a:r>
              <a:rPr lang="en-US" sz="2000" b="1" dirty="0" smtClean="0">
                <a:solidFill>
                  <a:schemeClr val="tx1"/>
                </a:solidFill>
              </a:rPr>
              <a:t>.</a:t>
            </a:r>
            <a:endParaRPr lang="en-US" sz="2000" b="1" dirty="0">
              <a:solidFill>
                <a:schemeClr val="tx1"/>
              </a:solidFill>
            </a:endParaRPr>
          </a:p>
          <a:p>
            <a:pPr marL="342900" lvl="0" indent="-342900">
              <a:buFont typeface="Arial" panose="020B0604020202020204" pitchFamily="34" charset="0"/>
              <a:buChar char="•"/>
            </a:pPr>
            <a:r>
              <a:rPr lang="en-US" sz="2000" b="1" dirty="0">
                <a:solidFill>
                  <a:schemeClr val="tx1"/>
                </a:solidFill>
              </a:rPr>
              <a:t>Identify metrics creation and utilization to help identify when failure actually occurs</a:t>
            </a:r>
            <a:r>
              <a:rPr lang="en-US" sz="2000" b="1" dirty="0" smtClean="0">
                <a:solidFill>
                  <a:schemeClr val="tx1"/>
                </a:solidFill>
              </a:rPr>
              <a:t>.</a:t>
            </a:r>
          </a:p>
          <a:p>
            <a:pPr marL="342900" lvl="0" indent="-342900">
              <a:buFont typeface="Arial" panose="020B0604020202020204" pitchFamily="34" charset="0"/>
              <a:buChar char="•"/>
            </a:pPr>
            <a:r>
              <a:rPr lang="en-US" sz="2000" b="1" dirty="0" smtClean="0">
                <a:solidFill>
                  <a:schemeClr val="tx1"/>
                </a:solidFill>
              </a:rPr>
              <a:t>Determine how to execute an exit strategy and course correct.</a:t>
            </a:r>
            <a:endParaRPr lang="en-US" sz="2000" b="1" dirty="0">
              <a:solidFill>
                <a:schemeClr val="tx1"/>
              </a:solidFill>
            </a:endParaRPr>
          </a:p>
        </p:txBody>
      </p:sp>
    </p:spTree>
    <p:extLst>
      <p:ext uri="{BB962C8B-B14F-4D97-AF65-F5344CB8AC3E}">
        <p14:creationId xmlns:p14="http://schemas.microsoft.com/office/powerpoint/2010/main" val="41879564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Iteration 4.B &amp; Capstone Timeline &amp; Bronze Activities</a:t>
            </a:r>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3488300805"/>
              </p:ext>
            </p:extLst>
          </p:nvPr>
        </p:nvGraphicFramePr>
        <p:xfrm>
          <a:off x="213074" y="1416777"/>
          <a:ext cx="11703745" cy="2236612"/>
        </p:xfrm>
        <a:graphic>
          <a:graphicData uri="http://schemas.openxmlformats.org/drawingml/2006/table">
            <a:tbl>
              <a:tblPr>
                <a:tableStyleId>{5940675A-B579-460E-94D1-54222C63F5DA}</a:tableStyleId>
              </a:tblPr>
              <a:tblGrid>
                <a:gridCol w="2340749"/>
                <a:gridCol w="2340749"/>
                <a:gridCol w="2340749"/>
                <a:gridCol w="2340749"/>
                <a:gridCol w="2340749"/>
              </a:tblGrid>
              <a:tr h="1118306">
                <a:tc>
                  <a:txBody>
                    <a:bodyPr/>
                    <a:lstStyle/>
                    <a:p>
                      <a:pPr algn="r"/>
                      <a:r>
                        <a:rPr lang="en-US" sz="2400" b="1" dirty="0" smtClean="0"/>
                        <a:t>Dec. 19</a:t>
                      </a:r>
                      <a:endParaRPr lang="en-US" sz="2400" b="1" dirty="0"/>
                    </a:p>
                  </a:txBody>
                  <a:tcPr/>
                </a:tc>
                <a:tc>
                  <a:txBody>
                    <a:bodyPr/>
                    <a:lstStyle/>
                    <a:p>
                      <a:pPr algn="r"/>
                      <a:r>
                        <a:rPr lang="en-US" sz="2400" b="1" dirty="0" smtClean="0"/>
                        <a:t>20</a:t>
                      </a:r>
                      <a:endParaRPr lang="en-US" sz="2400" b="1" dirty="0"/>
                    </a:p>
                  </a:txBody>
                  <a:tcPr/>
                </a:tc>
                <a:tc>
                  <a:txBody>
                    <a:bodyPr/>
                    <a:lstStyle/>
                    <a:p>
                      <a:pPr algn="r"/>
                      <a:r>
                        <a:rPr lang="en-US" sz="2400" b="1" dirty="0" smtClean="0"/>
                        <a:t>21</a:t>
                      </a:r>
                      <a:endParaRPr lang="en-US" sz="2400" b="1" dirty="0"/>
                    </a:p>
                  </a:txBody>
                  <a:tcPr>
                    <a:solidFill>
                      <a:schemeClr val="bg1"/>
                    </a:solidFill>
                  </a:tcPr>
                </a:tc>
                <a:tc>
                  <a:txBody>
                    <a:bodyPr/>
                    <a:lstStyle/>
                    <a:p>
                      <a:pPr algn="r"/>
                      <a:r>
                        <a:rPr lang="en-US" sz="2400" b="1" dirty="0" smtClean="0"/>
                        <a:t>22</a:t>
                      </a:r>
                      <a:endParaRPr lang="en-US" sz="2400" b="1" dirty="0"/>
                    </a:p>
                  </a:txBody>
                  <a:tcPr/>
                </a:tc>
                <a:tc>
                  <a:txBody>
                    <a:bodyPr/>
                    <a:lstStyle/>
                    <a:p>
                      <a:pPr algn="r"/>
                      <a:r>
                        <a:rPr lang="en-US" sz="2400" b="1" dirty="0" smtClean="0"/>
                        <a:t>23</a:t>
                      </a:r>
                      <a:endParaRPr lang="en-US" sz="2400" b="1" dirty="0"/>
                    </a:p>
                  </a:txBody>
                  <a:tcPr/>
                </a:tc>
              </a:tr>
              <a:tr h="1118306">
                <a:tc>
                  <a:txBody>
                    <a:bodyPr/>
                    <a:lstStyle/>
                    <a:p>
                      <a:pPr algn="r"/>
                      <a:endParaRPr lang="en-US" sz="2400" b="1" dirty="0"/>
                    </a:p>
                  </a:txBody>
                  <a:tcPr/>
                </a:tc>
                <a:tc>
                  <a:txBody>
                    <a:bodyPr/>
                    <a:lstStyle/>
                    <a:p>
                      <a:pPr algn="r"/>
                      <a:endParaRPr lang="en-US" sz="2400" b="1" dirty="0"/>
                    </a:p>
                  </a:txBody>
                  <a:tcPr/>
                </a:tc>
                <a:tc>
                  <a:txBody>
                    <a:bodyPr/>
                    <a:lstStyle/>
                    <a:p>
                      <a:pPr algn="r"/>
                      <a:endParaRPr lang="en-US" sz="2400" b="1" dirty="0"/>
                    </a:p>
                  </a:txBody>
                  <a:tcPr>
                    <a:solidFill>
                      <a:schemeClr val="bg1"/>
                    </a:solidFill>
                  </a:tcPr>
                </a:tc>
                <a:tc>
                  <a:txBody>
                    <a:bodyPr/>
                    <a:lstStyle/>
                    <a:p>
                      <a:pPr algn="r"/>
                      <a:endParaRPr lang="en-US" sz="2400" b="1" dirty="0"/>
                    </a:p>
                  </a:txBody>
                  <a:tcPr/>
                </a:tc>
                <a:tc>
                  <a:txBody>
                    <a:bodyPr/>
                    <a:lstStyle/>
                    <a:p>
                      <a:pPr algn="r"/>
                      <a:endParaRPr lang="en-US" sz="2400" b="1"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45368019"/>
              </p:ext>
            </p:extLst>
          </p:nvPr>
        </p:nvGraphicFramePr>
        <p:xfrm>
          <a:off x="213074" y="2518319"/>
          <a:ext cx="11703745" cy="1114997"/>
        </p:xfrm>
        <a:graphic>
          <a:graphicData uri="http://schemas.openxmlformats.org/drawingml/2006/table">
            <a:tbl>
              <a:tblPr>
                <a:tableStyleId>{5940675A-B579-460E-94D1-54222C63F5DA}</a:tableStyleId>
              </a:tblPr>
              <a:tblGrid>
                <a:gridCol w="2340749"/>
                <a:gridCol w="2340749"/>
                <a:gridCol w="2340749"/>
                <a:gridCol w="2340749"/>
                <a:gridCol w="2340749"/>
              </a:tblGrid>
              <a:tr h="1114997">
                <a:tc>
                  <a:txBody>
                    <a:bodyPr/>
                    <a:lstStyle/>
                    <a:p>
                      <a:pPr algn="r"/>
                      <a:r>
                        <a:rPr lang="en-US" sz="2400" b="1" dirty="0" smtClean="0"/>
                        <a:t>Jan.</a:t>
                      </a:r>
                      <a:r>
                        <a:rPr lang="en-US" sz="2400" b="1" baseline="0" dirty="0" smtClean="0"/>
                        <a:t> </a:t>
                      </a:r>
                      <a:r>
                        <a:rPr lang="en-US" sz="2400" b="1" dirty="0" smtClean="0"/>
                        <a:t>2</a:t>
                      </a:r>
                      <a:endParaRPr lang="en-US" sz="2400" b="1" dirty="0"/>
                    </a:p>
                  </a:txBody>
                  <a:tcPr/>
                </a:tc>
                <a:tc>
                  <a:txBody>
                    <a:bodyPr/>
                    <a:lstStyle/>
                    <a:p>
                      <a:pPr algn="r"/>
                      <a:r>
                        <a:rPr lang="en-US" sz="2400" b="1" dirty="0" smtClean="0"/>
                        <a:t>3</a:t>
                      </a:r>
                      <a:endParaRPr lang="en-US" sz="2400" b="1" dirty="0"/>
                    </a:p>
                  </a:txBody>
                  <a:tcPr/>
                </a:tc>
                <a:tc>
                  <a:txBody>
                    <a:bodyPr/>
                    <a:lstStyle/>
                    <a:p>
                      <a:pPr algn="r"/>
                      <a:r>
                        <a:rPr lang="en-US" sz="2400" b="1" dirty="0" smtClean="0"/>
                        <a:t>4</a:t>
                      </a:r>
                      <a:endParaRPr lang="en-US" sz="2400" b="1" dirty="0"/>
                    </a:p>
                  </a:txBody>
                  <a:tcPr/>
                </a:tc>
                <a:tc>
                  <a:txBody>
                    <a:bodyPr/>
                    <a:lstStyle/>
                    <a:p>
                      <a:pPr algn="r"/>
                      <a:r>
                        <a:rPr lang="en-US" sz="2400" b="1" dirty="0" smtClean="0"/>
                        <a:t>5</a:t>
                      </a:r>
                      <a:endParaRPr lang="en-US" sz="2400" b="1" dirty="0"/>
                    </a:p>
                  </a:txBody>
                  <a:tcPr/>
                </a:tc>
                <a:tc>
                  <a:txBody>
                    <a:bodyPr/>
                    <a:lstStyle/>
                    <a:p>
                      <a:pPr algn="r"/>
                      <a:r>
                        <a:rPr lang="en-US" sz="2400" b="1" dirty="0" smtClean="0"/>
                        <a:t>6</a:t>
                      </a:r>
                      <a:endParaRPr lang="en-US" sz="2400" b="1" dirty="0"/>
                    </a:p>
                  </a:txBody>
                  <a:tcPr/>
                </a:tc>
              </a:tr>
            </a:tbl>
          </a:graphicData>
        </a:graphic>
      </p:graphicFrame>
      <p:sp>
        <p:nvSpPr>
          <p:cNvPr id="11" name="Rectangle 10"/>
          <p:cNvSpPr/>
          <p:nvPr/>
        </p:nvSpPr>
        <p:spPr>
          <a:xfrm>
            <a:off x="205728" y="1773286"/>
            <a:ext cx="2348319" cy="731928"/>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Iteration Planning Meeting</a:t>
            </a:r>
          </a:p>
          <a:p>
            <a:pPr algn="ctr">
              <a:lnSpc>
                <a:spcPct val="80000"/>
              </a:lnSpc>
            </a:pPr>
            <a:r>
              <a:rPr lang="en-US" sz="2000" dirty="0" smtClean="0">
                <a:solidFill>
                  <a:schemeClr val="bg1"/>
                </a:solidFill>
              </a:rPr>
              <a:t>11:00 – 11:30 am ET</a:t>
            </a:r>
            <a:endParaRPr lang="en-US" sz="2000" dirty="0">
              <a:solidFill>
                <a:schemeClr val="bg1"/>
              </a:solidFill>
            </a:endParaRPr>
          </a:p>
        </p:txBody>
      </p:sp>
      <p:sp>
        <p:nvSpPr>
          <p:cNvPr id="13" name="Rectangle 12"/>
          <p:cNvSpPr/>
          <p:nvPr/>
        </p:nvSpPr>
        <p:spPr>
          <a:xfrm>
            <a:off x="213074" y="3719985"/>
            <a:ext cx="11703747"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solidFill>
                  <a:schemeClr val="bg1"/>
                </a:solidFill>
              </a:rPr>
              <a:t>Iteration 4.B Pre- &amp; Post-Assessment</a:t>
            </a:r>
            <a:endParaRPr lang="en-US" sz="2000" b="1" dirty="0">
              <a:solidFill>
                <a:schemeClr val="bg1"/>
              </a:solidFill>
            </a:endParaRPr>
          </a:p>
          <a:p>
            <a:pPr algn="ctr">
              <a:lnSpc>
                <a:spcPct val="80000"/>
              </a:lnSpc>
            </a:pPr>
            <a:r>
              <a:rPr lang="en-US" sz="2000" dirty="0" smtClean="0"/>
              <a:t>30 minutes</a:t>
            </a:r>
            <a:endParaRPr lang="en-US" sz="2000" dirty="0"/>
          </a:p>
        </p:txBody>
      </p:sp>
      <p:sp>
        <p:nvSpPr>
          <p:cNvPr id="16" name="Rectangle 15"/>
          <p:cNvSpPr/>
          <p:nvPr/>
        </p:nvSpPr>
        <p:spPr>
          <a:xfrm>
            <a:off x="213074" y="5613381"/>
            <a:ext cx="11703745"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Course Capstone Assessment</a:t>
            </a:r>
          </a:p>
          <a:p>
            <a:pPr algn="ctr">
              <a:lnSpc>
                <a:spcPct val="80000"/>
              </a:lnSpc>
            </a:pPr>
            <a:r>
              <a:rPr lang="en-US" sz="2000" dirty="0" smtClean="0"/>
              <a:t>2 hours</a:t>
            </a:r>
            <a:endParaRPr lang="en-US" sz="2000" dirty="0"/>
          </a:p>
        </p:txBody>
      </p:sp>
      <p:sp>
        <p:nvSpPr>
          <p:cNvPr id="18" name="Rectangle 17"/>
          <p:cNvSpPr/>
          <p:nvPr/>
        </p:nvSpPr>
        <p:spPr>
          <a:xfrm>
            <a:off x="213074" y="4186057"/>
            <a:ext cx="11703747" cy="461979"/>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a:t>Reading: </a:t>
            </a:r>
            <a:r>
              <a:rPr lang="en-US" sz="2000" b="1" dirty="0" smtClean="0"/>
              <a:t>Amplifying Agile Delivery</a:t>
            </a:r>
            <a:endParaRPr lang="en-US" sz="2000" b="1" dirty="0"/>
          </a:p>
          <a:p>
            <a:pPr algn="ctr">
              <a:lnSpc>
                <a:spcPct val="80000"/>
              </a:lnSpc>
            </a:pPr>
            <a:r>
              <a:rPr lang="en-US" sz="2000" dirty="0"/>
              <a:t>30 Minutes</a:t>
            </a:r>
          </a:p>
        </p:txBody>
      </p:sp>
      <p:sp>
        <p:nvSpPr>
          <p:cNvPr id="17" name="Rectangle 16"/>
          <p:cNvSpPr/>
          <p:nvPr/>
        </p:nvSpPr>
        <p:spPr>
          <a:xfrm>
            <a:off x="213074" y="4660785"/>
            <a:ext cx="11703747" cy="480582"/>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endParaRPr lang="en-US" sz="2000" b="1" dirty="0" smtClean="0"/>
          </a:p>
          <a:p>
            <a:pPr algn="ctr">
              <a:lnSpc>
                <a:spcPct val="80000"/>
              </a:lnSpc>
            </a:pPr>
            <a:r>
              <a:rPr lang="en-US" sz="2000" b="1" dirty="0"/>
              <a:t>Activity: </a:t>
            </a:r>
            <a:r>
              <a:rPr lang="en-US" sz="2000" b="1" dirty="0" smtClean="0"/>
              <a:t>Using Metrics and Incentives</a:t>
            </a:r>
            <a:endParaRPr lang="en-US" sz="2000" b="1" dirty="0"/>
          </a:p>
          <a:p>
            <a:pPr algn="ctr">
              <a:lnSpc>
                <a:spcPct val="80000"/>
              </a:lnSpc>
            </a:pPr>
            <a:r>
              <a:rPr lang="en-US" sz="2000" dirty="0" smtClean="0"/>
              <a:t>1 hour</a:t>
            </a:r>
            <a:endParaRPr lang="en-US" sz="2000" dirty="0"/>
          </a:p>
          <a:p>
            <a:pPr algn="ctr">
              <a:lnSpc>
                <a:spcPct val="80000"/>
              </a:lnSpc>
            </a:pPr>
            <a:endParaRPr lang="en-US" sz="2000" dirty="0"/>
          </a:p>
        </p:txBody>
      </p:sp>
      <p:sp>
        <p:nvSpPr>
          <p:cNvPr id="20" name="Rectangle 19"/>
          <p:cNvSpPr/>
          <p:nvPr/>
        </p:nvSpPr>
        <p:spPr>
          <a:xfrm>
            <a:off x="213074" y="5149509"/>
            <a:ext cx="11703745" cy="457200"/>
          </a:xfrm>
          <a:prstGeom prst="rect">
            <a:avLst/>
          </a:prstGeom>
          <a:solidFill>
            <a:srgbClr val="0068A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2000" b="1" dirty="0" smtClean="0"/>
              <a:t>Activity: Exit Strategy</a:t>
            </a:r>
          </a:p>
          <a:p>
            <a:pPr algn="ctr">
              <a:lnSpc>
                <a:spcPct val="80000"/>
              </a:lnSpc>
            </a:pPr>
            <a:r>
              <a:rPr lang="en-US" sz="2000" dirty="0" smtClean="0"/>
              <a:t>1 hour</a:t>
            </a:r>
            <a:endParaRPr lang="en-US" sz="2000" dirty="0"/>
          </a:p>
        </p:txBody>
      </p:sp>
      <p:sp>
        <p:nvSpPr>
          <p:cNvPr id="22" name="Rectangle 21"/>
          <p:cNvSpPr/>
          <p:nvPr/>
        </p:nvSpPr>
        <p:spPr>
          <a:xfrm>
            <a:off x="9601176" y="3042115"/>
            <a:ext cx="2315643" cy="555334"/>
          </a:xfrm>
          <a:prstGeom prst="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1900" b="1" dirty="0" smtClean="0">
                <a:solidFill>
                  <a:schemeClr val="bg1"/>
                </a:solidFill>
              </a:rPr>
              <a:t>Capstone Skills Test Deadline</a:t>
            </a:r>
            <a:endParaRPr lang="en-US" sz="2000" dirty="0" smtClean="0">
              <a:solidFill>
                <a:schemeClr val="bg1"/>
              </a:solidFill>
            </a:endParaRPr>
          </a:p>
        </p:txBody>
      </p:sp>
    </p:spTree>
    <p:extLst>
      <p:ext uri="{BB962C8B-B14F-4D97-AF65-F5344CB8AC3E}">
        <p14:creationId xmlns:p14="http://schemas.microsoft.com/office/powerpoint/2010/main" val="16269310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143500" y="1575505"/>
            <a:ext cx="6489176" cy="4571729"/>
          </a:xfrm>
          <a:prstGeom prst="rect">
            <a:avLst/>
          </a:prstGeom>
        </p:spPr>
      </p:pic>
      <p:sp>
        <p:nvSpPr>
          <p:cNvPr id="2" name="Title 1"/>
          <p:cNvSpPr>
            <a:spLocks noGrp="1"/>
          </p:cNvSpPr>
          <p:nvPr>
            <p:ph type="title"/>
          </p:nvPr>
        </p:nvSpPr>
        <p:spPr/>
        <p:txBody>
          <a:bodyPr/>
          <a:lstStyle/>
          <a:p>
            <a:r>
              <a:rPr lang="en-US" b="1" dirty="0" smtClean="0"/>
              <a:t>Iteration 4.B Pre-Assessment</a:t>
            </a:r>
            <a:endParaRPr lang="en-US" b="1" dirty="0"/>
          </a:p>
        </p:txBody>
      </p:sp>
      <p:grpSp>
        <p:nvGrpSpPr>
          <p:cNvPr id="6" name="Group 5"/>
          <p:cNvGrpSpPr/>
          <p:nvPr/>
        </p:nvGrpSpPr>
        <p:grpSpPr>
          <a:xfrm>
            <a:off x="259653" y="1575505"/>
            <a:ext cx="6560247" cy="4569263"/>
            <a:chOff x="259653" y="1575505"/>
            <a:chExt cx="6560247" cy="4569263"/>
          </a:xfrm>
        </p:grpSpPr>
        <p:grpSp>
          <p:nvGrpSpPr>
            <p:cNvPr id="5" name="Group 4"/>
            <p:cNvGrpSpPr/>
            <p:nvPr/>
          </p:nvGrpSpPr>
          <p:grpSpPr>
            <a:xfrm>
              <a:off x="259653" y="1575505"/>
              <a:ext cx="4883847" cy="4569263"/>
              <a:chOff x="259653" y="1575505"/>
              <a:chExt cx="4883847" cy="4569263"/>
            </a:xfrm>
          </p:grpSpPr>
          <p:sp>
            <p:nvSpPr>
              <p:cNvPr id="8" name="Rectangle 7"/>
              <p:cNvSpPr/>
              <p:nvPr/>
            </p:nvSpPr>
            <p:spPr>
              <a:xfrm>
                <a:off x="259653" y="1575505"/>
                <a:ext cx="4883847" cy="506590"/>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Iteration </a:t>
                </a:r>
                <a:r>
                  <a:rPr lang="en-US" sz="2400" b="1" dirty="0" smtClean="0"/>
                  <a:t>4.B </a:t>
                </a:r>
                <a:r>
                  <a:rPr lang="en-US" sz="2400" b="1" dirty="0"/>
                  <a:t>Pre-Assessment</a:t>
                </a:r>
              </a:p>
            </p:txBody>
          </p:sp>
          <p:sp>
            <p:nvSpPr>
              <p:cNvPr id="9" name="Rectangle 8"/>
              <p:cNvSpPr/>
              <p:nvPr/>
            </p:nvSpPr>
            <p:spPr>
              <a:xfrm>
                <a:off x="259653" y="2082094"/>
                <a:ext cx="4883847" cy="4062674"/>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About 30 minutes</a:t>
                </a:r>
                <a:endParaRPr lang="en-US" sz="2400" b="1" dirty="0">
                  <a:solidFill>
                    <a:schemeClr val="tx1"/>
                  </a:solidFill>
                </a:endParaRPr>
              </a:p>
              <a:p>
                <a:pPr marL="342900" indent="-342900">
                  <a:buFont typeface="Arial" panose="020B0604020202020204" pitchFamily="34" charset="0"/>
                  <a:buChar char="•"/>
                </a:pPr>
                <a:r>
                  <a:rPr lang="en-US" sz="2400" b="1" dirty="0" smtClean="0">
                    <a:solidFill>
                      <a:schemeClr val="tx1"/>
                    </a:solidFill>
                  </a:rPr>
                  <a:t>Bronze-level requirement</a:t>
                </a:r>
              </a:p>
              <a:p>
                <a:pPr marL="342900" indent="-342900">
                  <a:buFont typeface="Arial" panose="020B0604020202020204" pitchFamily="34" charset="0"/>
                  <a:buChar char="•"/>
                </a:pPr>
                <a:r>
                  <a:rPr lang="en-US" sz="2400" b="1" dirty="0" smtClean="0">
                    <a:solidFill>
                      <a:schemeClr val="tx1"/>
                    </a:solidFill>
                  </a:rPr>
                  <a:t>Presents you with a real-life challenge that you may encounter on the job</a:t>
                </a:r>
              </a:p>
              <a:p>
                <a:pPr marL="342900" indent="-342900">
                  <a:buFont typeface="Arial" panose="020B0604020202020204" pitchFamily="34" charset="0"/>
                  <a:buChar char="•"/>
                </a:pPr>
                <a:r>
                  <a:rPr lang="en-US" sz="2400" b="1" dirty="0" smtClean="0">
                    <a:solidFill>
                      <a:schemeClr val="tx1"/>
                    </a:solidFill>
                  </a:rPr>
                  <a:t>Use exercise as </a:t>
                </a:r>
                <a:r>
                  <a:rPr lang="en-US" sz="2400" b="1" dirty="0">
                    <a:solidFill>
                      <a:schemeClr val="tx1"/>
                    </a:solidFill>
                  </a:rPr>
                  <a:t>a gauge </a:t>
                </a:r>
                <a:r>
                  <a:rPr lang="en-US" sz="2400" b="1" dirty="0" smtClean="0">
                    <a:solidFill>
                      <a:schemeClr val="tx1"/>
                    </a:solidFill>
                  </a:rPr>
                  <a:t>to determine your knowledge going into this iteration</a:t>
                </a:r>
              </a:p>
            </p:txBody>
          </p:sp>
        </p:grpSp>
        <p:sp>
          <p:nvSpPr>
            <p:cNvPr id="12" name="Rectangle 11"/>
            <p:cNvSpPr/>
            <p:nvPr/>
          </p:nvSpPr>
          <p:spPr>
            <a:xfrm>
              <a:off x="5143500" y="5294232"/>
              <a:ext cx="1676400" cy="437265"/>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2055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259653" y="1575504"/>
            <a:ext cx="4883847" cy="4591822"/>
            <a:chOff x="259653" y="1575504"/>
            <a:chExt cx="4883847" cy="4591822"/>
          </a:xfrm>
        </p:grpSpPr>
        <p:sp>
          <p:nvSpPr>
            <p:cNvPr id="8" name="Rectangle 7"/>
            <p:cNvSpPr/>
            <p:nvPr/>
          </p:nvSpPr>
          <p:spPr>
            <a:xfrm>
              <a:off x="259653" y="1575504"/>
              <a:ext cx="4883847" cy="637344"/>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Readings: Amplifying Agile Delivery (B)</a:t>
              </a:r>
              <a:endParaRPr lang="en-US" sz="2400" b="1" dirty="0"/>
            </a:p>
          </p:txBody>
        </p:sp>
        <p:sp>
          <p:nvSpPr>
            <p:cNvPr id="9" name="Rectangle 8"/>
            <p:cNvSpPr/>
            <p:nvPr/>
          </p:nvSpPr>
          <p:spPr>
            <a:xfrm>
              <a:off x="259653" y="2212848"/>
              <a:ext cx="4883847" cy="3954478"/>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endParaRPr lang="en-US" sz="2400" b="1" dirty="0" smtClean="0">
                <a:solidFill>
                  <a:schemeClr val="tx1"/>
                </a:solidFill>
              </a:endParaRPr>
            </a:p>
          </p:txBody>
        </p:sp>
      </p:grpSp>
      <p:sp>
        <p:nvSpPr>
          <p:cNvPr id="2" name="Title 1"/>
          <p:cNvSpPr>
            <a:spLocks noGrp="1"/>
          </p:cNvSpPr>
          <p:nvPr>
            <p:ph type="title"/>
          </p:nvPr>
        </p:nvSpPr>
        <p:spPr/>
        <p:txBody>
          <a:bodyPr/>
          <a:lstStyle/>
          <a:p>
            <a:r>
              <a:rPr lang="en-US" b="1" dirty="0" smtClean="0"/>
              <a:t>Readings: </a:t>
            </a:r>
            <a:r>
              <a:rPr lang="en-US" b="1" dirty="0" smtClean="0"/>
              <a:t>Amplifying Agile Delivery (B)</a:t>
            </a:r>
            <a:endParaRPr lang="en-US" b="1" dirty="0"/>
          </a:p>
        </p:txBody>
      </p:sp>
      <p:sp>
        <p:nvSpPr>
          <p:cNvPr id="5" name="TextBox 4"/>
          <p:cNvSpPr txBox="1"/>
          <p:nvPr/>
        </p:nvSpPr>
        <p:spPr>
          <a:xfrm>
            <a:off x="259653" y="2212848"/>
            <a:ext cx="4883847" cy="3785652"/>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t>30 minutes</a:t>
            </a:r>
          </a:p>
          <a:p>
            <a:pPr marL="342900" indent="-342900">
              <a:buFont typeface="Arial" panose="020B0604020202020204" pitchFamily="34" charset="0"/>
              <a:buChar char="•"/>
            </a:pPr>
            <a:r>
              <a:rPr lang="en-US" sz="2400" b="1" dirty="0" smtClean="0"/>
              <a:t>Bronze-level </a:t>
            </a:r>
            <a:r>
              <a:rPr lang="en-US" sz="2400" b="1" dirty="0" smtClean="0"/>
              <a:t>activity</a:t>
            </a:r>
          </a:p>
          <a:p>
            <a:pPr marL="342900" indent="-342900">
              <a:buFont typeface="Arial" panose="020B0604020202020204" pitchFamily="34" charset="0"/>
              <a:buChar char="•"/>
            </a:pPr>
            <a:r>
              <a:rPr lang="en-US" sz="2400" b="1" dirty="0" smtClean="0"/>
              <a:t>Read about best practices in industry regarding the management and delivery of Agile projects</a:t>
            </a:r>
          </a:p>
          <a:p>
            <a:pPr marL="342900" indent="-342900">
              <a:buFont typeface="Arial" panose="020B0604020202020204" pitchFamily="34" charset="0"/>
              <a:buChar char="•"/>
            </a:pPr>
            <a:r>
              <a:rPr lang="en-US" sz="2400" b="1" dirty="0" smtClean="0"/>
              <a:t>Share your thoughts in the discussion board </a:t>
            </a:r>
          </a:p>
          <a:p>
            <a:pPr marL="342900" indent="-342900">
              <a:buFont typeface="Arial" panose="020B0604020202020204" pitchFamily="34" charset="0"/>
              <a:buChar char="•"/>
            </a:pPr>
            <a:r>
              <a:rPr lang="en-US" sz="2400" b="1" dirty="0" smtClean="0"/>
              <a:t>Share additional best practice resources in the course </a:t>
            </a:r>
            <a:r>
              <a:rPr lang="en-US" sz="2400" b="1" dirty="0" smtClean="0"/>
              <a:t>Wiki</a:t>
            </a:r>
            <a:endParaRPr lang="en-US" sz="2400" b="1" dirty="0"/>
          </a:p>
        </p:txBody>
      </p:sp>
      <p:pic>
        <p:nvPicPr>
          <p:cNvPr id="6" name="Picture 5"/>
          <p:cNvPicPr>
            <a:picLocks noChangeAspect="1"/>
          </p:cNvPicPr>
          <p:nvPr/>
        </p:nvPicPr>
        <p:blipFill>
          <a:blip r:embed="rId3"/>
          <a:stretch>
            <a:fillRect/>
          </a:stretch>
        </p:blipFill>
        <p:spPr>
          <a:xfrm>
            <a:off x="5143500" y="1575504"/>
            <a:ext cx="6819114" cy="4609632"/>
          </a:xfrm>
          <a:prstGeom prst="rect">
            <a:avLst/>
          </a:prstGeom>
        </p:spPr>
      </p:pic>
    </p:spTree>
    <p:extLst>
      <p:ext uri="{BB962C8B-B14F-4D97-AF65-F5344CB8AC3E}">
        <p14:creationId xmlns:p14="http://schemas.microsoft.com/office/powerpoint/2010/main" val="23507904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Software Engineering Best Practices Analysis</a:t>
            </a:r>
            <a:br>
              <a:rPr lang="en-US" b="1" dirty="0" smtClean="0"/>
            </a:br>
            <a:r>
              <a:rPr lang="en-US" b="1" dirty="0" smtClean="0"/>
              <a:t>(S)</a:t>
            </a:r>
            <a:endParaRPr lang="en-US" b="1" dirty="0"/>
          </a:p>
        </p:txBody>
      </p:sp>
      <p:grpSp>
        <p:nvGrpSpPr>
          <p:cNvPr id="3" name="Group 2"/>
          <p:cNvGrpSpPr/>
          <p:nvPr/>
        </p:nvGrpSpPr>
        <p:grpSpPr>
          <a:xfrm>
            <a:off x="259653" y="1575504"/>
            <a:ext cx="6467580" cy="4591822"/>
            <a:chOff x="259653" y="1575504"/>
            <a:chExt cx="6467580" cy="4591822"/>
          </a:xfrm>
        </p:grpSpPr>
        <p:sp>
          <p:nvSpPr>
            <p:cNvPr id="8" name="Rectangle 7"/>
            <p:cNvSpPr/>
            <p:nvPr/>
          </p:nvSpPr>
          <p:spPr>
            <a:xfrm>
              <a:off x="259653" y="1575504"/>
              <a:ext cx="4883847" cy="1007676"/>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Activity: Software Engineering Best Practices Analysis</a:t>
              </a:r>
              <a:br>
                <a:rPr lang="en-US" sz="2400" b="1" dirty="0"/>
              </a:br>
              <a:r>
                <a:rPr lang="en-US" sz="2400" b="1" dirty="0"/>
                <a:t>(S)</a:t>
              </a:r>
            </a:p>
          </p:txBody>
        </p:sp>
        <p:sp>
          <p:nvSpPr>
            <p:cNvPr id="9" name="Rectangle 8"/>
            <p:cNvSpPr/>
            <p:nvPr/>
          </p:nvSpPr>
          <p:spPr>
            <a:xfrm>
              <a:off x="259653" y="2583180"/>
              <a:ext cx="4883847" cy="3584146"/>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About 1 hour</a:t>
              </a:r>
            </a:p>
            <a:p>
              <a:pPr marL="342900" indent="-342900">
                <a:buFont typeface="Arial" panose="020B0604020202020204" pitchFamily="34" charset="0"/>
                <a:buChar char="•"/>
              </a:pPr>
              <a:r>
                <a:rPr lang="en-US" sz="2400" b="1" dirty="0" smtClean="0">
                  <a:solidFill>
                    <a:schemeClr val="tx1"/>
                  </a:solidFill>
                </a:rPr>
                <a:t>Silver-level requirement</a:t>
              </a:r>
            </a:p>
            <a:p>
              <a:pPr marL="342900" indent="-342900">
                <a:buFont typeface="Arial" panose="020B0604020202020204" pitchFamily="34" charset="0"/>
                <a:buChar char="•"/>
              </a:pPr>
              <a:r>
                <a:rPr lang="en-US" sz="2400" b="1" dirty="0" smtClean="0">
                  <a:solidFill>
                    <a:schemeClr val="tx1"/>
                  </a:solidFill>
                </a:rPr>
                <a:t>Analyze failed IT acquisitions in government</a:t>
              </a:r>
            </a:p>
            <a:p>
              <a:pPr marL="342900" indent="-342900">
                <a:buFont typeface="Arial" panose="020B0604020202020204" pitchFamily="34" charset="0"/>
                <a:buChar char="•"/>
              </a:pPr>
              <a:r>
                <a:rPr lang="en-US" sz="2400" b="1" dirty="0" smtClean="0">
                  <a:solidFill>
                    <a:schemeClr val="tx1"/>
                  </a:solidFill>
                </a:rPr>
                <a:t>Determine what could have been done to ensure success</a:t>
              </a:r>
            </a:p>
            <a:p>
              <a:pPr marL="342900" indent="-342900">
                <a:buFont typeface="Arial" panose="020B0604020202020204" pitchFamily="34" charset="0"/>
                <a:buChar char="•"/>
              </a:pPr>
              <a:r>
                <a:rPr lang="en-US" sz="2400" b="1" dirty="0" smtClean="0">
                  <a:solidFill>
                    <a:schemeClr val="tx1"/>
                  </a:solidFill>
                </a:rPr>
                <a:t>Engage in discussion posts</a:t>
              </a:r>
            </a:p>
          </p:txBody>
        </p:sp>
        <p:sp>
          <p:nvSpPr>
            <p:cNvPr id="12" name="Rectangle 11"/>
            <p:cNvSpPr/>
            <p:nvPr/>
          </p:nvSpPr>
          <p:spPr>
            <a:xfrm>
              <a:off x="5143500" y="4613116"/>
              <a:ext cx="1583733" cy="496212"/>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p:cNvPicPr>
            <a:picLocks noChangeAspect="1"/>
          </p:cNvPicPr>
          <p:nvPr/>
        </p:nvPicPr>
        <p:blipFill>
          <a:blip r:embed="rId3"/>
          <a:stretch>
            <a:fillRect/>
          </a:stretch>
        </p:blipFill>
        <p:spPr>
          <a:xfrm>
            <a:off x="5143499" y="1575504"/>
            <a:ext cx="6875675" cy="4591323"/>
          </a:xfrm>
          <a:prstGeom prst="rect">
            <a:avLst/>
          </a:prstGeom>
        </p:spPr>
      </p:pic>
    </p:spTree>
    <p:extLst>
      <p:ext uri="{BB962C8B-B14F-4D97-AF65-F5344CB8AC3E}">
        <p14:creationId xmlns:p14="http://schemas.microsoft.com/office/powerpoint/2010/main" val="2950254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Activity: Using Metrics and Incentives (B)</a:t>
            </a:r>
            <a:endParaRPr lang="en-US" b="1" dirty="0"/>
          </a:p>
        </p:txBody>
      </p:sp>
      <p:grpSp>
        <p:nvGrpSpPr>
          <p:cNvPr id="3" name="Group 2"/>
          <p:cNvGrpSpPr/>
          <p:nvPr/>
        </p:nvGrpSpPr>
        <p:grpSpPr>
          <a:xfrm>
            <a:off x="259653" y="1575504"/>
            <a:ext cx="6492885" cy="4591822"/>
            <a:chOff x="259653" y="1575504"/>
            <a:chExt cx="6492885" cy="4591822"/>
          </a:xfrm>
        </p:grpSpPr>
        <p:sp>
          <p:nvSpPr>
            <p:cNvPr id="9" name="Rectangle 8"/>
            <p:cNvSpPr/>
            <p:nvPr/>
          </p:nvSpPr>
          <p:spPr>
            <a:xfrm>
              <a:off x="259653" y="2082094"/>
              <a:ext cx="4883847" cy="4085232"/>
            </a:xfrm>
            <a:prstGeom prst="rect">
              <a:avLst/>
            </a:prstGeom>
            <a:no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400" b="1" dirty="0" smtClean="0">
                  <a:solidFill>
                    <a:schemeClr val="tx1"/>
                  </a:solidFill>
                </a:rPr>
                <a:t>30 minutes</a:t>
              </a:r>
            </a:p>
            <a:p>
              <a:pPr marL="342900" indent="-342900">
                <a:buFont typeface="Arial" panose="020B0604020202020204" pitchFamily="34" charset="0"/>
                <a:buChar char="•"/>
              </a:pPr>
              <a:r>
                <a:rPr lang="en-US" sz="2400" b="1" dirty="0" smtClean="0">
                  <a:solidFill>
                    <a:schemeClr val="tx1"/>
                  </a:solidFill>
                </a:rPr>
                <a:t>Bronze-level requirement</a:t>
              </a:r>
              <a:endParaRPr lang="en-US" sz="2400" b="1" dirty="0">
                <a:solidFill>
                  <a:schemeClr val="tx1"/>
                </a:solidFill>
              </a:endParaRPr>
            </a:p>
            <a:p>
              <a:pPr marL="342900" indent="-342900">
                <a:buFont typeface="Arial" panose="020B0604020202020204" pitchFamily="34" charset="0"/>
                <a:buChar char="•"/>
              </a:pPr>
              <a:r>
                <a:rPr lang="en-US" sz="2400" b="1" dirty="0" smtClean="0">
                  <a:solidFill>
                    <a:schemeClr val="tx1"/>
                  </a:solidFill>
                </a:rPr>
                <a:t>Continue the discussion of leveraging metrics that we began in Release 3</a:t>
              </a:r>
            </a:p>
            <a:p>
              <a:pPr marL="342900" indent="-342900">
                <a:buFont typeface="Arial" panose="020B0604020202020204" pitchFamily="34" charset="0"/>
                <a:buChar char="•"/>
              </a:pPr>
              <a:r>
                <a:rPr lang="en-US" sz="2400" b="1" dirty="0" smtClean="0">
                  <a:solidFill>
                    <a:schemeClr val="tx1"/>
                  </a:solidFill>
                </a:rPr>
                <a:t>Introduces different types of incentives and how to use them</a:t>
              </a:r>
            </a:p>
            <a:p>
              <a:pPr marL="342900" indent="-342900">
                <a:buFont typeface="Arial" panose="020B0604020202020204" pitchFamily="34" charset="0"/>
                <a:buChar char="•"/>
              </a:pPr>
              <a:r>
                <a:rPr lang="en-US" sz="2400" b="1" dirty="0" smtClean="0">
                  <a:solidFill>
                    <a:schemeClr val="tx1"/>
                  </a:solidFill>
                </a:rPr>
                <a:t>Practice thinking about incentive metrics in a discussion post</a:t>
              </a:r>
            </a:p>
          </p:txBody>
        </p:sp>
        <p:sp>
          <p:nvSpPr>
            <p:cNvPr id="12" name="Rectangle 11"/>
            <p:cNvSpPr/>
            <p:nvPr/>
          </p:nvSpPr>
          <p:spPr>
            <a:xfrm>
              <a:off x="5209488" y="5428875"/>
              <a:ext cx="1543050" cy="484593"/>
            </a:xfrm>
            <a:prstGeom prst="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9653" y="1575504"/>
              <a:ext cx="4883847" cy="687049"/>
            </a:xfrm>
            <a:prstGeom prst="rect">
              <a:avLst/>
            </a:prstGeom>
            <a:solidFill>
              <a:srgbClr val="004370"/>
            </a:solidFill>
            <a:ln w="38100">
              <a:solidFill>
                <a:srgbClr val="004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Activity: Using Metrics and Incentives (B)</a:t>
              </a:r>
            </a:p>
          </p:txBody>
        </p:sp>
      </p:grpSp>
      <p:pic>
        <p:nvPicPr>
          <p:cNvPr id="5" name="Picture 4"/>
          <p:cNvPicPr>
            <a:picLocks noChangeAspect="1"/>
          </p:cNvPicPr>
          <p:nvPr/>
        </p:nvPicPr>
        <p:blipFill>
          <a:blip r:embed="rId3"/>
          <a:stretch>
            <a:fillRect/>
          </a:stretch>
        </p:blipFill>
        <p:spPr>
          <a:xfrm>
            <a:off x="5155873" y="1575504"/>
            <a:ext cx="6316548" cy="4591822"/>
          </a:xfrm>
          <a:prstGeom prst="rect">
            <a:avLst/>
          </a:prstGeom>
        </p:spPr>
      </p:pic>
    </p:spTree>
    <p:extLst>
      <p:ext uri="{BB962C8B-B14F-4D97-AF65-F5344CB8AC3E}">
        <p14:creationId xmlns:p14="http://schemas.microsoft.com/office/powerpoint/2010/main" val="317700504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20972&quot;&gt;&lt;/object&gt;&lt;object type=&quot;2&quot; unique_id=&quot;20973&quot;&gt;&lt;object type=&quot;3&quot; unique_id=&quot;20974&quot;&gt;&lt;property id=&quot;20148&quot; value=&quot;5&quot;/&gt;&lt;property id=&quot;20300&quot; value=&quot;Slide 1 - &amp;quot;Digital Acquisition MVP Iteration 4.B Planning Meeting&amp;quot;&quot;/&gt;&lt;property id=&quot;20307&quot; value=&quot;256&quot;/&gt;&lt;/object&gt;&lt;object type=&quot;3&quot; unique_id=&quot;20976&quot;&gt;&lt;property id=&quot;20148&quot; value=&quot;5&quot;/&gt;&lt;property id=&quot;20300&quot; value=&quot;Slide 4 - &amp;quot;Iteration 4.B – What It’s All About&amp;quot;&quot;/&gt;&lt;property id=&quot;20307&quot; value=&quot;287&quot;/&gt;&lt;/object&gt;&lt;object type=&quot;3&quot; unique_id=&quot;20977&quot;&gt;&lt;property id=&quot;20148&quot; value=&quot;5&quot;/&gt;&lt;property id=&quot;20300&quot; value=&quot;Slide 2 - &amp;quot;Agenda&amp;quot;&quot;/&gt;&lt;property id=&quot;20307&quot; value=&quot;288&quot;/&gt;&lt;/object&gt;&lt;object type=&quot;3&quot; unique_id=&quot;21008&quot;&gt;&lt;property id=&quot;20148&quot; value=&quot;5&quot;/&gt;&lt;property id=&quot;20300&quot; value=&quot;Slide 5 - &amp;quot;Iteration 4.B &amp;amp; Capstone Timeline &amp;amp; Bronze Activities&amp;quot;&quot;/&gt;&lt;property id=&quot;20307&quot; value=&quot;303&quot;/&gt;&lt;/object&gt;&lt;object type=&quot;3&quot; unique_id=&quot;21012&quot;&gt;&lt;property id=&quot;20148&quot; value=&quot;5&quot;/&gt;&lt;property id=&quot;20300&quot; value=&quot;Slide 10 - &amp;quot;Activity: Practice Building Incentives (S)&amp;quot;&quot;/&gt;&lt;property id=&quot;20307&quot; value=&quot;306&quot;/&gt;&lt;/object&gt;&lt;object type=&quot;3&quot; unique_id=&quot;21014&quot;&gt;&lt;property id=&quot;20148&quot; value=&quot;5&quot;/&gt;&lt;property id=&quot;20300&quot; value=&quot;Slide 8 - &amp;quot;Activity: Software Engineering Best Practices Analysis (S)&amp;quot;&quot;/&gt;&lt;property id=&quot;20307&quot; value=&quot;308&quot;/&gt;&lt;/object&gt;&lt;object type=&quot;3&quot; unique_id=&quot;21016&quot;&gt;&lt;property id=&quot;20148&quot; value=&quot;5&quot;/&gt;&lt;property id=&quot;20300&quot; value=&quot;Slide 13 - &amp;quot;What’s Next&amp;quot;&quot;/&gt;&lt;property id=&quot;20307&quot; value=&quot;299&quot;/&gt;&lt;/object&gt;&lt;object type=&quot;3&quot; unique_id=&quot;1103146&quot;&gt;&lt;property id=&quot;20148&quot; value=&quot;5&quot;/&gt;&lt;property id=&quot;20300&quot; value=&quot;Slide 11 - &amp;quot;Activity: Exit Strategy (B)&amp;quot;&quot;/&gt;&lt;property id=&quot;20307&quot; value=&quot;314&quot;/&gt;&lt;/object&gt;&lt;object type=&quot;3&quot; unique_id=&quot;1103411&quot;&gt;&lt;property id=&quot;20148&quot; value=&quot;5&quot;/&gt;&lt;property id=&quot;20300&quot; value=&quot;Slide 9 - &amp;quot;Activity: Using Metrics and Incentives (B)&amp;quot;&quot;/&gt;&lt;property id=&quot;20307&quot; value=&quot;315&quot;/&gt;&lt;/object&gt;&lt;object type=&quot;3&quot; unique_id=&quot;1103671&quot;&gt;&lt;property id=&quot;20148&quot; value=&quot;5&quot;/&gt;&lt;property id=&quot;20300&quot; value=&quot;Slide 6 - &amp;quot;Iteration 4.B Pre-Assessment&amp;quot;&quot;/&gt;&lt;property id=&quot;20307&quot; value=&quot;319&quot;/&gt;&lt;/object&gt;&lt;object type=&quot;3&quot; unique_id=&quot;1103732&quot;&gt;&lt;property id=&quot;20148&quot; value=&quot;5&quot;/&gt;&lt;property id=&quot;20300&quot; value=&quot;Slide 3 - &amp;quot;Notes and Updates&amp;quot;&quot;/&gt;&lt;property id=&quot;20307&quot; value=&quot;320&quot;/&gt;&lt;/object&gt;&lt;object type=&quot;3&quot; unique_id=&quot;1114515&quot;&gt;&lt;property id=&quot;20148&quot; value=&quot;5&quot;/&gt;&lt;property id=&quot;20300&quot; value=&quot;Slide 12 - &amp;quot;Readings: Warranties in Agile Development (S)&amp;quot;&quot;/&gt;&lt;property id=&quot;20307&quot; value=&quot;328&quot;/&gt;&lt;/object&gt;&lt;object type=&quot;3&quot; unique_id=&quot;1116151&quot;&gt;&lt;property id=&quot;20148&quot; value=&quot;5&quot;/&gt;&lt;property id=&quot;20300&quot; value=&quot;Slide 14 - &amp;quot;Iteration 4.B Post-Assessment&amp;quot;&quot;/&gt;&lt;property id=&quot;20307&quot; value=&quot;343&quot;/&gt;&lt;/object&gt;&lt;object type=&quot;3&quot; unique_id=&quot;1116152&quot;&gt;&lt;property id=&quot;20148&quot; value=&quot;5&quot;/&gt;&lt;property id=&quot;20300&quot; value=&quot;Slide 16 - &amp;quot;Live Digital Assignment Final Presentation&amp;quot;&quot;/&gt;&lt;property id=&quot;20307&quot; value=&quot;344&quot;/&gt;&lt;/object&gt;&lt;object type=&quot;3&quot; unique_id=&quot;1116360&quot;&gt;&lt;property id=&quot;20148&quot; value=&quot;5&quot;/&gt;&lt;property id=&quot;20300&quot; value=&quot;Slide 7 - &amp;quot;Readings: Amplifying Agile Delivery (B)&amp;quot;&quot;/&gt;&lt;property id=&quot;20307&quot; value=&quot;349&quot;/&gt;&lt;/object&gt;&lt;object type=&quot;3&quot; unique_id=&quot;1116361&quot;&gt;&lt;property id=&quot;20148&quot; value=&quot;5&quot;/&gt;&lt;property id=&quot;20300&quot; value=&quot;Slide 15 - &amp;quot;Capstone Skills Test&amp;quot;&quot;/&gt;&lt;property id=&quot;20307&quot; value=&quot;350&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E87F79-2376-408D-98B8-0ABA78859D23}">
  <ds:schemaRefs>
    <ds:schemaRef ds:uri="http://www.w3.org/XML/1998/namespace"/>
    <ds:schemaRef ds:uri="http://schemas.microsoft.com/office/infopath/2007/PartnerControls"/>
    <ds:schemaRef ds:uri="http://purl.org/dc/terms/"/>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92967932-3018-458C-961D-57A850AC9088}">
  <ds:schemaRefs>
    <ds:schemaRef ds:uri="http://schemas.microsoft.com/sharepoint/v3/contenttype/forms"/>
  </ds:schemaRefs>
</ds:datastoreItem>
</file>

<file path=customXml/itemProps3.xml><?xml version="1.0" encoding="utf-8"?>
<ds:datastoreItem xmlns:ds="http://schemas.openxmlformats.org/officeDocument/2006/customXml" ds:itemID="{B39E724C-8E3E-403D-8446-6C5A2E16D0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13485</TotalTime>
  <Words>2380</Words>
  <Application>Microsoft Office PowerPoint</Application>
  <PresentationFormat>Widescreen</PresentationFormat>
  <Paragraphs>235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Open Sans</vt:lpstr>
      <vt:lpstr>Office Theme</vt:lpstr>
      <vt:lpstr>Digital Acquisition MVP Iteration 4.B Planning Meeting</vt:lpstr>
      <vt:lpstr>Agenda</vt:lpstr>
      <vt:lpstr>Notes and Updates</vt:lpstr>
      <vt:lpstr>Iteration 4.B – What It’s All About</vt:lpstr>
      <vt:lpstr>Iteration 4.B &amp; Capstone Timeline &amp; Bronze Activities</vt:lpstr>
      <vt:lpstr>Iteration 4.B Pre-Assessment</vt:lpstr>
      <vt:lpstr>Readings: Amplifying Agile Delivery (B)</vt:lpstr>
      <vt:lpstr>Activity: Software Engineering Best Practices Analysis (S)</vt:lpstr>
      <vt:lpstr>Activity: Using Metrics and Incentives (B)</vt:lpstr>
      <vt:lpstr>Activity: Practice Building Incentives (S)</vt:lpstr>
      <vt:lpstr>Activity: Exit Strategy (B)</vt:lpstr>
      <vt:lpstr>Readings: Warranties in Agile Development (S)</vt:lpstr>
      <vt:lpstr>What’s Next</vt:lpstr>
      <vt:lpstr>Iteration 4.B Post-Assessment</vt:lpstr>
      <vt:lpstr>Capstone Skills Test</vt:lpstr>
      <vt:lpstr>Live Digital Assignment Final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Iteration2APlanningMeeting</dc:title>
  <dc:subject>Iteration Planning Meeting slides for Iteration 2.A</dc:subject>
  <dc:creator>ICF International</dc:creator>
  <cp:lastModifiedBy>Wolf, Brock</cp:lastModifiedBy>
  <cp:revision>451</cp:revision>
  <cp:lastPrinted>2015-11-02T18:51:01Z</cp:lastPrinted>
  <dcterms:created xsi:type="dcterms:W3CDTF">2015-09-18T18:18:02Z</dcterms:created>
  <dcterms:modified xsi:type="dcterms:W3CDTF">2016-12-16T20:24:31Z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