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handoutMasterIdLst>
    <p:handoutMasterId r:id="rId39"/>
  </p:handoutMasterIdLst>
  <p:sldIdLst>
    <p:sldId id="341" r:id="rId5"/>
    <p:sldId id="364" r:id="rId6"/>
    <p:sldId id="374" r:id="rId7"/>
    <p:sldId id="375" r:id="rId8"/>
    <p:sldId id="376" r:id="rId9"/>
    <p:sldId id="385" r:id="rId10"/>
    <p:sldId id="383" r:id="rId11"/>
    <p:sldId id="378" r:id="rId12"/>
    <p:sldId id="386" r:id="rId13"/>
    <p:sldId id="389" r:id="rId14"/>
    <p:sldId id="393" r:id="rId15"/>
    <p:sldId id="391" r:id="rId16"/>
    <p:sldId id="392" r:id="rId17"/>
    <p:sldId id="395" r:id="rId18"/>
    <p:sldId id="397" r:id="rId19"/>
    <p:sldId id="358" r:id="rId20"/>
    <p:sldId id="381" r:id="rId21"/>
    <p:sldId id="380" r:id="rId22"/>
    <p:sldId id="400" r:id="rId23"/>
    <p:sldId id="401" r:id="rId24"/>
    <p:sldId id="413" r:id="rId25"/>
    <p:sldId id="414" r:id="rId26"/>
    <p:sldId id="406" r:id="rId27"/>
    <p:sldId id="407" r:id="rId28"/>
    <p:sldId id="408" r:id="rId29"/>
    <p:sldId id="409" r:id="rId30"/>
    <p:sldId id="410" r:id="rId31"/>
    <p:sldId id="404" r:id="rId32"/>
    <p:sldId id="411" r:id="rId33"/>
    <p:sldId id="412" r:id="rId34"/>
    <p:sldId id="403" r:id="rId35"/>
    <p:sldId id="283" r:id="rId36"/>
    <p:sldId id="284" r:id="rId37"/>
  </p:sldIdLst>
  <p:sldSz cx="12192000" cy="6858000"/>
  <p:notesSz cx="7010400" cy="92964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auren E. Tindall" initials="LET" lastIdx="8" clrIdx="0">
    <p:extLst/>
  </p:cmAuthor>
  <p:cmAuthor id="2" name="Martin, Melissa" initials="MM" lastIdx="5" clrIdx="1"/>
  <p:cmAuthor id="3" name="Erin" initials="EF" lastIdx="3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2781"/>
    <a:srgbClr val="4F2270"/>
    <a:srgbClr val="4291F0"/>
    <a:srgbClr val="BE5A11"/>
    <a:srgbClr val="004370"/>
    <a:srgbClr val="DCEAFC"/>
    <a:srgbClr val="0000FF"/>
    <a:srgbClr val="0068A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23" autoAdjust="0"/>
    <p:restoredTop sz="85489" autoAdjust="0"/>
  </p:normalViewPr>
  <p:slideViewPr>
    <p:cSldViewPr snapToGrid="0">
      <p:cViewPr varScale="1">
        <p:scale>
          <a:sx n="57" d="100"/>
          <a:sy n="57" d="100"/>
        </p:scale>
        <p:origin x="108" y="120"/>
      </p:cViewPr>
      <p:guideLst>
        <p:guide orient="horz" pos="2160"/>
        <p:guide pos="384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9456"/>
    </p:cViewPr>
  </p:sorterViewPr>
  <p:notesViewPr>
    <p:cSldViewPr snapToGrid="0">
      <p:cViewPr>
        <p:scale>
          <a:sx n="85" d="100"/>
          <a:sy n="85" d="100"/>
        </p:scale>
        <p:origin x="-44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FFCC5A-F34B-45FC-AB4C-56460571982E}"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B6BAFF29-FF15-4821-8EF6-8CFED5517C89}">
      <dgm:prSet phldrT="[Text]"/>
      <dgm:spPr>
        <a:solidFill>
          <a:schemeClr val="accent6">
            <a:lumMod val="75000"/>
          </a:schemeClr>
        </a:solidFill>
      </dgm:spPr>
      <dgm:t>
        <a:bodyPr/>
        <a:lstStyle/>
        <a:p>
          <a:r>
            <a:rPr lang="en-US" dirty="0" smtClean="0"/>
            <a:t>What was your team strategy and why?</a:t>
          </a:r>
          <a:endParaRPr lang="en-US" dirty="0"/>
        </a:p>
      </dgm:t>
    </dgm:pt>
    <dgm:pt modelId="{2D11E1DB-1578-4381-B52E-2C85C316492D}" type="parTrans" cxnId="{B7D2CDC7-34FC-4925-9D56-AFE385B89942}">
      <dgm:prSet/>
      <dgm:spPr/>
      <dgm:t>
        <a:bodyPr/>
        <a:lstStyle/>
        <a:p>
          <a:endParaRPr lang="en-US"/>
        </a:p>
      </dgm:t>
    </dgm:pt>
    <dgm:pt modelId="{01936357-3640-4352-B7D9-56C2E2525357}" type="sibTrans" cxnId="{B7D2CDC7-34FC-4925-9D56-AFE385B89942}">
      <dgm:prSet/>
      <dgm:spPr/>
      <dgm:t>
        <a:bodyPr/>
        <a:lstStyle/>
        <a:p>
          <a:endParaRPr lang="en-US"/>
        </a:p>
      </dgm:t>
    </dgm:pt>
    <dgm:pt modelId="{1C674C8C-640E-4CE1-98B4-1C70A0A34C06}">
      <dgm:prSet phldrT="[Text]"/>
      <dgm:spPr>
        <a:solidFill>
          <a:schemeClr val="accent2">
            <a:lumMod val="75000"/>
          </a:schemeClr>
        </a:solidFill>
      </dgm:spPr>
      <dgm:t>
        <a:bodyPr/>
        <a:lstStyle/>
        <a:p>
          <a:r>
            <a:rPr lang="en-US" dirty="0" smtClean="0"/>
            <a:t>What were your tradeoffs?</a:t>
          </a:r>
          <a:endParaRPr lang="en-US" dirty="0"/>
        </a:p>
      </dgm:t>
    </dgm:pt>
    <dgm:pt modelId="{8DEBA07E-9644-422A-8024-F6F3484460CB}" type="parTrans" cxnId="{70B48F9E-B62F-4299-8572-B388F45B8936}">
      <dgm:prSet/>
      <dgm:spPr/>
      <dgm:t>
        <a:bodyPr/>
        <a:lstStyle/>
        <a:p>
          <a:endParaRPr lang="en-US"/>
        </a:p>
      </dgm:t>
    </dgm:pt>
    <dgm:pt modelId="{A2D9E32F-8AA9-4935-A249-6F36E8326E7A}" type="sibTrans" cxnId="{70B48F9E-B62F-4299-8572-B388F45B8936}">
      <dgm:prSet/>
      <dgm:spPr/>
      <dgm:t>
        <a:bodyPr/>
        <a:lstStyle/>
        <a:p>
          <a:endParaRPr lang="en-US"/>
        </a:p>
      </dgm:t>
    </dgm:pt>
    <dgm:pt modelId="{88D8B1FB-CBE5-43D0-B9FB-1B66E95B0AB6}">
      <dgm:prSet phldrT="[Text]"/>
      <dgm:spPr>
        <a:solidFill>
          <a:srgbClr val="5A2781"/>
        </a:solidFill>
      </dgm:spPr>
      <dgm:t>
        <a:bodyPr/>
        <a:lstStyle/>
        <a:p>
          <a:r>
            <a:rPr lang="en-US" dirty="0" smtClean="0"/>
            <a:t>What changes did you make after reviewing  the other lean canvases in the room?</a:t>
          </a:r>
          <a:endParaRPr lang="en-US" dirty="0"/>
        </a:p>
      </dgm:t>
    </dgm:pt>
    <dgm:pt modelId="{E5E9E96E-2CCC-4006-BE46-E2D18BDF11F5}" type="parTrans" cxnId="{785B989B-DC0C-42A2-8466-AA9F2B0F59D3}">
      <dgm:prSet/>
      <dgm:spPr/>
      <dgm:t>
        <a:bodyPr/>
        <a:lstStyle/>
        <a:p>
          <a:endParaRPr lang="en-US"/>
        </a:p>
      </dgm:t>
    </dgm:pt>
    <dgm:pt modelId="{0AA86D3D-881A-40A5-9A0C-69FF00075941}" type="sibTrans" cxnId="{785B989B-DC0C-42A2-8466-AA9F2B0F59D3}">
      <dgm:prSet/>
      <dgm:spPr/>
      <dgm:t>
        <a:bodyPr/>
        <a:lstStyle/>
        <a:p>
          <a:endParaRPr lang="en-US"/>
        </a:p>
      </dgm:t>
    </dgm:pt>
    <dgm:pt modelId="{D27276A4-4566-4FA7-98EB-4F5CA0D8E787}" type="pres">
      <dgm:prSet presAssocID="{F7FFCC5A-F34B-45FC-AB4C-56460571982E}" presName="Name0" presStyleCnt="0">
        <dgm:presLayoutVars>
          <dgm:chMax val="7"/>
          <dgm:chPref val="7"/>
          <dgm:dir/>
        </dgm:presLayoutVars>
      </dgm:prSet>
      <dgm:spPr/>
      <dgm:t>
        <a:bodyPr/>
        <a:lstStyle/>
        <a:p>
          <a:endParaRPr lang="en-US"/>
        </a:p>
      </dgm:t>
    </dgm:pt>
    <dgm:pt modelId="{2DAEDD59-CCE2-4917-9E8D-37D7A03BCCD7}" type="pres">
      <dgm:prSet presAssocID="{F7FFCC5A-F34B-45FC-AB4C-56460571982E}" presName="Name1" presStyleCnt="0"/>
      <dgm:spPr/>
    </dgm:pt>
    <dgm:pt modelId="{0F3E53F8-5DDA-4BC6-AB5B-97AEBC2B8072}" type="pres">
      <dgm:prSet presAssocID="{F7FFCC5A-F34B-45FC-AB4C-56460571982E}" presName="cycle" presStyleCnt="0"/>
      <dgm:spPr/>
    </dgm:pt>
    <dgm:pt modelId="{75BB67E5-DC55-4DA6-B825-BFD502717880}" type="pres">
      <dgm:prSet presAssocID="{F7FFCC5A-F34B-45FC-AB4C-56460571982E}" presName="srcNode" presStyleLbl="node1" presStyleIdx="0" presStyleCnt="3"/>
      <dgm:spPr/>
    </dgm:pt>
    <dgm:pt modelId="{B2DC932A-A69C-4C1C-B23A-A0A7DE13E960}" type="pres">
      <dgm:prSet presAssocID="{F7FFCC5A-F34B-45FC-AB4C-56460571982E}" presName="conn" presStyleLbl="parChTrans1D2" presStyleIdx="0" presStyleCnt="1"/>
      <dgm:spPr/>
      <dgm:t>
        <a:bodyPr/>
        <a:lstStyle/>
        <a:p>
          <a:endParaRPr lang="en-US"/>
        </a:p>
      </dgm:t>
    </dgm:pt>
    <dgm:pt modelId="{0D2103E7-120A-4A95-921E-74642A920C55}" type="pres">
      <dgm:prSet presAssocID="{F7FFCC5A-F34B-45FC-AB4C-56460571982E}" presName="extraNode" presStyleLbl="node1" presStyleIdx="0" presStyleCnt="3"/>
      <dgm:spPr/>
    </dgm:pt>
    <dgm:pt modelId="{3CBEFF4D-43E2-4751-9514-19B4C75E76CC}" type="pres">
      <dgm:prSet presAssocID="{F7FFCC5A-F34B-45FC-AB4C-56460571982E}" presName="dstNode" presStyleLbl="node1" presStyleIdx="0" presStyleCnt="3"/>
      <dgm:spPr/>
    </dgm:pt>
    <dgm:pt modelId="{2E6EDDA9-E97F-497E-A1C9-ECE19063F5DC}" type="pres">
      <dgm:prSet presAssocID="{B6BAFF29-FF15-4821-8EF6-8CFED5517C89}" presName="text_1" presStyleLbl="node1" presStyleIdx="0" presStyleCnt="3">
        <dgm:presLayoutVars>
          <dgm:bulletEnabled val="1"/>
        </dgm:presLayoutVars>
      </dgm:prSet>
      <dgm:spPr/>
      <dgm:t>
        <a:bodyPr/>
        <a:lstStyle/>
        <a:p>
          <a:endParaRPr lang="en-US"/>
        </a:p>
      </dgm:t>
    </dgm:pt>
    <dgm:pt modelId="{3FC7E7B9-ED7D-44A5-9401-9EE68A0DD2CA}" type="pres">
      <dgm:prSet presAssocID="{B6BAFF29-FF15-4821-8EF6-8CFED5517C89}" presName="accent_1" presStyleCnt="0"/>
      <dgm:spPr/>
    </dgm:pt>
    <dgm:pt modelId="{C4AC9B06-5998-4EE3-A385-DE2262291239}" type="pres">
      <dgm:prSet presAssocID="{B6BAFF29-FF15-4821-8EF6-8CFED5517C89}" presName="accentRepeatNode" presStyleLbl="solidFgAcc1" presStyleIdx="0" presStyleCnt="3"/>
      <dgm:spPr/>
    </dgm:pt>
    <dgm:pt modelId="{72D8026D-4D08-4210-BBB8-F264C56F2DE5}" type="pres">
      <dgm:prSet presAssocID="{1C674C8C-640E-4CE1-98B4-1C70A0A34C06}" presName="text_2" presStyleLbl="node1" presStyleIdx="1" presStyleCnt="3" custLinFactNeighborX="-743" custLinFactNeighborY="-1572">
        <dgm:presLayoutVars>
          <dgm:bulletEnabled val="1"/>
        </dgm:presLayoutVars>
      </dgm:prSet>
      <dgm:spPr/>
      <dgm:t>
        <a:bodyPr/>
        <a:lstStyle/>
        <a:p>
          <a:endParaRPr lang="en-US"/>
        </a:p>
      </dgm:t>
    </dgm:pt>
    <dgm:pt modelId="{014A5C05-8250-493F-82CB-B286CF11AD4E}" type="pres">
      <dgm:prSet presAssocID="{1C674C8C-640E-4CE1-98B4-1C70A0A34C06}" presName="accent_2" presStyleCnt="0"/>
      <dgm:spPr/>
    </dgm:pt>
    <dgm:pt modelId="{01382DD8-3488-413B-8AA7-4493B86187D7}" type="pres">
      <dgm:prSet presAssocID="{1C674C8C-640E-4CE1-98B4-1C70A0A34C06}" presName="accentRepeatNode" presStyleLbl="solidFgAcc1" presStyleIdx="1" presStyleCnt="3"/>
      <dgm:spPr/>
    </dgm:pt>
    <dgm:pt modelId="{24CD3CCC-51AF-4741-AF5D-06A550B7BC26}" type="pres">
      <dgm:prSet presAssocID="{88D8B1FB-CBE5-43D0-B9FB-1B66E95B0AB6}" presName="text_3" presStyleLbl="node1" presStyleIdx="2" presStyleCnt="3">
        <dgm:presLayoutVars>
          <dgm:bulletEnabled val="1"/>
        </dgm:presLayoutVars>
      </dgm:prSet>
      <dgm:spPr/>
      <dgm:t>
        <a:bodyPr/>
        <a:lstStyle/>
        <a:p>
          <a:endParaRPr lang="en-US"/>
        </a:p>
      </dgm:t>
    </dgm:pt>
    <dgm:pt modelId="{B9CBA7B6-93DE-4FC6-BDE8-E82F468F3B5B}" type="pres">
      <dgm:prSet presAssocID="{88D8B1FB-CBE5-43D0-B9FB-1B66E95B0AB6}" presName="accent_3" presStyleCnt="0"/>
      <dgm:spPr/>
    </dgm:pt>
    <dgm:pt modelId="{1FC19A9E-2756-4AFD-A83F-EDE92DBDE929}" type="pres">
      <dgm:prSet presAssocID="{88D8B1FB-CBE5-43D0-B9FB-1B66E95B0AB6}" presName="accentRepeatNode" presStyleLbl="solidFgAcc1" presStyleIdx="2" presStyleCnt="3"/>
      <dgm:spPr/>
    </dgm:pt>
  </dgm:ptLst>
  <dgm:cxnLst>
    <dgm:cxn modelId="{DAA0ABA4-E44B-483A-90AE-0ACB5D7A7D9C}" type="presOf" srcId="{B6BAFF29-FF15-4821-8EF6-8CFED5517C89}" destId="{2E6EDDA9-E97F-497E-A1C9-ECE19063F5DC}" srcOrd="0" destOrd="0" presId="urn:microsoft.com/office/officeart/2008/layout/VerticalCurvedList"/>
    <dgm:cxn modelId="{EA78E55F-C8D2-4002-9E24-A775852D6055}" type="presOf" srcId="{F7FFCC5A-F34B-45FC-AB4C-56460571982E}" destId="{D27276A4-4566-4FA7-98EB-4F5CA0D8E787}" srcOrd="0" destOrd="0" presId="urn:microsoft.com/office/officeart/2008/layout/VerticalCurvedList"/>
    <dgm:cxn modelId="{251A33B7-AB2F-41DA-BA6B-BFC65E49D608}" type="presOf" srcId="{01936357-3640-4352-B7D9-56C2E2525357}" destId="{B2DC932A-A69C-4C1C-B23A-A0A7DE13E960}" srcOrd="0" destOrd="0" presId="urn:microsoft.com/office/officeart/2008/layout/VerticalCurvedList"/>
    <dgm:cxn modelId="{B7D2CDC7-34FC-4925-9D56-AFE385B89942}" srcId="{F7FFCC5A-F34B-45FC-AB4C-56460571982E}" destId="{B6BAFF29-FF15-4821-8EF6-8CFED5517C89}" srcOrd="0" destOrd="0" parTransId="{2D11E1DB-1578-4381-B52E-2C85C316492D}" sibTransId="{01936357-3640-4352-B7D9-56C2E2525357}"/>
    <dgm:cxn modelId="{F3BEB51A-C529-4960-B0F8-276FDE21E665}" type="presOf" srcId="{1C674C8C-640E-4CE1-98B4-1C70A0A34C06}" destId="{72D8026D-4D08-4210-BBB8-F264C56F2DE5}" srcOrd="0" destOrd="0" presId="urn:microsoft.com/office/officeart/2008/layout/VerticalCurvedList"/>
    <dgm:cxn modelId="{785B989B-DC0C-42A2-8466-AA9F2B0F59D3}" srcId="{F7FFCC5A-F34B-45FC-AB4C-56460571982E}" destId="{88D8B1FB-CBE5-43D0-B9FB-1B66E95B0AB6}" srcOrd="2" destOrd="0" parTransId="{E5E9E96E-2CCC-4006-BE46-E2D18BDF11F5}" sibTransId="{0AA86D3D-881A-40A5-9A0C-69FF00075941}"/>
    <dgm:cxn modelId="{70B48F9E-B62F-4299-8572-B388F45B8936}" srcId="{F7FFCC5A-F34B-45FC-AB4C-56460571982E}" destId="{1C674C8C-640E-4CE1-98B4-1C70A0A34C06}" srcOrd="1" destOrd="0" parTransId="{8DEBA07E-9644-422A-8024-F6F3484460CB}" sibTransId="{A2D9E32F-8AA9-4935-A249-6F36E8326E7A}"/>
    <dgm:cxn modelId="{661DB6F6-B03D-4689-AE91-BACA2A40B331}" type="presOf" srcId="{88D8B1FB-CBE5-43D0-B9FB-1B66E95B0AB6}" destId="{24CD3CCC-51AF-4741-AF5D-06A550B7BC26}" srcOrd="0" destOrd="0" presId="urn:microsoft.com/office/officeart/2008/layout/VerticalCurvedList"/>
    <dgm:cxn modelId="{02CC1A5F-29F5-4D58-A2C4-8D079DF6763E}" type="presParOf" srcId="{D27276A4-4566-4FA7-98EB-4F5CA0D8E787}" destId="{2DAEDD59-CCE2-4917-9E8D-37D7A03BCCD7}" srcOrd="0" destOrd="0" presId="urn:microsoft.com/office/officeart/2008/layout/VerticalCurvedList"/>
    <dgm:cxn modelId="{734B777B-1548-4212-804D-D0329E7E3C95}" type="presParOf" srcId="{2DAEDD59-CCE2-4917-9E8D-37D7A03BCCD7}" destId="{0F3E53F8-5DDA-4BC6-AB5B-97AEBC2B8072}" srcOrd="0" destOrd="0" presId="urn:microsoft.com/office/officeart/2008/layout/VerticalCurvedList"/>
    <dgm:cxn modelId="{EC7D3F6C-8C37-4C22-8875-EB24E100CC3C}" type="presParOf" srcId="{0F3E53F8-5DDA-4BC6-AB5B-97AEBC2B8072}" destId="{75BB67E5-DC55-4DA6-B825-BFD502717880}" srcOrd="0" destOrd="0" presId="urn:microsoft.com/office/officeart/2008/layout/VerticalCurvedList"/>
    <dgm:cxn modelId="{C7D4409A-6B82-4396-AFE4-A63102D9C1FE}" type="presParOf" srcId="{0F3E53F8-5DDA-4BC6-AB5B-97AEBC2B8072}" destId="{B2DC932A-A69C-4C1C-B23A-A0A7DE13E960}" srcOrd="1" destOrd="0" presId="urn:microsoft.com/office/officeart/2008/layout/VerticalCurvedList"/>
    <dgm:cxn modelId="{5792B3CC-E4FE-4BB2-A6BB-82EB6E311BE6}" type="presParOf" srcId="{0F3E53F8-5DDA-4BC6-AB5B-97AEBC2B8072}" destId="{0D2103E7-120A-4A95-921E-74642A920C55}" srcOrd="2" destOrd="0" presId="urn:microsoft.com/office/officeart/2008/layout/VerticalCurvedList"/>
    <dgm:cxn modelId="{050B3D80-8B6D-4513-B1EC-0E57A15111A2}" type="presParOf" srcId="{0F3E53F8-5DDA-4BC6-AB5B-97AEBC2B8072}" destId="{3CBEFF4D-43E2-4751-9514-19B4C75E76CC}" srcOrd="3" destOrd="0" presId="urn:microsoft.com/office/officeart/2008/layout/VerticalCurvedList"/>
    <dgm:cxn modelId="{452F0742-E5AA-4FF2-B188-CB35FB6AF821}" type="presParOf" srcId="{2DAEDD59-CCE2-4917-9E8D-37D7A03BCCD7}" destId="{2E6EDDA9-E97F-497E-A1C9-ECE19063F5DC}" srcOrd="1" destOrd="0" presId="urn:microsoft.com/office/officeart/2008/layout/VerticalCurvedList"/>
    <dgm:cxn modelId="{274CB91C-93EE-4316-95B6-875080FF367A}" type="presParOf" srcId="{2DAEDD59-CCE2-4917-9E8D-37D7A03BCCD7}" destId="{3FC7E7B9-ED7D-44A5-9401-9EE68A0DD2CA}" srcOrd="2" destOrd="0" presId="urn:microsoft.com/office/officeart/2008/layout/VerticalCurvedList"/>
    <dgm:cxn modelId="{C35F0640-7529-4938-9977-B8BB81109CE2}" type="presParOf" srcId="{3FC7E7B9-ED7D-44A5-9401-9EE68A0DD2CA}" destId="{C4AC9B06-5998-4EE3-A385-DE2262291239}" srcOrd="0" destOrd="0" presId="urn:microsoft.com/office/officeart/2008/layout/VerticalCurvedList"/>
    <dgm:cxn modelId="{805978E3-A6B9-42F4-9BD6-B4EE05C14FB7}" type="presParOf" srcId="{2DAEDD59-CCE2-4917-9E8D-37D7A03BCCD7}" destId="{72D8026D-4D08-4210-BBB8-F264C56F2DE5}" srcOrd="3" destOrd="0" presId="urn:microsoft.com/office/officeart/2008/layout/VerticalCurvedList"/>
    <dgm:cxn modelId="{639967AA-289A-459C-A091-791365092896}" type="presParOf" srcId="{2DAEDD59-CCE2-4917-9E8D-37D7A03BCCD7}" destId="{014A5C05-8250-493F-82CB-B286CF11AD4E}" srcOrd="4" destOrd="0" presId="urn:microsoft.com/office/officeart/2008/layout/VerticalCurvedList"/>
    <dgm:cxn modelId="{408D05BF-FF35-4F2D-91C6-C0B11DE5AF11}" type="presParOf" srcId="{014A5C05-8250-493F-82CB-B286CF11AD4E}" destId="{01382DD8-3488-413B-8AA7-4493B86187D7}" srcOrd="0" destOrd="0" presId="urn:microsoft.com/office/officeart/2008/layout/VerticalCurvedList"/>
    <dgm:cxn modelId="{9020B9DD-784F-4F71-8632-46D1AC7B2C3B}" type="presParOf" srcId="{2DAEDD59-CCE2-4917-9E8D-37D7A03BCCD7}" destId="{24CD3CCC-51AF-4741-AF5D-06A550B7BC26}" srcOrd="5" destOrd="0" presId="urn:microsoft.com/office/officeart/2008/layout/VerticalCurvedList"/>
    <dgm:cxn modelId="{3BDDC7F7-8045-475C-A1DE-24F6532B4869}" type="presParOf" srcId="{2DAEDD59-CCE2-4917-9E8D-37D7A03BCCD7}" destId="{B9CBA7B6-93DE-4FC6-BDE8-E82F468F3B5B}" srcOrd="6" destOrd="0" presId="urn:microsoft.com/office/officeart/2008/layout/VerticalCurvedList"/>
    <dgm:cxn modelId="{73A93662-3ABE-4746-956E-5CDC7F4F6F01}" type="presParOf" srcId="{B9CBA7B6-93DE-4FC6-BDE8-E82F468F3B5B}" destId="{1FC19A9E-2756-4AFD-A83F-EDE92DBDE929}"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DC932A-A69C-4C1C-B23A-A0A7DE13E960}">
      <dsp:nvSpPr>
        <dsp:cNvPr id="0" name=""/>
        <dsp:cNvSpPr/>
      </dsp:nvSpPr>
      <dsp:spPr>
        <a:xfrm>
          <a:off x="-5388890" y="-825278"/>
          <a:ext cx="6417289" cy="6417289"/>
        </a:xfrm>
        <a:prstGeom prst="blockArc">
          <a:avLst>
            <a:gd name="adj1" fmla="val 18900000"/>
            <a:gd name="adj2" fmla="val 2700000"/>
            <a:gd name="adj3" fmla="val 337"/>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6EDDA9-E97F-497E-A1C9-ECE19063F5DC}">
      <dsp:nvSpPr>
        <dsp:cNvPr id="0" name=""/>
        <dsp:cNvSpPr/>
      </dsp:nvSpPr>
      <dsp:spPr>
        <a:xfrm>
          <a:off x="661622" y="476673"/>
          <a:ext cx="6396066" cy="953346"/>
        </a:xfrm>
        <a:prstGeom prst="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6719"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t>What was your team strategy and why?</a:t>
          </a:r>
          <a:endParaRPr lang="en-US" sz="2400" kern="1200" dirty="0"/>
        </a:p>
      </dsp:txBody>
      <dsp:txXfrm>
        <a:off x="661622" y="476673"/>
        <a:ext cx="6396066" cy="953346"/>
      </dsp:txXfrm>
    </dsp:sp>
    <dsp:sp modelId="{C4AC9B06-5998-4EE3-A385-DE2262291239}">
      <dsp:nvSpPr>
        <dsp:cNvPr id="0" name=""/>
        <dsp:cNvSpPr/>
      </dsp:nvSpPr>
      <dsp:spPr>
        <a:xfrm>
          <a:off x="65780" y="357504"/>
          <a:ext cx="1191683" cy="119168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D8026D-4D08-4210-BBB8-F264C56F2DE5}">
      <dsp:nvSpPr>
        <dsp:cNvPr id="0" name=""/>
        <dsp:cNvSpPr/>
      </dsp:nvSpPr>
      <dsp:spPr>
        <a:xfrm>
          <a:off x="963216" y="1891706"/>
          <a:ext cx="6049525" cy="953346"/>
        </a:xfrm>
        <a:prstGeom prst="rect">
          <a:avLst/>
        </a:prstGeom>
        <a:solidFill>
          <a:schemeClr val="accent2">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6719"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t>What were your tradeoffs?</a:t>
          </a:r>
          <a:endParaRPr lang="en-US" sz="2400" kern="1200" dirty="0"/>
        </a:p>
      </dsp:txBody>
      <dsp:txXfrm>
        <a:off x="963216" y="1891706"/>
        <a:ext cx="6049525" cy="953346"/>
      </dsp:txXfrm>
    </dsp:sp>
    <dsp:sp modelId="{01382DD8-3488-413B-8AA7-4493B86187D7}">
      <dsp:nvSpPr>
        <dsp:cNvPr id="0" name=""/>
        <dsp:cNvSpPr/>
      </dsp:nvSpPr>
      <dsp:spPr>
        <a:xfrm>
          <a:off x="412322" y="1787524"/>
          <a:ext cx="1191683" cy="119168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CD3CCC-51AF-4741-AF5D-06A550B7BC26}">
      <dsp:nvSpPr>
        <dsp:cNvPr id="0" name=""/>
        <dsp:cNvSpPr/>
      </dsp:nvSpPr>
      <dsp:spPr>
        <a:xfrm>
          <a:off x="661622" y="3336713"/>
          <a:ext cx="6396066" cy="953346"/>
        </a:xfrm>
        <a:prstGeom prst="rect">
          <a:avLst/>
        </a:prstGeom>
        <a:solidFill>
          <a:srgbClr val="5A278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6719" tIns="60960" rIns="60960" bIns="60960" numCol="1" spcCol="1270" anchor="ctr" anchorCtr="0">
          <a:noAutofit/>
        </a:bodyPr>
        <a:lstStyle/>
        <a:p>
          <a:pPr lvl="0" algn="l" defTabSz="1066800">
            <a:lnSpc>
              <a:spcPct val="90000"/>
            </a:lnSpc>
            <a:spcBef>
              <a:spcPct val="0"/>
            </a:spcBef>
            <a:spcAft>
              <a:spcPct val="35000"/>
            </a:spcAft>
          </a:pPr>
          <a:r>
            <a:rPr lang="en-US" sz="2400" kern="1200" dirty="0" smtClean="0"/>
            <a:t>What changes did you make after reviewing  the other lean canvases in the room?</a:t>
          </a:r>
          <a:endParaRPr lang="en-US" sz="2400" kern="1200" dirty="0"/>
        </a:p>
      </dsp:txBody>
      <dsp:txXfrm>
        <a:off x="661622" y="3336713"/>
        <a:ext cx="6396066" cy="953346"/>
      </dsp:txXfrm>
    </dsp:sp>
    <dsp:sp modelId="{1FC19A9E-2756-4AFD-A83F-EDE92DBDE929}">
      <dsp:nvSpPr>
        <dsp:cNvPr id="0" name=""/>
        <dsp:cNvSpPr/>
      </dsp:nvSpPr>
      <dsp:spPr>
        <a:xfrm>
          <a:off x="65780" y="3217544"/>
          <a:ext cx="1191683" cy="119168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6B48701F-A889-4B94-A380-68791E188376}" type="datetimeFigureOut">
              <a:rPr lang="en-US" smtClean="0"/>
              <a:t>11/16/2016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55AD792-D0E5-463E-BAD3-EF54C503734E}" type="slidenum">
              <a:rPr lang="en-US" smtClean="0"/>
              <a:t>‹#›</a:t>
            </a:fld>
            <a:endParaRPr lang="en-US"/>
          </a:p>
        </p:txBody>
      </p:sp>
    </p:spTree>
    <p:extLst>
      <p:ext uri="{BB962C8B-B14F-4D97-AF65-F5344CB8AC3E}">
        <p14:creationId xmlns:p14="http://schemas.microsoft.com/office/powerpoint/2010/main" val="1927494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6BDC796-006F-442D-A66B-1415D11D2B2A}" type="datetimeFigureOut">
              <a:rPr lang="en-US" smtClean="0"/>
              <a:t>11/16/2016</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AFC8854-003F-465D-BEBB-FBCAECCCEBB9}" type="slidenum">
              <a:rPr lang="en-US" smtClean="0"/>
              <a:t>‹#›</a:t>
            </a:fld>
            <a:endParaRPr lang="en-US"/>
          </a:p>
        </p:txBody>
      </p:sp>
    </p:spTree>
    <p:extLst>
      <p:ext uri="{BB962C8B-B14F-4D97-AF65-F5344CB8AC3E}">
        <p14:creationId xmlns:p14="http://schemas.microsoft.com/office/powerpoint/2010/main" val="1228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Classroom</a:t>
            </a:r>
            <a:r>
              <a:rPr lang="en-US" sz="1200" b="1" kern="1200" baseline="0" dirty="0" smtClean="0">
                <a:solidFill>
                  <a:schemeClr val="tx1"/>
                </a:solidFill>
                <a:effectLst/>
                <a:latin typeface="+mn-lt"/>
                <a:ea typeface="+mn-ea"/>
                <a:cs typeface="+mn-cs"/>
              </a:rPr>
              <a:t> setup notes: </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Write a note on the whiteboard to ensure that participants are sitting in their live digital assignment teams.</a:t>
            </a:r>
          </a:p>
          <a:p>
            <a:pPr marL="171450" indent="-171450">
              <a:buFont typeface="Arial" panose="020B0604020202020204" pitchFamily="34" charset="0"/>
              <a:buChar char="•"/>
            </a:pPr>
            <a:r>
              <a:rPr lang="en-US" sz="1200" b="0" kern="1200" baseline="0" dirty="0" smtClean="0">
                <a:solidFill>
                  <a:schemeClr val="tx1"/>
                </a:solidFill>
                <a:effectLst/>
                <a:latin typeface="+mn-lt"/>
                <a:ea typeface="+mn-ea"/>
                <a:cs typeface="+mn-cs"/>
              </a:rPr>
              <a:t>Get Lean Canvas posters set up.</a:t>
            </a:r>
            <a:endParaRPr lang="en-US" sz="1200" b="1"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1</a:t>
            </a:fld>
            <a:endParaRPr lang="en-US"/>
          </a:p>
        </p:txBody>
      </p:sp>
    </p:spTree>
    <p:extLst>
      <p:ext uri="{BB962C8B-B14F-4D97-AF65-F5344CB8AC3E}">
        <p14:creationId xmlns:p14="http://schemas.microsoft.com/office/powerpoint/2010/main" val="3214107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5 minutes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10:45-10:50</a:t>
            </a:r>
            <a:r>
              <a:rPr lang="en-US" b="0" baseline="0" dirty="0" smtClean="0"/>
              <a:t> pm</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a:t>
            </a:r>
            <a:r>
              <a:rPr lang="en-US" b="0" dirty="0" smtClean="0"/>
              <a:t> Will Randolph</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r>
              <a:rPr lang="en-US" dirty="0" smtClean="0"/>
              <a:t>At a basic level, influence is changing someone else’s behavior.</a:t>
            </a:r>
            <a:r>
              <a:rPr lang="en-US" baseline="0" dirty="0" smtClean="0"/>
              <a:t>  However, in the government, that is not an easy task.  It is more of an art form, to be learned over time, and what works in one situation will not work in others.  And let’s not forget, that at times, you may not have the appropriate authority to influence your superiors.  So how do we become change agents?</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10</a:t>
            </a:fld>
            <a:endParaRPr lang="en-US"/>
          </a:p>
        </p:txBody>
      </p:sp>
    </p:spTree>
    <p:extLst>
      <p:ext uri="{BB962C8B-B14F-4D97-AF65-F5344CB8AC3E}">
        <p14:creationId xmlns:p14="http://schemas.microsoft.com/office/powerpoint/2010/main" val="500648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15 minutes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10:50-11:05</a:t>
            </a:r>
            <a:r>
              <a:rPr lang="en-US" b="0" baseline="0" dirty="0" smtClean="0"/>
              <a:t> pm</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a:t>
            </a:r>
            <a:r>
              <a:rPr lang="en-US" b="0" dirty="0" smtClean="0"/>
              <a:t> Will Randolph</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r>
              <a:rPr lang="en-US" dirty="0" smtClean="0"/>
              <a:t>IS this true of false?  Ask the students to raise their hands.  For those who say True,</a:t>
            </a:r>
            <a:r>
              <a:rPr lang="en-US" baseline="0" dirty="0" smtClean="0"/>
              <a:t> have them share examples of why.  Then do the same for those who say false. </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11</a:t>
            </a:fld>
            <a:endParaRPr lang="en-US"/>
          </a:p>
        </p:txBody>
      </p:sp>
    </p:spTree>
    <p:extLst>
      <p:ext uri="{BB962C8B-B14F-4D97-AF65-F5344CB8AC3E}">
        <p14:creationId xmlns:p14="http://schemas.microsoft.com/office/powerpoint/2010/main" val="4183627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20 minutes</a:t>
            </a:r>
            <a:endParaRPr lang="en-US" b="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11:05-11:25</a:t>
            </a:r>
            <a:r>
              <a:rPr lang="en-US" b="0" baseline="0" dirty="0" smtClean="0"/>
              <a:t> pm</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a:t>
            </a:r>
            <a:r>
              <a:rPr lang="en-US" b="0" dirty="0" smtClean="0"/>
              <a:t> Will Randolph</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12</a:t>
            </a:fld>
            <a:endParaRPr lang="en-US"/>
          </a:p>
        </p:txBody>
      </p:sp>
    </p:spTree>
    <p:extLst>
      <p:ext uri="{BB962C8B-B14F-4D97-AF65-F5344CB8AC3E}">
        <p14:creationId xmlns:p14="http://schemas.microsoft.com/office/powerpoint/2010/main" val="2398593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20 minutes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11:25-11:45</a:t>
            </a:r>
            <a:r>
              <a:rPr lang="en-US" b="0" baseline="0" dirty="0" smtClean="0"/>
              <a:t> pm</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a:t>
            </a:r>
            <a:r>
              <a:rPr lang="en-US" b="0" dirty="0" smtClean="0"/>
              <a:t> Will Randolph</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r>
              <a:rPr lang="en-US" dirty="0" smtClean="0"/>
              <a:t>7/38/55 communications</a:t>
            </a:r>
            <a:r>
              <a:rPr lang="en-US" baseline="0" dirty="0" smtClean="0"/>
              <a:t> delivery construct</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13</a:t>
            </a:fld>
            <a:endParaRPr lang="en-US"/>
          </a:p>
        </p:txBody>
      </p:sp>
    </p:spTree>
    <p:extLst>
      <p:ext uri="{BB962C8B-B14F-4D97-AF65-F5344CB8AC3E}">
        <p14:creationId xmlns:p14="http://schemas.microsoft.com/office/powerpoint/2010/main" val="3299707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10 minutes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11:45-11:55</a:t>
            </a:r>
            <a:r>
              <a:rPr lang="en-US" b="0" baseline="0" dirty="0" smtClean="0"/>
              <a:t> pm</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a:t>
            </a:r>
            <a:r>
              <a:rPr lang="en-US" b="0" dirty="0" smtClean="0"/>
              <a:t> Will Randolph</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14</a:t>
            </a:fld>
            <a:endParaRPr lang="en-US"/>
          </a:p>
        </p:txBody>
      </p:sp>
    </p:spTree>
    <p:extLst>
      <p:ext uri="{BB962C8B-B14F-4D97-AF65-F5344CB8AC3E}">
        <p14:creationId xmlns:p14="http://schemas.microsoft.com/office/powerpoint/2010/main" val="3698154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5 minutes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11:55-12:00</a:t>
            </a:r>
            <a:r>
              <a:rPr lang="en-US" b="0" baseline="0" dirty="0" smtClean="0"/>
              <a:t> pm</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a:t>
            </a:r>
            <a:r>
              <a:rPr lang="en-US" b="0" dirty="0" smtClean="0"/>
              <a:t> Will Randolph</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15</a:t>
            </a:fld>
            <a:endParaRPr lang="en-US"/>
          </a:p>
        </p:txBody>
      </p:sp>
    </p:spTree>
    <p:extLst>
      <p:ext uri="{BB962C8B-B14F-4D97-AF65-F5344CB8AC3E}">
        <p14:creationId xmlns:p14="http://schemas.microsoft.com/office/powerpoint/2010/main" val="3633106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1 hour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 </a:t>
            </a:r>
            <a:r>
              <a:rPr lang="en-US" b="0" dirty="0" smtClean="0"/>
              <a:t>Melissa</a:t>
            </a:r>
            <a:endParaRPr lang="en-US" b="1" dirty="0" smtClean="0"/>
          </a:p>
          <a:p>
            <a:r>
              <a:rPr lang="en-US" b="1" dirty="0" smtClean="0"/>
              <a:t>Facilitator Notes: </a:t>
            </a:r>
          </a:p>
          <a:p>
            <a:endParaRPr lang="en-US" b="1" dirty="0" smtClean="0"/>
          </a:p>
          <a:p>
            <a:r>
              <a:rPr lang="en-US" b="0" dirty="0" smtClean="0"/>
              <a:t>The</a:t>
            </a:r>
            <a:r>
              <a:rPr lang="en-US" b="0" baseline="0" dirty="0" smtClean="0"/>
              <a:t> lunch break will run from 12-1:00pm. </a:t>
            </a:r>
            <a:endParaRPr lang="en-US" b="0"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16</a:t>
            </a:fld>
            <a:endParaRPr lang="en-US"/>
          </a:p>
        </p:txBody>
      </p:sp>
    </p:spTree>
    <p:extLst>
      <p:ext uri="{BB962C8B-B14F-4D97-AF65-F5344CB8AC3E}">
        <p14:creationId xmlns:p14="http://schemas.microsoft.com/office/powerpoint/2010/main" val="2844063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Challenge.gov</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1 hour</a:t>
            </a:r>
          </a:p>
          <a:p>
            <a:r>
              <a:rPr lang="en-US" b="1" baseline="0" dirty="0" smtClean="0"/>
              <a:t>Timing:</a:t>
            </a:r>
            <a:r>
              <a:rPr lang="en-US" b="0" baseline="0" dirty="0" smtClean="0"/>
              <a:t> 1:00-2:30 pm</a:t>
            </a:r>
          </a:p>
          <a:p>
            <a:endParaRPr lang="en-US" b="0" baseline="0" dirty="0" smtClean="0"/>
          </a:p>
          <a:p>
            <a:r>
              <a:rPr lang="en-US" b="1" baseline="0" dirty="0" smtClean="0"/>
              <a:t>Facilitator Notes:</a:t>
            </a:r>
          </a:p>
          <a:p>
            <a:r>
              <a:rPr lang="en-US" dirty="0" smtClean="0"/>
              <a:t>Introduce the guest speaker and share any background</a:t>
            </a:r>
            <a:r>
              <a:rPr lang="en-US" baseline="0" dirty="0" smtClean="0"/>
              <a:t> on them and what they are joining us today to present. (</a:t>
            </a:r>
            <a:r>
              <a:rPr lang="en-US" i="1" baseline="0" dirty="0" smtClean="0"/>
              <a:t>Need Traci to add)</a:t>
            </a:r>
            <a:endParaRPr lang="en-US" i="1" dirty="0"/>
          </a:p>
        </p:txBody>
      </p:sp>
      <p:sp>
        <p:nvSpPr>
          <p:cNvPr id="4" name="Slide Number Placeholder 3"/>
          <p:cNvSpPr>
            <a:spLocks noGrp="1"/>
          </p:cNvSpPr>
          <p:nvPr>
            <p:ph type="sldNum" sz="quarter" idx="10"/>
          </p:nvPr>
        </p:nvSpPr>
        <p:spPr/>
        <p:txBody>
          <a:bodyPr/>
          <a:lstStyle/>
          <a:p>
            <a:fld id="{3AFC8854-003F-465D-BEBB-FBCAECCCEBB9}" type="slidenum">
              <a:rPr lang="en-US" smtClean="0"/>
              <a:t>17</a:t>
            </a:fld>
            <a:endParaRPr lang="en-US"/>
          </a:p>
        </p:txBody>
      </p:sp>
    </p:spTree>
    <p:extLst>
      <p:ext uri="{BB962C8B-B14F-4D97-AF65-F5344CB8AC3E}">
        <p14:creationId xmlns:p14="http://schemas.microsoft.com/office/powerpoint/2010/main" val="4287818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15 minutes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dirty="0" smtClean="0"/>
              <a:t> 2:30-2:45am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a:t>
            </a:r>
            <a:r>
              <a:rPr lang="en-US" b="0" dirty="0" smtClean="0"/>
              <a:t> Melissa</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endParaRPr lang="en-US" b="0" dirty="0" smtClean="0"/>
          </a:p>
          <a:p>
            <a:r>
              <a:rPr lang="en-US" b="0" dirty="0" smtClean="0"/>
              <a:t>Instruct participants</a:t>
            </a:r>
            <a:r>
              <a:rPr lang="en-US" b="0" baseline="0" dirty="0" smtClean="0"/>
              <a:t> to take a 15 minute break.</a:t>
            </a:r>
          </a:p>
          <a:p>
            <a:endParaRPr lang="en-US" b="0" baseline="0" dirty="0" smtClean="0"/>
          </a:p>
          <a:p>
            <a:r>
              <a:rPr lang="en-US" b="0" baseline="0" dirty="0" smtClean="0"/>
              <a:t>Direct to restrooms and water cooler.</a:t>
            </a:r>
            <a:endParaRPr lang="en-US" b="1"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18</a:t>
            </a:fld>
            <a:endParaRPr lang="en-US"/>
          </a:p>
        </p:txBody>
      </p:sp>
    </p:spTree>
    <p:extLst>
      <p:ext uri="{BB962C8B-B14F-4D97-AF65-F5344CB8AC3E}">
        <p14:creationId xmlns:p14="http://schemas.microsoft.com/office/powerpoint/2010/main" val="3880402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Traci</a:t>
            </a:r>
            <a:endParaRPr lang="en-US" b="1" dirty="0" smtClean="0"/>
          </a:p>
          <a:p>
            <a:r>
              <a:rPr lang="en-US" b="1" dirty="0" smtClean="0"/>
              <a:t>Duration:</a:t>
            </a:r>
            <a:r>
              <a:rPr lang="en-US" b="1" baseline="0" dirty="0" smtClean="0"/>
              <a:t> </a:t>
            </a:r>
            <a:r>
              <a:rPr lang="en-US" b="0" baseline="0" dirty="0" smtClean="0"/>
              <a:t>10 minutes</a:t>
            </a:r>
          </a:p>
          <a:p>
            <a:r>
              <a:rPr lang="en-US" b="1" baseline="0" dirty="0" smtClean="0"/>
              <a:t>Timing: </a:t>
            </a:r>
            <a:r>
              <a:rPr lang="en-US" b="0" baseline="0" dirty="0" smtClean="0"/>
              <a:t>2:45-2:50 PM</a:t>
            </a:r>
          </a:p>
          <a:p>
            <a:endParaRPr lang="en-US" b="0" baseline="0" dirty="0" smtClean="0"/>
          </a:p>
          <a:p>
            <a:r>
              <a:rPr lang="en-US" b="1" dirty="0" smtClean="0"/>
              <a:t>Facilitator Notes</a:t>
            </a:r>
            <a:r>
              <a:rPr lang="en-US" b="1"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Traci offered to develop</a:t>
            </a:r>
            <a:r>
              <a:rPr lang="en-US" sz="1200" b="0" kern="1200" baseline="0" dirty="0" smtClean="0">
                <a:solidFill>
                  <a:schemeClr val="tx1"/>
                </a:solidFill>
                <a:effectLst/>
                <a:latin typeface="+mn-lt"/>
                <a:ea typeface="+mn-ea"/>
                <a:cs typeface="+mn-cs"/>
              </a:rPr>
              <a:t> this lesson, so we have some starter slides for her.</a:t>
            </a:r>
            <a:endParaRPr lang="en-US" sz="1200" b="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smtClean="0">
              <a:solidFill>
                <a:schemeClr val="tx1"/>
              </a:solidFill>
              <a:effectLst/>
              <a:latin typeface="+mn-lt"/>
              <a:ea typeface="+mn-ea"/>
              <a:cs typeface="+mn-cs"/>
            </a:endParaRPr>
          </a:p>
          <a:p>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19</a:t>
            </a:fld>
            <a:endParaRPr lang="en-US"/>
          </a:p>
        </p:txBody>
      </p:sp>
    </p:spTree>
    <p:extLst>
      <p:ext uri="{BB962C8B-B14F-4D97-AF65-F5344CB8AC3E}">
        <p14:creationId xmlns:p14="http://schemas.microsoft.com/office/powerpoint/2010/main" val="221689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a:t>
            </a:r>
            <a:r>
              <a:rPr lang="en-US" b="1" baseline="0" dirty="0" smtClean="0"/>
              <a:t> </a:t>
            </a:r>
            <a:r>
              <a:rPr lang="en-US" b="0" baseline="0" dirty="0" smtClean="0"/>
              <a:t>Melissa</a:t>
            </a:r>
            <a:endParaRPr lang="en-US" b="1" dirty="0" smtClean="0"/>
          </a:p>
          <a:p>
            <a:r>
              <a:rPr lang="en-US" b="1" dirty="0" smtClean="0"/>
              <a:t>Duration:</a:t>
            </a:r>
            <a:r>
              <a:rPr lang="en-US" b="1" baseline="0" dirty="0" smtClean="0"/>
              <a:t> </a:t>
            </a:r>
            <a:r>
              <a:rPr lang="en-US" b="0" baseline="0" dirty="0" smtClean="0"/>
              <a:t>10 minutes</a:t>
            </a:r>
          </a:p>
          <a:p>
            <a:r>
              <a:rPr lang="en-US" b="1" baseline="0" dirty="0" smtClean="0"/>
              <a:t>Timing: </a:t>
            </a:r>
            <a:r>
              <a:rPr lang="en-US" b="0" baseline="0" dirty="0" smtClean="0"/>
              <a:t>8:00-8:10 am</a:t>
            </a:r>
            <a:endParaRPr lang="en-US" b="1" dirty="0" smtClean="0"/>
          </a:p>
          <a:p>
            <a:endParaRPr lang="en-US" b="1" dirty="0" smtClean="0"/>
          </a:p>
          <a:p>
            <a:r>
              <a:rPr lang="en-US" b="1" dirty="0" smtClean="0"/>
              <a:t>Facilitator Notes</a:t>
            </a:r>
            <a:r>
              <a:rPr lang="en-US" b="1" baseline="0" dirty="0" smtClean="0"/>
              <a:t> : </a:t>
            </a:r>
          </a:p>
          <a:p>
            <a:pPr marL="171450" indent="-171450">
              <a:buFont typeface="Arial" panose="020B0604020202020204" pitchFamily="34" charset="0"/>
              <a:buChar char="•"/>
            </a:pPr>
            <a:r>
              <a:rPr lang="en-US" b="0" baseline="0" dirty="0" smtClean="0"/>
              <a:t>Begin with telling the cohort that today we will dive in to the Lean Canvas and MAP Case Study.  We will spend some time this morning talking through using the lean canvas and do an exercise together.</a:t>
            </a:r>
          </a:p>
          <a:p>
            <a:pPr marL="171450" indent="-171450">
              <a:buFont typeface="Arial" panose="020B0604020202020204" pitchFamily="34" charset="0"/>
              <a:buChar char="•"/>
            </a:pPr>
            <a:r>
              <a:rPr lang="en-US" b="0" baseline="0" dirty="0" smtClean="0"/>
              <a:t>Then we will discuss </a:t>
            </a:r>
          </a:p>
          <a:p>
            <a:pPr marL="171450" indent="-171450">
              <a:buFont typeface="Arial" panose="020B0604020202020204" pitchFamily="34" charset="0"/>
              <a:buChar char="•"/>
            </a:pPr>
            <a:r>
              <a:rPr lang="en-US" b="0" baseline="0" dirty="0" smtClean="0"/>
              <a:t>After lunch, we will have two guest speakers</a:t>
            </a:r>
          </a:p>
          <a:p>
            <a:pPr marL="0" indent="0">
              <a:buFont typeface="Arial" panose="020B0604020202020204" pitchFamily="34" charset="0"/>
              <a:buNone/>
            </a:pPr>
            <a:r>
              <a:rPr lang="en-US" b="0" baseline="0" dirty="0" smtClean="0"/>
              <a:t>	1. Challenge.gov</a:t>
            </a:r>
          </a:p>
          <a:p>
            <a:pPr marL="0" indent="0">
              <a:buFont typeface="Arial" panose="020B0604020202020204" pitchFamily="34" charset="0"/>
              <a:buNone/>
            </a:pPr>
            <a:r>
              <a:rPr lang="en-US" b="0" baseline="0" dirty="0" smtClean="0"/>
              <a:t>	2. </a:t>
            </a:r>
            <a:r>
              <a:rPr lang="en-US" b="0" baseline="0" dirty="0" err="1" smtClean="0"/>
              <a:t>Acuman</a:t>
            </a:r>
            <a:endParaRPr lang="en-US" b="0" baseline="0" dirty="0" smtClean="0"/>
          </a:p>
          <a:p>
            <a:pPr marL="171450" indent="-171450">
              <a:buFont typeface="Arial" panose="020B0604020202020204" pitchFamily="34" charset="0"/>
              <a:buChar char="•"/>
            </a:pPr>
            <a:r>
              <a:rPr lang="en-US" b="0" baseline="0" dirty="0" smtClean="0"/>
              <a:t>We will then be joined by guest speakers (</a:t>
            </a:r>
            <a:r>
              <a:rPr lang="en-US" b="0" i="1" baseline="0" dirty="0" smtClean="0"/>
              <a:t>we need to add content to this once we know who they are and what they will talk about</a:t>
            </a:r>
            <a:r>
              <a:rPr lang="en-US" b="0" baseline="0" dirty="0" smtClean="0"/>
              <a:t>)</a:t>
            </a:r>
          </a:p>
          <a:p>
            <a:pPr marL="171450" indent="-171450">
              <a:buFont typeface="Arial" panose="020B0604020202020204" pitchFamily="34" charset="0"/>
              <a:buChar char="•"/>
            </a:pPr>
            <a:endParaRPr lang="en-US" b="0" baseline="0" dirty="0" smtClean="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a:t>
            </a:fld>
            <a:endParaRPr lang="en-US"/>
          </a:p>
        </p:txBody>
      </p:sp>
    </p:spTree>
    <p:extLst>
      <p:ext uri="{BB962C8B-B14F-4D97-AF65-F5344CB8AC3E}">
        <p14:creationId xmlns:p14="http://schemas.microsoft.com/office/powerpoint/2010/main" val="4236423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Traci</a:t>
            </a:r>
            <a:endParaRPr lang="en-US" b="1" dirty="0" smtClean="0"/>
          </a:p>
          <a:p>
            <a:r>
              <a:rPr lang="en-US" b="1" dirty="0" smtClean="0"/>
              <a:t>Duration:</a:t>
            </a:r>
            <a:r>
              <a:rPr lang="en-US" b="1" baseline="0" dirty="0" smtClean="0"/>
              <a:t> </a:t>
            </a:r>
            <a:r>
              <a:rPr lang="en-US" b="0" baseline="0" dirty="0" smtClean="0"/>
              <a:t>10 minutes</a:t>
            </a:r>
          </a:p>
          <a:p>
            <a:r>
              <a:rPr lang="en-US" b="1" baseline="0" dirty="0" smtClean="0"/>
              <a:t>Timing: </a:t>
            </a:r>
            <a:r>
              <a:rPr lang="en-US" b="0" baseline="0" dirty="0" smtClean="0"/>
              <a:t>2:50-2:55 PM</a:t>
            </a:r>
          </a:p>
          <a:p>
            <a:endParaRPr lang="en-US" b="1" dirty="0" smtClean="0"/>
          </a:p>
          <a:p>
            <a:r>
              <a:rPr lang="en-US" b="1" dirty="0" smtClean="0"/>
              <a:t>Facilitator Notes</a:t>
            </a:r>
            <a:r>
              <a:rPr lang="en-US" b="1" baseline="0" dirty="0" smtClean="0"/>
              <a:t> :  </a:t>
            </a:r>
            <a:r>
              <a:rPr lang="en-US" b="0" baseline="0" dirty="0" smtClean="0"/>
              <a:t>We need to tee up the discussion we’ll be having for the next couple of hours.  </a:t>
            </a:r>
          </a:p>
          <a:p>
            <a:endParaRPr lang="en-US" b="0" baseline="0" dirty="0" smtClean="0"/>
          </a:p>
          <a:p>
            <a:pPr marL="171450" indent="-171450">
              <a:buFontTx/>
              <a:buChar char="-"/>
            </a:pPr>
            <a:r>
              <a:rPr lang="en-US" b="0" baseline="0" dirty="0" smtClean="0"/>
              <a:t>First, every knows what an SOO, PWS and SOW is, but it’s important to get everyone thinking about the key attributes of each, where they differ, so there can be meaningful discussion about which one is best for which situations.  </a:t>
            </a:r>
          </a:p>
          <a:p>
            <a:pPr marL="628650" lvl="1" indent="-171450">
              <a:buFontTx/>
              <a:buChar char="-"/>
            </a:pPr>
            <a:r>
              <a:rPr lang="en-US" b="0" baseline="0" dirty="0" smtClean="0"/>
              <a:t>Part of the discussion that follows will address the differences between “Performance Based” and “Traditional” acquisition approaches.  Again, everyone in the class will know this, but we need to establish a baseline of understanding to support the discussion and the exercise they’ll do later today.</a:t>
            </a:r>
          </a:p>
          <a:p>
            <a:pPr marL="628650" lvl="1" indent="-171450">
              <a:buFontTx/>
              <a:buChar char="-"/>
            </a:pPr>
            <a:r>
              <a:rPr lang="en-US" b="0" baseline="0" dirty="0" smtClean="0"/>
              <a:t>It may be important to note that there are no absolute and definitive “lines of demarcation” between the continuum of SOW – PWS – SOO, and any energy spent trying to clarify this distinction is of little value.</a:t>
            </a:r>
          </a:p>
          <a:p>
            <a:pPr marL="171450" lvl="0" indent="-171450">
              <a:buFontTx/>
              <a:buChar char="-"/>
            </a:pPr>
            <a:r>
              <a:rPr lang="en-US" b="0" baseline="0" dirty="0" smtClean="0"/>
              <a:t>Then we’ll talk about how to look at the specific program requirements and determine which requirements document aligns best with the requirements (based either on how they ARE defined, or COULD BE defined, by the requirements owners).  While the ultimate selection will depend on a variety of factors, it’s helpful to consider the requirements themselves, in isolation first. (sometimes we have to create an alternate reality to allow us to recognize what may be possible)</a:t>
            </a:r>
          </a:p>
          <a:p>
            <a:pPr marL="171450" lvl="0" indent="-171450">
              <a:buFontTx/>
              <a:buChar char="-"/>
            </a:pPr>
            <a:r>
              <a:rPr lang="en-US" b="0" baseline="0" dirty="0" smtClean="0"/>
              <a:t>Finally, the reality is there are many other considerations that will influence the final selection of the most appropriate requirements document.  As we look at these other considerations, we’ll see if they are significant enough to move us from the choice we made in isolation.</a:t>
            </a:r>
          </a:p>
          <a:p>
            <a:pPr marL="628650" lvl="1" indent="-171450">
              <a:buFontTx/>
              <a:buChar char="-"/>
            </a:pPr>
            <a:r>
              <a:rPr lang="en-US" b="0" baseline="0" dirty="0" smtClean="0"/>
              <a:t>These other considerations have a lot to do with the maturity of the organization.  Maturity, as used here, refers to maturity using performance based acquisition, and maturity with the more current and forward thinking concepts of effectively procuring digital services.</a:t>
            </a:r>
          </a:p>
        </p:txBody>
      </p:sp>
      <p:sp>
        <p:nvSpPr>
          <p:cNvPr id="4" name="Slide Number Placeholder 3"/>
          <p:cNvSpPr>
            <a:spLocks noGrp="1"/>
          </p:cNvSpPr>
          <p:nvPr>
            <p:ph type="sldNum" sz="quarter" idx="10"/>
          </p:nvPr>
        </p:nvSpPr>
        <p:spPr/>
        <p:txBody>
          <a:bodyPr/>
          <a:lstStyle/>
          <a:p>
            <a:fld id="{3AFC8854-003F-465D-BEBB-FBCAECCCEBB9}" type="slidenum">
              <a:rPr lang="en-US" smtClean="0"/>
              <a:t>20</a:t>
            </a:fld>
            <a:endParaRPr lang="en-US"/>
          </a:p>
        </p:txBody>
      </p:sp>
    </p:spTree>
    <p:extLst>
      <p:ext uri="{BB962C8B-B14F-4D97-AF65-F5344CB8AC3E}">
        <p14:creationId xmlns:p14="http://schemas.microsoft.com/office/powerpoint/2010/main" val="3469296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Traci</a:t>
            </a:r>
            <a:endParaRPr lang="en-US" b="1" dirty="0" smtClean="0"/>
          </a:p>
          <a:p>
            <a:r>
              <a:rPr lang="en-US" b="1" dirty="0" smtClean="0"/>
              <a:t>Duration:</a:t>
            </a:r>
            <a:r>
              <a:rPr lang="en-US" b="1" baseline="0" dirty="0" smtClean="0"/>
              <a:t> </a:t>
            </a:r>
            <a:r>
              <a:rPr lang="en-US" b="0" baseline="0" dirty="0" smtClean="0"/>
              <a:t>10 minutes</a:t>
            </a:r>
          </a:p>
          <a:p>
            <a:r>
              <a:rPr lang="en-US" b="1" baseline="0" dirty="0" smtClean="0"/>
              <a:t>Timing: </a:t>
            </a:r>
            <a:r>
              <a:rPr lang="en-US" b="0" baseline="0" dirty="0" smtClean="0"/>
              <a:t>2:50-2:55 PM</a:t>
            </a:r>
          </a:p>
          <a:p>
            <a:endParaRPr lang="en-US" b="1" dirty="0" smtClean="0"/>
          </a:p>
          <a:p>
            <a:r>
              <a:rPr lang="en-US" b="1" dirty="0" smtClean="0"/>
              <a:t>Facilitator Notes</a:t>
            </a:r>
            <a:r>
              <a:rPr lang="en-US" b="1" baseline="0" dirty="0" smtClean="0"/>
              <a:t> :  </a:t>
            </a:r>
            <a:r>
              <a:rPr lang="en-US" b="0" baseline="0" dirty="0" smtClean="0"/>
              <a:t>We need to tee up the discussion we’ll be having for the next couple of hours.  </a:t>
            </a:r>
          </a:p>
          <a:p>
            <a:endParaRPr lang="en-US" b="0" baseline="0" dirty="0" smtClean="0"/>
          </a:p>
          <a:p>
            <a:pPr marL="171450" indent="-171450">
              <a:buFontTx/>
              <a:buChar char="-"/>
            </a:pPr>
            <a:r>
              <a:rPr lang="en-US" b="0" baseline="0" dirty="0" smtClean="0"/>
              <a:t>First, every knows what an SOO, PWS and SOW is, but it’s important to get everyone thinking about the key attributes of each, where they differ, so there can be meaningful discussion about which one is best for which situations.  </a:t>
            </a:r>
          </a:p>
          <a:p>
            <a:pPr marL="628650" lvl="1" indent="-171450">
              <a:buFontTx/>
              <a:buChar char="-"/>
            </a:pPr>
            <a:r>
              <a:rPr lang="en-US" b="0" baseline="0" dirty="0" smtClean="0"/>
              <a:t>Part of the discussion that follows will address the differences between “Performance Based” and “Traditional” acquisition approaches.  Again, everyone in the class will know this, but we need to establish a baseline of understanding to support the discussion and the exercise they’ll do later today.</a:t>
            </a:r>
          </a:p>
          <a:p>
            <a:pPr marL="628650" lvl="1" indent="-171450">
              <a:buFontTx/>
              <a:buChar char="-"/>
            </a:pPr>
            <a:r>
              <a:rPr lang="en-US" b="0" baseline="0" dirty="0" smtClean="0"/>
              <a:t>It may be important to note that there are no absolute and definitive “lines of demarcation” between the continuum of SOW – PWS – SOO, and any energy spent trying to clarify this distinction is of little value.</a:t>
            </a:r>
          </a:p>
          <a:p>
            <a:pPr marL="171450" lvl="0" indent="-171450">
              <a:buFontTx/>
              <a:buChar char="-"/>
            </a:pPr>
            <a:r>
              <a:rPr lang="en-US" b="0" baseline="0" dirty="0" smtClean="0"/>
              <a:t>Then we’ll talk about how to look at the specific program requirements and determine which requirements document aligns best with the requirements (based either on how they ARE defined, or COULD BE defined, by the requirements owners).  While the ultimate selection will depend on a variety of factors, it’s helpful to consider the requirements themselves, in isolation first. (sometimes we have to create an alternate reality to allow us to recognize what may be possible)</a:t>
            </a:r>
          </a:p>
          <a:p>
            <a:pPr marL="171450" lvl="0" indent="-171450">
              <a:buFontTx/>
              <a:buChar char="-"/>
            </a:pPr>
            <a:r>
              <a:rPr lang="en-US" b="0" baseline="0" dirty="0" smtClean="0"/>
              <a:t>Finally, the reality is there are many other considerations that will influence the final selection of the most appropriate requirements document.  As we look at these other considerations, we’ll see if they are significant enough to move us from the choice we made in isolation.</a:t>
            </a:r>
          </a:p>
          <a:p>
            <a:pPr marL="628650" lvl="1" indent="-171450">
              <a:buFontTx/>
              <a:buChar char="-"/>
            </a:pPr>
            <a:r>
              <a:rPr lang="en-US" b="0" baseline="0" dirty="0" smtClean="0"/>
              <a:t>These other considerations have a lot to do with the maturity of the organization.  Maturity, as used here, refers to maturity using performance based acquisition, and maturity with the more current and forward thinking concepts of effectively procuring digital services.</a:t>
            </a:r>
          </a:p>
        </p:txBody>
      </p:sp>
      <p:sp>
        <p:nvSpPr>
          <p:cNvPr id="4" name="Slide Number Placeholder 3"/>
          <p:cNvSpPr>
            <a:spLocks noGrp="1"/>
          </p:cNvSpPr>
          <p:nvPr>
            <p:ph type="sldNum" sz="quarter" idx="10"/>
          </p:nvPr>
        </p:nvSpPr>
        <p:spPr/>
        <p:txBody>
          <a:bodyPr/>
          <a:lstStyle/>
          <a:p>
            <a:fld id="{3AFC8854-003F-465D-BEBB-FBCAECCCEBB9}" type="slidenum">
              <a:rPr lang="en-US" smtClean="0"/>
              <a:t>21</a:t>
            </a:fld>
            <a:endParaRPr lang="en-US"/>
          </a:p>
        </p:txBody>
      </p:sp>
    </p:spTree>
    <p:extLst>
      <p:ext uri="{BB962C8B-B14F-4D97-AF65-F5344CB8AC3E}">
        <p14:creationId xmlns:p14="http://schemas.microsoft.com/office/powerpoint/2010/main" val="41348451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Traci</a:t>
            </a:r>
            <a:endParaRPr lang="en-US" b="1" dirty="0" smtClean="0"/>
          </a:p>
          <a:p>
            <a:r>
              <a:rPr lang="en-US" b="1" dirty="0" smtClean="0"/>
              <a:t>Duration:</a:t>
            </a:r>
            <a:r>
              <a:rPr lang="en-US" b="1" baseline="0" dirty="0" smtClean="0"/>
              <a:t> </a:t>
            </a:r>
            <a:r>
              <a:rPr lang="en-US" b="0" baseline="0" dirty="0" smtClean="0"/>
              <a:t>10 minutes</a:t>
            </a:r>
          </a:p>
          <a:p>
            <a:r>
              <a:rPr lang="en-US" b="1" baseline="0" dirty="0" smtClean="0"/>
              <a:t>Timing: </a:t>
            </a:r>
            <a:r>
              <a:rPr lang="en-US" b="0" baseline="0" dirty="0" smtClean="0"/>
              <a:t>2:50-2:55 PM</a:t>
            </a:r>
          </a:p>
          <a:p>
            <a:endParaRPr lang="en-US" b="1" dirty="0" smtClean="0"/>
          </a:p>
          <a:p>
            <a:r>
              <a:rPr lang="en-US" b="1" dirty="0" smtClean="0"/>
              <a:t>Facilitator Notes</a:t>
            </a:r>
            <a:r>
              <a:rPr lang="en-US" b="1" baseline="0" dirty="0" smtClean="0"/>
              <a:t> :  </a:t>
            </a:r>
            <a:r>
              <a:rPr lang="en-US" b="0" baseline="0" dirty="0" smtClean="0"/>
              <a:t>We need to tee up the discussion we’ll be having for the next couple of hours.  </a:t>
            </a:r>
          </a:p>
          <a:p>
            <a:endParaRPr lang="en-US" b="0" baseline="0" dirty="0" smtClean="0"/>
          </a:p>
          <a:p>
            <a:pPr marL="171450" indent="-171450">
              <a:buFontTx/>
              <a:buChar char="-"/>
            </a:pPr>
            <a:r>
              <a:rPr lang="en-US" b="0" baseline="0" dirty="0" smtClean="0"/>
              <a:t>First, every knows what an SOO, PWS and SOW is, but it’s important to get everyone thinking about the key attributes of each, where they differ, so there can be meaningful discussion about which one is best for which situations.  </a:t>
            </a:r>
          </a:p>
          <a:p>
            <a:pPr marL="628650" lvl="1" indent="-171450">
              <a:buFontTx/>
              <a:buChar char="-"/>
            </a:pPr>
            <a:r>
              <a:rPr lang="en-US" b="0" baseline="0" dirty="0" smtClean="0"/>
              <a:t>Part of the discussion that follows will address the differences between “Performance Based” and “Traditional” acquisition approaches.  Again, everyone in the class will know this, but we need to establish a baseline of understanding to support the discussion and the exercise they’ll do later today.</a:t>
            </a:r>
          </a:p>
          <a:p>
            <a:pPr marL="628650" lvl="1" indent="-171450">
              <a:buFontTx/>
              <a:buChar char="-"/>
            </a:pPr>
            <a:r>
              <a:rPr lang="en-US" b="0" baseline="0" dirty="0" smtClean="0"/>
              <a:t>It may be important to note that there are no absolute and definitive “lines of demarcation” between the continuum of SOW – PWS – SOO, and any energy spent trying to clarify this distinction is of little value.</a:t>
            </a:r>
          </a:p>
          <a:p>
            <a:pPr marL="171450" lvl="0" indent="-171450">
              <a:buFontTx/>
              <a:buChar char="-"/>
            </a:pPr>
            <a:r>
              <a:rPr lang="en-US" b="0" baseline="0" dirty="0" smtClean="0"/>
              <a:t>Then we’ll talk about how to look at the specific program requirements and determine which requirements document aligns best with the requirements (based either on how they ARE defined, or COULD BE defined, by the requirements owners).  While the ultimate selection will depend on a variety of factors, it’s helpful to consider the requirements themselves, in isolation first. (sometimes we have to create an alternate reality to allow us to recognize what may be possible)</a:t>
            </a:r>
          </a:p>
          <a:p>
            <a:pPr marL="171450" lvl="0" indent="-171450">
              <a:buFontTx/>
              <a:buChar char="-"/>
            </a:pPr>
            <a:r>
              <a:rPr lang="en-US" b="0" baseline="0" dirty="0" smtClean="0"/>
              <a:t>Finally, the reality is there are many other considerations that will influence the final selection of the most appropriate requirements document.  As we look at these other considerations, we’ll see if they are significant enough to move us from the choice we made in isolation.</a:t>
            </a:r>
          </a:p>
          <a:p>
            <a:pPr marL="628650" lvl="1" indent="-171450">
              <a:buFontTx/>
              <a:buChar char="-"/>
            </a:pPr>
            <a:r>
              <a:rPr lang="en-US" b="0" baseline="0" dirty="0" smtClean="0"/>
              <a:t>These other considerations have a lot to do with the maturity of the organization.  Maturity, as used here, refers to maturity using performance based acquisition, and maturity with the more current and forward thinking concepts of effectively procuring digital services.</a:t>
            </a:r>
          </a:p>
        </p:txBody>
      </p:sp>
      <p:sp>
        <p:nvSpPr>
          <p:cNvPr id="4" name="Slide Number Placeholder 3"/>
          <p:cNvSpPr>
            <a:spLocks noGrp="1"/>
          </p:cNvSpPr>
          <p:nvPr>
            <p:ph type="sldNum" sz="quarter" idx="10"/>
          </p:nvPr>
        </p:nvSpPr>
        <p:spPr/>
        <p:txBody>
          <a:bodyPr/>
          <a:lstStyle/>
          <a:p>
            <a:fld id="{3AFC8854-003F-465D-BEBB-FBCAECCCEBB9}" type="slidenum">
              <a:rPr lang="en-US" smtClean="0"/>
              <a:t>22</a:t>
            </a:fld>
            <a:endParaRPr lang="en-US"/>
          </a:p>
        </p:txBody>
      </p:sp>
    </p:spTree>
    <p:extLst>
      <p:ext uri="{BB962C8B-B14F-4D97-AF65-F5344CB8AC3E}">
        <p14:creationId xmlns:p14="http://schemas.microsoft.com/office/powerpoint/2010/main" val="26536759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Traci</a:t>
            </a:r>
            <a:endParaRPr lang="en-US" b="1" dirty="0" smtClean="0"/>
          </a:p>
          <a:p>
            <a:r>
              <a:rPr lang="en-US" b="1" dirty="0" smtClean="0"/>
              <a:t>Duration:</a:t>
            </a:r>
            <a:r>
              <a:rPr lang="en-US" b="1" baseline="0" dirty="0" smtClean="0"/>
              <a:t> </a:t>
            </a:r>
            <a:r>
              <a:rPr lang="en-US" b="0" baseline="0" dirty="0" smtClean="0"/>
              <a:t>10 minutes</a:t>
            </a:r>
          </a:p>
          <a:p>
            <a:r>
              <a:rPr lang="en-US" b="1" baseline="0" dirty="0" smtClean="0"/>
              <a:t>Timing: </a:t>
            </a:r>
            <a:r>
              <a:rPr lang="en-US" b="0" baseline="0" dirty="0" smtClean="0"/>
              <a:t>2:50-2:55 PM</a:t>
            </a:r>
          </a:p>
          <a:p>
            <a:endParaRPr lang="en-US" b="1" dirty="0" smtClean="0"/>
          </a:p>
          <a:p>
            <a:r>
              <a:rPr lang="en-US" b="1" dirty="0" smtClean="0"/>
              <a:t>Facilitator Notes</a:t>
            </a:r>
            <a:r>
              <a:rPr lang="en-US" b="1" baseline="0" dirty="0" smtClean="0"/>
              <a:t> :  </a:t>
            </a:r>
            <a:r>
              <a:rPr lang="en-US" b="0" baseline="0" dirty="0" smtClean="0"/>
              <a:t>We need to tee up the discussion we’ll be having for the next couple of hours.  </a:t>
            </a:r>
          </a:p>
          <a:p>
            <a:endParaRPr lang="en-US" b="0" baseline="0" dirty="0" smtClean="0"/>
          </a:p>
          <a:p>
            <a:pPr marL="171450" indent="-171450">
              <a:buFontTx/>
              <a:buChar char="-"/>
            </a:pPr>
            <a:r>
              <a:rPr lang="en-US" b="0" baseline="0" dirty="0" smtClean="0"/>
              <a:t>First, every knows what an SOO, PWS and SOW is, but it’s important to get everyone thinking about the key attributes of each, where they differ, so there can be meaningful discussion about which one is best for which situations.  </a:t>
            </a:r>
          </a:p>
          <a:p>
            <a:pPr marL="628650" lvl="1" indent="-171450">
              <a:buFontTx/>
              <a:buChar char="-"/>
            </a:pPr>
            <a:r>
              <a:rPr lang="en-US" b="0" baseline="0" dirty="0" smtClean="0"/>
              <a:t>Part of the discussion that follows will address the differences between “Performance Based” and “Traditional” acquisition approaches.  Again, everyone in the class will know this, but we need to establish a baseline of understanding to support the discussion and the exercise they’ll do later today.</a:t>
            </a:r>
          </a:p>
          <a:p>
            <a:pPr marL="628650" lvl="1" indent="-171450">
              <a:buFontTx/>
              <a:buChar char="-"/>
            </a:pPr>
            <a:r>
              <a:rPr lang="en-US" b="0" baseline="0" dirty="0" smtClean="0"/>
              <a:t>It may be important to note that there are no absolute and definitive “lines of demarcation” between the continuum of SOW – PWS – SOO, and any energy spent trying to clarify this distinction is of little value.</a:t>
            </a:r>
          </a:p>
          <a:p>
            <a:pPr marL="171450" lvl="0" indent="-171450">
              <a:buFontTx/>
              <a:buChar char="-"/>
            </a:pPr>
            <a:r>
              <a:rPr lang="en-US" b="0" baseline="0" dirty="0" smtClean="0"/>
              <a:t>Then we’ll talk about how to look at the specific program requirements and determine which requirements document aligns best with the requirements (based either on how they ARE defined, or COULD BE defined, by the requirements owners).  While the ultimate selection will depend on a variety of factors, it’s helpful to consider the requirements themselves, in isolation first. (sometimes we have to create an alternate reality to allow us to recognize what may be possible)</a:t>
            </a:r>
          </a:p>
          <a:p>
            <a:pPr marL="171450" lvl="0" indent="-171450">
              <a:buFontTx/>
              <a:buChar char="-"/>
            </a:pPr>
            <a:r>
              <a:rPr lang="en-US" b="0" baseline="0" dirty="0" smtClean="0"/>
              <a:t>Finally, the reality is there are many other considerations that will influence the final selection of the most appropriate requirements document.  As we look at these other considerations, we’ll see if they are significant enough to move us from the choice we made in isolation.</a:t>
            </a:r>
          </a:p>
          <a:p>
            <a:pPr marL="628650" lvl="1" indent="-171450">
              <a:buFontTx/>
              <a:buChar char="-"/>
            </a:pPr>
            <a:r>
              <a:rPr lang="en-US" b="0" baseline="0" dirty="0" smtClean="0"/>
              <a:t>These other considerations have a lot to do with the maturity of the organization.  Maturity, as used here, refers to maturity using performance based acquisition, and maturity with the more current and forward thinking concepts of effectively procuring digital services.</a:t>
            </a:r>
          </a:p>
        </p:txBody>
      </p:sp>
      <p:sp>
        <p:nvSpPr>
          <p:cNvPr id="4" name="Slide Number Placeholder 3"/>
          <p:cNvSpPr>
            <a:spLocks noGrp="1"/>
          </p:cNvSpPr>
          <p:nvPr>
            <p:ph type="sldNum" sz="quarter" idx="10"/>
          </p:nvPr>
        </p:nvSpPr>
        <p:spPr/>
        <p:txBody>
          <a:bodyPr/>
          <a:lstStyle/>
          <a:p>
            <a:fld id="{3AFC8854-003F-465D-BEBB-FBCAECCCEBB9}" type="slidenum">
              <a:rPr lang="en-US" smtClean="0"/>
              <a:t>23</a:t>
            </a:fld>
            <a:endParaRPr lang="en-US"/>
          </a:p>
        </p:txBody>
      </p:sp>
    </p:spTree>
    <p:extLst>
      <p:ext uri="{BB962C8B-B14F-4D97-AF65-F5344CB8AC3E}">
        <p14:creationId xmlns:p14="http://schemas.microsoft.com/office/powerpoint/2010/main" val="525989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Traci</a:t>
            </a:r>
            <a:endParaRPr lang="en-US" b="1" dirty="0" smtClean="0"/>
          </a:p>
          <a:p>
            <a:r>
              <a:rPr lang="en-US" b="1" dirty="0" smtClean="0"/>
              <a:t>Duration:</a:t>
            </a:r>
            <a:r>
              <a:rPr lang="en-US" b="1" baseline="0" dirty="0" smtClean="0"/>
              <a:t> </a:t>
            </a:r>
            <a:r>
              <a:rPr lang="en-US" b="0" baseline="0" dirty="0" smtClean="0"/>
              <a:t>10 minutes</a:t>
            </a:r>
          </a:p>
          <a:p>
            <a:r>
              <a:rPr lang="en-US" b="1" baseline="0" dirty="0" smtClean="0"/>
              <a:t>Timing: </a:t>
            </a:r>
            <a:r>
              <a:rPr lang="en-US" b="0" baseline="0" dirty="0" smtClean="0"/>
              <a:t>2:50-2:55 PM</a:t>
            </a:r>
          </a:p>
          <a:p>
            <a:endParaRPr lang="en-US" b="1" dirty="0" smtClean="0"/>
          </a:p>
          <a:p>
            <a:r>
              <a:rPr lang="en-US" b="1" dirty="0" smtClean="0"/>
              <a:t>Facilitator Notes</a:t>
            </a:r>
            <a:r>
              <a:rPr lang="en-US" b="1" baseline="0" dirty="0" smtClean="0"/>
              <a:t> :  </a:t>
            </a:r>
            <a:r>
              <a:rPr lang="en-US" b="0" baseline="0" dirty="0" smtClean="0"/>
              <a:t>We need to tee up the discussion we’ll be having for the next couple of hours.  </a:t>
            </a:r>
          </a:p>
          <a:p>
            <a:endParaRPr lang="en-US" b="0" baseline="0" dirty="0" smtClean="0"/>
          </a:p>
          <a:p>
            <a:pPr marL="171450" indent="-171450">
              <a:buFontTx/>
              <a:buChar char="-"/>
            </a:pPr>
            <a:r>
              <a:rPr lang="en-US" b="0" baseline="0" dirty="0" smtClean="0"/>
              <a:t>First, every knows what an SOO, PWS and SOW is, but it’s important to get everyone thinking about the key attributes of each, where they differ, so there can be meaningful discussion about which one is best for which situations.  </a:t>
            </a:r>
          </a:p>
          <a:p>
            <a:pPr marL="628650" lvl="1" indent="-171450">
              <a:buFontTx/>
              <a:buChar char="-"/>
            </a:pPr>
            <a:r>
              <a:rPr lang="en-US" b="0" baseline="0" dirty="0" smtClean="0"/>
              <a:t>Part of the discussion that follows will address the differences between “Performance Based” and “Traditional” acquisition approaches.  Again, everyone in the class will know this, but we need to establish a baseline of understanding to support the discussion and the exercise they’ll do later today.</a:t>
            </a:r>
          </a:p>
          <a:p>
            <a:pPr marL="628650" lvl="1" indent="-171450">
              <a:buFontTx/>
              <a:buChar char="-"/>
            </a:pPr>
            <a:r>
              <a:rPr lang="en-US" b="0" baseline="0" dirty="0" smtClean="0"/>
              <a:t>It may be important to note that there are no absolute and definitive “lines of demarcation” between the continuum of SOW – PWS – SOO, and any energy spent trying to clarify this distinction is of little value.</a:t>
            </a:r>
          </a:p>
          <a:p>
            <a:pPr marL="171450" lvl="0" indent="-171450">
              <a:buFontTx/>
              <a:buChar char="-"/>
            </a:pPr>
            <a:r>
              <a:rPr lang="en-US" b="0" baseline="0" dirty="0" smtClean="0"/>
              <a:t>Then we’ll talk about how to look at the specific program requirements and determine which requirements document aligns best with the requirements (based either on how they ARE defined, or COULD BE defined, by the requirements owners).  While the ultimate selection will depend on a variety of factors, it’s helpful to consider the requirements themselves, in isolation first. (sometimes we have to create an alternate reality to allow us to recognize what may be possible)</a:t>
            </a:r>
          </a:p>
          <a:p>
            <a:pPr marL="171450" lvl="0" indent="-171450">
              <a:buFontTx/>
              <a:buChar char="-"/>
            </a:pPr>
            <a:r>
              <a:rPr lang="en-US" b="0" baseline="0" dirty="0" smtClean="0"/>
              <a:t>Finally, the reality is there are many other considerations that will influence the final selection of the most appropriate requirements document.  As we look at these other considerations, we’ll see if they are significant enough to move us from the choice we made in isolation.</a:t>
            </a:r>
          </a:p>
          <a:p>
            <a:pPr marL="628650" lvl="1" indent="-171450">
              <a:buFontTx/>
              <a:buChar char="-"/>
            </a:pPr>
            <a:r>
              <a:rPr lang="en-US" b="0" baseline="0" dirty="0" smtClean="0"/>
              <a:t>These other considerations have a lot to do with the maturity of the organization.  Maturity, as used here, refers to maturity using performance based acquisition, and maturity with the more current and forward thinking concepts of effectively procuring digital services.</a:t>
            </a:r>
          </a:p>
        </p:txBody>
      </p:sp>
      <p:sp>
        <p:nvSpPr>
          <p:cNvPr id="4" name="Slide Number Placeholder 3"/>
          <p:cNvSpPr>
            <a:spLocks noGrp="1"/>
          </p:cNvSpPr>
          <p:nvPr>
            <p:ph type="sldNum" sz="quarter" idx="10"/>
          </p:nvPr>
        </p:nvSpPr>
        <p:spPr/>
        <p:txBody>
          <a:bodyPr/>
          <a:lstStyle/>
          <a:p>
            <a:fld id="{3AFC8854-003F-465D-BEBB-FBCAECCCEBB9}" type="slidenum">
              <a:rPr lang="en-US" smtClean="0"/>
              <a:t>24</a:t>
            </a:fld>
            <a:endParaRPr lang="en-US"/>
          </a:p>
        </p:txBody>
      </p:sp>
    </p:spTree>
    <p:extLst>
      <p:ext uri="{BB962C8B-B14F-4D97-AF65-F5344CB8AC3E}">
        <p14:creationId xmlns:p14="http://schemas.microsoft.com/office/powerpoint/2010/main" val="20725748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Traci</a:t>
            </a:r>
            <a:endParaRPr lang="en-US" b="1" dirty="0" smtClean="0"/>
          </a:p>
          <a:p>
            <a:r>
              <a:rPr lang="en-US" b="1" dirty="0" smtClean="0"/>
              <a:t>Duration:</a:t>
            </a:r>
            <a:r>
              <a:rPr lang="en-US" b="1" baseline="0" dirty="0" smtClean="0"/>
              <a:t> </a:t>
            </a:r>
            <a:r>
              <a:rPr lang="en-US" b="0" baseline="0" dirty="0" smtClean="0"/>
              <a:t>10 minutes</a:t>
            </a:r>
          </a:p>
          <a:p>
            <a:r>
              <a:rPr lang="en-US" b="1" baseline="0" dirty="0" smtClean="0"/>
              <a:t>Timing: </a:t>
            </a:r>
            <a:r>
              <a:rPr lang="en-US" b="0" baseline="0" dirty="0" smtClean="0"/>
              <a:t>2:50-2:55 PM</a:t>
            </a:r>
          </a:p>
          <a:p>
            <a:endParaRPr lang="en-US" b="1" dirty="0" smtClean="0"/>
          </a:p>
          <a:p>
            <a:r>
              <a:rPr lang="en-US" b="1" dirty="0" smtClean="0"/>
              <a:t>Facilitator Notes</a:t>
            </a:r>
            <a:r>
              <a:rPr lang="en-US" b="1" baseline="0" dirty="0" smtClean="0"/>
              <a:t> :  </a:t>
            </a:r>
            <a:r>
              <a:rPr lang="en-US" b="0" baseline="0" dirty="0" smtClean="0"/>
              <a:t>We need to tee up the discussion we’ll be having for the next couple of hours.  </a:t>
            </a:r>
          </a:p>
          <a:p>
            <a:endParaRPr lang="en-US" b="0" baseline="0" dirty="0" smtClean="0"/>
          </a:p>
          <a:p>
            <a:pPr marL="171450" indent="-171450">
              <a:buFontTx/>
              <a:buChar char="-"/>
            </a:pPr>
            <a:r>
              <a:rPr lang="en-US" b="0" baseline="0" dirty="0" smtClean="0"/>
              <a:t>First, every knows what an SOO, PWS and SOW is, but it’s important to get everyone thinking about the key attributes of each, where they differ, so there can be meaningful discussion about which one is best for which situations.  </a:t>
            </a:r>
          </a:p>
          <a:p>
            <a:pPr marL="628650" lvl="1" indent="-171450">
              <a:buFontTx/>
              <a:buChar char="-"/>
            </a:pPr>
            <a:r>
              <a:rPr lang="en-US" b="0" baseline="0" dirty="0" smtClean="0"/>
              <a:t>Part of the discussion that follows will address the differences between “Performance Based” and “Traditional” acquisition approaches.  Again, everyone in the class will know this, but we need to establish a baseline of understanding to support the discussion and the exercise they’ll do later today.</a:t>
            </a:r>
          </a:p>
          <a:p>
            <a:pPr marL="628650" lvl="1" indent="-171450">
              <a:buFontTx/>
              <a:buChar char="-"/>
            </a:pPr>
            <a:r>
              <a:rPr lang="en-US" b="0" baseline="0" dirty="0" smtClean="0"/>
              <a:t>It may be important to note that there are no absolute and definitive “lines of demarcation” between the continuum of SOW – PWS – SOO, and any energy spent trying to clarify this distinction is of little value.</a:t>
            </a:r>
          </a:p>
          <a:p>
            <a:pPr marL="171450" lvl="0" indent="-171450">
              <a:buFontTx/>
              <a:buChar char="-"/>
            </a:pPr>
            <a:r>
              <a:rPr lang="en-US" b="0" baseline="0" dirty="0" smtClean="0"/>
              <a:t>Then we’ll talk about how to look at the specific program requirements and determine which requirements document aligns best with the requirements (based either on how they ARE defined, or COULD BE defined, by the requirements owners).  While the ultimate selection will depend on a variety of factors, it’s helpful to consider the requirements themselves, in isolation first. (sometimes we have to create an alternate reality to allow us to recognize what may be possible)</a:t>
            </a:r>
          </a:p>
          <a:p>
            <a:pPr marL="171450" lvl="0" indent="-171450">
              <a:buFontTx/>
              <a:buChar char="-"/>
            </a:pPr>
            <a:r>
              <a:rPr lang="en-US" b="0" baseline="0" dirty="0" smtClean="0"/>
              <a:t>Finally, the reality is there are many other considerations that will influence the final selection of the most appropriate requirements document.  As we look at these other considerations, we’ll see if they are significant enough to move us from the choice we made in isolation.</a:t>
            </a:r>
          </a:p>
          <a:p>
            <a:pPr marL="628650" lvl="1" indent="-171450">
              <a:buFontTx/>
              <a:buChar char="-"/>
            </a:pPr>
            <a:r>
              <a:rPr lang="en-US" b="0" baseline="0" dirty="0" smtClean="0"/>
              <a:t>These other considerations have a lot to do with the maturity of the organization.  Maturity, as used here, refers to maturity using performance based acquisition, and maturity with the more current and forward thinking concepts of effectively procuring digital services.</a:t>
            </a:r>
          </a:p>
        </p:txBody>
      </p:sp>
      <p:sp>
        <p:nvSpPr>
          <p:cNvPr id="4" name="Slide Number Placeholder 3"/>
          <p:cNvSpPr>
            <a:spLocks noGrp="1"/>
          </p:cNvSpPr>
          <p:nvPr>
            <p:ph type="sldNum" sz="quarter" idx="10"/>
          </p:nvPr>
        </p:nvSpPr>
        <p:spPr/>
        <p:txBody>
          <a:bodyPr/>
          <a:lstStyle/>
          <a:p>
            <a:fld id="{3AFC8854-003F-465D-BEBB-FBCAECCCEBB9}" type="slidenum">
              <a:rPr lang="en-US" smtClean="0"/>
              <a:t>25</a:t>
            </a:fld>
            <a:endParaRPr lang="en-US"/>
          </a:p>
        </p:txBody>
      </p:sp>
    </p:spTree>
    <p:extLst>
      <p:ext uri="{BB962C8B-B14F-4D97-AF65-F5344CB8AC3E}">
        <p14:creationId xmlns:p14="http://schemas.microsoft.com/office/powerpoint/2010/main" val="342720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Traci</a:t>
            </a:r>
            <a:endParaRPr lang="en-US" b="1" dirty="0" smtClean="0"/>
          </a:p>
          <a:p>
            <a:r>
              <a:rPr lang="en-US" b="1" dirty="0" smtClean="0"/>
              <a:t>Duration:</a:t>
            </a:r>
            <a:r>
              <a:rPr lang="en-US" b="1" baseline="0" dirty="0" smtClean="0"/>
              <a:t> </a:t>
            </a:r>
            <a:r>
              <a:rPr lang="en-US" b="0" baseline="0" dirty="0" smtClean="0"/>
              <a:t>10 minutes</a:t>
            </a:r>
          </a:p>
          <a:p>
            <a:r>
              <a:rPr lang="en-US" b="1" baseline="0" dirty="0" smtClean="0"/>
              <a:t>Timing: </a:t>
            </a:r>
            <a:r>
              <a:rPr lang="en-US" b="0" baseline="0" dirty="0" smtClean="0"/>
              <a:t>2:50-2:55 PM</a:t>
            </a:r>
          </a:p>
          <a:p>
            <a:endParaRPr lang="en-US" b="1" dirty="0" smtClean="0"/>
          </a:p>
          <a:p>
            <a:r>
              <a:rPr lang="en-US" b="1" dirty="0" smtClean="0"/>
              <a:t>Facilitator Notes</a:t>
            </a:r>
            <a:r>
              <a:rPr lang="en-US" b="1" baseline="0" dirty="0" smtClean="0"/>
              <a:t> :  </a:t>
            </a:r>
            <a:r>
              <a:rPr lang="en-US" b="0" baseline="0" dirty="0" smtClean="0"/>
              <a:t>We need to tee up the discussion we’ll be having for the next couple of hours.  </a:t>
            </a:r>
          </a:p>
          <a:p>
            <a:endParaRPr lang="en-US" b="0" baseline="0" dirty="0" smtClean="0"/>
          </a:p>
          <a:p>
            <a:pPr marL="171450" indent="-171450">
              <a:buFontTx/>
              <a:buChar char="-"/>
            </a:pPr>
            <a:r>
              <a:rPr lang="en-US" b="0" baseline="0" dirty="0" smtClean="0"/>
              <a:t>First, every knows what an SOO, PWS and SOW is, but it’s important to get everyone thinking about the key attributes of each, where they differ, so there can be meaningful discussion about which one is best for which situations.  </a:t>
            </a:r>
          </a:p>
          <a:p>
            <a:pPr marL="628650" lvl="1" indent="-171450">
              <a:buFontTx/>
              <a:buChar char="-"/>
            </a:pPr>
            <a:r>
              <a:rPr lang="en-US" b="0" baseline="0" dirty="0" smtClean="0"/>
              <a:t>Part of the discussion that follows will address the differences between “Performance Based” and “Traditional” acquisition approaches.  Again, everyone in the class will know this, but we need to establish a baseline of understanding to support the discussion and the exercise they’ll do later today.</a:t>
            </a:r>
          </a:p>
          <a:p>
            <a:pPr marL="628650" lvl="1" indent="-171450">
              <a:buFontTx/>
              <a:buChar char="-"/>
            </a:pPr>
            <a:r>
              <a:rPr lang="en-US" b="0" baseline="0" dirty="0" smtClean="0"/>
              <a:t>It may be important to note that there are no absolute and definitive “lines of demarcation” between the continuum of SOW – PWS – SOO, and any energy spent trying to clarify this distinction is of little value.</a:t>
            </a:r>
          </a:p>
          <a:p>
            <a:pPr marL="171450" lvl="0" indent="-171450">
              <a:buFontTx/>
              <a:buChar char="-"/>
            </a:pPr>
            <a:r>
              <a:rPr lang="en-US" b="0" baseline="0" dirty="0" smtClean="0"/>
              <a:t>Then we’ll talk about how to look at the specific program requirements and determine which requirements document aligns best with the requirements (based either on how they ARE defined, or COULD BE defined, by the requirements owners).  While the ultimate selection will depend on a variety of factors, it’s helpful to consider the requirements themselves, in isolation first. (sometimes we have to create an alternate reality to allow us to recognize what may be possible)</a:t>
            </a:r>
          </a:p>
          <a:p>
            <a:pPr marL="171450" lvl="0" indent="-171450">
              <a:buFontTx/>
              <a:buChar char="-"/>
            </a:pPr>
            <a:r>
              <a:rPr lang="en-US" b="0" baseline="0" dirty="0" smtClean="0"/>
              <a:t>Finally, the reality is there are many other considerations that will influence the final selection of the most appropriate requirements document.  As we look at these other considerations, we’ll see if they are significant enough to move us from the choice we made in isolation.</a:t>
            </a:r>
          </a:p>
          <a:p>
            <a:pPr marL="628650" lvl="1" indent="-171450">
              <a:buFontTx/>
              <a:buChar char="-"/>
            </a:pPr>
            <a:r>
              <a:rPr lang="en-US" b="0" baseline="0" dirty="0" smtClean="0"/>
              <a:t>These other considerations have a lot to do with the maturity of the organization.  Maturity, as used here, refers to maturity using performance based acquisition, and maturity with the more current and forward thinking concepts of effectively procuring digital services.</a:t>
            </a:r>
          </a:p>
        </p:txBody>
      </p:sp>
      <p:sp>
        <p:nvSpPr>
          <p:cNvPr id="4" name="Slide Number Placeholder 3"/>
          <p:cNvSpPr>
            <a:spLocks noGrp="1"/>
          </p:cNvSpPr>
          <p:nvPr>
            <p:ph type="sldNum" sz="quarter" idx="10"/>
          </p:nvPr>
        </p:nvSpPr>
        <p:spPr/>
        <p:txBody>
          <a:bodyPr/>
          <a:lstStyle/>
          <a:p>
            <a:fld id="{3AFC8854-003F-465D-BEBB-FBCAECCCEBB9}" type="slidenum">
              <a:rPr lang="en-US" smtClean="0"/>
              <a:t>26</a:t>
            </a:fld>
            <a:endParaRPr lang="en-US"/>
          </a:p>
        </p:txBody>
      </p:sp>
    </p:spTree>
    <p:extLst>
      <p:ext uri="{BB962C8B-B14F-4D97-AF65-F5344CB8AC3E}">
        <p14:creationId xmlns:p14="http://schemas.microsoft.com/office/powerpoint/2010/main" val="1788305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Traci</a:t>
            </a:r>
            <a:endParaRPr lang="en-US" b="1" dirty="0" smtClean="0"/>
          </a:p>
          <a:p>
            <a:r>
              <a:rPr lang="en-US" b="1" dirty="0" smtClean="0"/>
              <a:t>Duration:</a:t>
            </a:r>
            <a:r>
              <a:rPr lang="en-US" b="1" baseline="0" dirty="0" smtClean="0"/>
              <a:t> </a:t>
            </a:r>
            <a:r>
              <a:rPr lang="en-US" b="0" baseline="0" dirty="0" smtClean="0"/>
              <a:t>10 minutes</a:t>
            </a:r>
          </a:p>
          <a:p>
            <a:r>
              <a:rPr lang="en-US" b="1" baseline="0" dirty="0" smtClean="0"/>
              <a:t>Timing: </a:t>
            </a:r>
            <a:r>
              <a:rPr lang="en-US" b="0" baseline="0" dirty="0" smtClean="0"/>
              <a:t>2:50-2:55 PM</a:t>
            </a:r>
          </a:p>
          <a:p>
            <a:endParaRPr lang="en-US" b="1" dirty="0" smtClean="0"/>
          </a:p>
          <a:p>
            <a:r>
              <a:rPr lang="en-US" b="1" dirty="0" smtClean="0"/>
              <a:t>Facilitator Notes</a:t>
            </a:r>
            <a:r>
              <a:rPr lang="en-US" b="1" baseline="0" dirty="0" smtClean="0"/>
              <a:t> :  </a:t>
            </a:r>
            <a:r>
              <a:rPr lang="en-US" b="0" baseline="0" dirty="0" smtClean="0"/>
              <a:t>We need to tee up the discussion we’ll be having for the next couple of hours.  </a:t>
            </a:r>
          </a:p>
          <a:p>
            <a:endParaRPr lang="en-US" b="0" baseline="0" dirty="0" smtClean="0"/>
          </a:p>
          <a:p>
            <a:pPr marL="171450" indent="-171450">
              <a:buFontTx/>
              <a:buChar char="-"/>
            </a:pPr>
            <a:r>
              <a:rPr lang="en-US" b="0" baseline="0" dirty="0" smtClean="0"/>
              <a:t>First, every knows what an SOO, PWS and SOW is, but it’s important to get everyone thinking about the key attributes of each, where they differ, so there can be meaningful discussion about which one is best for which situations.  </a:t>
            </a:r>
          </a:p>
          <a:p>
            <a:pPr marL="628650" lvl="1" indent="-171450">
              <a:buFontTx/>
              <a:buChar char="-"/>
            </a:pPr>
            <a:r>
              <a:rPr lang="en-US" b="0" baseline="0" dirty="0" smtClean="0"/>
              <a:t>Part of the discussion that follows will address the differences between “Performance Based” and “Traditional” acquisition approaches.  Again, everyone in the class will know this, but we need to establish a baseline of understanding to support the discussion and the exercise they’ll do later today.</a:t>
            </a:r>
          </a:p>
          <a:p>
            <a:pPr marL="628650" lvl="1" indent="-171450">
              <a:buFontTx/>
              <a:buChar char="-"/>
            </a:pPr>
            <a:r>
              <a:rPr lang="en-US" b="0" baseline="0" dirty="0" smtClean="0"/>
              <a:t>It may be important to note that there are no absolute and definitive “lines of demarcation” between the continuum of SOW – PWS – SOO, and any energy spent trying to clarify this distinction is of little value.</a:t>
            </a:r>
          </a:p>
          <a:p>
            <a:pPr marL="171450" lvl="0" indent="-171450">
              <a:buFontTx/>
              <a:buChar char="-"/>
            </a:pPr>
            <a:r>
              <a:rPr lang="en-US" b="0" baseline="0" dirty="0" smtClean="0"/>
              <a:t>Then we’ll talk about how to look at the specific program requirements and determine which requirements document aligns best with the requirements (based either on how they ARE defined, or COULD BE defined, by the requirements owners).  While the ultimate selection will depend on a variety of factors, it’s helpful to consider the requirements themselves, in isolation first. (sometimes we have to create an alternate reality to allow us to recognize what may be possible)</a:t>
            </a:r>
          </a:p>
          <a:p>
            <a:pPr marL="171450" lvl="0" indent="-171450">
              <a:buFontTx/>
              <a:buChar char="-"/>
            </a:pPr>
            <a:r>
              <a:rPr lang="en-US" b="0" baseline="0" dirty="0" smtClean="0"/>
              <a:t>Finally, the reality is there are many other considerations that will influence the final selection of the most appropriate requirements document.  As we look at these other considerations, we’ll see if they are significant enough to move us from the choice we made in isolation.</a:t>
            </a:r>
          </a:p>
          <a:p>
            <a:pPr marL="628650" lvl="1" indent="-171450">
              <a:buFontTx/>
              <a:buChar char="-"/>
            </a:pPr>
            <a:r>
              <a:rPr lang="en-US" b="0" baseline="0" dirty="0" smtClean="0"/>
              <a:t>These other considerations have a lot to do with the maturity of the organization.  Maturity, as used here, refers to maturity using performance based acquisition, and maturity with the more current and forward thinking concepts of effectively procuring digital services.</a:t>
            </a:r>
          </a:p>
        </p:txBody>
      </p:sp>
      <p:sp>
        <p:nvSpPr>
          <p:cNvPr id="4" name="Slide Number Placeholder 3"/>
          <p:cNvSpPr>
            <a:spLocks noGrp="1"/>
          </p:cNvSpPr>
          <p:nvPr>
            <p:ph type="sldNum" sz="quarter" idx="10"/>
          </p:nvPr>
        </p:nvSpPr>
        <p:spPr/>
        <p:txBody>
          <a:bodyPr/>
          <a:lstStyle/>
          <a:p>
            <a:fld id="{3AFC8854-003F-465D-BEBB-FBCAECCCEBB9}" type="slidenum">
              <a:rPr lang="en-US" smtClean="0"/>
              <a:t>27</a:t>
            </a:fld>
            <a:endParaRPr lang="en-US"/>
          </a:p>
        </p:txBody>
      </p:sp>
    </p:spTree>
    <p:extLst>
      <p:ext uri="{BB962C8B-B14F-4D97-AF65-F5344CB8AC3E}">
        <p14:creationId xmlns:p14="http://schemas.microsoft.com/office/powerpoint/2010/main" val="8197988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Traci</a:t>
            </a:r>
            <a:endParaRPr lang="en-US" b="1" dirty="0" smtClean="0"/>
          </a:p>
          <a:p>
            <a:r>
              <a:rPr lang="en-US" b="1" dirty="0" smtClean="0"/>
              <a:t>Duration:</a:t>
            </a:r>
            <a:r>
              <a:rPr lang="en-US" b="1" baseline="0" dirty="0" smtClean="0"/>
              <a:t> </a:t>
            </a:r>
            <a:r>
              <a:rPr lang="en-US" b="0" baseline="0" dirty="0" smtClean="0"/>
              <a:t>10 minutes</a:t>
            </a:r>
          </a:p>
          <a:p>
            <a:r>
              <a:rPr lang="en-US" b="1" baseline="0" dirty="0" smtClean="0"/>
              <a:t>Timing: </a:t>
            </a:r>
            <a:r>
              <a:rPr lang="en-US" b="0" baseline="0" dirty="0" smtClean="0"/>
              <a:t>2:50-2:55 PM</a:t>
            </a:r>
          </a:p>
          <a:p>
            <a:endParaRPr lang="en-US" b="1" dirty="0" smtClean="0"/>
          </a:p>
          <a:p>
            <a:r>
              <a:rPr lang="en-US" b="1" dirty="0" smtClean="0"/>
              <a:t>Facilitator Notes</a:t>
            </a:r>
            <a:r>
              <a:rPr lang="en-US" b="1" baseline="0" dirty="0" smtClean="0"/>
              <a:t> :  </a:t>
            </a:r>
            <a:r>
              <a:rPr lang="en-US" b="0" baseline="0" dirty="0" smtClean="0"/>
              <a:t>We need to tee up the discussion we’ll be having for the next couple of hours.  </a:t>
            </a:r>
          </a:p>
          <a:p>
            <a:endParaRPr lang="en-US" b="0" baseline="0" dirty="0" smtClean="0"/>
          </a:p>
          <a:p>
            <a:pPr marL="171450" indent="-171450">
              <a:buFontTx/>
              <a:buChar char="-"/>
            </a:pPr>
            <a:r>
              <a:rPr lang="en-US" b="0" baseline="0" dirty="0" smtClean="0"/>
              <a:t>First, every knows what an SOO, PWS and SOW is, but it’s important to get everyone thinking about the key attributes of each, where they differ, so there can be meaningful discussion about which one is best for which situations.  </a:t>
            </a:r>
          </a:p>
          <a:p>
            <a:pPr marL="628650" lvl="1" indent="-171450">
              <a:buFontTx/>
              <a:buChar char="-"/>
            </a:pPr>
            <a:r>
              <a:rPr lang="en-US" b="0" baseline="0" dirty="0" smtClean="0"/>
              <a:t>Part of the discussion that follows will address the differences between “Performance Based” and “Traditional” acquisition approaches.  Again, everyone in the class will know this, but we need to establish a baseline of understanding to support the discussion and the exercise they’ll do later today.</a:t>
            </a:r>
          </a:p>
          <a:p>
            <a:pPr marL="628650" lvl="1" indent="-171450">
              <a:buFontTx/>
              <a:buChar char="-"/>
            </a:pPr>
            <a:r>
              <a:rPr lang="en-US" b="0" baseline="0" dirty="0" smtClean="0"/>
              <a:t>It may be important to note that there are no absolute and definitive “lines of demarcation” between the continuum of SOW – PWS – SOO, and any energy spent trying to clarify this distinction is of little value.</a:t>
            </a:r>
          </a:p>
          <a:p>
            <a:pPr marL="171450" lvl="0" indent="-171450">
              <a:buFontTx/>
              <a:buChar char="-"/>
            </a:pPr>
            <a:r>
              <a:rPr lang="en-US" b="0" baseline="0" dirty="0" smtClean="0"/>
              <a:t>Then we’ll talk about how to look at the specific program requirements and determine which requirements document aligns best with the requirements (based either on how they ARE defined, or COULD BE defined, by the requirements owners).  While the ultimate selection will depend on a variety of factors, it’s helpful to consider the requirements themselves, in isolation first. (sometimes we have to create an alternate reality to allow us to recognize what may be possible)</a:t>
            </a:r>
          </a:p>
          <a:p>
            <a:pPr marL="171450" lvl="0" indent="-171450">
              <a:buFontTx/>
              <a:buChar char="-"/>
            </a:pPr>
            <a:r>
              <a:rPr lang="en-US" b="0" baseline="0" dirty="0" smtClean="0"/>
              <a:t>Finally, the reality is there are many other considerations that will influence the final selection of the most appropriate requirements document.  As we look at these other considerations, we’ll see if they are significant enough to move us from the choice we made in isolation.</a:t>
            </a:r>
          </a:p>
          <a:p>
            <a:pPr marL="628650" lvl="1" indent="-171450">
              <a:buFontTx/>
              <a:buChar char="-"/>
            </a:pPr>
            <a:r>
              <a:rPr lang="en-US" b="0" baseline="0" dirty="0" smtClean="0"/>
              <a:t>These other considerations have a lot to do with the maturity of the organization.  Maturity, as used here, refers to maturity using performance based acquisition, and maturity with the more current and forward thinking concepts of effectively procuring digital services.</a:t>
            </a:r>
          </a:p>
        </p:txBody>
      </p:sp>
      <p:sp>
        <p:nvSpPr>
          <p:cNvPr id="4" name="Slide Number Placeholder 3"/>
          <p:cNvSpPr>
            <a:spLocks noGrp="1"/>
          </p:cNvSpPr>
          <p:nvPr>
            <p:ph type="sldNum" sz="quarter" idx="10"/>
          </p:nvPr>
        </p:nvSpPr>
        <p:spPr/>
        <p:txBody>
          <a:bodyPr/>
          <a:lstStyle/>
          <a:p>
            <a:fld id="{3AFC8854-003F-465D-BEBB-FBCAECCCEBB9}" type="slidenum">
              <a:rPr lang="en-US" smtClean="0"/>
              <a:t>28</a:t>
            </a:fld>
            <a:endParaRPr lang="en-US"/>
          </a:p>
        </p:txBody>
      </p:sp>
    </p:spTree>
    <p:extLst>
      <p:ext uri="{BB962C8B-B14F-4D97-AF65-F5344CB8AC3E}">
        <p14:creationId xmlns:p14="http://schemas.microsoft.com/office/powerpoint/2010/main" val="36499079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Traci</a:t>
            </a:r>
            <a:endParaRPr lang="en-US" b="1" dirty="0" smtClean="0"/>
          </a:p>
          <a:p>
            <a:r>
              <a:rPr lang="en-US" b="1" dirty="0" smtClean="0"/>
              <a:t>Duration:</a:t>
            </a:r>
            <a:r>
              <a:rPr lang="en-US" b="1" baseline="0" dirty="0" smtClean="0"/>
              <a:t> </a:t>
            </a:r>
            <a:r>
              <a:rPr lang="en-US" b="0" baseline="0" dirty="0" smtClean="0"/>
              <a:t>10 minutes</a:t>
            </a:r>
          </a:p>
          <a:p>
            <a:r>
              <a:rPr lang="en-US" b="1" baseline="0" dirty="0" smtClean="0"/>
              <a:t>Timing: </a:t>
            </a:r>
            <a:r>
              <a:rPr lang="en-US" b="0" baseline="0" dirty="0" smtClean="0"/>
              <a:t>2:50-2:55 PM</a:t>
            </a:r>
          </a:p>
          <a:p>
            <a:endParaRPr lang="en-US" b="1" dirty="0" smtClean="0"/>
          </a:p>
          <a:p>
            <a:r>
              <a:rPr lang="en-US" b="1" dirty="0" smtClean="0"/>
              <a:t>Facilitator Notes</a:t>
            </a:r>
            <a:r>
              <a:rPr lang="en-US" b="1" baseline="0" dirty="0" smtClean="0"/>
              <a:t> :  </a:t>
            </a:r>
            <a:r>
              <a:rPr lang="en-US" b="0" baseline="0" dirty="0" smtClean="0"/>
              <a:t>We need to tee up the discussion we’ll be having for the next couple of hours.  </a:t>
            </a:r>
          </a:p>
          <a:p>
            <a:endParaRPr lang="en-US" b="0" baseline="0" dirty="0" smtClean="0"/>
          </a:p>
          <a:p>
            <a:pPr marL="171450" indent="-171450">
              <a:buFontTx/>
              <a:buChar char="-"/>
            </a:pPr>
            <a:r>
              <a:rPr lang="en-US" b="0" baseline="0" dirty="0" smtClean="0"/>
              <a:t>First, every knows what an SOO, PWS and SOW is, but it’s important to get everyone thinking about the key attributes of each, where they differ, so there can be meaningful discussion about which one is best for which situations.  </a:t>
            </a:r>
          </a:p>
          <a:p>
            <a:pPr marL="628650" lvl="1" indent="-171450">
              <a:buFontTx/>
              <a:buChar char="-"/>
            </a:pPr>
            <a:r>
              <a:rPr lang="en-US" b="0" baseline="0" dirty="0" smtClean="0"/>
              <a:t>Part of the discussion that follows will address the differences between “Performance Based” and “Traditional” acquisition approaches.  Again, everyone in the class will know this, but we need to establish a baseline of understanding to support the discussion and the exercise they’ll do later today.</a:t>
            </a:r>
          </a:p>
          <a:p>
            <a:pPr marL="628650" lvl="1" indent="-171450">
              <a:buFontTx/>
              <a:buChar char="-"/>
            </a:pPr>
            <a:r>
              <a:rPr lang="en-US" b="0" baseline="0" dirty="0" smtClean="0"/>
              <a:t>It may be important to note that there are no absolute and definitive “lines of demarcation” between the continuum of SOW – PWS – SOO, and any energy spent trying to clarify this distinction is of little value.</a:t>
            </a:r>
          </a:p>
          <a:p>
            <a:pPr marL="171450" lvl="0" indent="-171450">
              <a:buFontTx/>
              <a:buChar char="-"/>
            </a:pPr>
            <a:r>
              <a:rPr lang="en-US" b="0" baseline="0" dirty="0" smtClean="0"/>
              <a:t>Then we’ll talk about how to look at the specific program requirements and determine which requirements document aligns best with the requirements (based either on how they ARE defined, or COULD BE defined, by the requirements owners).  While the ultimate selection will depend on a variety of factors, it’s helpful to consider the requirements themselves, in isolation first. (sometimes we have to create an alternate reality to allow us to recognize what may be possible)</a:t>
            </a:r>
          </a:p>
          <a:p>
            <a:pPr marL="171450" lvl="0" indent="-171450">
              <a:buFontTx/>
              <a:buChar char="-"/>
            </a:pPr>
            <a:r>
              <a:rPr lang="en-US" b="0" baseline="0" dirty="0" smtClean="0"/>
              <a:t>Finally, the reality is there are many other considerations that will influence the final selection of the most appropriate requirements document.  As we look at these other considerations, we’ll see if they are significant enough to move us from the choice we made in isolation.</a:t>
            </a:r>
          </a:p>
          <a:p>
            <a:pPr marL="628650" lvl="1" indent="-171450">
              <a:buFontTx/>
              <a:buChar char="-"/>
            </a:pPr>
            <a:r>
              <a:rPr lang="en-US" b="0" baseline="0" dirty="0" smtClean="0"/>
              <a:t>These other considerations have a lot to do with the maturity of the organization.  Maturity, as used here, refers to maturity using performance based acquisition, and maturity with the more current and forward thinking concepts of effectively procuring digital services.</a:t>
            </a:r>
          </a:p>
        </p:txBody>
      </p:sp>
      <p:sp>
        <p:nvSpPr>
          <p:cNvPr id="4" name="Slide Number Placeholder 3"/>
          <p:cNvSpPr>
            <a:spLocks noGrp="1"/>
          </p:cNvSpPr>
          <p:nvPr>
            <p:ph type="sldNum" sz="quarter" idx="10"/>
          </p:nvPr>
        </p:nvSpPr>
        <p:spPr/>
        <p:txBody>
          <a:bodyPr/>
          <a:lstStyle/>
          <a:p>
            <a:fld id="{3AFC8854-003F-465D-BEBB-FBCAECCCEBB9}" type="slidenum">
              <a:rPr lang="en-US" smtClean="0"/>
              <a:t>29</a:t>
            </a:fld>
            <a:endParaRPr lang="en-US"/>
          </a:p>
        </p:txBody>
      </p:sp>
    </p:spTree>
    <p:extLst>
      <p:ext uri="{BB962C8B-B14F-4D97-AF65-F5344CB8AC3E}">
        <p14:creationId xmlns:p14="http://schemas.microsoft.com/office/powerpoint/2010/main" val="1040411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Traci/USDS/Will Randolph</a:t>
            </a:r>
            <a:endParaRPr lang="en-US" b="0" dirty="0" smtClean="0"/>
          </a:p>
          <a:p>
            <a:r>
              <a:rPr lang="en-US" b="1" dirty="0" smtClean="0"/>
              <a:t>Duration:</a:t>
            </a:r>
            <a:r>
              <a:rPr lang="en-US" b="1" baseline="0" dirty="0" smtClean="0"/>
              <a:t> </a:t>
            </a:r>
            <a:r>
              <a:rPr lang="en-US" b="0" baseline="0" dirty="0" smtClean="0"/>
              <a:t>2 hours and 15 minutes</a:t>
            </a:r>
          </a:p>
          <a:p>
            <a:r>
              <a:rPr lang="en-US" b="1" baseline="0" dirty="0" smtClean="0"/>
              <a:t>Timing: </a:t>
            </a:r>
            <a:r>
              <a:rPr lang="en-US" b="0" baseline="0" dirty="0" smtClean="0"/>
              <a:t>8:15-10:30 am</a:t>
            </a:r>
            <a:endParaRPr lang="en-US" b="1" dirty="0" smtClean="0"/>
          </a:p>
          <a:p>
            <a:endParaRPr lang="en-US" b="1" dirty="0" smtClean="0"/>
          </a:p>
          <a:p>
            <a:r>
              <a:rPr lang="en-US" b="1" dirty="0" smtClean="0"/>
              <a:t>Facilitator Notes</a:t>
            </a:r>
            <a:r>
              <a:rPr lang="en-US" b="1" baseline="0" dirty="0" smtClean="0"/>
              <a:t> :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In this session, the LDA teams will compare notes on the lean canvases they completed on their own, discuss tradeoffs, and then come to agreement on a group acquisition strategy. Teams will use USDS’ canvases and/or white boards/sticky pads in the training room to complete this activity.  </a:t>
            </a:r>
          </a:p>
          <a:p>
            <a:pPr marL="171450" lvl="0" indent="-171450">
              <a:buFont typeface="Arial" panose="020B0604020202020204" pitchFamily="34" charset="0"/>
              <a:buChar char="•"/>
            </a:pPr>
            <a:r>
              <a:rPr lang="en-US" sz="1200" kern="1200" dirty="0" smtClean="0">
                <a:solidFill>
                  <a:schemeClr val="tx1"/>
                </a:solidFill>
                <a:effectLst/>
                <a:latin typeface="+mn-lt"/>
                <a:ea typeface="+mn-ea"/>
                <a:cs typeface="+mn-cs"/>
              </a:rPr>
              <a:t>Facilitators will be designated for each group to encourage “outside the box” thinking.</a:t>
            </a:r>
          </a:p>
          <a:p>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3</a:t>
            </a:fld>
            <a:endParaRPr lang="en-US"/>
          </a:p>
        </p:txBody>
      </p:sp>
    </p:spTree>
    <p:extLst>
      <p:ext uri="{BB962C8B-B14F-4D97-AF65-F5344CB8AC3E}">
        <p14:creationId xmlns:p14="http://schemas.microsoft.com/office/powerpoint/2010/main" val="38366610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Traci</a:t>
            </a:r>
            <a:endParaRPr lang="en-US" b="1" dirty="0" smtClean="0"/>
          </a:p>
          <a:p>
            <a:r>
              <a:rPr lang="en-US" b="1" dirty="0" smtClean="0"/>
              <a:t>Duration:</a:t>
            </a:r>
            <a:r>
              <a:rPr lang="en-US" b="1" baseline="0" dirty="0" smtClean="0"/>
              <a:t> </a:t>
            </a:r>
            <a:r>
              <a:rPr lang="en-US" b="0" baseline="0" dirty="0" smtClean="0"/>
              <a:t>10 minutes</a:t>
            </a:r>
          </a:p>
          <a:p>
            <a:r>
              <a:rPr lang="en-US" b="1" baseline="0" dirty="0" smtClean="0"/>
              <a:t>Timing: </a:t>
            </a:r>
            <a:r>
              <a:rPr lang="en-US" b="0" baseline="0" dirty="0" smtClean="0"/>
              <a:t>2:50-2:55 PM</a:t>
            </a:r>
          </a:p>
          <a:p>
            <a:endParaRPr lang="en-US" b="1" dirty="0" smtClean="0"/>
          </a:p>
          <a:p>
            <a:r>
              <a:rPr lang="en-US" b="1" dirty="0" smtClean="0"/>
              <a:t>Facilitator Notes</a:t>
            </a:r>
            <a:r>
              <a:rPr lang="en-US" b="1" baseline="0" dirty="0" smtClean="0"/>
              <a:t> :  </a:t>
            </a:r>
            <a:r>
              <a:rPr lang="en-US" b="0" baseline="0" dirty="0" smtClean="0"/>
              <a:t>We need to tee up the discussion we’ll be having for the next couple of hours.  </a:t>
            </a:r>
          </a:p>
          <a:p>
            <a:endParaRPr lang="en-US" b="0" baseline="0" dirty="0" smtClean="0"/>
          </a:p>
          <a:p>
            <a:pPr marL="171450" indent="-171450">
              <a:buFontTx/>
              <a:buChar char="-"/>
            </a:pPr>
            <a:r>
              <a:rPr lang="en-US" b="0" baseline="0" dirty="0" smtClean="0"/>
              <a:t>First, every knows what an SOO, PWS and SOW is, but it’s important to get everyone thinking about the key attributes of each, where they differ, so there can be meaningful discussion about which one is best for which situations.  </a:t>
            </a:r>
          </a:p>
          <a:p>
            <a:pPr marL="628650" lvl="1" indent="-171450">
              <a:buFontTx/>
              <a:buChar char="-"/>
            </a:pPr>
            <a:r>
              <a:rPr lang="en-US" b="0" baseline="0" dirty="0" smtClean="0"/>
              <a:t>Part of the discussion that follows will address the differences between “Performance Based” and “Traditional” acquisition approaches.  Again, everyone in the class will know this, but we need to establish a baseline of understanding to support the discussion and the exercise they’ll do later today.</a:t>
            </a:r>
          </a:p>
          <a:p>
            <a:pPr marL="628650" lvl="1" indent="-171450">
              <a:buFontTx/>
              <a:buChar char="-"/>
            </a:pPr>
            <a:r>
              <a:rPr lang="en-US" b="0" baseline="0" dirty="0" smtClean="0"/>
              <a:t>It may be important to note that there are no absolute and definitive “lines of demarcation” between the continuum of SOW – PWS – SOO, and any energy spent trying to clarify this distinction is of little value.</a:t>
            </a:r>
          </a:p>
          <a:p>
            <a:pPr marL="171450" lvl="0" indent="-171450">
              <a:buFontTx/>
              <a:buChar char="-"/>
            </a:pPr>
            <a:r>
              <a:rPr lang="en-US" b="0" baseline="0" dirty="0" smtClean="0"/>
              <a:t>Then we’ll talk about how to look at the specific program requirements and determine which requirements document aligns best with the requirements (based either on how they ARE defined, or COULD BE defined, by the requirements owners).  While the ultimate selection will depend on a variety of factors, it’s helpful to consider the requirements themselves, in isolation first. (sometimes we have to create an alternate reality to allow us to recognize what may be possible)</a:t>
            </a:r>
          </a:p>
          <a:p>
            <a:pPr marL="171450" lvl="0" indent="-171450">
              <a:buFontTx/>
              <a:buChar char="-"/>
            </a:pPr>
            <a:r>
              <a:rPr lang="en-US" b="0" baseline="0" dirty="0" smtClean="0"/>
              <a:t>Finally, the reality is there are many other considerations that will influence the final selection of the most appropriate requirements document.  As we look at these other considerations, we’ll see if they are significant enough to move us from the choice we made in isolation.</a:t>
            </a:r>
          </a:p>
          <a:p>
            <a:pPr marL="628650" lvl="1" indent="-171450">
              <a:buFontTx/>
              <a:buChar char="-"/>
            </a:pPr>
            <a:r>
              <a:rPr lang="en-US" b="0" baseline="0" dirty="0" smtClean="0"/>
              <a:t>These other considerations have a lot to do with the maturity of the organization.  Maturity, as used here, refers to maturity using performance based acquisition, and maturity with the more current and forward thinking concepts of effectively procuring digital services.</a:t>
            </a:r>
          </a:p>
        </p:txBody>
      </p:sp>
      <p:sp>
        <p:nvSpPr>
          <p:cNvPr id="4" name="Slide Number Placeholder 3"/>
          <p:cNvSpPr>
            <a:spLocks noGrp="1"/>
          </p:cNvSpPr>
          <p:nvPr>
            <p:ph type="sldNum" sz="quarter" idx="10"/>
          </p:nvPr>
        </p:nvSpPr>
        <p:spPr/>
        <p:txBody>
          <a:bodyPr/>
          <a:lstStyle/>
          <a:p>
            <a:fld id="{3AFC8854-003F-465D-BEBB-FBCAECCCEBB9}" type="slidenum">
              <a:rPr lang="en-US" smtClean="0"/>
              <a:t>30</a:t>
            </a:fld>
            <a:endParaRPr lang="en-US"/>
          </a:p>
        </p:txBody>
      </p:sp>
    </p:spTree>
    <p:extLst>
      <p:ext uri="{BB962C8B-B14F-4D97-AF65-F5344CB8AC3E}">
        <p14:creationId xmlns:p14="http://schemas.microsoft.com/office/powerpoint/2010/main" val="12124633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Traci</a:t>
            </a:r>
            <a:endParaRPr lang="en-US" b="1" dirty="0" smtClean="0"/>
          </a:p>
          <a:p>
            <a:r>
              <a:rPr lang="en-US" b="1" dirty="0" smtClean="0"/>
              <a:t>Duration:</a:t>
            </a:r>
            <a:r>
              <a:rPr lang="en-US" b="1" baseline="0" dirty="0" smtClean="0"/>
              <a:t> </a:t>
            </a:r>
          </a:p>
          <a:p>
            <a:r>
              <a:rPr lang="en-US" b="1" baseline="0" dirty="0" smtClean="0"/>
              <a:t>Timing:</a:t>
            </a:r>
            <a:endParaRPr lang="en-US" b="0" baseline="0" dirty="0" smtClean="0"/>
          </a:p>
          <a:p>
            <a:endParaRPr lang="en-US" b="1" dirty="0" smtClean="0"/>
          </a:p>
          <a:p>
            <a:r>
              <a:rPr lang="en-US" b="1" dirty="0" smtClean="0"/>
              <a:t>Facilitator Notes</a:t>
            </a:r>
            <a:r>
              <a:rPr lang="en-US" b="1" baseline="0" dirty="0" smtClean="0"/>
              <a:t> : </a:t>
            </a:r>
          </a:p>
          <a:p>
            <a:r>
              <a:rPr lang="en-US" b="0" baseline="0" dirty="0" smtClean="0"/>
              <a:t>Based on the poll results, have the cohort move into table based upon their SOO selection.  Then begin the exercise in the next section. </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31</a:t>
            </a:fld>
            <a:endParaRPr lang="en-US"/>
          </a:p>
        </p:txBody>
      </p:sp>
    </p:spTree>
    <p:extLst>
      <p:ext uri="{BB962C8B-B14F-4D97-AF65-F5344CB8AC3E}">
        <p14:creationId xmlns:p14="http://schemas.microsoft.com/office/powerpoint/2010/main" val="41773353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a:t>
            </a:r>
            <a:r>
              <a:rPr lang="en-US" b="1" baseline="0" dirty="0" smtClean="0"/>
              <a:t> </a:t>
            </a:r>
            <a:r>
              <a:rPr lang="en-US" b="0" baseline="0" dirty="0" smtClean="0"/>
              <a:t>Melissa</a:t>
            </a:r>
            <a:endParaRPr lang="en-US" b="1" dirty="0" smtClean="0"/>
          </a:p>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3:55-4:00 pm</a:t>
            </a:r>
          </a:p>
          <a:p>
            <a:endParaRPr lang="en-US" b="0" baseline="0" dirty="0" smtClean="0"/>
          </a:p>
          <a:p>
            <a:r>
              <a:rPr lang="en-US" b="1" baseline="0" dirty="0" smtClean="0"/>
              <a:t>Notes: </a:t>
            </a:r>
          </a:p>
          <a:p>
            <a:pPr marL="171450" indent="-171450">
              <a:buFont typeface="Arial" panose="020B0604020202020204" pitchFamily="34" charset="0"/>
              <a:buChar char="•"/>
            </a:pPr>
            <a:r>
              <a:rPr lang="en-US" b="0" baseline="0" dirty="0" smtClean="0"/>
              <a:t>Explain that you want to end with a brief wrap-up and reminders about tomorrow.</a:t>
            </a:r>
          </a:p>
        </p:txBody>
      </p:sp>
      <p:sp>
        <p:nvSpPr>
          <p:cNvPr id="4" name="Slide Number Placeholder 3"/>
          <p:cNvSpPr>
            <a:spLocks noGrp="1"/>
          </p:cNvSpPr>
          <p:nvPr>
            <p:ph type="sldNum" sz="quarter" idx="10"/>
          </p:nvPr>
        </p:nvSpPr>
        <p:spPr/>
        <p:txBody>
          <a:bodyPr/>
          <a:lstStyle/>
          <a:p>
            <a:fld id="{3AFC8854-003F-465D-BEBB-FBCAECCCEBB9}" type="slidenum">
              <a:rPr lang="en-US" smtClean="0"/>
              <a:t>32</a:t>
            </a:fld>
            <a:endParaRPr lang="en-US"/>
          </a:p>
        </p:txBody>
      </p:sp>
    </p:spTree>
    <p:extLst>
      <p:ext uri="{BB962C8B-B14F-4D97-AF65-F5344CB8AC3E}">
        <p14:creationId xmlns:p14="http://schemas.microsoft.com/office/powerpoint/2010/main" val="35575292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Melissa</a:t>
            </a:r>
            <a:endParaRPr lang="en-US" b="1" dirty="0" smtClean="0"/>
          </a:p>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3:55-4:00 pm</a:t>
            </a:r>
          </a:p>
          <a:p>
            <a:endParaRPr lang="en-US" b="0" baseline="0" dirty="0" smtClean="0"/>
          </a:p>
          <a:p>
            <a:r>
              <a:rPr lang="en-US" b="1" baseline="0" dirty="0" smtClean="0"/>
              <a:t>Notes: </a:t>
            </a:r>
          </a:p>
          <a:p>
            <a:pPr marL="171450" indent="-171450">
              <a:buFont typeface="Arial" panose="020B0604020202020204" pitchFamily="34" charset="0"/>
              <a:buChar char="•"/>
            </a:pPr>
            <a:r>
              <a:rPr lang="en-US" b="0" baseline="0" dirty="0" smtClean="0"/>
              <a:t>Explain that we’ll be reviewing the process of building the key elements of the RFQ and putting everything together.</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mn-lt"/>
              </a:rPr>
              <a:t>There is a special “brown-bag” lunch if you would like to have lunch in the classroom and ask any questions you have to the USDS team and facilitators.  </a:t>
            </a:r>
          </a:p>
          <a:p>
            <a:pPr marL="171450" indent="-171450">
              <a:buFont typeface="Arial" panose="020B0604020202020204" pitchFamily="34" charset="0"/>
              <a:buChar char="•"/>
            </a:pPr>
            <a:r>
              <a:rPr lang="en-US" b="0" baseline="0" dirty="0" smtClean="0"/>
              <a:t>Then, in the afternoon, we’ll be joined by a guest panel for a round table.</a:t>
            </a:r>
          </a:p>
          <a:p>
            <a:pPr marL="171450" indent="-171450">
              <a:buFont typeface="Arial" panose="020B0604020202020204" pitchFamily="34" charset="0"/>
              <a:buChar char="•"/>
            </a:pPr>
            <a:r>
              <a:rPr lang="en-US" b="0" baseline="0" dirty="0" smtClean="0"/>
              <a:t>Any questions/concerns? Feedback about what you liked about today?</a:t>
            </a:r>
          </a:p>
        </p:txBody>
      </p:sp>
      <p:sp>
        <p:nvSpPr>
          <p:cNvPr id="4" name="Slide Number Placeholder 3"/>
          <p:cNvSpPr>
            <a:spLocks noGrp="1"/>
          </p:cNvSpPr>
          <p:nvPr>
            <p:ph type="sldNum" sz="quarter" idx="10"/>
          </p:nvPr>
        </p:nvSpPr>
        <p:spPr/>
        <p:txBody>
          <a:bodyPr/>
          <a:lstStyle/>
          <a:p>
            <a:fld id="{3AFC8854-003F-465D-BEBB-FBCAECCCEBB9}" type="slidenum">
              <a:rPr lang="en-US" smtClean="0"/>
              <a:t>33</a:t>
            </a:fld>
            <a:endParaRPr lang="en-US"/>
          </a:p>
        </p:txBody>
      </p:sp>
    </p:spTree>
    <p:extLst>
      <p:ext uri="{BB962C8B-B14F-4D97-AF65-F5344CB8AC3E}">
        <p14:creationId xmlns:p14="http://schemas.microsoft.com/office/powerpoint/2010/main" val="1193167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a:t>
            </a:r>
            <a:r>
              <a:rPr lang="en-US" b="1" baseline="0" dirty="0" smtClean="0"/>
              <a:t> </a:t>
            </a:r>
            <a:r>
              <a:rPr lang="en-US" b="0" baseline="0" dirty="0" smtClean="0"/>
              <a:t>Traci and Facilitators</a:t>
            </a:r>
            <a:endParaRPr lang="en-US" b="1" dirty="0" smtClean="0"/>
          </a:p>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8:15-8:20 am</a:t>
            </a:r>
            <a:endParaRPr lang="en-US" b="1" dirty="0" smtClean="0"/>
          </a:p>
          <a:p>
            <a:endParaRPr lang="en-US" b="1" dirty="0" smtClean="0"/>
          </a:p>
          <a:p>
            <a:r>
              <a:rPr lang="en-US" b="1" dirty="0" smtClean="0"/>
              <a:t>Facilitator Notes</a:t>
            </a:r>
            <a:r>
              <a:rPr lang="en-US" b="1" baseline="0" dirty="0" smtClean="0"/>
              <a:t> : </a:t>
            </a:r>
          </a:p>
          <a:p>
            <a:pPr marL="171450" lvl="0" indent="-171450">
              <a:buFont typeface="Arial" panose="020B0604020202020204" pitchFamily="34" charset="0"/>
              <a:buChar char="•"/>
            </a:pPr>
            <a:r>
              <a:rPr lang="en-US" dirty="0" smtClean="0"/>
              <a:t>Review what they were supposed to do on their own prior to coming to class.  Ask them to pull up their notes and</a:t>
            </a:r>
            <a:r>
              <a:rPr lang="en-US" baseline="0" dirty="0" smtClean="0"/>
              <a:t> draft acquisition strategy so they can discuss.  </a:t>
            </a:r>
          </a:p>
          <a:p>
            <a:pPr marL="171450" lvl="0" indent="-171450">
              <a:buFont typeface="Arial" panose="020B0604020202020204" pitchFamily="34" charset="0"/>
              <a:buChar char="•"/>
            </a:pPr>
            <a:r>
              <a:rPr lang="en-US" baseline="0" dirty="0" smtClean="0"/>
              <a:t>While they are getting ready, ensure the lean canvas posters are on the wall and sticky notes are ready for the exercise. </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4</a:t>
            </a:fld>
            <a:endParaRPr lang="en-US"/>
          </a:p>
        </p:txBody>
      </p:sp>
    </p:spTree>
    <p:extLst>
      <p:ext uri="{BB962C8B-B14F-4D97-AF65-F5344CB8AC3E}">
        <p14:creationId xmlns:p14="http://schemas.microsoft.com/office/powerpoint/2010/main" val="1545500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a:t>
            </a:r>
            <a:r>
              <a:rPr lang="en-US" b="1" baseline="0" dirty="0" smtClean="0"/>
              <a:t> </a:t>
            </a:r>
            <a:r>
              <a:rPr lang="en-US" b="0" baseline="0" dirty="0" smtClean="0"/>
              <a:t>Traci and Facilitators</a:t>
            </a:r>
            <a:endParaRPr lang="en-US" b="1" dirty="0" smtClean="0"/>
          </a:p>
          <a:p>
            <a:r>
              <a:rPr lang="en-US" b="1" dirty="0" smtClean="0"/>
              <a:t>Duration:</a:t>
            </a:r>
            <a:r>
              <a:rPr lang="en-US" b="1" baseline="0" dirty="0" smtClean="0"/>
              <a:t> </a:t>
            </a:r>
            <a:r>
              <a:rPr lang="en-US" b="0" baseline="0" dirty="0" smtClean="0"/>
              <a:t>5 minutes</a:t>
            </a:r>
          </a:p>
          <a:p>
            <a:r>
              <a:rPr lang="en-US" b="1" baseline="0" dirty="0" smtClean="0"/>
              <a:t>Timing: </a:t>
            </a:r>
            <a:r>
              <a:rPr lang="en-US" b="0" baseline="0" dirty="0" smtClean="0"/>
              <a:t>8:20-8:25 am</a:t>
            </a:r>
            <a:endParaRPr lang="en-US" b="1" dirty="0" smtClean="0"/>
          </a:p>
          <a:p>
            <a:endParaRPr lang="en-US" b="1" dirty="0" smtClean="0"/>
          </a:p>
          <a:p>
            <a:r>
              <a:rPr lang="en-US" b="1" dirty="0" smtClean="0"/>
              <a:t>Facilitator Notes</a:t>
            </a:r>
            <a:r>
              <a:rPr lang="en-US" b="1" baseline="0" dirty="0" smtClean="0"/>
              <a:t> : </a:t>
            </a:r>
          </a:p>
          <a:p>
            <a:pPr marL="0" lvl="0" indent="0">
              <a:buFont typeface="Arial" panose="020B0604020202020204" pitchFamily="34" charset="0"/>
              <a:buNone/>
            </a:pPr>
            <a:r>
              <a:rPr lang="en-US" baseline="0" dirty="0" smtClean="0"/>
              <a:t>Read the slide and then move to the next slide where we have the instructions. </a:t>
            </a:r>
          </a:p>
        </p:txBody>
      </p:sp>
      <p:sp>
        <p:nvSpPr>
          <p:cNvPr id="4" name="Slide Number Placeholder 3"/>
          <p:cNvSpPr>
            <a:spLocks noGrp="1"/>
          </p:cNvSpPr>
          <p:nvPr>
            <p:ph type="sldNum" sz="quarter" idx="10"/>
          </p:nvPr>
        </p:nvSpPr>
        <p:spPr/>
        <p:txBody>
          <a:bodyPr/>
          <a:lstStyle/>
          <a:p>
            <a:fld id="{3AFC8854-003F-465D-BEBB-FBCAECCCEBB9}" type="slidenum">
              <a:rPr lang="en-US" smtClean="0"/>
              <a:t>5</a:t>
            </a:fld>
            <a:endParaRPr lang="en-US"/>
          </a:p>
        </p:txBody>
      </p:sp>
    </p:spTree>
    <p:extLst>
      <p:ext uri="{BB962C8B-B14F-4D97-AF65-F5344CB8AC3E}">
        <p14:creationId xmlns:p14="http://schemas.microsoft.com/office/powerpoint/2010/main" val="3553543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a:t>
            </a:r>
            <a:r>
              <a:rPr lang="en-US" b="1" baseline="0" dirty="0" smtClean="0"/>
              <a:t> </a:t>
            </a:r>
            <a:r>
              <a:rPr lang="en-US" b="0" baseline="0" dirty="0" smtClean="0"/>
              <a:t>Traci and Facilitators</a:t>
            </a:r>
            <a:endParaRPr lang="en-US" b="1" dirty="0" smtClean="0"/>
          </a:p>
          <a:p>
            <a:r>
              <a:rPr lang="en-US" b="1" dirty="0" smtClean="0"/>
              <a:t>Duration:</a:t>
            </a:r>
            <a:r>
              <a:rPr lang="en-US" b="1" baseline="0" dirty="0" smtClean="0"/>
              <a:t> </a:t>
            </a:r>
            <a:r>
              <a:rPr lang="en-US" b="0" baseline="0" dirty="0" smtClean="0"/>
              <a:t>1 hour 15 minutes</a:t>
            </a:r>
          </a:p>
          <a:p>
            <a:r>
              <a:rPr lang="en-US" b="1" baseline="0" dirty="0" smtClean="0"/>
              <a:t>Timing: </a:t>
            </a:r>
            <a:r>
              <a:rPr lang="en-US" b="0" baseline="0" dirty="0" smtClean="0"/>
              <a:t>8:25-9:40 am</a:t>
            </a:r>
            <a:endParaRPr lang="en-US" b="1" dirty="0" smtClean="0"/>
          </a:p>
          <a:p>
            <a:endParaRPr lang="en-US" b="1" dirty="0" smtClean="0"/>
          </a:p>
          <a:p>
            <a:r>
              <a:rPr lang="en-US" b="1" dirty="0" smtClean="0"/>
              <a:t>Facilitator Notes</a:t>
            </a:r>
            <a:r>
              <a:rPr lang="en-US" b="1" baseline="0" dirty="0" smtClean="0"/>
              <a:t> : </a:t>
            </a:r>
          </a:p>
          <a:p>
            <a:pPr marL="171450" lvl="0" indent="-171450">
              <a:buFont typeface="Arial" panose="020B0604020202020204" pitchFamily="34" charset="0"/>
              <a:buChar char="•"/>
            </a:pPr>
            <a:r>
              <a:rPr lang="en-US" baseline="0" dirty="0" smtClean="0"/>
              <a:t>Let them know they will have 1 hour to complete this exercise. </a:t>
            </a:r>
          </a:p>
          <a:p>
            <a:pPr marL="171450" lvl="0" indent="-171450">
              <a:buFont typeface="Arial" panose="020B0604020202020204" pitchFamily="34" charset="0"/>
              <a:buChar char="•"/>
            </a:pPr>
            <a:r>
              <a:rPr lang="en-US" baseline="0" dirty="0" smtClean="0"/>
              <a:t>Leave it on this slide until it is time to move on to part 2.</a:t>
            </a:r>
          </a:p>
          <a:p>
            <a:pPr marL="171450" lvl="0" indent="-171450">
              <a:buFont typeface="Arial" panose="020B0604020202020204" pitchFamily="34" charset="0"/>
              <a:buChar char="•"/>
            </a:pPr>
            <a:r>
              <a:rPr lang="en-US" baseline="0" dirty="0" smtClean="0"/>
              <a:t>The facilitators will be walking around the room and engaging with the teams, so let them know that in advance. </a:t>
            </a:r>
          </a:p>
          <a:p>
            <a:pPr marL="171450" lvl="0" indent="-171450">
              <a:buFont typeface="Arial" panose="020B0604020202020204" pitchFamily="34" charset="0"/>
              <a:buChar char="•"/>
            </a:pPr>
            <a:r>
              <a:rPr lang="en-US" baseline="0" dirty="0" smtClean="0"/>
              <a:t>Afterwards, teams will walk around and look at each other's work (part 2). </a:t>
            </a:r>
            <a:endParaRPr lang="en-US" dirty="0" smtClean="0"/>
          </a:p>
          <a:p>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6</a:t>
            </a:fld>
            <a:endParaRPr lang="en-US"/>
          </a:p>
        </p:txBody>
      </p:sp>
    </p:spTree>
    <p:extLst>
      <p:ext uri="{BB962C8B-B14F-4D97-AF65-F5344CB8AC3E}">
        <p14:creationId xmlns:p14="http://schemas.microsoft.com/office/powerpoint/2010/main" val="2313711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a:t>
            </a:r>
            <a:r>
              <a:rPr lang="en-US" b="1" baseline="0" dirty="0" smtClean="0"/>
              <a:t> </a:t>
            </a:r>
            <a:r>
              <a:rPr lang="en-US" b="0" baseline="0" dirty="0" smtClean="0"/>
              <a:t>Traci and Facilitators</a:t>
            </a:r>
            <a:endParaRPr lang="en-US" b="1" dirty="0" smtClean="0"/>
          </a:p>
          <a:p>
            <a:r>
              <a:rPr lang="en-US" b="1" dirty="0" smtClean="0"/>
              <a:t>Duration:</a:t>
            </a:r>
            <a:r>
              <a:rPr lang="en-US" b="1" baseline="0" dirty="0" smtClean="0"/>
              <a:t> </a:t>
            </a:r>
            <a:r>
              <a:rPr lang="en-US" b="0" baseline="0" dirty="0" smtClean="0"/>
              <a:t>50 minutes</a:t>
            </a:r>
          </a:p>
          <a:p>
            <a:r>
              <a:rPr lang="en-US" b="1" baseline="0" dirty="0" smtClean="0"/>
              <a:t>Timing: </a:t>
            </a:r>
            <a:r>
              <a:rPr lang="en-US" b="0" baseline="0" dirty="0" smtClean="0"/>
              <a:t>9:40-10:30 am</a:t>
            </a:r>
            <a:endParaRPr lang="en-US" b="1" dirty="0" smtClean="0"/>
          </a:p>
          <a:p>
            <a:endParaRPr lang="en-US" b="1" dirty="0" smtClean="0"/>
          </a:p>
          <a:p>
            <a:r>
              <a:rPr lang="en-US" b="1" dirty="0" smtClean="0"/>
              <a:t>Facilitator Notes</a:t>
            </a:r>
            <a:r>
              <a:rPr lang="en-US" b="1" baseline="0" dirty="0" smtClean="0"/>
              <a:t> : </a:t>
            </a:r>
          </a:p>
          <a:p>
            <a:r>
              <a:rPr lang="en-US" dirty="0" smtClean="0"/>
              <a:t>Bring the students back into their teams and instruct them to share what they observed.  As they share, have them determine if they would like to make updates to</a:t>
            </a:r>
            <a:r>
              <a:rPr lang="en-US" baseline="0" dirty="0" smtClean="0"/>
              <a:t> their own canvas. Have them document their observations, and changes that they inspired. Give them 10 minutes to do this portion.</a:t>
            </a:r>
          </a:p>
          <a:p>
            <a:endParaRPr lang="en-US" baseline="0" dirty="0" smtClean="0"/>
          </a:p>
          <a:p>
            <a:r>
              <a:rPr lang="en-US" baseline="0" dirty="0" smtClean="0"/>
              <a:t>For the last 40 minutes, they will report out verbally to answer these three questions:</a:t>
            </a:r>
          </a:p>
          <a:p>
            <a:endParaRPr lang="en-US" baseline="0" dirty="0" smtClean="0"/>
          </a:p>
          <a:p>
            <a:pPr marL="228600" lvl="0" indent="-228600">
              <a:buFont typeface="+mj-lt"/>
              <a:buAutoNum type="arabicPeriod"/>
            </a:pPr>
            <a:r>
              <a:rPr lang="en-US" dirty="0" smtClean="0"/>
              <a:t>What was your team strategy and why?</a:t>
            </a:r>
          </a:p>
          <a:p>
            <a:pPr marL="228600" lvl="0" indent="-228600">
              <a:buFont typeface="+mj-lt"/>
              <a:buAutoNum type="arabicPeriod"/>
            </a:pPr>
            <a:r>
              <a:rPr lang="en-US" dirty="0" smtClean="0"/>
              <a:t>What were your tradeoffs?</a:t>
            </a:r>
          </a:p>
          <a:p>
            <a:pPr marL="228600" lvl="0" indent="-228600">
              <a:buFont typeface="+mj-lt"/>
              <a:buAutoNum type="arabicPeriod"/>
            </a:pPr>
            <a:r>
              <a:rPr lang="en-US" dirty="0" smtClean="0"/>
              <a:t>What changes did you make after reviewing  the other lean canvases in the room?</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7</a:t>
            </a:fld>
            <a:endParaRPr lang="en-US"/>
          </a:p>
        </p:txBody>
      </p:sp>
    </p:spTree>
    <p:extLst>
      <p:ext uri="{BB962C8B-B14F-4D97-AF65-F5344CB8AC3E}">
        <p14:creationId xmlns:p14="http://schemas.microsoft.com/office/powerpoint/2010/main" val="2354837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15 minutes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10:30-10:45am</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a:t>
            </a:r>
            <a:r>
              <a:rPr lang="en-US" b="0" dirty="0" smtClean="0"/>
              <a:t> Melissa</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endParaRPr lang="en-US" b="0" dirty="0" smtClean="0"/>
          </a:p>
          <a:p>
            <a:r>
              <a:rPr lang="en-US" b="0" dirty="0" smtClean="0"/>
              <a:t>Instruct participants</a:t>
            </a:r>
            <a:r>
              <a:rPr lang="en-US" b="0" baseline="0" dirty="0" smtClean="0"/>
              <a:t> to take a 15 minute break.</a:t>
            </a:r>
          </a:p>
          <a:p>
            <a:endParaRPr lang="en-US" b="0" baseline="0" dirty="0" smtClean="0"/>
          </a:p>
          <a:p>
            <a:r>
              <a:rPr lang="en-US" b="0" baseline="0" dirty="0" smtClean="0"/>
              <a:t>Direct to restrooms and water cooler.</a:t>
            </a:r>
            <a:endParaRPr lang="en-US" b="1"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8</a:t>
            </a:fld>
            <a:endParaRPr lang="en-US"/>
          </a:p>
        </p:txBody>
      </p:sp>
    </p:spTree>
    <p:extLst>
      <p:ext uri="{BB962C8B-B14F-4D97-AF65-F5344CB8AC3E}">
        <p14:creationId xmlns:p14="http://schemas.microsoft.com/office/powerpoint/2010/main" val="3880402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75 minutes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10:45-12:00</a:t>
            </a:r>
            <a:r>
              <a:rPr lang="en-US" b="0" baseline="0" dirty="0" smtClean="0"/>
              <a:t> pm</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a:t>
            </a:r>
            <a:r>
              <a:rPr lang="en-US" b="0" dirty="0" smtClean="0"/>
              <a:t> Will Randolph</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endParaRPr lang="en-US" b="0" dirty="0" smtClean="0"/>
          </a:p>
          <a:p>
            <a:pPr lvl="0"/>
            <a:r>
              <a:rPr lang="en-US" sz="1200" kern="1200" dirty="0" smtClean="0">
                <a:solidFill>
                  <a:schemeClr val="tx1"/>
                </a:solidFill>
                <a:effectLst/>
                <a:latin typeface="+mn-lt"/>
                <a:ea typeface="+mn-ea"/>
                <a:cs typeface="+mn-cs"/>
              </a:rPr>
              <a:t>How do you influence – what is it that makes people make one decision over another?</a:t>
            </a:r>
          </a:p>
          <a:p>
            <a:pPr lvl="0"/>
            <a:r>
              <a:rPr lang="en-US" sz="1200" kern="1200" dirty="0" smtClean="0">
                <a:solidFill>
                  <a:schemeClr val="tx1"/>
                </a:solidFill>
                <a:effectLst/>
                <a:latin typeface="+mn-lt"/>
                <a:ea typeface="+mn-ea"/>
                <a:cs typeface="+mn-cs"/>
              </a:rPr>
              <a:t>Old model of controlling/mutual collaboration</a:t>
            </a:r>
          </a:p>
          <a:p>
            <a:pPr lvl="0"/>
            <a:r>
              <a:rPr lang="en-US" sz="1200" kern="1200" dirty="0" smtClean="0">
                <a:solidFill>
                  <a:schemeClr val="tx1"/>
                </a:solidFill>
                <a:effectLst/>
                <a:latin typeface="+mn-lt"/>
                <a:ea typeface="+mn-ea"/>
                <a:cs typeface="+mn-cs"/>
              </a:rPr>
              <a:t>Never abandon your team</a:t>
            </a:r>
          </a:p>
          <a:p>
            <a:pPr lvl="0"/>
            <a:r>
              <a:rPr lang="en-US" sz="1200" kern="1200" dirty="0" smtClean="0">
                <a:solidFill>
                  <a:schemeClr val="tx1"/>
                </a:solidFill>
                <a:effectLst/>
                <a:latin typeface="+mn-lt"/>
                <a:ea typeface="+mn-ea"/>
                <a:cs typeface="+mn-cs"/>
              </a:rPr>
              <a:t>Tactical </a:t>
            </a:r>
            <a:r>
              <a:rPr lang="en-US" sz="1200" kern="1200" dirty="0" err="1" smtClean="0">
                <a:solidFill>
                  <a:schemeClr val="tx1"/>
                </a:solidFill>
                <a:effectLst/>
                <a:latin typeface="+mn-lt"/>
                <a:ea typeface="+mn-ea"/>
                <a:cs typeface="+mn-cs"/>
              </a:rPr>
              <a:t>convos</a:t>
            </a:r>
            <a:r>
              <a:rPr lang="en-US" sz="1200" kern="1200" dirty="0" smtClean="0">
                <a:solidFill>
                  <a:schemeClr val="tx1"/>
                </a:solidFill>
                <a:effectLst/>
                <a:latin typeface="+mn-lt"/>
                <a:ea typeface="+mn-ea"/>
                <a:cs typeface="+mn-cs"/>
              </a:rPr>
              <a:t> – empathizing</a:t>
            </a:r>
          </a:p>
          <a:p>
            <a:r>
              <a:rPr lang="en-US" sz="1200" kern="1200" dirty="0" smtClean="0">
                <a:solidFill>
                  <a:schemeClr val="tx1"/>
                </a:solidFill>
                <a:effectLst/>
                <a:latin typeface="+mn-lt"/>
                <a:ea typeface="+mn-ea"/>
                <a:cs typeface="+mn-cs"/>
              </a:rPr>
              <a:t>Knowing team &amp; readiness for change</a:t>
            </a:r>
            <a:endParaRPr lang="en-US"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9</a:t>
            </a:fld>
            <a:endParaRPr lang="en-US"/>
          </a:p>
        </p:txBody>
      </p:sp>
    </p:spTree>
    <p:extLst>
      <p:ext uri="{BB962C8B-B14F-4D97-AF65-F5344CB8AC3E}">
        <p14:creationId xmlns:p14="http://schemas.microsoft.com/office/powerpoint/2010/main" val="14169242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icf-edx-pilot.cloudapp.net/static/themes/ionisx/images/sunrise.98dd28f2df8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14425"/>
            <a:ext cx="12198969" cy="3494496"/>
          </a:xfrm>
          <a:prstGeom prst="rect">
            <a:avLst/>
          </a:prstGeom>
          <a:noFill/>
          <a:effectLst>
            <a:outerShdw blurRad="50800" dist="254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11/16/2016</a:t>
            </a:fld>
            <a:endParaRPr lang="en-US"/>
          </a:p>
        </p:txBody>
      </p:sp>
      <p:sp>
        <p:nvSpPr>
          <p:cNvPr id="5" name="Footer Placeholder 4"/>
          <p:cNvSpPr>
            <a:spLocks noGrp="1"/>
          </p:cNvSpPr>
          <p:nvPr>
            <p:ph type="ftr" sz="quarter" idx="11"/>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dirty="0"/>
          </a:p>
        </p:txBody>
      </p:sp>
      <p:sp>
        <p:nvSpPr>
          <p:cNvPr id="8" name="Rectangle 7"/>
          <p:cNvSpPr/>
          <p:nvPr userDrawn="1"/>
        </p:nvSpPr>
        <p:spPr>
          <a:xfrm>
            <a:off x="266700" y="1256121"/>
            <a:ext cx="8924925" cy="1515654"/>
          </a:xfrm>
          <a:prstGeom prst="rect">
            <a:avLst/>
          </a:prstGeom>
          <a:solidFill>
            <a:srgbClr val="FFFFFF">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6700" y="1341846"/>
            <a:ext cx="9144000" cy="829854"/>
          </a:xfrm>
        </p:spPr>
        <p:txBody>
          <a:bodyPr anchor="b">
            <a:normAutofit/>
          </a:bodyPr>
          <a:lstStyle>
            <a:lvl1pPr algn="l">
              <a:defRPr sz="36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10" name="Rectangle 9"/>
          <p:cNvSpPr/>
          <p:nvPr userDrawn="1"/>
        </p:nvSpPr>
        <p:spPr>
          <a:xfrm>
            <a:off x="266700" y="2771775"/>
            <a:ext cx="8924544" cy="866775"/>
          </a:xfrm>
          <a:prstGeom prst="rect">
            <a:avLst/>
          </a:prstGeom>
          <a:solidFill>
            <a:srgbClr val="4291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400050" y="2953159"/>
            <a:ext cx="9144000" cy="1655762"/>
          </a:xfrm>
        </p:spPr>
        <p:txBody>
          <a:bodyPr/>
          <a:lstStyle>
            <a:lvl1pPr marL="0" indent="0" algn="l">
              <a:buNone/>
              <a:defRPr sz="2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944347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46298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78606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p:cNvSpPr>
            <a:spLocks noGrp="1"/>
          </p:cNvSpPr>
          <p:nvPr>
            <p:ph type="title"/>
          </p:nvPr>
        </p:nvSpPr>
        <p:spPr>
          <a:xfrm>
            <a:off x="419100" y="269875"/>
            <a:ext cx="11353800" cy="1325563"/>
          </a:xfrm>
        </p:spPr>
        <p:txBody>
          <a:bodyPr>
            <a:normAutofit/>
          </a:bodyPr>
          <a:lstStyle>
            <a:lvl1pPr>
              <a:defRPr lang="en-US" sz="3600" dirty="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19100" y="1825625"/>
            <a:ext cx="11353800" cy="4351338"/>
          </a:xfr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11/16/2016</a:t>
            </a:fld>
            <a:endParaRPr lang="en-US"/>
          </a:p>
        </p:txBody>
      </p:sp>
      <p:sp>
        <p:nvSpPr>
          <p:cNvPr id="5" name="Footer Placeholder 4"/>
          <p:cNvSpPr>
            <a:spLocks noGrp="1"/>
          </p:cNvSpPr>
          <p:nvPr>
            <p:ph type="ftr" sz="quarter" idx="1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a:p>
        </p:txBody>
      </p:sp>
      <p:pic>
        <p:nvPicPr>
          <p:cNvPr id="10" name="Picture 2" descr="http://icf-edx-pilot.cloudapp.net/static/themes/ionisx/images/sunrise.98dd28f2df8a.jpg"/>
          <p:cNvPicPr>
            <a:picLocks noChangeAspect="1" noChangeArrowheads="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38102009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5455E-396F-4CC6-B1CB-7A7B8FB4B650}" type="datetimeFigureOut">
              <a:rPr lang="en-US" smtClean="0"/>
              <a:t>11/16/2016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8098308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5455E-396F-4CC6-B1CB-7A7B8FB4B650}"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
        <p:nvSpPr>
          <p:cNvPr id="8" name="TextBox 7"/>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1512710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5455E-396F-4CC6-B1CB-7A7B8FB4B650}" type="datetimeFigureOut">
              <a:rPr lang="en-US" smtClean="0"/>
              <a:t>11/16/2016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57708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5455E-396F-4CC6-B1CB-7A7B8FB4B650}" type="datetimeFigureOut">
              <a:rPr lang="en-US" smtClean="0"/>
              <a:t>11/16/2016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3216969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455E-396F-4CC6-B1CB-7A7B8FB4B650}" type="datetimeFigureOut">
              <a:rPr lang="en-US" smtClean="0"/>
              <a:t>11/16/2016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3650121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57254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11/16/2016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15277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u="none">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Placeholder 1"/>
          <p:cNvSpPr>
            <a:spLocks noGrp="1"/>
          </p:cNvSpPr>
          <p:nvPr>
            <p:ph type="title"/>
          </p:nvPr>
        </p:nvSpPr>
        <p:spPr>
          <a:xfrm>
            <a:off x="438150" y="155575"/>
            <a:ext cx="1091565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5455E-396F-4CC6-B1CB-7A7B8FB4B650}" type="datetimeFigureOut">
              <a:rPr lang="en-US" smtClean="0"/>
              <a:t>11/16/2016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80CF9-F3C5-4D12-BC1E-00E909D0208D}" type="slidenum">
              <a:rPr lang="en-US" smtClean="0"/>
              <a:t>‹#›</a:t>
            </a:fld>
            <a:endParaRPr lang="en-US"/>
          </a:p>
        </p:txBody>
      </p:sp>
      <p:pic>
        <p:nvPicPr>
          <p:cNvPr id="9" name="Picture 2" descr="http://icf-edx-pilot.cloudapp.net/static/themes/ionisx/images/sunrise.98dd28f2df8a.jpg"/>
          <p:cNvPicPr>
            <a:picLocks noChangeAspect="1" noChangeArrowheads="1"/>
          </p:cNvPicPr>
          <p:nvPr userDrawn="1"/>
        </p:nvPicPr>
        <p:blipFill rotWithShape="1">
          <a:blip r:embed="rId13"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258940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i="0" u="none"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techflow.com/sites/default/files/Agile-SOW.pd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665696"/>
            <a:ext cx="9144000" cy="829854"/>
          </a:xfrm>
        </p:spPr>
        <p:txBody>
          <a:bodyPr>
            <a:normAutofit fontScale="90000"/>
          </a:bodyPr>
          <a:lstStyle/>
          <a:p>
            <a:r>
              <a:rPr lang="en-US" sz="2700" dirty="0" smtClean="0"/>
              <a:t>Digital Acquisition MVP</a:t>
            </a:r>
            <a:r>
              <a:rPr lang="en-US" dirty="0" smtClean="0"/>
              <a:t/>
            </a:r>
            <a:br>
              <a:rPr lang="en-US" dirty="0" smtClean="0"/>
            </a:br>
            <a:r>
              <a:rPr lang="en-US" sz="5100" dirty="0" smtClean="0"/>
              <a:t>Release 3 –Classroom Session, Day 3</a:t>
            </a:r>
            <a:endParaRPr lang="en-US" sz="5100" dirty="0"/>
          </a:p>
        </p:txBody>
      </p:sp>
      <p:sp>
        <p:nvSpPr>
          <p:cNvPr id="3" name="Subtitle 2"/>
          <p:cNvSpPr>
            <a:spLocks noGrp="1"/>
          </p:cNvSpPr>
          <p:nvPr>
            <p:ph type="subTitle" idx="1"/>
          </p:nvPr>
        </p:nvSpPr>
        <p:spPr/>
        <p:txBody>
          <a:bodyPr/>
          <a:lstStyle/>
          <a:p>
            <a:r>
              <a:rPr lang="en-US" dirty="0" smtClean="0"/>
              <a:t>November 2016</a:t>
            </a:r>
            <a:endParaRPr lang="en-US" dirty="0"/>
          </a:p>
        </p:txBody>
      </p:sp>
    </p:spTree>
    <p:extLst>
      <p:ext uri="{BB962C8B-B14F-4D97-AF65-F5344CB8AC3E}">
        <p14:creationId xmlns:p14="http://schemas.microsoft.com/office/powerpoint/2010/main" val="20394862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Influence?</a:t>
            </a:r>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86855671"/>
              </p:ext>
            </p:extLst>
          </p:nvPr>
        </p:nvGraphicFramePr>
        <p:xfrm>
          <a:off x="838200" y="3818414"/>
          <a:ext cx="10515600" cy="365760"/>
        </p:xfrm>
        <a:graphic>
          <a:graphicData uri="http://schemas.openxmlformats.org/drawingml/2006/table">
            <a:tbl>
              <a:tblPr/>
              <a:tblGrid>
                <a:gridCol w="4221591">
                  <a:extLst>
                    <a:ext uri="{9D8B030D-6E8A-4147-A177-3AD203B41FA5}">
                      <a16:colId xmlns:a16="http://schemas.microsoft.com/office/drawing/2014/main" xmlns="" val="20000"/>
                    </a:ext>
                  </a:extLst>
                </a:gridCol>
                <a:gridCol w="6294009">
                  <a:extLst>
                    <a:ext uri="{9D8B030D-6E8A-4147-A177-3AD203B41FA5}">
                      <a16:colId xmlns:a16="http://schemas.microsoft.com/office/drawing/2014/main" xmlns="" val="20001"/>
                    </a:ext>
                  </a:extLst>
                </a:gridCol>
              </a:tblGrid>
              <a:tr h="0">
                <a:tc>
                  <a:txBody>
                    <a:bodyPr/>
                    <a:lstStyle/>
                    <a:p>
                      <a:pPr fontAlgn="t"/>
                      <a:endParaRPr lang="en-US" i="1" dirty="0">
                        <a:effectLst/>
                      </a:endParaRPr>
                    </a:p>
                  </a:txBody>
                  <a:tcPr marR="22860">
                    <a:lnL>
                      <a:noFill/>
                    </a:lnL>
                    <a:lnR>
                      <a:noFill/>
                    </a:lnR>
                    <a:lnT>
                      <a:noFill/>
                    </a:lnT>
                    <a:lnB>
                      <a:noFill/>
                    </a:lnB>
                  </a:tcPr>
                </a:tc>
                <a:tc>
                  <a:txBody>
                    <a:bodyPr/>
                    <a:lstStyle/>
                    <a:p>
                      <a:endParaRPr lang="en-US" dirty="0">
                        <a:effectLst/>
                      </a:endParaRPr>
                    </a:p>
                  </a:txBody>
                  <a:tcPr anchor="ctr">
                    <a:lnL>
                      <a:noFill/>
                    </a:lnL>
                    <a:lnR>
                      <a:noFill/>
                    </a:lnR>
                    <a:lnT>
                      <a:noFill/>
                    </a:lnT>
                    <a:lnB>
                      <a:noFill/>
                    </a:lnB>
                  </a:tcPr>
                </a:tc>
                <a:extLst>
                  <a:ext uri="{0D108BD9-81ED-4DB2-BD59-A6C34878D82A}">
                    <a16:rowId xmlns:a16="http://schemas.microsoft.com/office/drawing/2014/main" xmlns="" val="10000"/>
                  </a:ext>
                </a:extLst>
              </a:tr>
            </a:tbl>
          </a:graphicData>
        </a:graphic>
      </p:graphicFrame>
      <p:sp>
        <p:nvSpPr>
          <p:cNvPr id="6" name="Rectangle 1"/>
          <p:cNvSpPr>
            <a:spLocks noChangeArrowheads="1"/>
          </p:cNvSpPr>
          <p:nvPr/>
        </p:nvSpPr>
        <p:spPr bwMode="auto">
          <a:xfrm>
            <a:off x="514350" y="1444205"/>
            <a:ext cx="11037570" cy="47397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rgbClr val="222222"/>
                </a:solidFill>
                <a:effectLst/>
              </a:rPr>
              <a:t>in·flu·ence</a:t>
            </a:r>
            <a:endParaRPr kumimoji="0" lang="en-US" altLang="en-US" sz="2400" b="1"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rgbClr val="222222"/>
                </a:solidFill>
                <a:effectLst/>
              </a:rPr>
              <a:t>ˈ</a:t>
            </a:r>
            <a:r>
              <a:rPr kumimoji="0" lang="en-US" altLang="en-US" sz="2400" b="1" i="0" u="none" strike="noStrike" cap="none" normalizeH="0" baseline="0" dirty="0" err="1" smtClean="0">
                <a:ln>
                  <a:noFill/>
                </a:ln>
                <a:solidFill>
                  <a:srgbClr val="222222"/>
                </a:solidFill>
                <a:effectLst/>
              </a:rPr>
              <a:t>inflo͝oəns</a:t>
            </a:r>
            <a:r>
              <a:rPr kumimoji="0" lang="en-US" altLang="en-US" sz="2400" b="1" i="0" u="none" strike="noStrike" cap="none" normalizeH="0" baseline="0" dirty="0" smtClean="0">
                <a:ln>
                  <a:noFill/>
                </a:ln>
                <a:solidFill>
                  <a:srgbClr val="222222"/>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1" u="none" strike="noStrike" cap="none" normalizeH="0" baseline="0" dirty="0" smtClean="0">
              <a:ln>
                <a:noFill/>
              </a:ln>
              <a:solidFill>
                <a:srgbClr val="222222"/>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1" u="none" strike="noStrike" cap="none" normalizeH="0" baseline="0" dirty="0" smtClean="0">
                <a:ln>
                  <a:noFill/>
                </a:ln>
                <a:solidFill>
                  <a:srgbClr val="222222"/>
                </a:solidFill>
                <a:effectLst/>
              </a:rPr>
              <a:t>noun</a:t>
            </a:r>
            <a:endParaRPr kumimoji="0" lang="en-US" altLang="en-US" sz="2000" b="0" i="0" u="none" strike="noStrike" cap="none" normalizeH="0" baseline="0" dirty="0" smtClean="0">
              <a:ln>
                <a:noFill/>
              </a:ln>
              <a:solidFill>
                <a:srgbClr val="222222"/>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smtClean="0">
                <a:ln>
                  <a:noFill/>
                </a:ln>
                <a:solidFill>
                  <a:srgbClr val="222222"/>
                </a:solidFill>
                <a:effectLst/>
              </a:rPr>
              <a:t>1</a:t>
            </a:r>
            <a:r>
              <a:rPr kumimoji="0" lang="en-US" altLang="en-US" sz="2000" b="0" i="0" u="none" strike="noStrike" cap="none" normalizeH="0" baseline="0" dirty="0" smtClean="0">
                <a:ln>
                  <a:noFill/>
                </a:ln>
                <a:solidFill>
                  <a:srgbClr val="222222"/>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rPr>
              <a:t>the capacity to have an effect on the character, development, or behavior of someone or something, or the effect itself.</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78787"/>
                </a:solidFill>
                <a:effectLst/>
              </a:rPr>
              <a:t>"the influence of television violence"</a:t>
            </a:r>
            <a:endParaRPr kumimoji="0" lang="en-US" altLang="en-US" sz="2000" b="0" i="0" u="none" strike="noStrike" cap="none" normalizeH="0" baseline="0" dirty="0" smtClean="0">
              <a:ln>
                <a:noFill/>
              </a:ln>
              <a:solidFill>
                <a:srgbClr val="222222"/>
              </a:solidFill>
              <a:effectLst/>
            </a:endParaRPr>
          </a:p>
          <a:p>
            <a:pPr eaLnBrk="0" hangingPunct="0"/>
            <a:r>
              <a:rPr lang="en-US" altLang="en-US" sz="2000" i="1" dirty="0" smtClean="0">
                <a:solidFill>
                  <a:srgbClr val="222222"/>
                </a:solidFill>
              </a:rPr>
              <a:t>synonyms: effect</a:t>
            </a:r>
            <a:r>
              <a:rPr lang="en-US" altLang="en-US" sz="2000" i="1" dirty="0">
                <a:solidFill>
                  <a:srgbClr val="222222"/>
                </a:solidFill>
              </a:rPr>
              <a:t>, impact</a:t>
            </a:r>
            <a:endParaRPr kumimoji="0" lang="en-US" altLang="en-US" sz="2000" b="0" i="1" u="none" strike="noStrike" cap="none" normalizeH="0" baseline="0" dirty="0" smtClean="0">
              <a:ln>
                <a:noFill/>
              </a:ln>
              <a:solidFill>
                <a:srgbClr val="222222"/>
              </a:solidFill>
              <a:effectLst/>
            </a:endParaRPr>
          </a:p>
          <a:p>
            <a:pPr eaLnBrk="0" hangingPunct="0"/>
            <a:endParaRPr kumimoji="0" lang="en-US" altLang="en-US" sz="2000" b="0" i="1" u="none" strike="noStrike" cap="none" normalizeH="0" baseline="0" dirty="0" smtClean="0">
              <a:ln>
                <a:noFill/>
              </a:ln>
              <a:solidFill>
                <a:srgbClr val="222222"/>
              </a:solidFill>
              <a:effectLst/>
            </a:endParaRPr>
          </a:p>
          <a:p>
            <a:pPr eaLnBrk="0" hangingPunct="0"/>
            <a:r>
              <a:rPr kumimoji="0" lang="en-US" altLang="en-US" sz="2000" b="0" i="1" u="none" strike="noStrike" cap="none" normalizeH="0" baseline="0" dirty="0" smtClean="0">
                <a:ln>
                  <a:noFill/>
                </a:ln>
                <a:solidFill>
                  <a:srgbClr val="222222"/>
                </a:solidFill>
                <a:effectLst/>
              </a:rPr>
              <a:t>verb</a:t>
            </a:r>
            <a:endParaRPr kumimoji="0" lang="en-US" altLang="en-US" sz="2000" b="0" i="0" u="none" strike="noStrike" cap="none" normalizeH="0" baseline="0" dirty="0" smtClean="0">
              <a:ln>
                <a:noFill/>
              </a:ln>
              <a:solidFill>
                <a:srgbClr val="222222"/>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smtClean="0">
                <a:ln>
                  <a:noFill/>
                </a:ln>
                <a:solidFill>
                  <a:srgbClr val="222222"/>
                </a:solidFill>
                <a:effectLst/>
              </a:rPr>
              <a:t>1</a:t>
            </a:r>
            <a:r>
              <a:rPr kumimoji="0" lang="en-US" altLang="en-US" sz="2000" b="0" i="0" u="none" strike="noStrike" cap="none" normalizeH="0" baseline="0" dirty="0" smtClean="0">
                <a:ln>
                  <a:noFill/>
                </a:ln>
                <a:solidFill>
                  <a:srgbClr val="222222"/>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rPr>
              <a:t>have an influence 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878787"/>
                </a:solidFill>
                <a:effectLst/>
              </a:rPr>
              <a:t>"social forces influencing criminal behavior"</a:t>
            </a:r>
            <a:endParaRPr kumimoji="0" lang="en-US" altLang="en-US" sz="2000" b="0" i="0" u="none" strike="noStrike" cap="none" normalizeH="0" baseline="0" dirty="0" smtClean="0">
              <a:ln>
                <a:noFill/>
              </a:ln>
              <a:solidFill>
                <a:srgbClr val="222222"/>
              </a:solidFill>
              <a:effectLst/>
            </a:endParaRPr>
          </a:p>
          <a:p>
            <a:pPr lvl="0" eaLnBrk="0" hangingPunct="0"/>
            <a:r>
              <a:rPr lang="en-US" altLang="en-US" sz="2000" dirty="0" smtClean="0"/>
              <a:t>synonyms: affect</a:t>
            </a:r>
            <a:r>
              <a:rPr lang="en-US" altLang="en-US" sz="2000" dirty="0"/>
              <a:t>, have an impact on, impact, determine, guide, control, </a:t>
            </a:r>
            <a:r>
              <a:rPr lang="en-US" altLang="en-US" sz="2000" dirty="0" smtClean="0"/>
              <a:t>govern</a:t>
            </a:r>
            <a:r>
              <a:rPr lang="en-US" altLang="en-US" sz="2000" dirty="0"/>
              <a:t>, decide;</a:t>
            </a:r>
            <a:endParaRPr kumimoji="0" lang="en-US" altLang="en-US" sz="2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4097291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World Today</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8" name="Rectangle 1"/>
          <p:cNvSpPr>
            <a:spLocks noChangeArrowheads="1"/>
          </p:cNvSpPr>
          <p:nvPr/>
        </p:nvSpPr>
        <p:spPr bwMode="auto">
          <a:xfrm>
            <a:off x="697228" y="1678382"/>
            <a:ext cx="10881361"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4800" dirty="0" smtClean="0"/>
              <a:t>The entire world revolves around penalties and rewards?</a:t>
            </a:r>
            <a:endParaRPr kumimoji="0" lang="en-US" altLang="en-US" sz="4800" b="0" i="0" u="none" strike="noStrike" cap="none" normalizeH="0" baseline="0" dirty="0" smtClean="0">
              <a:ln>
                <a:noFill/>
              </a:ln>
              <a:solidFill>
                <a:schemeClr val="tx1"/>
              </a:solidFill>
              <a:effectLst/>
            </a:endParaRPr>
          </a:p>
        </p:txBody>
      </p:sp>
      <p:sp>
        <p:nvSpPr>
          <p:cNvPr id="5" name="Rounded Rectangle 4"/>
          <p:cNvSpPr/>
          <p:nvPr/>
        </p:nvSpPr>
        <p:spPr>
          <a:xfrm>
            <a:off x="2621280" y="3947160"/>
            <a:ext cx="2301240" cy="1005840"/>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Rounded Rectangle 6"/>
          <p:cNvSpPr/>
          <p:nvPr/>
        </p:nvSpPr>
        <p:spPr>
          <a:xfrm>
            <a:off x="6339840" y="3947160"/>
            <a:ext cx="2301240" cy="1005840"/>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6" name="TextBox 5"/>
          <p:cNvSpPr txBox="1"/>
          <p:nvPr/>
        </p:nvSpPr>
        <p:spPr>
          <a:xfrm>
            <a:off x="3138268" y="4128254"/>
            <a:ext cx="1267270" cy="707886"/>
          </a:xfrm>
          <a:prstGeom prst="rect">
            <a:avLst/>
          </a:prstGeom>
          <a:noFill/>
        </p:spPr>
        <p:txBody>
          <a:bodyPr wrap="none" rtlCol="0">
            <a:spAutoFit/>
          </a:bodyPr>
          <a:lstStyle/>
          <a:p>
            <a:pPr algn="ctr"/>
            <a:r>
              <a:rPr lang="en-US" sz="4000" b="1" dirty="0" smtClean="0">
                <a:latin typeface="Arial" panose="020B0604020202020204" pitchFamily="34" charset="0"/>
                <a:cs typeface="Arial" panose="020B0604020202020204" pitchFamily="34" charset="0"/>
              </a:rPr>
              <a:t>True</a:t>
            </a:r>
            <a:endParaRPr lang="en-US" sz="4000" b="1" dirty="0">
              <a:latin typeface="Arial" panose="020B0604020202020204" pitchFamily="34" charset="0"/>
              <a:cs typeface="Arial" panose="020B0604020202020204" pitchFamily="34" charset="0"/>
            </a:endParaRPr>
          </a:p>
        </p:txBody>
      </p:sp>
      <p:sp>
        <p:nvSpPr>
          <p:cNvPr id="9" name="TextBox 8"/>
          <p:cNvSpPr txBox="1"/>
          <p:nvPr/>
        </p:nvSpPr>
        <p:spPr>
          <a:xfrm>
            <a:off x="6742500" y="4128254"/>
            <a:ext cx="1495923" cy="707886"/>
          </a:xfrm>
          <a:prstGeom prst="rect">
            <a:avLst/>
          </a:prstGeom>
          <a:noFill/>
        </p:spPr>
        <p:txBody>
          <a:bodyPr wrap="none" rtlCol="0">
            <a:spAutoFit/>
          </a:bodyPr>
          <a:lstStyle/>
          <a:p>
            <a:pPr algn="ctr"/>
            <a:r>
              <a:rPr lang="en-US" sz="4000" b="1" dirty="0" smtClean="0">
                <a:latin typeface="Arial" panose="020B0604020202020204" pitchFamily="34" charset="0"/>
                <a:cs typeface="Arial" panose="020B0604020202020204" pitchFamily="34" charset="0"/>
              </a:rPr>
              <a:t>False</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0166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ight Arrow 15"/>
          <p:cNvSpPr/>
          <p:nvPr/>
        </p:nvSpPr>
        <p:spPr>
          <a:xfrm>
            <a:off x="4846320" y="3596640"/>
            <a:ext cx="2758440" cy="1066800"/>
          </a:xfrm>
          <a:prstGeom prst="rightArrow">
            <a:avLst>
              <a:gd name="adj1" fmla="val 32858"/>
              <a:gd name="adj2" fmla="val 50000"/>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426720" y="2545080"/>
            <a:ext cx="4419600" cy="3352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So How Does It Work?</a:t>
            </a:r>
            <a:endParaRPr lang="en-US" dirty="0"/>
          </a:p>
        </p:txBody>
      </p:sp>
      <p:sp>
        <p:nvSpPr>
          <p:cNvPr id="6" name="Content Placeholder 2"/>
          <p:cNvSpPr txBox="1">
            <a:spLocks/>
          </p:cNvSpPr>
          <p:nvPr/>
        </p:nvSpPr>
        <p:spPr>
          <a:xfrm>
            <a:off x="388620" y="1627505"/>
            <a:ext cx="11353800" cy="658495"/>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pPr>
            <a:r>
              <a:rPr lang="en-US" altLang="en-US" dirty="0">
                <a:latin typeface="Arial" panose="020B0604020202020204" pitchFamily="34" charset="0"/>
                <a:cs typeface="Arial" panose="020B0604020202020204" pitchFamily="34" charset="0"/>
              </a:rPr>
              <a:t>So, what makes people </a:t>
            </a:r>
            <a:r>
              <a:rPr lang="en-US" altLang="en-US" dirty="0" smtClean="0">
                <a:latin typeface="Arial" panose="020B0604020202020204" pitchFamily="34" charset="0"/>
                <a:cs typeface="Arial" panose="020B0604020202020204" pitchFamily="34" charset="0"/>
              </a:rPr>
              <a:t>decide, to make one choice over another?</a:t>
            </a:r>
            <a:endParaRPr lang="en-US" altLang="en-US" dirty="0">
              <a:latin typeface="Arial" panose="020B0604020202020204" pitchFamily="34" charset="0"/>
              <a:cs typeface="Arial" panose="020B0604020202020204" pitchFamily="34" charset="0"/>
            </a:endParaRPr>
          </a:p>
          <a:p>
            <a:pPr marL="0" indent="0">
              <a:buFont typeface="Arial" panose="020B0604020202020204" pitchFamily="34" charset="0"/>
              <a:buNone/>
            </a:pPr>
            <a:endParaRPr lang="en-US" dirty="0">
              <a:latin typeface="Arial" panose="020B0604020202020204" pitchFamily="34" charset="0"/>
              <a:cs typeface="Arial" panose="020B0604020202020204" pitchFamily="34" charset="0"/>
            </a:endParaRPr>
          </a:p>
        </p:txBody>
      </p:sp>
      <p:sp>
        <p:nvSpPr>
          <p:cNvPr id="7" name="Rectangle 1"/>
          <p:cNvSpPr>
            <a:spLocks noChangeArrowheads="1"/>
          </p:cNvSpPr>
          <p:nvPr/>
        </p:nvSpPr>
        <p:spPr bwMode="auto">
          <a:xfrm>
            <a:off x="72391" y="3515003"/>
            <a:ext cx="5139690" cy="1969770"/>
          </a:xfrm>
          <a:prstGeom prst="rect">
            <a:avLst/>
          </a:prstGeom>
          <a:noFill/>
          <a:ln>
            <a:noFill/>
          </a:ln>
          <a:effectLs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3200" dirty="0" smtClean="0">
                <a:solidFill>
                  <a:schemeClr val="bg1"/>
                </a:solidFill>
                <a:effectLst>
                  <a:outerShdw blurRad="38100" dist="38100" dir="2700000" algn="tl">
                    <a:srgbClr val="000000">
                      <a:alpha val="43137"/>
                    </a:srgbClr>
                  </a:outerShdw>
                </a:effectLst>
              </a:rPr>
              <a:t>Controlling, imposing, monitoring, restrictive, managed, authoritarian, autocratic…</a:t>
            </a:r>
            <a:endParaRPr kumimoji="0" lang="en-US" altLang="en-US" sz="3200" b="0" i="0" u="none" strike="noStrike" cap="none" normalizeH="0" baseline="0" dirty="0" smtClean="0">
              <a:ln>
                <a:noFill/>
              </a:ln>
              <a:solidFill>
                <a:schemeClr val="bg1"/>
              </a:solidFill>
              <a:effectLst>
                <a:outerShdw blurRad="38100" dist="38100" dir="2700000" algn="tl">
                  <a:srgbClr val="000000">
                    <a:alpha val="43137"/>
                  </a:srgbClr>
                </a:outerShdw>
              </a:effectLst>
            </a:endParaRPr>
          </a:p>
        </p:txBody>
      </p:sp>
      <p:sp>
        <p:nvSpPr>
          <p:cNvPr id="9" name="TextBox 8"/>
          <p:cNvSpPr txBox="1"/>
          <p:nvPr/>
        </p:nvSpPr>
        <p:spPr>
          <a:xfrm>
            <a:off x="645197" y="2777252"/>
            <a:ext cx="4067332" cy="707886"/>
          </a:xfrm>
          <a:prstGeom prst="rect">
            <a:avLst/>
          </a:prstGeom>
          <a:noFill/>
        </p:spPr>
        <p:txBody>
          <a:bodyPr wrap="none" rtlCol="0">
            <a:spAutoFit/>
          </a:bodyPr>
          <a:lstStyle/>
          <a:p>
            <a:r>
              <a:rPr lang="en-US" sz="4000" b="1" dirty="0" smtClean="0">
                <a:solidFill>
                  <a:schemeClr val="bg1"/>
                </a:solidFill>
                <a:latin typeface="Arial" panose="020B0604020202020204" pitchFamily="34" charset="0"/>
                <a:cs typeface="Arial" panose="020B0604020202020204" pitchFamily="34" charset="0"/>
              </a:rPr>
              <a:t>Old School Way</a:t>
            </a:r>
            <a:endParaRPr lang="en-US" sz="4000" b="1" dirty="0">
              <a:solidFill>
                <a:schemeClr val="bg1"/>
              </a:solidFill>
              <a:latin typeface="Arial" panose="020B0604020202020204" pitchFamily="34" charset="0"/>
              <a:cs typeface="Arial" panose="020B0604020202020204" pitchFamily="34" charset="0"/>
            </a:endParaRPr>
          </a:p>
        </p:txBody>
      </p:sp>
      <p:sp>
        <p:nvSpPr>
          <p:cNvPr id="11" name="Rounded Rectangle 10"/>
          <p:cNvSpPr/>
          <p:nvPr/>
        </p:nvSpPr>
        <p:spPr>
          <a:xfrm>
            <a:off x="7604760" y="2545080"/>
            <a:ext cx="4175760" cy="3352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
          <p:cNvSpPr>
            <a:spLocks noChangeArrowheads="1"/>
          </p:cNvSpPr>
          <p:nvPr/>
        </p:nvSpPr>
        <p:spPr bwMode="auto">
          <a:xfrm>
            <a:off x="7604760" y="3422670"/>
            <a:ext cx="4175760" cy="2154436"/>
          </a:xfrm>
          <a:prstGeom prst="rect">
            <a:avLst/>
          </a:prstGeom>
          <a:noFill/>
          <a:ln>
            <a:noFill/>
          </a:ln>
          <a:effectLs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lvl="0" algn="ctr"/>
            <a:r>
              <a:rPr lang="en-US" altLang="en-US" sz="2800" dirty="0">
                <a:solidFill>
                  <a:schemeClr val="bg1"/>
                </a:solidFill>
                <a:effectLst>
                  <a:outerShdw blurRad="38100" dist="38100" dir="2700000" algn="tl">
                    <a:srgbClr val="000000">
                      <a:alpha val="43137"/>
                    </a:srgbClr>
                  </a:outerShdw>
                </a:effectLst>
              </a:rPr>
              <a:t>“If your ideas aren’t being embraced you haven’t built in, articulated and/or demonstrated enough value.”</a:t>
            </a:r>
          </a:p>
        </p:txBody>
      </p:sp>
      <p:sp>
        <p:nvSpPr>
          <p:cNvPr id="13" name="TextBox 12"/>
          <p:cNvSpPr txBox="1"/>
          <p:nvPr/>
        </p:nvSpPr>
        <p:spPr>
          <a:xfrm>
            <a:off x="8743217" y="2714784"/>
            <a:ext cx="1655005" cy="707886"/>
          </a:xfrm>
          <a:prstGeom prst="rect">
            <a:avLst/>
          </a:prstGeom>
          <a:noFill/>
        </p:spPr>
        <p:txBody>
          <a:bodyPr wrap="none" rtlCol="0">
            <a:spAutoFit/>
          </a:bodyPr>
          <a:lstStyle/>
          <a:p>
            <a:r>
              <a:rPr lang="en-US" sz="4000" b="1" dirty="0" smtClean="0">
                <a:solidFill>
                  <a:schemeClr val="bg1"/>
                </a:solidFill>
                <a:latin typeface="Arial" panose="020B0604020202020204" pitchFamily="34" charset="0"/>
                <a:cs typeface="Arial" panose="020B0604020202020204" pitchFamily="34" charset="0"/>
              </a:rPr>
              <a:t>Today</a:t>
            </a:r>
            <a:endParaRPr lang="en-US" sz="4000" b="1"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4873832" y="3051701"/>
            <a:ext cx="2535776" cy="2062103"/>
          </a:xfrm>
          <a:prstGeom prst="rect">
            <a:avLst/>
          </a:prstGeom>
        </p:spPr>
        <p:txBody>
          <a:bodyPr wrap="square">
            <a:spAutoFit/>
          </a:bodyPr>
          <a:lstStyle/>
          <a:p>
            <a:pPr algn="ctr"/>
            <a:r>
              <a:rPr lang="en-US" sz="3200" b="1" dirty="0">
                <a:solidFill>
                  <a:srgbClr val="C00000"/>
                </a:solidFill>
                <a:latin typeface="Arial" panose="020B0604020202020204" pitchFamily="34" charset="0"/>
                <a:cs typeface="Arial" panose="020B0604020202020204" pitchFamily="34" charset="0"/>
              </a:rPr>
              <a:t>New Strategic Mindset Shift</a:t>
            </a:r>
          </a:p>
        </p:txBody>
      </p:sp>
    </p:spTree>
    <p:extLst>
      <p:ext uri="{BB962C8B-B14F-4D97-AF65-F5344CB8AC3E}">
        <p14:creationId xmlns:p14="http://schemas.microsoft.com/office/powerpoint/2010/main" val="2017900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Tactical Approaches</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30392120"/>
              </p:ext>
            </p:extLst>
          </p:nvPr>
        </p:nvGraphicFramePr>
        <p:xfrm>
          <a:off x="838200" y="3818414"/>
          <a:ext cx="10515600" cy="365760"/>
        </p:xfrm>
        <a:graphic>
          <a:graphicData uri="http://schemas.openxmlformats.org/drawingml/2006/table">
            <a:tbl>
              <a:tblPr/>
              <a:tblGrid>
                <a:gridCol w="4221591">
                  <a:extLst>
                    <a:ext uri="{9D8B030D-6E8A-4147-A177-3AD203B41FA5}">
                      <a16:colId xmlns:a16="http://schemas.microsoft.com/office/drawing/2014/main" xmlns="" val="20000"/>
                    </a:ext>
                  </a:extLst>
                </a:gridCol>
                <a:gridCol w="6294009">
                  <a:extLst>
                    <a:ext uri="{9D8B030D-6E8A-4147-A177-3AD203B41FA5}">
                      <a16:colId xmlns:a16="http://schemas.microsoft.com/office/drawing/2014/main" xmlns="" val="20001"/>
                    </a:ext>
                  </a:extLst>
                </a:gridCol>
              </a:tblGrid>
              <a:tr h="0">
                <a:tc>
                  <a:txBody>
                    <a:bodyPr/>
                    <a:lstStyle/>
                    <a:p>
                      <a:pPr fontAlgn="t"/>
                      <a:endParaRPr lang="en-US" i="1" dirty="0">
                        <a:effectLst/>
                      </a:endParaRPr>
                    </a:p>
                  </a:txBody>
                  <a:tcPr marR="22860">
                    <a:lnL>
                      <a:noFill/>
                    </a:lnL>
                    <a:lnR>
                      <a:noFill/>
                    </a:lnR>
                    <a:lnT>
                      <a:noFill/>
                    </a:lnT>
                    <a:lnB>
                      <a:noFill/>
                    </a:lnB>
                  </a:tcPr>
                </a:tc>
                <a:tc>
                  <a:txBody>
                    <a:bodyPr/>
                    <a:lstStyle/>
                    <a:p>
                      <a:endParaRPr lang="en-US" dirty="0">
                        <a:effectLst/>
                      </a:endParaRPr>
                    </a:p>
                  </a:txBody>
                  <a:tcPr anchor="ctr">
                    <a:lnL>
                      <a:noFill/>
                    </a:lnL>
                    <a:lnR>
                      <a:noFill/>
                    </a:lnR>
                    <a:lnT>
                      <a:noFill/>
                    </a:lnT>
                    <a:lnB>
                      <a:noFill/>
                    </a:lnB>
                  </a:tcPr>
                </a:tc>
                <a:extLst>
                  <a:ext uri="{0D108BD9-81ED-4DB2-BD59-A6C34878D82A}">
                    <a16:rowId xmlns:a16="http://schemas.microsoft.com/office/drawing/2014/main" xmlns="" val="10000"/>
                  </a:ext>
                </a:extLst>
              </a:tr>
            </a:tbl>
          </a:graphicData>
        </a:graphic>
      </p:graphicFrame>
      <p:sp>
        <p:nvSpPr>
          <p:cNvPr id="8" name="Rectangle 1"/>
          <p:cNvSpPr>
            <a:spLocks noChangeArrowheads="1"/>
          </p:cNvSpPr>
          <p:nvPr/>
        </p:nvSpPr>
        <p:spPr bwMode="auto">
          <a:xfrm>
            <a:off x="514350" y="1659650"/>
            <a:ext cx="11464290" cy="43088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457200" indent="-457200">
              <a:buFont typeface="+mj-lt"/>
              <a:buAutoNum type="arabicPeriod"/>
            </a:pPr>
            <a:r>
              <a:rPr lang="en-US" altLang="en-US" sz="2800" dirty="0" smtClean="0"/>
              <a:t>Empathize</a:t>
            </a:r>
            <a:endParaRPr lang="en-US" altLang="en-US" sz="2800" dirty="0"/>
          </a:p>
          <a:p>
            <a:pPr marL="457200" marR="0" lvl="0" indent="-457200" defTabSz="914400" rtl="0" eaLnBrk="1" fontAlgn="base" latinLnBrk="0" hangingPunct="1">
              <a:lnSpc>
                <a:spcPct val="100000"/>
              </a:lnSpc>
              <a:spcBef>
                <a:spcPct val="0"/>
              </a:spcBef>
              <a:spcAft>
                <a:spcPct val="0"/>
              </a:spcAft>
              <a:buClrTx/>
              <a:buSzTx/>
              <a:buFont typeface="+mj-lt"/>
              <a:buAutoNum type="arabicPeriod"/>
              <a:tabLst/>
            </a:pPr>
            <a:r>
              <a:rPr lang="en-US" altLang="en-US" sz="2800" dirty="0" smtClean="0"/>
              <a:t>Ask the right questions</a:t>
            </a:r>
          </a:p>
          <a:p>
            <a:pPr marL="457200" marR="0" lvl="0" indent="-457200" defTabSz="914400" rtl="0" eaLnBrk="1" fontAlgn="base" latinLnBrk="0" hangingPunct="1">
              <a:lnSpc>
                <a:spcPct val="100000"/>
              </a:lnSpc>
              <a:spcBef>
                <a:spcPct val="0"/>
              </a:spcBef>
              <a:spcAft>
                <a:spcPct val="0"/>
              </a:spcAft>
              <a:buClrTx/>
              <a:buSzTx/>
              <a:buFont typeface="+mj-lt"/>
              <a:buAutoNum type="arabicPeriod"/>
              <a:tabLst/>
            </a:pPr>
            <a:r>
              <a:rPr lang="en-US" altLang="en-US" sz="2800" dirty="0" smtClean="0"/>
              <a:t>Know your stuff (do the homework!)</a:t>
            </a:r>
          </a:p>
          <a:p>
            <a:pPr marL="457200" marR="0" lvl="0" indent="-457200" defTabSz="914400" rtl="0" eaLnBrk="1" fontAlgn="base" latinLnBrk="0" hangingPunct="1">
              <a:lnSpc>
                <a:spcPct val="100000"/>
              </a:lnSpc>
              <a:spcBef>
                <a:spcPct val="0"/>
              </a:spcBef>
              <a:spcAft>
                <a:spcPct val="0"/>
              </a:spcAft>
              <a:buClrTx/>
              <a:buSzTx/>
              <a:buFont typeface="+mj-lt"/>
              <a:buAutoNum type="arabicPeriod"/>
              <a:tabLst/>
            </a:pPr>
            <a:r>
              <a:rPr kumimoji="0" lang="en-US" altLang="en-US" sz="2800" b="0" i="0" u="none" strike="noStrike" cap="none" normalizeH="0" baseline="0" dirty="0" smtClean="0">
                <a:ln>
                  <a:noFill/>
                </a:ln>
                <a:solidFill>
                  <a:schemeClr val="tx1"/>
                </a:solidFill>
                <a:effectLst/>
              </a:rPr>
              <a:t>Look the part</a:t>
            </a:r>
          </a:p>
          <a:p>
            <a:pPr marL="457200" marR="0" lvl="0" indent="-457200" defTabSz="914400" rtl="0" eaLnBrk="1" fontAlgn="base" latinLnBrk="0" hangingPunct="1">
              <a:lnSpc>
                <a:spcPct val="100000"/>
              </a:lnSpc>
              <a:spcBef>
                <a:spcPct val="0"/>
              </a:spcBef>
              <a:spcAft>
                <a:spcPct val="0"/>
              </a:spcAft>
              <a:buClrTx/>
              <a:buSzTx/>
              <a:buFont typeface="+mj-lt"/>
              <a:buAutoNum type="arabicPeriod"/>
              <a:tabLst/>
            </a:pPr>
            <a:r>
              <a:rPr lang="en-US" altLang="en-US" sz="2800" dirty="0" smtClean="0"/>
              <a:t>Build the relationships… ahead of time</a:t>
            </a:r>
          </a:p>
          <a:p>
            <a:pPr marL="457200" marR="0" lvl="0" indent="-457200" defTabSz="914400" rtl="0" eaLnBrk="1" fontAlgn="base" latinLnBrk="0" hangingPunct="1">
              <a:lnSpc>
                <a:spcPct val="100000"/>
              </a:lnSpc>
              <a:spcBef>
                <a:spcPct val="0"/>
              </a:spcBef>
              <a:spcAft>
                <a:spcPct val="0"/>
              </a:spcAft>
              <a:buClrTx/>
              <a:buSzTx/>
              <a:buFont typeface="+mj-lt"/>
              <a:buAutoNum type="arabicPeriod"/>
              <a:tabLst/>
            </a:pPr>
            <a:r>
              <a:rPr lang="en-US" altLang="en-US" sz="2800" dirty="0" smtClean="0"/>
              <a:t>See the outcome yourself</a:t>
            </a:r>
          </a:p>
          <a:p>
            <a:pPr marL="457200" marR="0" lvl="0" indent="-457200" defTabSz="914400" rtl="0" eaLnBrk="1" fontAlgn="base" latinLnBrk="0" hangingPunct="1">
              <a:lnSpc>
                <a:spcPct val="100000"/>
              </a:lnSpc>
              <a:spcBef>
                <a:spcPct val="0"/>
              </a:spcBef>
              <a:spcAft>
                <a:spcPct val="0"/>
              </a:spcAft>
              <a:buClrTx/>
              <a:buSzTx/>
              <a:buFont typeface="+mj-lt"/>
              <a:buAutoNum type="arabicPeriod"/>
              <a:tabLst/>
            </a:pPr>
            <a:r>
              <a:rPr kumimoji="0" lang="en-US" altLang="en-US" sz="2800" b="0" i="0" u="none" strike="noStrike" cap="none" normalizeH="0" baseline="0" dirty="0" smtClean="0">
                <a:ln>
                  <a:noFill/>
                </a:ln>
                <a:solidFill>
                  <a:schemeClr val="tx1"/>
                </a:solidFill>
                <a:effectLst/>
              </a:rPr>
              <a:t>Believe</a:t>
            </a:r>
            <a:r>
              <a:rPr kumimoji="0" lang="en-US" altLang="en-US" sz="2800" b="0" i="0" u="none" strike="noStrike" cap="none" normalizeH="0" dirty="0" smtClean="0">
                <a:ln>
                  <a:noFill/>
                </a:ln>
                <a:solidFill>
                  <a:schemeClr val="tx1"/>
                </a:solidFill>
                <a:effectLst/>
              </a:rPr>
              <a:t> in your position</a:t>
            </a:r>
          </a:p>
          <a:p>
            <a:pPr marL="457200" marR="0" lvl="0" indent="-457200" defTabSz="914400" rtl="0" eaLnBrk="1" fontAlgn="base" latinLnBrk="0" hangingPunct="1">
              <a:lnSpc>
                <a:spcPct val="100000"/>
              </a:lnSpc>
              <a:spcBef>
                <a:spcPct val="0"/>
              </a:spcBef>
              <a:spcAft>
                <a:spcPct val="0"/>
              </a:spcAft>
              <a:buClrTx/>
              <a:buSzTx/>
              <a:buFont typeface="+mj-lt"/>
              <a:buAutoNum type="arabicPeriod"/>
              <a:tabLst/>
            </a:pPr>
            <a:r>
              <a:rPr lang="en-US" altLang="en-US" sz="2800" dirty="0" smtClean="0"/>
              <a:t>Be able to clearly articulate &amp; demonstrate the value</a:t>
            </a:r>
          </a:p>
          <a:p>
            <a:pPr marL="457200" marR="0" lvl="0" indent="-457200" defTabSz="914400" rtl="0" eaLnBrk="1" fontAlgn="base" latinLnBrk="0" hangingPunct="1">
              <a:lnSpc>
                <a:spcPct val="100000"/>
              </a:lnSpc>
              <a:spcBef>
                <a:spcPct val="0"/>
              </a:spcBef>
              <a:spcAft>
                <a:spcPct val="0"/>
              </a:spcAft>
              <a:buClrTx/>
              <a:buSzTx/>
              <a:buFont typeface="+mj-lt"/>
              <a:buAutoNum type="arabicPeriod"/>
              <a:tabLst/>
            </a:pPr>
            <a:r>
              <a:rPr kumimoji="0" lang="en-US" altLang="en-US" sz="2800" b="0" i="0" u="none" strike="noStrike" cap="none" normalizeH="0" baseline="0" dirty="0" smtClean="0">
                <a:ln>
                  <a:noFill/>
                </a:ln>
                <a:solidFill>
                  <a:schemeClr val="tx1"/>
                </a:solidFill>
                <a:effectLst/>
              </a:rPr>
              <a:t>Respect</a:t>
            </a:r>
            <a:r>
              <a:rPr kumimoji="0" lang="en-US" altLang="en-US" sz="2800" b="0" i="0" u="none" strike="noStrike" cap="none" normalizeH="0" dirty="0" smtClean="0">
                <a:ln>
                  <a:noFill/>
                </a:ln>
                <a:solidFill>
                  <a:schemeClr val="tx1"/>
                </a:solidFill>
                <a:effectLst/>
              </a:rPr>
              <a:t> others’ </a:t>
            </a:r>
            <a:r>
              <a:rPr lang="en-US" altLang="en-US" sz="2800" dirty="0" smtClean="0"/>
              <a:t>decision-making process</a:t>
            </a:r>
            <a:endParaRPr kumimoji="0" lang="en-US" altLang="en-US" sz="2800" b="0" i="0" u="none" strike="noStrike" cap="none" normalizeH="0" dirty="0" smtClean="0">
              <a:ln>
                <a:noFill/>
              </a:ln>
              <a:solidFill>
                <a:schemeClr val="tx1"/>
              </a:solidFill>
              <a:effectLst/>
            </a:endParaRPr>
          </a:p>
          <a:p>
            <a:pPr marL="457200" marR="0" lvl="0" indent="-457200" defTabSz="914400" rtl="0" eaLnBrk="1" fontAlgn="base" latinLnBrk="0" hangingPunct="1">
              <a:lnSpc>
                <a:spcPct val="100000"/>
              </a:lnSpc>
              <a:spcBef>
                <a:spcPct val="0"/>
              </a:spcBef>
              <a:spcAft>
                <a:spcPct val="0"/>
              </a:spcAft>
              <a:buClrTx/>
              <a:buSzTx/>
              <a:buFont typeface="+mj-lt"/>
              <a:buAutoNum type="arabicPeriod"/>
              <a:tabLst/>
            </a:pPr>
            <a:r>
              <a:rPr lang="en-US" altLang="en-US" sz="2800" baseline="0" dirty="0" smtClean="0"/>
              <a:t>Visualiz</a:t>
            </a:r>
            <a:r>
              <a:rPr lang="en-US" altLang="en-US" sz="2800" dirty="0" smtClean="0"/>
              <a:t>e and articulate the next step</a:t>
            </a:r>
            <a:endParaRPr kumimoji="0" lang="en-US" altLang="en-US" sz="2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1149589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Thought</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82183772"/>
              </p:ext>
            </p:extLst>
          </p:nvPr>
        </p:nvGraphicFramePr>
        <p:xfrm>
          <a:off x="838200" y="3818414"/>
          <a:ext cx="10515600" cy="365760"/>
        </p:xfrm>
        <a:graphic>
          <a:graphicData uri="http://schemas.openxmlformats.org/drawingml/2006/table">
            <a:tbl>
              <a:tblPr/>
              <a:tblGrid>
                <a:gridCol w="4221591">
                  <a:extLst>
                    <a:ext uri="{9D8B030D-6E8A-4147-A177-3AD203B41FA5}">
                      <a16:colId xmlns:a16="http://schemas.microsoft.com/office/drawing/2014/main" xmlns="" val="20000"/>
                    </a:ext>
                  </a:extLst>
                </a:gridCol>
                <a:gridCol w="6294009">
                  <a:extLst>
                    <a:ext uri="{9D8B030D-6E8A-4147-A177-3AD203B41FA5}">
                      <a16:colId xmlns:a16="http://schemas.microsoft.com/office/drawing/2014/main" xmlns="" val="20001"/>
                    </a:ext>
                  </a:extLst>
                </a:gridCol>
              </a:tblGrid>
              <a:tr h="0">
                <a:tc>
                  <a:txBody>
                    <a:bodyPr/>
                    <a:lstStyle/>
                    <a:p>
                      <a:pPr fontAlgn="t"/>
                      <a:endParaRPr lang="en-US" i="1" dirty="0">
                        <a:effectLst/>
                      </a:endParaRPr>
                    </a:p>
                  </a:txBody>
                  <a:tcPr marR="22860">
                    <a:lnL>
                      <a:noFill/>
                    </a:lnL>
                    <a:lnR>
                      <a:noFill/>
                    </a:lnR>
                    <a:lnT>
                      <a:noFill/>
                    </a:lnT>
                    <a:lnB>
                      <a:noFill/>
                    </a:lnB>
                  </a:tcPr>
                </a:tc>
                <a:tc>
                  <a:txBody>
                    <a:bodyPr/>
                    <a:lstStyle/>
                    <a:p>
                      <a:endParaRPr lang="en-US" dirty="0">
                        <a:effectLst/>
                      </a:endParaRPr>
                    </a:p>
                  </a:txBody>
                  <a:tcPr anchor="ctr">
                    <a:lnL>
                      <a:noFill/>
                    </a:lnL>
                    <a:lnR>
                      <a:noFill/>
                    </a:lnR>
                    <a:lnT>
                      <a:noFill/>
                    </a:lnT>
                    <a:lnB>
                      <a:noFill/>
                    </a:lnB>
                  </a:tcPr>
                </a:tc>
                <a:extLst>
                  <a:ext uri="{0D108BD9-81ED-4DB2-BD59-A6C34878D82A}">
                    <a16:rowId xmlns:a16="http://schemas.microsoft.com/office/drawing/2014/main" xmlns="" val="10000"/>
                  </a:ext>
                </a:extLst>
              </a:tr>
            </a:tbl>
          </a:graphicData>
        </a:graphic>
      </p:graphicFrame>
      <p:sp>
        <p:nvSpPr>
          <p:cNvPr id="8" name="Rectangle 1"/>
          <p:cNvSpPr>
            <a:spLocks noChangeArrowheads="1"/>
          </p:cNvSpPr>
          <p:nvPr/>
        </p:nvSpPr>
        <p:spPr bwMode="auto">
          <a:xfrm>
            <a:off x="514350" y="1967428"/>
            <a:ext cx="10881361"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4800" dirty="0" smtClean="0"/>
              <a:t>As the Contracting Officer, the entire mission-centric acquisition system </a:t>
            </a:r>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4800" dirty="0" smtClean="0"/>
              <a:t>is counting on you to lead…</a:t>
            </a:r>
          </a:p>
          <a:p>
            <a:pPr marL="0" marR="0" lvl="0" indent="0" algn="ctr" defTabSz="914400" rtl="0" eaLnBrk="1" fontAlgn="base" latinLnBrk="0" hangingPunct="1">
              <a:lnSpc>
                <a:spcPct val="100000"/>
              </a:lnSpc>
              <a:spcBef>
                <a:spcPct val="0"/>
              </a:spcBef>
              <a:spcAft>
                <a:spcPct val="0"/>
              </a:spcAft>
              <a:buClrTx/>
              <a:buSzTx/>
              <a:buFontTx/>
              <a:buNone/>
              <a:tabLst/>
            </a:pPr>
            <a:endParaRPr lang="en-US" altLang="en-US" sz="4800" dirty="0"/>
          </a:p>
          <a:p>
            <a:pPr marL="0" marR="0" lvl="0" indent="0" algn="ctr" defTabSz="914400" rtl="0" eaLnBrk="1" fontAlgn="base" latinLnBrk="0" hangingPunct="1">
              <a:lnSpc>
                <a:spcPct val="100000"/>
              </a:lnSpc>
              <a:spcBef>
                <a:spcPct val="0"/>
              </a:spcBef>
              <a:spcAft>
                <a:spcPct val="0"/>
              </a:spcAft>
              <a:buClrTx/>
              <a:buSzTx/>
              <a:buFontTx/>
              <a:buNone/>
              <a:tabLst/>
            </a:pPr>
            <a:r>
              <a:rPr lang="en-US" altLang="en-US" sz="4800" u="sng" dirty="0" smtClean="0"/>
              <a:t>Don’t OD on ‘</a:t>
            </a:r>
            <a:r>
              <a:rPr lang="en-US" altLang="en-US" sz="4800" u="sng" dirty="0" err="1" smtClean="0"/>
              <a:t>Hopium</a:t>
            </a:r>
            <a:r>
              <a:rPr lang="en-US" altLang="en-US" sz="4800" u="sng" dirty="0" smtClean="0"/>
              <a:t>’!</a:t>
            </a:r>
            <a:endParaRPr kumimoji="0" lang="en-US" altLang="en-US" sz="4800" b="0" i="0" u="sng"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559780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49601228"/>
              </p:ext>
            </p:extLst>
          </p:nvPr>
        </p:nvGraphicFramePr>
        <p:xfrm>
          <a:off x="838200" y="3818414"/>
          <a:ext cx="10515600" cy="365760"/>
        </p:xfrm>
        <a:graphic>
          <a:graphicData uri="http://schemas.openxmlformats.org/drawingml/2006/table">
            <a:tbl>
              <a:tblPr/>
              <a:tblGrid>
                <a:gridCol w="4221591">
                  <a:extLst>
                    <a:ext uri="{9D8B030D-6E8A-4147-A177-3AD203B41FA5}">
                      <a16:colId xmlns:a16="http://schemas.microsoft.com/office/drawing/2014/main" xmlns="" val="20000"/>
                    </a:ext>
                  </a:extLst>
                </a:gridCol>
                <a:gridCol w="6294009">
                  <a:extLst>
                    <a:ext uri="{9D8B030D-6E8A-4147-A177-3AD203B41FA5}">
                      <a16:colId xmlns:a16="http://schemas.microsoft.com/office/drawing/2014/main" xmlns="" val="20001"/>
                    </a:ext>
                  </a:extLst>
                </a:gridCol>
              </a:tblGrid>
              <a:tr h="0">
                <a:tc>
                  <a:txBody>
                    <a:bodyPr/>
                    <a:lstStyle/>
                    <a:p>
                      <a:pPr fontAlgn="t"/>
                      <a:endParaRPr lang="en-US" i="1" dirty="0">
                        <a:effectLst/>
                      </a:endParaRPr>
                    </a:p>
                  </a:txBody>
                  <a:tcPr marR="22860">
                    <a:lnL>
                      <a:noFill/>
                    </a:lnL>
                    <a:lnR>
                      <a:noFill/>
                    </a:lnR>
                    <a:lnT>
                      <a:noFill/>
                    </a:lnT>
                    <a:lnB>
                      <a:noFill/>
                    </a:lnB>
                  </a:tcPr>
                </a:tc>
                <a:tc>
                  <a:txBody>
                    <a:bodyPr/>
                    <a:lstStyle/>
                    <a:p>
                      <a:endParaRPr lang="en-US" dirty="0">
                        <a:effectLst/>
                      </a:endParaRPr>
                    </a:p>
                  </a:txBody>
                  <a:tcPr anchor="ctr">
                    <a:lnL>
                      <a:noFill/>
                    </a:lnL>
                    <a:lnR>
                      <a:noFill/>
                    </a:lnR>
                    <a:lnT>
                      <a:noFill/>
                    </a:lnT>
                    <a:lnB>
                      <a:noFill/>
                    </a:lnB>
                  </a:tcPr>
                </a:tc>
                <a:extLst>
                  <a:ext uri="{0D108BD9-81ED-4DB2-BD59-A6C34878D82A}">
                    <a16:rowId xmlns:a16="http://schemas.microsoft.com/office/drawing/2014/main" xmlns="" val="10000"/>
                  </a:ext>
                </a:extLst>
              </a:tr>
            </a:tbl>
          </a:graphicData>
        </a:graphic>
      </p:graphicFrame>
      <p:sp>
        <p:nvSpPr>
          <p:cNvPr id="8" name="Rectangle 1"/>
          <p:cNvSpPr>
            <a:spLocks noChangeArrowheads="1"/>
          </p:cNvSpPr>
          <p:nvPr/>
        </p:nvSpPr>
        <p:spPr bwMode="auto">
          <a:xfrm>
            <a:off x="514349" y="1905515"/>
            <a:ext cx="10881361"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lang="en-US" altLang="en-US" sz="4800" dirty="0" smtClean="0"/>
              <a:t>Questions?</a:t>
            </a:r>
            <a:endParaRPr kumimoji="0" lang="en-US" altLang="en-US" sz="4800" b="0" i="0" u="none" strike="noStrike" cap="none" normalizeH="0" baseline="0" dirty="0" smtClean="0">
              <a:ln>
                <a:noFill/>
              </a:ln>
              <a:solidFill>
                <a:schemeClr val="tx1"/>
              </a:solidFill>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7760" y="2792730"/>
            <a:ext cx="2316480" cy="3009900"/>
          </a:xfrm>
          <a:prstGeom prst="rect">
            <a:avLst/>
          </a:prstGeom>
        </p:spPr>
      </p:pic>
    </p:spTree>
    <p:extLst>
      <p:ext uri="{BB962C8B-B14F-4D97-AF65-F5344CB8AC3E}">
        <p14:creationId xmlns:p14="http://schemas.microsoft.com/office/powerpoint/2010/main" val="3540816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Lunch</a:t>
            </a:r>
            <a:endParaRPr lang="en-US" dirty="0"/>
          </a:p>
        </p:txBody>
      </p:sp>
    </p:spTree>
    <p:extLst>
      <p:ext uri="{BB962C8B-B14F-4D97-AF65-F5344CB8AC3E}">
        <p14:creationId xmlns:p14="http://schemas.microsoft.com/office/powerpoint/2010/main" val="387853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Guest Speakers </a:t>
            </a:r>
          </a:p>
        </p:txBody>
      </p:sp>
      <p:sp>
        <p:nvSpPr>
          <p:cNvPr id="3" name="Subtitle 2"/>
          <p:cNvSpPr>
            <a:spLocks noGrp="1"/>
          </p:cNvSpPr>
          <p:nvPr>
            <p:ph type="subTitle" idx="1"/>
          </p:nvPr>
        </p:nvSpPr>
        <p:spPr/>
        <p:txBody>
          <a:bodyPr/>
          <a:lstStyle/>
          <a:p>
            <a:r>
              <a:rPr lang="en-US" dirty="0" smtClean="0"/>
              <a:t>Challenge.gov</a:t>
            </a:r>
            <a:endParaRPr lang="en-US" dirty="0"/>
          </a:p>
        </p:txBody>
      </p:sp>
    </p:spTree>
    <p:extLst>
      <p:ext uri="{BB962C8B-B14F-4D97-AF65-F5344CB8AC3E}">
        <p14:creationId xmlns:p14="http://schemas.microsoft.com/office/powerpoint/2010/main" val="777107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Afternoon Break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6418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656520"/>
            <a:ext cx="9144000" cy="829854"/>
          </a:xfrm>
        </p:spPr>
        <p:txBody>
          <a:bodyPr>
            <a:normAutofit/>
          </a:bodyPr>
          <a:lstStyle/>
          <a:p>
            <a:r>
              <a:rPr lang="en-US" dirty="0"/>
              <a:t>SOOs, SOWs, PWSs…Oh My!</a:t>
            </a:r>
            <a:endParaRPr lang="en-US" sz="5100"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950864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Day 3 Agenda</a:t>
            </a:r>
            <a:endParaRPr lang="en-US" dirty="0"/>
          </a:p>
        </p:txBody>
      </p:sp>
      <p:sp>
        <p:nvSpPr>
          <p:cNvPr id="7" name="Rectangle 6"/>
          <p:cNvSpPr/>
          <p:nvPr/>
        </p:nvSpPr>
        <p:spPr>
          <a:xfrm>
            <a:off x="1695450" y="1595440"/>
            <a:ext cx="8801100" cy="4411661"/>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a:t>Day </a:t>
            </a:r>
            <a:r>
              <a:rPr lang="en-US" sz="2000" b="1" dirty="0" smtClean="0"/>
              <a:t>3 – Lean Canvas and MAP Case Study</a:t>
            </a:r>
            <a:endParaRPr lang="en-US" sz="2000" b="1" dirty="0"/>
          </a:p>
        </p:txBody>
      </p:sp>
      <p:graphicFrame>
        <p:nvGraphicFramePr>
          <p:cNvPr id="8" name="Content Placeholder 7"/>
          <p:cNvGraphicFramePr>
            <a:graphicFrameLocks/>
          </p:cNvGraphicFramePr>
          <p:nvPr>
            <p:extLst>
              <p:ext uri="{D42A27DB-BD31-4B8C-83A1-F6EECF244321}">
                <p14:modId xmlns:p14="http://schemas.microsoft.com/office/powerpoint/2010/main" val="3902049131"/>
              </p:ext>
            </p:extLst>
          </p:nvPr>
        </p:nvGraphicFramePr>
        <p:xfrm>
          <a:off x="1838326" y="2057401"/>
          <a:ext cx="8515350" cy="3809999"/>
        </p:xfrm>
        <a:graphic>
          <a:graphicData uri="http://schemas.openxmlformats.org/drawingml/2006/table">
            <a:tbl>
              <a:tblPr bandRow="1">
                <a:tableStyleId>{5C22544A-7EE6-4342-B048-85BDC9FD1C3A}</a:tableStyleId>
              </a:tblPr>
              <a:tblGrid>
                <a:gridCol w="1616074">
                  <a:extLst>
                    <a:ext uri="{9D8B030D-6E8A-4147-A177-3AD203B41FA5}">
                      <a16:colId xmlns:a16="http://schemas.microsoft.com/office/drawing/2014/main" xmlns="" val="20000"/>
                    </a:ext>
                  </a:extLst>
                </a:gridCol>
                <a:gridCol w="6899276">
                  <a:extLst>
                    <a:ext uri="{9D8B030D-6E8A-4147-A177-3AD203B41FA5}">
                      <a16:colId xmlns:a16="http://schemas.microsoft.com/office/drawing/2014/main" xmlns="" val="20001"/>
                    </a:ext>
                  </a:extLst>
                </a:gridCol>
              </a:tblGrid>
              <a:tr h="1684158">
                <a:tc>
                  <a:txBody>
                    <a:bodyPr/>
                    <a:lstStyle/>
                    <a:p>
                      <a:r>
                        <a:rPr lang="en-US" sz="2400" b="1" dirty="0" smtClean="0">
                          <a:solidFill>
                            <a:schemeClr val="bg1"/>
                          </a:solidFill>
                        </a:rPr>
                        <a:t>Morning</a:t>
                      </a:r>
                    </a:p>
                  </a:txBody>
                  <a:tcPr marL="68580" marR="68580" marT="34290" marB="34290"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400" dirty="0" smtClean="0">
                          <a:solidFill>
                            <a:schemeClr val="tx1"/>
                          </a:solidFill>
                        </a:rPr>
                        <a:t>Using the Lean Acquisition Canvas </a:t>
                      </a:r>
                    </a:p>
                    <a:p>
                      <a:pPr marL="182880" indent="-182880">
                        <a:buFont typeface="Arial" panose="020B0604020202020204" pitchFamily="34" charset="0"/>
                        <a:buChar char="•"/>
                      </a:pPr>
                      <a:r>
                        <a:rPr lang="en-US" sz="2400" baseline="0" dirty="0" smtClean="0">
                          <a:solidFill>
                            <a:schemeClr val="tx1"/>
                          </a:solidFill>
                        </a:rPr>
                        <a:t>Competing, and WINNING, in the Arena of Ideas </a:t>
                      </a:r>
                    </a:p>
                  </a:txBody>
                  <a:tcPr marL="68580" marR="68580" marT="34290" marB="34290" anchor="ctr">
                    <a:solidFill>
                      <a:schemeClr val="accent1">
                        <a:lumMod val="20000"/>
                        <a:lumOff val="80000"/>
                      </a:schemeClr>
                    </a:solidFill>
                  </a:tcPr>
                </a:tc>
                <a:extLst>
                  <a:ext uri="{0D108BD9-81ED-4DB2-BD59-A6C34878D82A}">
                    <a16:rowId xmlns:a16="http://schemas.microsoft.com/office/drawing/2014/main" xmlns="" val="10000"/>
                  </a:ext>
                </a:extLst>
              </a:tr>
              <a:tr h="569421">
                <a:tc gridSpan="2">
                  <a:txBody>
                    <a:bodyPr/>
                    <a:lstStyle/>
                    <a:p>
                      <a:pPr marL="91440" indent="-91440" algn="ctr"/>
                      <a:r>
                        <a:rPr lang="en-US" sz="2400" b="1" dirty="0" smtClean="0"/>
                        <a:t>Lunch</a:t>
                      </a:r>
                      <a:r>
                        <a:rPr lang="en-US" sz="2400" b="1" baseline="0" dirty="0" smtClean="0"/>
                        <a:t> </a:t>
                      </a:r>
                      <a:r>
                        <a:rPr lang="en-US" sz="2400" b="1" dirty="0" smtClean="0"/>
                        <a:t>(12:00-1:00</a:t>
                      </a:r>
                      <a:r>
                        <a:rPr lang="en-US" sz="2400" b="1" baseline="0" dirty="0" smtClean="0"/>
                        <a:t> pm)</a:t>
                      </a:r>
                      <a:endParaRPr lang="en-US" sz="2400" b="1" dirty="0"/>
                    </a:p>
                  </a:txBody>
                  <a:tcPr marL="68580" marR="68580" marT="34290" marB="34290" anchor="ctr">
                    <a:solidFill>
                      <a:schemeClr val="bg1"/>
                    </a:solidFill>
                  </a:tcPr>
                </a:tc>
                <a:tc hMerge="1">
                  <a:txBody>
                    <a:bodyPr/>
                    <a:lstStyle/>
                    <a:p>
                      <a:endParaRPr lang="en-US"/>
                    </a:p>
                  </a:txBody>
                  <a:tcPr/>
                </a:tc>
                <a:extLst>
                  <a:ext uri="{0D108BD9-81ED-4DB2-BD59-A6C34878D82A}">
                    <a16:rowId xmlns:a16="http://schemas.microsoft.com/office/drawing/2014/main" xmlns="" val="10001"/>
                  </a:ext>
                </a:extLst>
              </a:tr>
              <a:tr h="1556420">
                <a:tc>
                  <a:txBody>
                    <a:bodyPr/>
                    <a:lstStyle/>
                    <a:p>
                      <a:r>
                        <a:rPr lang="en-US" sz="2400" b="1" kern="1200" dirty="0" smtClean="0">
                          <a:solidFill>
                            <a:schemeClr val="bg1"/>
                          </a:solidFill>
                          <a:latin typeface="+mn-lt"/>
                          <a:ea typeface="+mn-ea"/>
                          <a:cs typeface="+mn-cs"/>
                        </a:rPr>
                        <a:t>Afternoon</a:t>
                      </a:r>
                    </a:p>
                    <a:p>
                      <a:endParaRPr lang="en-US" sz="3200" b="1" kern="1200" dirty="0">
                        <a:solidFill>
                          <a:schemeClr val="bg1"/>
                        </a:solidFill>
                        <a:latin typeface="+mn-lt"/>
                        <a:ea typeface="+mn-ea"/>
                        <a:cs typeface="+mn-cs"/>
                      </a:endParaRPr>
                    </a:p>
                  </a:txBody>
                  <a:tcPr marL="68580" marR="68580" marT="34290" marB="34290"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400" baseline="0" dirty="0" smtClean="0">
                          <a:solidFill>
                            <a:schemeClr val="tx1"/>
                          </a:solidFill>
                        </a:rPr>
                        <a:t>Guest Speakers </a:t>
                      </a:r>
                    </a:p>
                    <a:p>
                      <a:pPr marL="182880" indent="-182880">
                        <a:buFont typeface="Arial" panose="020B0604020202020204" pitchFamily="34" charset="0"/>
                        <a:buChar char="•"/>
                      </a:pPr>
                      <a:r>
                        <a:rPr lang="en-US" sz="2400" dirty="0" smtClean="0"/>
                        <a:t>SOOs, SOWs, PWSs…Oh My!</a:t>
                      </a:r>
                      <a:endParaRPr lang="en-US" sz="2400" baseline="0" dirty="0" smtClean="0">
                        <a:solidFill>
                          <a:schemeClr val="tx1"/>
                        </a:solidFill>
                      </a:endParaRPr>
                    </a:p>
                    <a:p>
                      <a:pPr marL="182880" indent="-182880">
                        <a:buFont typeface="Arial" panose="020B0604020202020204" pitchFamily="34" charset="0"/>
                        <a:buChar char="•"/>
                      </a:pPr>
                      <a:endParaRPr lang="en-US" sz="2400" baseline="0" dirty="0" smtClean="0">
                        <a:solidFill>
                          <a:schemeClr val="tx1"/>
                        </a:solidFill>
                      </a:endParaRPr>
                    </a:p>
                  </a:txBody>
                  <a:tcPr marL="68580" marR="68580" marT="34290" marB="34290" anchor="ctr">
                    <a:solidFill>
                      <a:schemeClr val="accent1">
                        <a:lumMod val="20000"/>
                        <a:lumOff val="80000"/>
                      </a:schemeClr>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89082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SOO or not to SOO…That is the question!</a:t>
            </a:r>
            <a:endParaRPr lang="en-US" dirty="0"/>
          </a:p>
        </p:txBody>
      </p:sp>
      <p:sp>
        <p:nvSpPr>
          <p:cNvPr id="3" name="Content Placeholder 2"/>
          <p:cNvSpPr>
            <a:spLocks noGrp="1"/>
          </p:cNvSpPr>
          <p:nvPr>
            <p:ph idx="1"/>
          </p:nvPr>
        </p:nvSpPr>
        <p:spPr/>
        <p:txBody>
          <a:bodyPr/>
          <a:lstStyle/>
          <a:p>
            <a:r>
              <a:rPr lang="en-US" dirty="0" smtClean="0"/>
              <a:t>First, lets get calibrated; compare and contrast the three types of requirements documents (SOW, PWS, and SOO).</a:t>
            </a:r>
          </a:p>
          <a:p>
            <a:r>
              <a:rPr lang="en-US" dirty="0" smtClean="0"/>
              <a:t>Select the “right” requirements document based on the nature of the work.</a:t>
            </a:r>
          </a:p>
          <a:p>
            <a:r>
              <a:rPr lang="en-US" dirty="0" smtClean="0"/>
              <a:t>What </a:t>
            </a:r>
            <a:r>
              <a:rPr lang="en-US" dirty="0" smtClean="0">
                <a:solidFill>
                  <a:srgbClr val="FF0000"/>
                </a:solidFill>
              </a:rPr>
              <a:t>other considerations </a:t>
            </a:r>
            <a:r>
              <a:rPr lang="en-US" dirty="0" smtClean="0"/>
              <a:t>will influence the ultimate selection of the most appropriate requirements document for the specific requirement, within the current and near term organization?</a:t>
            </a:r>
            <a:endParaRPr lang="en-US" dirty="0"/>
          </a:p>
        </p:txBody>
      </p:sp>
    </p:spTree>
    <p:extLst>
      <p:ext uri="{BB962C8B-B14F-4D97-AF65-F5344CB8AC3E}">
        <p14:creationId xmlns:p14="http://schemas.microsoft.com/office/powerpoint/2010/main" val="36222332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should you start with requirements docs??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0925432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Being the Acquisition Product Owner</a:t>
            </a:r>
            <a:endParaRPr lang="en-US" dirty="0"/>
          </a:p>
        </p:txBody>
      </p:sp>
      <p:sp>
        <p:nvSpPr>
          <p:cNvPr id="3" name="Content Placeholder 2"/>
          <p:cNvSpPr>
            <a:spLocks noGrp="1"/>
          </p:cNvSpPr>
          <p:nvPr>
            <p:ph idx="1"/>
          </p:nvPr>
        </p:nvSpPr>
        <p:spPr>
          <a:xfrm>
            <a:off x="94004" y="1375873"/>
            <a:ext cx="11678896" cy="4801090"/>
          </a:xfrm>
        </p:spPr>
        <p:txBody>
          <a:bodyPr>
            <a:normAutofit lnSpcReduction="10000"/>
          </a:bodyPr>
          <a:lstStyle/>
          <a:p>
            <a:r>
              <a:rPr lang="en-US" dirty="0" smtClean="0"/>
              <a:t>Use the digital service methods to start the conversation</a:t>
            </a:r>
          </a:p>
          <a:p>
            <a:pPr marL="0" indent="0">
              <a:buNone/>
            </a:pPr>
            <a:endParaRPr lang="en-US" dirty="0" smtClean="0"/>
          </a:p>
          <a:p>
            <a:r>
              <a:rPr lang="en-US" dirty="0" smtClean="0"/>
              <a:t>Determine the Problem Statement</a:t>
            </a:r>
          </a:p>
          <a:p>
            <a:r>
              <a:rPr lang="en-US" dirty="0" smtClean="0"/>
              <a:t>What is the hypothesis that the outcome of this acquisition going to test? </a:t>
            </a:r>
          </a:p>
          <a:p>
            <a:r>
              <a:rPr lang="en-US" dirty="0" smtClean="0"/>
              <a:t>What are the assumptions that exist? </a:t>
            </a:r>
          </a:p>
          <a:p>
            <a:r>
              <a:rPr lang="en-US" dirty="0" smtClean="0"/>
              <a:t>How will you know it has succeeded?</a:t>
            </a:r>
          </a:p>
          <a:p>
            <a:r>
              <a:rPr lang="en-US" dirty="0" smtClean="0"/>
              <a:t>Use brand strategy to make sure everyone is on the same page for what the acquisition is and what it isn’t</a:t>
            </a:r>
          </a:p>
          <a:p>
            <a:r>
              <a:rPr lang="en-US" dirty="0" smtClean="0"/>
              <a:t>Create a Product Vision for your objective/acquisition</a:t>
            </a:r>
          </a:p>
          <a:p>
            <a:pPr marL="0" indent="0">
              <a:buNone/>
            </a:pPr>
            <a:r>
              <a:rPr lang="en-US" dirty="0"/>
              <a:t>	</a:t>
            </a:r>
            <a:r>
              <a:rPr lang="en-US" dirty="0" smtClean="0"/>
              <a:t>			</a:t>
            </a:r>
          </a:p>
        </p:txBody>
      </p:sp>
    </p:spTree>
    <p:extLst>
      <p:ext uri="{BB962C8B-B14F-4D97-AF65-F5344CB8AC3E}">
        <p14:creationId xmlns:p14="http://schemas.microsoft.com/office/powerpoint/2010/main" val="64736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SOO or not to SOO…That is the question!</a:t>
            </a:r>
            <a:endParaRPr lang="en-US" dirty="0"/>
          </a:p>
        </p:txBody>
      </p:sp>
      <p:sp>
        <p:nvSpPr>
          <p:cNvPr id="3" name="Content Placeholder 2"/>
          <p:cNvSpPr>
            <a:spLocks noGrp="1"/>
          </p:cNvSpPr>
          <p:nvPr>
            <p:ph idx="1"/>
          </p:nvPr>
        </p:nvSpPr>
        <p:spPr/>
        <p:txBody>
          <a:bodyPr/>
          <a:lstStyle/>
          <a:p>
            <a:r>
              <a:rPr lang="en-US" dirty="0" smtClean="0"/>
              <a:t>Easy Elements to include in the SOO: </a:t>
            </a:r>
          </a:p>
          <a:p>
            <a:endParaRPr lang="en-US" dirty="0"/>
          </a:p>
          <a:p>
            <a:pPr lvl="1"/>
            <a:r>
              <a:rPr lang="en-US" dirty="0" smtClean="0"/>
              <a:t>Product Vision = Objective</a:t>
            </a:r>
          </a:p>
          <a:p>
            <a:pPr marL="457200" lvl="1" indent="0">
              <a:buNone/>
            </a:pPr>
            <a:r>
              <a:rPr lang="en-US" dirty="0" smtClean="0"/>
              <a:t>“PRODUCT </a:t>
            </a:r>
            <a:r>
              <a:rPr lang="en-US" dirty="0"/>
              <a:t>VISION: The purpose of the Customer Relationship Management (CRM) platform will be to maintain a centralized view of all interactions and improve the outreach experience to citizens contacting and engaging with mission-critical </a:t>
            </a:r>
            <a:r>
              <a:rPr lang="en-US" dirty="0" smtClean="0"/>
              <a:t>efforts”</a:t>
            </a:r>
          </a:p>
          <a:p>
            <a:pPr marL="457200" lvl="1" indent="0">
              <a:buNone/>
            </a:pPr>
            <a:endParaRPr lang="en-US" dirty="0"/>
          </a:p>
          <a:p>
            <a:pPr lvl="1"/>
            <a:r>
              <a:rPr lang="en-US" dirty="0" smtClean="0"/>
              <a:t>Digital Service Playbook Objectives </a:t>
            </a:r>
          </a:p>
          <a:p>
            <a:pPr lvl="2"/>
            <a:r>
              <a:rPr lang="en-US" dirty="0" smtClean="0"/>
              <a:t>See Solicitation Builder in </a:t>
            </a:r>
            <a:r>
              <a:rPr lang="en-US" dirty="0" err="1" smtClean="0"/>
              <a:t>TechFAR</a:t>
            </a:r>
            <a:r>
              <a:rPr lang="en-US" dirty="0" smtClean="0"/>
              <a:t> Hub</a:t>
            </a:r>
          </a:p>
          <a:p>
            <a:pPr marL="914400" lvl="2" indent="0">
              <a:buNone/>
            </a:pPr>
            <a:endParaRPr lang="en-US" dirty="0" smtClean="0"/>
          </a:p>
          <a:p>
            <a:pPr lvl="1"/>
            <a:r>
              <a:rPr lang="en-US" dirty="0" smtClean="0"/>
              <a:t>Have the metrics and Definition of Done proposed by vendors </a:t>
            </a:r>
          </a:p>
          <a:p>
            <a:pPr marL="457200" lvl="1" indent="0">
              <a:buNone/>
            </a:pPr>
            <a:endParaRPr lang="en-US" dirty="0"/>
          </a:p>
          <a:p>
            <a:pPr lvl="1"/>
            <a:endParaRPr lang="en-US" dirty="0"/>
          </a:p>
        </p:txBody>
      </p:sp>
    </p:spTree>
    <p:extLst>
      <p:ext uri="{BB962C8B-B14F-4D97-AF65-F5344CB8AC3E}">
        <p14:creationId xmlns:p14="http://schemas.microsoft.com/office/powerpoint/2010/main" val="26878684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Work Statement (PWS) </a:t>
            </a:r>
            <a:endParaRPr lang="en-US" dirty="0"/>
          </a:p>
        </p:txBody>
      </p:sp>
      <p:sp>
        <p:nvSpPr>
          <p:cNvPr id="3" name="Content Placeholder 2"/>
          <p:cNvSpPr>
            <a:spLocks noGrp="1"/>
          </p:cNvSpPr>
          <p:nvPr>
            <p:ph idx="1"/>
          </p:nvPr>
        </p:nvSpPr>
        <p:spPr/>
        <p:txBody>
          <a:bodyPr>
            <a:normAutofit/>
          </a:bodyPr>
          <a:lstStyle/>
          <a:p>
            <a:r>
              <a:rPr lang="en-US" dirty="0" smtClean="0"/>
              <a:t>More definition in a PWS: Taking more responsibility for the process</a:t>
            </a:r>
          </a:p>
          <a:p>
            <a:pPr marL="0" indent="0">
              <a:buNone/>
            </a:pPr>
            <a:endParaRPr lang="en-US" dirty="0" smtClean="0"/>
          </a:p>
          <a:p>
            <a:pPr lvl="1"/>
            <a:r>
              <a:rPr lang="en-US" dirty="0" smtClean="0"/>
              <a:t>Defining the type of agile development to be used: Scrum/ Kanban, etc. </a:t>
            </a:r>
          </a:p>
          <a:p>
            <a:pPr lvl="1"/>
            <a:r>
              <a:rPr lang="en-US" dirty="0" smtClean="0"/>
              <a:t>Maybe defines what metrics or elements of the definition of done will be</a:t>
            </a:r>
          </a:p>
          <a:p>
            <a:pPr lvl="1"/>
            <a:r>
              <a:rPr lang="en-US" dirty="0" smtClean="0"/>
              <a:t>May provide User Story guidelines, sizing definition, size and composition of team,  or length of iteration</a:t>
            </a:r>
          </a:p>
          <a:p>
            <a:pPr marL="457200" lvl="1" indent="0">
              <a:buNone/>
            </a:pPr>
            <a:endParaRPr lang="en-US" sz="2000" dirty="0" smtClean="0"/>
          </a:p>
          <a:p>
            <a:pPr marL="457200" lvl="1" indent="0">
              <a:buNone/>
            </a:pPr>
            <a:r>
              <a:rPr lang="en-US" sz="2000" dirty="0" smtClean="0"/>
              <a:t>“</a:t>
            </a:r>
            <a:r>
              <a:rPr lang="en-US" sz="2000" dirty="0"/>
              <a:t>Quality assurance (QA) sessions are where requirements turn into detailed design. It is in this phase that the pro-forma workflows will be identified and reviewed. Essentially all information that is necessary to build the product is captured in this phase and it is reflected to the stakeholder team for verification. As part of these QA sessions, each [Stakeholder] will be required to verify and sign-off on the [Project Features] determined in the previous RGSs. The requirements documents will also be verified as part of these sessions</a:t>
            </a:r>
            <a:r>
              <a:rPr lang="en-US" sz="2000" dirty="0" smtClean="0"/>
              <a:t>.”</a:t>
            </a:r>
          </a:p>
          <a:p>
            <a:pPr marL="457200" lvl="1" indent="0">
              <a:buNone/>
            </a:pPr>
            <a:endParaRPr lang="en-US" dirty="0"/>
          </a:p>
          <a:p>
            <a:pPr lvl="1"/>
            <a:endParaRPr lang="en-US" dirty="0"/>
          </a:p>
        </p:txBody>
      </p:sp>
    </p:spTree>
    <p:extLst>
      <p:ext uri="{BB962C8B-B14F-4D97-AF65-F5344CB8AC3E}">
        <p14:creationId xmlns:p14="http://schemas.microsoft.com/office/powerpoint/2010/main" val="1715509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of Work (SOW) : Owning the HOW</a:t>
            </a:r>
            <a:endParaRPr lang="en-US" dirty="0"/>
          </a:p>
        </p:txBody>
      </p:sp>
      <p:sp>
        <p:nvSpPr>
          <p:cNvPr id="3" name="Content Placeholder 2"/>
          <p:cNvSpPr>
            <a:spLocks noGrp="1"/>
          </p:cNvSpPr>
          <p:nvPr>
            <p:ph idx="1"/>
          </p:nvPr>
        </p:nvSpPr>
        <p:spPr/>
        <p:txBody>
          <a:bodyPr>
            <a:normAutofit/>
          </a:bodyPr>
          <a:lstStyle/>
          <a:p>
            <a:r>
              <a:rPr lang="en-US" dirty="0" smtClean="0"/>
              <a:t>Allows for no deviation from defined tasks and responsibilities</a:t>
            </a:r>
          </a:p>
          <a:p>
            <a:r>
              <a:rPr lang="en-US" dirty="0" smtClean="0"/>
              <a:t>Companies just need to prove they can execute and can hire the appropriate skill sets</a:t>
            </a:r>
          </a:p>
          <a:p>
            <a:r>
              <a:rPr lang="en-US" dirty="0" smtClean="0"/>
              <a:t>Not recommended for digital services… unless expert level program office </a:t>
            </a:r>
          </a:p>
          <a:p>
            <a:endParaRPr lang="en-US" dirty="0"/>
          </a:p>
          <a:p>
            <a:endParaRPr lang="en-US" dirty="0" smtClean="0"/>
          </a:p>
          <a:p>
            <a:endParaRPr lang="en-US" dirty="0"/>
          </a:p>
          <a:p>
            <a:r>
              <a:rPr lang="en-US" dirty="0" smtClean="0"/>
              <a:t>For </a:t>
            </a:r>
            <a:r>
              <a:rPr lang="en-US" dirty="0"/>
              <a:t>more information: </a:t>
            </a:r>
            <a:r>
              <a:rPr lang="en-US" dirty="0">
                <a:hlinkClick r:id="rId3"/>
              </a:rPr>
              <a:t>http://</a:t>
            </a:r>
            <a:r>
              <a:rPr lang="en-US" dirty="0" smtClean="0">
                <a:hlinkClick r:id="rId3"/>
              </a:rPr>
              <a:t>www.techflow.com/sites/default/files/Agile-SOW.pdf</a:t>
            </a:r>
            <a:r>
              <a:rPr lang="en-US" dirty="0" smtClean="0"/>
              <a:t> </a:t>
            </a:r>
          </a:p>
          <a:p>
            <a:endParaRPr lang="en-US" sz="2000" dirty="0" smtClean="0"/>
          </a:p>
          <a:p>
            <a:pPr marL="457200" lvl="1" indent="0">
              <a:buNone/>
            </a:pPr>
            <a:endParaRPr lang="en-US" dirty="0"/>
          </a:p>
          <a:p>
            <a:pPr lvl="1"/>
            <a:endParaRPr lang="en-US" dirty="0"/>
          </a:p>
        </p:txBody>
      </p:sp>
    </p:spTree>
    <p:extLst>
      <p:ext uri="{BB962C8B-B14F-4D97-AF65-F5344CB8AC3E}">
        <p14:creationId xmlns:p14="http://schemas.microsoft.com/office/powerpoint/2010/main" val="31959673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 for Requirements Documents	</a:t>
            </a:r>
            <a:endParaRPr lang="en-US" dirty="0"/>
          </a:p>
        </p:txBody>
      </p:sp>
      <p:sp>
        <p:nvSpPr>
          <p:cNvPr id="3" name="Content Placeholder 2"/>
          <p:cNvSpPr>
            <a:spLocks noGrp="1"/>
          </p:cNvSpPr>
          <p:nvPr>
            <p:ph idx="1"/>
          </p:nvPr>
        </p:nvSpPr>
        <p:spPr>
          <a:xfrm>
            <a:off x="419100" y="1358781"/>
            <a:ext cx="11353800" cy="4818182"/>
          </a:xfrm>
        </p:spPr>
        <p:txBody>
          <a:bodyPr>
            <a:normAutofit/>
          </a:bodyPr>
          <a:lstStyle/>
          <a:p>
            <a:pPr marL="457200" lvl="1" indent="0">
              <a:buNone/>
            </a:pPr>
            <a:endParaRPr lang="en-US" sz="2800" dirty="0"/>
          </a:p>
          <a:p>
            <a:pPr lvl="1"/>
            <a:r>
              <a:rPr lang="en-US" sz="2800" dirty="0" smtClean="0"/>
              <a:t>Make the language simple and easy to understand</a:t>
            </a:r>
          </a:p>
          <a:p>
            <a:pPr lvl="1"/>
            <a:r>
              <a:rPr lang="en-US" sz="2800" dirty="0" smtClean="0"/>
              <a:t>Avoid repetition and streamline the format</a:t>
            </a:r>
          </a:p>
          <a:p>
            <a:pPr lvl="1"/>
            <a:r>
              <a:rPr lang="en-US" sz="2800" dirty="0" smtClean="0"/>
              <a:t>Include personas of your end users to bring them to for forefront of the acquisition</a:t>
            </a:r>
          </a:p>
          <a:p>
            <a:pPr lvl="1"/>
            <a:r>
              <a:rPr lang="en-US" sz="2800" dirty="0" smtClean="0"/>
              <a:t>Add </a:t>
            </a:r>
            <a:r>
              <a:rPr lang="en-US" sz="2800" dirty="0" err="1" smtClean="0"/>
              <a:t>journeymaps</a:t>
            </a:r>
            <a:r>
              <a:rPr lang="en-US" sz="2800" dirty="0" smtClean="0"/>
              <a:t>, product roadmaps, process flows of the “as is” process, or diagrams depicting current environment to help with scoping efforts</a:t>
            </a:r>
          </a:p>
          <a:p>
            <a:pPr lvl="1"/>
            <a:r>
              <a:rPr lang="en-US" sz="2800" dirty="0" smtClean="0"/>
              <a:t>Utilize attachments as a way of referencing technical environment, potential user stories, MVP should haves, could haves or must haves instead of hard coding them into the Requirements Document.  </a:t>
            </a:r>
            <a:endParaRPr lang="en-US" sz="2800" dirty="0"/>
          </a:p>
        </p:txBody>
      </p:sp>
    </p:spTree>
    <p:extLst>
      <p:ext uri="{BB962C8B-B14F-4D97-AF65-F5344CB8AC3E}">
        <p14:creationId xmlns:p14="http://schemas.microsoft.com/office/powerpoint/2010/main" val="34051213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Examples: Representative		</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0884" y="1837345"/>
            <a:ext cx="10413761" cy="3842185"/>
          </a:xfrm>
        </p:spPr>
      </p:pic>
    </p:spTree>
    <p:extLst>
      <p:ext uri="{BB962C8B-B14F-4D97-AF65-F5344CB8AC3E}">
        <p14:creationId xmlns:p14="http://schemas.microsoft.com/office/powerpoint/2010/main" val="2985186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Done – Example 1</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0935" y="1454025"/>
            <a:ext cx="10408777" cy="4860429"/>
          </a:xfrm>
        </p:spPr>
      </p:pic>
    </p:spTree>
    <p:extLst>
      <p:ext uri="{BB962C8B-B14F-4D97-AF65-F5344CB8AC3E}">
        <p14:creationId xmlns:p14="http://schemas.microsoft.com/office/powerpoint/2010/main" val="36313797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 Examples: Actual		</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r>
              <a:rPr lang="en-US" dirty="0" smtClean="0"/>
              <a:t>As a website user, I need a home button so that I can return to the homepage with a single click or tap</a:t>
            </a:r>
          </a:p>
          <a:p>
            <a:pPr marL="0" indent="0">
              <a:buNone/>
            </a:pPr>
            <a:endParaRPr lang="en-US" dirty="0"/>
          </a:p>
          <a:p>
            <a:pPr marL="0" indent="0">
              <a:buNone/>
            </a:pPr>
            <a:r>
              <a:rPr lang="en-US" dirty="0" smtClean="0"/>
              <a:t>Acceptance Criteria: </a:t>
            </a:r>
          </a:p>
          <a:p>
            <a:r>
              <a:rPr lang="en-US" dirty="0" smtClean="0"/>
              <a:t>Home button is visible on all pages</a:t>
            </a:r>
          </a:p>
          <a:p>
            <a:r>
              <a:rPr lang="en-US" dirty="0" smtClean="0"/>
              <a:t>Clicking the home button returns the user to the homepage</a:t>
            </a:r>
          </a:p>
          <a:p>
            <a:r>
              <a:rPr lang="en-US" dirty="0" smtClean="0"/>
              <a:t>Home button is </a:t>
            </a:r>
            <a:r>
              <a:rPr lang="en-US" dirty="0" err="1" smtClean="0"/>
              <a:t>reconizable</a:t>
            </a:r>
            <a:endParaRPr lang="en-US" dirty="0"/>
          </a:p>
        </p:txBody>
      </p:sp>
    </p:spTree>
    <p:extLst>
      <p:ext uri="{BB962C8B-B14F-4D97-AF65-F5344CB8AC3E}">
        <p14:creationId xmlns:p14="http://schemas.microsoft.com/office/powerpoint/2010/main" val="5330043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smtClean="0"/>
              <a:t>Using the Lean Acquisition Canvas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179998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Done – Example 2</a:t>
            </a:r>
            <a:endParaRPr lang="en-US" dirty="0"/>
          </a:p>
        </p:txBody>
      </p:sp>
      <p:sp>
        <p:nvSpPr>
          <p:cNvPr id="3" name="Content Placeholder 2"/>
          <p:cNvSpPr>
            <a:spLocks noGrp="1"/>
          </p:cNvSpPr>
          <p:nvPr>
            <p:ph idx="1"/>
          </p:nvPr>
        </p:nvSpPr>
        <p:spPr/>
        <p:txBody>
          <a:bodyPr/>
          <a:lstStyle/>
          <a:p>
            <a:r>
              <a:rPr lang="en-US" dirty="0"/>
              <a:t>Acceptance criteria met</a:t>
            </a:r>
          </a:p>
          <a:p>
            <a:r>
              <a:rPr lang="en-US" dirty="0"/>
              <a:t>Code is reviewed by another development team member</a:t>
            </a:r>
          </a:p>
          <a:p>
            <a:r>
              <a:rPr lang="en-US" dirty="0"/>
              <a:t>Test cases are written</a:t>
            </a:r>
          </a:p>
          <a:p>
            <a:r>
              <a:rPr lang="en-US" dirty="0"/>
              <a:t>Unit tests and UI automation tasks are written</a:t>
            </a:r>
          </a:p>
          <a:p>
            <a:r>
              <a:rPr lang="en-US" dirty="0"/>
              <a:t>Feature is tested for accessibility</a:t>
            </a:r>
          </a:p>
          <a:p>
            <a:r>
              <a:rPr lang="en-US" dirty="0"/>
              <a:t>Feature is tagged for analytics</a:t>
            </a:r>
          </a:p>
          <a:p>
            <a:pPr marL="0" indent="0">
              <a:buNone/>
            </a:pPr>
            <a:endParaRPr lang="en-US" dirty="0"/>
          </a:p>
        </p:txBody>
      </p:sp>
    </p:spTree>
    <p:extLst>
      <p:ext uri="{BB962C8B-B14F-4D97-AF65-F5344CB8AC3E}">
        <p14:creationId xmlns:p14="http://schemas.microsoft.com/office/powerpoint/2010/main" val="20376767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SOO Selection Activity: A Quick Poll</a:t>
            </a:r>
            <a:endParaRPr lang="en-US" dirty="0"/>
          </a:p>
        </p:txBody>
      </p:sp>
      <p:sp>
        <p:nvSpPr>
          <p:cNvPr id="3" name="Content Placeholder 2"/>
          <p:cNvSpPr>
            <a:spLocks noGrp="1"/>
          </p:cNvSpPr>
          <p:nvPr>
            <p:ph idx="1"/>
          </p:nvPr>
        </p:nvSpPr>
        <p:spPr/>
        <p:txBody>
          <a:bodyPr/>
          <a:lstStyle/>
          <a:p>
            <a:pPr marL="0" indent="0">
              <a:buNone/>
            </a:pPr>
            <a:r>
              <a:rPr lang="en-US" dirty="0" smtClean="0"/>
              <a:t>In Iteration 3.B self-directed learning, you were asked to select one of three SOOs that would be the best fit for your acquisition strategy for the MASP Case Study.</a:t>
            </a:r>
          </a:p>
          <a:p>
            <a:pPr marL="0" indent="0">
              <a:buNone/>
            </a:pPr>
            <a:endParaRPr lang="en-US" dirty="0"/>
          </a:p>
          <a:p>
            <a:pPr marL="0" indent="0">
              <a:buNone/>
            </a:pPr>
            <a:r>
              <a:rPr lang="en-US" dirty="0" smtClean="0"/>
              <a:t>Which did you choose?</a:t>
            </a:r>
          </a:p>
          <a:p>
            <a:pPr lvl="0"/>
            <a:r>
              <a:rPr lang="en-US" b="1" dirty="0"/>
              <a:t>SOO #1: Learn the Process</a:t>
            </a:r>
            <a:endParaRPr lang="en-US" dirty="0"/>
          </a:p>
          <a:p>
            <a:pPr lvl="0"/>
            <a:r>
              <a:rPr lang="en-US" b="1" dirty="0"/>
              <a:t>SOO #2: Select Your Technology</a:t>
            </a:r>
            <a:endParaRPr lang="en-US" dirty="0"/>
          </a:p>
          <a:p>
            <a:pPr lvl="0"/>
            <a:r>
              <a:rPr lang="en-US" b="1" dirty="0"/>
              <a:t>SOO #3: Digital Minimum Viable Product (MVP)</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5967476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Summary &amp; Preview of Tomorrow</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708709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5875"/>
            <a:ext cx="11353800" cy="1325563"/>
          </a:xfrm>
        </p:spPr>
        <p:txBody>
          <a:bodyPr/>
          <a:lstStyle/>
          <a:p>
            <a:r>
              <a:rPr lang="en-US" dirty="0" smtClean="0"/>
              <a:t>Day 4 Agenda</a:t>
            </a:r>
            <a:endParaRPr lang="en-US" dirty="0"/>
          </a:p>
        </p:txBody>
      </p:sp>
      <p:sp>
        <p:nvSpPr>
          <p:cNvPr id="6" name="Content Placeholder 5"/>
          <p:cNvSpPr>
            <a:spLocks noGrp="1"/>
          </p:cNvSpPr>
          <p:nvPr>
            <p:ph idx="1"/>
          </p:nvPr>
        </p:nvSpPr>
        <p:spPr>
          <a:xfrm>
            <a:off x="419100" y="4781549"/>
            <a:ext cx="11353800" cy="1676401"/>
          </a:xfrm>
        </p:spPr>
        <p:txBody>
          <a:bodyPr>
            <a:normAutofit/>
          </a:bodyPr>
          <a:lstStyle/>
          <a:p>
            <a:pPr marL="0" indent="0">
              <a:buNone/>
            </a:pPr>
            <a:r>
              <a:rPr lang="en-US" dirty="0" smtClean="0">
                <a:latin typeface="+mn-lt"/>
              </a:rPr>
              <a:t>Expectations:  There is a special “brown-bag” lunch if you would like to have lunch in the classroom and ask any questions you have to the USDS team and facilitators.  </a:t>
            </a:r>
          </a:p>
        </p:txBody>
      </p:sp>
      <p:sp>
        <p:nvSpPr>
          <p:cNvPr id="7" name="Rectangle 6"/>
          <p:cNvSpPr/>
          <p:nvPr/>
        </p:nvSpPr>
        <p:spPr>
          <a:xfrm>
            <a:off x="228600" y="1447800"/>
            <a:ext cx="11734800" cy="329565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t>Day 4</a:t>
            </a:r>
            <a:endParaRPr lang="en-US" sz="2400" b="1" dirty="0"/>
          </a:p>
        </p:txBody>
      </p:sp>
      <p:graphicFrame>
        <p:nvGraphicFramePr>
          <p:cNvPr id="9" name="Content Placeholder 7"/>
          <p:cNvGraphicFramePr>
            <a:graphicFrameLocks/>
          </p:cNvGraphicFramePr>
          <p:nvPr>
            <p:extLst>
              <p:ext uri="{D42A27DB-BD31-4B8C-83A1-F6EECF244321}">
                <p14:modId xmlns:p14="http://schemas.microsoft.com/office/powerpoint/2010/main" val="1707030398"/>
              </p:ext>
            </p:extLst>
          </p:nvPr>
        </p:nvGraphicFramePr>
        <p:xfrm>
          <a:off x="1543050" y="1986915"/>
          <a:ext cx="9315450" cy="2783205"/>
        </p:xfrm>
        <a:graphic>
          <a:graphicData uri="http://schemas.openxmlformats.org/drawingml/2006/table">
            <a:tbl>
              <a:tblPr bandRow="1">
                <a:tableStyleId>{5C22544A-7EE6-4342-B048-85BDC9FD1C3A}</a:tableStyleId>
              </a:tblPr>
              <a:tblGrid>
                <a:gridCol w="2229600">
                  <a:extLst>
                    <a:ext uri="{9D8B030D-6E8A-4147-A177-3AD203B41FA5}">
                      <a16:colId xmlns:a16="http://schemas.microsoft.com/office/drawing/2014/main" xmlns="" val="20000"/>
                    </a:ext>
                  </a:extLst>
                </a:gridCol>
                <a:gridCol w="7085850">
                  <a:extLst>
                    <a:ext uri="{9D8B030D-6E8A-4147-A177-3AD203B41FA5}">
                      <a16:colId xmlns:a16="http://schemas.microsoft.com/office/drawing/2014/main" xmlns="" val="20001"/>
                    </a:ext>
                  </a:extLst>
                </a:gridCol>
              </a:tblGrid>
              <a:tr h="826770">
                <a:tc>
                  <a:txBody>
                    <a:bodyPr/>
                    <a:lstStyle/>
                    <a:p>
                      <a:r>
                        <a:rPr lang="en-US" sz="2000" b="1" dirty="0" smtClean="0">
                          <a:solidFill>
                            <a:schemeClr val="bg1"/>
                          </a:solidFill>
                        </a:rPr>
                        <a:t>Morning</a:t>
                      </a:r>
                    </a:p>
                  </a:txBody>
                  <a:tcPr anchor="ctr">
                    <a:solidFill>
                      <a:schemeClr val="accent1">
                        <a:lumMod val="60000"/>
                        <a:lumOff val="40000"/>
                      </a:schemeClr>
                    </a:solidFill>
                  </a:tcPr>
                </a:tc>
                <a:tc>
                  <a:txBody>
                    <a:bodyPr/>
                    <a:lstStyle/>
                    <a:p>
                      <a:pPr marL="182880" marR="0" indent="-18288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smtClean="0">
                          <a:solidFill>
                            <a:schemeClr val="tx1"/>
                          </a:solidFill>
                        </a:rPr>
                        <a:t>MAP Case Study:</a:t>
                      </a:r>
                      <a:r>
                        <a:rPr lang="en-US" sz="2000" baseline="0" dirty="0" smtClean="0">
                          <a:solidFill>
                            <a:schemeClr val="tx1"/>
                          </a:solidFill>
                        </a:rPr>
                        <a:t> SOO Selection</a:t>
                      </a:r>
                      <a:endParaRPr lang="en-US" sz="2000" dirty="0" smtClean="0">
                        <a:solidFill>
                          <a:schemeClr val="tx1"/>
                        </a:solidFill>
                      </a:endParaRPr>
                    </a:p>
                    <a:p>
                      <a:pPr marL="182880" indent="-182880">
                        <a:buFont typeface="Arial" panose="020B0604020202020204" pitchFamily="34" charset="0"/>
                        <a:buChar char="•"/>
                      </a:pPr>
                      <a:r>
                        <a:rPr lang="en-US" sz="2000" baseline="0" dirty="0" smtClean="0">
                          <a:solidFill>
                            <a:schemeClr val="tx1"/>
                          </a:solidFill>
                        </a:rPr>
                        <a:t>Putting It All Together </a:t>
                      </a:r>
                    </a:p>
                    <a:p>
                      <a:pPr marL="182880" indent="-182880">
                        <a:buFont typeface="Arial" panose="020B0604020202020204" pitchFamily="34" charset="0"/>
                        <a:buChar char="•"/>
                      </a:pPr>
                      <a:r>
                        <a:rPr lang="en-US" sz="2000" baseline="0" dirty="0" smtClean="0">
                          <a:solidFill>
                            <a:schemeClr val="tx1"/>
                          </a:solidFill>
                        </a:rPr>
                        <a:t>Security Considerations</a:t>
                      </a:r>
                    </a:p>
                  </a:txBody>
                  <a:tcPr anchor="ctr">
                    <a:solidFill>
                      <a:schemeClr val="accent1">
                        <a:lumMod val="20000"/>
                        <a:lumOff val="80000"/>
                      </a:schemeClr>
                    </a:solidFill>
                  </a:tcPr>
                </a:tc>
                <a:extLst>
                  <a:ext uri="{0D108BD9-81ED-4DB2-BD59-A6C34878D82A}">
                    <a16:rowId xmlns:a16="http://schemas.microsoft.com/office/drawing/2014/main" xmlns="" val="10000"/>
                  </a:ext>
                </a:extLst>
              </a:tr>
              <a:tr h="374552">
                <a:tc gridSpan="2">
                  <a:txBody>
                    <a:bodyPr/>
                    <a:lstStyle/>
                    <a:p>
                      <a:pPr marL="91440" indent="-91440" algn="ctr"/>
                      <a:r>
                        <a:rPr lang="en-US" sz="2400" b="1" dirty="0" smtClean="0"/>
                        <a:t>LUNCH</a:t>
                      </a:r>
                    </a:p>
                    <a:p>
                      <a:pPr marL="91440" marR="0" indent="-91440" algn="ctr" defTabSz="914400" rtl="0" eaLnBrk="1" fontAlgn="auto" latinLnBrk="0" hangingPunct="1">
                        <a:lnSpc>
                          <a:spcPct val="100000"/>
                        </a:lnSpc>
                        <a:spcBef>
                          <a:spcPts val="0"/>
                        </a:spcBef>
                        <a:spcAft>
                          <a:spcPts val="0"/>
                        </a:spcAft>
                        <a:buClrTx/>
                        <a:buSzTx/>
                        <a:buFontTx/>
                        <a:buNone/>
                        <a:tabLst/>
                        <a:defRPr/>
                      </a:pPr>
                      <a:r>
                        <a:rPr lang="en-US" sz="1800" b="1" i="1" kern="1200" dirty="0" smtClean="0">
                          <a:solidFill>
                            <a:schemeClr val="dk1"/>
                          </a:solidFill>
                          <a:effectLst/>
                          <a:latin typeface="+mn-lt"/>
                          <a:ea typeface="+mn-ea"/>
                          <a:cs typeface="+mn-cs"/>
                        </a:rPr>
                        <a:t>Special Brown Bag Session</a:t>
                      </a:r>
                      <a:endParaRPr lang="en-US" sz="1800" kern="1200" dirty="0" smtClean="0">
                        <a:solidFill>
                          <a:schemeClr val="dk1"/>
                        </a:solidFill>
                        <a:effectLst/>
                        <a:latin typeface="+mn-lt"/>
                        <a:ea typeface="+mn-ea"/>
                        <a:cs typeface="+mn-cs"/>
                      </a:endParaRPr>
                    </a:p>
                  </a:txBody>
                  <a:tcPr anchor="ctr">
                    <a:solidFill>
                      <a:schemeClr val="bg1"/>
                    </a:solidFill>
                  </a:tcPr>
                </a:tc>
                <a:tc hMerge="1">
                  <a:txBody>
                    <a:bodyPr/>
                    <a:lstStyle/>
                    <a:p>
                      <a:endParaRPr lang="en-US"/>
                    </a:p>
                  </a:txBody>
                  <a:tcPr/>
                </a:tc>
                <a:extLst>
                  <a:ext uri="{0D108BD9-81ED-4DB2-BD59-A6C34878D82A}">
                    <a16:rowId xmlns:a16="http://schemas.microsoft.com/office/drawing/2014/main" xmlns="" val="10001"/>
                  </a:ext>
                </a:extLst>
              </a:tr>
              <a:tr h="1045845">
                <a:tc>
                  <a:txBody>
                    <a:bodyPr/>
                    <a:lstStyle/>
                    <a:p>
                      <a:r>
                        <a:rPr lang="en-US" sz="2000" b="1" kern="1200" dirty="0" smtClean="0">
                          <a:solidFill>
                            <a:schemeClr val="bg1"/>
                          </a:solidFill>
                          <a:latin typeface="+mn-lt"/>
                          <a:ea typeface="+mn-ea"/>
                          <a:cs typeface="+mn-cs"/>
                        </a:rPr>
                        <a:t>Afternoon</a:t>
                      </a: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000" baseline="0" dirty="0" smtClean="0">
                          <a:solidFill>
                            <a:schemeClr val="tx1"/>
                          </a:solidFill>
                        </a:rPr>
                        <a:t>Acquisition Package Vendor Roundtable </a:t>
                      </a:r>
                    </a:p>
                  </a:txBody>
                  <a:tcPr anchor="ctr">
                    <a:solidFill>
                      <a:schemeClr val="accent1">
                        <a:lumMod val="20000"/>
                        <a:lumOff val="80000"/>
                      </a:schemeClr>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8253255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Lean Acquisition Canvas </a:t>
            </a:r>
          </a:p>
        </p:txBody>
      </p:sp>
      <p:sp>
        <p:nvSpPr>
          <p:cNvPr id="3" name="Content Placeholder 2"/>
          <p:cNvSpPr>
            <a:spLocks noGrp="1"/>
          </p:cNvSpPr>
          <p:nvPr>
            <p:ph idx="1"/>
          </p:nvPr>
        </p:nvSpPr>
        <p:spPr>
          <a:noFill/>
        </p:spPr>
        <p:txBody>
          <a:bodyPr>
            <a:normAutofit/>
          </a:bodyPr>
          <a:lstStyle/>
          <a:p>
            <a:pPr marL="0" indent="0">
              <a:buNone/>
            </a:pPr>
            <a:r>
              <a:rPr lang="en-US" dirty="0" smtClean="0"/>
              <a:t>In Release 3A, you were asked to:</a:t>
            </a:r>
          </a:p>
          <a:p>
            <a:pPr lvl="0"/>
            <a:r>
              <a:rPr lang="en-US" dirty="0" smtClean="0"/>
              <a:t>Complete </a:t>
            </a:r>
            <a:r>
              <a:rPr lang="en-US" dirty="0"/>
              <a:t>the lean acquisition canvas </a:t>
            </a:r>
            <a:r>
              <a:rPr lang="en-US" dirty="0" smtClean="0"/>
              <a:t>template</a:t>
            </a:r>
            <a:r>
              <a:rPr lang="en-US" dirty="0"/>
              <a:t> </a:t>
            </a:r>
            <a:r>
              <a:rPr lang="en-US" dirty="0" smtClean="0"/>
              <a:t>with the MAP case or </a:t>
            </a:r>
            <a:r>
              <a:rPr lang="en-US" dirty="0"/>
              <a:t>with logical extensions of available information to form a vision of what and how this requirement will be acquired. </a:t>
            </a:r>
          </a:p>
          <a:p>
            <a:pPr lvl="0"/>
            <a:r>
              <a:rPr lang="en-US" dirty="0"/>
              <a:t>For any section(s) that you are not able to credibly complete, please identify what information is required that would prevent you from completing the strategy.</a:t>
            </a:r>
          </a:p>
          <a:p>
            <a:pPr lvl="0"/>
            <a:r>
              <a:rPr lang="en-US" dirty="0"/>
              <a:t>Identify what strategy you would use to secure the outstanding information needed to complete your acquisition strategy.</a:t>
            </a:r>
          </a:p>
          <a:p>
            <a:pPr marL="0" indent="0">
              <a:buNone/>
            </a:pPr>
            <a:endParaRPr lang="en-US" dirty="0"/>
          </a:p>
        </p:txBody>
      </p:sp>
    </p:spTree>
    <p:extLst>
      <p:ext uri="{BB962C8B-B14F-4D97-AF65-F5344CB8AC3E}">
        <p14:creationId xmlns:p14="http://schemas.microsoft.com/office/powerpoint/2010/main" val="3843393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0"/>
            <a:ext cx="11353800" cy="1325563"/>
          </a:xfrm>
        </p:spPr>
        <p:txBody>
          <a:bodyPr/>
          <a:lstStyle/>
          <a:p>
            <a:r>
              <a:rPr lang="en-US" dirty="0" smtClean="0"/>
              <a:t>Activity Overview</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02" y="1682946"/>
            <a:ext cx="3124198" cy="2075027"/>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7952"/>
          <a:stretch/>
        </p:blipFill>
        <p:spPr>
          <a:xfrm>
            <a:off x="2743970" y="3779758"/>
            <a:ext cx="3124197" cy="1917179"/>
          </a:xfrm>
          <a:prstGeom prst="rect">
            <a:avLst/>
          </a:prstGeom>
        </p:spPr>
      </p:pic>
      <p:sp>
        <p:nvSpPr>
          <p:cNvPr id="6" name="Rectangle 5"/>
          <p:cNvSpPr/>
          <p:nvPr/>
        </p:nvSpPr>
        <p:spPr>
          <a:xfrm>
            <a:off x="605118" y="1852737"/>
            <a:ext cx="5504737" cy="1994046"/>
          </a:xfrm>
          <a:prstGeom prst="rect">
            <a:avLst/>
          </a:prstGeom>
          <a:solidFill>
            <a:srgbClr val="E1E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Using the MAP Case Study, in your teams, compare </a:t>
            </a:r>
            <a:r>
              <a:rPr lang="en-US" sz="2400" dirty="0">
                <a:solidFill>
                  <a:schemeClr val="tx1"/>
                </a:solidFill>
              </a:rPr>
              <a:t>notes on your individual lean </a:t>
            </a:r>
            <a:r>
              <a:rPr lang="en-US" sz="2400" dirty="0" smtClean="0">
                <a:solidFill>
                  <a:schemeClr val="tx1"/>
                </a:solidFill>
              </a:rPr>
              <a:t>canvases.</a:t>
            </a:r>
          </a:p>
          <a:p>
            <a:endParaRPr lang="en-US" sz="2000" dirty="0">
              <a:solidFill>
                <a:schemeClr val="tx1"/>
              </a:solidFill>
            </a:endParaRPr>
          </a:p>
        </p:txBody>
      </p:sp>
      <p:sp>
        <p:nvSpPr>
          <p:cNvPr id="7" name="Rectangle 6"/>
          <p:cNvSpPr/>
          <p:nvPr/>
        </p:nvSpPr>
        <p:spPr>
          <a:xfrm>
            <a:off x="605117" y="1458420"/>
            <a:ext cx="5504738" cy="468131"/>
          </a:xfrm>
          <a:prstGeom prst="rect">
            <a:avLst/>
          </a:prstGeom>
          <a:solidFill>
            <a:srgbClr val="0067AB"/>
          </a:solidFill>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600" b="1" kern="0" dirty="0" smtClean="0">
                <a:solidFill>
                  <a:schemeClr val="bg1"/>
                </a:solidFill>
                <a:cs typeface="Arial" panose="020B0604020202020204" pitchFamily="34" charset="0"/>
              </a:rPr>
              <a:t>The Situation</a:t>
            </a:r>
            <a:endParaRPr lang="en-US" sz="2600" kern="0" dirty="0">
              <a:solidFill>
                <a:schemeClr val="bg1"/>
              </a:solidFill>
              <a:cs typeface="Arial" panose="020B0604020202020204" pitchFamily="34" charset="0"/>
            </a:endParaRPr>
          </a:p>
        </p:txBody>
      </p:sp>
      <p:sp>
        <p:nvSpPr>
          <p:cNvPr id="8" name="Rectangle 7"/>
          <p:cNvSpPr/>
          <p:nvPr/>
        </p:nvSpPr>
        <p:spPr>
          <a:xfrm>
            <a:off x="5867401" y="4371786"/>
            <a:ext cx="5828470" cy="1851582"/>
          </a:xfrm>
          <a:prstGeom prst="rect">
            <a:avLst/>
          </a:prstGeom>
          <a:solidFill>
            <a:srgbClr val="E1E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solidFill>
                  <a:schemeClr val="tx1"/>
                </a:solidFill>
              </a:rPr>
              <a:t>As a team, develop one consolidated lean canvas for your MAP Case Study.  As part of this process, you will document trade-off decisions, areas where you still need information, and critical decision points. </a:t>
            </a:r>
            <a:endParaRPr lang="en-US" sz="2400" dirty="0">
              <a:solidFill>
                <a:schemeClr val="tx1"/>
              </a:solidFill>
            </a:endParaRPr>
          </a:p>
        </p:txBody>
      </p:sp>
      <p:sp>
        <p:nvSpPr>
          <p:cNvPr id="9" name="Rectangle 8"/>
          <p:cNvSpPr/>
          <p:nvPr/>
        </p:nvSpPr>
        <p:spPr>
          <a:xfrm>
            <a:off x="5867401" y="3771897"/>
            <a:ext cx="5828470" cy="599888"/>
          </a:xfrm>
          <a:prstGeom prst="rect">
            <a:avLst/>
          </a:prstGeom>
          <a:solidFill>
            <a:srgbClr val="0067AB"/>
          </a:solidFill>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600" b="1" kern="0" dirty="0" smtClean="0">
                <a:solidFill>
                  <a:schemeClr val="bg1"/>
                </a:solidFill>
                <a:cs typeface="Arial" panose="020B0604020202020204" pitchFamily="34" charset="0"/>
              </a:rPr>
              <a:t>The Challenge</a:t>
            </a:r>
            <a:endParaRPr lang="en-US" sz="2600" kern="0" dirty="0">
              <a:solidFill>
                <a:schemeClr val="bg1"/>
              </a:solidFill>
              <a:cs typeface="Arial" panose="020B0604020202020204" pitchFamily="34" charset="0"/>
            </a:endParaRPr>
          </a:p>
        </p:txBody>
      </p:sp>
    </p:spTree>
    <p:extLst>
      <p:ext uri="{BB962C8B-B14F-4D97-AF65-F5344CB8AC3E}">
        <p14:creationId xmlns:p14="http://schemas.microsoft.com/office/powerpoint/2010/main" val="8306814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1: Develop a Team Lean Canvas</a:t>
            </a:r>
            <a:endParaRPr lang="en-US" dirty="0"/>
          </a:p>
        </p:txBody>
      </p:sp>
      <p:grpSp>
        <p:nvGrpSpPr>
          <p:cNvPr id="11" name="Group 10"/>
          <p:cNvGrpSpPr/>
          <p:nvPr/>
        </p:nvGrpSpPr>
        <p:grpSpPr>
          <a:xfrm>
            <a:off x="436077" y="1462237"/>
            <a:ext cx="10869866" cy="1509563"/>
            <a:chOff x="436077" y="1233637"/>
            <a:chExt cx="10869866" cy="953073"/>
          </a:xfrm>
        </p:grpSpPr>
        <p:sp>
          <p:nvSpPr>
            <p:cNvPr id="12" name="Rectangle 11"/>
            <p:cNvSpPr/>
            <p:nvPr/>
          </p:nvSpPr>
          <p:spPr>
            <a:xfrm>
              <a:off x="2759284" y="1233637"/>
              <a:ext cx="8546659" cy="953073"/>
            </a:xfrm>
            <a:prstGeom prst="rect">
              <a:avLst/>
            </a:prstGeom>
            <a:solidFill>
              <a:srgbClr val="E1E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smtClean="0">
                  <a:solidFill>
                    <a:srgbClr val="004370"/>
                  </a:solidFill>
                </a:rPr>
                <a:t>Work in your teams to develop a consolidated lean acquisition canvas on paper as a team</a:t>
              </a:r>
            </a:p>
            <a:p>
              <a:pPr marL="342900" indent="-342900">
                <a:buFont typeface="Arial" panose="020B0604020202020204" pitchFamily="34" charset="0"/>
                <a:buChar char="•"/>
              </a:pPr>
              <a:r>
                <a:rPr lang="en-US" sz="2000" dirty="0" smtClean="0">
                  <a:solidFill>
                    <a:srgbClr val="004370"/>
                  </a:solidFill>
                </a:rPr>
                <a:t>Two teams will combine to discuss and develop one consolidated lean canvas</a:t>
              </a:r>
            </a:p>
          </p:txBody>
        </p:sp>
        <p:sp>
          <p:nvSpPr>
            <p:cNvPr id="21" name="Rectangle 20"/>
            <p:cNvSpPr/>
            <p:nvPr/>
          </p:nvSpPr>
          <p:spPr>
            <a:xfrm>
              <a:off x="436077" y="1247799"/>
              <a:ext cx="2323208" cy="913511"/>
            </a:xfrm>
            <a:prstGeom prst="rect">
              <a:avLst/>
            </a:prstGeom>
            <a:solidFill>
              <a:srgbClr val="0067AB"/>
            </a:solidFill>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kern="0" dirty="0" smtClean="0">
                  <a:solidFill>
                    <a:schemeClr val="bg1"/>
                  </a:solidFill>
                  <a:cs typeface="Arial" panose="020B0604020202020204" pitchFamily="34" charset="0"/>
                </a:rPr>
                <a:t>Structure</a:t>
              </a:r>
              <a:endParaRPr lang="en-US" sz="2400" kern="0" dirty="0">
                <a:solidFill>
                  <a:schemeClr val="bg1"/>
                </a:solidFill>
                <a:cs typeface="Arial" panose="020B0604020202020204" pitchFamily="34" charset="0"/>
              </a:endParaRPr>
            </a:p>
          </p:txBody>
        </p:sp>
      </p:grpSp>
      <p:grpSp>
        <p:nvGrpSpPr>
          <p:cNvPr id="22" name="Group 21"/>
          <p:cNvGrpSpPr/>
          <p:nvPr/>
        </p:nvGrpSpPr>
        <p:grpSpPr>
          <a:xfrm>
            <a:off x="436076" y="3120390"/>
            <a:ext cx="10869866" cy="1611267"/>
            <a:chOff x="436076" y="2484990"/>
            <a:chExt cx="6642805" cy="2124029"/>
          </a:xfrm>
        </p:grpSpPr>
        <p:sp>
          <p:nvSpPr>
            <p:cNvPr id="23" name="Rectangle 22"/>
            <p:cNvSpPr/>
            <p:nvPr/>
          </p:nvSpPr>
          <p:spPr>
            <a:xfrm>
              <a:off x="1855838" y="2484990"/>
              <a:ext cx="5223043" cy="2124029"/>
            </a:xfrm>
            <a:prstGeom prst="rect">
              <a:avLst/>
            </a:prstGeom>
            <a:solidFill>
              <a:srgbClr val="FBE0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rgbClr val="004370"/>
                  </a:solidFill>
                </a:rPr>
                <a:t>Work in your teams to </a:t>
              </a:r>
              <a:r>
                <a:rPr lang="en-US" sz="2000" dirty="0" smtClean="0">
                  <a:solidFill>
                    <a:srgbClr val="004370"/>
                  </a:solidFill>
                </a:rPr>
                <a:t>develop a lean canvas</a:t>
              </a:r>
            </a:p>
            <a:p>
              <a:pPr marL="285750" indent="-285750">
                <a:buFont typeface="Arial" panose="020B0604020202020204" pitchFamily="34" charset="0"/>
                <a:buChar char="•"/>
              </a:pPr>
              <a:r>
                <a:rPr lang="en-US" sz="2000" dirty="0" smtClean="0">
                  <a:solidFill>
                    <a:srgbClr val="004370"/>
                  </a:solidFill>
                </a:rPr>
                <a:t>Prepare a verbal briefing to share what choices you made in combining your strategies and any tradeoffs made in the process</a:t>
              </a:r>
              <a:endParaRPr lang="en-US" sz="2000" dirty="0">
                <a:solidFill>
                  <a:srgbClr val="004370"/>
                </a:solidFill>
              </a:endParaRPr>
            </a:p>
            <a:p>
              <a:pPr marL="285750" indent="-285750">
                <a:buFont typeface="Arial" panose="020B0604020202020204" pitchFamily="34" charset="0"/>
                <a:buChar char="•"/>
              </a:pPr>
              <a:r>
                <a:rPr lang="en-US" sz="2000" dirty="0" smtClean="0">
                  <a:solidFill>
                    <a:srgbClr val="004370"/>
                  </a:solidFill>
                </a:rPr>
                <a:t>Be prepared to share your results with the class</a:t>
              </a:r>
            </a:p>
          </p:txBody>
        </p:sp>
        <p:sp>
          <p:nvSpPr>
            <p:cNvPr id="24" name="Rectangle 23"/>
            <p:cNvSpPr/>
            <p:nvPr/>
          </p:nvSpPr>
          <p:spPr>
            <a:xfrm>
              <a:off x="436076" y="2484991"/>
              <a:ext cx="1419762" cy="2124028"/>
            </a:xfrm>
            <a:prstGeom prst="rect">
              <a:avLst/>
            </a:prstGeom>
            <a:solidFill>
              <a:srgbClr val="C55A11"/>
            </a:solidFill>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400" b="1" kern="0" dirty="0" smtClean="0">
                  <a:solidFill>
                    <a:schemeClr val="bg1"/>
                  </a:solidFill>
                  <a:cs typeface="Arial" panose="020B0604020202020204" pitchFamily="34" charset="0"/>
                </a:rPr>
                <a:t>Instructions</a:t>
              </a:r>
              <a:endParaRPr lang="en-US" sz="2400" kern="0" dirty="0">
                <a:solidFill>
                  <a:schemeClr val="bg1"/>
                </a:solidFill>
                <a:cs typeface="Arial" panose="020B0604020202020204" pitchFamily="34" charset="0"/>
              </a:endParaRPr>
            </a:p>
          </p:txBody>
        </p:sp>
      </p:grpSp>
      <p:grpSp>
        <p:nvGrpSpPr>
          <p:cNvPr id="25" name="Group 24"/>
          <p:cNvGrpSpPr/>
          <p:nvPr/>
        </p:nvGrpSpPr>
        <p:grpSpPr>
          <a:xfrm>
            <a:off x="436077" y="4905829"/>
            <a:ext cx="10869865" cy="1279888"/>
            <a:chOff x="436077" y="5234105"/>
            <a:chExt cx="10869865" cy="913512"/>
          </a:xfrm>
        </p:grpSpPr>
        <p:sp>
          <p:nvSpPr>
            <p:cNvPr id="26" name="Rectangle 25"/>
            <p:cNvSpPr/>
            <p:nvPr/>
          </p:nvSpPr>
          <p:spPr>
            <a:xfrm>
              <a:off x="2759284" y="5234106"/>
              <a:ext cx="8546658" cy="913511"/>
            </a:xfrm>
            <a:prstGeom prst="rect">
              <a:avLst/>
            </a:prstGeom>
            <a:solidFill>
              <a:srgbClr val="E1E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smtClean="0">
                  <a:solidFill>
                    <a:srgbClr val="004370"/>
                  </a:solidFill>
                </a:rPr>
                <a:t>Take 30 minutes to complete your team canvas</a:t>
              </a:r>
            </a:p>
            <a:p>
              <a:pPr marL="342900" indent="-342900">
                <a:buFont typeface="Arial" panose="020B0604020202020204" pitchFamily="34" charset="0"/>
                <a:buChar char="•"/>
              </a:pPr>
              <a:r>
                <a:rPr lang="en-US" sz="2000" dirty="0" smtClean="0">
                  <a:solidFill>
                    <a:srgbClr val="004370"/>
                  </a:solidFill>
                </a:rPr>
                <a:t>Take 45 minutes to review other teams’ canvases  and develop a joint strategy with sticky notes </a:t>
              </a:r>
            </a:p>
          </p:txBody>
        </p:sp>
        <p:sp>
          <p:nvSpPr>
            <p:cNvPr id="27" name="Rectangle 26"/>
            <p:cNvSpPr/>
            <p:nvPr/>
          </p:nvSpPr>
          <p:spPr>
            <a:xfrm>
              <a:off x="436077" y="5234105"/>
              <a:ext cx="2323207" cy="913511"/>
            </a:xfrm>
            <a:prstGeom prst="rect">
              <a:avLst/>
            </a:prstGeom>
            <a:solidFill>
              <a:srgbClr val="2E75B6"/>
            </a:solidFill>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2400" b="1" kern="0" dirty="0" smtClean="0">
                  <a:solidFill>
                    <a:schemeClr val="bg1"/>
                  </a:solidFill>
                  <a:cs typeface="Arial" panose="020B0604020202020204" pitchFamily="34" charset="0"/>
                </a:rPr>
                <a:t>Time</a:t>
              </a:r>
              <a:endParaRPr lang="en-US" sz="2400" kern="0" dirty="0">
                <a:solidFill>
                  <a:schemeClr val="bg1"/>
                </a:solidFill>
                <a:cs typeface="Arial" panose="020B0604020202020204" pitchFamily="34" charset="0"/>
              </a:endParaRPr>
            </a:p>
          </p:txBody>
        </p:sp>
      </p:grpSp>
    </p:spTree>
    <p:extLst>
      <p:ext uri="{BB962C8B-B14F-4D97-AF65-F5344CB8AC3E}">
        <p14:creationId xmlns:p14="http://schemas.microsoft.com/office/powerpoint/2010/main" val="2157853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328868"/>
            <a:ext cx="11353800" cy="1325563"/>
          </a:xfrm>
        </p:spPr>
        <p:txBody>
          <a:bodyPr/>
          <a:lstStyle/>
          <a:p>
            <a:r>
              <a:rPr lang="en-US" dirty="0" smtClean="0"/>
              <a:t>Part 2: Team Brief Out</a:t>
            </a:r>
            <a:endParaRPr lang="en-US" dirty="0"/>
          </a:p>
        </p:txBody>
      </p:sp>
      <p:graphicFrame>
        <p:nvGraphicFramePr>
          <p:cNvPr id="5" name="Diagram 4"/>
          <p:cNvGraphicFramePr/>
          <p:nvPr>
            <p:extLst>
              <p:ext uri="{D42A27DB-BD31-4B8C-83A1-F6EECF244321}">
                <p14:modId xmlns:p14="http://schemas.microsoft.com/office/powerpoint/2010/main" val="1673841668"/>
              </p:ext>
            </p:extLst>
          </p:nvPr>
        </p:nvGraphicFramePr>
        <p:xfrm>
          <a:off x="3790336" y="1460090"/>
          <a:ext cx="7123470" cy="4766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545692" y="2894975"/>
            <a:ext cx="3244644" cy="1569660"/>
          </a:xfrm>
          <a:prstGeom prst="rect">
            <a:avLst/>
          </a:prstGeom>
          <a:noFill/>
        </p:spPr>
        <p:txBody>
          <a:bodyPr wrap="square" rtlCol="0">
            <a:spAutoFit/>
          </a:bodyPr>
          <a:lstStyle/>
          <a:p>
            <a:pPr algn="ctr"/>
            <a:r>
              <a:rPr lang="en-US" sz="4800" b="1" dirty="0" smtClean="0">
                <a:solidFill>
                  <a:schemeClr val="accent5">
                    <a:lumMod val="50000"/>
                  </a:schemeClr>
                </a:solidFill>
                <a:latin typeface="Open Sans"/>
              </a:rPr>
              <a:t>Team</a:t>
            </a:r>
          </a:p>
          <a:p>
            <a:pPr algn="ctr"/>
            <a:r>
              <a:rPr lang="en-US" sz="4800" b="1" dirty="0" smtClean="0">
                <a:solidFill>
                  <a:schemeClr val="accent5">
                    <a:lumMod val="50000"/>
                  </a:schemeClr>
                </a:solidFill>
                <a:latin typeface="Open Sans"/>
              </a:rPr>
              <a:t>Briefings</a:t>
            </a:r>
          </a:p>
        </p:txBody>
      </p:sp>
    </p:spTree>
    <p:extLst>
      <p:ext uri="{BB962C8B-B14F-4D97-AF65-F5344CB8AC3E}">
        <p14:creationId xmlns:p14="http://schemas.microsoft.com/office/powerpoint/2010/main" val="21771363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Morning Break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5354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Competing, and WINNING</a:t>
            </a:r>
            <a:r>
              <a:rPr lang="en-US" dirty="0" smtClean="0"/>
              <a:t>, </a:t>
            </a:r>
            <a:r>
              <a:rPr lang="en-US" dirty="0"/>
              <a:t>in the Arena of Ideas </a:t>
            </a:r>
          </a:p>
        </p:txBody>
      </p:sp>
      <p:sp>
        <p:nvSpPr>
          <p:cNvPr id="3" name="Subtitle 2"/>
          <p:cNvSpPr>
            <a:spLocks noGrp="1"/>
          </p:cNvSpPr>
          <p:nvPr>
            <p:ph type="subTitle" idx="1"/>
          </p:nvPr>
        </p:nvSpPr>
        <p:spPr/>
        <p:txBody>
          <a:bodyPr/>
          <a:lstStyle/>
          <a:p>
            <a:r>
              <a:rPr lang="en-US" dirty="0"/>
              <a:t>“How do you get people to do what </a:t>
            </a:r>
            <a:r>
              <a:rPr lang="en-US" dirty="0" smtClean="0"/>
              <a:t>you </a:t>
            </a:r>
            <a:r>
              <a:rPr lang="en-US" dirty="0"/>
              <a:t>want?”</a:t>
            </a:r>
          </a:p>
          <a:p>
            <a:endParaRPr lang="en-US" dirty="0"/>
          </a:p>
        </p:txBody>
      </p:sp>
    </p:spTree>
    <p:extLst>
      <p:ext uri="{BB962C8B-B14F-4D97-AF65-F5344CB8AC3E}">
        <p14:creationId xmlns:p14="http://schemas.microsoft.com/office/powerpoint/2010/main" val="36406205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SECTOMILLISECCONVERTED" val="1"/>
  <p:tag name="MMPROD_UIDATA" val="&lt;database version=&quot;10.0&quot;&gt;&lt;object type=&quot;1&quot; unique_id=&quot;10001&quot;&gt;&lt;object type=&quot;8&quot; unique_id=&quot;20972&quot;&gt;&lt;/object&gt;&lt;object type=&quot;2&quot; unique_id=&quot;20973&quot;&gt;&lt;object type=&quot;3&quot; unique_id=&quot;21006&quot;&gt;&lt;property id=&quot;20148&quot; value=&quot;5&quot;/&gt;&lt;property id=&quot;20300&quot; value=&quot;Slide 33 - &amp;quot;Summary &amp;amp; Preview of Tomorrow&amp;quot;&quot;/&gt;&lt;property id=&quot;20307&quot; value=&quot;283&quot;/&gt;&lt;/object&gt;&lt;object type=&quot;3&quot; unique_id=&quot;21007&quot;&gt;&lt;property id=&quot;20148&quot; value=&quot;5&quot;/&gt;&lt;property id=&quot;20300&quot; value=&quot;Slide 34 - &amp;quot;Day 4 Agenda&amp;quot;&quot;/&gt;&lt;property id=&quot;20307&quot; value=&quot;284&quot;/&gt;&lt;/object&gt;&lt;object type=&quot;3&quot; unique_id=&quot;21008&quot;&gt;&lt;property id=&quot;20148&quot; value=&quot;5&quot;/&gt;&lt;property id=&quot;20300&quot; value=&quot;Slide 1 - &amp;quot;Digital Acquisition MVP Release 3 –Classroom Session, Day 3&amp;quot;&quot;/&gt;&lt;property id=&quot;20307&quot; value=&quot;341&quot;/&gt;&lt;/object&gt;&lt;object type=&quot;3&quot; unique_id=&quot;21018&quot;&gt;&lt;property id=&quot;20148&quot; value=&quot;5&quot;/&gt;&lt;property id=&quot;20300&quot; value=&quot;Slide 16 - &amp;quot;Lunch&amp;quot;&quot;/&gt;&lt;property id=&quot;20307&quot; value=&quot;358&quot;/&gt;&lt;/object&gt;&lt;object type=&quot;3&quot; unique_id=&quot;1102902&quot;&gt;&lt;property id=&quot;20148&quot; value=&quot;5&quot;/&gt;&lt;property id=&quot;20300&quot; value=&quot;Slide 2 - &amp;quot;Day 3 Agenda&amp;quot;&quot;/&gt;&lt;property id=&quot;20307&quot; value=&quot;364&quot;/&gt;&lt;/object&gt;&lt;object type=&quot;3&quot; unique_id=&quot;1102912&quot;&gt;&lt;property id=&quot;20148&quot; value=&quot;5&quot;/&gt;&lt;property id=&quot;20300&quot; value=&quot;Slide 3 - &amp;quot;Using the Lean Acquisition Canvas&amp;quot;&quot;/&gt;&lt;property id=&quot;20307&quot; value=&quot;374&quot;/&gt;&lt;/object&gt;&lt;object type=&quot;3&quot; unique_id=&quot;1102913&quot;&gt;&lt;property id=&quot;20148&quot; value=&quot;5&quot;/&gt;&lt;property id=&quot;20300&quot; value=&quot;Slide 4 - &amp;quot;Using the Lean Acquisition Canvas &amp;quot;&quot;/&gt;&lt;property id=&quot;20307&quot; value=&quot;375&quot;/&gt;&lt;/object&gt;&lt;object type=&quot;3&quot; unique_id=&quot;1102914&quot;&gt;&lt;property id=&quot;20148&quot; value=&quot;5&quot;/&gt;&lt;property id=&quot;20300&quot; value=&quot;Slide 5 - &amp;quot;Activity Overview&amp;quot;&quot;/&gt;&lt;property id=&quot;20307&quot; value=&quot;376&quot;/&gt;&lt;/object&gt;&lt;object type=&quot;3&quot; unique_id=&quot;1102916&quot;&gt;&lt;property id=&quot;20148&quot; value=&quot;5&quot;/&gt;&lt;property id=&quot;20300&quot; value=&quot;Slide 8 - &amp;quot;Morning Break&amp;quot;&quot;/&gt;&lt;property id=&quot;20307&quot; value=&quot;378&quot;/&gt;&lt;/object&gt;&lt;object type=&quot;3&quot; unique_id=&quot;1102918&quot;&gt;&lt;property id=&quot;20148&quot; value=&quot;5&quot;/&gt;&lt;property id=&quot;20300&quot; value=&quot;Slide 19 - &amp;quot;Afternoon Break&amp;quot;&quot;/&gt;&lt;property id=&quot;20307&quot; value=&quot;380&quot;/&gt;&lt;/object&gt;&lt;object type=&quot;3&quot; unique_id=&quot;1102919&quot;&gt;&lt;property id=&quot;20148&quot; value=&quot;5&quot;/&gt;&lt;property id=&quot;20300&quot; value=&quot;Slide 17 - &amp;quot;Guest Speakers &amp;quot;&quot;/&gt;&lt;property id=&quot;20307&quot; value=&quot;381&quot;/&gt;&lt;/object&gt;&lt;object type=&quot;3&quot; unique_id=&quot;1102920&quot;&gt;&lt;property id=&quot;20148&quot; value=&quot;5&quot;/&gt;&lt;property id=&quot;20300&quot; value=&quot;Slide 18&quot;/&gt;&lt;property id=&quot;20307&quot; value=&quot;382&quot;/&gt;&lt;/object&gt;&lt;object type=&quot;3&quot; unique_id=&quot;1102921&quot;&gt;&lt;property id=&quot;20148&quot; value=&quot;5&quot;/&gt;&lt;property id=&quot;20300&quot; value=&quot;Slide 6 - &amp;quot;Part 1: Develop a Team Lean Canvas&amp;quot;&quot;/&gt;&lt;property id=&quot;20307&quot; value=&quot;385&quot;/&gt;&lt;/object&gt;&lt;object type=&quot;3&quot; unique_id=&quot;1102923&quot;&gt;&lt;property id=&quot;20148&quot; value=&quot;5&quot;/&gt;&lt;property id=&quot;20300&quot; value=&quot;Slide 7 - &amp;quot;Part 2: Team Brief Out&amp;quot;&quot;/&gt;&lt;property id=&quot;20307&quot; value=&quot;383&quot;/&gt;&lt;/object&gt;&lt;object type=&quot;3&quot; unique_id=&quot;1112935&quot;&gt;&lt;property id=&quot;20148&quot; value=&quot;5&quot;/&gt;&lt;property id=&quot;20300&quot; value=&quot;Slide 9 - &amp;quot;Competing, and WINNING, in the Arena of Ideas &amp;quot;&quot;/&gt;&lt;property id=&quot;20307&quot; value=&quot;386&quot;/&gt;&lt;/object&gt;&lt;object type=&quot;3&quot; unique_id=&quot;1112936&quot;&gt;&lt;property id=&quot;20148&quot; value=&quot;5&quot;/&gt;&lt;property id=&quot;20300&quot; value=&quot;Slide 10 - &amp;quot;What is Influence?&amp;quot;&quot;/&gt;&lt;property id=&quot;20307&quot; value=&quot;389&quot;/&gt;&lt;/object&gt;&lt;object type=&quot;3&quot; unique_id=&quot;1112937&quot;&gt;&lt;property id=&quot;20148&quot; value=&quot;5&quot;/&gt;&lt;property id=&quot;20300&quot; value=&quot;Slide 11 - &amp;quot;The World Today&amp;quot;&quot;/&gt;&lt;property id=&quot;20307&quot; value=&quot;393&quot;/&gt;&lt;/object&gt;&lt;object type=&quot;3&quot; unique_id=&quot;1112938&quot;&gt;&lt;property id=&quot;20148&quot; value=&quot;5&quot;/&gt;&lt;property id=&quot;20300&quot; value=&quot;Slide 12 - &amp;quot;So How Does It Work?&amp;quot;&quot;/&gt;&lt;property id=&quot;20307&quot; value=&quot;391&quot;/&gt;&lt;/object&gt;&lt;object type=&quot;3&quot; unique_id=&quot;1112939&quot;&gt;&lt;property id=&quot;20148&quot; value=&quot;5&quot;/&gt;&lt;property id=&quot;20300&quot; value=&quot;Slide 13 - &amp;quot;Tactical Approaches&amp;quot;&quot;/&gt;&lt;property id=&quot;20307&quot; value=&quot;392&quot;/&gt;&lt;/object&gt;&lt;object type=&quot;3&quot; unique_id=&quot;1112940&quot;&gt;&lt;property id=&quot;20148&quot; value=&quot;5&quot;/&gt;&lt;property id=&quot;20300&quot; value=&quot;Slide 14 - &amp;quot;Final Thought&amp;quot;&quot;/&gt;&lt;property id=&quot;20307&quot; value=&quot;395&quot;/&gt;&lt;/object&gt;&lt;object type=&quot;3&quot; unique_id=&quot;1112941&quot;&gt;&lt;property id=&quot;20148&quot; value=&quot;5&quot;/&gt;&lt;property id=&quot;20300&quot; value=&quot;Slide 15 - &amp;quot;Thank you &amp;quot;&quot;/&gt;&lt;property id=&quot;20307&quot; value=&quot;397&quot;/&gt;&lt;/object&gt;&lt;object type=&quot;3&quot; unique_id=&quot;1112942&quot;&gt;&lt;property id=&quot;20148&quot; value=&quot;5&quot;/&gt;&lt;property id=&quot;20300&quot; value=&quot;Slide 20 - &amp;quot;SOOs, SOWs, PWSs…Oh My!&amp;quot;&quot;/&gt;&lt;property id=&quot;20307&quot; value=&quot;400&quot;/&gt;&lt;/object&gt;&lt;object type=&quot;3&quot; unique_id=&quot;1112943&quot;&gt;&lt;property id=&quot;20148&quot; value=&quot;5&quot;/&gt;&lt;property id=&quot;20300&quot; value=&quot;Slide 21 - &amp;quot;To SOO or not to SOO…That is the question!&amp;quot;&quot;/&gt;&lt;property id=&quot;20307&quot; value=&quot;401&quot;/&gt;&lt;/object&gt;&lt;object type=&quot;3&quot; unique_id=&quot;1112944&quot;&gt;&lt;property id=&quot;20148&quot; value=&quot;5&quot;/&gt;&lt;property id=&quot;20300&quot; value=&quot;Slide 22 - &amp;quot;How should you start with requirements docs??&amp;quot;&quot;/&gt;&lt;property id=&quot;20307&quot; value=&quot;413&quot;/&gt;&lt;/object&gt;&lt;object type=&quot;3&quot; unique_id=&quot;1112945&quot;&gt;&lt;property id=&quot;20148&quot; value=&quot;5&quot;/&gt;&lt;property id=&quot;20300&quot; value=&quot;Slide 23 - &amp;quot;Being the Acquisition Product Owner&amp;quot;&quot;/&gt;&lt;property id=&quot;20307&quot; value=&quot;414&quot;/&gt;&lt;/object&gt;&lt;object type=&quot;3&quot; unique_id=&quot;1112946&quot;&gt;&lt;property id=&quot;20148&quot; value=&quot;5&quot;/&gt;&lt;property id=&quot;20300&quot; value=&quot;Slide 24 - &amp;quot;To SOO or not to SOO…That is the question!&amp;quot;&quot;/&gt;&lt;property id=&quot;20307&quot; value=&quot;406&quot;/&gt;&lt;/object&gt;&lt;object type=&quot;3&quot; unique_id=&quot;1112947&quot;&gt;&lt;property id=&quot;20148&quot; value=&quot;5&quot;/&gt;&lt;property id=&quot;20300&quot; value=&quot;Slide 25 - &amp;quot;Performance Work Statement (PWS) &amp;quot;&quot;/&gt;&lt;property id=&quot;20307&quot; value=&quot;407&quot;/&gt;&lt;/object&gt;&lt;object type=&quot;3&quot; unique_id=&quot;1112948&quot;&gt;&lt;property id=&quot;20148&quot; value=&quot;5&quot;/&gt;&lt;property id=&quot;20300&quot; value=&quot;Slide 26 - &amp;quot;Statement of Work (SOW) : Owning the HOW&amp;quot;&quot;/&gt;&lt;property id=&quot;20307&quot; value=&quot;408&quot;/&gt;&lt;/object&gt;&lt;object type=&quot;3&quot; unique_id=&quot;1112949&quot;&gt;&lt;property id=&quot;20148&quot; value=&quot;5&quot;/&gt;&lt;property id=&quot;20300&quot; value=&quot;Slide 27 - &amp;quot;Tips for Requirements Documents&amp;amp;#x09;&amp;quot;&quot;/&gt;&lt;property id=&quot;20307&quot; value=&quot;409&quot;/&gt;&lt;/object&gt;&lt;object type=&quot;3&quot; unique_id=&quot;1112950&quot;&gt;&lt;property id=&quot;20148&quot; value=&quot;5&quot;/&gt;&lt;property id=&quot;20300&quot; value=&quot;Slide 28 - &amp;quot;User Story Examples: Representative&amp;amp;#x09;&amp;amp;#x09;&amp;quot;&quot;/&gt;&lt;property id=&quot;20307&quot; value=&quot;410&quot;/&gt;&lt;/object&gt;&lt;object type=&quot;3&quot; unique_id=&quot;1112951&quot;&gt;&lt;property id=&quot;20148&quot; value=&quot;5&quot;/&gt;&lt;property id=&quot;20300&quot; value=&quot;Slide 29 - &amp;quot;Definition of Done – Example 1&amp;quot;&quot;/&gt;&lt;property id=&quot;20307&quot; value=&quot;404&quot;/&gt;&lt;/object&gt;&lt;object type=&quot;3&quot; unique_id=&quot;1112952&quot;&gt;&lt;property id=&quot;20148&quot; value=&quot;5&quot;/&gt;&lt;property id=&quot;20300&quot; value=&quot;Slide 30 - &amp;quot;User Story Examples: Actual&amp;amp;#x09;&amp;amp;#x09;&amp;quot;&quot;/&gt;&lt;property id=&quot;20307&quot; value=&quot;411&quot;/&gt;&lt;/object&gt;&lt;object type=&quot;3&quot; unique_id=&quot;1112953&quot;&gt;&lt;property id=&quot;20148&quot; value=&quot;5&quot;/&gt;&lt;property id=&quot;20300&quot; value=&quot;Slide 31 - &amp;quot;Definition of Done – Example 2&amp;quot;&quot;/&gt;&lt;property id=&quot;20307&quot; value=&quot;412&quot;/&gt;&lt;/object&gt;&lt;object type=&quot;3&quot; unique_id=&quot;1112954&quot;&gt;&lt;property id=&quot;20148&quot; value=&quot;5&quot;/&gt;&lt;property id=&quot;20300&quot; value=&quot;Slide 32 - &amp;quot;SOO Selection Activity: A Quick Poll&amp;quot;&quot;/&gt;&lt;property id=&quot;20307&quot; value=&quot;403&quot;/&gt;&lt;/object&gt;&lt;/object&gt;&lt;/object&gt;&lt;/database&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F5AFEA0F5F1A4CB0E7ABC4C9340C83" ma:contentTypeVersion="" ma:contentTypeDescription="Create a new document." ma:contentTypeScope="" ma:versionID="4308a6a2672614e48e8ae340f944ee6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8FE182-F756-48BD-8604-FB39DCE874F3}">
  <ds:schemaRefs>
    <ds:schemaRef ds:uri="http://schemas.microsoft.com/sharepoint/v3/contenttype/forms"/>
  </ds:schemaRefs>
</ds:datastoreItem>
</file>

<file path=customXml/itemProps2.xml><?xml version="1.0" encoding="utf-8"?>
<ds:datastoreItem xmlns:ds="http://schemas.openxmlformats.org/officeDocument/2006/customXml" ds:itemID="{9101A845-FDAA-4E5D-A0D2-FA99ABF96922}">
  <ds:schemaRefs>
    <ds:schemaRef ds:uri="http://schemas.microsoft.com/office/2006/documentManagement/types"/>
    <ds:schemaRef ds:uri="http://schemas.microsoft.com/office/infopath/2007/PartnerControls"/>
    <ds:schemaRef ds:uri="http://purl.org/dc/terms/"/>
    <ds:schemaRef ds:uri="http://www.w3.org/XML/1998/namespace"/>
    <ds:schemaRef ds:uri="http://schemas.microsoft.com/office/2006/metadata/properties"/>
    <ds:schemaRef ds:uri="http://purl.org/dc/dcmitype/"/>
    <ds:schemaRef ds:uri="http://schemas.openxmlformats.org/package/2006/metadata/core-properties"/>
    <ds:schemaRef ds:uri="http://purl.org/dc/elements/1.1/"/>
  </ds:schemaRefs>
</ds:datastoreItem>
</file>

<file path=customXml/itemProps3.xml><?xml version="1.0" encoding="utf-8"?>
<ds:datastoreItem xmlns:ds="http://schemas.openxmlformats.org/officeDocument/2006/customXml" ds:itemID="{FEF13684-440A-4266-8887-879A403A82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13668</TotalTime>
  <Words>6291</Words>
  <Application>Microsoft Office PowerPoint</Application>
  <PresentationFormat>Widescreen</PresentationFormat>
  <Paragraphs>500</Paragraphs>
  <Slides>33</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Open Sans</vt:lpstr>
      <vt:lpstr>Office Theme</vt:lpstr>
      <vt:lpstr>Digital Acquisition MVP Release 3 –Classroom Session, Day 3</vt:lpstr>
      <vt:lpstr>Day 3 Agenda</vt:lpstr>
      <vt:lpstr>Using the Lean Acquisition Canvas</vt:lpstr>
      <vt:lpstr>Using the Lean Acquisition Canvas </vt:lpstr>
      <vt:lpstr>Activity Overview</vt:lpstr>
      <vt:lpstr>Part 1: Develop a Team Lean Canvas</vt:lpstr>
      <vt:lpstr>Part 2: Team Brief Out</vt:lpstr>
      <vt:lpstr>Morning Break</vt:lpstr>
      <vt:lpstr>Competing, and WINNING, in the Arena of Ideas </vt:lpstr>
      <vt:lpstr>What is Influence?</vt:lpstr>
      <vt:lpstr>The World Today</vt:lpstr>
      <vt:lpstr>So How Does It Work?</vt:lpstr>
      <vt:lpstr>Tactical Approaches</vt:lpstr>
      <vt:lpstr>Final Thought</vt:lpstr>
      <vt:lpstr>Thank you </vt:lpstr>
      <vt:lpstr>Lunch</vt:lpstr>
      <vt:lpstr>Guest Speakers </vt:lpstr>
      <vt:lpstr>Afternoon Break</vt:lpstr>
      <vt:lpstr>SOOs, SOWs, PWSs…Oh My!</vt:lpstr>
      <vt:lpstr>To SOO or not to SOO…That is the question!</vt:lpstr>
      <vt:lpstr>How should you start with requirements docs??</vt:lpstr>
      <vt:lpstr>Being the Acquisition Product Owner</vt:lpstr>
      <vt:lpstr>To SOO or not to SOO…That is the question!</vt:lpstr>
      <vt:lpstr>Performance Work Statement (PWS) </vt:lpstr>
      <vt:lpstr>Statement of Work (SOW) : Owning the HOW</vt:lpstr>
      <vt:lpstr>Tips for Requirements Documents </vt:lpstr>
      <vt:lpstr>User Story Examples: Representative  </vt:lpstr>
      <vt:lpstr>Definition of Done – Example 1</vt:lpstr>
      <vt:lpstr>User Story Examples: Actual  </vt:lpstr>
      <vt:lpstr>Definition of Done – Example 2</vt:lpstr>
      <vt:lpstr>SOO Selection Activity: A Quick Poll</vt:lpstr>
      <vt:lpstr>Summary &amp; Preview of Tomorrow</vt:lpstr>
      <vt:lpstr>Day 4 Agenda</vt:lpstr>
    </vt:vector>
  </TitlesOfParts>
  <Company>Windows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Liska, Damian</dc:creator>
  <cp:lastModifiedBy>Wolf, Brock</cp:lastModifiedBy>
  <cp:revision>421</cp:revision>
  <cp:lastPrinted>2016-11-09T19:46:28Z</cp:lastPrinted>
  <dcterms:created xsi:type="dcterms:W3CDTF">2015-09-18T18:18:02Z</dcterms:created>
  <dcterms:modified xsi:type="dcterms:W3CDTF">2016-11-17T01:10:19Z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0x01010086F5AFEA0F5F1A4CB0E7ABC4C9340C83</vt:lpwstr>
  </property>
</Properties>
</file>