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1"/>
  </p:notesMasterIdLst>
  <p:handoutMasterIdLst>
    <p:handoutMasterId r:id="rId32"/>
  </p:handoutMasterIdLst>
  <p:sldIdLst>
    <p:sldId id="341" r:id="rId5"/>
    <p:sldId id="394" r:id="rId6"/>
    <p:sldId id="418" r:id="rId7"/>
    <p:sldId id="419" r:id="rId8"/>
    <p:sldId id="420" r:id="rId9"/>
    <p:sldId id="421" r:id="rId10"/>
    <p:sldId id="293" r:id="rId11"/>
    <p:sldId id="395" r:id="rId12"/>
    <p:sldId id="397" r:id="rId13"/>
    <p:sldId id="392" r:id="rId14"/>
    <p:sldId id="399" r:id="rId15"/>
    <p:sldId id="400" r:id="rId16"/>
    <p:sldId id="424" r:id="rId17"/>
    <p:sldId id="366" r:id="rId18"/>
    <p:sldId id="357" r:id="rId19"/>
    <p:sldId id="409" r:id="rId20"/>
    <p:sldId id="410" r:id="rId21"/>
    <p:sldId id="411" r:id="rId22"/>
    <p:sldId id="412" r:id="rId23"/>
    <p:sldId id="413" r:id="rId24"/>
    <p:sldId id="414" r:id="rId25"/>
    <p:sldId id="416" r:id="rId26"/>
    <p:sldId id="415" r:id="rId27"/>
    <p:sldId id="283" r:id="rId28"/>
    <p:sldId id="284" r:id="rId29"/>
    <p:sldId id="423" r:id="rId30"/>
  </p:sldIdLst>
  <p:sldSz cx="12192000" cy="6858000"/>
  <p:notesSz cx="7010400" cy="9296400"/>
  <p:custDataLst>
    <p:tags r:id="rId3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tin, Melissa" initials="MM" lastIdx="3" clrIdx="0"/>
  <p:cmAuthor id="1" name="Erin" initials="EF" lastIdx="10"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91F0"/>
    <a:srgbClr val="BE5A11"/>
    <a:srgbClr val="004370"/>
    <a:srgbClr val="DCEAFC"/>
    <a:srgbClr val="0000FF"/>
    <a:srgbClr val="0068A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88649" autoAdjust="0"/>
  </p:normalViewPr>
  <p:slideViewPr>
    <p:cSldViewPr snapToGrid="0">
      <p:cViewPr varScale="1">
        <p:scale>
          <a:sx n="58" d="100"/>
          <a:sy n="58" d="100"/>
        </p:scale>
        <p:origin x="84" y="150"/>
      </p:cViewPr>
      <p:guideLst>
        <p:guide orient="horz" pos="2160"/>
        <p:guide pos="3840"/>
      </p:guideLst>
    </p:cSldViewPr>
  </p:slideViewPr>
  <p:outlineViewPr>
    <p:cViewPr>
      <p:scale>
        <a:sx n="33" d="100"/>
        <a:sy n="33" d="100"/>
      </p:scale>
      <p:origin x="0" y="0"/>
    </p:cViewPr>
  </p:outlineViewPr>
  <p:notesTextViewPr>
    <p:cViewPr>
      <p:scale>
        <a:sx n="66" d="100"/>
        <a:sy n="66" d="100"/>
      </p:scale>
      <p:origin x="0" y="0"/>
    </p:cViewPr>
  </p:notesTextViewPr>
  <p:sorterViewPr>
    <p:cViewPr>
      <p:scale>
        <a:sx n="100" d="100"/>
        <a:sy n="100" d="100"/>
      </p:scale>
      <p:origin x="0" y="9456"/>
    </p:cViewPr>
  </p:sorterViewPr>
  <p:notesViewPr>
    <p:cSldViewPr snapToGrid="0">
      <p:cViewPr>
        <p:scale>
          <a:sx n="85" d="100"/>
          <a:sy n="85" d="100"/>
        </p:scale>
        <p:origin x="-444" y="-7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gs" Target="tags/tag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6-11-07T15:49:14.166" idx="2">
    <p:pos x="178" y="1277"/>
    <p:text>Place holder slide, need Traci to address what we have here per the outline</p:tex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FFCC5A-F34B-45FC-AB4C-56460571982E}"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B6BAFF29-FF15-4821-8EF6-8CFED5517C89}">
      <dgm:prSet phldrT="[Text]"/>
      <dgm:spPr>
        <a:solidFill>
          <a:schemeClr val="accent6">
            <a:lumMod val="75000"/>
          </a:schemeClr>
        </a:solidFill>
      </dgm:spPr>
      <dgm:t>
        <a:bodyPr/>
        <a:lstStyle/>
        <a:p>
          <a:r>
            <a:rPr lang="en-US" dirty="0" smtClean="0"/>
            <a:t>What SOO did you choose?</a:t>
          </a:r>
          <a:endParaRPr lang="en-US" dirty="0"/>
        </a:p>
      </dgm:t>
    </dgm:pt>
    <dgm:pt modelId="{2D11E1DB-1578-4381-B52E-2C85C316492D}" type="parTrans" cxnId="{B7D2CDC7-34FC-4925-9D56-AFE385B89942}">
      <dgm:prSet/>
      <dgm:spPr/>
      <dgm:t>
        <a:bodyPr/>
        <a:lstStyle/>
        <a:p>
          <a:endParaRPr lang="en-US"/>
        </a:p>
      </dgm:t>
    </dgm:pt>
    <dgm:pt modelId="{01936357-3640-4352-B7D9-56C2E2525357}" type="sibTrans" cxnId="{B7D2CDC7-34FC-4925-9D56-AFE385B89942}">
      <dgm:prSet/>
      <dgm:spPr/>
      <dgm:t>
        <a:bodyPr/>
        <a:lstStyle/>
        <a:p>
          <a:endParaRPr lang="en-US"/>
        </a:p>
      </dgm:t>
    </dgm:pt>
    <dgm:pt modelId="{1C674C8C-640E-4CE1-98B4-1C70A0A34C06}">
      <dgm:prSet phldrT="[Text]"/>
      <dgm:spPr>
        <a:solidFill>
          <a:schemeClr val="accent2">
            <a:lumMod val="75000"/>
          </a:schemeClr>
        </a:solidFill>
      </dgm:spPr>
      <dgm:t>
        <a:bodyPr/>
        <a:lstStyle/>
        <a:p>
          <a:r>
            <a:rPr lang="en-US" dirty="0" smtClean="0"/>
            <a:t>Why?</a:t>
          </a:r>
          <a:endParaRPr lang="en-US" dirty="0"/>
        </a:p>
      </dgm:t>
    </dgm:pt>
    <dgm:pt modelId="{8DEBA07E-9644-422A-8024-F6F3484460CB}" type="parTrans" cxnId="{70B48F9E-B62F-4299-8572-B388F45B8936}">
      <dgm:prSet/>
      <dgm:spPr/>
      <dgm:t>
        <a:bodyPr/>
        <a:lstStyle/>
        <a:p>
          <a:endParaRPr lang="en-US"/>
        </a:p>
      </dgm:t>
    </dgm:pt>
    <dgm:pt modelId="{A2D9E32F-8AA9-4935-A249-6F36E8326E7A}" type="sibTrans" cxnId="{70B48F9E-B62F-4299-8572-B388F45B8936}">
      <dgm:prSet/>
      <dgm:spPr/>
      <dgm:t>
        <a:bodyPr/>
        <a:lstStyle/>
        <a:p>
          <a:endParaRPr lang="en-US"/>
        </a:p>
      </dgm:t>
    </dgm:pt>
    <dgm:pt modelId="{88D8B1FB-CBE5-43D0-B9FB-1B66E95B0AB6}">
      <dgm:prSet phldrT="[Text]"/>
      <dgm:spPr>
        <a:solidFill>
          <a:srgbClr val="5A2781"/>
        </a:solidFill>
      </dgm:spPr>
      <dgm:t>
        <a:bodyPr/>
        <a:lstStyle/>
        <a:p>
          <a:r>
            <a:rPr lang="en-US" dirty="0" smtClean="0"/>
            <a:t>What were your tradeoffs?</a:t>
          </a:r>
          <a:endParaRPr lang="en-US" dirty="0"/>
        </a:p>
      </dgm:t>
    </dgm:pt>
    <dgm:pt modelId="{E5E9E96E-2CCC-4006-BE46-E2D18BDF11F5}" type="parTrans" cxnId="{785B989B-DC0C-42A2-8466-AA9F2B0F59D3}">
      <dgm:prSet/>
      <dgm:spPr/>
      <dgm:t>
        <a:bodyPr/>
        <a:lstStyle/>
        <a:p>
          <a:endParaRPr lang="en-US"/>
        </a:p>
      </dgm:t>
    </dgm:pt>
    <dgm:pt modelId="{0AA86D3D-881A-40A5-9A0C-69FF00075941}" type="sibTrans" cxnId="{785B989B-DC0C-42A2-8466-AA9F2B0F59D3}">
      <dgm:prSet/>
      <dgm:spPr/>
      <dgm:t>
        <a:bodyPr/>
        <a:lstStyle/>
        <a:p>
          <a:endParaRPr lang="en-US"/>
        </a:p>
      </dgm:t>
    </dgm:pt>
    <dgm:pt modelId="{D27276A4-4566-4FA7-98EB-4F5CA0D8E787}" type="pres">
      <dgm:prSet presAssocID="{F7FFCC5A-F34B-45FC-AB4C-56460571982E}" presName="Name0" presStyleCnt="0">
        <dgm:presLayoutVars>
          <dgm:chMax val="7"/>
          <dgm:chPref val="7"/>
          <dgm:dir/>
        </dgm:presLayoutVars>
      </dgm:prSet>
      <dgm:spPr/>
      <dgm:t>
        <a:bodyPr/>
        <a:lstStyle/>
        <a:p>
          <a:endParaRPr lang="en-US"/>
        </a:p>
      </dgm:t>
    </dgm:pt>
    <dgm:pt modelId="{2DAEDD59-CCE2-4917-9E8D-37D7A03BCCD7}" type="pres">
      <dgm:prSet presAssocID="{F7FFCC5A-F34B-45FC-AB4C-56460571982E}" presName="Name1" presStyleCnt="0"/>
      <dgm:spPr/>
    </dgm:pt>
    <dgm:pt modelId="{0F3E53F8-5DDA-4BC6-AB5B-97AEBC2B8072}" type="pres">
      <dgm:prSet presAssocID="{F7FFCC5A-F34B-45FC-AB4C-56460571982E}" presName="cycle" presStyleCnt="0"/>
      <dgm:spPr/>
    </dgm:pt>
    <dgm:pt modelId="{75BB67E5-DC55-4DA6-B825-BFD502717880}" type="pres">
      <dgm:prSet presAssocID="{F7FFCC5A-F34B-45FC-AB4C-56460571982E}" presName="srcNode" presStyleLbl="node1" presStyleIdx="0" presStyleCnt="3"/>
      <dgm:spPr/>
    </dgm:pt>
    <dgm:pt modelId="{B2DC932A-A69C-4C1C-B23A-A0A7DE13E960}" type="pres">
      <dgm:prSet presAssocID="{F7FFCC5A-F34B-45FC-AB4C-56460571982E}" presName="conn" presStyleLbl="parChTrans1D2" presStyleIdx="0" presStyleCnt="1"/>
      <dgm:spPr/>
      <dgm:t>
        <a:bodyPr/>
        <a:lstStyle/>
        <a:p>
          <a:endParaRPr lang="en-US"/>
        </a:p>
      </dgm:t>
    </dgm:pt>
    <dgm:pt modelId="{0D2103E7-120A-4A95-921E-74642A920C55}" type="pres">
      <dgm:prSet presAssocID="{F7FFCC5A-F34B-45FC-AB4C-56460571982E}" presName="extraNode" presStyleLbl="node1" presStyleIdx="0" presStyleCnt="3"/>
      <dgm:spPr/>
    </dgm:pt>
    <dgm:pt modelId="{3CBEFF4D-43E2-4751-9514-19B4C75E76CC}" type="pres">
      <dgm:prSet presAssocID="{F7FFCC5A-F34B-45FC-AB4C-56460571982E}" presName="dstNode" presStyleLbl="node1" presStyleIdx="0" presStyleCnt="3"/>
      <dgm:spPr/>
    </dgm:pt>
    <dgm:pt modelId="{2E6EDDA9-E97F-497E-A1C9-ECE19063F5DC}" type="pres">
      <dgm:prSet presAssocID="{B6BAFF29-FF15-4821-8EF6-8CFED5517C89}" presName="text_1" presStyleLbl="node1" presStyleIdx="0" presStyleCnt="3">
        <dgm:presLayoutVars>
          <dgm:bulletEnabled val="1"/>
        </dgm:presLayoutVars>
      </dgm:prSet>
      <dgm:spPr/>
      <dgm:t>
        <a:bodyPr/>
        <a:lstStyle/>
        <a:p>
          <a:endParaRPr lang="en-US"/>
        </a:p>
      </dgm:t>
    </dgm:pt>
    <dgm:pt modelId="{3FC7E7B9-ED7D-44A5-9401-9EE68A0DD2CA}" type="pres">
      <dgm:prSet presAssocID="{B6BAFF29-FF15-4821-8EF6-8CFED5517C89}" presName="accent_1" presStyleCnt="0"/>
      <dgm:spPr/>
    </dgm:pt>
    <dgm:pt modelId="{C4AC9B06-5998-4EE3-A385-DE2262291239}" type="pres">
      <dgm:prSet presAssocID="{B6BAFF29-FF15-4821-8EF6-8CFED5517C89}" presName="accentRepeatNode" presStyleLbl="solidFgAcc1" presStyleIdx="0" presStyleCnt="3"/>
      <dgm:spPr/>
    </dgm:pt>
    <dgm:pt modelId="{72D8026D-4D08-4210-BBB8-F264C56F2DE5}" type="pres">
      <dgm:prSet presAssocID="{1C674C8C-640E-4CE1-98B4-1C70A0A34C06}" presName="text_2" presStyleLbl="node1" presStyleIdx="1" presStyleCnt="3">
        <dgm:presLayoutVars>
          <dgm:bulletEnabled val="1"/>
        </dgm:presLayoutVars>
      </dgm:prSet>
      <dgm:spPr/>
      <dgm:t>
        <a:bodyPr/>
        <a:lstStyle/>
        <a:p>
          <a:endParaRPr lang="en-US"/>
        </a:p>
      </dgm:t>
    </dgm:pt>
    <dgm:pt modelId="{014A5C05-8250-493F-82CB-B286CF11AD4E}" type="pres">
      <dgm:prSet presAssocID="{1C674C8C-640E-4CE1-98B4-1C70A0A34C06}" presName="accent_2" presStyleCnt="0"/>
      <dgm:spPr/>
    </dgm:pt>
    <dgm:pt modelId="{01382DD8-3488-413B-8AA7-4493B86187D7}" type="pres">
      <dgm:prSet presAssocID="{1C674C8C-640E-4CE1-98B4-1C70A0A34C06}" presName="accentRepeatNode" presStyleLbl="solidFgAcc1" presStyleIdx="1" presStyleCnt="3"/>
      <dgm:spPr/>
    </dgm:pt>
    <dgm:pt modelId="{24CD3CCC-51AF-4741-AF5D-06A550B7BC26}" type="pres">
      <dgm:prSet presAssocID="{88D8B1FB-CBE5-43D0-B9FB-1B66E95B0AB6}" presName="text_3" presStyleLbl="node1" presStyleIdx="2" presStyleCnt="3">
        <dgm:presLayoutVars>
          <dgm:bulletEnabled val="1"/>
        </dgm:presLayoutVars>
      </dgm:prSet>
      <dgm:spPr/>
      <dgm:t>
        <a:bodyPr/>
        <a:lstStyle/>
        <a:p>
          <a:endParaRPr lang="en-US"/>
        </a:p>
      </dgm:t>
    </dgm:pt>
    <dgm:pt modelId="{B9CBA7B6-93DE-4FC6-BDE8-E82F468F3B5B}" type="pres">
      <dgm:prSet presAssocID="{88D8B1FB-CBE5-43D0-B9FB-1B66E95B0AB6}" presName="accent_3" presStyleCnt="0"/>
      <dgm:spPr/>
    </dgm:pt>
    <dgm:pt modelId="{1FC19A9E-2756-4AFD-A83F-EDE92DBDE929}" type="pres">
      <dgm:prSet presAssocID="{88D8B1FB-CBE5-43D0-B9FB-1B66E95B0AB6}" presName="accentRepeatNode" presStyleLbl="solidFgAcc1" presStyleIdx="2" presStyleCnt="3"/>
      <dgm:spPr/>
    </dgm:pt>
  </dgm:ptLst>
  <dgm:cxnLst>
    <dgm:cxn modelId="{B173EE6A-E46C-49E5-9025-22B3E842FF07}" type="presOf" srcId="{01936357-3640-4352-B7D9-56C2E2525357}" destId="{B2DC932A-A69C-4C1C-B23A-A0A7DE13E960}" srcOrd="0" destOrd="0" presId="urn:microsoft.com/office/officeart/2008/layout/VerticalCurvedList"/>
    <dgm:cxn modelId="{91C1D465-3F12-44C7-A8A6-D9027C6F5418}" type="presOf" srcId="{88D8B1FB-CBE5-43D0-B9FB-1B66E95B0AB6}" destId="{24CD3CCC-51AF-4741-AF5D-06A550B7BC26}" srcOrd="0" destOrd="0" presId="urn:microsoft.com/office/officeart/2008/layout/VerticalCurvedList"/>
    <dgm:cxn modelId="{83C5F323-CC1A-4EB2-B471-8DF18556F6D2}" type="presOf" srcId="{F7FFCC5A-F34B-45FC-AB4C-56460571982E}" destId="{D27276A4-4566-4FA7-98EB-4F5CA0D8E787}" srcOrd="0" destOrd="0" presId="urn:microsoft.com/office/officeart/2008/layout/VerticalCurvedList"/>
    <dgm:cxn modelId="{B7D2CDC7-34FC-4925-9D56-AFE385B89942}" srcId="{F7FFCC5A-F34B-45FC-AB4C-56460571982E}" destId="{B6BAFF29-FF15-4821-8EF6-8CFED5517C89}" srcOrd="0" destOrd="0" parTransId="{2D11E1DB-1578-4381-B52E-2C85C316492D}" sibTransId="{01936357-3640-4352-B7D9-56C2E2525357}"/>
    <dgm:cxn modelId="{785B989B-DC0C-42A2-8466-AA9F2B0F59D3}" srcId="{F7FFCC5A-F34B-45FC-AB4C-56460571982E}" destId="{88D8B1FB-CBE5-43D0-B9FB-1B66E95B0AB6}" srcOrd="2" destOrd="0" parTransId="{E5E9E96E-2CCC-4006-BE46-E2D18BDF11F5}" sibTransId="{0AA86D3D-881A-40A5-9A0C-69FF00075941}"/>
    <dgm:cxn modelId="{B20D7A37-2524-4682-9CDF-A738BDD8FA65}" type="presOf" srcId="{1C674C8C-640E-4CE1-98B4-1C70A0A34C06}" destId="{72D8026D-4D08-4210-BBB8-F264C56F2DE5}" srcOrd="0" destOrd="0" presId="urn:microsoft.com/office/officeart/2008/layout/VerticalCurvedList"/>
    <dgm:cxn modelId="{6038B651-B7C9-4FDC-91F0-6A9E7DC7E8F4}" type="presOf" srcId="{B6BAFF29-FF15-4821-8EF6-8CFED5517C89}" destId="{2E6EDDA9-E97F-497E-A1C9-ECE19063F5DC}" srcOrd="0" destOrd="0" presId="urn:microsoft.com/office/officeart/2008/layout/VerticalCurvedList"/>
    <dgm:cxn modelId="{70B48F9E-B62F-4299-8572-B388F45B8936}" srcId="{F7FFCC5A-F34B-45FC-AB4C-56460571982E}" destId="{1C674C8C-640E-4CE1-98B4-1C70A0A34C06}" srcOrd="1" destOrd="0" parTransId="{8DEBA07E-9644-422A-8024-F6F3484460CB}" sibTransId="{A2D9E32F-8AA9-4935-A249-6F36E8326E7A}"/>
    <dgm:cxn modelId="{A50E8020-5FAF-4040-92B6-927B6D178E11}" type="presParOf" srcId="{D27276A4-4566-4FA7-98EB-4F5CA0D8E787}" destId="{2DAEDD59-CCE2-4917-9E8D-37D7A03BCCD7}" srcOrd="0" destOrd="0" presId="urn:microsoft.com/office/officeart/2008/layout/VerticalCurvedList"/>
    <dgm:cxn modelId="{D4F80F43-309D-40EF-839E-614CF9BC3FF0}" type="presParOf" srcId="{2DAEDD59-CCE2-4917-9E8D-37D7A03BCCD7}" destId="{0F3E53F8-5DDA-4BC6-AB5B-97AEBC2B8072}" srcOrd="0" destOrd="0" presId="urn:microsoft.com/office/officeart/2008/layout/VerticalCurvedList"/>
    <dgm:cxn modelId="{38FB0BA6-7ADE-4C52-B7E7-089AC69FF607}" type="presParOf" srcId="{0F3E53F8-5DDA-4BC6-AB5B-97AEBC2B8072}" destId="{75BB67E5-DC55-4DA6-B825-BFD502717880}" srcOrd="0" destOrd="0" presId="urn:microsoft.com/office/officeart/2008/layout/VerticalCurvedList"/>
    <dgm:cxn modelId="{69600511-5232-42F0-8DD5-0F42D4E6F2A1}" type="presParOf" srcId="{0F3E53F8-5DDA-4BC6-AB5B-97AEBC2B8072}" destId="{B2DC932A-A69C-4C1C-B23A-A0A7DE13E960}" srcOrd="1" destOrd="0" presId="urn:microsoft.com/office/officeart/2008/layout/VerticalCurvedList"/>
    <dgm:cxn modelId="{11B91288-FE89-43BC-B4CC-96FFC4BE650A}" type="presParOf" srcId="{0F3E53F8-5DDA-4BC6-AB5B-97AEBC2B8072}" destId="{0D2103E7-120A-4A95-921E-74642A920C55}" srcOrd="2" destOrd="0" presId="urn:microsoft.com/office/officeart/2008/layout/VerticalCurvedList"/>
    <dgm:cxn modelId="{EA5632B6-1EBB-417D-83A3-21E8AC81155D}" type="presParOf" srcId="{0F3E53F8-5DDA-4BC6-AB5B-97AEBC2B8072}" destId="{3CBEFF4D-43E2-4751-9514-19B4C75E76CC}" srcOrd="3" destOrd="0" presId="urn:microsoft.com/office/officeart/2008/layout/VerticalCurvedList"/>
    <dgm:cxn modelId="{961A46C2-6A19-4552-9218-F5230DA4E5E1}" type="presParOf" srcId="{2DAEDD59-CCE2-4917-9E8D-37D7A03BCCD7}" destId="{2E6EDDA9-E97F-497E-A1C9-ECE19063F5DC}" srcOrd="1" destOrd="0" presId="urn:microsoft.com/office/officeart/2008/layout/VerticalCurvedList"/>
    <dgm:cxn modelId="{A1EA2E07-4283-447E-A797-BCC3A93AC1E7}" type="presParOf" srcId="{2DAEDD59-CCE2-4917-9E8D-37D7A03BCCD7}" destId="{3FC7E7B9-ED7D-44A5-9401-9EE68A0DD2CA}" srcOrd="2" destOrd="0" presId="urn:microsoft.com/office/officeart/2008/layout/VerticalCurvedList"/>
    <dgm:cxn modelId="{0804B25D-A95E-4143-9959-7E2E639AC890}" type="presParOf" srcId="{3FC7E7B9-ED7D-44A5-9401-9EE68A0DD2CA}" destId="{C4AC9B06-5998-4EE3-A385-DE2262291239}" srcOrd="0" destOrd="0" presId="urn:microsoft.com/office/officeart/2008/layout/VerticalCurvedList"/>
    <dgm:cxn modelId="{3066781F-8918-4A36-85A6-F707764D5DB5}" type="presParOf" srcId="{2DAEDD59-CCE2-4917-9E8D-37D7A03BCCD7}" destId="{72D8026D-4D08-4210-BBB8-F264C56F2DE5}" srcOrd="3" destOrd="0" presId="urn:microsoft.com/office/officeart/2008/layout/VerticalCurvedList"/>
    <dgm:cxn modelId="{DBDC37FD-8ED0-4A8F-894E-F404776F88F8}" type="presParOf" srcId="{2DAEDD59-CCE2-4917-9E8D-37D7A03BCCD7}" destId="{014A5C05-8250-493F-82CB-B286CF11AD4E}" srcOrd="4" destOrd="0" presId="urn:microsoft.com/office/officeart/2008/layout/VerticalCurvedList"/>
    <dgm:cxn modelId="{9F9B3108-ECBC-46F7-89EC-A733301B73E7}" type="presParOf" srcId="{014A5C05-8250-493F-82CB-B286CF11AD4E}" destId="{01382DD8-3488-413B-8AA7-4493B86187D7}" srcOrd="0" destOrd="0" presId="urn:microsoft.com/office/officeart/2008/layout/VerticalCurvedList"/>
    <dgm:cxn modelId="{7BCE70C7-2F0B-4C10-BB80-396D5B6E18FA}" type="presParOf" srcId="{2DAEDD59-CCE2-4917-9E8D-37D7A03BCCD7}" destId="{24CD3CCC-51AF-4741-AF5D-06A550B7BC26}" srcOrd="5" destOrd="0" presId="urn:microsoft.com/office/officeart/2008/layout/VerticalCurvedList"/>
    <dgm:cxn modelId="{FCF815EE-2CE2-40F3-ABC5-F859CEED5BF0}" type="presParOf" srcId="{2DAEDD59-CCE2-4917-9E8D-37D7A03BCCD7}" destId="{B9CBA7B6-93DE-4FC6-BDE8-E82F468F3B5B}" srcOrd="6" destOrd="0" presId="urn:microsoft.com/office/officeart/2008/layout/VerticalCurvedList"/>
    <dgm:cxn modelId="{05026A31-1DCB-4BFD-85D8-04B72A668B00}" type="presParOf" srcId="{B9CBA7B6-93DE-4FC6-BDE8-E82F468F3B5B}" destId="{1FC19A9E-2756-4AFD-A83F-EDE92DBDE929}"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DC932A-A69C-4C1C-B23A-A0A7DE13E960}">
      <dsp:nvSpPr>
        <dsp:cNvPr id="0" name=""/>
        <dsp:cNvSpPr/>
      </dsp:nvSpPr>
      <dsp:spPr>
        <a:xfrm>
          <a:off x="-5388890" y="-825278"/>
          <a:ext cx="6417289" cy="6417289"/>
        </a:xfrm>
        <a:prstGeom prst="blockArc">
          <a:avLst>
            <a:gd name="adj1" fmla="val 18900000"/>
            <a:gd name="adj2" fmla="val 2700000"/>
            <a:gd name="adj3" fmla="val 337"/>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E6EDDA9-E97F-497E-A1C9-ECE19063F5DC}">
      <dsp:nvSpPr>
        <dsp:cNvPr id="0" name=""/>
        <dsp:cNvSpPr/>
      </dsp:nvSpPr>
      <dsp:spPr>
        <a:xfrm>
          <a:off x="661622" y="476673"/>
          <a:ext cx="6396066" cy="953346"/>
        </a:xfrm>
        <a:prstGeom prst="rect">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56719" tIns="99060" rIns="99060" bIns="99060" numCol="1" spcCol="1270" anchor="ctr" anchorCtr="0">
          <a:noAutofit/>
        </a:bodyPr>
        <a:lstStyle/>
        <a:p>
          <a:pPr lvl="0" algn="l" defTabSz="1733550">
            <a:lnSpc>
              <a:spcPct val="90000"/>
            </a:lnSpc>
            <a:spcBef>
              <a:spcPct val="0"/>
            </a:spcBef>
            <a:spcAft>
              <a:spcPct val="35000"/>
            </a:spcAft>
          </a:pPr>
          <a:r>
            <a:rPr lang="en-US" sz="3900" kern="1200" dirty="0" smtClean="0"/>
            <a:t>What SOO did you choose?</a:t>
          </a:r>
          <a:endParaRPr lang="en-US" sz="3900" kern="1200" dirty="0"/>
        </a:p>
      </dsp:txBody>
      <dsp:txXfrm>
        <a:off x="661622" y="476673"/>
        <a:ext cx="6396066" cy="953346"/>
      </dsp:txXfrm>
    </dsp:sp>
    <dsp:sp modelId="{C4AC9B06-5998-4EE3-A385-DE2262291239}">
      <dsp:nvSpPr>
        <dsp:cNvPr id="0" name=""/>
        <dsp:cNvSpPr/>
      </dsp:nvSpPr>
      <dsp:spPr>
        <a:xfrm>
          <a:off x="65780" y="357504"/>
          <a:ext cx="1191683" cy="119168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2D8026D-4D08-4210-BBB8-F264C56F2DE5}">
      <dsp:nvSpPr>
        <dsp:cNvPr id="0" name=""/>
        <dsp:cNvSpPr/>
      </dsp:nvSpPr>
      <dsp:spPr>
        <a:xfrm>
          <a:off x="1008164" y="1906693"/>
          <a:ext cx="6049525" cy="953346"/>
        </a:xfrm>
        <a:prstGeom prst="rect">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56719" tIns="99060" rIns="99060" bIns="99060" numCol="1" spcCol="1270" anchor="ctr" anchorCtr="0">
          <a:noAutofit/>
        </a:bodyPr>
        <a:lstStyle/>
        <a:p>
          <a:pPr lvl="0" algn="l" defTabSz="1733550">
            <a:lnSpc>
              <a:spcPct val="90000"/>
            </a:lnSpc>
            <a:spcBef>
              <a:spcPct val="0"/>
            </a:spcBef>
            <a:spcAft>
              <a:spcPct val="35000"/>
            </a:spcAft>
          </a:pPr>
          <a:r>
            <a:rPr lang="en-US" sz="3900" kern="1200" dirty="0" smtClean="0"/>
            <a:t>Why?</a:t>
          </a:r>
          <a:endParaRPr lang="en-US" sz="3900" kern="1200" dirty="0"/>
        </a:p>
      </dsp:txBody>
      <dsp:txXfrm>
        <a:off x="1008164" y="1906693"/>
        <a:ext cx="6049525" cy="953346"/>
      </dsp:txXfrm>
    </dsp:sp>
    <dsp:sp modelId="{01382DD8-3488-413B-8AA7-4493B86187D7}">
      <dsp:nvSpPr>
        <dsp:cNvPr id="0" name=""/>
        <dsp:cNvSpPr/>
      </dsp:nvSpPr>
      <dsp:spPr>
        <a:xfrm>
          <a:off x="412322" y="1787524"/>
          <a:ext cx="1191683" cy="119168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4CD3CCC-51AF-4741-AF5D-06A550B7BC26}">
      <dsp:nvSpPr>
        <dsp:cNvPr id="0" name=""/>
        <dsp:cNvSpPr/>
      </dsp:nvSpPr>
      <dsp:spPr>
        <a:xfrm>
          <a:off x="661622" y="3336713"/>
          <a:ext cx="6396066" cy="953346"/>
        </a:xfrm>
        <a:prstGeom prst="rect">
          <a:avLst/>
        </a:prstGeom>
        <a:solidFill>
          <a:srgbClr val="5A278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56719" tIns="99060" rIns="99060" bIns="99060" numCol="1" spcCol="1270" anchor="ctr" anchorCtr="0">
          <a:noAutofit/>
        </a:bodyPr>
        <a:lstStyle/>
        <a:p>
          <a:pPr lvl="0" algn="l" defTabSz="1733550">
            <a:lnSpc>
              <a:spcPct val="90000"/>
            </a:lnSpc>
            <a:spcBef>
              <a:spcPct val="0"/>
            </a:spcBef>
            <a:spcAft>
              <a:spcPct val="35000"/>
            </a:spcAft>
          </a:pPr>
          <a:r>
            <a:rPr lang="en-US" sz="3900" kern="1200" dirty="0" smtClean="0"/>
            <a:t>What were your tradeoffs?</a:t>
          </a:r>
          <a:endParaRPr lang="en-US" sz="3900" kern="1200" dirty="0"/>
        </a:p>
      </dsp:txBody>
      <dsp:txXfrm>
        <a:off x="661622" y="3336713"/>
        <a:ext cx="6396066" cy="953346"/>
      </dsp:txXfrm>
    </dsp:sp>
    <dsp:sp modelId="{1FC19A9E-2756-4AFD-A83F-EDE92DBDE929}">
      <dsp:nvSpPr>
        <dsp:cNvPr id="0" name=""/>
        <dsp:cNvSpPr/>
      </dsp:nvSpPr>
      <dsp:spPr>
        <a:xfrm>
          <a:off x="65780" y="3217544"/>
          <a:ext cx="1191683" cy="119168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6B48701F-A889-4B94-A380-68791E188376}" type="datetimeFigureOut">
              <a:rPr lang="en-US" smtClean="0"/>
              <a:t>11/23/2016</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655AD792-D0E5-463E-BAD3-EF54C503734E}" type="slidenum">
              <a:rPr lang="en-US" smtClean="0"/>
              <a:t>‹#›</a:t>
            </a:fld>
            <a:endParaRPr lang="en-US"/>
          </a:p>
        </p:txBody>
      </p:sp>
    </p:spTree>
    <p:extLst>
      <p:ext uri="{BB962C8B-B14F-4D97-AF65-F5344CB8AC3E}">
        <p14:creationId xmlns:p14="http://schemas.microsoft.com/office/powerpoint/2010/main" val="19274943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E6BDC796-006F-442D-A66B-1415D11D2B2A}" type="datetimeFigureOut">
              <a:rPr lang="en-US" smtClean="0"/>
              <a:t>11/23/2016</a:t>
            </a:fld>
            <a:endParaRPr 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3AFC8854-003F-465D-BEBB-FBCAECCCEBB9}" type="slidenum">
              <a:rPr lang="en-US" smtClean="0"/>
              <a:t>‹#›</a:t>
            </a:fld>
            <a:endParaRPr lang="en-US"/>
          </a:p>
        </p:txBody>
      </p:sp>
    </p:spTree>
    <p:extLst>
      <p:ext uri="{BB962C8B-B14F-4D97-AF65-F5344CB8AC3E}">
        <p14:creationId xmlns:p14="http://schemas.microsoft.com/office/powerpoint/2010/main" val="12281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1</a:t>
            </a:fld>
            <a:endParaRPr lang="en-US"/>
          </a:p>
        </p:txBody>
      </p:sp>
    </p:spTree>
    <p:extLst>
      <p:ext uri="{BB962C8B-B14F-4D97-AF65-F5344CB8AC3E}">
        <p14:creationId xmlns:p14="http://schemas.microsoft.com/office/powerpoint/2010/main" val="32141071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Duration:</a:t>
            </a:r>
            <a:r>
              <a:rPr lang="en-US" b="1" baseline="0" dirty="0" smtClean="0"/>
              <a:t> </a:t>
            </a:r>
            <a:r>
              <a:rPr lang="en-US" b="0" baseline="0" dirty="0" smtClean="0"/>
              <a:t>15 minutes</a:t>
            </a:r>
          </a:p>
          <a:p>
            <a:r>
              <a:rPr lang="en-US" b="1" baseline="0" dirty="0" smtClean="0"/>
              <a:t>Timing: </a:t>
            </a:r>
            <a:r>
              <a:rPr lang="en-US" b="0" baseline="0" dirty="0" smtClean="0"/>
              <a:t>10:00-10:15 am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Facilitator: </a:t>
            </a:r>
            <a:r>
              <a:rPr lang="en-US" b="0" baseline="0" dirty="0" smtClean="0"/>
              <a:t>Melissa</a:t>
            </a:r>
            <a:endParaRPr lang="en-US" b="1" dirty="0" smtClean="0"/>
          </a:p>
          <a:p>
            <a:endParaRPr lang="en-US" b="1" dirty="0" smtClean="0"/>
          </a:p>
          <a:p>
            <a:r>
              <a:rPr lang="en-US" b="1" dirty="0" smtClean="0"/>
              <a:t>Facilitator Notes</a:t>
            </a:r>
            <a:r>
              <a:rPr lang="en-US" b="1" baseline="0" dirty="0" smtClean="0"/>
              <a:t> : </a:t>
            </a:r>
            <a:r>
              <a:rPr lang="en-US" sz="1200" kern="1200" dirty="0" smtClean="0">
                <a:solidFill>
                  <a:schemeClr val="tx1"/>
                </a:solidFill>
                <a:effectLst/>
                <a:latin typeface="+mn-lt"/>
                <a:ea typeface="+mn-ea"/>
                <a:cs typeface="+mn-cs"/>
              </a:rPr>
              <a:t> </a:t>
            </a:r>
          </a:p>
          <a:p>
            <a:r>
              <a:rPr lang="en-US" sz="1200" b="0" kern="1200" dirty="0" smtClean="0">
                <a:solidFill>
                  <a:schemeClr val="tx1"/>
                </a:solidFill>
                <a:effectLst/>
                <a:latin typeface="+mn-lt"/>
                <a:ea typeface="+mn-ea"/>
                <a:cs typeface="+mn-cs"/>
              </a:rPr>
              <a:t>10:00-10:15 Break </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AFC8854-003F-465D-BEBB-FBCAECCCEBB9}" type="slidenum">
              <a:rPr lang="en-US" smtClean="0"/>
              <a:t>10</a:t>
            </a:fld>
            <a:endParaRPr lang="en-US"/>
          </a:p>
        </p:txBody>
      </p:sp>
    </p:spTree>
    <p:extLst>
      <p:ext uri="{BB962C8B-B14F-4D97-AF65-F5344CB8AC3E}">
        <p14:creationId xmlns:p14="http://schemas.microsoft.com/office/powerpoint/2010/main" val="12515235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a:t>
            </a:r>
            <a:r>
              <a:rPr lang="en-US" b="1" baseline="0" dirty="0" smtClean="0"/>
              <a:t> </a:t>
            </a:r>
            <a:r>
              <a:rPr lang="en-US" b="0" baseline="0" dirty="0" smtClean="0"/>
              <a:t>Will Randolph</a:t>
            </a:r>
            <a:endParaRPr lang="en-US" b="1" dirty="0" smtClean="0"/>
          </a:p>
          <a:p>
            <a:r>
              <a:rPr lang="en-US" b="1" dirty="0" smtClean="0"/>
              <a:t>Duration:</a:t>
            </a:r>
            <a:r>
              <a:rPr lang="en-US" b="1" baseline="0" dirty="0" smtClean="0"/>
              <a:t> 20</a:t>
            </a:r>
            <a:r>
              <a:rPr lang="en-US" b="0" baseline="0" dirty="0" smtClean="0"/>
              <a:t> minutes</a:t>
            </a:r>
          </a:p>
          <a:p>
            <a:r>
              <a:rPr lang="en-US" b="1" baseline="0" dirty="0" smtClean="0"/>
              <a:t>Timing: </a:t>
            </a:r>
            <a:r>
              <a:rPr lang="en-US" b="0" baseline="0" dirty="0" smtClean="0"/>
              <a:t>10:15-10:35 am</a:t>
            </a:r>
            <a:endParaRPr lang="en-US" b="1" dirty="0" smtClean="0"/>
          </a:p>
          <a:p>
            <a:endParaRPr lang="en-US" b="1" dirty="0" smtClean="0"/>
          </a:p>
          <a:p>
            <a:r>
              <a:rPr lang="en-US" b="1" dirty="0" smtClean="0"/>
              <a:t>Facilitator Notes</a:t>
            </a:r>
            <a:r>
              <a:rPr lang="en-US" b="1" baseline="0" dirty="0" smtClean="0"/>
              <a:t> : </a:t>
            </a:r>
          </a:p>
          <a:p>
            <a:pPr lvl="0"/>
            <a:r>
              <a:rPr lang="en-US" sz="1200" kern="1200" dirty="0" smtClean="0">
                <a:solidFill>
                  <a:schemeClr val="tx1"/>
                </a:solidFill>
                <a:effectLst/>
                <a:latin typeface="+mn-lt"/>
                <a:ea typeface="+mn-ea"/>
                <a:cs typeface="+mn-cs"/>
              </a:rPr>
              <a:t>First,</a:t>
            </a:r>
            <a:r>
              <a:rPr lang="en-US" sz="1200" kern="1200" baseline="0" dirty="0" smtClean="0">
                <a:solidFill>
                  <a:schemeClr val="tx1"/>
                </a:solidFill>
                <a:effectLst/>
                <a:latin typeface="+mn-lt"/>
                <a:ea typeface="+mn-ea"/>
                <a:cs typeface="+mn-cs"/>
              </a:rPr>
              <a:t> t</a:t>
            </a:r>
            <a:r>
              <a:rPr lang="en-US" sz="1200" kern="1200" dirty="0" smtClean="0">
                <a:solidFill>
                  <a:schemeClr val="tx1"/>
                </a:solidFill>
                <a:effectLst/>
                <a:latin typeface="+mn-lt"/>
                <a:ea typeface="+mn-ea"/>
                <a:cs typeface="+mn-cs"/>
              </a:rPr>
              <a:t>eams will work together to write a simple evaluation criteria.</a:t>
            </a:r>
            <a:r>
              <a:rPr lang="en-US" sz="1200" kern="1200" baseline="0" dirty="0" smtClean="0">
                <a:solidFill>
                  <a:schemeClr val="tx1"/>
                </a:solidFill>
                <a:effectLst/>
                <a:latin typeface="+mn-lt"/>
                <a:ea typeface="+mn-ea"/>
                <a:cs typeface="+mn-cs"/>
              </a:rPr>
              <a:t>  Circulate the groups and try to help them think outside the box. </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Then,</a:t>
            </a:r>
            <a:r>
              <a:rPr lang="en-US" sz="1200" kern="1200" baseline="0" dirty="0" smtClean="0">
                <a:solidFill>
                  <a:schemeClr val="tx1"/>
                </a:solidFill>
                <a:effectLst/>
                <a:latin typeface="+mn-lt"/>
                <a:ea typeface="+mn-ea"/>
                <a:cs typeface="+mn-cs"/>
              </a:rPr>
              <a:t> t</a:t>
            </a:r>
            <a:r>
              <a:rPr lang="en-US" sz="1200" kern="1200" dirty="0" smtClean="0">
                <a:solidFill>
                  <a:schemeClr val="tx1"/>
                </a:solidFill>
                <a:effectLst/>
                <a:latin typeface="+mn-lt"/>
                <a:ea typeface="+mn-ea"/>
                <a:cs typeface="+mn-cs"/>
              </a:rPr>
              <a:t>hey will brief out on what they developed and the tradeoffs/considerations that went into what they developed.  </a:t>
            </a:r>
          </a:p>
          <a:p>
            <a:pPr lvl="0"/>
            <a:r>
              <a:rPr lang="en-US" sz="1200" kern="1200" dirty="0" smtClean="0">
                <a:solidFill>
                  <a:schemeClr val="tx1"/>
                </a:solidFill>
                <a:effectLst/>
                <a:latin typeface="+mn-lt"/>
                <a:ea typeface="+mn-ea"/>
                <a:cs typeface="+mn-cs"/>
              </a:rPr>
              <a:t>Finally, facilitators will be designated for each group to encourage “outside the box” thinking.</a:t>
            </a:r>
          </a:p>
          <a:p>
            <a:r>
              <a:rPr lang="en-US" sz="1200" kern="1200" dirty="0" smtClean="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AFC8854-003F-465D-BEBB-FBCAECCCEBB9}" type="slidenum">
              <a:rPr lang="en-US" smtClean="0"/>
              <a:t>11</a:t>
            </a:fld>
            <a:endParaRPr lang="en-US"/>
          </a:p>
        </p:txBody>
      </p:sp>
    </p:spTree>
    <p:extLst>
      <p:ext uri="{BB962C8B-B14F-4D97-AF65-F5344CB8AC3E}">
        <p14:creationId xmlns:p14="http://schemas.microsoft.com/office/powerpoint/2010/main" val="23137116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a:t>
            </a:r>
            <a:r>
              <a:rPr lang="en-US" b="1" baseline="0" dirty="0" smtClean="0"/>
              <a:t> </a:t>
            </a:r>
            <a:r>
              <a:rPr lang="en-US" b="0" baseline="0" dirty="0" smtClean="0"/>
              <a:t>Will Randolph</a:t>
            </a:r>
            <a:endParaRPr lang="en-US" b="1" dirty="0" smtClean="0"/>
          </a:p>
          <a:p>
            <a:r>
              <a:rPr lang="en-US" b="1" dirty="0" smtClean="0"/>
              <a:t>Duration:</a:t>
            </a:r>
            <a:r>
              <a:rPr lang="en-US" b="1" baseline="0" dirty="0" smtClean="0"/>
              <a:t> </a:t>
            </a:r>
            <a:r>
              <a:rPr lang="en-US" b="0" baseline="0" dirty="0" smtClean="0"/>
              <a:t>30 minutes</a:t>
            </a:r>
          </a:p>
          <a:p>
            <a:r>
              <a:rPr lang="en-US" b="1" baseline="0" dirty="0" smtClean="0"/>
              <a:t>Timing: </a:t>
            </a:r>
            <a:r>
              <a:rPr lang="en-US" b="0" baseline="0" dirty="0" smtClean="0"/>
              <a:t>10:35-1:00 pm</a:t>
            </a:r>
            <a:endParaRPr lang="en-US" b="1" dirty="0" smtClean="0"/>
          </a:p>
          <a:p>
            <a:endParaRPr lang="en-US" b="1" dirty="0" smtClean="0"/>
          </a:p>
          <a:p>
            <a:r>
              <a:rPr lang="en-US" b="1" dirty="0" smtClean="0"/>
              <a:t>Facilitator 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Facilitate</a:t>
            </a:r>
            <a:r>
              <a:rPr lang="en-US" sz="1200" kern="1200" baseline="0" dirty="0" smtClean="0">
                <a:solidFill>
                  <a:schemeClr val="tx1"/>
                </a:solidFill>
                <a:effectLst/>
                <a:latin typeface="+mn-lt"/>
                <a:ea typeface="+mn-ea"/>
                <a:cs typeface="+mn-cs"/>
              </a:rPr>
              <a:t> the team brief out. Give them 5 minutes each.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Make sure they have a person assigned to documenting the </a:t>
            </a:r>
            <a:r>
              <a:rPr lang="en-US" sz="1200" kern="1200" baseline="0" dirty="0" err="1" smtClean="0">
                <a:solidFill>
                  <a:schemeClr val="tx1"/>
                </a:solidFill>
                <a:effectLst/>
                <a:latin typeface="+mn-lt"/>
                <a:ea typeface="+mn-ea"/>
                <a:cs typeface="+mn-cs"/>
              </a:rPr>
              <a:t>eval</a:t>
            </a:r>
            <a:r>
              <a:rPr lang="en-US" sz="1200" kern="1200" baseline="0" dirty="0" smtClean="0">
                <a:solidFill>
                  <a:schemeClr val="tx1"/>
                </a:solidFill>
                <a:effectLst/>
                <a:latin typeface="+mn-lt"/>
                <a:ea typeface="+mn-ea"/>
                <a:cs typeface="+mn-cs"/>
              </a:rPr>
              <a:t> criteria and posting it to the Discussion board.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Each team will talk about:</a:t>
            </a:r>
          </a:p>
          <a:p>
            <a:pPr marL="171450" indent="-171450">
              <a:buFontTx/>
              <a:buChar char="-"/>
            </a:pPr>
            <a:r>
              <a:rPr lang="en-US" sz="1200" kern="1200" baseline="0" dirty="0" smtClean="0">
                <a:solidFill>
                  <a:schemeClr val="tx1"/>
                </a:solidFill>
                <a:effectLst/>
                <a:latin typeface="+mn-lt"/>
                <a:ea typeface="+mn-ea"/>
                <a:cs typeface="+mn-cs"/>
              </a:rPr>
              <a:t>W</a:t>
            </a:r>
            <a:r>
              <a:rPr lang="en-US" sz="1200" kern="1200" dirty="0" smtClean="0">
                <a:solidFill>
                  <a:schemeClr val="tx1"/>
                </a:solidFill>
                <a:effectLst/>
                <a:latin typeface="+mn-lt"/>
                <a:ea typeface="+mn-ea"/>
                <a:cs typeface="+mn-cs"/>
              </a:rPr>
              <a:t>hat they developed</a:t>
            </a:r>
          </a:p>
          <a:p>
            <a:pPr marL="171450" indent="-171450">
              <a:buFontTx/>
              <a:buChar char="-"/>
            </a:pPr>
            <a:r>
              <a:rPr lang="en-US" sz="1200" kern="1200" dirty="0" smtClean="0">
                <a:solidFill>
                  <a:schemeClr val="tx1"/>
                </a:solidFill>
                <a:effectLst/>
                <a:latin typeface="+mn-lt"/>
                <a:ea typeface="+mn-ea"/>
                <a:cs typeface="+mn-cs"/>
              </a:rPr>
              <a:t>The tradeoffs/considerations that went into what they developed.</a:t>
            </a:r>
            <a:r>
              <a:rPr lang="en-US" sz="1200" kern="1200" baseline="0" dirty="0" smtClean="0">
                <a:solidFill>
                  <a:schemeClr val="tx1"/>
                </a:solidFill>
                <a:effectLst/>
                <a:latin typeface="+mn-lt"/>
                <a:ea typeface="+mn-ea"/>
                <a:cs typeface="+mn-cs"/>
              </a:rPr>
              <a:t> </a:t>
            </a:r>
          </a:p>
          <a:p>
            <a:pPr marL="171450" indent="-171450">
              <a:buFontTx/>
              <a:buChar char="-"/>
            </a:pPr>
            <a:endParaRPr lang="en-US" sz="1200" b="0" kern="1200" baseline="0" dirty="0" smtClean="0">
              <a:solidFill>
                <a:schemeClr val="tx1"/>
              </a:solidFill>
              <a:effectLst/>
              <a:latin typeface="+mn-lt"/>
              <a:ea typeface="+mn-ea"/>
              <a:cs typeface="+mn-cs"/>
            </a:endParaRPr>
          </a:p>
          <a:p>
            <a:pPr marL="0" indent="0">
              <a:buFontTx/>
              <a:buNone/>
            </a:pPr>
            <a:r>
              <a:rPr lang="en-US" sz="1200" b="0" kern="1200" baseline="0" dirty="0" smtClean="0">
                <a:solidFill>
                  <a:schemeClr val="tx1"/>
                </a:solidFill>
                <a:effectLst/>
                <a:latin typeface="+mn-lt"/>
                <a:ea typeface="+mn-ea"/>
                <a:cs typeface="+mn-cs"/>
              </a:rPr>
              <a:t>Then, hold a large group discussion to go over the questions on the slide. </a:t>
            </a:r>
            <a:r>
              <a:rPr lang="en-US" b="0" baseline="0" dirty="0" smtClean="0"/>
              <a:t> </a:t>
            </a:r>
          </a:p>
        </p:txBody>
      </p:sp>
      <p:sp>
        <p:nvSpPr>
          <p:cNvPr id="4" name="Slide Number Placeholder 3"/>
          <p:cNvSpPr>
            <a:spLocks noGrp="1"/>
          </p:cNvSpPr>
          <p:nvPr>
            <p:ph type="sldNum" sz="quarter" idx="10"/>
          </p:nvPr>
        </p:nvSpPr>
        <p:spPr/>
        <p:txBody>
          <a:bodyPr/>
          <a:lstStyle/>
          <a:p>
            <a:fld id="{3AFC8854-003F-465D-BEBB-FBCAECCCEBB9}" type="slidenum">
              <a:rPr lang="en-US" smtClean="0"/>
              <a:t>12</a:t>
            </a:fld>
            <a:endParaRPr lang="en-US"/>
          </a:p>
        </p:txBody>
      </p:sp>
    </p:spTree>
    <p:extLst>
      <p:ext uri="{BB962C8B-B14F-4D97-AF65-F5344CB8AC3E}">
        <p14:creationId xmlns:p14="http://schemas.microsoft.com/office/powerpoint/2010/main" val="23548375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Duration:</a:t>
            </a:r>
            <a:r>
              <a:rPr lang="en-US" b="1" baseline="0" dirty="0" smtClean="0"/>
              <a:t> </a:t>
            </a:r>
            <a:r>
              <a:rPr lang="en-US" b="0" baseline="0" dirty="0" smtClean="0"/>
              <a:t>15 minutes</a:t>
            </a:r>
          </a:p>
          <a:p>
            <a:r>
              <a:rPr lang="en-US" b="1" baseline="0" dirty="0" smtClean="0"/>
              <a:t>Timing: </a:t>
            </a:r>
            <a:r>
              <a:rPr lang="en-US" b="0" baseline="0" dirty="0" smtClean="0"/>
              <a:t>11-12:30  pm</a:t>
            </a:r>
          </a:p>
          <a:p>
            <a:r>
              <a:rPr lang="en-US" b="1" baseline="0" dirty="0" smtClean="0"/>
              <a:t>Facilitator: </a:t>
            </a:r>
            <a:r>
              <a:rPr lang="en-US" b="0" baseline="0" dirty="0" smtClean="0"/>
              <a:t>Evan Cook</a:t>
            </a:r>
            <a:endParaRPr lang="en-US" b="1" dirty="0" smtClean="0"/>
          </a:p>
          <a:p>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13</a:t>
            </a:fld>
            <a:endParaRPr lang="en-US"/>
          </a:p>
        </p:txBody>
      </p:sp>
    </p:spTree>
    <p:extLst>
      <p:ext uri="{BB962C8B-B14F-4D97-AF65-F5344CB8AC3E}">
        <p14:creationId xmlns:p14="http://schemas.microsoft.com/office/powerpoint/2010/main" val="21316702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a:t>
            </a:r>
            <a:r>
              <a:rPr lang="en-US" b="1" baseline="0" dirty="0" smtClean="0"/>
              <a:t> </a:t>
            </a:r>
            <a:r>
              <a:rPr lang="en-US" b="0" baseline="0" dirty="0" smtClean="0"/>
              <a:t>Melissa</a:t>
            </a:r>
            <a:endParaRPr lang="en-US" b="1" dirty="0" smtClean="0"/>
          </a:p>
          <a:p>
            <a:r>
              <a:rPr lang="en-US" b="1" dirty="0" smtClean="0"/>
              <a:t>Duration:</a:t>
            </a:r>
            <a:r>
              <a:rPr lang="en-US" b="1" baseline="0" dirty="0" smtClean="0"/>
              <a:t> </a:t>
            </a:r>
            <a:r>
              <a:rPr lang="en-US" b="0" baseline="0" dirty="0" smtClean="0"/>
              <a:t>1 hour</a:t>
            </a:r>
          </a:p>
          <a:p>
            <a:r>
              <a:rPr lang="en-US" b="1" baseline="0" dirty="0" smtClean="0"/>
              <a:t>Timing: </a:t>
            </a:r>
            <a:r>
              <a:rPr lang="en-US" b="0" baseline="0" dirty="0" smtClean="0"/>
              <a:t>12:00-1:00 pm</a:t>
            </a: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 Facilitator Notes: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You will have _ minutes to pick up lunch and bring it back before it starts.</a:t>
            </a:r>
            <a:endParaRPr lang="en-US" sz="1200" b="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14</a:t>
            </a:fld>
            <a:endParaRPr lang="en-US"/>
          </a:p>
        </p:txBody>
      </p:sp>
    </p:spTree>
    <p:extLst>
      <p:ext uri="{BB962C8B-B14F-4D97-AF65-F5344CB8AC3E}">
        <p14:creationId xmlns:p14="http://schemas.microsoft.com/office/powerpoint/2010/main" val="38917941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a:t>
            </a:r>
            <a:r>
              <a:rPr lang="en-US" b="0" dirty="0" smtClean="0"/>
              <a:t>Heather</a:t>
            </a:r>
            <a:endParaRPr lang="en-US" b="1" dirty="0" smtClean="0"/>
          </a:p>
          <a:p>
            <a:r>
              <a:rPr lang="en-US" b="1" dirty="0" smtClean="0"/>
              <a:t>Duration:</a:t>
            </a:r>
            <a:r>
              <a:rPr lang="en-US" b="1" baseline="0" dirty="0" smtClean="0"/>
              <a:t> </a:t>
            </a:r>
            <a:r>
              <a:rPr lang="en-US" b="0" baseline="0" dirty="0" smtClean="0"/>
              <a:t>1 hour</a:t>
            </a:r>
          </a:p>
          <a:p>
            <a:r>
              <a:rPr lang="en-US" b="1" baseline="0" dirty="0" smtClean="0"/>
              <a:t>Timing: </a:t>
            </a:r>
            <a:r>
              <a:rPr lang="en-US" b="0" baseline="0" dirty="0" smtClean="0"/>
              <a:t>1:00-4:00 pm</a:t>
            </a:r>
          </a:p>
          <a:p>
            <a:r>
              <a:rPr lang="en-US" b="1" baseline="0" dirty="0" smtClean="0"/>
              <a:t>Facilitator Notes:</a:t>
            </a:r>
          </a:p>
          <a:p>
            <a:r>
              <a:rPr lang="en-US" b="0" dirty="0" smtClean="0"/>
              <a:t>To</a:t>
            </a:r>
            <a:r>
              <a:rPr lang="en-US" b="0" baseline="0" dirty="0" smtClean="0"/>
              <a:t> start this discussion, welcome and introduce the vendors who will be joining the roundtable.</a:t>
            </a:r>
          </a:p>
          <a:p>
            <a:endParaRPr lang="en-US"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smtClean="0"/>
              <a:t>You</a:t>
            </a:r>
            <a:r>
              <a:rPr lang="en-US" b="0" baseline="0" dirty="0" smtClean="0"/>
              <a:t> may recognize a few of our guests from the Influence Conversations activity, but we have a few new faces as well. Each of our guests will introduce themselves. Guests, if you could, please share your name, organization, your job in 1-2 sentences, and your favorite tech read.</a:t>
            </a:r>
            <a:endParaRPr lang="en-US" b="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15</a:t>
            </a:fld>
            <a:endParaRPr lang="en-US"/>
          </a:p>
        </p:txBody>
      </p:sp>
    </p:spTree>
    <p:extLst>
      <p:ext uri="{BB962C8B-B14F-4D97-AF65-F5344CB8AC3E}">
        <p14:creationId xmlns:p14="http://schemas.microsoft.com/office/powerpoint/2010/main" val="35201311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Duration: </a:t>
            </a:r>
            <a:r>
              <a:rPr lang="en-US" b="0" dirty="0" smtClean="0"/>
              <a:t>5 minutes</a:t>
            </a:r>
          </a:p>
          <a:p>
            <a:r>
              <a:rPr lang="en-US" b="1" dirty="0" smtClean="0"/>
              <a:t>Timing</a:t>
            </a:r>
            <a:r>
              <a:rPr lang="en-US" b="0" baseline="0" dirty="0" smtClean="0"/>
              <a:t>: 1-1:05 pm</a:t>
            </a:r>
          </a:p>
          <a:p>
            <a:r>
              <a:rPr lang="en-US" b="1" baseline="0" dirty="0" smtClean="0"/>
              <a:t>Presented by</a:t>
            </a:r>
            <a:r>
              <a:rPr lang="en-US" b="0" baseline="0" dirty="0" smtClean="0"/>
              <a:t>: Heather</a:t>
            </a:r>
          </a:p>
          <a:p>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smtClean="0"/>
              <a:t>For</a:t>
            </a:r>
            <a:r>
              <a:rPr lang="en-US" b="0" baseline="0" dirty="0" smtClean="0"/>
              <a:t> the next several hours, we’ll be working on an activity that will have each of your teams engage a vendor who has worked in digital services. Each team will be working with a different guest that we have brought in for this activity.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First, your team will present what you have for your draft acquisition packages to your vendor.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You’ll take some time getting feedback from the vendor, and after that you will update your acquisition feedback based on your discussion with them.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We’ll have each team give a 5 minute report-out to the cohort, with 5 minutes for each team to answer questions.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Finally, we’ll wrap up this activity with a roundtable discussion with the vendors, who will share other examples of acquisitions they’ve responded to that were particularly effective in encouraging innovation.</a:t>
            </a:r>
          </a:p>
        </p:txBody>
      </p:sp>
      <p:sp>
        <p:nvSpPr>
          <p:cNvPr id="4" name="Slide Number Placeholder 3"/>
          <p:cNvSpPr>
            <a:spLocks noGrp="1"/>
          </p:cNvSpPr>
          <p:nvPr>
            <p:ph type="sldNum" sz="quarter" idx="10"/>
          </p:nvPr>
        </p:nvSpPr>
        <p:spPr/>
        <p:txBody>
          <a:bodyPr/>
          <a:lstStyle/>
          <a:p>
            <a:fld id="{3AFC8854-003F-465D-BEBB-FBCAECCCEBB9}" type="slidenum">
              <a:rPr lang="en-US" smtClean="0"/>
              <a:t>16</a:t>
            </a:fld>
            <a:endParaRPr lang="en-US"/>
          </a:p>
        </p:txBody>
      </p:sp>
    </p:spTree>
    <p:extLst>
      <p:ext uri="{BB962C8B-B14F-4D97-AF65-F5344CB8AC3E}">
        <p14:creationId xmlns:p14="http://schemas.microsoft.com/office/powerpoint/2010/main" val="5048831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b="1" dirty="0" smtClean="0"/>
              <a:t>Duration: </a:t>
            </a:r>
            <a:r>
              <a:rPr lang="en-US" sz="1050" b="0" dirty="0" smtClean="0"/>
              <a:t>5 minutes</a:t>
            </a:r>
          </a:p>
          <a:p>
            <a:r>
              <a:rPr lang="en-US" sz="1050" b="1" dirty="0" smtClean="0"/>
              <a:t>Timing</a:t>
            </a:r>
            <a:r>
              <a:rPr lang="en-US" sz="1050" b="0" baseline="0" dirty="0" smtClean="0"/>
              <a:t>: 1:05-1:10</a:t>
            </a:r>
          </a:p>
          <a:p>
            <a:r>
              <a:rPr lang="en-US" sz="1050" b="1" baseline="0" dirty="0" smtClean="0"/>
              <a:t>Presented by</a:t>
            </a:r>
            <a:r>
              <a:rPr lang="en-US" sz="1050" b="0" baseline="0" dirty="0" smtClean="0"/>
              <a:t>: Heather</a:t>
            </a:r>
          </a:p>
          <a:p>
            <a:endParaRPr lang="en-US" sz="1050" b="1" dirty="0" smtClean="0">
              <a:latin typeface="Arial" panose="020B0604020202020204" pitchFamily="34" charset="0"/>
              <a:cs typeface="Arial" panose="020B0604020202020204" pitchFamily="34" charset="0"/>
            </a:endParaRPr>
          </a:p>
          <a:p>
            <a:r>
              <a:rPr lang="en-US" sz="1050" b="1" dirty="0" smtClean="0">
                <a:latin typeface="Arial" panose="020B0604020202020204" pitchFamily="34" charset="0"/>
                <a:cs typeface="Arial" panose="020B0604020202020204" pitchFamily="34" charset="0"/>
              </a:rPr>
              <a:t>Facilitator Notes</a:t>
            </a:r>
            <a:r>
              <a:rPr lang="en-US" sz="1050" b="1" baseline="0" dirty="0" smtClean="0">
                <a:latin typeface="Arial" panose="020B0604020202020204" pitchFamily="34" charset="0"/>
                <a:cs typeface="Arial" panose="020B0604020202020204" pitchFamily="34" charset="0"/>
              </a:rPr>
              <a:t>: </a:t>
            </a:r>
          </a:p>
          <a:p>
            <a:pPr marL="171450" indent="-171450">
              <a:buFont typeface="Arial" panose="020B0604020202020204" pitchFamily="34" charset="0"/>
              <a:buChar char="•"/>
            </a:pPr>
            <a:r>
              <a:rPr lang="en-US" sz="1050" baseline="0" dirty="0" smtClean="0">
                <a:latin typeface="Arial" panose="020B0604020202020204" pitchFamily="34" charset="0"/>
                <a:cs typeface="Arial" panose="020B0604020202020204" pitchFamily="34" charset="0"/>
              </a:rPr>
              <a:t>You will be hearing from people who have experience responding to innovative digital services RFPs. They will be able to provide you with a unique perspective on your acquisition package. </a:t>
            </a:r>
          </a:p>
          <a:p>
            <a:pPr marL="171450" indent="-171450">
              <a:buFont typeface="Arial" panose="020B0604020202020204" pitchFamily="34" charset="0"/>
              <a:buChar char="•"/>
            </a:pPr>
            <a:r>
              <a:rPr lang="en-US" sz="1050" baseline="0" dirty="0" smtClean="0">
                <a:latin typeface="Arial" panose="020B0604020202020204" pitchFamily="34" charset="0"/>
                <a:cs typeface="Arial" panose="020B0604020202020204" pitchFamily="34" charset="0"/>
              </a:rPr>
              <a:t>By hearing their perspective, you can see how you should adjust your approach to attract vendors. </a:t>
            </a:r>
          </a:p>
          <a:p>
            <a:pPr marL="171450" indent="-171450">
              <a:buFont typeface="Arial" panose="020B0604020202020204" pitchFamily="34" charset="0"/>
              <a:buChar char="•"/>
            </a:pPr>
            <a:r>
              <a:rPr lang="en-US" sz="1050" baseline="0" dirty="0" smtClean="0">
                <a:latin typeface="Arial" panose="020B0604020202020204" pitchFamily="34" charset="0"/>
                <a:cs typeface="Arial" panose="020B0604020202020204" pitchFamily="34" charset="0"/>
              </a:rPr>
              <a:t>This activity builds on two of our Iteration 3.B performance objectives:</a:t>
            </a:r>
          </a:p>
          <a:p>
            <a:pPr marL="628650" lvl="1" indent="-171450">
              <a:buFont typeface="Arial" panose="020B0604020202020204" pitchFamily="34" charset="0"/>
              <a:buChar char="•"/>
            </a:pPr>
            <a:r>
              <a:rPr lang="en-US" sz="1050" baseline="0" dirty="0" smtClean="0">
                <a:latin typeface="Arial" panose="020B0604020202020204" pitchFamily="34" charset="0"/>
                <a:cs typeface="Arial" panose="020B0604020202020204" pitchFamily="34" charset="0"/>
              </a:rPr>
              <a:t>Develop your acquisition package for procuring digital services, including proposal and source selection methods.</a:t>
            </a:r>
          </a:p>
          <a:p>
            <a:pPr marL="628650" lvl="1" indent="-171450">
              <a:buFont typeface="Arial" panose="020B0604020202020204" pitchFamily="34" charset="0"/>
              <a:buChar char="•"/>
            </a:pPr>
            <a:r>
              <a:rPr lang="en-US" sz="1050" baseline="0" dirty="0" smtClean="0">
                <a:latin typeface="Arial" panose="020B0604020202020204" pitchFamily="34" charset="0"/>
                <a:cs typeface="Arial" panose="020B0604020202020204" pitchFamily="34" charset="0"/>
              </a:rPr>
              <a:t>Define evaluation criteria, given evaluation strategy discussed in your acquisition strategy.</a:t>
            </a:r>
          </a:p>
          <a:p>
            <a:pPr marL="171450" lvl="0" indent="-171450">
              <a:buFont typeface="Arial" panose="020B0604020202020204" pitchFamily="34" charset="0"/>
              <a:buChar char="•"/>
            </a:pPr>
            <a:r>
              <a:rPr lang="en-US" sz="1050" baseline="0" dirty="0" smtClean="0">
                <a:latin typeface="Arial" panose="020B0604020202020204" pitchFamily="34" charset="0"/>
                <a:cs typeface="Arial" panose="020B0604020202020204" pitchFamily="34" charset="0"/>
              </a:rPr>
              <a:t>This also helps you to continue thinking innovatively about procuring digital services that will deliver positive outcomes for your agency. </a:t>
            </a:r>
          </a:p>
        </p:txBody>
      </p:sp>
      <p:sp>
        <p:nvSpPr>
          <p:cNvPr id="4" name="Slide Number Placeholder 3"/>
          <p:cNvSpPr>
            <a:spLocks noGrp="1"/>
          </p:cNvSpPr>
          <p:nvPr>
            <p:ph type="sldNum" sz="quarter" idx="10"/>
          </p:nvPr>
        </p:nvSpPr>
        <p:spPr/>
        <p:txBody>
          <a:bodyPr/>
          <a:lstStyle/>
          <a:p>
            <a:fld id="{3AFC8854-003F-465D-BEBB-FBCAECCCEBB9}" type="slidenum">
              <a:rPr lang="en-US" smtClean="0"/>
              <a:t>17</a:t>
            </a:fld>
            <a:endParaRPr lang="en-US"/>
          </a:p>
        </p:txBody>
      </p:sp>
    </p:spTree>
    <p:extLst>
      <p:ext uri="{BB962C8B-B14F-4D97-AF65-F5344CB8AC3E}">
        <p14:creationId xmlns:p14="http://schemas.microsoft.com/office/powerpoint/2010/main" val="6634824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Duration: </a:t>
            </a:r>
            <a:r>
              <a:rPr lang="en-US" b="0" dirty="0" smtClean="0"/>
              <a:t>10 minutes</a:t>
            </a:r>
          </a:p>
          <a:p>
            <a:r>
              <a:rPr lang="en-US" b="1" dirty="0" smtClean="0"/>
              <a:t>Timing</a:t>
            </a:r>
            <a:r>
              <a:rPr lang="en-US" b="0" baseline="0" dirty="0" smtClean="0"/>
              <a:t>: 1:10-1:20</a:t>
            </a:r>
          </a:p>
          <a:p>
            <a:r>
              <a:rPr lang="en-US" b="1" baseline="0" dirty="0" smtClean="0"/>
              <a:t>Presented by</a:t>
            </a:r>
            <a:r>
              <a:rPr lang="en-US" b="0" baseline="0" dirty="0" smtClean="0"/>
              <a:t>: Heather</a:t>
            </a:r>
          </a:p>
          <a:p>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Notes: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smtClean="0"/>
              <a:t>You</a:t>
            </a:r>
            <a:r>
              <a:rPr lang="en-US" b="0" baseline="0" dirty="0" smtClean="0"/>
              <a:t> may recognize a few of our guests from the Influence Conversations activity, but we have a few new faces as well. Each of our guests will introduce themselves. Guests, if you could, please share your name, organization, your job in 1-2 sentences, and your favorite tech read.</a:t>
            </a:r>
            <a:endParaRPr lang="en-US" b="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18</a:t>
            </a:fld>
            <a:endParaRPr lang="en-US"/>
          </a:p>
        </p:txBody>
      </p:sp>
    </p:spTree>
    <p:extLst>
      <p:ext uri="{BB962C8B-B14F-4D97-AF65-F5344CB8AC3E}">
        <p14:creationId xmlns:p14="http://schemas.microsoft.com/office/powerpoint/2010/main" val="3439124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Duration: </a:t>
            </a:r>
            <a:r>
              <a:rPr lang="en-US" b="0" dirty="0" smtClean="0"/>
              <a:t>15 minutes</a:t>
            </a:r>
          </a:p>
          <a:p>
            <a:r>
              <a:rPr lang="en-US" b="1" dirty="0" smtClean="0"/>
              <a:t>Timing</a:t>
            </a:r>
            <a:r>
              <a:rPr lang="en-US" b="0" baseline="0" dirty="0" smtClean="0"/>
              <a:t>: 1:20-1:35</a:t>
            </a:r>
          </a:p>
          <a:p>
            <a:r>
              <a:rPr lang="en-US" b="1" baseline="0" dirty="0" smtClean="0"/>
              <a:t>Presented by</a:t>
            </a:r>
            <a:r>
              <a:rPr lang="en-US" b="0" baseline="0" dirty="0" smtClean="0"/>
              <a:t>: Heather</a:t>
            </a:r>
          </a:p>
          <a:p>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smtClean="0"/>
              <a:t>For the first 15 minutes of</a:t>
            </a:r>
            <a:r>
              <a:rPr lang="en-US" b="0" baseline="0" dirty="0" smtClean="0"/>
              <a:t> the activity, you should share and explain your acquisition package to our vendors as it stands. </a:t>
            </a:r>
            <a:endParaRPr lang="en-US" b="0" dirty="0" smtClean="0"/>
          </a:p>
          <a:p>
            <a:pPr marL="171450" indent="-171450">
              <a:buFont typeface="Arial" panose="020B0604020202020204" pitchFamily="34" charset="0"/>
              <a:buChar char="•"/>
            </a:pPr>
            <a:r>
              <a:rPr lang="en-US" dirty="0" smtClean="0"/>
              <a:t>Share your story with the vendors.</a:t>
            </a:r>
            <a:r>
              <a:rPr lang="en-US" baseline="0" dirty="0" smtClean="0"/>
              <a:t> </a:t>
            </a:r>
          </a:p>
          <a:p>
            <a:pPr marL="171450" indent="-171450">
              <a:buFont typeface="Arial" panose="020B0604020202020204" pitchFamily="34" charset="0"/>
              <a:buChar char="•"/>
            </a:pPr>
            <a:r>
              <a:rPr lang="en-US" baseline="0" dirty="0" smtClean="0"/>
              <a:t>What led you to this point? </a:t>
            </a:r>
          </a:p>
          <a:p>
            <a:pPr marL="628650" lvl="1" indent="-171450">
              <a:buFont typeface="Arial" panose="020B0604020202020204" pitchFamily="34" charset="0"/>
              <a:buChar char="•"/>
            </a:pPr>
            <a:r>
              <a:rPr lang="en-US" baseline="0" dirty="0" smtClean="0"/>
              <a:t>How did you decide to use the evaluation criteria that you did? </a:t>
            </a:r>
          </a:p>
          <a:p>
            <a:pPr marL="171450" indent="-171450">
              <a:buFont typeface="Arial" panose="020B0604020202020204" pitchFamily="34" charset="0"/>
              <a:buChar char="•"/>
            </a:pPr>
            <a:r>
              <a:rPr lang="en-US" baseline="0" dirty="0" smtClean="0"/>
              <a:t>What decisions were made along the way? </a:t>
            </a:r>
          </a:p>
          <a:p>
            <a:pPr marL="628650" lvl="1" indent="-171450">
              <a:buFont typeface="Arial" panose="020B0604020202020204" pitchFamily="34" charset="0"/>
              <a:buChar char="•"/>
            </a:pPr>
            <a:r>
              <a:rPr lang="en-US" baseline="0" dirty="0" smtClean="0"/>
              <a:t>Did you encounter hardships that required you to pivot? </a:t>
            </a:r>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19</a:t>
            </a:fld>
            <a:endParaRPr lang="en-US"/>
          </a:p>
        </p:txBody>
      </p:sp>
    </p:spTree>
    <p:extLst>
      <p:ext uri="{BB962C8B-B14F-4D97-AF65-F5344CB8AC3E}">
        <p14:creationId xmlns:p14="http://schemas.microsoft.com/office/powerpoint/2010/main" val="3080597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a:t>
            </a:r>
            <a:r>
              <a:rPr lang="en-US" b="1" baseline="0" dirty="0" smtClean="0"/>
              <a:t>Melissa</a:t>
            </a:r>
            <a:endParaRPr lang="en-US" b="1" dirty="0" smtClean="0"/>
          </a:p>
          <a:p>
            <a:r>
              <a:rPr lang="en-US" b="1" dirty="0" smtClean="0"/>
              <a:t>Duration:</a:t>
            </a:r>
            <a:r>
              <a:rPr lang="en-US" b="1" baseline="0" dirty="0" smtClean="0"/>
              <a:t> </a:t>
            </a:r>
            <a:r>
              <a:rPr lang="en-US" b="0" baseline="0" dirty="0" smtClean="0"/>
              <a:t>10 minutes</a:t>
            </a:r>
          </a:p>
          <a:p>
            <a:r>
              <a:rPr lang="en-US" b="1" baseline="0" dirty="0" smtClean="0"/>
              <a:t>Timing: </a:t>
            </a:r>
            <a:r>
              <a:rPr lang="en-US" b="0" baseline="0" dirty="0" smtClean="0"/>
              <a:t>8:00-8:10 pm</a:t>
            </a:r>
          </a:p>
          <a:p>
            <a:endParaRPr lang="en-US" b="0" baseline="0" dirty="0" smtClean="0"/>
          </a:p>
          <a:p>
            <a:r>
              <a:rPr lang="en-US" b="1" dirty="0" smtClean="0"/>
              <a:t>Facilitator Notes</a:t>
            </a:r>
            <a:r>
              <a:rPr lang="en-US" b="1" baseline="0" dirty="0" smtClean="0"/>
              <a:t>:</a:t>
            </a:r>
          </a:p>
          <a:p>
            <a:pPr marL="171450" indent="-171450">
              <a:buFont typeface="Arial" panose="020B0604020202020204" pitchFamily="34" charset="0"/>
              <a:buChar char="•"/>
            </a:pPr>
            <a:r>
              <a:rPr lang="en-US" b="0" baseline="0" dirty="0" smtClean="0"/>
              <a:t>Explain that we’ll be reviewing the process of building the key elements of the RFQ.</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latin typeface="+mn-lt"/>
              </a:rPr>
              <a:t>There is a special “brown-bag” lunch if you would like to have lunch in the classroom and ask any questions you have to the USDS team and facilitators.  </a:t>
            </a:r>
          </a:p>
          <a:p>
            <a:pPr marL="171450" indent="-171450">
              <a:buFont typeface="Arial" panose="020B0604020202020204" pitchFamily="34" charset="0"/>
              <a:buChar char="•"/>
            </a:pPr>
            <a:r>
              <a:rPr lang="en-US" b="0" baseline="0" dirty="0" smtClean="0"/>
              <a:t>Then, in the afternoon, we’ll be joined by a guest panel for a round table.</a:t>
            </a:r>
          </a:p>
        </p:txBody>
      </p:sp>
      <p:sp>
        <p:nvSpPr>
          <p:cNvPr id="4" name="Slide Number Placeholder 3"/>
          <p:cNvSpPr>
            <a:spLocks noGrp="1"/>
          </p:cNvSpPr>
          <p:nvPr>
            <p:ph type="sldNum" sz="quarter" idx="10"/>
          </p:nvPr>
        </p:nvSpPr>
        <p:spPr/>
        <p:txBody>
          <a:bodyPr/>
          <a:lstStyle/>
          <a:p>
            <a:fld id="{3AFC8854-003F-465D-BEBB-FBCAECCCEBB9}" type="slidenum">
              <a:rPr lang="en-US" smtClean="0"/>
              <a:t>2</a:t>
            </a:fld>
            <a:endParaRPr lang="en-US"/>
          </a:p>
        </p:txBody>
      </p:sp>
    </p:spTree>
    <p:extLst>
      <p:ext uri="{BB962C8B-B14F-4D97-AF65-F5344CB8AC3E}">
        <p14:creationId xmlns:p14="http://schemas.microsoft.com/office/powerpoint/2010/main" val="11931674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Duration: </a:t>
            </a:r>
            <a:r>
              <a:rPr lang="en-US" b="0" dirty="0" smtClean="0"/>
              <a:t>30 minutes</a:t>
            </a:r>
          </a:p>
          <a:p>
            <a:r>
              <a:rPr lang="en-US" b="1" dirty="0" smtClean="0"/>
              <a:t>Timing</a:t>
            </a:r>
            <a:r>
              <a:rPr lang="en-US" b="0" baseline="0" dirty="0" smtClean="0"/>
              <a:t>: 1:35-2 pm</a:t>
            </a:r>
          </a:p>
          <a:p>
            <a:r>
              <a:rPr lang="en-US" b="1" baseline="0" dirty="0" smtClean="0"/>
              <a:t>Presented by</a:t>
            </a:r>
            <a:r>
              <a:rPr lang="en-US" b="0" baseline="0" dirty="0" smtClean="0"/>
              <a:t>: Heather</a:t>
            </a:r>
          </a:p>
          <a:p>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Notes: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171450" indent="-171450">
              <a:buFont typeface="Arial" panose="020B0604020202020204" pitchFamily="34" charset="0"/>
              <a:buChar char="•"/>
            </a:pPr>
            <a:r>
              <a:rPr lang="en-US" dirty="0" smtClean="0"/>
              <a:t>You will now spend some time hearing</a:t>
            </a:r>
            <a:r>
              <a:rPr lang="en-US" baseline="0" dirty="0" smtClean="0"/>
              <a:t> your vendor’s thoughts on your draft acquisition package. Your vendors will be giving you several pieces of information, ranging from whether they would respond to the RFP, to what stood out as exciting about it. </a:t>
            </a:r>
          </a:p>
          <a:p>
            <a:pPr marL="171450" indent="-171450">
              <a:buFont typeface="Arial" panose="020B0604020202020204" pitchFamily="34" charset="0"/>
              <a:buChar char="•"/>
            </a:pPr>
            <a:r>
              <a:rPr lang="en-US" baseline="0" dirty="0" smtClean="0"/>
              <a:t>After this half hour block, you will spend some time incorporating their thoughts into your draft acquisition package.</a:t>
            </a:r>
          </a:p>
          <a:p>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20</a:t>
            </a:fld>
            <a:endParaRPr lang="en-US"/>
          </a:p>
        </p:txBody>
      </p:sp>
    </p:spTree>
    <p:extLst>
      <p:ext uri="{BB962C8B-B14F-4D97-AF65-F5344CB8AC3E}">
        <p14:creationId xmlns:p14="http://schemas.microsoft.com/office/powerpoint/2010/main" val="9296110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Duration: </a:t>
            </a:r>
            <a:r>
              <a:rPr lang="en-US" b="0" dirty="0" smtClean="0"/>
              <a:t>30 minutes</a:t>
            </a:r>
          </a:p>
          <a:p>
            <a:r>
              <a:rPr lang="en-US" b="1" dirty="0" smtClean="0"/>
              <a:t>Timing</a:t>
            </a:r>
            <a:r>
              <a:rPr lang="en-US" b="0" baseline="0" dirty="0" smtClean="0"/>
              <a:t>: 2:00-2:30pm</a:t>
            </a:r>
          </a:p>
          <a:p>
            <a:r>
              <a:rPr lang="en-US" b="1" baseline="0" dirty="0" smtClean="0"/>
              <a:t>Presented by</a:t>
            </a:r>
            <a:r>
              <a:rPr lang="en-US" b="0" baseline="0" dirty="0" smtClean="0"/>
              <a:t>: Heather</a:t>
            </a:r>
          </a:p>
          <a:p>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smtClean="0"/>
              <a:t>Based on the feedback you have received</a:t>
            </a:r>
            <a:r>
              <a:rPr lang="en-US" b="0" baseline="0" dirty="0" smtClean="0"/>
              <a:t> from your vendor, you should spend 30 minutes revising your acquisition package. Let us know if you have any questions as you are making your revisions</a:t>
            </a:r>
            <a:endParaRPr lang="en-US" b="0" dirty="0" smtClean="0"/>
          </a:p>
          <a:p>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21</a:t>
            </a:fld>
            <a:endParaRPr lang="en-US"/>
          </a:p>
        </p:txBody>
      </p:sp>
    </p:spTree>
    <p:extLst>
      <p:ext uri="{BB962C8B-B14F-4D97-AF65-F5344CB8AC3E}">
        <p14:creationId xmlns:p14="http://schemas.microsoft.com/office/powerpoint/2010/main" val="20422146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Duration: </a:t>
            </a:r>
            <a:r>
              <a:rPr lang="en-US" b="0" dirty="0" smtClean="0"/>
              <a:t>15 minutes</a:t>
            </a:r>
          </a:p>
          <a:p>
            <a:r>
              <a:rPr lang="en-US" b="1" dirty="0" smtClean="0"/>
              <a:t>Timing</a:t>
            </a:r>
            <a:r>
              <a:rPr lang="en-US" b="0" baseline="0" dirty="0" smtClean="0"/>
              <a:t>: 2:30-2:45 pm</a:t>
            </a:r>
          </a:p>
        </p:txBody>
      </p:sp>
      <p:sp>
        <p:nvSpPr>
          <p:cNvPr id="4" name="Slide Number Placeholder 3"/>
          <p:cNvSpPr>
            <a:spLocks noGrp="1"/>
          </p:cNvSpPr>
          <p:nvPr>
            <p:ph type="sldNum" sz="quarter" idx="10"/>
          </p:nvPr>
        </p:nvSpPr>
        <p:spPr/>
        <p:txBody>
          <a:bodyPr/>
          <a:lstStyle/>
          <a:p>
            <a:fld id="{3AFC8854-003F-465D-BEBB-FBCAECCCEBB9}" type="slidenum">
              <a:rPr lang="en-US" smtClean="0"/>
              <a:t>22</a:t>
            </a:fld>
            <a:endParaRPr lang="en-US"/>
          </a:p>
        </p:txBody>
      </p:sp>
    </p:spTree>
    <p:extLst>
      <p:ext uri="{BB962C8B-B14F-4D97-AF65-F5344CB8AC3E}">
        <p14:creationId xmlns:p14="http://schemas.microsoft.com/office/powerpoint/2010/main" val="19675751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Duration: </a:t>
            </a:r>
            <a:r>
              <a:rPr lang="en-US" b="0" dirty="0" smtClean="0"/>
              <a:t>45</a:t>
            </a:r>
            <a:r>
              <a:rPr lang="en-US" b="0" baseline="0" dirty="0" smtClean="0"/>
              <a:t> minutes</a:t>
            </a:r>
            <a:endParaRPr lang="en-US" b="0" dirty="0" smtClean="0"/>
          </a:p>
          <a:p>
            <a:r>
              <a:rPr lang="en-US" b="1" dirty="0" smtClean="0"/>
              <a:t>Timing</a:t>
            </a:r>
            <a:r>
              <a:rPr lang="en-US" b="0" baseline="0" dirty="0" smtClean="0"/>
              <a:t>: 2:45-3:30pm</a:t>
            </a:r>
          </a:p>
          <a:p>
            <a:r>
              <a:rPr lang="en-US" b="1" baseline="0" dirty="0" smtClean="0"/>
              <a:t>Presented by</a:t>
            </a:r>
            <a:r>
              <a:rPr lang="en-US" b="0" baseline="0" dirty="0" smtClean="0"/>
              <a:t>: Heather</a:t>
            </a:r>
          </a:p>
          <a:p>
            <a:endParaRPr lang="en-US" dirty="0" smtClean="0"/>
          </a:p>
          <a:p>
            <a:pPr marL="171450" indent="-171450">
              <a:buFont typeface="Arial" panose="020B0604020202020204" pitchFamily="34" charset="0"/>
              <a:buChar char="•"/>
            </a:pPr>
            <a:r>
              <a:rPr lang="en-US" dirty="0" smtClean="0"/>
              <a:t>Now let’s hear from each of our teams.</a:t>
            </a:r>
            <a:r>
              <a:rPr lang="en-US" baseline="0" dirty="0" smtClean="0"/>
              <a:t> We will be spending the next hour on this, with 5 minutes for each presentation, and 5 minutes per group for questions and comments from the cohort. </a:t>
            </a:r>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23</a:t>
            </a:fld>
            <a:endParaRPr lang="en-US"/>
          </a:p>
        </p:txBody>
      </p:sp>
    </p:spTree>
    <p:extLst>
      <p:ext uri="{BB962C8B-B14F-4D97-AF65-F5344CB8AC3E}">
        <p14:creationId xmlns:p14="http://schemas.microsoft.com/office/powerpoint/2010/main" val="9036800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Duration:</a:t>
            </a:r>
            <a:r>
              <a:rPr lang="en-US" b="1" baseline="0" dirty="0" smtClean="0"/>
              <a:t> </a:t>
            </a:r>
            <a:r>
              <a:rPr lang="en-US" b="0" baseline="0" dirty="0" smtClean="0"/>
              <a:t>5 minutes</a:t>
            </a:r>
          </a:p>
          <a:p>
            <a:r>
              <a:rPr lang="en-US" b="1" baseline="0" dirty="0" smtClean="0"/>
              <a:t>Timing: </a:t>
            </a:r>
            <a:r>
              <a:rPr lang="en-US" b="0" baseline="0" dirty="0" smtClean="0"/>
              <a:t>3:55-4:00 pm</a:t>
            </a:r>
          </a:p>
          <a:p>
            <a:r>
              <a:rPr lang="en-US" b="1" baseline="0" dirty="0" smtClean="0"/>
              <a:t>Facilitator: </a:t>
            </a:r>
            <a:r>
              <a:rPr lang="en-US" b="0" baseline="0" dirty="0" smtClean="0"/>
              <a:t>Melissa</a:t>
            </a:r>
          </a:p>
        </p:txBody>
      </p:sp>
      <p:sp>
        <p:nvSpPr>
          <p:cNvPr id="4" name="Slide Number Placeholder 3"/>
          <p:cNvSpPr>
            <a:spLocks noGrp="1"/>
          </p:cNvSpPr>
          <p:nvPr>
            <p:ph type="sldNum" sz="quarter" idx="10"/>
          </p:nvPr>
        </p:nvSpPr>
        <p:spPr/>
        <p:txBody>
          <a:bodyPr/>
          <a:lstStyle/>
          <a:p>
            <a:fld id="{3AFC8854-003F-465D-BEBB-FBCAECCCEBB9}" type="slidenum">
              <a:rPr lang="en-US" smtClean="0"/>
              <a:t>24</a:t>
            </a:fld>
            <a:endParaRPr lang="en-US"/>
          </a:p>
        </p:txBody>
      </p:sp>
    </p:spTree>
    <p:extLst>
      <p:ext uri="{BB962C8B-B14F-4D97-AF65-F5344CB8AC3E}">
        <p14:creationId xmlns:p14="http://schemas.microsoft.com/office/powerpoint/2010/main" val="35575292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Duration:</a:t>
            </a:r>
            <a:r>
              <a:rPr lang="en-US" b="1" baseline="0" dirty="0" smtClean="0"/>
              <a:t> </a:t>
            </a:r>
            <a:r>
              <a:rPr lang="en-US" b="0" baseline="0" dirty="0" smtClean="0"/>
              <a:t>5 minutes</a:t>
            </a:r>
          </a:p>
          <a:p>
            <a:r>
              <a:rPr lang="en-US" b="1" baseline="0" dirty="0" smtClean="0"/>
              <a:t>Timing: </a:t>
            </a:r>
            <a:r>
              <a:rPr lang="en-US" b="0" baseline="0" dirty="0" smtClean="0"/>
              <a:t>3:55-4:00 pm</a:t>
            </a:r>
          </a:p>
          <a:p>
            <a:r>
              <a:rPr lang="en-US" b="1" baseline="0" dirty="0" smtClean="0"/>
              <a:t>Facilitator: </a:t>
            </a:r>
            <a:r>
              <a:rPr lang="en-US" b="0" baseline="0" dirty="0" smtClean="0"/>
              <a:t>Melissa</a:t>
            </a:r>
          </a:p>
          <a:p>
            <a:endParaRPr lang="en-US"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Notes</a:t>
            </a:r>
            <a:r>
              <a:rPr lang="en-US" b="1" baseline="0"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baseline="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1" baseline="0" dirty="0" smtClean="0"/>
          </a:p>
          <a:p>
            <a:endParaRPr lang="en-US" b="0" baseline="0" dirty="0" smtClean="0"/>
          </a:p>
          <a:p>
            <a:endParaRPr lang="en-US" b="0" baseline="0" dirty="0" smtClean="0"/>
          </a:p>
          <a:p>
            <a:endParaRPr lang="en-US" b="1"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25</a:t>
            </a:fld>
            <a:endParaRPr lang="en-US"/>
          </a:p>
        </p:txBody>
      </p:sp>
    </p:spTree>
    <p:extLst>
      <p:ext uri="{BB962C8B-B14F-4D97-AF65-F5344CB8AC3E}">
        <p14:creationId xmlns:p14="http://schemas.microsoft.com/office/powerpoint/2010/main" val="1193167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Duration:</a:t>
            </a:r>
            <a:r>
              <a:rPr lang="en-US" b="1" baseline="0" dirty="0" smtClean="0"/>
              <a:t> </a:t>
            </a:r>
            <a:r>
              <a:rPr lang="en-US" b="0" baseline="0" dirty="0" smtClean="0"/>
              <a:t>5 minutes</a:t>
            </a:r>
          </a:p>
          <a:p>
            <a:r>
              <a:rPr lang="en-US" b="1" baseline="0" dirty="0" smtClean="0"/>
              <a:t>Timing: </a:t>
            </a:r>
            <a:r>
              <a:rPr lang="en-US" b="0" baseline="0" dirty="0" smtClean="0"/>
              <a:t>8:10-9:30 am</a:t>
            </a:r>
          </a:p>
          <a:p>
            <a:r>
              <a:rPr lang="en-US" b="1" baseline="0" dirty="0" smtClean="0"/>
              <a:t>Facilitator: </a:t>
            </a:r>
            <a:r>
              <a:rPr lang="en-US" b="0" baseline="0" dirty="0" smtClean="0"/>
              <a:t>Traci/Will</a:t>
            </a:r>
            <a:endParaRPr lang="en-US" b="1" dirty="0" smtClean="0"/>
          </a:p>
          <a:p>
            <a:endParaRPr lang="en-US" sz="12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AFC8854-003F-465D-BEBB-FBCAECCCEBB9}" type="slidenum">
              <a:rPr lang="en-US" smtClean="0"/>
              <a:t>3</a:t>
            </a:fld>
            <a:endParaRPr lang="en-US"/>
          </a:p>
        </p:txBody>
      </p:sp>
    </p:spTree>
    <p:extLst>
      <p:ext uri="{BB962C8B-B14F-4D97-AF65-F5344CB8AC3E}">
        <p14:creationId xmlns:p14="http://schemas.microsoft.com/office/powerpoint/2010/main" val="3836661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Duration:</a:t>
            </a:r>
            <a:r>
              <a:rPr lang="en-US" b="1" baseline="0" dirty="0" smtClean="0"/>
              <a:t> </a:t>
            </a:r>
            <a:r>
              <a:rPr lang="en-US" b="0" baseline="0" dirty="0" smtClean="0"/>
              <a:t>5 minutes</a:t>
            </a:r>
          </a:p>
          <a:p>
            <a:r>
              <a:rPr lang="en-US" b="1" baseline="0" dirty="0" smtClean="0"/>
              <a:t>Timing: </a:t>
            </a:r>
            <a:r>
              <a:rPr lang="en-US" b="0" baseline="0" dirty="0" smtClean="0"/>
              <a:t>8:10-8:15 am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Facilitator: </a:t>
            </a:r>
            <a:r>
              <a:rPr lang="en-US" b="0" baseline="0" dirty="0" smtClean="0"/>
              <a:t>Traci/Will</a:t>
            </a:r>
            <a:endParaRPr lang="en-US" b="1" dirty="0" smtClean="0"/>
          </a:p>
          <a:p>
            <a:endParaRPr lang="en-US" b="1" dirty="0" smtClean="0"/>
          </a:p>
          <a:p>
            <a:r>
              <a:rPr lang="en-US" b="1" dirty="0" smtClean="0"/>
              <a:t>Facilitator Notes</a:t>
            </a:r>
            <a:r>
              <a:rPr lang="en-US" b="1" baseline="0" dirty="0" smtClean="0"/>
              <a:t> : </a:t>
            </a:r>
          </a:p>
          <a:p>
            <a:r>
              <a:rPr lang="en-US" sz="1200" b="0" kern="1200" dirty="0" smtClean="0">
                <a:solidFill>
                  <a:schemeClr val="tx1"/>
                </a:solidFill>
                <a:effectLst/>
                <a:latin typeface="+mn-lt"/>
                <a:ea typeface="+mn-ea"/>
                <a:cs typeface="+mn-cs"/>
              </a:rPr>
              <a:t>Briefly</a:t>
            </a:r>
            <a:r>
              <a:rPr lang="en-US" sz="1200" b="0" kern="1200" baseline="0" dirty="0" smtClean="0">
                <a:solidFill>
                  <a:schemeClr val="tx1"/>
                </a:solidFill>
                <a:effectLst/>
                <a:latin typeface="+mn-lt"/>
                <a:ea typeface="+mn-ea"/>
                <a:cs typeface="+mn-cs"/>
              </a:rPr>
              <a:t> read over the background info on the slides.  </a:t>
            </a:r>
            <a:r>
              <a:rPr lang="en-US" sz="1200" b="0" kern="1200" dirty="0" smtClean="0">
                <a:solidFill>
                  <a:schemeClr val="tx1"/>
                </a:solidFill>
                <a:effectLst/>
                <a:latin typeface="+mn-lt"/>
                <a:ea typeface="+mn-ea"/>
                <a:cs typeface="+mn-cs"/>
              </a:rPr>
              <a:t>In</a:t>
            </a:r>
            <a:r>
              <a:rPr lang="en-US" sz="1200" b="0" kern="1200" baseline="0" dirty="0" smtClean="0">
                <a:solidFill>
                  <a:schemeClr val="tx1"/>
                </a:solidFill>
                <a:effectLst/>
                <a:latin typeface="+mn-lt"/>
                <a:ea typeface="+mn-ea"/>
                <a:cs typeface="+mn-cs"/>
              </a:rPr>
              <a:t> this activity,</a:t>
            </a:r>
            <a:r>
              <a:rPr lang="en-US" sz="1200" b="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students will get into tables based on the</a:t>
            </a:r>
            <a:r>
              <a:rPr lang="en-US" sz="1200" kern="1200" baseline="0" dirty="0" smtClean="0">
                <a:solidFill>
                  <a:schemeClr val="tx1"/>
                </a:solidFill>
                <a:effectLst/>
                <a:latin typeface="+mn-lt"/>
                <a:ea typeface="+mn-ea"/>
                <a:cs typeface="+mn-cs"/>
              </a:rPr>
              <a:t> SOO they choose.  Move to the next slide for instructions. </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AFC8854-003F-465D-BEBB-FBCAECCCEBB9}" type="slidenum">
              <a:rPr lang="en-US" smtClean="0"/>
              <a:t>4</a:t>
            </a:fld>
            <a:endParaRPr lang="en-US"/>
          </a:p>
        </p:txBody>
      </p:sp>
    </p:spTree>
    <p:extLst>
      <p:ext uri="{BB962C8B-B14F-4D97-AF65-F5344CB8AC3E}">
        <p14:creationId xmlns:p14="http://schemas.microsoft.com/office/powerpoint/2010/main" val="3553543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a:t>
            </a:r>
            <a:r>
              <a:rPr lang="en-US" b="1" baseline="0" dirty="0" smtClean="0"/>
              <a:t> </a:t>
            </a:r>
            <a:r>
              <a:rPr lang="en-US" b="0" baseline="0" dirty="0" smtClean="0"/>
              <a:t>Will Randolph</a:t>
            </a:r>
            <a:endParaRPr lang="en-US" b="1" dirty="0" smtClean="0"/>
          </a:p>
          <a:p>
            <a:r>
              <a:rPr lang="en-US" b="1" dirty="0" smtClean="0"/>
              <a:t>Duration:</a:t>
            </a:r>
            <a:r>
              <a:rPr lang="en-US" b="1" baseline="0" dirty="0" smtClean="0"/>
              <a:t> </a:t>
            </a:r>
            <a:r>
              <a:rPr lang="en-US" b="0" baseline="0" dirty="0" smtClean="0"/>
              <a:t>30 minutes</a:t>
            </a:r>
          </a:p>
          <a:p>
            <a:r>
              <a:rPr lang="en-US" b="1" baseline="0" dirty="0" smtClean="0"/>
              <a:t>Timing: </a:t>
            </a:r>
            <a:r>
              <a:rPr lang="en-US" b="0" baseline="0" dirty="0" smtClean="0"/>
              <a:t>8:15-8:45 am</a:t>
            </a:r>
            <a:endParaRPr lang="en-US" b="1" dirty="0" smtClean="0"/>
          </a:p>
          <a:p>
            <a:endParaRPr lang="en-US" b="1" dirty="0" smtClean="0"/>
          </a:p>
          <a:p>
            <a:r>
              <a:rPr lang="en-US" b="1" dirty="0" smtClean="0"/>
              <a:t>Facilitator Notes</a:t>
            </a:r>
            <a:r>
              <a:rPr lang="en-US" b="1" baseline="0" dirty="0" smtClean="0"/>
              <a:t> : </a:t>
            </a:r>
          </a:p>
          <a:p>
            <a:pPr lvl="0"/>
            <a:r>
              <a:rPr lang="en-US" sz="1200" b="0" kern="1200" baseline="0" dirty="0" smtClean="0">
                <a:solidFill>
                  <a:schemeClr val="tx1"/>
                </a:solidFill>
                <a:effectLst/>
                <a:latin typeface="+mn-lt"/>
                <a:ea typeface="+mn-ea"/>
                <a:cs typeface="+mn-cs"/>
              </a:rPr>
              <a:t>Tell participants:</a:t>
            </a:r>
          </a:p>
          <a:p>
            <a:pPr marL="171450" lvl="0" indent="-171450">
              <a:buFontTx/>
              <a:buChar char="-"/>
            </a:pPr>
            <a:r>
              <a:rPr lang="en-US" sz="1200" b="0" kern="1200" dirty="0" smtClean="0">
                <a:solidFill>
                  <a:schemeClr val="tx1"/>
                </a:solidFill>
                <a:effectLst/>
                <a:latin typeface="+mn-lt"/>
                <a:ea typeface="+mn-ea"/>
                <a:cs typeface="+mn-cs"/>
              </a:rPr>
              <a:t>To work in your teams to prepare a briefing on why you choose a certain SOO over another; what were the tradeoffs?</a:t>
            </a:r>
          </a:p>
          <a:p>
            <a:pPr marL="171450" lvl="0" indent="-171450">
              <a:buFontTx/>
              <a:buChar char="-"/>
            </a:pPr>
            <a:r>
              <a:rPr lang="en-US" sz="1200" b="0" kern="1200" dirty="0" smtClean="0">
                <a:solidFill>
                  <a:schemeClr val="tx1"/>
                </a:solidFill>
                <a:effectLst/>
                <a:latin typeface="+mn-lt"/>
                <a:ea typeface="+mn-ea"/>
                <a:cs typeface="+mn-cs"/>
              </a:rPr>
              <a:t>Facilitators will sit</a:t>
            </a:r>
            <a:r>
              <a:rPr lang="en-US" sz="1200" b="0" kern="1200" baseline="0" dirty="0" smtClean="0">
                <a:solidFill>
                  <a:schemeClr val="tx1"/>
                </a:solidFill>
                <a:effectLst/>
                <a:latin typeface="+mn-lt"/>
                <a:ea typeface="+mn-ea"/>
                <a:cs typeface="+mn-cs"/>
              </a:rPr>
              <a:t> in with each group and assist if needed.</a:t>
            </a:r>
            <a:endParaRPr lang="en-US" sz="1200" b="0" kern="1200" dirty="0" smtClean="0">
              <a:solidFill>
                <a:schemeClr val="tx1"/>
              </a:solidFill>
              <a:effectLst/>
              <a:latin typeface="+mn-lt"/>
              <a:ea typeface="+mn-ea"/>
              <a:cs typeface="+mn-cs"/>
            </a:endParaRPr>
          </a:p>
          <a:p>
            <a:pPr marL="171450" lvl="0" indent="-171450">
              <a:buFontTx/>
              <a:buChar char="-"/>
            </a:pPr>
            <a:r>
              <a:rPr lang="en-US" sz="1200" b="0" kern="1200" dirty="0" smtClean="0">
                <a:solidFill>
                  <a:schemeClr val="tx1"/>
                </a:solidFill>
                <a:effectLst/>
                <a:latin typeface="+mn-lt"/>
                <a:ea typeface="+mn-ea"/>
                <a:cs typeface="+mn-cs"/>
              </a:rPr>
              <a:t>Be prepared to share your results with the class</a:t>
            </a:r>
          </a:p>
          <a:p>
            <a:pPr lvl="0"/>
            <a:endParaRPr lang="en-US" sz="1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AFC8854-003F-465D-BEBB-FBCAECCCEBB9}" type="slidenum">
              <a:rPr lang="en-US" smtClean="0"/>
              <a:t>5</a:t>
            </a:fld>
            <a:endParaRPr lang="en-US"/>
          </a:p>
        </p:txBody>
      </p:sp>
    </p:spTree>
    <p:extLst>
      <p:ext uri="{BB962C8B-B14F-4D97-AF65-F5344CB8AC3E}">
        <p14:creationId xmlns:p14="http://schemas.microsoft.com/office/powerpoint/2010/main" val="23137116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a:t>
            </a:r>
            <a:r>
              <a:rPr lang="en-US" b="1" baseline="0" dirty="0" smtClean="0"/>
              <a:t> </a:t>
            </a:r>
            <a:r>
              <a:rPr lang="en-US" b="0" baseline="0" dirty="0" smtClean="0"/>
              <a:t>Will Randolph</a:t>
            </a:r>
            <a:endParaRPr lang="en-US" b="1" dirty="0" smtClean="0"/>
          </a:p>
          <a:p>
            <a:r>
              <a:rPr lang="en-US" b="1" dirty="0" smtClean="0"/>
              <a:t>Duration:</a:t>
            </a:r>
            <a:r>
              <a:rPr lang="en-US" b="1" baseline="0" dirty="0" smtClean="0"/>
              <a:t> </a:t>
            </a:r>
            <a:r>
              <a:rPr lang="en-US" b="0" baseline="0" dirty="0" smtClean="0"/>
              <a:t>45 minutes</a:t>
            </a:r>
          </a:p>
          <a:p>
            <a:r>
              <a:rPr lang="en-US" b="1" baseline="0" dirty="0" smtClean="0"/>
              <a:t>Timing: </a:t>
            </a:r>
            <a:r>
              <a:rPr lang="en-US" b="0" baseline="0" dirty="0" smtClean="0"/>
              <a:t>8:45-9:30</a:t>
            </a:r>
            <a:endParaRPr lang="en-US" b="1" dirty="0" smtClean="0"/>
          </a:p>
          <a:p>
            <a:endParaRPr lang="en-US" b="1" dirty="0" smtClean="0"/>
          </a:p>
          <a:p>
            <a:r>
              <a:rPr lang="en-US" b="1" dirty="0" smtClean="0"/>
              <a:t>Facilitator Notes</a:t>
            </a:r>
            <a:r>
              <a:rPr lang="en-US" b="1" baseline="0" dirty="0" smtClean="0"/>
              <a:t> : </a:t>
            </a:r>
          </a:p>
          <a:p>
            <a:pPr lvl="0"/>
            <a:r>
              <a:rPr lang="en-US" sz="1200" kern="1200" dirty="0" smtClean="0">
                <a:solidFill>
                  <a:schemeClr val="tx1"/>
                </a:solidFill>
                <a:effectLst/>
                <a:latin typeface="+mn-lt"/>
                <a:ea typeface="+mn-ea"/>
                <a:cs typeface="+mn-cs"/>
              </a:rPr>
              <a:t>Each group will report out</a:t>
            </a:r>
            <a:r>
              <a:rPr lang="en-US" sz="1200" kern="1200" baseline="0" dirty="0" smtClean="0">
                <a:solidFill>
                  <a:schemeClr val="tx1"/>
                </a:solidFill>
                <a:effectLst/>
                <a:latin typeface="+mn-lt"/>
                <a:ea typeface="+mn-ea"/>
                <a:cs typeface="+mn-cs"/>
              </a:rPr>
              <a:t> on their decisions, answering the following questions:</a:t>
            </a:r>
          </a:p>
          <a:p>
            <a:pPr marL="171450" lvl="0" indent="-171450">
              <a:buFontTx/>
              <a:buChar char="-"/>
            </a:pPr>
            <a:r>
              <a:rPr lang="en-US" sz="1200" kern="1200" baseline="0" dirty="0" smtClean="0">
                <a:solidFill>
                  <a:schemeClr val="tx1"/>
                </a:solidFill>
                <a:effectLst/>
                <a:latin typeface="+mn-lt"/>
                <a:ea typeface="+mn-ea"/>
                <a:cs typeface="+mn-cs"/>
              </a:rPr>
              <a:t>What SOO did you choose?</a:t>
            </a:r>
          </a:p>
          <a:p>
            <a:pPr marL="171450" lvl="0" indent="-171450">
              <a:buFontTx/>
              <a:buChar char="-"/>
            </a:pPr>
            <a:r>
              <a:rPr lang="en-US" sz="1200" kern="1200" baseline="0" dirty="0" smtClean="0">
                <a:solidFill>
                  <a:schemeClr val="tx1"/>
                </a:solidFill>
                <a:effectLst/>
                <a:latin typeface="+mn-lt"/>
                <a:ea typeface="+mn-ea"/>
                <a:cs typeface="+mn-cs"/>
              </a:rPr>
              <a:t>Why?</a:t>
            </a:r>
          </a:p>
          <a:p>
            <a:pPr marL="171450" lvl="0" indent="-171450">
              <a:buFontTx/>
              <a:buChar char="-"/>
            </a:pPr>
            <a:r>
              <a:rPr lang="en-US" sz="1200" kern="1200" baseline="0" dirty="0" smtClean="0">
                <a:solidFill>
                  <a:schemeClr val="tx1"/>
                </a:solidFill>
                <a:effectLst/>
                <a:latin typeface="+mn-lt"/>
                <a:ea typeface="+mn-ea"/>
                <a:cs typeface="+mn-cs"/>
              </a:rPr>
              <a:t>What were your tradeoffs?</a:t>
            </a:r>
          </a:p>
          <a:p>
            <a:pPr marL="171450" lvl="0" indent="-171450">
              <a:buFontTx/>
              <a:buChar char="-"/>
            </a:pPr>
            <a:endParaRPr lang="en-US" sz="1200" kern="1200" baseline="0" dirty="0">
              <a:solidFill>
                <a:schemeClr val="tx1"/>
              </a:solidFill>
              <a:effectLst/>
              <a:latin typeface="+mn-lt"/>
              <a:ea typeface="+mn-ea"/>
              <a:cs typeface="+mn-cs"/>
            </a:endParaRPr>
          </a:p>
          <a:p>
            <a:pPr marL="0" lvl="0" indent="0">
              <a:buFontTx/>
              <a:buNone/>
            </a:pPr>
            <a:r>
              <a:rPr lang="en-US" sz="1200" kern="1200" baseline="0" dirty="0" smtClean="0">
                <a:solidFill>
                  <a:schemeClr val="tx1"/>
                </a:solidFill>
                <a:effectLst/>
                <a:latin typeface="+mn-lt"/>
                <a:ea typeface="+mn-ea"/>
                <a:cs typeface="+mn-cs"/>
              </a:rPr>
              <a:t>Discuss:</a:t>
            </a:r>
          </a:p>
          <a:p>
            <a:pPr marL="171450" lvl="0" indent="-171450">
              <a:buFontTx/>
              <a:buChar char="-"/>
            </a:pPr>
            <a:r>
              <a:rPr lang="en-US" sz="1200" kern="1200" baseline="0" dirty="0" smtClean="0">
                <a:solidFill>
                  <a:schemeClr val="tx1"/>
                </a:solidFill>
                <a:effectLst/>
                <a:latin typeface="+mn-lt"/>
                <a:ea typeface="+mn-ea"/>
                <a:cs typeface="+mn-cs"/>
              </a:rPr>
              <a:t>Which groups chose the same SOO. Did they have the same reasons for changing it?</a:t>
            </a:r>
          </a:p>
          <a:p>
            <a:pPr marL="171450" lvl="0" indent="-171450">
              <a:buFontTx/>
              <a:buChar char="-"/>
            </a:pPr>
            <a:r>
              <a:rPr lang="en-US" sz="1200" kern="1200" baseline="0" dirty="0" smtClean="0">
                <a:solidFill>
                  <a:schemeClr val="tx1"/>
                </a:solidFill>
                <a:effectLst/>
                <a:latin typeface="+mn-lt"/>
                <a:ea typeface="+mn-ea"/>
                <a:cs typeface="+mn-cs"/>
              </a:rPr>
              <a:t>Did anyone think of something new after listing to the other groups report out?</a:t>
            </a:r>
          </a:p>
        </p:txBody>
      </p:sp>
      <p:sp>
        <p:nvSpPr>
          <p:cNvPr id="4" name="Slide Number Placeholder 3"/>
          <p:cNvSpPr>
            <a:spLocks noGrp="1"/>
          </p:cNvSpPr>
          <p:nvPr>
            <p:ph type="sldNum" sz="quarter" idx="10"/>
          </p:nvPr>
        </p:nvSpPr>
        <p:spPr/>
        <p:txBody>
          <a:bodyPr/>
          <a:lstStyle/>
          <a:p>
            <a:fld id="{3AFC8854-003F-465D-BEBB-FBCAECCCEBB9}" type="slidenum">
              <a:rPr lang="en-US" smtClean="0"/>
              <a:t>6</a:t>
            </a:fld>
            <a:endParaRPr lang="en-US"/>
          </a:p>
        </p:txBody>
      </p:sp>
    </p:spTree>
    <p:extLst>
      <p:ext uri="{BB962C8B-B14F-4D97-AF65-F5344CB8AC3E}">
        <p14:creationId xmlns:p14="http://schemas.microsoft.com/office/powerpoint/2010/main" val="23548375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Duration:</a:t>
            </a:r>
            <a:r>
              <a:rPr lang="en-US" b="1" baseline="0" dirty="0" smtClean="0"/>
              <a:t> </a:t>
            </a:r>
            <a:r>
              <a:rPr lang="en-US" b="0" baseline="0" dirty="0" smtClean="0"/>
              <a:t>1 hour 30 minutes</a:t>
            </a:r>
          </a:p>
          <a:p>
            <a:r>
              <a:rPr lang="en-US" b="1" baseline="0" dirty="0" smtClean="0"/>
              <a:t>Timing: </a:t>
            </a:r>
            <a:r>
              <a:rPr lang="en-US" b="0" baseline="0" dirty="0" smtClean="0"/>
              <a:t>9:30-11:00 pm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Facilitator: </a:t>
            </a:r>
            <a:r>
              <a:rPr lang="en-US" b="0" baseline="0" dirty="0" smtClean="0"/>
              <a:t>Will Randolph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r>
              <a:rPr lang="en-US" b="1" dirty="0" smtClean="0"/>
              <a:t>Facilitator Notes</a:t>
            </a:r>
            <a:r>
              <a:rPr lang="en-US" b="1" baseline="0" dirty="0" smtClean="0"/>
              <a:t> : </a:t>
            </a:r>
          </a:p>
          <a:p>
            <a:pPr lvl="0"/>
            <a:r>
              <a:rPr lang="en-US" sz="1200" kern="1200" dirty="0" smtClean="0">
                <a:solidFill>
                  <a:schemeClr val="tx1"/>
                </a:solidFill>
                <a:effectLst/>
                <a:latin typeface="+mn-lt"/>
                <a:ea typeface="+mn-ea"/>
                <a:cs typeface="+mn-cs"/>
              </a:rPr>
              <a:t>Begin setting up the exercise.</a:t>
            </a:r>
            <a:endParaRPr lang="en-US" b="0" baseline="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7</a:t>
            </a:fld>
            <a:endParaRPr lang="en-US"/>
          </a:p>
        </p:txBody>
      </p:sp>
    </p:spTree>
    <p:extLst>
      <p:ext uri="{BB962C8B-B14F-4D97-AF65-F5344CB8AC3E}">
        <p14:creationId xmlns:p14="http://schemas.microsoft.com/office/powerpoint/2010/main" val="38366610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Duration:</a:t>
            </a:r>
            <a:r>
              <a:rPr lang="en-US" b="1" baseline="0" dirty="0" smtClean="0"/>
              <a:t> 30 minutes</a:t>
            </a:r>
            <a:endParaRPr lang="en-US" b="0" baseline="0" dirty="0" smtClean="0"/>
          </a:p>
          <a:p>
            <a:r>
              <a:rPr lang="en-US" b="1" baseline="0" dirty="0" smtClean="0"/>
              <a:t>Timing: </a:t>
            </a:r>
            <a:r>
              <a:rPr lang="en-US" b="0" baseline="0" dirty="0" smtClean="0"/>
              <a:t>9:30-10:00 am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Facilitator: </a:t>
            </a:r>
            <a:r>
              <a:rPr lang="en-US" b="0" baseline="0" dirty="0" smtClean="0"/>
              <a:t>Traci/Will</a:t>
            </a:r>
            <a:endParaRPr lang="en-US" b="1" dirty="0" smtClean="0"/>
          </a:p>
          <a:p>
            <a:endParaRPr lang="en-US" b="1" dirty="0" smtClean="0"/>
          </a:p>
          <a:p>
            <a:r>
              <a:rPr lang="en-US" b="1" dirty="0" smtClean="0"/>
              <a:t>Facilitator Notes</a:t>
            </a:r>
            <a:r>
              <a:rPr lang="en-US" b="1" baseline="0" dirty="0" smtClean="0"/>
              <a:t> : </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How do</a:t>
            </a:r>
            <a:r>
              <a:rPr lang="en-US" sz="1200" kern="1200" baseline="0" dirty="0" smtClean="0">
                <a:solidFill>
                  <a:schemeClr val="tx1"/>
                </a:solidFill>
                <a:effectLst/>
                <a:latin typeface="+mn-lt"/>
                <a:ea typeface="+mn-ea"/>
                <a:cs typeface="+mn-cs"/>
              </a:rPr>
              <a:t> you</a:t>
            </a:r>
            <a:r>
              <a:rPr lang="en-US" sz="1200" kern="1200" dirty="0" smtClean="0">
                <a:solidFill>
                  <a:schemeClr val="tx1"/>
                </a:solidFill>
                <a:effectLst/>
                <a:latin typeface="+mn-lt"/>
                <a:ea typeface="+mn-ea"/>
                <a:cs typeface="+mn-cs"/>
              </a:rPr>
              <a:t> handle a situation where a program office spends two months writing a requirements document that’s not what you need? There are tradeoffs associated with requirements (e.g., what’s the true cost of documentation?), the impact on your relationship with the program office, and determining what will really “break” the agile process and what won’t.</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If the PMO sends you an SOW or PWS all scripted out, how do you recognize that is not the right strategy? What elements can break the agile process? How do you mitigate that, if the PMO is going be too prescriptive? What can the CO control? How do</a:t>
            </a:r>
            <a:r>
              <a:rPr lang="en-US" sz="1200" kern="1200" baseline="0" dirty="0" smtClean="0">
                <a:solidFill>
                  <a:schemeClr val="tx1"/>
                </a:solidFill>
                <a:effectLst/>
                <a:latin typeface="+mn-lt"/>
                <a:ea typeface="+mn-ea"/>
                <a:cs typeface="+mn-cs"/>
              </a:rPr>
              <a:t> you</a:t>
            </a:r>
            <a:r>
              <a:rPr lang="en-US" sz="1200" kern="1200" dirty="0" smtClean="0">
                <a:solidFill>
                  <a:schemeClr val="tx1"/>
                </a:solidFill>
                <a:effectLst/>
                <a:latin typeface="+mn-lt"/>
                <a:ea typeface="+mn-ea"/>
                <a:cs typeface="+mn-cs"/>
              </a:rPr>
              <a:t> communicate this strategy change?</a:t>
            </a:r>
            <a:r>
              <a:rPr lang="en-US" sz="1200" kern="1200" baseline="0" dirty="0" smtClean="0">
                <a:solidFill>
                  <a:schemeClr val="tx1"/>
                </a:solidFill>
                <a:effectLst/>
                <a:latin typeface="+mn-lt"/>
                <a:ea typeface="+mn-ea"/>
                <a:cs typeface="+mn-cs"/>
              </a:rPr>
              <a:t> T</a:t>
            </a:r>
            <a:r>
              <a:rPr lang="en-US" sz="1200" kern="1200" dirty="0" smtClean="0">
                <a:solidFill>
                  <a:schemeClr val="tx1"/>
                </a:solidFill>
                <a:effectLst/>
                <a:latin typeface="+mn-lt"/>
                <a:ea typeface="+mn-ea"/>
                <a:cs typeface="+mn-cs"/>
              </a:rPr>
              <a:t>he CO could change </a:t>
            </a:r>
            <a:r>
              <a:rPr lang="en-US" sz="1200" kern="1200" dirty="0" err="1" smtClean="0">
                <a:solidFill>
                  <a:schemeClr val="tx1"/>
                </a:solidFill>
                <a:effectLst/>
                <a:latin typeface="+mn-lt"/>
                <a:ea typeface="+mn-ea"/>
                <a:cs typeface="+mn-cs"/>
              </a:rPr>
              <a:t>PoP</a:t>
            </a:r>
            <a:r>
              <a:rPr lang="en-US" sz="1200" kern="1200" dirty="0" smtClean="0">
                <a:solidFill>
                  <a:schemeClr val="tx1"/>
                </a:solidFill>
                <a:effectLst/>
                <a:latin typeface="+mn-lt"/>
                <a:ea typeface="+mn-ea"/>
                <a:cs typeface="+mn-cs"/>
              </a:rPr>
              <a:t>, change to a SOO, etc.  </a:t>
            </a:r>
          </a:p>
          <a:p>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8</a:t>
            </a:fld>
            <a:endParaRPr lang="en-US"/>
          </a:p>
        </p:txBody>
      </p:sp>
    </p:spTree>
    <p:extLst>
      <p:ext uri="{BB962C8B-B14F-4D97-AF65-F5344CB8AC3E}">
        <p14:creationId xmlns:p14="http://schemas.microsoft.com/office/powerpoint/2010/main" val="25296689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Duration:</a:t>
            </a:r>
            <a:r>
              <a:rPr lang="en-US" b="1" baseline="0" dirty="0" smtClean="0"/>
              <a:t> 2</a:t>
            </a:r>
            <a:r>
              <a:rPr lang="en-US" b="0" baseline="0" dirty="0" smtClean="0"/>
              <a:t> minutes</a:t>
            </a:r>
          </a:p>
          <a:p>
            <a:r>
              <a:rPr lang="en-US" b="1" baseline="0" dirty="0" smtClean="0"/>
              <a:t>Timing: </a:t>
            </a:r>
            <a:r>
              <a:rPr lang="en-US" b="0" baseline="0" dirty="0" smtClean="0"/>
              <a:t>10:00-10:02 am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Facilitator: </a:t>
            </a:r>
            <a:r>
              <a:rPr lang="en-US" b="0" baseline="0" dirty="0" smtClean="0"/>
              <a:t>Traci/Will Randolph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pPr lvl="0"/>
            <a:r>
              <a:rPr lang="en-US" sz="1200" kern="1200" dirty="0" smtClean="0">
                <a:solidFill>
                  <a:schemeClr val="tx1"/>
                </a:solidFill>
                <a:effectLst/>
                <a:latin typeface="+mn-lt"/>
                <a:ea typeface="+mn-ea"/>
                <a:cs typeface="+mn-cs"/>
              </a:rPr>
              <a:t>Now that they have filled out the lean canvas and selected their SOO, the next step is to develop the following sections of the RFP:</a:t>
            </a:r>
            <a:endParaRPr lang="en-US" sz="11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Section L: Instructions for formatting, organizing, and submitting the proposal</a:t>
            </a:r>
            <a:endParaRPr lang="en-US" sz="11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Section M: Source selection, and evaluation factors</a:t>
            </a:r>
            <a:endParaRPr lang="en-US" sz="11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9</a:t>
            </a:fld>
            <a:endParaRPr lang="en-US"/>
          </a:p>
        </p:txBody>
      </p:sp>
    </p:spTree>
    <p:extLst>
      <p:ext uri="{BB962C8B-B14F-4D97-AF65-F5344CB8AC3E}">
        <p14:creationId xmlns:p14="http://schemas.microsoft.com/office/powerpoint/2010/main" val="14945052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rgbClr val="429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pic>
        <p:nvPicPr>
          <p:cNvPr id="1026" name="Picture 2" descr="http://icf-edx-pilot.cloudapp.net/static/themes/ionisx/images/sunrise.98dd28f2df8a.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1114425"/>
            <a:ext cx="12198969" cy="3494496"/>
          </a:xfrm>
          <a:prstGeom prst="rect">
            <a:avLst/>
          </a:prstGeom>
          <a:noFill/>
          <a:effectLst>
            <a:outerShdw blurRad="50800" dist="254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lvl1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fld id="{DFA5455E-396F-4CC6-B1CB-7A7B8FB4B650}" type="datetimeFigureOut">
              <a:rPr lang="en-US" smtClean="0"/>
              <a:pPr/>
              <a:t>11/23/2016</a:t>
            </a:fld>
            <a:endParaRPr lang="en-US"/>
          </a:p>
        </p:txBody>
      </p:sp>
      <p:sp>
        <p:nvSpPr>
          <p:cNvPr id="5" name="Footer Placeholder 4"/>
          <p:cNvSpPr>
            <a:spLocks noGrp="1"/>
          </p:cNvSpPr>
          <p:nvPr>
            <p:ph type="ftr" sz="quarter" idx="11"/>
          </p:nvPr>
        </p:nvSpPr>
        <p:spPr/>
        <p:txBody>
          <a:bodyPr/>
          <a:lstStyle>
            <a:lvl1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fld id="{40880CF9-F3C5-4D12-BC1E-00E909D0208D}" type="slidenum">
              <a:rPr lang="en-US" smtClean="0"/>
              <a:pPr/>
              <a:t>‹#›</a:t>
            </a:fld>
            <a:endParaRPr lang="en-US" dirty="0"/>
          </a:p>
        </p:txBody>
      </p:sp>
      <p:sp>
        <p:nvSpPr>
          <p:cNvPr id="8" name="Rectangle 7"/>
          <p:cNvSpPr/>
          <p:nvPr userDrawn="1"/>
        </p:nvSpPr>
        <p:spPr>
          <a:xfrm>
            <a:off x="266700" y="1256121"/>
            <a:ext cx="8924925" cy="1515654"/>
          </a:xfrm>
          <a:prstGeom prst="rect">
            <a:avLst/>
          </a:prstGeom>
          <a:solidFill>
            <a:srgbClr val="FFFFFF">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66700" y="1341846"/>
            <a:ext cx="9144000" cy="829854"/>
          </a:xfrm>
        </p:spPr>
        <p:txBody>
          <a:bodyPr anchor="b">
            <a:normAutofit/>
          </a:bodyPr>
          <a:lstStyle>
            <a:lvl1pPr algn="l">
              <a:defRPr sz="360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smtClean="0"/>
              <a:t>Click to edit Master title style</a:t>
            </a:r>
            <a:endParaRPr lang="en-US" dirty="0"/>
          </a:p>
        </p:txBody>
      </p:sp>
      <p:sp>
        <p:nvSpPr>
          <p:cNvPr id="10" name="Rectangle 9"/>
          <p:cNvSpPr/>
          <p:nvPr userDrawn="1"/>
        </p:nvSpPr>
        <p:spPr>
          <a:xfrm>
            <a:off x="266700" y="2771775"/>
            <a:ext cx="8924544" cy="866775"/>
          </a:xfrm>
          <a:prstGeom prst="rect">
            <a:avLst/>
          </a:prstGeom>
          <a:solidFill>
            <a:srgbClr val="4291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3" name="Subtitle 2"/>
          <p:cNvSpPr>
            <a:spLocks noGrp="1"/>
          </p:cNvSpPr>
          <p:nvPr>
            <p:ph type="subTitle" idx="1"/>
          </p:nvPr>
        </p:nvSpPr>
        <p:spPr>
          <a:xfrm>
            <a:off x="400050" y="2953159"/>
            <a:ext cx="9144000" cy="1655762"/>
          </a:xfrm>
        </p:spPr>
        <p:txBody>
          <a:bodyPr/>
          <a:lstStyle>
            <a:lvl1pPr marL="0" indent="0" algn="l">
              <a:buNone/>
              <a:defRPr sz="2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94434747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A5455E-396F-4CC6-B1CB-7A7B8FB4B650}" type="datetimeFigureOut">
              <a:rPr lang="en-US" smtClean="0"/>
              <a:t>11/23/2016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1462984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A5455E-396F-4CC6-B1CB-7A7B8FB4B650}" type="datetimeFigureOut">
              <a:rPr lang="en-US" smtClean="0"/>
              <a:t>11/23/2016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2786065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userDrawn="1"/>
        </p:nvSpPr>
        <p:spPr>
          <a:xfrm>
            <a:off x="0" y="6356350"/>
            <a:ext cx="12192000" cy="501650"/>
          </a:xfrm>
          <a:prstGeom prst="rect">
            <a:avLst/>
          </a:prstGeom>
          <a:solidFill>
            <a:srgbClr val="4291F0"/>
          </a:solidFill>
          <a:ln>
            <a:noFill/>
          </a:ln>
          <a:effectLst>
            <a:outerShdw blurRad="50800" dist="127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p:cNvSpPr/>
          <p:nvPr userDrawn="1"/>
        </p:nvSpPr>
        <p:spPr>
          <a:xfrm>
            <a:off x="0" y="0"/>
            <a:ext cx="12192000" cy="1295400"/>
          </a:xfrm>
          <a:prstGeom prst="rect">
            <a:avLst/>
          </a:prstGeom>
          <a:solidFill>
            <a:srgbClr val="4291F0"/>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2" name="Title 1"/>
          <p:cNvSpPr>
            <a:spLocks noGrp="1"/>
          </p:cNvSpPr>
          <p:nvPr>
            <p:ph type="title"/>
          </p:nvPr>
        </p:nvSpPr>
        <p:spPr>
          <a:xfrm>
            <a:off x="419100" y="269875"/>
            <a:ext cx="11353800" cy="1325563"/>
          </a:xfrm>
        </p:spPr>
        <p:txBody>
          <a:bodyPr>
            <a:normAutofit/>
          </a:bodyPr>
          <a:lstStyle>
            <a:lvl1pPr>
              <a:defRPr lang="en-US" sz="3600" dirty="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19100" y="1825625"/>
            <a:ext cx="11353800" cy="4351338"/>
          </a:xfrm>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vl2pPr>
              <a:defRPr>
                <a:latin typeface="Open Sans" panose="020B0606030504020204" pitchFamily="34" charset="0"/>
                <a:ea typeface="Open Sans" panose="020B0606030504020204" pitchFamily="34" charset="0"/>
                <a:cs typeface="Open Sans" panose="020B0606030504020204" pitchFamily="34" charset="0"/>
              </a:defRPr>
            </a:lvl2pPr>
            <a:lvl3pPr>
              <a:defRPr>
                <a:latin typeface="Open Sans" panose="020B0606030504020204" pitchFamily="34" charset="0"/>
                <a:ea typeface="Open Sans" panose="020B0606030504020204" pitchFamily="34" charset="0"/>
                <a:cs typeface="Open Sans" panose="020B0606030504020204" pitchFamily="34" charset="0"/>
              </a:defRPr>
            </a:lvl3pPr>
            <a:lvl4pPr>
              <a:defRPr>
                <a:latin typeface="Open Sans" panose="020B0606030504020204" pitchFamily="34" charset="0"/>
                <a:ea typeface="Open Sans" panose="020B0606030504020204" pitchFamily="34" charset="0"/>
                <a:cs typeface="Open Sans" panose="020B0606030504020204" pitchFamily="34" charset="0"/>
              </a:defRPr>
            </a:lvl4pPr>
            <a:lvl5pPr>
              <a:defRPr>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stStyle>
          <a:p>
            <a:fld id="{DFA5455E-396F-4CC6-B1CB-7A7B8FB4B650}" type="datetimeFigureOut">
              <a:rPr lang="en-US" smtClean="0"/>
              <a:pPr/>
              <a:t>11/23/2016</a:t>
            </a:fld>
            <a:endParaRPr lang="en-US"/>
          </a:p>
        </p:txBody>
      </p:sp>
      <p:sp>
        <p:nvSpPr>
          <p:cNvPr id="5" name="Footer Placeholder 4"/>
          <p:cNvSpPr>
            <a:spLocks noGrp="1"/>
          </p:cNvSpPr>
          <p:nvPr>
            <p:ph type="ftr" sz="quarter" idx="11"/>
          </p:nvPr>
        </p:nvSpPr>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stStyle>
          <a:p>
            <a:fld id="{40880CF9-F3C5-4D12-BC1E-00E909D0208D}" type="slidenum">
              <a:rPr lang="en-US" smtClean="0"/>
              <a:pPr/>
              <a:t>‹#›</a:t>
            </a:fld>
            <a:endParaRPr lang="en-US"/>
          </a:p>
        </p:txBody>
      </p:sp>
      <p:pic>
        <p:nvPicPr>
          <p:cNvPr id="10" name="Picture 2" descr="http://icf-edx-pilot.cloudapp.net/static/themes/ionisx/images/sunrise.98dd28f2df8a.jpg"/>
          <p:cNvPicPr>
            <a:picLocks noChangeAspect="1" noChangeArrowheads="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l="58613"/>
          <a:stretch/>
        </p:blipFill>
        <p:spPr bwMode="auto">
          <a:xfrm>
            <a:off x="10315574" y="0"/>
            <a:ext cx="1876425" cy="1298773"/>
          </a:xfrm>
          <a:prstGeom prst="rect">
            <a:avLst/>
          </a:prstGeom>
          <a:noFill/>
          <a:effectLst/>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10953750" y="6356350"/>
            <a:ext cx="895350" cy="369332"/>
          </a:xfrm>
          <a:prstGeom prst="rect">
            <a:avLst/>
          </a:prstGeom>
          <a:noFill/>
        </p:spPr>
        <p:txBody>
          <a:bodyPr wrap="square" rtlCol="0">
            <a:spAutoFit/>
          </a:bodyPr>
          <a:lstStyle/>
          <a:p>
            <a:r>
              <a:rPr lang="en-US" b="1" dirty="0" smtClean="0">
                <a:solidFill>
                  <a:schemeClr val="bg1"/>
                </a:solidFill>
              </a:rPr>
              <a:t>-</a:t>
            </a:r>
            <a:fld id="{7349C8A6-941C-40D5-9CC0-DF2FB5E3BA89}" type="slidenum">
              <a:rPr lang="en-US" b="1" smtClean="0">
                <a:solidFill>
                  <a:schemeClr val="bg1"/>
                </a:solidFill>
              </a:rPr>
              <a:t>‹#›</a:t>
            </a:fld>
            <a:r>
              <a:rPr lang="en-US" b="1" dirty="0" smtClean="0">
                <a:solidFill>
                  <a:schemeClr val="bg1"/>
                </a:solidFill>
              </a:rPr>
              <a:t>-</a:t>
            </a:r>
            <a:endParaRPr lang="en-US" b="1" dirty="0">
              <a:solidFill>
                <a:schemeClr val="bg1"/>
              </a:solidFill>
            </a:endParaRPr>
          </a:p>
        </p:txBody>
      </p:sp>
    </p:spTree>
    <p:extLst>
      <p:ext uri="{BB962C8B-B14F-4D97-AF65-F5344CB8AC3E}">
        <p14:creationId xmlns:p14="http://schemas.microsoft.com/office/powerpoint/2010/main" val="381020095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A5455E-396F-4CC6-B1CB-7A7B8FB4B650}" type="datetimeFigureOut">
              <a:rPr lang="en-US" smtClean="0"/>
              <a:t>11/23/2016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280983089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FA5455E-396F-4CC6-B1CB-7A7B8FB4B650}" type="datetimeFigureOut">
              <a:rPr lang="en-US" smtClean="0"/>
              <a:t>11/23/2016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880CF9-F3C5-4D12-BC1E-00E909D0208D}" type="slidenum">
              <a:rPr lang="en-US" smtClean="0"/>
              <a:t>‹#›</a:t>
            </a:fld>
            <a:endParaRPr lang="en-US"/>
          </a:p>
        </p:txBody>
      </p:sp>
      <p:sp>
        <p:nvSpPr>
          <p:cNvPr id="8" name="TextBox 7"/>
          <p:cNvSpPr txBox="1"/>
          <p:nvPr userDrawn="1"/>
        </p:nvSpPr>
        <p:spPr>
          <a:xfrm>
            <a:off x="10953750" y="6356350"/>
            <a:ext cx="895350" cy="369332"/>
          </a:xfrm>
          <a:prstGeom prst="rect">
            <a:avLst/>
          </a:prstGeom>
          <a:noFill/>
        </p:spPr>
        <p:txBody>
          <a:bodyPr wrap="square" rtlCol="0">
            <a:spAutoFit/>
          </a:bodyPr>
          <a:lstStyle/>
          <a:p>
            <a:r>
              <a:rPr lang="en-US" b="1" dirty="0" smtClean="0">
                <a:solidFill>
                  <a:schemeClr val="bg1"/>
                </a:solidFill>
              </a:rPr>
              <a:t>-</a:t>
            </a:r>
            <a:fld id="{7349C8A6-941C-40D5-9CC0-DF2FB5E3BA89}" type="slidenum">
              <a:rPr lang="en-US" b="1" smtClean="0">
                <a:solidFill>
                  <a:schemeClr val="bg1"/>
                </a:solidFill>
              </a:rPr>
              <a:t>‹#›</a:t>
            </a:fld>
            <a:r>
              <a:rPr lang="en-US" b="1" dirty="0" smtClean="0">
                <a:solidFill>
                  <a:schemeClr val="bg1"/>
                </a:solidFill>
              </a:rPr>
              <a:t>-</a:t>
            </a:r>
            <a:endParaRPr lang="en-US" b="1" dirty="0">
              <a:solidFill>
                <a:schemeClr val="bg1"/>
              </a:solidFill>
            </a:endParaRPr>
          </a:p>
        </p:txBody>
      </p:sp>
    </p:spTree>
    <p:extLst>
      <p:ext uri="{BB962C8B-B14F-4D97-AF65-F5344CB8AC3E}">
        <p14:creationId xmlns:p14="http://schemas.microsoft.com/office/powerpoint/2010/main" val="151271060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FA5455E-396F-4CC6-B1CB-7A7B8FB4B650}" type="datetimeFigureOut">
              <a:rPr lang="en-US" smtClean="0"/>
              <a:t>11/23/2016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1577080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FA5455E-396F-4CC6-B1CB-7A7B8FB4B650}" type="datetimeFigureOut">
              <a:rPr lang="en-US" smtClean="0"/>
              <a:t>11/23/2016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232169696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A5455E-396F-4CC6-B1CB-7A7B8FB4B650}" type="datetimeFigureOut">
              <a:rPr lang="en-US" smtClean="0"/>
              <a:t>11/23/2016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336501212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A5455E-396F-4CC6-B1CB-7A7B8FB4B650}" type="datetimeFigureOut">
              <a:rPr lang="en-US" smtClean="0"/>
              <a:t>11/23/2016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2572540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A5455E-396F-4CC6-B1CB-7A7B8FB4B650}" type="datetimeFigureOut">
              <a:rPr lang="en-US" smtClean="0"/>
              <a:t>11/23/2016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3152775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356350"/>
            <a:ext cx="12192000" cy="501650"/>
          </a:xfrm>
          <a:prstGeom prst="rect">
            <a:avLst/>
          </a:prstGeom>
          <a:solidFill>
            <a:srgbClr val="4291F0"/>
          </a:solidFill>
          <a:ln>
            <a:noFill/>
          </a:ln>
          <a:effectLst>
            <a:outerShdw blurRad="50800" dist="127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p:cNvSpPr/>
          <p:nvPr userDrawn="1"/>
        </p:nvSpPr>
        <p:spPr>
          <a:xfrm>
            <a:off x="0" y="0"/>
            <a:ext cx="12192000" cy="1295400"/>
          </a:xfrm>
          <a:prstGeom prst="rect">
            <a:avLst/>
          </a:prstGeom>
          <a:solidFill>
            <a:srgbClr val="4291F0"/>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u="none">
              <a:latin typeface="Open Sans" panose="020B0606030504020204" pitchFamily="34" charset="0"/>
              <a:ea typeface="Open Sans" panose="020B0606030504020204" pitchFamily="34" charset="0"/>
              <a:cs typeface="Open Sans" panose="020B0606030504020204" pitchFamily="34" charset="0"/>
            </a:endParaRPr>
          </a:p>
        </p:txBody>
      </p:sp>
      <p:sp>
        <p:nvSpPr>
          <p:cNvPr id="2" name="Title Placeholder 1"/>
          <p:cNvSpPr>
            <a:spLocks noGrp="1"/>
          </p:cNvSpPr>
          <p:nvPr>
            <p:ph type="title"/>
          </p:nvPr>
        </p:nvSpPr>
        <p:spPr>
          <a:xfrm>
            <a:off x="438150" y="155575"/>
            <a:ext cx="1091565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A5455E-396F-4CC6-B1CB-7A7B8FB4B650}" type="datetimeFigureOut">
              <a:rPr lang="en-US" smtClean="0"/>
              <a:t>11/23/2016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880CF9-F3C5-4D12-BC1E-00E909D0208D}" type="slidenum">
              <a:rPr lang="en-US" smtClean="0"/>
              <a:t>‹#›</a:t>
            </a:fld>
            <a:endParaRPr lang="en-US"/>
          </a:p>
        </p:txBody>
      </p:sp>
      <p:pic>
        <p:nvPicPr>
          <p:cNvPr id="9" name="Picture 2" descr="http://icf-edx-pilot.cloudapp.net/static/themes/ionisx/images/sunrise.98dd28f2df8a.jpg"/>
          <p:cNvPicPr>
            <a:picLocks noChangeAspect="1" noChangeArrowheads="1"/>
          </p:cNvPicPr>
          <p:nvPr userDrawn="1"/>
        </p:nvPicPr>
        <p:blipFill rotWithShape="1">
          <a:blip r:embed="rId13" cstate="print">
            <a:duotone>
              <a:schemeClr val="accent1">
                <a:shade val="45000"/>
                <a:satMod val="135000"/>
              </a:schemeClr>
              <a:prstClr val="white"/>
            </a:duotone>
            <a:extLst>
              <a:ext uri="{28A0092B-C50C-407E-A947-70E740481C1C}">
                <a14:useLocalDpi xmlns:a14="http://schemas.microsoft.com/office/drawing/2010/main" val="0"/>
              </a:ext>
            </a:extLst>
          </a:blip>
          <a:srcRect l="58613"/>
          <a:stretch/>
        </p:blipFill>
        <p:spPr bwMode="auto">
          <a:xfrm>
            <a:off x="10315574" y="0"/>
            <a:ext cx="1876425" cy="1298773"/>
          </a:xfrm>
          <a:prstGeom prst="rect">
            <a:avLst/>
          </a:prstGeom>
          <a:noFill/>
          <a:effectLst/>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10953750" y="6356350"/>
            <a:ext cx="895350" cy="369332"/>
          </a:xfrm>
          <a:prstGeom prst="rect">
            <a:avLst/>
          </a:prstGeom>
          <a:noFill/>
        </p:spPr>
        <p:txBody>
          <a:bodyPr wrap="square" rtlCol="0">
            <a:spAutoFit/>
          </a:bodyPr>
          <a:lstStyle/>
          <a:p>
            <a:r>
              <a:rPr lang="en-US" b="1" dirty="0" smtClean="0">
                <a:solidFill>
                  <a:schemeClr val="bg1"/>
                </a:solidFill>
              </a:rPr>
              <a:t>-</a:t>
            </a:r>
            <a:fld id="{7349C8A6-941C-40D5-9CC0-DF2FB5E3BA89}" type="slidenum">
              <a:rPr lang="en-US" b="1" smtClean="0">
                <a:solidFill>
                  <a:schemeClr val="bg1"/>
                </a:solidFill>
              </a:rPr>
              <a:t>‹#›</a:t>
            </a:fld>
            <a:r>
              <a:rPr lang="en-US" b="1" dirty="0" smtClean="0">
                <a:solidFill>
                  <a:schemeClr val="bg1"/>
                </a:solidFill>
              </a:rPr>
              <a:t>-</a:t>
            </a:r>
            <a:endParaRPr lang="en-US" b="1" dirty="0">
              <a:solidFill>
                <a:schemeClr val="bg1"/>
              </a:solidFill>
            </a:endParaRPr>
          </a:p>
        </p:txBody>
      </p:sp>
    </p:spTree>
    <p:extLst>
      <p:ext uri="{BB962C8B-B14F-4D97-AF65-F5344CB8AC3E}">
        <p14:creationId xmlns:p14="http://schemas.microsoft.com/office/powerpoint/2010/main" val="25894056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3600" b="0" i="0" u="none"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656520"/>
            <a:ext cx="9144000" cy="829854"/>
          </a:xfrm>
        </p:spPr>
        <p:txBody>
          <a:bodyPr>
            <a:normAutofit/>
          </a:bodyPr>
          <a:lstStyle/>
          <a:p>
            <a:r>
              <a:rPr lang="en-US" dirty="0" smtClean="0"/>
              <a:t>Release 3 Classroom Session – Day 4</a:t>
            </a:r>
            <a:endParaRPr lang="en-US" sz="5100" dirty="0"/>
          </a:p>
        </p:txBody>
      </p:sp>
      <p:sp>
        <p:nvSpPr>
          <p:cNvPr id="3" name="Subtitle 2"/>
          <p:cNvSpPr>
            <a:spLocks noGrp="1"/>
          </p:cNvSpPr>
          <p:nvPr>
            <p:ph type="subTitle" idx="1"/>
          </p:nvPr>
        </p:nvSpPr>
        <p:spPr/>
        <p:txBody>
          <a:bodyPr/>
          <a:lstStyle/>
          <a:p>
            <a:r>
              <a:rPr lang="en-US" dirty="0" smtClean="0"/>
              <a:t>November 2016</a:t>
            </a:r>
            <a:endParaRPr lang="en-US" dirty="0"/>
          </a:p>
        </p:txBody>
      </p:sp>
    </p:spTree>
    <p:extLst>
      <p:ext uri="{BB962C8B-B14F-4D97-AF65-F5344CB8AC3E}">
        <p14:creationId xmlns:p14="http://schemas.microsoft.com/office/powerpoint/2010/main" val="20394862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Morning Break</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40862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Case Study Activity Overview</a:t>
            </a:r>
            <a:endParaRPr lang="en-US" dirty="0"/>
          </a:p>
        </p:txBody>
      </p:sp>
      <p:grpSp>
        <p:nvGrpSpPr>
          <p:cNvPr id="11" name="Group 10"/>
          <p:cNvGrpSpPr/>
          <p:nvPr/>
        </p:nvGrpSpPr>
        <p:grpSpPr>
          <a:xfrm>
            <a:off x="651977" y="1462237"/>
            <a:ext cx="10869866" cy="1323166"/>
            <a:chOff x="436077" y="1233637"/>
            <a:chExt cx="10869866" cy="953073"/>
          </a:xfrm>
        </p:grpSpPr>
        <p:sp>
          <p:nvSpPr>
            <p:cNvPr id="12" name="Rectangle 11"/>
            <p:cNvSpPr/>
            <p:nvPr/>
          </p:nvSpPr>
          <p:spPr>
            <a:xfrm>
              <a:off x="2759284" y="1233637"/>
              <a:ext cx="8546659" cy="953073"/>
            </a:xfrm>
            <a:prstGeom prst="rect">
              <a:avLst/>
            </a:prstGeom>
            <a:solidFill>
              <a:srgbClr val="E1ED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000" dirty="0">
                  <a:solidFill>
                    <a:srgbClr val="004370"/>
                  </a:solidFill>
                </a:rPr>
                <a:t>In the same teams, you are now moving from SOO selection to development of evaluation criteria. </a:t>
              </a:r>
            </a:p>
            <a:p>
              <a:pPr marL="342900" indent="-342900">
                <a:buFont typeface="Arial" panose="020B0604020202020204" pitchFamily="34" charset="0"/>
                <a:buChar char="•"/>
              </a:pPr>
              <a:r>
                <a:rPr lang="en-US" sz="2000" dirty="0" smtClean="0">
                  <a:solidFill>
                    <a:srgbClr val="004370"/>
                  </a:solidFill>
                </a:rPr>
                <a:t>Choose </a:t>
              </a:r>
              <a:r>
                <a:rPr lang="en-US" sz="2000" dirty="0">
                  <a:solidFill>
                    <a:srgbClr val="004370"/>
                  </a:solidFill>
                </a:rPr>
                <a:t>a team </a:t>
              </a:r>
              <a:r>
                <a:rPr lang="en-US" sz="2000" dirty="0" smtClean="0">
                  <a:solidFill>
                    <a:srgbClr val="004370"/>
                  </a:solidFill>
                </a:rPr>
                <a:t>leader to report out to the class, as well as a person to document your evaluation criteria. </a:t>
              </a:r>
              <a:endParaRPr lang="en-US" sz="2000" dirty="0">
                <a:solidFill>
                  <a:srgbClr val="004370"/>
                </a:solidFill>
              </a:endParaRPr>
            </a:p>
          </p:txBody>
        </p:sp>
        <p:sp>
          <p:nvSpPr>
            <p:cNvPr id="21" name="Rectangle 20"/>
            <p:cNvSpPr/>
            <p:nvPr/>
          </p:nvSpPr>
          <p:spPr>
            <a:xfrm>
              <a:off x="436077" y="1247799"/>
              <a:ext cx="2323208" cy="913511"/>
            </a:xfrm>
            <a:prstGeom prst="rect">
              <a:avLst/>
            </a:prstGeom>
            <a:solidFill>
              <a:srgbClr val="0067AB"/>
            </a:solidFill>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400" b="1" kern="0" dirty="0" smtClean="0">
                  <a:solidFill>
                    <a:schemeClr val="bg1"/>
                  </a:solidFill>
                  <a:cs typeface="Arial" panose="020B0604020202020204" pitchFamily="34" charset="0"/>
                </a:rPr>
                <a:t>Structure</a:t>
              </a:r>
              <a:endParaRPr lang="en-US" sz="2400" kern="0" dirty="0">
                <a:solidFill>
                  <a:schemeClr val="bg1"/>
                </a:solidFill>
                <a:cs typeface="Arial" panose="020B0604020202020204" pitchFamily="34" charset="0"/>
              </a:endParaRPr>
            </a:p>
          </p:txBody>
        </p:sp>
      </p:grpSp>
      <p:grpSp>
        <p:nvGrpSpPr>
          <p:cNvPr id="22" name="Group 21"/>
          <p:cNvGrpSpPr/>
          <p:nvPr/>
        </p:nvGrpSpPr>
        <p:grpSpPr>
          <a:xfrm>
            <a:off x="651976" y="2940148"/>
            <a:ext cx="10869866" cy="1791509"/>
            <a:chOff x="436076" y="2484990"/>
            <a:chExt cx="6642805" cy="2124029"/>
          </a:xfrm>
        </p:grpSpPr>
        <p:sp>
          <p:nvSpPr>
            <p:cNvPr id="23" name="Rectangle 22"/>
            <p:cNvSpPr/>
            <p:nvPr/>
          </p:nvSpPr>
          <p:spPr>
            <a:xfrm>
              <a:off x="1855838" y="2484990"/>
              <a:ext cx="5223043" cy="2124029"/>
            </a:xfrm>
            <a:prstGeom prst="rect">
              <a:avLst/>
            </a:prstGeom>
            <a:solidFill>
              <a:srgbClr val="FBE0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000" dirty="0" smtClean="0">
                  <a:solidFill>
                    <a:srgbClr val="004370"/>
                  </a:solidFill>
                </a:rPr>
                <a:t>As a team, write your evaluation criteria language, based on your SOO and strategy. </a:t>
              </a:r>
              <a:endParaRPr lang="en-US" sz="2000" dirty="0">
                <a:solidFill>
                  <a:srgbClr val="004370"/>
                </a:solidFill>
              </a:endParaRPr>
            </a:p>
            <a:p>
              <a:pPr marL="285750" indent="-285750">
                <a:buFont typeface="Arial" panose="020B0604020202020204" pitchFamily="34" charset="0"/>
                <a:buChar char="•"/>
              </a:pPr>
              <a:r>
                <a:rPr lang="en-US" sz="2000" dirty="0" smtClean="0">
                  <a:solidFill>
                    <a:srgbClr val="004370"/>
                  </a:solidFill>
                </a:rPr>
                <a:t>Be prepared to share your results with the class.</a:t>
              </a:r>
            </a:p>
          </p:txBody>
        </p:sp>
        <p:sp>
          <p:nvSpPr>
            <p:cNvPr id="24" name="Rectangle 23"/>
            <p:cNvSpPr/>
            <p:nvPr/>
          </p:nvSpPr>
          <p:spPr>
            <a:xfrm>
              <a:off x="436076" y="2484991"/>
              <a:ext cx="1419762" cy="2124028"/>
            </a:xfrm>
            <a:prstGeom prst="rect">
              <a:avLst/>
            </a:prstGeom>
            <a:solidFill>
              <a:srgbClr val="C55A11"/>
            </a:solidFill>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2400" b="1" kern="0" dirty="0" smtClean="0">
                  <a:solidFill>
                    <a:schemeClr val="bg1"/>
                  </a:solidFill>
                  <a:cs typeface="Arial" panose="020B0604020202020204" pitchFamily="34" charset="0"/>
                </a:rPr>
                <a:t>Instructions</a:t>
              </a:r>
              <a:endParaRPr lang="en-US" sz="2400" kern="0" dirty="0">
                <a:solidFill>
                  <a:schemeClr val="bg1"/>
                </a:solidFill>
                <a:cs typeface="Arial" panose="020B0604020202020204" pitchFamily="34" charset="0"/>
              </a:endParaRPr>
            </a:p>
          </p:txBody>
        </p:sp>
      </p:grpSp>
      <p:grpSp>
        <p:nvGrpSpPr>
          <p:cNvPr id="25" name="Group 24"/>
          <p:cNvGrpSpPr/>
          <p:nvPr/>
        </p:nvGrpSpPr>
        <p:grpSpPr>
          <a:xfrm>
            <a:off x="651977" y="4905829"/>
            <a:ext cx="10869865" cy="1279888"/>
            <a:chOff x="436077" y="5234105"/>
            <a:chExt cx="10869865" cy="913512"/>
          </a:xfrm>
        </p:grpSpPr>
        <p:sp>
          <p:nvSpPr>
            <p:cNvPr id="26" name="Rectangle 25"/>
            <p:cNvSpPr/>
            <p:nvPr/>
          </p:nvSpPr>
          <p:spPr>
            <a:xfrm>
              <a:off x="2759284" y="5234106"/>
              <a:ext cx="8546658" cy="913511"/>
            </a:xfrm>
            <a:prstGeom prst="rect">
              <a:avLst/>
            </a:prstGeom>
            <a:solidFill>
              <a:srgbClr val="E1ED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000" dirty="0" smtClean="0">
                  <a:solidFill>
                    <a:srgbClr val="004370"/>
                  </a:solidFill>
                </a:rPr>
                <a:t>You will have 45 minutes to discuss, analyze, and formulate a verbal briefing to share with the class. </a:t>
              </a:r>
              <a:endParaRPr lang="en-US" sz="2000" dirty="0">
                <a:solidFill>
                  <a:srgbClr val="004370"/>
                </a:solidFill>
              </a:endParaRPr>
            </a:p>
          </p:txBody>
        </p:sp>
        <p:sp>
          <p:nvSpPr>
            <p:cNvPr id="27" name="Rectangle 26"/>
            <p:cNvSpPr/>
            <p:nvPr/>
          </p:nvSpPr>
          <p:spPr>
            <a:xfrm>
              <a:off x="436077" y="5234105"/>
              <a:ext cx="2323207" cy="913511"/>
            </a:xfrm>
            <a:prstGeom prst="rect">
              <a:avLst/>
            </a:prstGeom>
            <a:solidFill>
              <a:srgbClr val="2E75B6"/>
            </a:solidFill>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2400" b="1" kern="0" dirty="0" smtClean="0">
                  <a:solidFill>
                    <a:schemeClr val="bg1"/>
                  </a:solidFill>
                  <a:cs typeface="Arial" panose="020B0604020202020204" pitchFamily="34" charset="0"/>
                </a:rPr>
                <a:t>Time</a:t>
              </a:r>
              <a:endParaRPr lang="en-US" sz="2400" kern="0" dirty="0">
                <a:solidFill>
                  <a:schemeClr val="bg1"/>
                </a:solidFill>
                <a:cs typeface="Arial" panose="020B0604020202020204" pitchFamily="34" charset="0"/>
              </a:endParaRPr>
            </a:p>
          </p:txBody>
        </p:sp>
      </p:grpSp>
    </p:spTree>
    <p:extLst>
      <p:ext uri="{BB962C8B-B14F-4D97-AF65-F5344CB8AC3E}">
        <p14:creationId xmlns:p14="http://schemas.microsoft.com/office/powerpoint/2010/main" val="24155460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Brief Out</a:t>
            </a:r>
            <a:endParaRPr lang="en-US" dirty="0"/>
          </a:p>
        </p:txBody>
      </p:sp>
      <p:sp>
        <p:nvSpPr>
          <p:cNvPr id="3" name="Content Placeholder 2"/>
          <p:cNvSpPr>
            <a:spLocks noGrp="1"/>
          </p:cNvSpPr>
          <p:nvPr>
            <p:ph idx="1"/>
          </p:nvPr>
        </p:nvSpPr>
        <p:spPr>
          <a:xfrm>
            <a:off x="419100" y="1825625"/>
            <a:ext cx="8255000" cy="4351338"/>
          </a:xfrm>
        </p:spPr>
        <p:txBody>
          <a:bodyPr>
            <a:normAutofit/>
          </a:bodyPr>
          <a:lstStyle/>
          <a:p>
            <a:r>
              <a:rPr lang="en-US" dirty="0" smtClean="0"/>
              <a:t>Each team will take 5 minutes to brief out their evaluation criteria and provide any tradeoffs or considerations they had to resolve. </a:t>
            </a:r>
          </a:p>
          <a:p>
            <a:r>
              <a:rPr lang="en-US" dirty="0" smtClean="0"/>
              <a:t>Class Discussion:</a:t>
            </a:r>
          </a:p>
          <a:p>
            <a:pPr lvl="1"/>
            <a:r>
              <a:rPr lang="en-US" dirty="0" smtClean="0"/>
              <a:t>Any use </a:t>
            </a:r>
            <a:r>
              <a:rPr lang="en-US" dirty="0"/>
              <a:t>of </a:t>
            </a:r>
            <a:r>
              <a:rPr lang="en-US" dirty="0" err="1" smtClean="0"/>
              <a:t>downselects</a:t>
            </a:r>
            <a:r>
              <a:rPr lang="en-US" dirty="0" smtClean="0"/>
              <a:t> </a:t>
            </a:r>
            <a:r>
              <a:rPr lang="en-US" dirty="0"/>
              <a:t>and other ways to do “fast acquisitions</a:t>
            </a:r>
            <a:r>
              <a:rPr lang="en-US" dirty="0" smtClean="0"/>
              <a:t>”?</a:t>
            </a:r>
            <a:endParaRPr lang="en-US" dirty="0"/>
          </a:p>
          <a:p>
            <a:pPr lvl="1"/>
            <a:r>
              <a:rPr lang="en-US" dirty="0" smtClean="0"/>
              <a:t>What </a:t>
            </a:r>
            <a:r>
              <a:rPr lang="en-US" dirty="0"/>
              <a:t>challenges did you have in developing your solicitation package? </a:t>
            </a:r>
          </a:p>
          <a:p>
            <a:pPr lvl="1"/>
            <a:r>
              <a:rPr lang="en-US" dirty="0" smtClean="0"/>
              <a:t>What </a:t>
            </a:r>
            <a:r>
              <a:rPr lang="en-US" dirty="0"/>
              <a:t>roadblocks do your foresee, if any?</a:t>
            </a:r>
          </a:p>
          <a:p>
            <a:pPr lvl="1"/>
            <a:r>
              <a:rPr lang="en-US" dirty="0" smtClean="0"/>
              <a:t>Are </a:t>
            </a:r>
            <a:r>
              <a:rPr lang="en-US" dirty="0"/>
              <a:t>you confident that your solicitation package will bring you a vendor that can support your product vision?</a:t>
            </a:r>
          </a:p>
          <a:p>
            <a:endParaRPr lang="en-US" dirty="0" smtClean="0"/>
          </a:p>
          <a:p>
            <a:endParaRPr lang="en-US" dirty="0" smtClean="0"/>
          </a:p>
          <a:p>
            <a:pPr marL="0" indent="0">
              <a:buNone/>
            </a:pP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93708" y="1965827"/>
            <a:ext cx="2450592" cy="367155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667160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Security Considerations</a:t>
            </a:r>
            <a:endParaRPr lang="en-US" dirty="0"/>
          </a:p>
        </p:txBody>
      </p:sp>
      <p:sp>
        <p:nvSpPr>
          <p:cNvPr id="3" name="Subtitle 2"/>
          <p:cNvSpPr>
            <a:spLocks noGrp="1"/>
          </p:cNvSpPr>
          <p:nvPr>
            <p:ph type="subTitle" idx="1"/>
          </p:nvPr>
        </p:nvSpPr>
        <p:spPr/>
        <p:txBody>
          <a:bodyPr/>
          <a:lstStyle/>
          <a:p>
            <a:r>
              <a:rPr lang="en-US" dirty="0" smtClean="0"/>
              <a:t>Evan Cook</a:t>
            </a:r>
            <a:endParaRPr lang="en-US" dirty="0"/>
          </a:p>
        </p:txBody>
      </p:sp>
    </p:spTree>
    <p:extLst>
      <p:ext uri="{BB962C8B-B14F-4D97-AF65-F5344CB8AC3E}">
        <p14:creationId xmlns:p14="http://schemas.microsoft.com/office/powerpoint/2010/main" val="1540252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Lunch</a:t>
            </a:r>
            <a:endParaRPr lang="en-US" dirty="0"/>
          </a:p>
        </p:txBody>
      </p:sp>
      <p:sp>
        <p:nvSpPr>
          <p:cNvPr id="5" name="Subtitle 4"/>
          <p:cNvSpPr>
            <a:spLocks noGrp="1"/>
          </p:cNvSpPr>
          <p:nvPr>
            <p:ph type="subTitle" idx="1"/>
          </p:nvPr>
        </p:nvSpPr>
        <p:spPr/>
        <p:txBody>
          <a:bodyPr/>
          <a:lstStyle/>
          <a:p>
            <a:r>
              <a:rPr lang="en-US" b="1" dirty="0"/>
              <a:t>12:00-1:00 </a:t>
            </a:r>
            <a:r>
              <a:rPr lang="en-US" b="1" dirty="0" smtClean="0"/>
              <a:t>: </a:t>
            </a:r>
            <a:r>
              <a:rPr lang="en-US" b="1" i="1" dirty="0"/>
              <a:t>Special Brown Bag </a:t>
            </a:r>
            <a:r>
              <a:rPr lang="en-US" b="1" i="1" dirty="0" smtClean="0"/>
              <a:t>Session</a:t>
            </a:r>
            <a:endParaRPr lang="en-US" dirty="0"/>
          </a:p>
        </p:txBody>
      </p:sp>
    </p:spTree>
    <p:extLst>
      <p:ext uri="{BB962C8B-B14F-4D97-AF65-F5344CB8AC3E}">
        <p14:creationId xmlns:p14="http://schemas.microsoft.com/office/powerpoint/2010/main" val="1801904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FR" dirty="0"/>
              <a:t>Acquisition Package </a:t>
            </a:r>
            <a:r>
              <a:rPr lang="fr-FR" dirty="0" err="1"/>
              <a:t>Vendor</a:t>
            </a:r>
            <a:r>
              <a:rPr lang="fr-FR" dirty="0"/>
              <a:t> </a:t>
            </a:r>
            <a:r>
              <a:rPr lang="fr-FR" dirty="0" err="1" smtClean="0"/>
              <a:t>Roundtable</a:t>
            </a:r>
            <a:r>
              <a:rPr lang="fr-FR" dirty="0" smtClean="0"/>
              <a:t> </a:t>
            </a:r>
            <a:r>
              <a:rPr lang="fr-FR" dirty="0"/>
              <a:t>Discussion</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28920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Activity Overview</a:t>
            </a:r>
            <a:endParaRPr lang="en-US" b="1" dirty="0"/>
          </a:p>
        </p:txBody>
      </p:sp>
      <p:sp>
        <p:nvSpPr>
          <p:cNvPr id="3" name="Content Placeholder 2"/>
          <p:cNvSpPr>
            <a:spLocks noGrp="1"/>
          </p:cNvSpPr>
          <p:nvPr>
            <p:ph idx="1"/>
          </p:nvPr>
        </p:nvSpPr>
        <p:spPr/>
        <p:txBody>
          <a:bodyPr/>
          <a:lstStyle/>
          <a:p>
            <a:r>
              <a:rPr lang="en-US" dirty="0" smtClean="0"/>
              <a:t>Teams will present their draft acquisition packages to vendors who have had experience responding to innovative RFQs</a:t>
            </a:r>
          </a:p>
          <a:p>
            <a:r>
              <a:rPr lang="en-US" dirty="0" smtClean="0"/>
              <a:t>Vendor will provide feedback based on their past experiences in the digital services space</a:t>
            </a:r>
          </a:p>
          <a:p>
            <a:r>
              <a:rPr lang="en-US" dirty="0" smtClean="0"/>
              <a:t>Teams will update their acquisition packages based on feedback</a:t>
            </a:r>
          </a:p>
          <a:p>
            <a:r>
              <a:rPr lang="en-US" dirty="0" smtClean="0"/>
              <a:t>Report-Outs</a:t>
            </a:r>
          </a:p>
          <a:p>
            <a:pPr lvl="1"/>
            <a:r>
              <a:rPr lang="en-US" dirty="0" smtClean="0"/>
              <a:t>5 minutes to present on what your group discussed</a:t>
            </a:r>
          </a:p>
          <a:p>
            <a:pPr lvl="1"/>
            <a:r>
              <a:rPr lang="en-US" dirty="0" smtClean="0"/>
              <a:t>5 minutes for questions &amp; answers</a:t>
            </a:r>
          </a:p>
          <a:p>
            <a:r>
              <a:rPr lang="en-US" dirty="0" smtClean="0"/>
              <a:t>Panel on vendor perspective responding to innovative acquisitions (e.g., Challenges)</a:t>
            </a:r>
            <a:endParaRPr lang="en-US" dirty="0"/>
          </a:p>
        </p:txBody>
      </p:sp>
    </p:spTree>
    <p:extLst>
      <p:ext uri="{BB962C8B-B14F-4D97-AF65-F5344CB8AC3E}">
        <p14:creationId xmlns:p14="http://schemas.microsoft.com/office/powerpoint/2010/main" val="2912290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This Activity is Important </a:t>
            </a:r>
            <a:endParaRPr lang="en-US" b="1" dirty="0"/>
          </a:p>
        </p:txBody>
      </p:sp>
      <p:sp>
        <p:nvSpPr>
          <p:cNvPr id="3" name="Content Placeholder 2"/>
          <p:cNvSpPr>
            <a:spLocks noGrp="1"/>
          </p:cNvSpPr>
          <p:nvPr>
            <p:ph idx="1"/>
          </p:nvPr>
        </p:nvSpPr>
        <p:spPr/>
        <p:txBody>
          <a:bodyPr/>
          <a:lstStyle/>
          <a:p>
            <a:r>
              <a:rPr lang="en-US" smtClean="0"/>
              <a:t>By the end of this activity, you will be able to discuss/analyze a draft acquisition package and incorporate feedback from vendors. </a:t>
            </a:r>
          </a:p>
          <a:p>
            <a:r>
              <a:rPr lang="en-US" smtClean="0"/>
              <a:t>This activity builds on the Iteration 3.B performance objectives:</a:t>
            </a:r>
          </a:p>
          <a:p>
            <a:pPr lvl="1"/>
            <a:r>
              <a:rPr lang="en-US" smtClean="0"/>
              <a:t>Develop your acquisition package for procuring digital services, including proposal and source selection methods.</a:t>
            </a:r>
          </a:p>
          <a:p>
            <a:pPr lvl="1"/>
            <a:r>
              <a:rPr lang="en-US" smtClean="0"/>
              <a:t>Define evaluation criteria, given evaluation strategy discussed in your acquisition strategy.</a:t>
            </a:r>
          </a:p>
          <a:p>
            <a:r>
              <a:rPr lang="en-US" smtClean="0"/>
              <a:t>You will also continue developing your ability to think innovatively around how to effectively procure digital services that deliver outcomes for the government.</a:t>
            </a:r>
          </a:p>
          <a:p>
            <a:pPr lvl="1"/>
            <a:endParaRPr lang="en-US" dirty="0"/>
          </a:p>
        </p:txBody>
      </p:sp>
    </p:spTree>
    <p:extLst>
      <p:ext uri="{BB962C8B-B14F-4D97-AF65-F5344CB8AC3E}">
        <p14:creationId xmlns:p14="http://schemas.microsoft.com/office/powerpoint/2010/main" val="3007379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Introducing Our Guests! </a:t>
            </a:r>
            <a:endParaRPr lang="en-US" dirty="0"/>
          </a:p>
        </p:txBody>
      </p:sp>
      <p:sp>
        <p:nvSpPr>
          <p:cNvPr id="5" name="Content Placeholder 4"/>
          <p:cNvSpPr>
            <a:spLocks noGrp="1"/>
          </p:cNvSpPr>
          <p:nvPr>
            <p:ph idx="1"/>
          </p:nvPr>
        </p:nvSpPr>
        <p:spPr/>
        <p:txBody>
          <a:bodyPr/>
          <a:lstStyle/>
          <a:p>
            <a:r>
              <a:rPr lang="en-US" smtClean="0"/>
              <a:t>Name</a:t>
            </a:r>
          </a:p>
          <a:p>
            <a:r>
              <a:rPr lang="en-US" smtClean="0"/>
              <a:t>Organization</a:t>
            </a:r>
          </a:p>
          <a:p>
            <a:r>
              <a:rPr lang="en-US" smtClean="0"/>
              <a:t>Your Job in 1-2 Sentences</a:t>
            </a:r>
          </a:p>
          <a:p>
            <a:r>
              <a:rPr lang="en-US" smtClean="0"/>
              <a:t>Favorite Tech Read – Blogs count too!</a:t>
            </a:r>
            <a:endParaRPr lang="en-US" dirty="0"/>
          </a:p>
        </p:txBody>
      </p:sp>
    </p:spTree>
    <p:extLst>
      <p:ext uri="{BB962C8B-B14F-4D97-AF65-F5344CB8AC3E}">
        <p14:creationId xmlns:p14="http://schemas.microsoft.com/office/powerpoint/2010/main" val="21845990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0"/>
            <a:ext cx="11353800" cy="1325563"/>
          </a:xfrm>
        </p:spPr>
        <p:txBody>
          <a:bodyPr/>
          <a:lstStyle/>
          <a:p>
            <a:r>
              <a:rPr lang="en-US" b="1" dirty="0" smtClean="0"/>
              <a:t>Ideas/Tradeoffs/Thought Process</a:t>
            </a:r>
            <a:endParaRPr lang="en-US" b="1" dirty="0"/>
          </a:p>
        </p:txBody>
      </p:sp>
      <p:sp>
        <p:nvSpPr>
          <p:cNvPr id="3" name="Content Placeholder 2"/>
          <p:cNvSpPr>
            <a:spLocks noGrp="1"/>
          </p:cNvSpPr>
          <p:nvPr>
            <p:ph idx="1"/>
          </p:nvPr>
        </p:nvSpPr>
        <p:spPr>
          <a:xfrm>
            <a:off x="419099" y="1825625"/>
            <a:ext cx="8703129" cy="4351338"/>
          </a:xfrm>
        </p:spPr>
        <p:txBody>
          <a:bodyPr>
            <a:normAutofit/>
          </a:bodyPr>
          <a:lstStyle/>
          <a:p>
            <a:r>
              <a:rPr lang="en-US" dirty="0" smtClean="0">
                <a:latin typeface="Open Sans" panose="020B0606030504020204"/>
              </a:rPr>
              <a:t>For the first 15 minutes of this activity, each team will share their acquisition package</a:t>
            </a:r>
          </a:p>
          <a:p>
            <a:r>
              <a:rPr lang="en-US" dirty="0" smtClean="0">
                <a:latin typeface="Open Sans" panose="020B0606030504020204"/>
              </a:rPr>
              <a:t>Share the SOO selected (give your vendor background on it) and evaluation criteria your teams worked on with our guests</a:t>
            </a:r>
          </a:p>
          <a:p>
            <a:pPr lvl="1"/>
            <a:r>
              <a:rPr lang="en-US" dirty="0" smtClean="0">
                <a:latin typeface="Open Sans" panose="020B0606030504020204"/>
              </a:rPr>
              <a:t>Which SOO did you select? Why did you select it? What impact do you think this will have on vendors?</a:t>
            </a:r>
          </a:p>
          <a:p>
            <a:pPr lvl="1"/>
            <a:r>
              <a:rPr lang="en-US" dirty="0" smtClean="0">
                <a:latin typeface="Open Sans" panose="020B0606030504020204"/>
              </a:rPr>
              <a:t>What evaluation criteria did you develop? Why? </a:t>
            </a:r>
            <a:r>
              <a:rPr lang="en-US" i="1" dirty="0" smtClean="0">
                <a:latin typeface="Open Sans" panose="020B0606030504020204"/>
              </a:rPr>
              <a:t>This should be the majority of your discussion</a:t>
            </a:r>
            <a:endParaRPr lang="en-US" dirty="0" smtClean="0">
              <a:latin typeface="Open Sans" panose="020B0606030504020204"/>
            </a:endParaRPr>
          </a:p>
        </p:txBody>
      </p:sp>
      <p:pic>
        <p:nvPicPr>
          <p:cNvPr id="1026" name="Picture 2" descr="https://upload.wikimedia.org/wikipedia/commons/a/a4/Ide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95656" y="1406043"/>
            <a:ext cx="3219743" cy="2961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1341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15875"/>
            <a:ext cx="11353800" cy="1325563"/>
          </a:xfrm>
        </p:spPr>
        <p:txBody>
          <a:bodyPr/>
          <a:lstStyle/>
          <a:p>
            <a:r>
              <a:rPr lang="en-US" dirty="0" smtClean="0"/>
              <a:t>Day 4 Agenda</a:t>
            </a:r>
            <a:endParaRPr lang="en-US" dirty="0"/>
          </a:p>
        </p:txBody>
      </p:sp>
      <p:sp>
        <p:nvSpPr>
          <p:cNvPr id="7" name="Rectangle 6"/>
          <p:cNvSpPr/>
          <p:nvPr/>
        </p:nvSpPr>
        <p:spPr>
          <a:xfrm>
            <a:off x="228600" y="1447799"/>
            <a:ext cx="11734800" cy="4748606"/>
          </a:xfrm>
          <a:prstGeom prst="rect">
            <a:avLst/>
          </a:prstGeom>
          <a:solidFill>
            <a:srgbClr val="429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smtClean="0"/>
              <a:t>Day 4</a:t>
            </a:r>
            <a:endParaRPr lang="en-US" sz="2400" b="1" dirty="0"/>
          </a:p>
        </p:txBody>
      </p:sp>
      <p:graphicFrame>
        <p:nvGraphicFramePr>
          <p:cNvPr id="9" name="Content Placeholder 7"/>
          <p:cNvGraphicFramePr>
            <a:graphicFrameLocks/>
          </p:cNvGraphicFramePr>
          <p:nvPr>
            <p:extLst>
              <p:ext uri="{D42A27DB-BD31-4B8C-83A1-F6EECF244321}">
                <p14:modId xmlns:p14="http://schemas.microsoft.com/office/powerpoint/2010/main" val="4009657756"/>
              </p:ext>
            </p:extLst>
          </p:nvPr>
        </p:nvGraphicFramePr>
        <p:xfrm>
          <a:off x="1543050" y="2354299"/>
          <a:ext cx="9315450" cy="3362325"/>
        </p:xfrm>
        <a:graphic>
          <a:graphicData uri="http://schemas.openxmlformats.org/drawingml/2006/table">
            <a:tbl>
              <a:tblPr bandRow="1">
                <a:tableStyleId>{5C22544A-7EE6-4342-B048-85BDC9FD1C3A}</a:tableStyleId>
              </a:tblPr>
              <a:tblGrid>
                <a:gridCol w="2229600">
                  <a:extLst>
                    <a:ext uri="{9D8B030D-6E8A-4147-A177-3AD203B41FA5}">
                      <a16:colId xmlns="" xmlns:a16="http://schemas.microsoft.com/office/drawing/2014/main" val="20000"/>
                    </a:ext>
                  </a:extLst>
                </a:gridCol>
                <a:gridCol w="7085850">
                  <a:extLst>
                    <a:ext uri="{9D8B030D-6E8A-4147-A177-3AD203B41FA5}">
                      <a16:colId xmlns="" xmlns:a16="http://schemas.microsoft.com/office/drawing/2014/main" val="20001"/>
                    </a:ext>
                  </a:extLst>
                </a:gridCol>
              </a:tblGrid>
              <a:tr h="887842">
                <a:tc>
                  <a:txBody>
                    <a:bodyPr/>
                    <a:lstStyle/>
                    <a:p>
                      <a:r>
                        <a:rPr lang="en-US" sz="2800" b="1" dirty="0" smtClean="0">
                          <a:solidFill>
                            <a:schemeClr val="bg1"/>
                          </a:solidFill>
                        </a:rPr>
                        <a:t>Morning</a:t>
                      </a:r>
                    </a:p>
                  </a:txBody>
                  <a:tcPr anchor="ctr">
                    <a:solidFill>
                      <a:schemeClr val="accent1">
                        <a:lumMod val="60000"/>
                        <a:lumOff val="40000"/>
                      </a:schemeClr>
                    </a:solidFill>
                  </a:tcPr>
                </a:tc>
                <a:tc>
                  <a:txBody>
                    <a:bodyPr/>
                    <a:lstStyle/>
                    <a:p>
                      <a:pPr marL="182880" indent="-182880">
                        <a:buFont typeface="Arial" panose="020B0604020202020204" pitchFamily="34" charset="0"/>
                        <a:buChar char="•"/>
                      </a:pPr>
                      <a:r>
                        <a:rPr lang="en-US" sz="2800" dirty="0" smtClean="0">
                          <a:solidFill>
                            <a:schemeClr val="tx1"/>
                          </a:solidFill>
                        </a:rPr>
                        <a:t>MAP Case Study:</a:t>
                      </a:r>
                      <a:r>
                        <a:rPr lang="en-US" sz="2800" baseline="0" dirty="0" smtClean="0">
                          <a:solidFill>
                            <a:schemeClr val="tx1"/>
                          </a:solidFill>
                        </a:rPr>
                        <a:t> SOO Selection</a:t>
                      </a:r>
                      <a:endParaRPr lang="en-US" sz="2800" dirty="0" smtClean="0">
                        <a:solidFill>
                          <a:schemeClr val="tx1"/>
                        </a:solidFill>
                      </a:endParaRPr>
                    </a:p>
                    <a:p>
                      <a:pPr marL="182880" indent="-182880">
                        <a:buFont typeface="Arial" panose="020B0604020202020204" pitchFamily="34" charset="0"/>
                        <a:buChar char="•"/>
                      </a:pPr>
                      <a:r>
                        <a:rPr lang="en-US" sz="2800" baseline="0" dirty="0" smtClean="0">
                          <a:solidFill>
                            <a:schemeClr val="tx1"/>
                          </a:solidFill>
                        </a:rPr>
                        <a:t>Putting It All Together </a:t>
                      </a:r>
                    </a:p>
                    <a:p>
                      <a:pPr marL="182880" indent="-182880">
                        <a:buFont typeface="Arial" panose="020B0604020202020204" pitchFamily="34" charset="0"/>
                        <a:buChar char="•"/>
                      </a:pPr>
                      <a:r>
                        <a:rPr lang="en-US" sz="2800" baseline="0" dirty="0" smtClean="0">
                          <a:solidFill>
                            <a:schemeClr val="tx1"/>
                          </a:solidFill>
                        </a:rPr>
                        <a:t>Security Considerations</a:t>
                      </a:r>
                    </a:p>
                  </a:txBody>
                  <a:tcPr anchor="ctr">
                    <a:solidFill>
                      <a:schemeClr val="accent1">
                        <a:lumMod val="20000"/>
                        <a:lumOff val="80000"/>
                      </a:schemeClr>
                    </a:solidFill>
                  </a:tcPr>
                </a:tc>
                <a:extLst>
                  <a:ext uri="{0D108BD9-81ED-4DB2-BD59-A6C34878D82A}">
                    <a16:rowId xmlns="" xmlns:a16="http://schemas.microsoft.com/office/drawing/2014/main" val="10000"/>
                  </a:ext>
                </a:extLst>
              </a:tr>
              <a:tr h="374552">
                <a:tc gridSpan="2">
                  <a:txBody>
                    <a:bodyPr/>
                    <a:lstStyle/>
                    <a:p>
                      <a:pPr marL="91440" indent="-91440" algn="ctr"/>
                      <a:r>
                        <a:rPr lang="en-US" sz="3200" b="1" dirty="0" smtClean="0"/>
                        <a:t>LUNCH</a:t>
                      </a:r>
                    </a:p>
                    <a:p>
                      <a:pPr marL="91440" marR="0" indent="-91440" algn="ctr" defTabSz="914400" rtl="0" eaLnBrk="1" fontAlgn="auto" latinLnBrk="0" hangingPunct="1">
                        <a:lnSpc>
                          <a:spcPct val="100000"/>
                        </a:lnSpc>
                        <a:spcBef>
                          <a:spcPts val="0"/>
                        </a:spcBef>
                        <a:spcAft>
                          <a:spcPts val="0"/>
                        </a:spcAft>
                        <a:buClrTx/>
                        <a:buSzTx/>
                        <a:buFontTx/>
                        <a:buNone/>
                        <a:tabLst/>
                        <a:defRPr/>
                      </a:pPr>
                      <a:r>
                        <a:rPr lang="en-US" sz="2400" b="1" i="1" kern="1200" dirty="0" smtClean="0">
                          <a:solidFill>
                            <a:schemeClr val="dk1"/>
                          </a:solidFill>
                          <a:effectLst/>
                          <a:latin typeface="+mn-lt"/>
                          <a:ea typeface="+mn-ea"/>
                          <a:cs typeface="+mn-cs"/>
                        </a:rPr>
                        <a:t>Special Brown Bag Session</a:t>
                      </a:r>
                      <a:endParaRPr lang="en-US" sz="2400" kern="1200" dirty="0" smtClean="0">
                        <a:solidFill>
                          <a:schemeClr val="dk1"/>
                        </a:solidFill>
                        <a:effectLst/>
                        <a:latin typeface="+mn-lt"/>
                        <a:ea typeface="+mn-ea"/>
                        <a:cs typeface="+mn-cs"/>
                      </a:endParaRPr>
                    </a:p>
                  </a:txBody>
                  <a:tcPr anchor="ctr">
                    <a:solidFill>
                      <a:schemeClr val="bg1"/>
                    </a:solidFill>
                  </a:tcPr>
                </a:tc>
                <a:tc hMerge="1">
                  <a:txBody>
                    <a:bodyPr/>
                    <a:lstStyle/>
                    <a:p>
                      <a:endParaRPr lang="en-US"/>
                    </a:p>
                  </a:txBody>
                  <a:tcPr/>
                </a:tc>
                <a:extLst>
                  <a:ext uri="{0D108BD9-81ED-4DB2-BD59-A6C34878D82A}">
                    <a16:rowId xmlns="" xmlns:a16="http://schemas.microsoft.com/office/drawing/2014/main" val="10001"/>
                  </a:ext>
                </a:extLst>
              </a:tr>
              <a:tr h="1045845">
                <a:tc>
                  <a:txBody>
                    <a:bodyPr/>
                    <a:lstStyle/>
                    <a:p>
                      <a:r>
                        <a:rPr lang="en-US" sz="2800" b="1" kern="1200" dirty="0" smtClean="0">
                          <a:solidFill>
                            <a:schemeClr val="bg1"/>
                          </a:solidFill>
                          <a:latin typeface="+mn-lt"/>
                          <a:ea typeface="+mn-ea"/>
                          <a:cs typeface="+mn-cs"/>
                        </a:rPr>
                        <a:t>Afternoon</a:t>
                      </a:r>
                    </a:p>
                  </a:txBody>
                  <a:tcPr anchor="ctr">
                    <a:solidFill>
                      <a:schemeClr val="accent1">
                        <a:lumMod val="60000"/>
                        <a:lumOff val="40000"/>
                      </a:schemeClr>
                    </a:solidFill>
                  </a:tcPr>
                </a:tc>
                <a:tc>
                  <a:txBody>
                    <a:bodyPr/>
                    <a:lstStyle/>
                    <a:p>
                      <a:pPr marL="182880" indent="-182880">
                        <a:buFont typeface="Arial" panose="020B0604020202020204" pitchFamily="34" charset="0"/>
                        <a:buChar char="•"/>
                      </a:pPr>
                      <a:r>
                        <a:rPr lang="en-US" sz="2800" baseline="0" dirty="0" smtClean="0">
                          <a:solidFill>
                            <a:schemeClr val="tx1"/>
                          </a:solidFill>
                        </a:rPr>
                        <a:t>Acquisition Package Vendor Roundtable </a:t>
                      </a:r>
                    </a:p>
                  </a:txBody>
                  <a:tcPr anchor="ctr">
                    <a:solidFill>
                      <a:schemeClr val="accent1">
                        <a:lumMod val="20000"/>
                        <a:lumOff val="80000"/>
                      </a:schemeClr>
                    </a:solid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31370174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Vendor Feedback	</a:t>
            </a:r>
            <a:endParaRPr lang="en-US" b="1" dirty="0"/>
          </a:p>
        </p:txBody>
      </p:sp>
      <p:sp>
        <p:nvSpPr>
          <p:cNvPr id="3" name="Content Placeholder 2"/>
          <p:cNvSpPr>
            <a:spLocks noGrp="1"/>
          </p:cNvSpPr>
          <p:nvPr>
            <p:ph idx="1"/>
          </p:nvPr>
        </p:nvSpPr>
        <p:spPr/>
        <p:txBody>
          <a:bodyPr/>
          <a:lstStyle/>
          <a:p>
            <a:r>
              <a:rPr lang="en-US" dirty="0" smtClean="0">
                <a:latin typeface="Open Sans" panose="020B0606030504020204"/>
              </a:rPr>
              <a:t>Take the next 30 minutes to listen to your vendor’s feedback.</a:t>
            </a:r>
          </a:p>
          <a:p>
            <a:r>
              <a:rPr lang="en-US" dirty="0" smtClean="0">
                <a:latin typeface="Open Sans" panose="020B0606030504020204"/>
              </a:rPr>
              <a:t>Vendors will be responding to the following types of questions: </a:t>
            </a:r>
          </a:p>
          <a:p>
            <a:pPr lvl="1"/>
            <a:r>
              <a:rPr lang="en-US" dirty="0" smtClean="0">
                <a:latin typeface="Open Sans" panose="020B0606030504020204"/>
              </a:rPr>
              <a:t>Would </a:t>
            </a:r>
            <a:r>
              <a:rPr lang="en-US" dirty="0">
                <a:latin typeface="Open Sans" panose="020B0606030504020204"/>
              </a:rPr>
              <a:t>you respond to </a:t>
            </a:r>
            <a:r>
              <a:rPr lang="en-US" dirty="0" smtClean="0">
                <a:latin typeface="Open Sans" panose="020B0606030504020204"/>
              </a:rPr>
              <a:t>an RFQ </a:t>
            </a:r>
            <a:r>
              <a:rPr lang="en-US" dirty="0">
                <a:latin typeface="Open Sans" panose="020B0606030504020204"/>
              </a:rPr>
              <a:t>like this? Why or why not?</a:t>
            </a:r>
          </a:p>
          <a:p>
            <a:pPr lvl="1"/>
            <a:r>
              <a:rPr lang="en-US" dirty="0" smtClean="0">
                <a:latin typeface="Open Sans" panose="020B0606030504020204"/>
              </a:rPr>
              <a:t>Is </a:t>
            </a:r>
            <a:r>
              <a:rPr lang="en-US" dirty="0">
                <a:latin typeface="Open Sans" panose="020B0606030504020204"/>
              </a:rPr>
              <a:t>the planned method of evaluation and associated criteria </a:t>
            </a:r>
            <a:r>
              <a:rPr lang="en-US" dirty="0" smtClean="0">
                <a:latin typeface="Open Sans" panose="020B0606030504020204"/>
              </a:rPr>
              <a:t>going to get the government what it wants? </a:t>
            </a:r>
          </a:p>
          <a:p>
            <a:pPr lvl="1"/>
            <a:r>
              <a:rPr lang="en-US" dirty="0" smtClean="0">
                <a:latin typeface="Open Sans" panose="020B0606030504020204"/>
              </a:rPr>
              <a:t>What questions would you have on this type of solicitation for the government?</a:t>
            </a:r>
          </a:p>
          <a:p>
            <a:r>
              <a:rPr lang="en-US" dirty="0" smtClean="0">
                <a:latin typeface="Open Sans" panose="020B0606030504020204"/>
              </a:rPr>
              <a:t>Feel free to ask other questions you have as well as they come up</a:t>
            </a:r>
          </a:p>
        </p:txBody>
      </p:sp>
    </p:spTree>
    <p:extLst>
      <p:ext uri="{BB962C8B-B14F-4D97-AF65-F5344CB8AC3E}">
        <p14:creationId xmlns:p14="http://schemas.microsoft.com/office/powerpoint/2010/main" val="136306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Acquisition Package Revisions</a:t>
            </a:r>
            <a:endParaRPr lang="en-US" b="1" dirty="0"/>
          </a:p>
        </p:txBody>
      </p:sp>
      <p:sp>
        <p:nvSpPr>
          <p:cNvPr id="3" name="Content Placeholder 2"/>
          <p:cNvSpPr>
            <a:spLocks noGrp="1"/>
          </p:cNvSpPr>
          <p:nvPr>
            <p:ph idx="1"/>
          </p:nvPr>
        </p:nvSpPr>
        <p:spPr/>
        <p:txBody>
          <a:bodyPr/>
          <a:lstStyle/>
          <a:p>
            <a:r>
              <a:rPr lang="en-US" dirty="0" smtClean="0">
                <a:latin typeface="Open Sans" panose="020B0606030504020204"/>
              </a:rPr>
              <a:t>Based on the feedback you received from your vendor, spend 30 minutes revising your Acquisition Package</a:t>
            </a:r>
            <a:r>
              <a:rPr lang="en-US" dirty="0">
                <a:latin typeface="Open Sans" panose="020B0606030504020204"/>
              </a:rPr>
              <a:t> </a:t>
            </a:r>
            <a:r>
              <a:rPr lang="en-US" dirty="0" smtClean="0">
                <a:latin typeface="Open Sans" panose="020B0606030504020204"/>
              </a:rPr>
              <a:t>with your group</a:t>
            </a:r>
          </a:p>
          <a:p>
            <a:r>
              <a:rPr lang="en-US" dirty="0" smtClean="0">
                <a:latin typeface="Open Sans" panose="020B0606030504020204"/>
              </a:rPr>
              <a:t>Reach out to your assigned vendor or our facilitation staff if  you have any specific questions</a:t>
            </a:r>
          </a:p>
          <a:p>
            <a:r>
              <a:rPr lang="en-US" dirty="0" smtClean="0">
                <a:latin typeface="Open Sans" panose="020B0606030504020204"/>
              </a:rPr>
              <a:t>Prepare to report out on your findings</a:t>
            </a:r>
          </a:p>
          <a:p>
            <a:pPr lvl="1"/>
            <a:r>
              <a:rPr lang="en-US" dirty="0" smtClean="0">
                <a:latin typeface="Open Sans" panose="020B0606030504020204"/>
              </a:rPr>
              <a:t>5 minutes to report out on what your team discussed - highlight y</a:t>
            </a:r>
            <a:r>
              <a:rPr lang="en-US" sz="2400" dirty="0" smtClean="0">
                <a:latin typeface="Open Sans" panose="020B0606030504020204"/>
              </a:rPr>
              <a:t>our understanding of the vendor’s perspective and feedback  and how it impacted your acquisition package</a:t>
            </a:r>
          </a:p>
          <a:p>
            <a:pPr lvl="1"/>
            <a:r>
              <a:rPr lang="en-US" dirty="0" smtClean="0">
                <a:latin typeface="Open Sans" panose="020B0606030504020204"/>
              </a:rPr>
              <a:t>5 minutes of Q&amp;A from the other teams</a:t>
            </a:r>
            <a:endParaRPr lang="en-US" dirty="0">
              <a:latin typeface="Open Sans" panose="020B0606030504020204"/>
            </a:endParaRPr>
          </a:p>
        </p:txBody>
      </p:sp>
    </p:spTree>
    <p:extLst>
      <p:ext uri="{BB962C8B-B14F-4D97-AF65-F5344CB8AC3E}">
        <p14:creationId xmlns:p14="http://schemas.microsoft.com/office/powerpoint/2010/main" val="1551958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Break</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1203104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0"/>
            <a:ext cx="11353800" cy="1325563"/>
          </a:xfrm>
        </p:spPr>
        <p:txBody>
          <a:bodyPr/>
          <a:lstStyle/>
          <a:p>
            <a:r>
              <a:rPr lang="en-US" b="1" dirty="0" smtClean="0"/>
              <a:t>Team Report-Outs and Vendor Feedback</a:t>
            </a:r>
            <a:endParaRPr lang="en-US" b="1" dirty="0"/>
          </a:p>
        </p:txBody>
      </p:sp>
      <p:sp>
        <p:nvSpPr>
          <p:cNvPr id="3" name="Content Placeholder 2"/>
          <p:cNvSpPr>
            <a:spLocks noGrp="1"/>
          </p:cNvSpPr>
          <p:nvPr>
            <p:ph idx="1"/>
          </p:nvPr>
        </p:nvSpPr>
        <p:spPr/>
        <p:txBody>
          <a:bodyPr/>
          <a:lstStyle/>
          <a:p>
            <a:r>
              <a:rPr lang="en-US" dirty="0" smtClean="0">
                <a:latin typeface="Open Sans" panose="020B0606030504020204"/>
              </a:rPr>
              <a:t>Report out on your team’s discussion</a:t>
            </a:r>
          </a:p>
          <a:p>
            <a:pPr lvl="1"/>
            <a:r>
              <a:rPr lang="en-US" sz="2800" dirty="0" smtClean="0">
                <a:latin typeface="Open Sans" panose="020B0606030504020204"/>
              </a:rPr>
              <a:t>Your </a:t>
            </a:r>
            <a:r>
              <a:rPr lang="en-US" sz="2800" dirty="0">
                <a:latin typeface="Open Sans" panose="020B0606030504020204"/>
              </a:rPr>
              <a:t>understanding of the vendor’s perspective and feedback  and how it impacted your acquisition package</a:t>
            </a:r>
          </a:p>
          <a:p>
            <a:endParaRPr lang="en-US" dirty="0" smtClean="0">
              <a:latin typeface="Open Sans" panose="020B0606030504020204"/>
            </a:endParaRPr>
          </a:p>
          <a:p>
            <a:r>
              <a:rPr lang="en-US" dirty="0" smtClean="0">
                <a:latin typeface="Open Sans" panose="020B0606030504020204"/>
              </a:rPr>
              <a:t>Final vendor insights on digital acquisition and innovative procurement strategies (particularly Challenges)</a:t>
            </a:r>
          </a:p>
        </p:txBody>
      </p:sp>
    </p:spTree>
    <p:extLst>
      <p:ext uri="{BB962C8B-B14F-4D97-AF65-F5344CB8AC3E}">
        <p14:creationId xmlns:p14="http://schemas.microsoft.com/office/powerpoint/2010/main" val="15091201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Preview of Tomorrow</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708709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15875"/>
            <a:ext cx="11353800" cy="1325563"/>
          </a:xfrm>
        </p:spPr>
        <p:txBody>
          <a:bodyPr/>
          <a:lstStyle/>
          <a:p>
            <a:r>
              <a:rPr lang="en-US" dirty="0" smtClean="0"/>
              <a:t>Day 5 Agenda</a:t>
            </a:r>
            <a:endParaRPr lang="en-US" dirty="0"/>
          </a:p>
        </p:txBody>
      </p:sp>
      <p:sp>
        <p:nvSpPr>
          <p:cNvPr id="6" name="Content Placeholder 5"/>
          <p:cNvSpPr>
            <a:spLocks noGrp="1"/>
          </p:cNvSpPr>
          <p:nvPr>
            <p:ph idx="1"/>
          </p:nvPr>
        </p:nvSpPr>
        <p:spPr>
          <a:xfrm>
            <a:off x="419100" y="5156000"/>
            <a:ext cx="11353800" cy="1393473"/>
          </a:xfrm>
          <a:noFill/>
        </p:spPr>
        <p:txBody>
          <a:bodyPr>
            <a:normAutofit/>
          </a:bodyPr>
          <a:lstStyle/>
          <a:p>
            <a:pPr marL="0" indent="0">
              <a:buNone/>
            </a:pPr>
            <a:r>
              <a:rPr lang="en-US" dirty="0" smtClean="0">
                <a:latin typeface="+mn-lt"/>
              </a:rPr>
              <a:t>Expectations: Finish any remaining preparation for your team Live Digital Assignment and bring all of your notes and materials to class tomorrow. </a:t>
            </a:r>
            <a:endParaRPr lang="en-US" dirty="0">
              <a:latin typeface="+mn-lt"/>
            </a:endParaRPr>
          </a:p>
        </p:txBody>
      </p:sp>
      <p:sp>
        <p:nvSpPr>
          <p:cNvPr id="7" name="Rectangle 6"/>
          <p:cNvSpPr/>
          <p:nvPr/>
        </p:nvSpPr>
        <p:spPr>
          <a:xfrm>
            <a:off x="436097" y="1595441"/>
            <a:ext cx="11394831" cy="3468928"/>
          </a:xfrm>
          <a:prstGeom prst="rect">
            <a:avLst/>
          </a:prstGeom>
          <a:solidFill>
            <a:srgbClr val="429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t>Day </a:t>
            </a:r>
            <a:r>
              <a:rPr lang="en-US" sz="2000" b="1" dirty="0" smtClean="0"/>
              <a:t>5 </a:t>
            </a:r>
            <a:r>
              <a:rPr lang="en-US" sz="2000" b="1" dirty="0"/>
              <a:t>– </a:t>
            </a:r>
            <a:r>
              <a:rPr lang="en-US" sz="2000" b="1" dirty="0" smtClean="0"/>
              <a:t>Preview of Release 3 and Demo Day</a:t>
            </a:r>
            <a:endParaRPr lang="en-US" sz="2000" b="1" dirty="0"/>
          </a:p>
        </p:txBody>
      </p:sp>
      <p:graphicFrame>
        <p:nvGraphicFramePr>
          <p:cNvPr id="9" name="Content Placeholder 7"/>
          <p:cNvGraphicFramePr>
            <a:graphicFrameLocks/>
          </p:cNvGraphicFramePr>
          <p:nvPr>
            <p:extLst>
              <p:ext uri="{D42A27DB-BD31-4B8C-83A1-F6EECF244321}">
                <p14:modId xmlns:p14="http://schemas.microsoft.com/office/powerpoint/2010/main" val="3271849789"/>
              </p:ext>
            </p:extLst>
          </p:nvPr>
        </p:nvGraphicFramePr>
        <p:xfrm>
          <a:off x="619861" y="2057401"/>
          <a:ext cx="11024869" cy="2913285"/>
        </p:xfrm>
        <a:graphic>
          <a:graphicData uri="http://schemas.openxmlformats.org/drawingml/2006/table">
            <a:tbl>
              <a:tblPr bandRow="1">
                <a:tableStyleId>{5C22544A-7EE6-4342-B048-85BDC9FD1C3A}</a:tableStyleId>
              </a:tblPr>
              <a:tblGrid>
                <a:gridCol w="2092340"/>
                <a:gridCol w="8932529"/>
              </a:tblGrid>
              <a:tr h="1191165">
                <a:tc>
                  <a:txBody>
                    <a:bodyPr/>
                    <a:lstStyle/>
                    <a:p>
                      <a:r>
                        <a:rPr lang="en-US" sz="2400" b="1" dirty="0" smtClean="0">
                          <a:solidFill>
                            <a:schemeClr val="tx1"/>
                          </a:solidFill>
                        </a:rPr>
                        <a:t>Morning</a:t>
                      </a:r>
                    </a:p>
                  </a:txBody>
                  <a:tcPr marL="68580" marR="68580" marT="34290" marB="34290" anchor="ctr">
                    <a:solidFill>
                      <a:schemeClr val="accent1">
                        <a:lumMod val="60000"/>
                        <a:lumOff val="40000"/>
                      </a:schemeClr>
                    </a:solidFill>
                  </a:tcPr>
                </a:tc>
                <a:tc>
                  <a:txBody>
                    <a:bodyPr/>
                    <a:lstStyle/>
                    <a:p>
                      <a:pPr marL="182880" indent="-182880">
                        <a:buFont typeface="Arial" panose="020B0604020202020204" pitchFamily="34" charset="0"/>
                        <a:buChar char="•"/>
                      </a:pPr>
                      <a:r>
                        <a:rPr lang="en-US" sz="2400" dirty="0" smtClean="0">
                          <a:solidFill>
                            <a:schemeClr val="tx1"/>
                          </a:solidFill>
                        </a:rPr>
                        <a:t>Release 4:</a:t>
                      </a:r>
                      <a:r>
                        <a:rPr lang="en-US" sz="2400" baseline="0" dirty="0" smtClean="0">
                          <a:solidFill>
                            <a:schemeClr val="tx1"/>
                          </a:solidFill>
                        </a:rPr>
                        <a:t> Awarding &amp; Administering Digital Service Contracts Introduction</a:t>
                      </a:r>
                    </a:p>
                    <a:p>
                      <a:pPr marL="182880" indent="-182880">
                        <a:buFont typeface="Arial" panose="020B0604020202020204" pitchFamily="34" charset="0"/>
                        <a:buChar char="•"/>
                      </a:pPr>
                      <a:r>
                        <a:rPr lang="en-US" sz="2400" baseline="0" dirty="0" smtClean="0">
                          <a:solidFill>
                            <a:schemeClr val="tx1"/>
                          </a:solidFill>
                        </a:rPr>
                        <a:t>Metrics Activity</a:t>
                      </a:r>
                      <a:endParaRPr lang="en-US" sz="2400" dirty="0" smtClean="0">
                        <a:solidFill>
                          <a:schemeClr val="tx1"/>
                        </a:solidFill>
                      </a:endParaRPr>
                    </a:p>
                  </a:txBody>
                  <a:tcPr marL="68580" marR="68580" marT="34290" marB="34290" anchor="ctr">
                    <a:solidFill>
                      <a:schemeClr val="accent1">
                        <a:lumMod val="20000"/>
                        <a:lumOff val="80000"/>
                      </a:schemeClr>
                    </a:solidFill>
                  </a:tcPr>
                </a:tc>
              </a:tr>
              <a:tr h="412233">
                <a:tc gridSpan="2">
                  <a:txBody>
                    <a:bodyPr/>
                    <a:lstStyle/>
                    <a:p>
                      <a:pPr marL="91440" indent="-91440" algn="ctr"/>
                      <a:r>
                        <a:rPr lang="en-US" sz="2400" b="1" dirty="0" smtClean="0">
                          <a:solidFill>
                            <a:schemeClr val="tx1"/>
                          </a:solidFill>
                        </a:rPr>
                        <a:t>Lunch</a:t>
                      </a:r>
                      <a:r>
                        <a:rPr lang="en-US" sz="2400" b="1" baseline="0" dirty="0" smtClean="0">
                          <a:solidFill>
                            <a:schemeClr val="tx1"/>
                          </a:solidFill>
                        </a:rPr>
                        <a:t> </a:t>
                      </a:r>
                      <a:r>
                        <a:rPr lang="en-US" sz="2400" b="1" dirty="0" smtClean="0">
                          <a:solidFill>
                            <a:schemeClr val="tx1"/>
                          </a:solidFill>
                        </a:rPr>
                        <a:t>(12:00-1:00</a:t>
                      </a:r>
                      <a:r>
                        <a:rPr lang="en-US" sz="2400" b="1" baseline="0" dirty="0" smtClean="0">
                          <a:solidFill>
                            <a:schemeClr val="tx1"/>
                          </a:solidFill>
                        </a:rPr>
                        <a:t> pm)</a:t>
                      </a:r>
                      <a:endParaRPr lang="en-US" sz="2400" b="1" dirty="0">
                        <a:solidFill>
                          <a:schemeClr val="tx1"/>
                        </a:solidFill>
                      </a:endParaRPr>
                    </a:p>
                  </a:txBody>
                  <a:tcPr marL="68580" marR="68580" marT="34290" marB="34290" anchor="ctr">
                    <a:solidFill>
                      <a:schemeClr val="bg1"/>
                    </a:solidFill>
                  </a:tcPr>
                </a:tc>
                <a:tc hMerge="1">
                  <a:txBody>
                    <a:bodyPr/>
                    <a:lstStyle/>
                    <a:p>
                      <a:endParaRPr lang="en-US"/>
                    </a:p>
                  </a:txBody>
                  <a:tcPr/>
                </a:tc>
              </a:tr>
              <a:tr h="1222235">
                <a:tc>
                  <a:txBody>
                    <a:bodyPr/>
                    <a:lstStyle/>
                    <a:p>
                      <a:endParaRPr lang="en-US" sz="2400" b="1" kern="1200" dirty="0" smtClean="0">
                        <a:solidFill>
                          <a:schemeClr val="tx1"/>
                        </a:solidFill>
                        <a:latin typeface="+mn-lt"/>
                        <a:ea typeface="+mn-ea"/>
                        <a:cs typeface="+mn-cs"/>
                      </a:endParaRPr>
                    </a:p>
                    <a:p>
                      <a:r>
                        <a:rPr lang="en-US" sz="2400" b="1" kern="1200" dirty="0" smtClean="0">
                          <a:solidFill>
                            <a:schemeClr val="tx1"/>
                          </a:solidFill>
                          <a:latin typeface="+mn-lt"/>
                          <a:ea typeface="+mn-ea"/>
                          <a:cs typeface="+mn-cs"/>
                        </a:rPr>
                        <a:t>Afternoon</a:t>
                      </a:r>
                    </a:p>
                    <a:p>
                      <a:endParaRPr lang="en-US" sz="3200" b="1" kern="1200" dirty="0">
                        <a:solidFill>
                          <a:schemeClr val="tx1"/>
                        </a:solidFill>
                        <a:latin typeface="+mn-lt"/>
                        <a:ea typeface="+mn-ea"/>
                        <a:cs typeface="+mn-cs"/>
                      </a:endParaRPr>
                    </a:p>
                  </a:txBody>
                  <a:tcPr marL="68580" marR="68580" marT="34290" marB="34290" anchor="ctr">
                    <a:solidFill>
                      <a:schemeClr val="accent1">
                        <a:lumMod val="60000"/>
                        <a:lumOff val="40000"/>
                      </a:schemeClr>
                    </a:solidFill>
                  </a:tcPr>
                </a:tc>
                <a:tc>
                  <a:txBody>
                    <a:bodyPr/>
                    <a:lstStyle/>
                    <a:p>
                      <a:pPr marL="182880" indent="-182880">
                        <a:buFont typeface="Arial" panose="020B0604020202020204" pitchFamily="34" charset="0"/>
                        <a:buChar char="•"/>
                      </a:pPr>
                      <a:r>
                        <a:rPr lang="en-US" sz="2400" baseline="0" dirty="0" smtClean="0">
                          <a:solidFill>
                            <a:schemeClr val="tx1"/>
                          </a:solidFill>
                        </a:rPr>
                        <a:t>Feedback gathering </a:t>
                      </a:r>
                    </a:p>
                    <a:p>
                      <a:pPr marL="182880" indent="-182880">
                        <a:buFont typeface="Arial" panose="020B0604020202020204" pitchFamily="34" charset="0"/>
                        <a:buChar char="•"/>
                      </a:pPr>
                      <a:r>
                        <a:rPr lang="en-US" sz="2400" baseline="0" dirty="0" smtClean="0">
                          <a:solidFill>
                            <a:schemeClr val="tx1"/>
                          </a:solidFill>
                        </a:rPr>
                        <a:t>Live Digital Assignment Presentations</a:t>
                      </a:r>
                    </a:p>
                    <a:p>
                      <a:pPr marL="182880" indent="-182880">
                        <a:buFont typeface="Arial" panose="020B0604020202020204" pitchFamily="34" charset="0"/>
                        <a:buChar char="•"/>
                      </a:pPr>
                      <a:r>
                        <a:rPr lang="en-US" sz="2400" baseline="0" dirty="0" smtClean="0">
                          <a:solidFill>
                            <a:schemeClr val="tx1"/>
                          </a:solidFill>
                        </a:rPr>
                        <a:t>Final wrap-up</a:t>
                      </a:r>
                    </a:p>
                  </a:txBody>
                  <a:tcPr marL="68580" marR="68580" marT="34290" marB="34290" anchor="ctr">
                    <a:solidFill>
                      <a:schemeClr val="accent1">
                        <a:lumMod val="20000"/>
                        <a:lumOff val="80000"/>
                      </a:schemeClr>
                    </a:solidFill>
                  </a:tcPr>
                </a:tc>
              </a:tr>
            </a:tbl>
          </a:graphicData>
        </a:graphic>
      </p:graphicFrame>
    </p:spTree>
    <p:extLst>
      <p:ext uri="{BB962C8B-B14F-4D97-AF65-F5344CB8AC3E}">
        <p14:creationId xmlns:p14="http://schemas.microsoft.com/office/powerpoint/2010/main" val="28253255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HAPPY HOUR!</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61483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smtClean="0"/>
              <a:t>MAP Case Study: SOO Selection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382110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0"/>
            <a:ext cx="11353800" cy="1325563"/>
          </a:xfrm>
        </p:spPr>
        <p:txBody>
          <a:bodyPr/>
          <a:lstStyle/>
          <a:p>
            <a:r>
              <a:rPr lang="en-US" dirty="0" smtClean="0"/>
              <a:t>Activity Overview</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7402" y="1682946"/>
            <a:ext cx="3124198" cy="2075027"/>
          </a:xfrm>
          <a:prstGeom prst="rect">
            <a:avLst/>
          </a:prstGeom>
        </p:spPr>
      </p:pic>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b="7952"/>
          <a:stretch/>
        </p:blipFill>
        <p:spPr>
          <a:xfrm>
            <a:off x="2743970" y="3779758"/>
            <a:ext cx="3124197" cy="1917179"/>
          </a:xfrm>
          <a:prstGeom prst="rect">
            <a:avLst/>
          </a:prstGeom>
        </p:spPr>
      </p:pic>
      <p:sp>
        <p:nvSpPr>
          <p:cNvPr id="6" name="Rectangle 5"/>
          <p:cNvSpPr/>
          <p:nvPr/>
        </p:nvSpPr>
        <p:spPr>
          <a:xfrm>
            <a:off x="605118" y="1947333"/>
            <a:ext cx="5504737" cy="1845722"/>
          </a:xfrm>
          <a:prstGeom prst="rect">
            <a:avLst/>
          </a:prstGeom>
          <a:solidFill>
            <a:srgbClr val="E1ED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rPr>
              <a:t>Using the MAP Case Study, you choose the SOO that best suited your acquisition strategy as individuals.  </a:t>
            </a:r>
            <a:endParaRPr lang="en-US" sz="2400" dirty="0">
              <a:solidFill>
                <a:schemeClr val="tx1"/>
              </a:solidFill>
            </a:endParaRPr>
          </a:p>
        </p:txBody>
      </p:sp>
      <p:sp>
        <p:nvSpPr>
          <p:cNvPr id="7" name="Rectangle 6"/>
          <p:cNvSpPr/>
          <p:nvPr/>
        </p:nvSpPr>
        <p:spPr>
          <a:xfrm>
            <a:off x="605117" y="1458420"/>
            <a:ext cx="5504738" cy="468131"/>
          </a:xfrm>
          <a:prstGeom prst="rect">
            <a:avLst/>
          </a:prstGeom>
          <a:solidFill>
            <a:srgbClr val="0067AB"/>
          </a:solidFill>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600" b="1" kern="0" dirty="0" smtClean="0">
                <a:solidFill>
                  <a:schemeClr val="bg1"/>
                </a:solidFill>
                <a:cs typeface="Arial" panose="020B0604020202020204" pitchFamily="34" charset="0"/>
              </a:rPr>
              <a:t>The Situation</a:t>
            </a:r>
            <a:endParaRPr lang="en-US" sz="2600" kern="0" dirty="0">
              <a:solidFill>
                <a:schemeClr val="bg1"/>
              </a:solidFill>
              <a:cs typeface="Arial" panose="020B0604020202020204" pitchFamily="34" charset="0"/>
            </a:endParaRPr>
          </a:p>
        </p:txBody>
      </p:sp>
      <p:sp>
        <p:nvSpPr>
          <p:cNvPr id="8" name="Rectangle 7"/>
          <p:cNvSpPr/>
          <p:nvPr/>
        </p:nvSpPr>
        <p:spPr>
          <a:xfrm>
            <a:off x="5867401" y="4371786"/>
            <a:ext cx="5828470" cy="1851582"/>
          </a:xfrm>
          <a:prstGeom prst="rect">
            <a:avLst/>
          </a:prstGeom>
          <a:solidFill>
            <a:srgbClr val="E1ED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rPr>
              <a:t>In teams, work together to determine the best SOO for your strategy. </a:t>
            </a:r>
            <a:endParaRPr lang="en-US" sz="2400" dirty="0">
              <a:solidFill>
                <a:schemeClr val="tx1"/>
              </a:solidFill>
            </a:endParaRPr>
          </a:p>
        </p:txBody>
      </p:sp>
      <p:sp>
        <p:nvSpPr>
          <p:cNvPr id="9" name="Rectangle 8"/>
          <p:cNvSpPr/>
          <p:nvPr/>
        </p:nvSpPr>
        <p:spPr>
          <a:xfrm>
            <a:off x="5867401" y="3771897"/>
            <a:ext cx="5828470" cy="599888"/>
          </a:xfrm>
          <a:prstGeom prst="rect">
            <a:avLst/>
          </a:prstGeom>
          <a:solidFill>
            <a:srgbClr val="0067AB"/>
          </a:solidFill>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600" b="1" kern="0" dirty="0" smtClean="0">
                <a:solidFill>
                  <a:schemeClr val="bg1"/>
                </a:solidFill>
                <a:cs typeface="Arial" panose="020B0604020202020204" pitchFamily="34" charset="0"/>
              </a:rPr>
              <a:t>The Challenge</a:t>
            </a:r>
            <a:endParaRPr lang="en-US" sz="2600" kern="0" dirty="0">
              <a:solidFill>
                <a:schemeClr val="bg1"/>
              </a:solidFill>
              <a:cs typeface="Arial" panose="020B0604020202020204" pitchFamily="34" charset="0"/>
            </a:endParaRPr>
          </a:p>
        </p:txBody>
      </p:sp>
    </p:spTree>
    <p:extLst>
      <p:ext uri="{BB962C8B-B14F-4D97-AF65-F5344CB8AC3E}">
        <p14:creationId xmlns:p14="http://schemas.microsoft.com/office/powerpoint/2010/main" val="1328844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Case Study Activity Overview</a:t>
            </a:r>
            <a:endParaRPr lang="en-US" dirty="0"/>
          </a:p>
        </p:txBody>
      </p:sp>
      <p:grpSp>
        <p:nvGrpSpPr>
          <p:cNvPr id="11" name="Group 10"/>
          <p:cNvGrpSpPr/>
          <p:nvPr/>
        </p:nvGrpSpPr>
        <p:grpSpPr>
          <a:xfrm>
            <a:off x="436077" y="1462237"/>
            <a:ext cx="10869866" cy="953073"/>
            <a:chOff x="436077" y="1233637"/>
            <a:chExt cx="10869866" cy="953073"/>
          </a:xfrm>
        </p:grpSpPr>
        <p:sp>
          <p:nvSpPr>
            <p:cNvPr id="12" name="Rectangle 11"/>
            <p:cNvSpPr/>
            <p:nvPr/>
          </p:nvSpPr>
          <p:spPr>
            <a:xfrm>
              <a:off x="2759284" y="1233637"/>
              <a:ext cx="8546659" cy="953073"/>
            </a:xfrm>
            <a:prstGeom prst="rect">
              <a:avLst/>
            </a:prstGeom>
            <a:solidFill>
              <a:srgbClr val="E1ED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000" dirty="0" smtClean="0">
                  <a:solidFill>
                    <a:srgbClr val="004370"/>
                  </a:solidFill>
                </a:rPr>
                <a:t>Work in your teams to choose a “team SOO” for your case study</a:t>
              </a:r>
            </a:p>
          </p:txBody>
        </p:sp>
        <p:sp>
          <p:nvSpPr>
            <p:cNvPr id="21" name="Rectangle 20"/>
            <p:cNvSpPr/>
            <p:nvPr/>
          </p:nvSpPr>
          <p:spPr>
            <a:xfrm>
              <a:off x="436077" y="1247799"/>
              <a:ext cx="2323208" cy="913511"/>
            </a:xfrm>
            <a:prstGeom prst="rect">
              <a:avLst/>
            </a:prstGeom>
            <a:solidFill>
              <a:srgbClr val="0067AB"/>
            </a:solidFill>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400" b="1" kern="0" dirty="0" smtClean="0">
                  <a:solidFill>
                    <a:schemeClr val="bg1"/>
                  </a:solidFill>
                  <a:cs typeface="Arial" panose="020B0604020202020204" pitchFamily="34" charset="0"/>
                </a:rPr>
                <a:t>Structure</a:t>
              </a:r>
              <a:endParaRPr lang="en-US" sz="2400" kern="0" dirty="0">
                <a:solidFill>
                  <a:schemeClr val="bg1"/>
                </a:solidFill>
                <a:cs typeface="Arial" panose="020B0604020202020204" pitchFamily="34" charset="0"/>
              </a:endParaRPr>
            </a:p>
          </p:txBody>
        </p:sp>
      </p:grpSp>
      <p:grpSp>
        <p:nvGrpSpPr>
          <p:cNvPr id="22" name="Group 21"/>
          <p:cNvGrpSpPr/>
          <p:nvPr/>
        </p:nvGrpSpPr>
        <p:grpSpPr>
          <a:xfrm>
            <a:off x="436076" y="2607628"/>
            <a:ext cx="10869866" cy="2124029"/>
            <a:chOff x="436076" y="2484990"/>
            <a:chExt cx="6642805" cy="2124029"/>
          </a:xfrm>
        </p:grpSpPr>
        <p:sp>
          <p:nvSpPr>
            <p:cNvPr id="23" name="Rectangle 22"/>
            <p:cNvSpPr/>
            <p:nvPr/>
          </p:nvSpPr>
          <p:spPr>
            <a:xfrm>
              <a:off x="1855838" y="2484990"/>
              <a:ext cx="5223043" cy="2124029"/>
            </a:xfrm>
            <a:prstGeom prst="rect">
              <a:avLst/>
            </a:prstGeom>
            <a:solidFill>
              <a:srgbClr val="FBE0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000" dirty="0">
                  <a:solidFill>
                    <a:srgbClr val="004370"/>
                  </a:solidFill>
                </a:rPr>
                <a:t>Work in your teams to prepare a briefing on why you choose a certain SOO over another; what were the tradeoffs? </a:t>
              </a:r>
            </a:p>
            <a:p>
              <a:pPr marL="285750" indent="-285750">
                <a:buFont typeface="Arial" panose="020B0604020202020204" pitchFamily="34" charset="0"/>
                <a:buChar char="•"/>
              </a:pPr>
              <a:r>
                <a:rPr lang="en-US" sz="2000" dirty="0" smtClean="0">
                  <a:solidFill>
                    <a:srgbClr val="004370"/>
                  </a:solidFill>
                </a:rPr>
                <a:t>Be prepared to share your results with the class</a:t>
              </a:r>
            </a:p>
          </p:txBody>
        </p:sp>
        <p:sp>
          <p:nvSpPr>
            <p:cNvPr id="24" name="Rectangle 23"/>
            <p:cNvSpPr/>
            <p:nvPr/>
          </p:nvSpPr>
          <p:spPr>
            <a:xfrm>
              <a:off x="436076" y="2484991"/>
              <a:ext cx="1419762" cy="2124028"/>
            </a:xfrm>
            <a:prstGeom prst="rect">
              <a:avLst/>
            </a:prstGeom>
            <a:solidFill>
              <a:srgbClr val="C55A11"/>
            </a:solidFill>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2400" b="1" kern="0" dirty="0" smtClean="0">
                  <a:solidFill>
                    <a:schemeClr val="bg1"/>
                  </a:solidFill>
                  <a:cs typeface="Arial" panose="020B0604020202020204" pitchFamily="34" charset="0"/>
                </a:rPr>
                <a:t>Instructions</a:t>
              </a:r>
              <a:endParaRPr lang="en-US" sz="2400" kern="0" dirty="0">
                <a:solidFill>
                  <a:schemeClr val="bg1"/>
                </a:solidFill>
                <a:cs typeface="Arial" panose="020B0604020202020204" pitchFamily="34" charset="0"/>
              </a:endParaRPr>
            </a:p>
          </p:txBody>
        </p:sp>
      </p:grpSp>
      <p:grpSp>
        <p:nvGrpSpPr>
          <p:cNvPr id="25" name="Group 24"/>
          <p:cNvGrpSpPr/>
          <p:nvPr/>
        </p:nvGrpSpPr>
        <p:grpSpPr>
          <a:xfrm>
            <a:off x="436077" y="4905829"/>
            <a:ext cx="10869865" cy="1279888"/>
            <a:chOff x="436077" y="5234105"/>
            <a:chExt cx="10869865" cy="913512"/>
          </a:xfrm>
        </p:grpSpPr>
        <p:sp>
          <p:nvSpPr>
            <p:cNvPr id="26" name="Rectangle 25"/>
            <p:cNvSpPr/>
            <p:nvPr/>
          </p:nvSpPr>
          <p:spPr>
            <a:xfrm>
              <a:off x="2759284" y="5234106"/>
              <a:ext cx="8546658" cy="913511"/>
            </a:xfrm>
            <a:prstGeom prst="rect">
              <a:avLst/>
            </a:prstGeom>
            <a:solidFill>
              <a:srgbClr val="E1ED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000" dirty="0" smtClean="0">
                  <a:solidFill>
                    <a:srgbClr val="004370"/>
                  </a:solidFill>
                </a:rPr>
                <a:t>Take 15 minutes to discuss, analyze, and formulate a verbal briefing to share your findings with the class. </a:t>
              </a:r>
              <a:endParaRPr lang="en-US" sz="2000" dirty="0">
                <a:solidFill>
                  <a:srgbClr val="004370"/>
                </a:solidFill>
              </a:endParaRPr>
            </a:p>
          </p:txBody>
        </p:sp>
        <p:sp>
          <p:nvSpPr>
            <p:cNvPr id="27" name="Rectangle 26"/>
            <p:cNvSpPr/>
            <p:nvPr/>
          </p:nvSpPr>
          <p:spPr>
            <a:xfrm>
              <a:off x="436077" y="5234105"/>
              <a:ext cx="2323207" cy="913511"/>
            </a:xfrm>
            <a:prstGeom prst="rect">
              <a:avLst/>
            </a:prstGeom>
            <a:solidFill>
              <a:srgbClr val="2E75B6"/>
            </a:solidFill>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2400" b="1" kern="0" dirty="0" smtClean="0">
                  <a:solidFill>
                    <a:schemeClr val="bg1"/>
                  </a:solidFill>
                  <a:cs typeface="Arial" panose="020B0604020202020204" pitchFamily="34" charset="0"/>
                </a:rPr>
                <a:t>Time</a:t>
              </a:r>
              <a:endParaRPr lang="en-US" sz="2400" kern="0" dirty="0">
                <a:solidFill>
                  <a:schemeClr val="bg1"/>
                </a:solidFill>
                <a:cs typeface="Arial" panose="020B0604020202020204" pitchFamily="34" charset="0"/>
              </a:endParaRPr>
            </a:p>
          </p:txBody>
        </p:sp>
      </p:grpSp>
    </p:spTree>
    <p:extLst>
      <p:ext uri="{BB962C8B-B14F-4D97-AF65-F5344CB8AC3E}">
        <p14:creationId xmlns:p14="http://schemas.microsoft.com/office/powerpoint/2010/main" val="18423325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328868"/>
            <a:ext cx="11353800" cy="1325563"/>
          </a:xfrm>
        </p:spPr>
        <p:txBody>
          <a:bodyPr/>
          <a:lstStyle/>
          <a:p>
            <a:r>
              <a:rPr lang="en-US" dirty="0" smtClean="0"/>
              <a:t>Team Brief Out</a:t>
            </a:r>
            <a:endParaRPr lang="en-US" dirty="0"/>
          </a:p>
        </p:txBody>
      </p:sp>
      <p:graphicFrame>
        <p:nvGraphicFramePr>
          <p:cNvPr id="5" name="Diagram 4"/>
          <p:cNvGraphicFramePr/>
          <p:nvPr>
            <p:extLst>
              <p:ext uri="{D42A27DB-BD31-4B8C-83A1-F6EECF244321}">
                <p14:modId xmlns:p14="http://schemas.microsoft.com/office/powerpoint/2010/main" val="1788678746"/>
              </p:ext>
            </p:extLst>
          </p:nvPr>
        </p:nvGraphicFramePr>
        <p:xfrm>
          <a:off x="3790336" y="1460090"/>
          <a:ext cx="7123470" cy="47667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545692" y="2894975"/>
            <a:ext cx="3244644" cy="1569660"/>
          </a:xfrm>
          <a:prstGeom prst="rect">
            <a:avLst/>
          </a:prstGeom>
          <a:noFill/>
        </p:spPr>
        <p:txBody>
          <a:bodyPr wrap="square" rtlCol="0">
            <a:spAutoFit/>
          </a:bodyPr>
          <a:lstStyle/>
          <a:p>
            <a:pPr algn="ctr"/>
            <a:r>
              <a:rPr lang="en-US" sz="4800" b="1" dirty="0" smtClean="0">
                <a:solidFill>
                  <a:schemeClr val="accent5">
                    <a:lumMod val="50000"/>
                  </a:schemeClr>
                </a:solidFill>
                <a:latin typeface="Open Sans"/>
              </a:rPr>
              <a:t>Team</a:t>
            </a:r>
          </a:p>
          <a:p>
            <a:pPr algn="ctr"/>
            <a:r>
              <a:rPr lang="en-US" sz="4800" b="1" dirty="0" smtClean="0">
                <a:solidFill>
                  <a:schemeClr val="accent5">
                    <a:lumMod val="50000"/>
                  </a:schemeClr>
                </a:solidFill>
                <a:latin typeface="Open Sans"/>
              </a:rPr>
              <a:t>Briefings</a:t>
            </a:r>
          </a:p>
        </p:txBody>
      </p:sp>
    </p:spTree>
    <p:extLst>
      <p:ext uri="{BB962C8B-B14F-4D97-AF65-F5344CB8AC3E}">
        <p14:creationId xmlns:p14="http://schemas.microsoft.com/office/powerpoint/2010/main" val="37863857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83633" y="1409579"/>
            <a:ext cx="9144000" cy="829854"/>
          </a:xfrm>
        </p:spPr>
        <p:txBody>
          <a:bodyPr>
            <a:normAutofit/>
          </a:bodyPr>
          <a:lstStyle/>
          <a:p>
            <a:r>
              <a:rPr lang="en-US" dirty="0"/>
              <a:t>Putting It All Together </a:t>
            </a:r>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17103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Criteria</a:t>
            </a:r>
            <a:endParaRPr lang="en-US" dirty="0"/>
          </a:p>
        </p:txBody>
      </p:sp>
      <p:sp>
        <p:nvSpPr>
          <p:cNvPr id="3" name="Content Placeholder 2"/>
          <p:cNvSpPr>
            <a:spLocks noGrp="1"/>
          </p:cNvSpPr>
          <p:nvPr>
            <p:ph idx="1"/>
          </p:nvPr>
        </p:nvSpPr>
        <p:spPr/>
        <p:txBody>
          <a:bodyPr/>
          <a:lstStyle/>
          <a:p>
            <a:pPr lvl="1"/>
            <a:r>
              <a:rPr lang="en-US" dirty="0" err="1" smtClean="0"/>
              <a:t>Eval</a:t>
            </a:r>
            <a:r>
              <a:rPr lang="en-US" dirty="0" smtClean="0"/>
              <a:t> Criteria and examples – goal is to find companies that are great in this space!</a:t>
            </a:r>
          </a:p>
          <a:p>
            <a:pPr lvl="1"/>
            <a:r>
              <a:rPr lang="en-US" dirty="0" smtClean="0"/>
              <a:t>Wiki content review and plug data</a:t>
            </a:r>
            <a:endParaRPr lang="en-US" dirty="0"/>
          </a:p>
        </p:txBody>
      </p:sp>
    </p:spTree>
    <p:extLst>
      <p:ext uri="{BB962C8B-B14F-4D97-AF65-F5344CB8AC3E}">
        <p14:creationId xmlns:p14="http://schemas.microsoft.com/office/powerpoint/2010/main" val="3706324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the RFQ</a:t>
            </a:r>
            <a:endParaRPr lang="en-US" dirty="0"/>
          </a:p>
        </p:txBody>
      </p:sp>
      <p:sp>
        <p:nvSpPr>
          <p:cNvPr id="3" name="Content Placeholder 2"/>
          <p:cNvSpPr>
            <a:spLocks noGrp="1"/>
          </p:cNvSpPr>
          <p:nvPr>
            <p:ph idx="1"/>
          </p:nvPr>
        </p:nvSpPr>
        <p:spPr/>
        <p:txBody>
          <a:bodyPr/>
          <a:lstStyle/>
          <a:p>
            <a:pPr marL="0" indent="0">
              <a:buNone/>
            </a:pPr>
            <a:r>
              <a:rPr lang="en-US" dirty="0" smtClean="0"/>
              <a:t>Now </a:t>
            </a:r>
            <a:r>
              <a:rPr lang="en-US" dirty="0"/>
              <a:t>that </a:t>
            </a:r>
            <a:r>
              <a:rPr lang="en-US" dirty="0" smtClean="0"/>
              <a:t>you </a:t>
            </a:r>
            <a:r>
              <a:rPr lang="en-US" dirty="0"/>
              <a:t>have filled out the lean canvas and selected </a:t>
            </a:r>
            <a:r>
              <a:rPr lang="en-US" dirty="0" smtClean="0"/>
              <a:t>a SOO as a team, </a:t>
            </a:r>
            <a:r>
              <a:rPr lang="en-US" dirty="0"/>
              <a:t>the next step is to develop </a:t>
            </a:r>
            <a:r>
              <a:rPr lang="en-US" dirty="0" smtClean="0"/>
              <a:t>evaluation criteria (sections “L and M”), and complete the RFQ.</a:t>
            </a:r>
            <a:endParaRPr lang="en-US" dirty="0"/>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40480" y="2980562"/>
            <a:ext cx="4048861" cy="270001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597631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0.0&quot;&gt;&lt;object type=&quot;1&quot; unique_id=&quot;10001&quot;&gt;&lt;object type=&quot;8&quot; unique_id=&quot;20972&quot;&gt;&lt;/object&gt;&lt;object type=&quot;2&quot; unique_id=&quot;20973&quot;&gt;&lt;object type=&quot;3&quot; unique_id=&quot;21006&quot;&gt;&lt;property id=&quot;20148&quot; value=&quot;5&quot;/&gt;&lt;property id=&quot;20300&quot; value=&quot;Slide 24 - &amp;quot;Preview of Tomorrow&amp;quot;&quot;/&gt;&lt;property id=&quot;20307&quot; value=&quot;283&quot;/&gt;&lt;/object&gt;&lt;object type=&quot;3&quot; unique_id=&quot;21007&quot;&gt;&lt;property id=&quot;20148&quot; value=&quot;5&quot;/&gt;&lt;property id=&quot;20300&quot; value=&quot;Slide 25 - &amp;quot;Day 5 Agenda&amp;quot;&quot;/&gt;&lt;property id=&quot;20307&quot; value=&quot;284&quot;/&gt;&lt;/object&gt;&lt;object type=&quot;3&quot; unique_id=&quot;21008&quot;&gt;&lt;property id=&quot;20148&quot; value=&quot;5&quot;/&gt;&lt;property id=&quot;20300&quot; value=&quot;Slide 1 - &amp;quot;Release 3 Classroom Session – Day 4&amp;quot;&quot;/&gt;&lt;property id=&quot;20307&quot; value=&quot;341&quot;/&gt;&lt;/object&gt;&lt;object type=&quot;3&quot; unique_id=&quot;21013&quot;&gt;&lt;property id=&quot;20148&quot; value=&quot;5&quot;/&gt;&lt;property id=&quot;20300&quot; value=&quot;Slide 7 - &amp;quot;Putting It All Together &amp;quot;&quot;/&gt;&lt;property id=&quot;20307&quot; value=&quot;293&quot;/&gt;&lt;/object&gt;&lt;object type=&quot;3&quot; unique_id=&quot;21018&quot;&gt;&lt;property id=&quot;20148&quot; value=&quot;5&quot;/&gt;&lt;property id=&quot;20300&quot; value=&quot;Slide 15 - &amp;quot;Acquisition Package Vendor Roundtable Discussion&amp;quot;&quot;/&gt;&lt;property id=&quot;20307&quot; value=&quot;357&quot;/&gt;&lt;/object&gt;&lt;object type=&quot;3&quot; unique_id=&quot;21107&quot;&gt;&lt;property id=&quot;20148&quot; value=&quot;5&quot;/&gt;&lt;property id=&quot;20300&quot; value=&quot;Slide 14 - &amp;quot;Lunch&amp;quot;&quot;/&gt;&lt;property id=&quot;20307&quot; value=&quot;366&quot;/&gt;&lt;/object&gt;&lt;object type=&quot;3&quot; unique_id=&quot;1111929&quot;&gt;&lt;property id=&quot;20148&quot; value=&quot;5&quot;/&gt;&lt;property id=&quot;20300&quot; value=&quot;Slide 10 - &amp;quot;Morning Break&amp;quot;&quot;/&gt;&lt;property id=&quot;20307&quot; value=&quot;392&quot;/&gt;&lt;/object&gt;&lt;object type=&quot;3&quot; unique_id=&quot;1112273&quot;&gt;&lt;property id=&quot;20148&quot; value=&quot;5&quot;/&gt;&lt;property id=&quot;20300&quot; value=&quot;Slide 2 - &amp;quot;Day 4 Agenda&amp;quot;&quot;/&gt;&lt;property id=&quot;20307&quot; value=&quot;394&quot;/&gt;&lt;/object&gt;&lt;object type=&quot;3&quot; unique_id=&quot;1112275&quot;&gt;&lt;property id=&quot;20148&quot; value=&quot;5&quot;/&gt;&lt;property id=&quot;20300&quot; value=&quot;Slide 8 - &amp;quot;Evaluation Criteria&amp;quot;&quot;/&gt;&lt;property id=&quot;20307&quot; value=&quot;395&quot;/&gt;&lt;/object&gt;&lt;object type=&quot;3&quot; unique_id=&quot;1112276&quot;&gt;&lt;property id=&quot;20148&quot; value=&quot;5&quot;/&gt;&lt;property id=&quot;20300&quot; value=&quot;Slide 9 - &amp;quot;Building the RFQ&amp;quot;&quot;/&gt;&lt;property id=&quot;20307&quot; value=&quot;397&quot;/&gt;&lt;/object&gt;&lt;object type=&quot;3&quot; unique_id=&quot;1112278&quot;&gt;&lt;property id=&quot;20148&quot; value=&quot;5&quot;/&gt;&lt;property id=&quot;20300&quot; value=&quot;Slide 11 - &amp;quot;Case Study Activity Overview&amp;quot;&quot;/&gt;&lt;property id=&quot;20307&quot; value=&quot;399&quot;/&gt;&lt;/object&gt;&lt;object type=&quot;3&quot; unique_id=&quot;1112279&quot;&gt;&lt;property id=&quot;20148&quot; value=&quot;5&quot;/&gt;&lt;property id=&quot;20300&quot; value=&quot;Slide 12 - &amp;quot;Team Brief Out&amp;quot;&quot;/&gt;&lt;property id=&quot;20307&quot; value=&quot;400&quot;/&gt;&lt;/object&gt;&lt;object type=&quot;3&quot; unique_id=&quot;1112522&quot;&gt;&lt;property id=&quot;20148&quot; value=&quot;5&quot;/&gt;&lt;property id=&quot;20300&quot; value=&quot;Slide 16 - &amp;quot;Activity Overview&amp;quot;&quot;/&gt;&lt;property id=&quot;20307&quot; value=&quot;409&quot;/&gt;&lt;/object&gt;&lt;object type=&quot;3&quot; unique_id=&quot;1112523&quot;&gt;&lt;property id=&quot;20148&quot; value=&quot;5&quot;/&gt;&lt;property id=&quot;20300&quot; value=&quot;Slide 17 - &amp;quot;Why This Activity is Important &amp;quot;&quot;/&gt;&lt;property id=&quot;20307&quot; value=&quot;410&quot;/&gt;&lt;/object&gt;&lt;object type=&quot;3&quot; unique_id=&quot;1112524&quot;&gt;&lt;property id=&quot;20148&quot; value=&quot;5&quot;/&gt;&lt;property id=&quot;20300&quot; value=&quot;Slide 18 - &amp;quot;Introducing Our Guests! &amp;quot;&quot;/&gt;&lt;property id=&quot;20307&quot; value=&quot;411&quot;/&gt;&lt;/object&gt;&lt;object type=&quot;3&quot; unique_id=&quot;1112525&quot;&gt;&lt;property id=&quot;20148&quot; value=&quot;5&quot;/&gt;&lt;property id=&quot;20300&quot; value=&quot;Slide 19 - &amp;quot;Ideas/Tradeoffs/Thought Process&amp;quot;&quot;/&gt;&lt;property id=&quot;20307&quot; value=&quot;412&quot;/&gt;&lt;/object&gt;&lt;object type=&quot;3&quot; unique_id=&quot;1112526&quot;&gt;&lt;property id=&quot;20148&quot; value=&quot;5&quot;/&gt;&lt;property id=&quot;20300&quot; value=&quot;Slide 20 - &amp;quot;Vendor Feedback&amp;amp;#x09;&amp;quot;&quot;/&gt;&lt;property id=&quot;20307&quot; value=&quot;413&quot;/&gt;&lt;/object&gt;&lt;object type=&quot;3&quot; unique_id=&quot;1112527&quot;&gt;&lt;property id=&quot;20148&quot; value=&quot;5&quot;/&gt;&lt;property id=&quot;20300&quot; value=&quot;Slide 21 - &amp;quot;Acquisition Package Revisions&amp;quot;&quot;/&gt;&lt;property id=&quot;20307&quot; value=&quot;414&quot;/&gt;&lt;/object&gt;&lt;object type=&quot;3&quot; unique_id=&quot;1112528&quot;&gt;&lt;property id=&quot;20148&quot; value=&quot;5&quot;/&gt;&lt;property id=&quot;20300&quot; value=&quot;Slide 23 - &amp;quot;Team Report-Outs and Vendor Feedback&amp;quot;&quot;/&gt;&lt;property id=&quot;20307&quot; value=&quot;415&quot;/&gt;&lt;/object&gt;&lt;object type=&quot;3&quot; unique_id=&quot;1112529&quot;&gt;&lt;property id=&quot;20148&quot; value=&quot;5&quot;/&gt;&lt;property id=&quot;20300&quot; value=&quot;Slide 22 - &amp;quot;Break&amp;quot;&quot;/&gt;&lt;property id=&quot;20307&quot; value=&quot;416&quot;/&gt;&lt;/object&gt;&lt;object type=&quot;3&quot; unique_id=&quot;1112532&quot;&gt;&lt;property id=&quot;20148&quot; value=&quot;5&quot;/&gt;&lt;property id=&quot;20300&quot; value=&quot;Slide 3 - &amp;quot;MAP Case Study: SOO Selection&amp;quot;&quot;/&gt;&lt;property id=&quot;20307&quot; value=&quot;418&quot;/&gt;&lt;/object&gt;&lt;object type=&quot;3&quot; unique_id=&quot;1112533&quot;&gt;&lt;property id=&quot;20148&quot; value=&quot;5&quot;/&gt;&lt;property id=&quot;20300&quot; value=&quot;Slide 4 - &amp;quot;Activity Overview&amp;quot;&quot;/&gt;&lt;property id=&quot;20307&quot; value=&quot;419&quot;/&gt;&lt;/object&gt;&lt;object type=&quot;3&quot; unique_id=&quot;1112534&quot;&gt;&lt;property id=&quot;20148&quot; value=&quot;5&quot;/&gt;&lt;property id=&quot;20300&quot; value=&quot;Slide 5 - &amp;quot;Case Study Activity Overview&amp;quot;&quot;/&gt;&lt;property id=&quot;20307&quot; value=&quot;420&quot;/&gt;&lt;/object&gt;&lt;object type=&quot;3&quot; unique_id=&quot;1112535&quot;&gt;&lt;property id=&quot;20148&quot; value=&quot;5&quot;/&gt;&lt;property id=&quot;20300&quot; value=&quot;Slide 6 - &amp;quot;Team Brief Out&amp;quot;&quot;/&gt;&lt;property id=&quot;20307&quot; value=&quot;421&quot;/&gt;&lt;/object&gt;&lt;object type=&quot;3&quot; unique_id=&quot;1112633&quot;&gt;&lt;property id=&quot;20148&quot; value=&quot;5&quot;/&gt;&lt;property id=&quot;20300&quot; value=&quot;Slide 26 - &amp;quot;HAPPY HOUR!&amp;quot;&quot;/&gt;&lt;property id=&quot;20307&quot; value=&quot;423&quot;/&gt;&lt;/object&gt;&lt;object type=&quot;3&quot; unique_id=&quot;1112634&quot;&gt;&lt;property id=&quot;20148&quot; value=&quot;5&quot;/&gt;&lt;property id=&quot;20300&quot; value=&quot;Slide 13 - &amp;quot;Security Considerations&amp;quot;&quot;/&gt;&lt;property id=&quot;20307&quot; value=&quot;424&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6F5AFEA0F5F1A4CB0E7ABC4C9340C83" ma:contentTypeVersion="" ma:contentTypeDescription="Create a new document." ma:contentTypeScope="" ma:versionID="4308a6a2672614e48e8ae340f944ee60">
  <xsd:schema xmlns:xsd="http://www.w3.org/2001/XMLSchema" xmlns:xs="http://www.w3.org/2001/XMLSchema" xmlns:p="http://schemas.microsoft.com/office/2006/metadata/properties" targetNamespace="http://schemas.microsoft.com/office/2006/metadata/properties" ma:root="true" ma:fieldsID="b2384c6cc0088fcedbaf6edaf557def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F8FE182-F756-48BD-8604-FB39DCE874F3}">
  <ds:schemaRefs>
    <ds:schemaRef ds:uri="http://schemas.microsoft.com/sharepoint/v3/contenttype/forms"/>
  </ds:schemaRefs>
</ds:datastoreItem>
</file>

<file path=customXml/itemProps2.xml><?xml version="1.0" encoding="utf-8"?>
<ds:datastoreItem xmlns:ds="http://schemas.openxmlformats.org/officeDocument/2006/customXml" ds:itemID="{FEF13684-440A-4266-8887-879A403A827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9101A845-FDAA-4E5D-A0D2-FA99ABF96922}">
  <ds:schemaRefs>
    <ds:schemaRef ds:uri="http://purl.org/dc/dcmitype/"/>
    <ds:schemaRef ds:uri="http://purl.org/dc/terms/"/>
    <ds:schemaRef ds:uri="http://www.w3.org/XML/1998/namespace"/>
    <ds:schemaRef ds:uri="http://schemas.microsoft.com/office/infopath/2007/PartnerControls"/>
    <ds:schemaRef ds:uri="http://schemas.microsoft.com/office/2006/metadata/properties"/>
    <ds:schemaRef ds:uri="http://schemas.microsoft.com/office/2006/documentManagement/types"/>
    <ds:schemaRef ds:uri="http://purl.org/dc/elements/1.1/"/>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otalTime>11858</TotalTime>
  <Words>2416</Words>
  <Application>Microsoft Office PowerPoint</Application>
  <PresentationFormat>Widescreen</PresentationFormat>
  <Paragraphs>316</Paragraphs>
  <Slides>26</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Open Sans</vt:lpstr>
      <vt:lpstr>Office Theme</vt:lpstr>
      <vt:lpstr>Release 3 Classroom Session – Day 4</vt:lpstr>
      <vt:lpstr>Day 4 Agenda</vt:lpstr>
      <vt:lpstr>MAP Case Study: SOO Selection</vt:lpstr>
      <vt:lpstr>Activity Overview</vt:lpstr>
      <vt:lpstr>Case Study Activity Overview</vt:lpstr>
      <vt:lpstr>Team Brief Out</vt:lpstr>
      <vt:lpstr>Putting It All Together </vt:lpstr>
      <vt:lpstr>Evaluation Criteria</vt:lpstr>
      <vt:lpstr>Building the RFQ</vt:lpstr>
      <vt:lpstr>Morning Break</vt:lpstr>
      <vt:lpstr>Case Study Activity Overview</vt:lpstr>
      <vt:lpstr>Team Brief Out</vt:lpstr>
      <vt:lpstr>Security Considerations</vt:lpstr>
      <vt:lpstr>Lunch</vt:lpstr>
      <vt:lpstr>Acquisition Package Vendor Roundtable Discussion</vt:lpstr>
      <vt:lpstr>Activity Overview</vt:lpstr>
      <vt:lpstr>Why This Activity is Important </vt:lpstr>
      <vt:lpstr>Introducing Our Guests! </vt:lpstr>
      <vt:lpstr>Ideas/Tradeoffs/Thought Process</vt:lpstr>
      <vt:lpstr>Vendor Feedback </vt:lpstr>
      <vt:lpstr>Acquisition Package Revisions</vt:lpstr>
      <vt:lpstr>Break</vt:lpstr>
      <vt:lpstr>Team Report-Outs and Vendor Feedback</vt:lpstr>
      <vt:lpstr>Preview of Tomorrow</vt:lpstr>
      <vt:lpstr>Day 5 Agenda</vt:lpstr>
      <vt:lpstr>HAPPY HOUR!</vt:lpstr>
    </vt:vector>
  </TitlesOfParts>
  <Company>Windows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Liska, Damian</dc:creator>
  <cp:lastModifiedBy>Wolf, Brock</cp:lastModifiedBy>
  <cp:revision>416</cp:revision>
  <cp:lastPrinted>2015-12-09T17:02:39Z</cp:lastPrinted>
  <dcterms:created xsi:type="dcterms:W3CDTF">2015-09-18T18:18:02Z</dcterms:created>
  <dcterms:modified xsi:type="dcterms:W3CDTF">2016-11-23T15:25:36Z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0x01010086F5AFEA0F5F1A4CB0E7ABC4C9340C83</vt:lpwstr>
  </property>
</Properties>
</file>