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56" r:id="rId5"/>
    <p:sldId id="375" r:id="rId6"/>
    <p:sldId id="380" r:id="rId7"/>
    <p:sldId id="488" r:id="rId8"/>
    <p:sldId id="261" r:id="rId9"/>
    <p:sldId id="443" r:id="rId10"/>
    <p:sldId id="464" r:id="rId11"/>
    <p:sldId id="483" r:id="rId12"/>
    <p:sldId id="484" r:id="rId13"/>
    <p:sldId id="485" r:id="rId14"/>
    <p:sldId id="486" r:id="rId15"/>
    <p:sldId id="487" r:id="rId16"/>
    <p:sldId id="457" r:id="rId17"/>
    <p:sldId id="466" r:id="rId18"/>
    <p:sldId id="480" r:id="rId19"/>
    <p:sldId id="456" r:id="rId20"/>
    <p:sldId id="482" r:id="rId21"/>
    <p:sldId id="360" r:id="rId22"/>
    <p:sldId id="435" r:id="rId23"/>
    <p:sldId id="472" r:id="rId24"/>
    <p:sldId id="475" r:id="rId25"/>
    <p:sldId id="491" r:id="rId26"/>
    <p:sldId id="492" r:id="rId27"/>
    <p:sldId id="468" r:id="rId28"/>
    <p:sldId id="490" r:id="rId29"/>
    <p:sldId id="388" r:id="rId30"/>
    <p:sldId id="434" r:id="rId31"/>
    <p:sldId id="463" r:id="rId32"/>
    <p:sldId id="467" r:id="rId33"/>
    <p:sldId id="427" r:id="rId34"/>
    <p:sldId id="462" r:id="rId35"/>
    <p:sldId id="477" r:id="rId36"/>
    <p:sldId id="478" r:id="rId37"/>
  </p:sldIdLst>
  <p:sldSz cx="12192000" cy="6858000"/>
  <p:notesSz cx="7010400" cy="92964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106" clrIdx="0">
    <p:extLst/>
  </p:cmAuthor>
  <p:cmAuthor id="2" name="Lauren E. Tindall" initials="LET" lastIdx="15" clrIdx="1">
    <p:extLst/>
  </p:cmAuthor>
  <p:cmAuthor id="3" name="Wolf, Brock" initials="WB" lastIdx="1" clrIdx="2">
    <p:extLst/>
  </p:cmAuthor>
  <p:cmAuthor id="4" name="Martin, Melissa" initials="MM" lastIdx="1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3C"/>
    <a:srgbClr val="5A2781"/>
    <a:srgbClr val="008A3E"/>
    <a:srgbClr val="002060"/>
    <a:srgbClr val="DAC2EC"/>
    <a:srgbClr val="CBA9E5"/>
    <a:srgbClr val="DEC8EE"/>
    <a:srgbClr val="FFFFFF"/>
    <a:srgbClr val="9FD8FF"/>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1" autoAdjust="0"/>
    <p:restoredTop sz="71839" autoAdjust="0"/>
  </p:normalViewPr>
  <p:slideViewPr>
    <p:cSldViewPr snapToGrid="0">
      <p:cViewPr varScale="1">
        <p:scale>
          <a:sx n="78" d="100"/>
          <a:sy n="78" d="100"/>
        </p:scale>
        <p:origin x="120" y="174"/>
      </p:cViewPr>
      <p:guideLst>
        <p:guide orient="horz" pos="2160"/>
        <p:guide pos="3840"/>
      </p:guideLst>
    </p:cSldViewPr>
  </p:slideViewPr>
  <p:notesTextViewPr>
    <p:cViewPr>
      <p:scale>
        <a:sx n="80" d="100"/>
        <a:sy n="80" d="100"/>
      </p:scale>
      <p:origin x="0" y="0"/>
    </p:cViewPr>
  </p:notesTextViewPr>
  <p:sorterViewPr>
    <p:cViewPr>
      <p:scale>
        <a:sx n="70" d="100"/>
        <a:sy n="70" d="100"/>
      </p:scale>
      <p:origin x="0" y="0"/>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6-12-27T10:04:25.737" idx="8">
    <p:pos x="596" y="1575"/>
    <p:text>Need to add the key details everyone will want to know so they are ready fro graduation.</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01/05/17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01/05/17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3 minutes</a:t>
            </a:r>
          </a:p>
          <a:p>
            <a:r>
              <a:rPr lang="en-US" b="1" dirty="0" smtClean="0"/>
              <a:t>Timing: </a:t>
            </a:r>
            <a:r>
              <a:rPr lang="en-US" b="0" dirty="0" smtClean="0"/>
              <a:t>8:00-8:03</a:t>
            </a:r>
            <a:r>
              <a:rPr lang="en-US" b="0" baseline="0" dirty="0" smtClean="0"/>
              <a:t> 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ICF/Peter Bonner</a:t>
            </a:r>
          </a:p>
          <a:p>
            <a:r>
              <a:rPr lang="en-US" b="0" dirty="0" smtClean="0"/>
              <a:t>Welcome!</a:t>
            </a:r>
            <a:r>
              <a:rPr lang="en-US" b="0" baseline="0" dirty="0" smtClean="0"/>
              <a:t> Congratulations on making it through this very intense program! </a:t>
            </a:r>
          </a:p>
          <a:p>
            <a:pPr marL="171450" indent="-171450">
              <a:buFont typeface="Arial" panose="020B0604020202020204" pitchFamily="34" charset="0"/>
              <a:buChar char="•"/>
            </a:pPr>
            <a:r>
              <a:rPr lang="en-US" b="0" baseline="0" dirty="0" smtClean="0"/>
              <a:t>It has been a busy few months, and this week we are wrapping things up so you can graduate!  Woohoo!</a:t>
            </a:r>
          </a:p>
          <a:p>
            <a:pPr marL="171450" indent="-171450">
              <a:buFont typeface="Arial" panose="020B0604020202020204" pitchFamily="34" charset="0"/>
              <a:buChar char="•"/>
            </a:pPr>
            <a:r>
              <a:rPr lang="en-US" b="0" baseline="0" dirty="0" smtClean="0"/>
              <a:t>As you may have noticed, there are tables with each of your group names on them, so please sit with your LDA groups for now.</a:t>
            </a:r>
          </a:p>
          <a:p>
            <a:pPr marL="171450" indent="-171450">
              <a:buFont typeface="Arial" panose="020B0604020202020204" pitchFamily="34" charset="0"/>
              <a:buChar char="•"/>
            </a:pPr>
            <a:r>
              <a:rPr lang="en-US" b="0" baseline="0" dirty="0" smtClean="0"/>
              <a:t>These next few slides will go over some of the logistics for the classroom session.</a:t>
            </a:r>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Self/Peer rating and the different scores that can be earned.</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127728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Panel rating and the different scores that can be earned.</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4011545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smtClean="0"/>
              <a:t>Walk the students through the main definition of the Panel rating and the different scores that can be earned.</a:t>
            </a:r>
            <a:endParaRPr lang="en-US" smtClean="0"/>
          </a:p>
          <a:p>
            <a:endParaRPr lang="en-US"/>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3757809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9:30-10:30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Bonner/Will Randolph</a:t>
            </a:r>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222908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5 minutes</a:t>
            </a:r>
            <a:r>
              <a:rPr lang="en-US" b="0"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9:30-9:35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Summary of the Stakeholder Interview Assignment: </a:t>
            </a:r>
            <a:r>
              <a:rPr lang="en-US" sz="1200" b="0" i="0" kern="1200" dirty="0" smtClean="0">
                <a:solidFill>
                  <a:schemeClr val="tx1"/>
                </a:solidFill>
                <a:effectLst/>
                <a:latin typeface="+mn-lt"/>
                <a:ea typeface="+mn-ea"/>
                <a:cs typeface="+mn-cs"/>
              </a:rPr>
              <a:t>https://dsat.gsa.gov/courses/course-v1:OMBChallengeX+DAP01+2016_01/courseware/71b467daf27345b3aa759b287b8c22e1/4f8609e5e3ac477d871ce43288062eb3/</a:t>
            </a:r>
            <a:endParaRPr lang="en-US" dirty="0" smtClean="0"/>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 this activity, you identified at least two and up to four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individuals within your agency you believe are major influencers or gatekeepers in the digital services acquisition process and developed a strategy for engaging with them. You were asked to research these individuals</a:t>
            </a:r>
            <a:r>
              <a:rPr lang="en-US" sz="1200" b="0" i="0" kern="1200" baseline="0" dirty="0" smtClean="0">
                <a:solidFill>
                  <a:schemeClr val="tx1"/>
                </a:solidFill>
                <a:effectLst/>
                <a:latin typeface="+mn-lt"/>
                <a:ea typeface="+mn-ea"/>
                <a:cs typeface="+mn-cs"/>
              </a:rPr>
              <a:t> and develop hypotheses that you could test during your conversation. Then, you developed out your conversation purpose and structure, practiced the conversation, and then completed it.</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We’ll review the questions you were asked to reflect on </a:t>
            </a:r>
            <a:r>
              <a:rPr lang="en-US" sz="1200" b="0" i="0" kern="1200" baseline="0" dirty="0" err="1" smtClean="0">
                <a:solidFill>
                  <a:schemeClr val="tx1"/>
                </a:solidFill>
                <a:effectLst/>
                <a:latin typeface="+mn-lt"/>
                <a:ea typeface="+mn-ea"/>
                <a:cs typeface="+mn-cs"/>
              </a:rPr>
              <a:t>on</a:t>
            </a:r>
            <a:r>
              <a:rPr lang="en-US" sz="1200" b="0" i="0" kern="1200" baseline="0" dirty="0" smtClean="0">
                <a:solidFill>
                  <a:schemeClr val="tx1"/>
                </a:solidFill>
                <a:effectLst/>
                <a:latin typeface="+mn-lt"/>
                <a:ea typeface="+mn-ea"/>
                <a:cs typeface="+mn-cs"/>
              </a:rPr>
              <a:t> the following slides.</a:t>
            </a:r>
            <a:endParaRPr lang="en-US" sz="1200" b="0"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Summary of Shadowing Requirement</a:t>
            </a:r>
            <a:r>
              <a:rPr lang="en-US" sz="1200" b="0" i="0" kern="1200" dirty="0" smtClean="0">
                <a:solidFill>
                  <a:schemeClr val="tx1"/>
                </a:solidFill>
                <a:effectLst/>
                <a:latin typeface="+mn-lt"/>
                <a:ea typeface="+mn-ea"/>
                <a:cs typeface="+mn-cs"/>
              </a:rPr>
              <a:t>: https://dsat.gsa.gov/courses/course-v1:OMBChallengeX+DAP01+2016_01/courseware/5871059c24da4194943d2b06aebb6126/b9c79f4012ce4a568602e501e547a9ac/</a:t>
            </a:r>
          </a:p>
          <a:p>
            <a:r>
              <a:rPr lang="en-US" sz="1200" b="0" i="0" kern="1200" dirty="0" smtClean="0">
                <a:solidFill>
                  <a:schemeClr val="tx1"/>
                </a:solidFill>
                <a:effectLst/>
                <a:latin typeface="+mn-lt"/>
                <a:ea typeface="+mn-ea"/>
                <a:cs typeface="+mn-cs"/>
              </a:rPr>
              <a:t>During the program, you were required to shadow a digital services implementation/delivery team, i.e., a team that is “on the ground” developing digital services. </a:t>
            </a:r>
          </a:p>
          <a:p>
            <a:r>
              <a:rPr lang="en-US" sz="1200" b="1" i="0" kern="1200" dirty="0" smtClean="0">
                <a:solidFill>
                  <a:schemeClr val="tx1"/>
                </a:solidFill>
                <a:effectLst/>
                <a:latin typeface="+mn-lt"/>
                <a:ea typeface="+mn-ea"/>
                <a:cs typeface="+mn-cs"/>
              </a:rPr>
              <a:t>Purpose</a:t>
            </a:r>
            <a:r>
              <a:rPr lang="en-US" sz="1200" b="0" i="0" kern="1200" dirty="0" smtClean="0">
                <a:solidFill>
                  <a:schemeClr val="tx1"/>
                </a:solidFill>
                <a:effectLst/>
                <a:latin typeface="+mn-lt"/>
                <a:ea typeface="+mn-ea"/>
                <a:cs typeface="+mn-cs"/>
              </a:rPr>
              <a:t>: Action shadowing will provide you with the opportunity to observe and interact with a digital services team in action as a “day in the life” experience. The action shadowing experience should have helped:</a:t>
            </a:r>
          </a:p>
          <a:p>
            <a:pPr marL="1085850" lvl="2" indent="-171450">
              <a:buFont typeface="Arial" panose="020B0604020202020204" pitchFamily="34" charset="0"/>
              <a:buChar char="•"/>
            </a:pPr>
            <a:r>
              <a:rPr lang="en-US" sz="1200" b="0" i="0" kern="1200" dirty="0" smtClean="0">
                <a:solidFill>
                  <a:schemeClr val="tx1"/>
                </a:solidFill>
                <a:effectLst/>
                <a:latin typeface="+mn-lt"/>
                <a:ea typeface="+mn-ea"/>
                <a:cs typeface="+mn-cs"/>
              </a:rPr>
              <a:t>Build your familiarity with modern design and development approaches.</a:t>
            </a:r>
          </a:p>
          <a:p>
            <a:pPr marL="1085850" lvl="2" indent="-171450">
              <a:buFont typeface="Arial" panose="020B0604020202020204" pitchFamily="34" charset="0"/>
              <a:buChar char="•"/>
            </a:pPr>
            <a:r>
              <a:rPr lang="en-US" sz="1200" b="0" i="0" kern="1200" dirty="0" smtClean="0">
                <a:solidFill>
                  <a:schemeClr val="tx1"/>
                </a:solidFill>
                <a:effectLst/>
                <a:latin typeface="+mn-lt"/>
                <a:ea typeface="+mn-ea"/>
                <a:cs typeface="+mn-cs"/>
              </a:rPr>
              <a:t>Allow you to engage directly with digital services teams to learn about their work.</a:t>
            </a:r>
          </a:p>
          <a:p>
            <a:pPr marL="1085850" lvl="2" indent="-171450">
              <a:buFont typeface="Arial" panose="020B0604020202020204" pitchFamily="34" charset="0"/>
              <a:buChar char="•"/>
            </a:pPr>
            <a:r>
              <a:rPr lang="en-US" sz="1200" b="0" i="0" kern="1200" dirty="0" smtClean="0">
                <a:solidFill>
                  <a:schemeClr val="tx1"/>
                </a:solidFill>
                <a:effectLst/>
                <a:latin typeface="+mn-lt"/>
                <a:ea typeface="+mn-ea"/>
                <a:cs typeface="+mn-cs"/>
              </a:rPr>
              <a:t>Build a network with digital services experts that you can leverage.</a:t>
            </a:r>
          </a:p>
          <a:p>
            <a:r>
              <a:rPr lang="en-US" sz="1200" b="1" i="0" kern="1200" dirty="0" smtClean="0">
                <a:solidFill>
                  <a:schemeClr val="tx1"/>
                </a:solidFill>
                <a:effectLst/>
                <a:latin typeface="+mn-lt"/>
                <a:ea typeface="+mn-ea"/>
                <a:cs typeface="+mn-cs"/>
              </a:rPr>
              <a:t>Shadowing Opportunity Selection Criteria</a:t>
            </a:r>
            <a:r>
              <a:rPr lang="en-US" sz="1200" b="0" i="0" kern="1200" dirty="0" smtClean="0">
                <a:solidFill>
                  <a:schemeClr val="tx1"/>
                </a:solidFill>
                <a:effectLst/>
                <a:latin typeface="+mn-lt"/>
                <a:ea typeface="+mn-ea"/>
                <a:cs typeface="+mn-cs"/>
              </a:rPr>
              <a:t>: You may choose to shadow a product manager, developer, designer, or anyone on a digital services delivery team within or outside of government. Examples of shadowing opportunities you might select include shadowing an agile team at GSA’s 18F, USDS, or within an agency and attending backlog grooming and sprint planning sessions with the team. </a:t>
            </a:r>
          </a:p>
          <a:p>
            <a:endParaRPr lang="en-US" dirty="0" smtClean="0"/>
          </a:p>
          <a:p>
            <a:r>
              <a:rPr lang="en-US" sz="1200" b="1" i="0" kern="1200" dirty="0" smtClean="0">
                <a:solidFill>
                  <a:schemeClr val="tx1"/>
                </a:solidFill>
                <a:effectLst/>
                <a:latin typeface="+mn-lt"/>
                <a:ea typeface="+mn-ea"/>
                <a:cs typeface="+mn-cs"/>
              </a:rPr>
              <a:t>Extra Participation Badge</a:t>
            </a:r>
            <a:r>
              <a:rPr lang="en-US" sz="1200" b="0" i="0" kern="1200" dirty="0" smtClean="0">
                <a:solidFill>
                  <a:schemeClr val="tx1"/>
                </a:solidFill>
                <a:effectLst/>
                <a:latin typeface="+mn-lt"/>
                <a:ea typeface="+mn-ea"/>
                <a:cs typeface="+mn-cs"/>
              </a:rPr>
              <a:t>: Applied Skills badges will be provided to any student who completes more than one shadowing opportunity or more than the 16 hours required on the first shadowing opportunity. For example: One participant shadows two different groups for 16 hours each, and another participant shadows one group for 32 hours. Both of these participants would be eligible for an Applied Skills badge. </a:t>
            </a:r>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247124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50 minutes</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a:t>
            </a:r>
            <a:r>
              <a:rPr lang="en-US" b="0" baseline="0" dirty="0" smtClean="0"/>
              <a:t>9:35-10:25</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dirty="0" smtClean="0"/>
              <a:t>Briefly go over the instructions below.  If you want to give them a few minutes to organize their thoughts</a:t>
            </a:r>
            <a:r>
              <a:rPr lang="en-US" baseline="0" dirty="0" smtClean="0"/>
              <a:t> around the questions on the slide, that is fine too.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Note that the questions students will be asked to answer are the same as the ones that were included in the portal description of this activity.  They do not have to answer every question, the important thing is that they share their experience and discuss as a class. </a:t>
            </a:r>
            <a:endParaRPr lang="en-US"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You will listen to each person’s report out and encourage the students</a:t>
            </a:r>
            <a:r>
              <a:rPr lang="en-US" baseline="0" dirty="0" smtClean="0"/>
              <a:t> to comment or ask questions about their experience.  You should also ask questions about the experience.  On the slide are the general questions we want to use to spark conversation. </a:t>
            </a:r>
            <a:endParaRPr lang="en-US" dirty="0" smtClean="0"/>
          </a:p>
          <a:p>
            <a:endParaRPr lang="en-US" baseline="0" dirty="0" smtClean="0"/>
          </a:p>
          <a:p>
            <a:r>
              <a:rPr lang="en-US" b="1" baseline="0" dirty="0" smtClean="0"/>
              <a:t>Structure: </a:t>
            </a:r>
          </a:p>
          <a:p>
            <a:pPr marL="342900" indent="-342900">
              <a:buFont typeface="Arial" panose="020B0604020202020204" pitchFamily="34" charset="0"/>
              <a:buChar char="•"/>
            </a:pPr>
            <a:r>
              <a:rPr lang="en-US" sz="1200" dirty="0" smtClean="0">
                <a:solidFill>
                  <a:srgbClr val="004370"/>
                </a:solidFill>
              </a:rPr>
              <a:t>Individual brief out</a:t>
            </a:r>
          </a:p>
          <a:p>
            <a:pPr marL="342900" indent="-342900">
              <a:buFont typeface="Arial" panose="020B0604020202020204" pitchFamily="34" charset="0"/>
              <a:buChar char="•"/>
            </a:pPr>
            <a:r>
              <a:rPr lang="en-US" sz="1200" dirty="0" smtClean="0">
                <a:solidFill>
                  <a:srgbClr val="004370"/>
                </a:solidFill>
              </a:rPr>
              <a:t>Group discussion</a:t>
            </a:r>
          </a:p>
          <a:p>
            <a:endParaRPr lang="en-US" baseline="0" dirty="0" smtClean="0"/>
          </a:p>
          <a:p>
            <a:r>
              <a:rPr lang="en-US" b="1" baseline="0" dirty="0" smtClean="0"/>
              <a:t>Instructions:</a:t>
            </a:r>
          </a:p>
          <a:p>
            <a:r>
              <a:rPr lang="en-US" sz="1200" dirty="0" smtClean="0">
                <a:solidFill>
                  <a:srgbClr val="004370"/>
                </a:solidFill>
              </a:rPr>
              <a:t>The presenter will:</a:t>
            </a:r>
          </a:p>
          <a:p>
            <a:pPr marL="285750" indent="-285750">
              <a:buFont typeface="Arial" panose="020B0604020202020204" pitchFamily="34" charset="0"/>
              <a:buChar char="•"/>
            </a:pPr>
            <a:r>
              <a:rPr lang="en-US" sz="1200" dirty="0" smtClean="0">
                <a:solidFill>
                  <a:srgbClr val="004370"/>
                </a:solidFill>
              </a:rPr>
              <a:t>Share your overall experience with your stakeholder interviews</a:t>
            </a:r>
          </a:p>
          <a:p>
            <a:pPr marL="285750" indent="-285750">
              <a:buFont typeface="Arial" panose="020B0604020202020204" pitchFamily="34" charset="0"/>
              <a:buChar char="•"/>
            </a:pPr>
            <a:r>
              <a:rPr lang="en-US" sz="1200" dirty="0" smtClean="0">
                <a:solidFill>
                  <a:srgbClr val="004370"/>
                </a:solidFill>
              </a:rPr>
              <a:t>Be sure to address each of the questions on the following slide</a:t>
            </a:r>
          </a:p>
          <a:p>
            <a:r>
              <a:rPr lang="en-US" sz="1200" dirty="0" smtClean="0">
                <a:solidFill>
                  <a:srgbClr val="004370"/>
                </a:solidFill>
              </a:rPr>
              <a:t>The audience will:</a:t>
            </a:r>
          </a:p>
          <a:p>
            <a:pPr marL="285750" indent="-285750">
              <a:buFont typeface="Arial" panose="020B0604020202020204" pitchFamily="34" charset="0"/>
              <a:buChar char="•"/>
            </a:pPr>
            <a:r>
              <a:rPr lang="en-US" sz="1200" dirty="0" smtClean="0">
                <a:solidFill>
                  <a:srgbClr val="004370"/>
                </a:solidFill>
              </a:rPr>
              <a:t>Ask additional questions about the experience; focus on areas that differed from your own experience</a:t>
            </a:r>
          </a:p>
          <a:p>
            <a:endParaRPr lang="en-US" baseline="0" dirty="0" smtClean="0"/>
          </a:p>
          <a:p>
            <a:r>
              <a:rPr lang="en-US" b="1" baseline="0" dirty="0" smtClean="0"/>
              <a:t>Time: </a:t>
            </a:r>
            <a:r>
              <a:rPr lang="en-US" baseline="0" dirty="0" smtClean="0"/>
              <a:t>Give each student a few minutes to share, you have 1 hour to get through all of the cohort for just the Stakeholder piece.  The Shadowing piece is after the break.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51998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10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10:25-10:35</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ASI 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10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55 minutes</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a:t>
            </a:r>
            <a:r>
              <a:rPr lang="en-US" b="0" baseline="0" dirty="0" smtClean="0"/>
              <a:t>10:35-11:30</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r>
              <a:rPr lang="en-US" dirty="0" smtClean="0"/>
              <a:t>You will listen to each person’s report out and encourage the students</a:t>
            </a:r>
            <a:r>
              <a:rPr lang="en-US" baseline="0" dirty="0" smtClean="0"/>
              <a:t> to comment or ask questions about their experience.  You should also ask questions about the experience.  On the slide are the general questions we want to use to spark conversation. </a:t>
            </a:r>
          </a:p>
          <a:p>
            <a:endParaRPr lang="en-US" baseline="0" dirty="0" smtClean="0"/>
          </a:p>
          <a:p>
            <a:r>
              <a:rPr lang="en-US" b="1" baseline="0" dirty="0" smtClean="0"/>
              <a:t>Structure: </a:t>
            </a:r>
          </a:p>
          <a:p>
            <a:pPr marL="342900" indent="-342900">
              <a:buFont typeface="Arial" panose="020B0604020202020204" pitchFamily="34" charset="0"/>
              <a:buChar char="•"/>
            </a:pPr>
            <a:r>
              <a:rPr lang="en-US" sz="1200" dirty="0" smtClean="0">
                <a:solidFill>
                  <a:srgbClr val="004370"/>
                </a:solidFill>
              </a:rPr>
              <a:t>Individual brief out</a:t>
            </a:r>
          </a:p>
          <a:p>
            <a:pPr marL="342900" indent="-342900">
              <a:buFont typeface="Arial" panose="020B0604020202020204" pitchFamily="34" charset="0"/>
              <a:buChar char="•"/>
            </a:pPr>
            <a:r>
              <a:rPr lang="en-US" sz="1200" dirty="0" smtClean="0">
                <a:solidFill>
                  <a:srgbClr val="004370"/>
                </a:solidFill>
              </a:rPr>
              <a:t>Group discussion</a:t>
            </a:r>
          </a:p>
          <a:p>
            <a:endParaRPr lang="en-US" baseline="0" dirty="0" smtClean="0"/>
          </a:p>
          <a:p>
            <a:r>
              <a:rPr lang="en-US" b="1" baseline="0" dirty="0" smtClean="0"/>
              <a:t>Instructions:</a:t>
            </a:r>
          </a:p>
          <a:p>
            <a:r>
              <a:rPr lang="en-US" sz="1200" dirty="0" smtClean="0">
                <a:solidFill>
                  <a:srgbClr val="004370"/>
                </a:solidFill>
              </a:rPr>
              <a:t>The presenter will:</a:t>
            </a:r>
          </a:p>
          <a:p>
            <a:pPr marL="285750" indent="-285750">
              <a:buFont typeface="Arial" panose="020B0604020202020204" pitchFamily="34" charset="0"/>
              <a:buChar char="•"/>
            </a:pPr>
            <a:r>
              <a:rPr lang="en-US" sz="1200" dirty="0" smtClean="0">
                <a:solidFill>
                  <a:srgbClr val="004370"/>
                </a:solidFill>
              </a:rPr>
              <a:t>Share your overall experience with Shadowing</a:t>
            </a:r>
          </a:p>
          <a:p>
            <a:pPr marL="285750" indent="-285750">
              <a:buFont typeface="Arial" panose="020B0604020202020204" pitchFamily="34" charset="0"/>
              <a:buChar char="•"/>
            </a:pPr>
            <a:r>
              <a:rPr lang="en-US" sz="1200" dirty="0" smtClean="0">
                <a:solidFill>
                  <a:srgbClr val="004370"/>
                </a:solidFill>
              </a:rPr>
              <a:t>Be sure to address each of the questions on the following slide</a:t>
            </a:r>
          </a:p>
          <a:p>
            <a:r>
              <a:rPr lang="en-US" sz="1200" dirty="0" smtClean="0">
                <a:solidFill>
                  <a:srgbClr val="004370"/>
                </a:solidFill>
              </a:rPr>
              <a:t>The audience will:</a:t>
            </a:r>
          </a:p>
          <a:p>
            <a:pPr marL="285750" indent="-285750">
              <a:buFont typeface="Arial" panose="020B0604020202020204" pitchFamily="34" charset="0"/>
              <a:buChar char="•"/>
            </a:pPr>
            <a:r>
              <a:rPr lang="en-US" sz="1200" dirty="0" smtClean="0">
                <a:solidFill>
                  <a:srgbClr val="004370"/>
                </a:solidFill>
              </a:rPr>
              <a:t>Ask additional questions about the experience; focus on areas that differed from your own experience</a:t>
            </a:r>
          </a:p>
          <a:p>
            <a:endParaRPr lang="en-US" baseline="0" dirty="0" smtClean="0"/>
          </a:p>
          <a:p>
            <a:r>
              <a:rPr lang="en-US" b="1" baseline="0" dirty="0" smtClean="0"/>
              <a:t>Time: </a:t>
            </a:r>
            <a:r>
              <a:rPr lang="en-US" baseline="0" dirty="0" smtClean="0"/>
              <a:t>Give each student a few minutes to share, you have 1 hour to get through all of the cohort for the Shadowing piece</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153562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lunch break will run from 11:30-12:30pm.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979032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12:30-1:30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420644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r>
              <a:rPr lang="en-US" b="1" dirty="0" smtClean="0"/>
              <a:t>Timing: </a:t>
            </a:r>
            <a:r>
              <a:rPr lang="en-US" b="0" dirty="0" smtClean="0"/>
              <a:t>8:03-8:05</a:t>
            </a:r>
            <a:r>
              <a:rPr lang="en-US" b="0" baseline="0" dirty="0" smtClean="0"/>
              <a:t> 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ICF/Peter Bonner</a:t>
            </a:r>
          </a:p>
          <a:p>
            <a:r>
              <a:rPr lang="en-US" b="1" dirty="0" smtClean="0"/>
              <a:t>Facilitator Notes:</a:t>
            </a:r>
          </a:p>
          <a:p>
            <a:pPr marL="171450" indent="-171450">
              <a:buFont typeface="Arial" panose="020B0604020202020204" pitchFamily="34" charset="0"/>
              <a:buChar char="•"/>
            </a:pPr>
            <a:r>
              <a:rPr lang="en-US" dirty="0" smtClean="0"/>
              <a:t>Room is open from 7:30 am to 4:30 pm each day</a:t>
            </a:r>
          </a:p>
          <a:p>
            <a:pPr marL="171450" indent="-171450">
              <a:buFont typeface="Arial" panose="020B0604020202020204" pitchFamily="34" charset="0"/>
              <a:buChar char="•"/>
            </a:pPr>
            <a:r>
              <a:rPr lang="en-US" dirty="0" smtClean="0"/>
              <a:t>Internet and password are on the white board.</a:t>
            </a:r>
          </a:p>
          <a:p>
            <a:pPr marL="171450" indent="-171450">
              <a:buFont typeface="Arial" panose="020B0604020202020204" pitchFamily="34" charset="0"/>
              <a:buChar char="•"/>
            </a:pPr>
            <a:r>
              <a:rPr lang="en-US" dirty="0" smtClean="0"/>
              <a:t>During lunch, the USDS team will be available for optional brown</a:t>
            </a:r>
            <a:r>
              <a:rPr lang="en-US" baseline="0" dirty="0" smtClean="0"/>
              <a:t> bag sessions where </a:t>
            </a:r>
            <a:r>
              <a:rPr lang="en-US" dirty="0" smtClean="0"/>
              <a:t>further questions and discussions can occur.</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84330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12:30-12:35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r>
              <a:rPr lang="en-US" dirty="0" smtClean="0"/>
              <a:t>Conduct a brief review of the various steps they took/executed with the MAP</a:t>
            </a:r>
            <a:r>
              <a:rPr lang="en-US" baseline="0" dirty="0" smtClean="0"/>
              <a:t> Case Study.</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3417047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5</a:t>
            </a:r>
            <a:r>
              <a:rPr lang="en-US" b="0" baseline="0" dirty="0" smtClean="0"/>
              <a:t> </a:t>
            </a:r>
            <a:r>
              <a:rPr lang="en-US" b="0" baseline="0" dirty="0" smtClean="0"/>
              <a:t>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a:t>
            </a:r>
            <a:r>
              <a:rPr lang="en-US" b="0" baseline="0" dirty="0" smtClean="0"/>
              <a:t>12:35-12:40</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r>
              <a:rPr lang="en-US" dirty="0" smtClean="0"/>
              <a:t>Refresh their memory on what they did in Iteration 4.A.</a:t>
            </a:r>
            <a:r>
              <a:rPr lang="en-US" baseline="0" dirty="0" smtClean="0"/>
              <a:t> </a:t>
            </a:r>
            <a:endParaRPr lang="en-US" baseline="0" dirty="0" smtClean="0"/>
          </a:p>
          <a:p>
            <a:endParaRPr lang="en-US" sz="1200" b="1" i="0" kern="1200" cap="all" baseline="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GOAL</a:t>
            </a:r>
            <a:r>
              <a:rPr lang="en-US" sz="1200" b="1" i="0" kern="1200" cap="all"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objective of this activity is to arrive at the best value solution for the MAP case study. The agency has initially budgeted $500,000 for the initial MVP effort, however there is more funding available. Your assignment is to identify which company represents the best value based on program priorities for this effort, consistent with the evaluation plan and RFP, and the tradeoffs that can be made by reviewing the technical evaluation and price submitted.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Review the entire activity here so you can be ready to facilitate the debate</a:t>
            </a:r>
            <a:r>
              <a:rPr lang="en-US" sz="1200" b="0" i="0" kern="1200" baseline="0" dirty="0" smtClean="0">
                <a:solidFill>
                  <a:schemeClr val="tx1"/>
                </a:solidFill>
                <a:effectLst/>
                <a:latin typeface="+mn-lt"/>
                <a:ea typeface="+mn-ea"/>
                <a:cs typeface="+mn-cs"/>
              </a:rPr>
              <a:t> activity: https://dsat.gsa.gov/courses/course-v1:OMBChallengeX+DAP01+2016_01/courseware/06beaf5c90b1400da673d18a0244671f/e091b0b5bc034a98989f1b17a3616bcb/ </a:t>
            </a:r>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Once you go through the slide, ask participants to split into two groups based on who they selected as their vendor. Designate areas of the room for each group to gather.</a:t>
            </a:r>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781640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20</a:t>
            </a:r>
            <a:r>
              <a:rPr lang="en-US" b="0" baseline="0" dirty="0" smtClean="0"/>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12:40-1:00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Part 1</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 Discuss Your Tradeoffs </a:t>
            </a:r>
          </a:p>
          <a:p>
            <a:r>
              <a:rPr lang="en-US" sz="1200" b="0" i="0" kern="1200" baseline="0" dirty="0" smtClean="0">
                <a:solidFill>
                  <a:schemeClr val="tx1"/>
                </a:solidFill>
                <a:effectLst/>
                <a:latin typeface="+mn-lt"/>
                <a:ea typeface="+mn-ea"/>
                <a:cs typeface="+mn-cs"/>
              </a:rPr>
              <a:t>Once the groups have split into two, explain the activity to participants. </a:t>
            </a:r>
            <a:r>
              <a:rPr lang="en-US" sz="2000" dirty="0" smtClean="0">
                <a:solidFill>
                  <a:srgbClr val="004370"/>
                </a:solidFill>
              </a:rPr>
              <a:t>Each group will:</a:t>
            </a:r>
          </a:p>
          <a:p>
            <a:pPr lvl="1" indent="-214313">
              <a:buFont typeface="Arial" panose="020B0604020202020204" pitchFamily="34" charset="0"/>
              <a:buChar char="•"/>
            </a:pPr>
            <a:r>
              <a:rPr lang="en-US" sz="2000" dirty="0" smtClean="0">
                <a:solidFill>
                  <a:srgbClr val="004370"/>
                </a:solidFill>
              </a:rPr>
              <a:t>Discuss the tradeoff worksheet they completed as individuals during Release</a:t>
            </a:r>
            <a:r>
              <a:rPr lang="en-US" sz="2000" baseline="0" dirty="0" smtClean="0">
                <a:solidFill>
                  <a:srgbClr val="004370"/>
                </a:solidFill>
              </a:rPr>
              <a:t> 4. Work together in their groups to c</a:t>
            </a:r>
            <a:r>
              <a:rPr lang="en-US" sz="2000" dirty="0" smtClean="0">
                <a:solidFill>
                  <a:srgbClr val="004370"/>
                </a:solidFill>
              </a:rPr>
              <a:t>ombine their</a:t>
            </a:r>
            <a:r>
              <a:rPr lang="en-US" sz="2000" baseline="0" dirty="0" smtClean="0">
                <a:solidFill>
                  <a:srgbClr val="004370"/>
                </a:solidFill>
              </a:rPr>
              <a:t> individual analysis into</a:t>
            </a:r>
            <a:r>
              <a:rPr lang="en-US" sz="2000" dirty="0" smtClean="0">
                <a:solidFill>
                  <a:srgbClr val="004370"/>
                </a:solidFill>
              </a:rPr>
              <a:t> one group worksheet highlighting</a:t>
            </a:r>
            <a:r>
              <a:rPr lang="en-US" sz="2000" baseline="0" dirty="0" smtClean="0">
                <a:solidFill>
                  <a:srgbClr val="004370"/>
                </a:solidFill>
              </a:rPr>
              <a:t> the</a:t>
            </a:r>
            <a:r>
              <a:rPr lang="en-US" sz="2000" dirty="0" smtClean="0">
                <a:solidFill>
                  <a:srgbClr val="004370"/>
                </a:solidFill>
              </a:rPr>
              <a:t> tradeoffs that led them to that vendor;</a:t>
            </a:r>
            <a:r>
              <a:rPr lang="en-US" sz="2000" baseline="0" dirty="0" smtClean="0">
                <a:solidFill>
                  <a:srgbClr val="004370"/>
                </a:solidFill>
              </a:rPr>
              <a:t> they should do this using the white board, or a large sheet of paper on the wall; give 10 minutes for this.</a:t>
            </a:r>
          </a:p>
          <a:p>
            <a:pPr lvl="1" indent="-214313">
              <a:buFont typeface="Arial" panose="020B0604020202020204" pitchFamily="34" charset="0"/>
              <a:buChar char="•"/>
            </a:pPr>
            <a:r>
              <a:rPr lang="en-US" sz="2000" baseline="0" dirty="0" smtClean="0">
                <a:solidFill>
                  <a:srgbClr val="004370"/>
                </a:solidFill>
              </a:rPr>
              <a:t>Once they are done, have them choose a presenter to walk the class through their selection and rationale; give 10 minutes for this.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2599385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25</a:t>
            </a:r>
            <a:r>
              <a:rPr lang="en-US" b="0" baseline="0" dirty="0" smtClean="0"/>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1:00-1:25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endParaRPr lang="en-US" sz="1200" b="1" i="0" kern="1200" dirty="0" smtClean="0">
              <a:solidFill>
                <a:schemeClr val="tx1"/>
              </a:solidFill>
              <a:effectLst/>
              <a:latin typeface="+mn-lt"/>
              <a:ea typeface="+mn-ea"/>
              <a:cs typeface="+mn-cs"/>
            </a:endParaRPr>
          </a:p>
          <a:p>
            <a:endParaRPr lang="en-US" dirty="0" smtClean="0"/>
          </a:p>
          <a:p>
            <a:pPr marL="0" lvl="0" indent="-214313">
              <a:buFont typeface="Arial" panose="020B0604020202020204" pitchFamily="34" charset="0"/>
              <a:buNone/>
            </a:pPr>
            <a:r>
              <a:rPr lang="en-US" sz="2000" b="1" i="0" kern="1200" baseline="0" dirty="0" smtClean="0">
                <a:solidFill>
                  <a:schemeClr val="tx1"/>
                </a:solidFill>
                <a:effectLst/>
                <a:latin typeface="+mn-lt"/>
                <a:ea typeface="+mn-ea"/>
                <a:cs typeface="+mn-cs"/>
              </a:rPr>
              <a:t>Part 2</a:t>
            </a:r>
            <a:r>
              <a:rPr lang="en-US" sz="2000" b="0" i="0" kern="1200" baseline="0" dirty="0" smtClean="0">
                <a:solidFill>
                  <a:schemeClr val="tx1"/>
                </a:solidFill>
                <a:effectLst/>
                <a:latin typeface="+mn-lt"/>
                <a:ea typeface="+mn-ea"/>
                <a:cs typeface="+mn-cs"/>
              </a:rPr>
              <a:t> – </a:t>
            </a:r>
            <a:r>
              <a:rPr lang="en-US" sz="2000" b="1" i="0" kern="1200" baseline="0" dirty="0" smtClean="0">
                <a:solidFill>
                  <a:schemeClr val="tx1"/>
                </a:solidFill>
                <a:effectLst/>
                <a:latin typeface="+mn-lt"/>
                <a:ea typeface="+mn-ea"/>
                <a:cs typeface="+mn-cs"/>
              </a:rPr>
              <a:t>Prepping for the Negotiation:</a:t>
            </a:r>
            <a:r>
              <a:rPr lang="en-US" sz="2000" b="0" i="0" kern="1200" baseline="0" dirty="0" smtClean="0">
                <a:solidFill>
                  <a:schemeClr val="tx1"/>
                </a:solidFill>
                <a:effectLst/>
                <a:latin typeface="+mn-lt"/>
                <a:ea typeface="+mn-ea"/>
                <a:cs typeface="+mn-cs"/>
              </a:rPr>
              <a:t> </a:t>
            </a:r>
            <a:endParaRPr lang="en-US" sz="2000" dirty="0" smtClean="0">
              <a:solidFill>
                <a:srgbClr val="004370"/>
              </a:solidFill>
            </a:endParaRPr>
          </a:p>
          <a:p>
            <a:pPr lvl="1" indent="-214313">
              <a:buFont typeface="Arial" panose="020B0604020202020204" pitchFamily="34" charset="0"/>
              <a:buChar char="•"/>
            </a:pPr>
            <a:r>
              <a:rPr lang="en-US" sz="2000" dirty="0" smtClean="0">
                <a:solidFill>
                  <a:srgbClr val="004370"/>
                </a:solidFill>
              </a:rPr>
              <a:t>After the Part 1 briefings, have them get back into their groups and determine additional questions to ask vendors if discussions were opened up. </a:t>
            </a:r>
          </a:p>
          <a:p>
            <a:pPr lvl="1" indent="-214313">
              <a:buFont typeface="Arial" panose="020B0604020202020204" pitchFamily="34" charset="0"/>
              <a:buChar char="•"/>
            </a:pPr>
            <a:r>
              <a:rPr lang="en-US" sz="2000" dirty="0" smtClean="0">
                <a:solidFill>
                  <a:srgbClr val="004370"/>
                </a:solidFill>
              </a:rPr>
              <a:t>Also determine a negotiation strategy for getting the best value</a:t>
            </a:r>
            <a:r>
              <a:rPr lang="en-US" sz="2000" baseline="0" dirty="0" smtClean="0">
                <a:solidFill>
                  <a:srgbClr val="004370"/>
                </a:solidFill>
              </a:rPr>
              <a:t> to prepare for the mock negotiation with Acumen (our guest vendor).</a:t>
            </a:r>
          </a:p>
          <a:p>
            <a:pPr lvl="1" indent="-214313">
              <a:buFont typeface="Arial" panose="020B0604020202020204" pitchFamily="34" charset="0"/>
              <a:buChar char="•"/>
            </a:pPr>
            <a:r>
              <a:rPr lang="en-US" sz="2000" baseline="0" dirty="0" smtClean="0">
                <a:solidFill>
                  <a:srgbClr val="004370"/>
                </a:solidFill>
              </a:rPr>
              <a:t>This part should take you until 1:25, then move to the next slide to get the groups set up in preparation for Acumen’s arrival and mock negotiations.</a:t>
            </a:r>
          </a:p>
          <a:p>
            <a:pPr lvl="1" indent="-214313">
              <a:buFont typeface="Arial" panose="020B0604020202020204" pitchFamily="34" charset="0"/>
              <a:buChar char="•"/>
            </a:pPr>
            <a:r>
              <a:rPr lang="en-US" sz="2000" baseline="0" dirty="0" smtClean="0">
                <a:solidFill>
                  <a:srgbClr val="004370"/>
                </a:solidFill>
              </a:rPr>
              <a:t>Remind them of the below as they work through this part.</a:t>
            </a:r>
          </a:p>
          <a:p>
            <a:pPr marL="0" lvl="0" indent="-214313">
              <a:buFont typeface="Arial" panose="020B0604020202020204" pitchFamily="34" charset="0"/>
              <a:buNone/>
            </a:pPr>
            <a:endParaRPr lang="en-US" sz="2000" baseline="0" dirty="0" smtClean="0">
              <a:solidFill>
                <a:srgbClr val="004370"/>
              </a:solidFill>
            </a:endParaRPr>
          </a:p>
          <a:p>
            <a:pPr marL="0" lvl="0" indent="0">
              <a:buFont typeface="+mj-lt"/>
              <a:buNone/>
            </a:pPr>
            <a:r>
              <a:rPr lang="en-US" sz="1200" b="1" kern="1200" dirty="0" smtClean="0">
                <a:solidFill>
                  <a:schemeClr val="tx1"/>
                </a:solidFill>
                <a:effectLst/>
                <a:latin typeface="+mn-lt"/>
                <a:ea typeface="+mn-ea"/>
                <a:cs typeface="+mn-cs"/>
              </a:rPr>
              <a:t>Negotiations:</a:t>
            </a:r>
          </a:p>
          <a:p>
            <a:r>
              <a:rPr lang="en-US" sz="1200" b="1" kern="1200" dirty="0" smtClean="0">
                <a:solidFill>
                  <a:schemeClr val="tx1"/>
                </a:solidFill>
                <a:effectLst/>
                <a:latin typeface="+mn-lt"/>
                <a:ea typeface="+mn-ea"/>
                <a:cs typeface="+mn-cs"/>
              </a:rPr>
              <a:t>Objective of the Negotiation:</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come to an agreement on the terms of the contract so the government can make the final award and begin the work.  In your teams, discuss what key terms you want to negotiate and what you want the result to be in that negotiation.  Both the vendor and government sides should work up a list of questions for the other side and establish your posture during the negotiation of each area.  Also determine areas where you cannot be flexible; i.e. date of final deliverable, price, etc.  </a:t>
            </a:r>
          </a:p>
          <a:p>
            <a:pPr marL="0" indent="0">
              <a:buFont typeface="Arial" panose="020B0604020202020204" pitchFamily="34" charset="0"/>
              <a:buNone/>
            </a:pPr>
            <a:r>
              <a:rPr lang="en-US" sz="1200" kern="1200" dirty="0" smtClean="0">
                <a:solidFill>
                  <a:schemeClr val="tx1"/>
                </a:solidFill>
                <a:effectLst/>
                <a:latin typeface="+mn-lt"/>
                <a:ea typeface="+mn-ea"/>
                <a:cs typeface="+mn-cs"/>
              </a:rPr>
              <a:t>In digital services, remember to address these main areas at a minimum:</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Terms and Conditions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Service Agreements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Government Standards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Privacy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Intellectual Property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Risk Management</a:t>
            </a:r>
          </a:p>
          <a:p>
            <a:pPr marL="0" lvl="0" indent="0">
              <a:buFont typeface="+mj-lt"/>
              <a:buNone/>
            </a:pPr>
            <a:endParaRPr lang="en-US" sz="1200" kern="1200" dirty="0" smtClean="0">
              <a:solidFill>
                <a:schemeClr val="tx1"/>
              </a:solidFill>
              <a:effectLst/>
              <a:latin typeface="+mn-lt"/>
              <a:ea typeface="+mn-ea"/>
              <a:cs typeface="+mn-cs"/>
            </a:endParaRPr>
          </a:p>
          <a:p>
            <a:pPr marL="0" lvl="0" indent="0">
              <a:buFont typeface="+mj-lt"/>
              <a:buNone/>
            </a:pPr>
            <a:r>
              <a:rPr lang="en-US" sz="1200" kern="1200" dirty="0" smtClean="0">
                <a:solidFill>
                  <a:schemeClr val="tx1"/>
                </a:solidFill>
                <a:effectLst/>
                <a:latin typeface="+mn-lt"/>
                <a:ea typeface="+mn-ea"/>
                <a:cs typeface="+mn-cs"/>
              </a:rPr>
              <a:t>Here are the strategies they learned about in Iteration 4.A.</a:t>
            </a:r>
            <a:r>
              <a:rPr lang="en-US" sz="1200" kern="1200" baseline="0" dirty="0" smtClean="0">
                <a:solidFill>
                  <a:schemeClr val="tx1"/>
                </a:solidFill>
                <a:effectLst/>
                <a:latin typeface="+mn-lt"/>
                <a:ea typeface="+mn-ea"/>
                <a:cs typeface="+mn-cs"/>
              </a:rPr>
              <a:t>  Remind them of this and then ask them to consider the above questions.</a:t>
            </a:r>
          </a:p>
          <a:p>
            <a:pPr marL="0" lvl="0" indent="0">
              <a:buFont typeface="+mj-lt"/>
              <a:buNone/>
            </a:pPr>
            <a:endParaRPr lang="en-US" sz="1200" kern="1200" dirty="0" smtClean="0">
              <a:solidFill>
                <a:schemeClr val="tx1"/>
              </a:solidFill>
              <a:effectLst/>
              <a:latin typeface="+mn-lt"/>
              <a:ea typeface="+mn-ea"/>
              <a:cs typeface="+mn-cs"/>
            </a:endParaRPr>
          </a:p>
          <a:p>
            <a:pPr marL="0" lvl="0" indent="0">
              <a:buFont typeface="+mj-lt"/>
              <a:buNone/>
            </a:pPr>
            <a:r>
              <a:rPr lang="en-US" sz="1200" kern="1200" dirty="0" smtClean="0">
                <a:solidFill>
                  <a:schemeClr val="tx1"/>
                </a:solidFill>
                <a:effectLst/>
                <a:latin typeface="+mn-lt"/>
                <a:ea typeface="+mn-ea"/>
                <a:cs typeface="+mn-cs"/>
              </a:rPr>
              <a:t>Use a Team Approach. Each member should have a clear understanding of:</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requirement and the solicitation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source selection processes and evaluation factors/criteria outlined in the solicitation</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Independent Cost Estimate/Independent Government Cost Estimate, how it was prepared, and the budgeted amount available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negotiation objectives for the specific negotiation session</a:t>
            </a:r>
          </a:p>
          <a:p>
            <a:endParaRPr lang="en-US" sz="2000" dirty="0" smtClean="0"/>
          </a:p>
          <a:p>
            <a:r>
              <a:rPr lang="en-US" sz="2000" dirty="0" smtClean="0"/>
              <a:t>Questions to think about:</a:t>
            </a:r>
          </a:p>
          <a:p>
            <a:r>
              <a:rPr lang="en-US" sz="2000" dirty="0" smtClean="0"/>
              <a:t>What is your negotiation tactic? Team approach, win-win, good cop bad cop?</a:t>
            </a:r>
          </a:p>
          <a:p>
            <a:r>
              <a:rPr lang="en-US" sz="2000" dirty="0" smtClean="0"/>
              <a:t>Who are the key members of your team?</a:t>
            </a:r>
          </a:p>
          <a:p>
            <a:r>
              <a:rPr lang="en-US" sz="2000" dirty="0" smtClean="0"/>
              <a:t>Where should it take place?</a:t>
            </a:r>
          </a:p>
          <a:p>
            <a:r>
              <a:rPr lang="en-US" sz="2000" dirty="0" smtClean="0"/>
              <a:t>What are your deal breakers?</a:t>
            </a:r>
          </a:p>
          <a:p>
            <a:pPr marL="0" lvl="0" indent="-214313">
              <a:buFont typeface="Arial" panose="020B0604020202020204" pitchFamily="34" charset="0"/>
              <a:buNone/>
            </a:pPr>
            <a:endParaRPr lang="en-US" sz="2000" dirty="0" smtClean="0">
              <a:solidFill>
                <a:srgbClr val="004370"/>
              </a:solidFill>
            </a:endParaRPr>
          </a:p>
          <a:p>
            <a:r>
              <a:rPr lang="en-US" dirty="0" smtClean="0"/>
              <a:t>If they have internet access, ask them to pull up their portal and look at the 4A course on Negotiations for some tactics,</a:t>
            </a:r>
            <a:r>
              <a:rPr lang="en-US" baseline="0" dirty="0" smtClean="0"/>
              <a:t> do-don’ts, etc.: https://dsat.gsa.gov/courses/course-v1:OMBChallengeX+DAP01+2016_01/courseware/06beaf5c90b1400da673d18a0244671f/84253e6b2eee4c488a4e2c98b86f3a05/</a:t>
            </a:r>
          </a:p>
          <a:p>
            <a:endParaRPr lang="en-US" sz="1200" b="1"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1473028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35 </a:t>
            </a:r>
            <a:r>
              <a:rPr lang="en-US" b="0" baseline="0" dirty="0" smtClean="0"/>
              <a:t>minutes</a:t>
            </a:r>
            <a:endParaRPr lang="en-US" b="1" dirty="0" smtClean="0"/>
          </a:p>
          <a:p>
            <a:r>
              <a:rPr lang="en-US" b="1" dirty="0" smtClean="0"/>
              <a:t>Timing</a:t>
            </a:r>
            <a:r>
              <a:rPr lang="en-US" b="0" baseline="0" dirty="0" smtClean="0"/>
              <a:t>: </a:t>
            </a:r>
            <a:r>
              <a:rPr lang="en-US" b="0" baseline="0" dirty="0" smtClean="0"/>
              <a:t>1:25-2:00</a:t>
            </a: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Peter Bonner/Acumen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Each group will </a:t>
            </a:r>
            <a:r>
              <a:rPr lang="en-US" sz="1200" i="0" kern="1200" baseline="0" dirty="0" smtClean="0">
                <a:solidFill>
                  <a:schemeClr val="tx1"/>
                </a:solidFill>
                <a:effectLst/>
                <a:latin typeface="+mn-lt"/>
                <a:ea typeface="+mn-ea"/>
                <a:cs typeface="+mn-cs"/>
              </a:rPr>
              <a:t>negotiate with </a:t>
            </a:r>
            <a:r>
              <a:rPr lang="en-US" sz="1200" i="0" kern="1200" baseline="0" dirty="0" smtClean="0">
                <a:solidFill>
                  <a:schemeClr val="tx1"/>
                </a:solidFill>
                <a:effectLst/>
                <a:latin typeface="+mn-lt"/>
                <a:ea typeface="+mn-ea"/>
                <a:cs typeface="+mn-cs"/>
              </a:rPr>
              <a:t>Acumen concurrently; i.e. </a:t>
            </a:r>
            <a:r>
              <a:rPr lang="en-US" sz="1200" i="0" kern="1200" baseline="0" dirty="0" smtClean="0">
                <a:solidFill>
                  <a:schemeClr val="tx1"/>
                </a:solidFill>
                <a:effectLst/>
                <a:latin typeface="+mn-lt"/>
                <a:ea typeface="+mn-ea"/>
                <a:cs typeface="+mn-cs"/>
              </a:rPr>
              <a:t>Semper </a:t>
            </a:r>
            <a:r>
              <a:rPr lang="en-US" sz="1200" i="0" kern="1200" baseline="0" dirty="0" smtClean="0">
                <a:solidFill>
                  <a:schemeClr val="tx1"/>
                </a:solidFill>
                <a:effectLst/>
                <a:latin typeface="+mn-lt"/>
                <a:ea typeface="+mn-ea"/>
                <a:cs typeface="+mn-cs"/>
              </a:rPr>
              <a:t>Agile group will have one Acumen person to </a:t>
            </a:r>
            <a:r>
              <a:rPr lang="en-US" sz="1200" i="0" kern="1200" baseline="0" dirty="0" smtClean="0">
                <a:solidFill>
                  <a:schemeClr val="tx1"/>
                </a:solidFill>
                <a:effectLst/>
                <a:latin typeface="+mn-lt"/>
                <a:ea typeface="+mn-ea"/>
                <a:cs typeface="+mn-cs"/>
              </a:rPr>
              <a:t>negotiate </a:t>
            </a:r>
            <a:r>
              <a:rPr lang="en-US" sz="1200" i="0" kern="1200" baseline="0" dirty="0" smtClean="0">
                <a:solidFill>
                  <a:schemeClr val="tx1"/>
                </a:solidFill>
                <a:effectLst/>
                <a:latin typeface="+mn-lt"/>
                <a:ea typeface="+mn-ea"/>
                <a:cs typeface="+mn-cs"/>
              </a:rPr>
              <a:t>with, while Always </a:t>
            </a:r>
            <a:r>
              <a:rPr lang="en-US" sz="1200" i="0" kern="1200" baseline="0" dirty="0" err="1" smtClean="0">
                <a:solidFill>
                  <a:schemeClr val="tx1"/>
                </a:solidFill>
                <a:effectLst/>
                <a:latin typeface="+mn-lt"/>
                <a:ea typeface="+mn-ea"/>
                <a:cs typeface="+mn-cs"/>
              </a:rPr>
              <a:t>Shippin</a:t>
            </a:r>
            <a:r>
              <a:rPr lang="en-US" sz="1200" i="0" kern="1200" baseline="0" dirty="0" smtClean="0">
                <a:solidFill>
                  <a:schemeClr val="tx1"/>
                </a:solidFill>
                <a:effectLst/>
                <a:latin typeface="+mn-lt"/>
                <a:ea typeface="+mn-ea"/>
                <a:cs typeface="+mn-cs"/>
              </a:rPr>
              <a:t>’ </a:t>
            </a:r>
            <a:r>
              <a:rPr lang="en-US" sz="1200" i="0" kern="1200" baseline="0" dirty="0" smtClean="0">
                <a:solidFill>
                  <a:schemeClr val="tx1"/>
                </a:solidFill>
                <a:effectLst/>
                <a:latin typeface="+mn-lt"/>
                <a:ea typeface="+mn-ea"/>
                <a:cs typeface="+mn-cs"/>
              </a:rPr>
              <a:t>does the same. </a:t>
            </a:r>
            <a:r>
              <a:rPr lang="en-US" sz="1200" i="0" kern="1200" baseline="0" dirty="0" smtClean="0">
                <a:solidFill>
                  <a:schemeClr val="tx1"/>
                </a:solidFill>
                <a:effectLst/>
                <a:latin typeface="+mn-lt"/>
                <a:ea typeface="+mn-ea"/>
                <a:cs typeface="+mn-cs"/>
              </a:rPr>
              <a:t>Have </a:t>
            </a:r>
            <a:r>
              <a:rPr lang="en-US" sz="1200" i="0" kern="1200" baseline="0" dirty="0" smtClean="0">
                <a:solidFill>
                  <a:schemeClr val="tx1"/>
                </a:solidFill>
                <a:effectLst/>
                <a:latin typeface="+mn-lt"/>
                <a:ea typeface="+mn-ea"/>
                <a:cs typeface="+mn-cs"/>
              </a:rPr>
              <a:t>each group select 2-3 people to conduct the negotiation, while the rest of the group should observe and take notes, but not interfere. </a:t>
            </a:r>
            <a:r>
              <a:rPr lang="en-US" sz="1200" i="0" kern="1200" baseline="0" dirty="0" smtClean="0">
                <a:solidFill>
                  <a:schemeClr val="tx1"/>
                </a:solidFill>
                <a:effectLst/>
                <a:latin typeface="+mn-lt"/>
                <a:ea typeface="+mn-ea"/>
                <a:cs typeface="+mn-cs"/>
              </a:rPr>
              <a:t>Give participants 5 minutes to get organized and select who will play the various roles within the negotiation. Then, assign a role player from Acumen to each group. Then, have </a:t>
            </a:r>
            <a:r>
              <a:rPr lang="en-US" sz="1200" i="0" kern="1200" baseline="0" dirty="0" smtClean="0">
                <a:solidFill>
                  <a:schemeClr val="tx1"/>
                </a:solidFill>
                <a:effectLst/>
                <a:latin typeface="+mn-lt"/>
                <a:ea typeface="+mn-ea"/>
                <a:cs typeface="+mn-cs"/>
              </a:rPr>
              <a:t>the </a:t>
            </a:r>
            <a:r>
              <a:rPr lang="en-US" sz="1200" i="0" kern="1200" baseline="0" dirty="0" smtClean="0">
                <a:solidFill>
                  <a:schemeClr val="tx1"/>
                </a:solidFill>
                <a:effectLst/>
                <a:latin typeface="+mn-lt"/>
                <a:ea typeface="+mn-ea"/>
                <a:cs typeface="+mn-cs"/>
              </a:rPr>
              <a:t>negotiations within each group </a:t>
            </a:r>
            <a:r>
              <a:rPr lang="en-US" sz="1200" i="0" kern="1200" baseline="0" dirty="0" smtClean="0">
                <a:solidFill>
                  <a:schemeClr val="tx1"/>
                </a:solidFill>
                <a:effectLst/>
                <a:latin typeface="+mn-lt"/>
                <a:ea typeface="+mn-ea"/>
                <a:cs typeface="+mn-cs"/>
              </a:rPr>
              <a:t>last for 20 minutes</a:t>
            </a:r>
            <a:r>
              <a:rPr lang="en-US" sz="1200" i="0" kern="1200" baseline="0" dirty="0" smtClean="0">
                <a:solidFill>
                  <a:schemeClr val="tx1"/>
                </a:solidFill>
                <a:effectLst/>
                <a:latin typeface="+mn-lt"/>
                <a:ea typeface="+mn-ea"/>
                <a:cs typeface="+mn-cs"/>
              </a:rPr>
              <a:t>. Rotate around the room as these negotiations are going on to answer questions and/or otherwise facilitate discussion.</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For the </a:t>
            </a:r>
            <a:r>
              <a:rPr lang="en-US" sz="1200" b="0" i="0" kern="1200" baseline="0" dirty="0" smtClean="0">
                <a:solidFill>
                  <a:schemeClr val="tx1"/>
                </a:solidFill>
                <a:effectLst/>
                <a:latin typeface="+mn-lt"/>
                <a:ea typeface="+mn-ea"/>
                <a:cs typeface="+mn-cs"/>
              </a:rPr>
              <a:t>last </a:t>
            </a:r>
            <a:r>
              <a:rPr lang="en-US" sz="1200" b="0" i="0" kern="1200" baseline="0" dirty="0" smtClean="0">
                <a:solidFill>
                  <a:schemeClr val="tx1"/>
                </a:solidFill>
                <a:effectLst/>
                <a:latin typeface="+mn-lt"/>
                <a:ea typeface="+mn-ea"/>
                <a:cs typeface="+mn-cs"/>
              </a:rPr>
              <a:t>10 </a:t>
            </a:r>
            <a:r>
              <a:rPr lang="en-US" sz="1200" b="0" i="0" kern="1200" baseline="0" dirty="0" smtClean="0">
                <a:solidFill>
                  <a:schemeClr val="tx1"/>
                </a:solidFill>
                <a:effectLst/>
                <a:latin typeface="+mn-lt"/>
                <a:ea typeface="+mn-ea"/>
                <a:cs typeface="+mn-cs"/>
              </a:rPr>
              <a:t>minutes, have each team share their experience.  </a:t>
            </a: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Here </a:t>
            </a:r>
            <a:r>
              <a:rPr lang="en-US" sz="1200" b="0" i="0" kern="1200" baseline="0" dirty="0" smtClean="0">
                <a:solidFill>
                  <a:schemeClr val="tx1"/>
                </a:solidFill>
                <a:effectLst/>
                <a:latin typeface="+mn-lt"/>
                <a:ea typeface="+mn-ea"/>
                <a:cs typeface="+mn-cs"/>
              </a:rPr>
              <a:t>are some </a:t>
            </a:r>
            <a:r>
              <a:rPr lang="en-US" sz="1200" b="0" i="0" kern="1200" dirty="0" smtClean="0">
                <a:solidFill>
                  <a:schemeClr val="tx1"/>
                </a:solidFill>
                <a:effectLst/>
                <a:latin typeface="+mn-lt"/>
                <a:ea typeface="+mn-ea"/>
                <a:cs typeface="+mn-cs"/>
              </a:rPr>
              <a:t>Probing Questions after the negotiation is over: </a:t>
            </a:r>
          </a:p>
          <a:p>
            <a:r>
              <a:rPr lang="en-US" sz="1200" kern="1200" dirty="0" smtClean="0">
                <a:solidFill>
                  <a:schemeClr val="tx1"/>
                </a:solidFill>
                <a:effectLst/>
                <a:latin typeface="+mn-lt"/>
                <a:ea typeface="+mn-ea"/>
                <a:cs typeface="+mn-cs"/>
              </a:rPr>
              <a:t>   1.  Did you meet your objectives?</a:t>
            </a:r>
          </a:p>
          <a:p>
            <a:r>
              <a:rPr lang="en-US" sz="1200" kern="1200" dirty="0" smtClean="0">
                <a:solidFill>
                  <a:schemeClr val="tx1"/>
                </a:solidFill>
                <a:effectLst/>
                <a:latin typeface="+mn-lt"/>
                <a:ea typeface="+mn-ea"/>
                <a:cs typeface="+mn-cs"/>
              </a:rPr>
              <a:t>   2.  Did you use any of the do’s in your online </a:t>
            </a:r>
            <a:r>
              <a:rPr lang="en-US" sz="1200" kern="1200" dirty="0" smtClean="0">
                <a:solidFill>
                  <a:schemeClr val="tx1"/>
                </a:solidFill>
                <a:effectLst/>
                <a:latin typeface="+mn-lt"/>
                <a:ea typeface="+mn-ea"/>
                <a:cs typeface="+mn-cs"/>
              </a:rPr>
              <a:t>learning, </a:t>
            </a:r>
            <a:r>
              <a:rPr lang="en-US" sz="1200" kern="1200" dirty="0" smtClean="0">
                <a:solidFill>
                  <a:schemeClr val="tx1"/>
                </a:solidFill>
                <a:effectLst/>
                <a:latin typeface="+mn-lt"/>
                <a:ea typeface="+mn-ea"/>
                <a:cs typeface="+mn-cs"/>
              </a:rPr>
              <a:t>or any </a:t>
            </a:r>
            <a:r>
              <a:rPr lang="en-US" sz="1200" kern="1200" dirty="0" err="1" smtClean="0">
                <a:solidFill>
                  <a:schemeClr val="tx1"/>
                </a:solidFill>
                <a:effectLst/>
                <a:latin typeface="+mn-lt"/>
                <a:ea typeface="+mn-ea"/>
                <a:cs typeface="+mn-cs"/>
              </a:rPr>
              <a:t>don’t’s</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3.  Did the lead negotiator have an agenda and follow it?</a:t>
            </a:r>
          </a:p>
          <a:p>
            <a:r>
              <a:rPr lang="en-US" sz="1200" kern="1200" dirty="0" smtClean="0">
                <a:solidFill>
                  <a:schemeClr val="tx1"/>
                </a:solidFill>
                <a:effectLst/>
                <a:latin typeface="+mn-lt"/>
                <a:ea typeface="+mn-ea"/>
                <a:cs typeface="+mn-cs"/>
              </a:rPr>
              <a:t>   4.  Did you summarize areas of agreement as you talked?</a:t>
            </a:r>
          </a:p>
          <a:p>
            <a:r>
              <a:rPr lang="en-US" sz="1200" kern="1200" dirty="0" smtClean="0">
                <a:solidFill>
                  <a:schemeClr val="tx1"/>
                </a:solidFill>
                <a:effectLst/>
                <a:latin typeface="+mn-lt"/>
                <a:ea typeface="+mn-ea"/>
                <a:cs typeface="+mn-cs"/>
              </a:rPr>
              <a:t>   5.  What about facial expressions or body </a:t>
            </a:r>
            <a:r>
              <a:rPr lang="en-US" sz="1200" kern="1200" dirty="0" smtClean="0">
                <a:solidFill>
                  <a:schemeClr val="tx1"/>
                </a:solidFill>
                <a:effectLst/>
                <a:latin typeface="+mn-lt"/>
                <a:ea typeface="+mn-ea"/>
                <a:cs typeface="+mn-cs"/>
              </a:rPr>
              <a:t>language;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did </a:t>
            </a:r>
            <a:r>
              <a:rPr lang="en-US" sz="1200" kern="1200" dirty="0" smtClean="0">
                <a:solidFill>
                  <a:schemeClr val="tx1"/>
                </a:solidFill>
                <a:effectLst/>
                <a:latin typeface="+mn-lt"/>
                <a:ea typeface="+mn-ea"/>
                <a:cs typeface="+mn-cs"/>
              </a:rPr>
              <a:t>it tell you anything or lead you to change your approach?</a:t>
            </a:r>
          </a:p>
          <a:p>
            <a:r>
              <a:rPr lang="en-US" sz="1200" kern="1200" dirty="0" smtClean="0">
                <a:solidFill>
                  <a:schemeClr val="tx1"/>
                </a:solidFill>
                <a:effectLst/>
                <a:latin typeface="+mn-lt"/>
                <a:ea typeface="+mn-ea"/>
                <a:cs typeface="+mn-cs"/>
              </a:rPr>
              <a:t> </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4287898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2:00-2:05</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quick 5 minute break while we get things set up for our guest speakers.</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3237933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55 minutes</a:t>
            </a:r>
            <a:endParaRPr lang="en-US" b="1" dirty="0" smtClean="0"/>
          </a:p>
          <a:p>
            <a:r>
              <a:rPr lang="en-US" b="1" dirty="0" smtClean="0"/>
              <a:t>Timing</a:t>
            </a:r>
            <a:r>
              <a:rPr lang="en-US" b="0" baseline="0" dirty="0" smtClean="0"/>
              <a:t>: 2:05-3:00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Peter</a:t>
            </a:r>
            <a:r>
              <a:rPr lang="en-US" sz="1200" kern="1200" baseline="0" dirty="0" smtClean="0">
                <a:solidFill>
                  <a:schemeClr val="tx1"/>
                </a:solidFill>
                <a:effectLst/>
                <a:latin typeface="+mn-lt"/>
                <a:ea typeface="+mn-ea"/>
                <a:cs typeface="+mn-cs"/>
              </a:rPr>
              <a:t> will introduce our </a:t>
            </a:r>
            <a:r>
              <a:rPr lang="en-US" sz="1200" kern="1200" dirty="0" smtClean="0">
                <a:solidFill>
                  <a:schemeClr val="tx1"/>
                </a:solidFill>
                <a:effectLst/>
                <a:latin typeface="+mn-lt"/>
                <a:ea typeface="+mn-ea"/>
                <a:cs typeface="+mn-cs"/>
              </a:rPr>
              <a:t>Acumen guest speakers who will</a:t>
            </a:r>
            <a:r>
              <a:rPr lang="en-US" sz="1200" kern="1200" baseline="0" dirty="0" smtClean="0">
                <a:solidFill>
                  <a:schemeClr val="tx1"/>
                </a:solidFill>
                <a:effectLst/>
                <a:latin typeface="+mn-lt"/>
                <a:ea typeface="+mn-ea"/>
                <a:cs typeface="+mn-cs"/>
              </a:rPr>
              <a:t> be discussing the </a:t>
            </a:r>
            <a:r>
              <a:rPr lang="en-US" sz="1200" kern="1200" dirty="0" smtClean="0">
                <a:solidFill>
                  <a:schemeClr val="tx1"/>
                </a:solidFill>
                <a:effectLst/>
                <a:latin typeface="+mn-lt"/>
                <a:ea typeface="+mn-ea"/>
                <a:cs typeface="+mn-cs"/>
              </a:rPr>
              <a:t>vendor perspective working on whitehouse.gov project. Acumen will speak to digital services delivery and the contract</a:t>
            </a:r>
            <a:r>
              <a:rPr lang="en-US" sz="1200" kern="1200" baseline="0" dirty="0" smtClean="0">
                <a:solidFill>
                  <a:schemeClr val="tx1"/>
                </a:solidFill>
                <a:effectLst/>
                <a:latin typeface="+mn-lt"/>
                <a:ea typeface="+mn-ea"/>
                <a:cs typeface="+mn-cs"/>
              </a:rPr>
              <a:t> administration perspective on the vendor side, with Traci providing CO input based on her experience working with Acumen in this capacity.</a:t>
            </a:r>
            <a:endParaRPr lang="en-US" sz="11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2657037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10 </a:t>
            </a:r>
            <a:r>
              <a:rPr lang="en-US" b="0" baseline="0" dirty="0" smtClean="0"/>
              <a:t>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3:00-3:10</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Traci</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a:t>
            </a:r>
            <a:r>
              <a:rPr lang="en-US" b="0" baseline="0" dirty="0" smtClean="0"/>
              <a:t>10 </a:t>
            </a:r>
            <a:r>
              <a:rPr lang="en-US" b="0" baseline="0" dirty="0" smtClean="0"/>
              <a:t>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40 </a:t>
            </a:r>
            <a:r>
              <a:rPr lang="en-US" b="0" baseline="0" dirty="0" smtClean="0"/>
              <a:t>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a:t>
            </a:r>
            <a:r>
              <a:rPr lang="en-US" b="0" baseline="0" dirty="0" smtClean="0"/>
              <a:t>3:10-4:50</a:t>
            </a:r>
            <a:endParaRPr lang="en-US" b="0" baseline="0" dirty="0" smtClean="0"/>
          </a:p>
          <a:p>
            <a:r>
              <a:rPr lang="en-US" b="1" baseline="0" dirty="0" smtClean="0"/>
              <a:t>Presented by</a:t>
            </a:r>
            <a:r>
              <a:rPr lang="en-US" b="0" baseline="0" dirty="0" smtClean="0"/>
              <a:t>: Traci</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endParaRPr lang="en-US" b="1" dirty="0" smtClean="0"/>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2657037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40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3:10-4:50</a:t>
            </a:r>
          </a:p>
          <a:p>
            <a:r>
              <a:rPr lang="en-US" b="1" baseline="0" dirty="0" smtClean="0"/>
              <a:t>Presented </a:t>
            </a:r>
            <a:r>
              <a:rPr lang="en-US" b="1" baseline="0" dirty="0" smtClean="0"/>
              <a:t>by</a:t>
            </a:r>
            <a:r>
              <a:rPr lang="en-US" b="0" baseline="0" dirty="0" smtClean="0"/>
              <a:t>: Traci</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427265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a:t>
            </a:r>
            <a:r>
              <a:rPr lang="en-US" b="0" baseline="0" dirty="0" smtClean="0"/>
              <a:t> 2 minutes</a:t>
            </a:r>
          </a:p>
          <a:p>
            <a:r>
              <a:rPr lang="en-US" b="1" dirty="0" smtClean="0"/>
              <a:t>Timing: </a:t>
            </a:r>
            <a:r>
              <a:rPr lang="en-US" b="0" dirty="0" smtClean="0"/>
              <a:t>8:05-8:07</a:t>
            </a:r>
            <a:r>
              <a:rPr lang="en-US" b="0" baseline="0" dirty="0" smtClean="0"/>
              <a:t> 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ICF/Peter Bonner</a:t>
            </a:r>
          </a:p>
          <a:p>
            <a:r>
              <a:rPr lang="en-US" b="1" dirty="0" smtClean="0"/>
              <a:t>Facilitator Notes:</a:t>
            </a:r>
          </a:p>
          <a:p>
            <a:pPr marL="171450" indent="-171450">
              <a:buFont typeface="Arial" panose="020B0604020202020204" pitchFamily="34" charset="0"/>
              <a:buChar char="•"/>
            </a:pPr>
            <a:r>
              <a:rPr lang="en-US" b="0" dirty="0" smtClean="0"/>
              <a:t>Release</a:t>
            </a:r>
            <a:r>
              <a:rPr lang="en-US" b="0" baseline="0" dirty="0" smtClean="0"/>
              <a:t> 1 focused on understanding the landscape of digital services today. </a:t>
            </a:r>
          </a:p>
          <a:p>
            <a:pPr marL="171450" indent="-171450">
              <a:buFont typeface="Arial" panose="020B0604020202020204" pitchFamily="34" charset="0"/>
              <a:buChar char="•"/>
            </a:pPr>
            <a:r>
              <a:rPr lang="en-US" b="0" baseline="0" dirty="0" smtClean="0"/>
              <a:t>Release 2 focused on gaining an understanding of what you’re buying by exploring the need or outcome you’re trying to achieve, identifying and partnering with key stakeholders who will impact the acquisition, and finally thinking about what the acquisition strategy will look like.</a:t>
            </a:r>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3374869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a:t>
            </a:r>
            <a:r>
              <a:rPr lang="en-US" b="0" baseline="0" dirty="0" smtClean="0"/>
              <a:t>3:50-3:55</a:t>
            </a:r>
            <a:endParaRPr lang="en-US" b="0" baseline="0" dirty="0" smtClean="0"/>
          </a:p>
          <a:p>
            <a:r>
              <a:rPr lang="en-US" b="1" baseline="0" dirty="0" smtClean="0"/>
              <a:t>Presented by</a:t>
            </a:r>
            <a:r>
              <a:rPr lang="en-US" b="0" baseline="0" dirty="0" smtClean="0"/>
              <a:t>: Traci</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1064479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3:50-3:55</a:t>
            </a:r>
          </a:p>
          <a:p>
            <a:r>
              <a:rPr lang="en-US" b="1" baseline="0" dirty="0" smtClean="0"/>
              <a:t>Presented by</a:t>
            </a:r>
            <a:r>
              <a:rPr lang="en-US" b="0" baseline="0" dirty="0" smtClean="0"/>
              <a:t>: Traci</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31</a:t>
            </a:fld>
            <a:endParaRPr lang="en-US"/>
          </a:p>
        </p:txBody>
      </p:sp>
    </p:spTree>
    <p:extLst>
      <p:ext uri="{BB962C8B-B14F-4D97-AF65-F5344CB8AC3E}">
        <p14:creationId xmlns:p14="http://schemas.microsoft.com/office/powerpoint/2010/main" val="32786647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r>
              <a:rPr lang="en-US" b="1" baseline="0" dirty="0" smtClean="0"/>
              <a:t>Facilitator: </a:t>
            </a:r>
            <a:r>
              <a:rPr lang="en-US" b="0" baseline="0" dirty="0" smtClean="0"/>
              <a:t>ICF/Peter Bonner</a:t>
            </a:r>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Facilitator: </a:t>
            </a:r>
            <a:r>
              <a:rPr lang="en-US" b="0" baseline="0" dirty="0" smtClean="0"/>
              <a:t>ICF/Peter Bonner</a:t>
            </a:r>
          </a:p>
          <a:p>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a:t>
            </a:r>
            <a:r>
              <a:rPr lang="en-US" b="1" baseline="0" dirty="0" smtClean="0"/>
              <a:t>: </a:t>
            </a:r>
            <a:r>
              <a:rPr lang="en-US" b="0" baseline="0" dirty="0" smtClean="0"/>
              <a:t>Refresh participants on what’s coming up tomorrow and remind them that they’ll have a bit more time to prep their shark tank pitches before delivering them in the afternoon.</a:t>
            </a:r>
            <a:endParaRPr lang="en-US"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baseline="0" dirty="0" smtClean="0"/>
          </a:p>
          <a:p>
            <a:endParaRPr lang="en-US" b="0" baseline="0" dirty="0" smtClean="0"/>
          </a:p>
          <a:p>
            <a:endParaRPr lang="en-US" b="0" baseline="0"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33</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r>
              <a:rPr lang="en-US" b="1" dirty="0" smtClean="0"/>
              <a:t>Timing: </a:t>
            </a:r>
            <a:r>
              <a:rPr lang="en-US" b="0" dirty="0" smtClean="0"/>
              <a:t>8:07-8:09</a:t>
            </a:r>
            <a:r>
              <a:rPr lang="en-US" b="0" baseline="0" dirty="0" smtClean="0"/>
              <a:t> 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Presenter</a:t>
            </a:r>
            <a:r>
              <a:rPr lang="en-US" b="0" dirty="0" smtClean="0"/>
              <a:t>: ICF/Peter Bonner</a:t>
            </a:r>
          </a:p>
          <a:p>
            <a:r>
              <a:rPr lang="en-US" b="1" dirty="0" smtClean="0"/>
              <a:t>Facilitator Notes:</a:t>
            </a:r>
          </a:p>
          <a:p>
            <a:pPr marL="171450" indent="-171450">
              <a:buFont typeface="Arial" panose="020B0604020202020204" pitchFamily="34" charset="0"/>
              <a:buChar char="•"/>
            </a:pPr>
            <a:r>
              <a:rPr lang="en-US" b="0" dirty="0" smtClean="0"/>
              <a:t>In Release 3, focused on</a:t>
            </a:r>
            <a:r>
              <a:rPr lang="en-US" b="0" baseline="0" dirty="0" smtClean="0"/>
              <a:t> how to buy digital service solutions through development of your acquisition strategy and evaluation criteria, all in an effort to support your customer’s needs.  You also learned about acquiring digital services– from identifying the role that security plays in digital service contracts, to defining evaluation criteria based on a given acquisition strategy. </a:t>
            </a:r>
          </a:p>
          <a:p>
            <a:pPr marL="171450" indent="-171450">
              <a:buFont typeface="Arial" panose="020B0604020202020204" pitchFamily="34" charset="0"/>
              <a:buChar char="•"/>
            </a:pPr>
            <a:r>
              <a:rPr lang="en-US" b="0" baseline="0" dirty="0" smtClean="0"/>
              <a:t>In Release 4, you </a:t>
            </a:r>
            <a:r>
              <a:rPr lang="en-US" sz="2400" b="0" baseline="0" dirty="0" smtClean="0">
                <a:solidFill>
                  <a:schemeClr val="tx1"/>
                </a:solidFill>
              </a:rPr>
              <a:t>e</a:t>
            </a:r>
            <a:r>
              <a:rPr lang="en-US" sz="2400" dirty="0" smtClean="0">
                <a:solidFill>
                  <a:schemeClr val="tx1"/>
                </a:solidFill>
              </a:rPr>
              <a:t>valuated vendors who deliver digital services using instantaneous, objective metrics on project health, developed via appropriately applied lean thinking and agile development methods</a:t>
            </a:r>
            <a:r>
              <a:rPr lang="en-US" sz="2400" baseline="0" dirty="0" smtClean="0">
                <a:solidFill>
                  <a:schemeClr val="tx1"/>
                </a:solidFill>
              </a:rPr>
              <a:t> while e</a:t>
            </a:r>
            <a:r>
              <a:rPr lang="en-US" sz="2400" dirty="0" smtClean="0">
                <a:solidFill>
                  <a:schemeClr val="tx1"/>
                </a:solidFill>
              </a:rPr>
              <a:t>xperimenting with flexible contract design and administration strategies.</a:t>
            </a:r>
          </a:p>
          <a:p>
            <a:pPr marL="628650" lvl="1" indent="-171450">
              <a:buFont typeface="Arial" panose="020B0604020202020204" pitchFamily="34" charset="0"/>
              <a:buChar char="•"/>
            </a:pPr>
            <a:r>
              <a:rPr lang="en-US" sz="2400" dirty="0" smtClean="0">
                <a:solidFill>
                  <a:schemeClr val="tx1"/>
                </a:solidFill>
              </a:rPr>
              <a:t>You explored </a:t>
            </a:r>
            <a:r>
              <a:rPr lang="en-US" sz="2400" baseline="0" dirty="0" smtClean="0">
                <a:solidFill>
                  <a:schemeClr val="tx1"/>
                </a:solidFill>
              </a:rPr>
              <a:t>awarding digital service contracts by assessing the readiness of the technical evaluation team, implementing evaluation methods and criteria to evaluate vendor maturity, etc.</a:t>
            </a:r>
          </a:p>
          <a:p>
            <a:pPr marL="628650" lvl="1" indent="-171450">
              <a:buFont typeface="Arial" panose="020B0604020202020204" pitchFamily="34" charset="0"/>
              <a:buChar char="•"/>
            </a:pPr>
            <a:r>
              <a:rPr lang="en-US" sz="2400" baseline="0" dirty="0" smtClean="0">
                <a:solidFill>
                  <a:schemeClr val="tx1"/>
                </a:solidFill>
              </a:rPr>
              <a:t>You also learned about digital services delivery and how to identify software engineering practices for high-quality digital services, identify when failure actually occurs, and determine how to execute an exit strategy.</a:t>
            </a:r>
            <a:endParaRPr lang="en-US" sz="2400" dirty="0" smtClean="0">
              <a:solidFill>
                <a:schemeClr val="tx1"/>
              </a:solidFill>
            </a:endParaRP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endParaRPr lang="en-US" b="0" baseline="0" dirty="0" smtClean="0"/>
          </a:p>
          <a:p>
            <a:pPr marL="457200" lvl="1" indent="0">
              <a:buFont typeface="Arial" panose="020B0604020202020204" pitchFamily="34" charset="0"/>
              <a:buNone/>
            </a:pPr>
            <a:endParaRPr lang="en-US" b="0" i="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3374869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2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Timing: </a:t>
            </a:r>
            <a:r>
              <a:rPr lang="en-US" b="0" baseline="0" dirty="0" smtClean="0"/>
              <a:t>8:09-8:11 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0" indent="0">
              <a:buFont typeface="Arial" panose="020B0604020202020204" pitchFamily="34" charset="0"/>
              <a:buNone/>
            </a:pPr>
            <a:r>
              <a:rPr lang="en-US" b="1" baseline="0" dirty="0" smtClean="0"/>
              <a:t>Day 1</a:t>
            </a:r>
          </a:p>
          <a:p>
            <a:pPr marL="171450" indent="-171450">
              <a:buFont typeface="Arial" panose="020B0604020202020204" pitchFamily="34" charset="0"/>
              <a:buChar char="•"/>
            </a:pPr>
            <a:r>
              <a:rPr lang="en-US" b="0" baseline="0" dirty="0" smtClean="0"/>
              <a:t>Day 1 will be focusing on the week’s agenda and logistics.  We will also give each group time to work on their shark tank pitch and ask questions of the USDS team as you get near a final state.  Prior to lunch, each person will share with the cohort their shadowing and stakeholder experience, and the cohort will discuss these experiences and plans for moving forward at their own organization. </a:t>
            </a:r>
          </a:p>
          <a:p>
            <a:pPr marL="171450" indent="-171450">
              <a:buFont typeface="Arial" panose="020B0604020202020204" pitchFamily="34" charset="0"/>
              <a:buChar char="•"/>
            </a:pPr>
            <a:r>
              <a:rPr lang="en-US" b="0" baseline="0" dirty="0" smtClean="0"/>
              <a:t>After lunch, we will work with the MAP Tech Tradeoff results and finish out the case study and have you select a vendor.  You will then determine what negotiation tactics you </a:t>
            </a:r>
            <a:r>
              <a:rPr lang="en-US" b="0" baseline="0" dirty="0" err="1" smtClean="0"/>
              <a:t>willuse</a:t>
            </a:r>
            <a:r>
              <a:rPr lang="en-US" b="0" baseline="0" dirty="0" smtClean="0"/>
              <a:t> in getting the best price with the vendor, and do a role with invited guests from Acumen. At the conclusion, Acumen will discuss the vendor perspective on digital services delivery based on their experience with the whitehouse.gov project.</a:t>
            </a:r>
          </a:p>
          <a:p>
            <a:pPr marL="171450" indent="-171450">
              <a:buFont typeface="Arial" panose="020B0604020202020204" pitchFamily="34" charset="0"/>
              <a:buChar char="•"/>
            </a:pPr>
            <a:r>
              <a:rPr lang="en-US" b="0" baseline="0" dirty="0" smtClean="0">
                <a:solidFill>
                  <a:srgbClr val="004370"/>
                </a:solidFill>
                <a:latin typeface="Arial" panose="020B0604020202020204" pitchFamily="34" charset="0"/>
                <a:cs typeface="Arial" panose="020B0604020202020204" pitchFamily="34" charset="0"/>
              </a:rPr>
              <a:t>We will conclude today with a conversation about leading change at your organization.</a:t>
            </a:r>
            <a:endParaRPr lang="en-US" dirty="0" smtClean="0">
              <a:solidFill>
                <a:srgbClr val="004370"/>
              </a:solidFill>
              <a:latin typeface="Arial" panose="020B0604020202020204" pitchFamily="34" charset="0"/>
              <a:cs typeface="Arial" panose="020B0604020202020204" pitchFamily="34" charset="0"/>
            </a:endParaRPr>
          </a:p>
          <a:p>
            <a:pPr marL="0" lvl="0" indent="0">
              <a:buFont typeface="Arial" panose="020B0604020202020204" pitchFamily="34" charset="0"/>
              <a:buNone/>
            </a:pPr>
            <a:endParaRPr lang="en-US" b="1" baseline="0" dirty="0" smtClean="0"/>
          </a:p>
          <a:p>
            <a:pPr marL="0" lvl="0" indent="0">
              <a:buFont typeface="Arial" panose="020B0604020202020204" pitchFamily="34" charset="0"/>
              <a:buNone/>
            </a:pPr>
            <a:r>
              <a:rPr lang="en-US" b="1" baseline="0" dirty="0" smtClean="0"/>
              <a:t>Day 2</a:t>
            </a:r>
          </a:p>
          <a:p>
            <a:pPr marL="171450" indent="-171450">
              <a:buFont typeface="Arial" panose="020B0604020202020204" pitchFamily="34" charset="0"/>
              <a:buChar char="•"/>
            </a:pPr>
            <a:r>
              <a:rPr lang="en-US" b="0" baseline="0" dirty="0" smtClean="0"/>
              <a:t>In Day 2, we will focus on finalizing your shark tank pitches so you are ready for the afternoon.  We will have a guest speaker come in before lunch to talk about DevOps and performance monitoring in an agile environment.  Then after lunch, it is Shark Tank time!</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1" baseline="0" dirty="0" smtClean="0"/>
              <a:t>Day 3</a:t>
            </a:r>
          </a:p>
          <a:p>
            <a:pPr marL="171450" indent="-171450">
              <a:buFont typeface="Arial" panose="020B0604020202020204" pitchFamily="34" charset="0"/>
              <a:buChar char="•"/>
            </a:pPr>
            <a:r>
              <a:rPr lang="en-US" b="0" baseline="0" dirty="0" smtClean="0"/>
              <a:t>In the morning, we will focus on completing the course assessment and gather overall program feedback.  Then, we’ll hear more about innovative procurement strategies from the DHS team that recently awarded spots on its agency-wide agile software acquisition vehicle, which is called the </a:t>
            </a:r>
            <a:r>
              <a:rPr lang="en-US" sz="1200" b="0" i="0" kern="1200" dirty="0" smtClean="0">
                <a:solidFill>
                  <a:schemeClr val="tx1"/>
                </a:solidFill>
                <a:effectLst/>
                <a:latin typeface="+mn-lt"/>
                <a:ea typeface="+mn-ea"/>
                <a:cs typeface="+mn-cs"/>
              </a:rPr>
              <a:t>Flexible Agile Support for the Homeland (or</a:t>
            </a:r>
            <a:r>
              <a:rPr lang="en-US" sz="1200" b="0" i="0" kern="1200" baseline="0" dirty="0" smtClean="0">
                <a:solidFill>
                  <a:schemeClr val="tx1"/>
                </a:solidFill>
                <a:effectLst/>
                <a:latin typeface="+mn-lt"/>
                <a:ea typeface="+mn-ea"/>
                <a:cs typeface="+mn-cs"/>
              </a:rPr>
              <a:t> </a:t>
            </a:r>
            <a:r>
              <a:rPr lang="en-US" b="0" baseline="0" dirty="0" smtClean="0"/>
              <a:t>FLASH) vehicle. (Read more here: http://community.publicspendforum.net/blogs/jonathan-messinger/2016/11/29/flash-dhs-awards-spots-on-new-agile-development-contract)</a:t>
            </a:r>
          </a:p>
          <a:p>
            <a:pPr marL="171450" indent="-171450">
              <a:buFont typeface="Arial" panose="020B0604020202020204" pitchFamily="34" charset="0"/>
              <a:buChar char="•"/>
            </a:pPr>
            <a:r>
              <a:rPr lang="en-US" b="0" baseline="0" dirty="0" smtClean="0"/>
              <a:t>After lunch, we’ll have some invited USDS guests who will talk to us about what’s next for digital services in government and how you fit in, followed by graduation and, of course, happy hour.  </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1958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8:16 – 9:30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82844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8:16 – 9:30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Briefly explain how they will be judged during the shark tank game, and provide any pointers on what they should keep in mind.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171450" indent="-171450">
              <a:buFont typeface="Arial" panose="020B0604020202020204" pitchFamily="34" charset="0"/>
              <a:buChar char="•"/>
            </a:pPr>
            <a:r>
              <a:rPr lang="en-US" baseline="0" dirty="0" smtClean="0"/>
              <a:t>In Release 3, you developed a plan to test your hypothesis, and you may have even started your test. For Iteration 4.A, you will complete your hypothesis test and compile your results. </a:t>
            </a:r>
          </a:p>
          <a:p>
            <a:pPr marL="171450" indent="-171450">
              <a:buFont typeface="Arial" panose="020B0604020202020204" pitchFamily="34" charset="0"/>
              <a:buChar char="•"/>
            </a:pPr>
            <a:r>
              <a:rPr lang="en-US" baseline="0" dirty="0" smtClean="0"/>
              <a:t>You will NOT have to turn in a written summary to the program faculty. However, we recommend that you document the results of your test and how the results will affect the project moving forward (did they confirm your hypothesis, did they show where some details needed more attention, and so forth). This will be good preparation for your final presentation, where the test results are one of the items you will need to talk about.</a:t>
            </a:r>
          </a:p>
          <a:p>
            <a:pPr marL="171450" indent="-171450">
              <a:buFont typeface="Arial" panose="020B0604020202020204" pitchFamily="34" charset="0"/>
              <a:buChar char="•"/>
            </a:pPr>
            <a:r>
              <a:rPr lang="en-US" baseline="0" dirty="0" smtClean="0"/>
              <a:t>Unlike the previous presentations, your final presentations will be a pitch in front of a panel </a:t>
            </a:r>
            <a:r>
              <a:rPr lang="en-US" sz="1200" kern="1200" dirty="0" smtClean="0">
                <a:solidFill>
                  <a:schemeClr val="tx1"/>
                </a:solidFill>
                <a:effectLst/>
                <a:latin typeface="+mn-lt"/>
                <a:ea typeface="+mn-ea"/>
                <a:cs typeface="+mn-cs"/>
              </a:rPr>
              <a:t>comprised of USDS, OFPP or other guests.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presentations</a:t>
            </a:r>
            <a:r>
              <a:rPr lang="en-US" sz="1200" kern="1200" baseline="0" dirty="0" smtClean="0">
                <a:solidFill>
                  <a:schemeClr val="tx1"/>
                </a:solidFill>
                <a:effectLst/>
                <a:latin typeface="+mn-lt"/>
                <a:ea typeface="+mn-ea"/>
                <a:cs typeface="+mn-cs"/>
              </a:rPr>
              <a:t> will be similar to the reality show Shark Tank, where each group must pitch their Live Digital Assignment product to the panel to gain the panelists commitment of time and resources to pick up the project and build it out. See the Iteration 4.A Release 4 Live Digital Assignment Instructions link in the portal for additional details about what you need to include.</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The presentation rules are:</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Each group has 15 minutes to present and 10 minutes for questions</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All team members must participate (meaning perform part of the presentation)</a:t>
            </a:r>
          </a:p>
          <a:p>
            <a:pPr marL="628650" lvl="1" indent="-171450">
              <a:buFont typeface="Arial" panose="020B0604020202020204" pitchFamily="34" charset="0"/>
              <a:buChar char="•"/>
            </a:pPr>
            <a:endParaRPr lang="en-US" kern="1200" baseline="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kern="1200" baseline="0" dirty="0" smtClean="0">
                <a:solidFill>
                  <a:schemeClr val="tx1"/>
                </a:solidFill>
                <a:effectLst/>
                <a:latin typeface="+mn-lt"/>
                <a:ea typeface="+mn-ea"/>
                <a:cs typeface="+mn-cs"/>
              </a:rPr>
              <a:t>You can use from now until 9:30 am to work on your presentations. Traci and the rest of the facilitation team will be here to answer questions.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988647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This slide and the next 4 slides were presented to students during the Iteration 4.A Iteration Planning Meeting. Briefly review each slide with the class to remind them of what they’re going to be evaluated on.</a:t>
            </a:r>
            <a:endParaRPr lang="en-US" dirty="0" smtClean="0"/>
          </a:p>
          <a:p>
            <a:endParaRPr lang="en-US" dirty="0" smtClean="0"/>
          </a:p>
          <a:p>
            <a:r>
              <a:rPr lang="en-US" dirty="0" smtClean="0"/>
              <a:t>Facilitator Notes:</a:t>
            </a:r>
          </a:p>
          <a:p>
            <a:pPr marL="171450" indent="-171450">
              <a:buFont typeface="Arial" panose="020B0604020202020204" pitchFamily="34" charset="0"/>
              <a:buChar char="•"/>
            </a:pPr>
            <a:r>
              <a:rPr lang="en-US" dirty="0" smtClean="0"/>
              <a:t>As you heard</a:t>
            </a:r>
            <a:r>
              <a:rPr lang="en-US" baseline="0" dirty="0" smtClean="0"/>
              <a:t> during the Course orientation, your live digital assignments will be graded on both self and peer ratings, as well as ratings from the panelists at the final presentations.</a:t>
            </a:r>
          </a:p>
          <a:p>
            <a:pPr marL="171450" indent="-171450">
              <a:buFont typeface="Arial" panose="020B0604020202020204" pitchFamily="34" charset="0"/>
              <a:buChar char="•"/>
            </a:pPr>
            <a:r>
              <a:rPr lang="en-US" baseline="0" dirty="0" smtClean="0"/>
              <a:t>There are four rating dimensions, and they are weighted equally.</a:t>
            </a:r>
          </a:p>
          <a:p>
            <a:pPr marL="171450" indent="-171450">
              <a:buFont typeface="Arial" panose="020B0604020202020204" pitchFamily="34" charset="0"/>
              <a:buChar char="•"/>
            </a:pPr>
            <a:r>
              <a:rPr lang="en-US" baseline="0" dirty="0" smtClean="0"/>
              <a:t>The self and peer ratings are: Engaged Contribution and Collaborative Action.</a:t>
            </a:r>
          </a:p>
          <a:p>
            <a:pPr marL="171450" indent="-171450">
              <a:buFont typeface="Arial" panose="020B0604020202020204" pitchFamily="34" charset="0"/>
              <a:buChar char="•"/>
            </a:pPr>
            <a:r>
              <a:rPr lang="en-US" baseline="0" dirty="0" smtClean="0"/>
              <a:t>Because of the restructuring to the Live Digital Assignment, the panel ratings have change from what was in Orientation. The new ratings are: Investment Buy-in and the Pitch Itself.</a:t>
            </a:r>
          </a:p>
          <a:p>
            <a:pPr marL="0" indent="0">
              <a:buFont typeface="Arial" panose="020B0604020202020204" pitchFamily="34" charset="0"/>
              <a:buNone/>
            </a:pPr>
            <a:r>
              <a:rPr lang="en-US" baseline="0" dirty="0" smtClean="0"/>
              <a:t>The next few slides will show the details of each rating</a:t>
            </a: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67728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Notes:</a:t>
            </a:r>
          </a:p>
          <a:p>
            <a:r>
              <a:rPr lang="en-US" baseline="0" dirty="0" smtClean="0"/>
              <a:t>Walk the students through the main definition of the Self/Peer rating and the different scores that can be earned.</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8711380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01/05/17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01/05/17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01/05/17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6"/>
            <a:ext cx="11353800" cy="946450"/>
          </a:xfrm>
        </p:spPr>
        <p:txBody>
          <a:bodyPr>
            <a:normAutofit/>
          </a:bodyPr>
          <a:lstStyle>
            <a:lvl1pPr>
              <a:defRPr lang="en-US" sz="3600" dirty="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01/05/17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01/05/17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01/05/17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01/05/17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01/05/17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01/05/17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01/05/17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01/05/17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01/05/17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395046"/>
            <a:ext cx="9144000" cy="1157654"/>
          </a:xfrm>
        </p:spPr>
        <p:txBody>
          <a:bodyPr>
            <a:normAutofit fontScale="90000"/>
          </a:bodyPr>
          <a:lstStyle/>
          <a:p>
            <a:r>
              <a:rPr lang="en-US" sz="2400" dirty="0"/>
              <a:t>Digital Services Contracting Professional </a:t>
            </a:r>
            <a:r>
              <a:rPr lang="en-US" sz="2400" dirty="0" smtClean="0"/>
              <a:t>Development MVP Program</a:t>
            </a:r>
            <a:br>
              <a:rPr lang="en-US" sz="2400" dirty="0" smtClean="0"/>
            </a:br>
            <a:r>
              <a:rPr lang="en-US" sz="1000" dirty="0"/>
              <a:t> </a:t>
            </a:r>
            <a:r>
              <a:rPr lang="en-US" sz="1100" dirty="0" smtClean="0"/>
              <a:t> </a:t>
            </a:r>
            <a:r>
              <a:rPr lang="en-US" dirty="0" smtClean="0"/>
              <a:t/>
            </a:r>
            <a:br>
              <a:rPr lang="en-US" dirty="0" smtClean="0"/>
            </a:br>
            <a:r>
              <a:rPr lang="en-US" sz="5100" dirty="0" smtClean="0"/>
              <a:t>Release 4 Classroom Session</a:t>
            </a:r>
            <a:endParaRPr lang="en-US" sz="5100" dirty="0"/>
          </a:p>
        </p:txBody>
      </p:sp>
      <p:sp>
        <p:nvSpPr>
          <p:cNvPr id="3" name="Subtitle 2"/>
          <p:cNvSpPr>
            <a:spLocks noGrp="1"/>
          </p:cNvSpPr>
          <p:nvPr>
            <p:ph type="subTitle" idx="1"/>
          </p:nvPr>
        </p:nvSpPr>
        <p:spPr/>
        <p:txBody>
          <a:bodyPr/>
          <a:lstStyle/>
          <a:p>
            <a:r>
              <a:rPr lang="en-US" dirty="0" smtClean="0"/>
              <a:t>January 2017</a:t>
            </a:r>
            <a:endParaRPr lang="en-US" dirty="0"/>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Live Digital Assignment: Self Ratings &amp; </a:t>
            </a:r>
            <a:br>
              <a:rPr lang="en-US" dirty="0"/>
            </a:br>
            <a:r>
              <a:rPr lang="en-US" dirty="0"/>
              <a:t>Peer Ratings </a:t>
            </a:r>
          </a:p>
        </p:txBody>
      </p:sp>
      <p:graphicFrame>
        <p:nvGraphicFramePr>
          <p:cNvPr id="4" name="Content Placeholder 2"/>
          <p:cNvGraphicFramePr>
            <a:graphicFrameLocks noGrp="1"/>
          </p:cNvGraphicFramePr>
          <p:nvPr>
            <p:ph idx="1"/>
            <p:extLst/>
          </p:nvPr>
        </p:nvGraphicFramePr>
        <p:xfrm>
          <a:off x="584200" y="1587500"/>
          <a:ext cx="11023599" cy="4650598"/>
        </p:xfrm>
        <a:graphic>
          <a:graphicData uri="http://schemas.openxmlformats.org/drawingml/2006/table">
            <a:tbl>
              <a:tblPr firstRow="1" firstCol="1" bandRow="1">
                <a:tableStyleId>{5C22544A-7EE6-4342-B048-85BDC9FD1C3A}</a:tableStyleId>
              </a:tblPr>
              <a:tblGrid>
                <a:gridCol w="3674533"/>
                <a:gridCol w="3674533"/>
                <a:gridCol w="3674533"/>
              </a:tblGrid>
              <a:tr h="1626320">
                <a:tc gridSpan="3">
                  <a:txBody>
                    <a:bodyPr/>
                    <a:lstStyle/>
                    <a:p>
                      <a:pPr marL="0" marR="0" algn="ctr">
                        <a:lnSpc>
                          <a:spcPct val="115000"/>
                        </a:lnSpc>
                        <a:spcBef>
                          <a:spcPts val="1200"/>
                        </a:spcBef>
                        <a:spcAft>
                          <a:spcPts val="1200"/>
                        </a:spcAft>
                      </a:pPr>
                      <a:r>
                        <a:rPr lang="en-US" sz="2000" b="1" dirty="0" smtClean="0">
                          <a:effectLst/>
                        </a:rPr>
                        <a:t>Collaborative Action</a:t>
                      </a:r>
                    </a:p>
                    <a:p>
                      <a:pPr marL="0" marR="0" algn="l">
                        <a:lnSpc>
                          <a:spcPct val="115000"/>
                        </a:lnSpc>
                        <a:spcBef>
                          <a:spcPts val="1200"/>
                        </a:spcBef>
                        <a:spcAft>
                          <a:spcPts val="1200"/>
                        </a:spcAft>
                      </a:pPr>
                      <a:r>
                        <a:rPr lang="en-US" sz="1600" b="0" dirty="0" smtClean="0">
                          <a:effectLst/>
                        </a:rPr>
                        <a:t>Contributes to a cohesive, inclusive and motivated team atmosphere, assesses relative team members’ areas of strength and works to combine efforts to create quality team products, identifies performance problems in a fact-based manner that facilitates mutual problem-solving, contributes to moving the team forward to achieving results</a:t>
                      </a:r>
                      <a:endParaRPr lang="en-US" sz="1600" b="0" dirty="0">
                        <a:effectLst/>
                      </a:endParaRP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68182">
                <a:tc>
                  <a:txBody>
                    <a:bodyPr/>
                    <a:lstStyle/>
                    <a:p>
                      <a:pPr marL="0" marR="0">
                        <a:lnSpc>
                          <a:spcPct val="115000"/>
                        </a:lnSpc>
                        <a:spcBef>
                          <a:spcPts val="0"/>
                        </a:spcBef>
                        <a:spcAft>
                          <a:spcPts val="0"/>
                        </a:spcAft>
                      </a:pPr>
                      <a:r>
                        <a:rPr lang="en-US" sz="1800" b="1" dirty="0">
                          <a:solidFill>
                            <a:schemeClr val="tx1"/>
                          </a:solidFill>
                          <a:effectLst/>
                        </a:rPr>
                        <a:t>Low</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a:effectLst/>
                        </a:rPr>
                        <a:t>Medium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a:effectLst/>
                        </a:rPr>
                        <a:t>High</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556096">
                <a:tc>
                  <a:txBody>
                    <a:bodyPr/>
                    <a:lstStyle/>
                    <a:p>
                      <a:pPr marL="0" marR="0">
                        <a:lnSpc>
                          <a:spcPct val="115000"/>
                        </a:lnSpc>
                        <a:spcBef>
                          <a:spcPts val="1200"/>
                        </a:spcBef>
                        <a:spcAft>
                          <a:spcPts val="1200"/>
                        </a:spcAft>
                      </a:pPr>
                      <a:r>
                        <a:rPr lang="en-US" sz="1600" b="0" dirty="0" smtClean="0">
                          <a:solidFill>
                            <a:schemeClr val="tx1"/>
                          </a:solidFill>
                          <a:effectLst/>
                        </a:rPr>
                        <a:t>At times, displays difficulty defining his/her role in the team, may engage in power dynamics (push-pull) when navigating team members’ contributions, and may not address performance problems constructively</a:t>
                      </a:r>
                      <a:endParaRPr lang="en-US" sz="1600" b="0" dirty="0">
                        <a:solidFill>
                          <a:schemeClr val="tx1"/>
                        </a:solidFill>
                        <a:effectLst/>
                      </a:endParaRP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600" dirty="0" smtClean="0">
                          <a:effectLst/>
                        </a:rPr>
                        <a:t>Understands his/her role and authority dynamics within the team, has moderate understanding of how to combine/synthesize team members’ contributions, displays behaviors that include multiple perspectives, and acknowledges performance problems</a:t>
                      </a:r>
                      <a:endParaRPr lang="en-US" sz="1600" dirty="0">
                        <a:effectLst/>
                      </a:endParaRPr>
                    </a:p>
                  </a:txBody>
                  <a:tcPr marL="68580" marR="68580" marT="0" marB="0"/>
                </a:tc>
                <a:tc>
                  <a:txBody>
                    <a:bodyPr/>
                    <a:lstStyle/>
                    <a:p>
                      <a:pPr marL="0" marR="0">
                        <a:lnSpc>
                          <a:spcPct val="115000"/>
                        </a:lnSpc>
                        <a:spcBef>
                          <a:spcPts val="1200"/>
                        </a:spcBef>
                        <a:spcAft>
                          <a:spcPts val="1200"/>
                        </a:spcAft>
                      </a:pPr>
                      <a:r>
                        <a:rPr lang="en-US" sz="1600" dirty="0" smtClean="0">
                          <a:effectLst/>
                        </a:rPr>
                        <a:t>Displays command of his/her role and useful ways of leveraging his/her expertise for the combined benefit of the group, regularly moves the team forward towards achieving results, maximizes the power of multiple perspectives within the team, and addresses performance problems in a fact-based manner to facilitate mutual problem-solving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144531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Expert Panel Ratings</a:t>
            </a:r>
            <a:endParaRPr lang="en-US" dirty="0"/>
          </a:p>
        </p:txBody>
      </p:sp>
      <p:graphicFrame>
        <p:nvGraphicFramePr>
          <p:cNvPr id="4" name="Content Placeholder 2"/>
          <p:cNvGraphicFramePr>
            <a:graphicFrameLocks noGrp="1"/>
          </p:cNvGraphicFramePr>
          <p:nvPr>
            <p:ph idx="1"/>
            <p:extLst/>
          </p:nvPr>
        </p:nvGraphicFramePr>
        <p:xfrm>
          <a:off x="584200" y="1526517"/>
          <a:ext cx="11023599" cy="4635500"/>
        </p:xfrm>
        <a:graphic>
          <a:graphicData uri="http://schemas.openxmlformats.org/drawingml/2006/table">
            <a:tbl>
              <a:tblPr firstRow="1" firstCol="1" bandRow="1">
                <a:tableStyleId>{5C22544A-7EE6-4342-B048-85BDC9FD1C3A}</a:tableStyleId>
              </a:tblPr>
              <a:tblGrid>
                <a:gridCol w="3674533"/>
                <a:gridCol w="3674533"/>
                <a:gridCol w="3674533"/>
              </a:tblGrid>
              <a:tr h="1668438">
                <a:tc gridSpan="3">
                  <a:txBody>
                    <a:bodyPr/>
                    <a:lstStyle/>
                    <a:p>
                      <a:pPr marL="0" marR="0" algn="ctr">
                        <a:lnSpc>
                          <a:spcPct val="115000"/>
                        </a:lnSpc>
                        <a:spcBef>
                          <a:spcPts val="1200"/>
                        </a:spcBef>
                        <a:spcAft>
                          <a:spcPts val="1200"/>
                        </a:spcAft>
                      </a:pPr>
                      <a:r>
                        <a:rPr lang="en-US" sz="2000" b="1" dirty="0" smtClean="0">
                          <a:effectLst/>
                        </a:rPr>
                        <a:t>Investment Buy-In</a:t>
                      </a:r>
                    </a:p>
                    <a:p>
                      <a:pPr marL="0" marR="0" algn="l">
                        <a:lnSpc>
                          <a:spcPct val="115000"/>
                        </a:lnSpc>
                        <a:spcBef>
                          <a:spcPts val="1200"/>
                        </a:spcBef>
                        <a:spcAft>
                          <a:spcPts val="1200"/>
                        </a:spcAft>
                      </a:pPr>
                      <a:r>
                        <a:rPr lang="en-US" sz="1800" b="0" dirty="0" smtClean="0">
                          <a:effectLst/>
                        </a:rPr>
                        <a:t>The “Investors” will support this new endeavor because the information presented explains how the product could be implemented, how it will improve the end users experience in some way, and how  the potential of the product indicates return on investment. </a:t>
                      </a: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84743">
                <a:tc>
                  <a:txBody>
                    <a:bodyPr/>
                    <a:lstStyle/>
                    <a:p>
                      <a:pPr marL="0" marR="0">
                        <a:lnSpc>
                          <a:spcPct val="115000"/>
                        </a:lnSpc>
                        <a:spcBef>
                          <a:spcPts val="0"/>
                        </a:spcBef>
                        <a:spcAft>
                          <a:spcPts val="0"/>
                        </a:spcAft>
                      </a:pPr>
                      <a:r>
                        <a:rPr lang="en-US" sz="1800" b="1" dirty="0" smtClean="0">
                          <a:solidFill>
                            <a:schemeClr val="tx1"/>
                          </a:solidFill>
                          <a:effectLst/>
                        </a:rPr>
                        <a:t>No</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smtClean="0">
                          <a:solidFill>
                            <a:schemeClr val="tx1"/>
                          </a:solidFill>
                          <a:effectLst/>
                        </a:rPr>
                        <a:t>Maybe</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smtClean="0">
                          <a:solidFill>
                            <a:schemeClr val="tx1"/>
                          </a:solidFill>
                          <a:effectLst/>
                        </a:rPr>
                        <a:t>Yes</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482319">
                <a:tc>
                  <a:txBody>
                    <a:bodyPr/>
                    <a:lstStyle/>
                    <a:p>
                      <a:pPr marL="0" marR="0">
                        <a:lnSpc>
                          <a:spcPct val="115000"/>
                        </a:lnSpc>
                        <a:spcBef>
                          <a:spcPts val="1200"/>
                        </a:spcBef>
                        <a:spcAft>
                          <a:spcPts val="1200"/>
                        </a:spcAft>
                      </a:pPr>
                      <a:r>
                        <a:rPr lang="en-US" sz="1800" b="0" dirty="0" smtClean="0">
                          <a:solidFill>
                            <a:schemeClr val="tx1"/>
                          </a:solidFill>
                          <a:effectLst/>
                        </a:rPr>
                        <a:t>Is not able to illustrate the future of the product and what success would look like. Does not have attainable future goals or plans on how to implement or further test the product.</a:t>
                      </a: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smtClean="0">
                          <a:effectLst/>
                        </a:rPr>
                        <a:t>Has presented some of what success will look like, but the product’s future is either not fully thought out or has an unrealistic plan moving forward.</a:t>
                      </a:r>
                    </a:p>
                  </a:txBody>
                  <a:tcPr marL="68580" marR="68580" marT="0" marB="0"/>
                </a:tc>
                <a:tc>
                  <a:txBody>
                    <a:bodyPr/>
                    <a:lstStyle/>
                    <a:p>
                      <a:pPr marL="0" marR="0">
                        <a:lnSpc>
                          <a:spcPct val="115000"/>
                        </a:lnSpc>
                        <a:spcBef>
                          <a:spcPts val="1200"/>
                        </a:spcBef>
                        <a:spcAft>
                          <a:spcPts val="1200"/>
                        </a:spcAft>
                      </a:pPr>
                      <a:r>
                        <a:rPr lang="en-US" sz="1800" dirty="0" smtClean="0">
                          <a:effectLst/>
                        </a:rPr>
                        <a:t>Successfully shows the panelist what success of the product will look like in the near and distant future. Has a good plan on how to move forward and implement or further test the product.</a:t>
                      </a: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279359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a:t>
            </a:r>
            <a:r>
              <a:rPr lang="en-US" dirty="0"/>
              <a:t>Expert Panel </a:t>
            </a:r>
            <a:r>
              <a:rPr lang="en-US" dirty="0" smtClean="0"/>
              <a:t>Ratings</a:t>
            </a:r>
            <a:endParaRPr lang="en-US" dirty="0"/>
          </a:p>
        </p:txBody>
      </p:sp>
      <p:graphicFrame>
        <p:nvGraphicFramePr>
          <p:cNvPr id="4" name="Content Placeholder 2"/>
          <p:cNvGraphicFramePr>
            <a:graphicFrameLocks noGrp="1"/>
          </p:cNvGraphicFramePr>
          <p:nvPr>
            <p:ph idx="1"/>
            <p:extLst/>
          </p:nvPr>
        </p:nvGraphicFramePr>
        <p:xfrm>
          <a:off x="584200" y="1625600"/>
          <a:ext cx="11023599" cy="4587313"/>
        </p:xfrm>
        <a:graphic>
          <a:graphicData uri="http://schemas.openxmlformats.org/drawingml/2006/table">
            <a:tbl>
              <a:tblPr firstRow="1" firstCol="1" bandRow="1">
                <a:tableStyleId>{5C22544A-7EE6-4342-B048-85BDC9FD1C3A}</a:tableStyleId>
              </a:tblPr>
              <a:tblGrid>
                <a:gridCol w="3674533"/>
                <a:gridCol w="3674533"/>
                <a:gridCol w="3674533"/>
              </a:tblGrid>
              <a:tr h="1549400">
                <a:tc gridSpan="3">
                  <a:txBody>
                    <a:bodyPr/>
                    <a:lstStyle/>
                    <a:p>
                      <a:pPr marL="0" marR="0" algn="ctr">
                        <a:lnSpc>
                          <a:spcPct val="115000"/>
                        </a:lnSpc>
                        <a:spcBef>
                          <a:spcPts val="1200"/>
                        </a:spcBef>
                        <a:spcAft>
                          <a:spcPts val="1200"/>
                        </a:spcAft>
                      </a:pPr>
                      <a:r>
                        <a:rPr lang="en-US" sz="2000" b="1" dirty="0" smtClean="0">
                          <a:effectLst/>
                        </a:rPr>
                        <a:t>The Pitch Itself</a:t>
                      </a:r>
                    </a:p>
                    <a:p>
                      <a:pPr marL="0" marR="0" algn="l">
                        <a:lnSpc>
                          <a:spcPct val="115000"/>
                        </a:lnSpc>
                        <a:spcBef>
                          <a:spcPts val="1200"/>
                        </a:spcBef>
                        <a:spcAft>
                          <a:spcPts val="1200"/>
                        </a:spcAft>
                      </a:pPr>
                      <a:r>
                        <a:rPr lang="en-US" sz="1800" b="0" dirty="0" smtClean="0">
                          <a:effectLst/>
                        </a:rPr>
                        <a:t>The Presentation team was able to convey technical concepts, influencing techniques, and visuals to project in a compelling, engaging manner that inspires an investor to support the new endeavor. Builds trust and a bond with the investors such that enduring involvement is highly probable.</a:t>
                      </a: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61845">
                <a:tc>
                  <a:txBody>
                    <a:bodyPr/>
                    <a:lstStyle/>
                    <a:p>
                      <a:pPr marL="0" marR="0">
                        <a:lnSpc>
                          <a:spcPct val="115000"/>
                        </a:lnSpc>
                        <a:spcBef>
                          <a:spcPts val="0"/>
                        </a:spcBef>
                        <a:spcAft>
                          <a:spcPts val="0"/>
                        </a:spcAft>
                      </a:pPr>
                      <a:r>
                        <a:rPr lang="en-US" sz="1800" b="1" dirty="0" smtClean="0">
                          <a:solidFill>
                            <a:schemeClr val="tx1"/>
                          </a:solidFill>
                          <a:effectLst/>
                          <a:latin typeface="+mn-lt"/>
                          <a:ea typeface="+mn-ea"/>
                          <a:cs typeface="+mn-cs"/>
                        </a:rPr>
                        <a:t>Needs</a:t>
                      </a:r>
                      <a:r>
                        <a:rPr lang="en-US" sz="1800" b="1" baseline="0" dirty="0" smtClean="0">
                          <a:solidFill>
                            <a:schemeClr val="tx1"/>
                          </a:solidFill>
                          <a:effectLst/>
                          <a:latin typeface="+mn-lt"/>
                          <a:ea typeface="+mn-ea"/>
                          <a:cs typeface="+mn-cs"/>
                        </a:rPr>
                        <a:t> Work</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smtClean="0">
                          <a:effectLst/>
                        </a:rPr>
                        <a:t>OK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smtClean="0">
                          <a:effectLst/>
                        </a:rPr>
                        <a:t>Great</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423203">
                <a:tc>
                  <a:txBody>
                    <a:bodyPr/>
                    <a:lstStyle/>
                    <a:p>
                      <a:pPr marL="0" marR="0">
                        <a:lnSpc>
                          <a:spcPct val="115000"/>
                        </a:lnSpc>
                        <a:spcBef>
                          <a:spcPts val="1200"/>
                        </a:spcBef>
                        <a:spcAft>
                          <a:spcPts val="1200"/>
                        </a:spcAft>
                      </a:pPr>
                      <a:r>
                        <a:rPr lang="en-US" sz="1800" b="0" dirty="0" smtClean="0">
                          <a:solidFill>
                            <a:schemeClr val="tx1"/>
                          </a:solidFill>
                          <a:effectLst/>
                        </a:rPr>
                        <a:t>Does not use the presentation in a way that influences a panelist to support their product. Introduces skepticism instead of building trust with the investor. May have relied more heavily on some team members to “carry” the presentation than a united message.</a:t>
                      </a: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smtClean="0">
                          <a:effectLst/>
                        </a:rPr>
                        <a:t>Presents the material well but leaves the panelist with some small doubts about the product. Covered the required elements but left the investors wanting more information. </a:t>
                      </a:r>
                    </a:p>
                  </a:txBody>
                  <a:tcPr marL="68580" marR="68580" marT="0" marB="0"/>
                </a:tc>
                <a:tc>
                  <a:txBody>
                    <a:bodyPr/>
                    <a:lstStyle/>
                    <a:p>
                      <a:pPr marL="0" marR="0">
                        <a:lnSpc>
                          <a:spcPct val="115000"/>
                        </a:lnSpc>
                        <a:spcBef>
                          <a:spcPts val="1200"/>
                        </a:spcBef>
                        <a:spcAft>
                          <a:spcPts val="1200"/>
                        </a:spcAft>
                      </a:pPr>
                      <a:r>
                        <a:rPr lang="en-US" sz="1800" dirty="0" smtClean="0">
                          <a:effectLst/>
                        </a:rPr>
                        <a:t>Presentation was coherent, polished, and utilized all team members to gain the investors’ interest and trust in the product. </a:t>
                      </a: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125105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Stakeholder Interview &amp; Shadowing </a:t>
            </a:r>
            <a:r>
              <a:rPr lang="en-US" dirty="0"/>
              <a:t>Debrief</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861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 Interviews &amp; Shadowing</a:t>
            </a:r>
            <a:endParaRPr lang="en-US" dirty="0"/>
          </a:p>
        </p:txBody>
      </p:sp>
      <p:sp>
        <p:nvSpPr>
          <p:cNvPr id="3" name="Content Placeholder 2"/>
          <p:cNvSpPr>
            <a:spLocks noGrp="1"/>
          </p:cNvSpPr>
          <p:nvPr>
            <p:ph idx="1"/>
          </p:nvPr>
        </p:nvSpPr>
        <p:spPr>
          <a:xfrm>
            <a:off x="419100" y="1825625"/>
            <a:ext cx="8533514" cy="4351338"/>
          </a:xfrm>
        </p:spPr>
        <p:txBody>
          <a:bodyPr>
            <a:normAutofit/>
          </a:bodyPr>
          <a:lstStyle/>
          <a:p>
            <a:pPr marL="0" indent="0">
              <a:buNone/>
            </a:pPr>
            <a:r>
              <a:rPr lang="en-US" dirty="0" smtClean="0"/>
              <a:t>Let’s review these activities:</a:t>
            </a:r>
          </a:p>
          <a:p>
            <a:r>
              <a:rPr lang="en-US" dirty="0" smtClean="0"/>
              <a:t>Stakeholder Interviews: Helped you engage influencers and gatekeepers in your agency</a:t>
            </a:r>
          </a:p>
          <a:p>
            <a:r>
              <a:rPr lang="en-US" dirty="0" smtClean="0"/>
              <a:t>Shadowing helped you: </a:t>
            </a:r>
          </a:p>
          <a:p>
            <a:pPr lvl="1"/>
            <a:r>
              <a:rPr lang="en-US" dirty="0"/>
              <a:t>Build your familiarity with modern design and development approaches.</a:t>
            </a:r>
          </a:p>
          <a:p>
            <a:pPr lvl="1"/>
            <a:r>
              <a:rPr lang="en-US" dirty="0"/>
              <a:t>Allow you to engage directly with digital services teams to learn about their work.</a:t>
            </a:r>
          </a:p>
          <a:p>
            <a:pPr lvl="1"/>
            <a:r>
              <a:rPr lang="en-US" dirty="0"/>
              <a:t>Build a network with digital services experts that you can leverage</a:t>
            </a:r>
            <a:r>
              <a:rPr lang="en-US" dirty="0" smtClean="0"/>
              <a: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0921" y="1953484"/>
            <a:ext cx="2160855" cy="32374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739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Did Stakeholder Interviewing Go?</a:t>
            </a:r>
            <a:endParaRPr lang="en-US" dirty="0"/>
          </a:p>
        </p:txBody>
      </p:sp>
      <p:sp>
        <p:nvSpPr>
          <p:cNvPr id="3" name="Content Placeholder 2"/>
          <p:cNvSpPr>
            <a:spLocks noGrp="1"/>
          </p:cNvSpPr>
          <p:nvPr>
            <p:ph idx="1"/>
          </p:nvPr>
        </p:nvSpPr>
        <p:spPr/>
        <p:txBody>
          <a:bodyPr>
            <a:normAutofit fontScale="77500" lnSpcReduction="20000"/>
          </a:bodyPr>
          <a:lstStyle/>
          <a:p>
            <a:pPr marL="0" lvl="0" indent="0">
              <a:lnSpc>
                <a:spcPct val="120000"/>
              </a:lnSpc>
              <a:buNone/>
            </a:pPr>
            <a:r>
              <a:rPr lang="en-US" dirty="0" smtClean="0"/>
              <a:t>Provide a brief overview of your experience.  Ensure you address the following:</a:t>
            </a:r>
          </a:p>
          <a:p>
            <a:pPr>
              <a:lnSpc>
                <a:spcPct val="120000"/>
              </a:lnSpc>
            </a:pPr>
            <a:r>
              <a:rPr lang="en-US" dirty="0" smtClean="0"/>
              <a:t>Who did you interview? Why did you select these individuals?</a:t>
            </a:r>
          </a:p>
          <a:p>
            <a:pPr>
              <a:lnSpc>
                <a:spcPct val="120000"/>
              </a:lnSpc>
            </a:pPr>
            <a:r>
              <a:rPr lang="en-US" dirty="0" smtClean="0"/>
              <a:t>What was the hypothesis you aimed to test during each interview? What was the result?</a:t>
            </a:r>
          </a:p>
          <a:p>
            <a:pPr>
              <a:lnSpc>
                <a:spcPct val="120000"/>
              </a:lnSpc>
            </a:pPr>
            <a:r>
              <a:rPr lang="en-US" dirty="0" smtClean="0"/>
              <a:t>How influenced was each interviewee by your insights or ideas? How was this evidenced? </a:t>
            </a:r>
          </a:p>
          <a:p>
            <a:pPr>
              <a:lnSpc>
                <a:spcPct val="120000"/>
              </a:lnSpc>
            </a:pPr>
            <a:r>
              <a:rPr lang="en-US" dirty="0" smtClean="0"/>
              <a:t>Is there anything you would change that would have made the conversation more productive? Were you able to have them "put down" any previous baggage they might have associated with the acquisition process?</a:t>
            </a:r>
          </a:p>
          <a:p>
            <a:pPr>
              <a:lnSpc>
                <a:spcPct val="120000"/>
              </a:lnSpc>
            </a:pPr>
            <a:r>
              <a:rPr lang="en-US" dirty="0" smtClean="0"/>
              <a:t>How does this conversation impact your future conversations with this stakeholder?</a:t>
            </a:r>
          </a:p>
          <a:p>
            <a:pPr>
              <a:lnSpc>
                <a:spcPct val="120000"/>
              </a:lnSpc>
            </a:pPr>
            <a:r>
              <a:rPr lang="en-US" dirty="0" smtClean="0"/>
              <a:t>What is your plan for further engagement with this stakeholder?</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56603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972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How Did Shadowing Go?</a:t>
            </a:r>
            <a:endParaRPr lang="en-US" dirty="0"/>
          </a:p>
        </p:txBody>
      </p:sp>
      <p:sp>
        <p:nvSpPr>
          <p:cNvPr id="3" name="Content Placeholder 2"/>
          <p:cNvSpPr>
            <a:spLocks noGrp="1"/>
          </p:cNvSpPr>
          <p:nvPr>
            <p:ph idx="1"/>
          </p:nvPr>
        </p:nvSpPr>
        <p:spPr>
          <a:xfrm>
            <a:off x="419100" y="1825625"/>
            <a:ext cx="11468100" cy="4351338"/>
          </a:xfrm>
        </p:spPr>
        <p:txBody>
          <a:bodyPr>
            <a:normAutofit/>
          </a:bodyPr>
          <a:lstStyle/>
          <a:p>
            <a:pPr marL="0" lvl="0" indent="0">
              <a:buNone/>
            </a:pPr>
            <a:r>
              <a:rPr lang="en-US" dirty="0" smtClean="0"/>
              <a:t>Provide a brief overview of your experience.  Ensure you address the following:</a:t>
            </a:r>
          </a:p>
          <a:p>
            <a:pPr lvl="0"/>
            <a:r>
              <a:rPr lang="en-US" dirty="0" smtClean="0"/>
              <a:t>What shadowing opportunity did you identify?</a:t>
            </a:r>
          </a:p>
          <a:p>
            <a:pPr lvl="0"/>
            <a:r>
              <a:rPr lang="en-US" sz="2800" dirty="0" smtClean="0"/>
              <a:t>What kind of activities occurred?</a:t>
            </a:r>
          </a:p>
          <a:p>
            <a:r>
              <a:rPr lang="en-US" dirty="0"/>
              <a:t>What was the person/group’s “</a:t>
            </a:r>
            <a:r>
              <a:rPr lang="en-US" dirty="0" smtClean="0"/>
              <a:t>superpower”?</a:t>
            </a:r>
          </a:p>
          <a:p>
            <a:r>
              <a:rPr lang="en-US" dirty="0" smtClean="0"/>
              <a:t>What </a:t>
            </a:r>
            <a:r>
              <a:rPr lang="en-US" dirty="0"/>
              <a:t>did you learn? </a:t>
            </a:r>
            <a:endParaRPr lang="en-US" dirty="0" smtClean="0"/>
          </a:p>
          <a:p>
            <a:pPr lvl="0"/>
            <a:r>
              <a:rPr lang="en-US" dirty="0" smtClean="0"/>
              <a:t>Did </a:t>
            </a:r>
            <a:r>
              <a:rPr lang="en-US" dirty="0"/>
              <a:t>you observe or discuss best practices with the person/group you shadowed? Did you have any other key takeaways? </a:t>
            </a: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8364" y="2491407"/>
            <a:ext cx="1604536" cy="2084841"/>
          </a:xfrm>
          <a:prstGeom prst="rect">
            <a:avLst/>
          </a:prstGeom>
        </p:spPr>
      </p:pic>
    </p:spTree>
    <p:extLst>
      <p:ext uri="{BB962C8B-B14F-4D97-AF65-F5344CB8AC3E}">
        <p14:creationId xmlns:p14="http://schemas.microsoft.com/office/powerpoint/2010/main" val="2010163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036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MAP Scenario Conclusion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771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Logistics </a:t>
            </a:r>
            <a:endParaRPr lang="en-US" dirty="0"/>
          </a:p>
        </p:txBody>
      </p:sp>
      <p:sp>
        <p:nvSpPr>
          <p:cNvPr id="3" name="Content Placeholder 2"/>
          <p:cNvSpPr>
            <a:spLocks noGrp="1"/>
          </p:cNvSpPr>
          <p:nvPr>
            <p:ph idx="1"/>
          </p:nvPr>
        </p:nvSpPr>
        <p:spPr/>
        <p:txBody>
          <a:bodyPr/>
          <a:lstStyle/>
          <a:p>
            <a:r>
              <a:rPr lang="en-US" dirty="0" smtClean="0"/>
              <a:t>Room is open from 7:30 a.m. to 4:30 p.m. every day</a:t>
            </a:r>
          </a:p>
          <a:p>
            <a:r>
              <a:rPr lang="en-US" dirty="0" smtClean="0"/>
              <a:t>Internet access</a:t>
            </a:r>
          </a:p>
          <a:p>
            <a:r>
              <a:rPr lang="en-US" dirty="0" smtClean="0"/>
              <a:t>Restrooms</a:t>
            </a:r>
          </a:p>
          <a:p>
            <a:r>
              <a:rPr lang="en-US" dirty="0" smtClean="0"/>
              <a:t>Water, coffee, and kitchen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3769249"/>
            <a:ext cx="2081348" cy="1947928"/>
          </a:xfrm>
          <a:prstGeom prst="rect">
            <a:avLst/>
          </a:prstGeom>
        </p:spPr>
      </p:pic>
    </p:spTree>
    <p:extLst>
      <p:ext uri="{BB962C8B-B14F-4D97-AF65-F5344CB8AC3E}">
        <p14:creationId xmlns:p14="http://schemas.microsoft.com/office/powerpoint/2010/main" val="891503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Case Study Overview</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Over the course of the program, you supported MAP by doing the following:</a:t>
            </a:r>
          </a:p>
          <a:p>
            <a:pPr marL="625475"/>
            <a:r>
              <a:rPr lang="en-US" dirty="0" smtClean="0"/>
              <a:t>Develop a Product Vision</a:t>
            </a:r>
          </a:p>
          <a:p>
            <a:pPr marL="625475"/>
            <a:r>
              <a:rPr lang="en-US" dirty="0" smtClean="0"/>
              <a:t>Conduct Market Research</a:t>
            </a:r>
          </a:p>
          <a:p>
            <a:pPr marL="625475"/>
            <a:r>
              <a:rPr lang="en-US" dirty="0" smtClean="0"/>
              <a:t>Develop an Acquisition Strategy using the Lean Canvas</a:t>
            </a:r>
          </a:p>
          <a:p>
            <a:pPr marL="625475"/>
            <a:r>
              <a:rPr lang="en-US" dirty="0" smtClean="0"/>
              <a:t>Develop Evaluation Criteria</a:t>
            </a:r>
          </a:p>
          <a:p>
            <a:pPr marL="625475"/>
            <a:r>
              <a:rPr lang="en-US" dirty="0" smtClean="0"/>
              <a:t>Make a Source Selection</a:t>
            </a:r>
          </a:p>
          <a:p>
            <a:pPr marL="0" indent="0">
              <a:buNone/>
            </a:pPr>
            <a:endParaRPr lang="en-US" dirty="0"/>
          </a:p>
          <a:p>
            <a:pPr marL="0" indent="0">
              <a:buNone/>
            </a:pPr>
            <a:r>
              <a:rPr lang="en-US" dirty="0"/>
              <a:t>H</a:t>
            </a:r>
            <a:r>
              <a:rPr lang="en-US" dirty="0" smtClean="0"/>
              <a:t>ow did the last step go?</a:t>
            </a:r>
          </a:p>
          <a:p>
            <a:pPr marL="0" indent="0">
              <a:buNone/>
            </a:pPr>
            <a:endParaRPr lang="en-US" dirty="0"/>
          </a:p>
        </p:txBody>
      </p:sp>
    </p:spTree>
    <p:extLst>
      <p:ext uri="{BB962C8B-B14F-4D97-AF65-F5344CB8AC3E}">
        <p14:creationId xmlns:p14="http://schemas.microsoft.com/office/powerpoint/2010/main" val="320664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Technical </a:t>
            </a:r>
            <a:r>
              <a:rPr lang="en-US" dirty="0" smtClean="0"/>
              <a:t>Tradeoff</a:t>
            </a:r>
            <a:endParaRPr lang="en-US" dirty="0"/>
          </a:p>
        </p:txBody>
      </p:sp>
      <p:sp>
        <p:nvSpPr>
          <p:cNvPr id="3" name="Content Placeholder 2"/>
          <p:cNvSpPr>
            <a:spLocks noGrp="1"/>
          </p:cNvSpPr>
          <p:nvPr>
            <p:ph idx="1"/>
          </p:nvPr>
        </p:nvSpPr>
        <p:spPr/>
        <p:txBody>
          <a:bodyPr/>
          <a:lstStyle/>
          <a:p>
            <a:pPr marL="0" indent="0">
              <a:buNone/>
            </a:pPr>
            <a:r>
              <a:rPr lang="en-US" dirty="0" smtClean="0"/>
              <a:t>In Iteration 4.A, you were given offers by two vendors: Always </a:t>
            </a:r>
            <a:r>
              <a:rPr lang="en-US" dirty="0" err="1" smtClean="0"/>
              <a:t>Shippin</a:t>
            </a:r>
            <a:r>
              <a:rPr lang="en-US" dirty="0" smtClean="0"/>
              <a:t>’ and Semper Agile. You were asked to:</a:t>
            </a:r>
          </a:p>
          <a:p>
            <a:r>
              <a:rPr lang="en-US" dirty="0" smtClean="0"/>
              <a:t>Evaluate each vendor offer</a:t>
            </a:r>
          </a:p>
          <a:p>
            <a:r>
              <a:rPr lang="en-US" dirty="0" smtClean="0"/>
              <a:t>Identify </a:t>
            </a:r>
            <a:r>
              <a:rPr lang="en-US" dirty="0"/>
              <a:t>the items each offeror can make to both enhance their offer in consideration of the identified weaknesses and to make a tradeoff </a:t>
            </a:r>
            <a:r>
              <a:rPr lang="en-US" dirty="0" smtClean="0"/>
              <a:t>decision</a:t>
            </a:r>
          </a:p>
          <a:p>
            <a:r>
              <a:rPr lang="en-US" dirty="0" smtClean="0"/>
              <a:t>Complete the Evaluation Worksheet</a:t>
            </a:r>
          </a:p>
          <a:p>
            <a:r>
              <a:rPr lang="en-US" dirty="0" smtClean="0"/>
              <a:t>Choose a vendor!</a:t>
            </a:r>
          </a:p>
          <a:p>
            <a:pPr marL="0" indent="0">
              <a:buNone/>
            </a:pPr>
            <a:endParaRPr lang="en-US" dirty="0"/>
          </a:p>
        </p:txBody>
      </p:sp>
      <p:sp>
        <p:nvSpPr>
          <p:cNvPr id="4" name="TextBox 3"/>
          <p:cNvSpPr txBox="1"/>
          <p:nvPr/>
        </p:nvSpPr>
        <p:spPr>
          <a:xfrm>
            <a:off x="3039036" y="5695292"/>
            <a:ext cx="6465424" cy="584775"/>
          </a:xfrm>
          <a:prstGeom prst="rect">
            <a:avLst/>
          </a:prstGeom>
          <a:noFill/>
        </p:spPr>
        <p:txBody>
          <a:bodyPr wrap="none" rtlCol="0">
            <a:spAutoFit/>
          </a:bodyPr>
          <a:lstStyle/>
          <a:p>
            <a:r>
              <a:rPr lang="en-US" sz="3200" b="1" dirty="0" smtClean="0">
                <a:solidFill>
                  <a:srgbClr val="C00000"/>
                </a:solidFill>
              </a:rPr>
              <a:t>Who did you choose as your vendor?</a:t>
            </a:r>
            <a:endParaRPr lang="en-US" sz="3200" b="1" dirty="0">
              <a:solidFill>
                <a:srgbClr val="C00000"/>
              </a:solidFill>
            </a:endParaRPr>
          </a:p>
        </p:txBody>
      </p:sp>
    </p:spTree>
    <p:extLst>
      <p:ext uri="{BB962C8B-B14F-4D97-AF65-F5344CB8AC3E}">
        <p14:creationId xmlns:p14="http://schemas.microsoft.com/office/powerpoint/2010/main" val="1130409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Part 1 – Discuss Your Tradeoffs</a:t>
            </a:r>
            <a:endParaRPr lang="en-US" dirty="0"/>
          </a:p>
        </p:txBody>
      </p:sp>
      <p:sp>
        <p:nvSpPr>
          <p:cNvPr id="3" name="Content Placeholder 2"/>
          <p:cNvSpPr>
            <a:spLocks noGrp="1"/>
          </p:cNvSpPr>
          <p:nvPr>
            <p:ph idx="1"/>
          </p:nvPr>
        </p:nvSpPr>
        <p:spPr/>
        <p:txBody>
          <a:bodyPr/>
          <a:lstStyle/>
          <a:p>
            <a:r>
              <a:rPr lang="en-US" dirty="0" smtClean="0"/>
              <a:t>Discuss the tradeoffs considered in selecting your vendor – 10 minutes</a:t>
            </a:r>
          </a:p>
          <a:p>
            <a:r>
              <a:rPr lang="en-US" dirty="0" smtClean="0"/>
              <a:t>Choose a presenter from your group to discuss your tradeoffs with the class – 5 minute debrief per group</a:t>
            </a:r>
          </a:p>
          <a:p>
            <a:endParaRPr lang="en-US" dirty="0"/>
          </a:p>
        </p:txBody>
      </p:sp>
    </p:spTree>
    <p:extLst>
      <p:ext uri="{BB962C8B-B14F-4D97-AF65-F5344CB8AC3E}">
        <p14:creationId xmlns:p14="http://schemas.microsoft.com/office/powerpoint/2010/main" val="2124337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Part 2 – Prepping for the Negotiation</a:t>
            </a:r>
            <a:endParaRPr lang="en-US" dirty="0"/>
          </a:p>
        </p:txBody>
      </p:sp>
      <p:sp>
        <p:nvSpPr>
          <p:cNvPr id="3" name="Content Placeholder 2"/>
          <p:cNvSpPr>
            <a:spLocks noGrp="1"/>
          </p:cNvSpPr>
          <p:nvPr>
            <p:ph idx="1"/>
          </p:nvPr>
        </p:nvSpPr>
        <p:spPr/>
        <p:txBody>
          <a:bodyPr/>
          <a:lstStyle/>
          <a:p>
            <a:r>
              <a:rPr lang="en-US" b="1" dirty="0" smtClean="0"/>
              <a:t>Negotiation objective: </a:t>
            </a:r>
            <a:r>
              <a:rPr lang="en-US" dirty="0" smtClean="0"/>
              <a:t>To </a:t>
            </a:r>
            <a:r>
              <a:rPr lang="en-US" dirty="0"/>
              <a:t>come to an agreement on the terms of the contract so the government can make the final award and begin the work. </a:t>
            </a:r>
            <a:endParaRPr lang="en-US" dirty="0" smtClean="0"/>
          </a:p>
          <a:p>
            <a:r>
              <a:rPr lang="en-US" dirty="0" smtClean="0"/>
              <a:t>In your groups, </a:t>
            </a:r>
            <a:r>
              <a:rPr lang="en-US" dirty="0"/>
              <a:t>discuss what key terms you want to negotiate and what you want the result to be in that negotiation. </a:t>
            </a:r>
            <a:endParaRPr lang="en-US" dirty="0" smtClean="0"/>
          </a:p>
        </p:txBody>
      </p:sp>
    </p:spTree>
    <p:extLst>
      <p:ext uri="{BB962C8B-B14F-4D97-AF65-F5344CB8AC3E}">
        <p14:creationId xmlns:p14="http://schemas.microsoft.com/office/powerpoint/2010/main" val="53519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Part 3 – Let’s </a:t>
            </a:r>
            <a:r>
              <a:rPr lang="en-US" dirty="0" smtClean="0"/>
              <a:t>Make a Deal!</a:t>
            </a:r>
            <a:endParaRPr lang="en-US" dirty="0"/>
          </a:p>
        </p:txBody>
      </p:sp>
      <p:sp>
        <p:nvSpPr>
          <p:cNvPr id="3" name="Content Placeholder 2"/>
          <p:cNvSpPr>
            <a:spLocks noGrp="1"/>
          </p:cNvSpPr>
          <p:nvPr>
            <p:ph idx="1"/>
          </p:nvPr>
        </p:nvSpPr>
        <p:spPr>
          <a:xfrm>
            <a:off x="419100" y="1506960"/>
            <a:ext cx="11353800" cy="4351338"/>
          </a:xfrm>
        </p:spPr>
        <p:txBody>
          <a:bodyPr>
            <a:normAutofit/>
          </a:bodyPr>
          <a:lstStyle/>
          <a:p>
            <a:r>
              <a:rPr lang="en-US" sz="2400" b="1" dirty="0" smtClean="0"/>
              <a:t>Welcome to our guests from Acumen!</a:t>
            </a:r>
          </a:p>
          <a:p>
            <a:r>
              <a:rPr lang="en-US" sz="2400" dirty="0" smtClean="0"/>
              <a:t>Remember </a:t>
            </a:r>
            <a:r>
              <a:rPr lang="en-US" sz="2400" dirty="0" smtClean="0"/>
              <a:t>the negotiation strategy you </a:t>
            </a:r>
            <a:r>
              <a:rPr lang="en-US" sz="2400" dirty="0" smtClean="0"/>
              <a:t>just came </a:t>
            </a:r>
            <a:r>
              <a:rPr lang="en-US" sz="2400" dirty="0" smtClean="0"/>
              <a:t>up with? It is time to try it out.</a:t>
            </a:r>
          </a:p>
          <a:p>
            <a:r>
              <a:rPr lang="en-US" sz="2400" dirty="0" smtClean="0"/>
              <a:t>Each </a:t>
            </a:r>
            <a:r>
              <a:rPr lang="en-US" sz="2400" dirty="0"/>
              <a:t>group should select </a:t>
            </a:r>
            <a:r>
              <a:rPr lang="en-US" sz="2400" dirty="0" smtClean="0"/>
              <a:t>2-3 members to conduct the negotiation; the remaining group members should observe and take notes</a:t>
            </a:r>
            <a:endParaRPr lang="en-US" sz="2400" dirty="0"/>
          </a:p>
          <a:p>
            <a:r>
              <a:rPr lang="en-US" sz="2400" dirty="0" smtClean="0"/>
              <a:t>You </a:t>
            </a:r>
            <a:r>
              <a:rPr lang="en-US" sz="2400" dirty="0"/>
              <a:t>will have about </a:t>
            </a:r>
            <a:r>
              <a:rPr lang="en-US" sz="2400" dirty="0" smtClean="0"/>
              <a:t>20 </a:t>
            </a:r>
            <a:r>
              <a:rPr lang="en-US" sz="2400" dirty="0"/>
              <a:t>minutes to </a:t>
            </a:r>
            <a:r>
              <a:rPr lang="en-US" sz="2400" dirty="0" smtClean="0"/>
              <a:t>negotiate, and then a 10 minute retrospective</a:t>
            </a:r>
            <a:endParaRPr lang="en-US" sz="2400" dirty="0"/>
          </a:p>
          <a:p>
            <a:endParaRPr lang="en-US" sz="2400" dirty="0" smtClean="0"/>
          </a:p>
          <a:p>
            <a:pPr marL="0" indent="0">
              <a:buNone/>
            </a:pP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6521" y="3837046"/>
            <a:ext cx="4110020" cy="2311886"/>
          </a:xfrm>
          <a:prstGeom prst="rect">
            <a:avLst/>
          </a:prstGeom>
        </p:spPr>
      </p:pic>
    </p:spTree>
    <p:extLst>
      <p:ext uri="{BB962C8B-B14F-4D97-AF65-F5344CB8AC3E}">
        <p14:creationId xmlns:p14="http://schemas.microsoft.com/office/powerpoint/2010/main" val="148241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Afternoon Break 1</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60141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rial" charset="0"/>
                <a:ea typeface="Arial" charset="0"/>
                <a:cs typeface="Arial" charset="0"/>
              </a:rPr>
              <a:t>Guest </a:t>
            </a:r>
            <a:r>
              <a:rPr lang="en-US" dirty="0" smtClean="0">
                <a:latin typeface="Arial" charset="0"/>
                <a:ea typeface="Arial" charset="0"/>
                <a:cs typeface="Arial" charset="0"/>
              </a:rPr>
              <a:t>Speaker: Acumen</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endParaRPr lang="en-US" dirty="0">
              <a:latin typeface="Arial" charset="0"/>
              <a:ea typeface="Arial" charset="0"/>
              <a:cs typeface="Arial" charset="0"/>
            </a:endParaRPr>
          </a:p>
        </p:txBody>
      </p:sp>
    </p:spTree>
    <p:extLst>
      <p:ext uri="{BB962C8B-B14F-4D97-AF65-F5344CB8AC3E}">
        <p14:creationId xmlns:p14="http://schemas.microsoft.com/office/powerpoint/2010/main" val="21551226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Afternoon Break 2</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319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Arial" charset="0"/>
                <a:ea typeface="Arial" charset="0"/>
                <a:cs typeface="Arial" charset="0"/>
              </a:rPr>
              <a:t>Leading Change</a:t>
            </a:r>
            <a:endParaRPr lang="en-US" dirty="0">
              <a:latin typeface="Arial" charset="0"/>
              <a:ea typeface="Arial" charset="0"/>
              <a:cs typeface="Arial" charset="0"/>
            </a:endParaRPr>
          </a:p>
        </p:txBody>
      </p:sp>
      <p:sp>
        <p:nvSpPr>
          <p:cNvPr id="3" name="Subtitle 2"/>
          <p:cNvSpPr>
            <a:spLocks noGrp="1"/>
          </p:cNvSpPr>
          <p:nvPr>
            <p:ph type="subTitle" idx="1"/>
          </p:nvPr>
        </p:nvSpPr>
        <p:spPr/>
        <p:txBody>
          <a:bodyPr/>
          <a:lstStyle/>
          <a:p>
            <a:endParaRPr lang="en-US" dirty="0">
              <a:latin typeface="Arial" charset="0"/>
              <a:ea typeface="Arial" charset="0"/>
              <a:cs typeface="Arial" charset="0"/>
            </a:endParaRPr>
          </a:p>
        </p:txBody>
      </p:sp>
    </p:spTree>
    <p:extLst>
      <p:ext uri="{BB962C8B-B14F-4D97-AF65-F5344CB8AC3E}">
        <p14:creationId xmlns:p14="http://schemas.microsoft.com/office/powerpoint/2010/main" val="1489386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Placeholder for Traci</a:t>
            </a:r>
            <a:endParaRPr lang="en-US" dirty="0"/>
          </a:p>
        </p:txBody>
      </p:sp>
    </p:spTree>
    <p:extLst>
      <p:ext uri="{BB962C8B-B14F-4D97-AF65-F5344CB8AC3E}">
        <p14:creationId xmlns:p14="http://schemas.microsoft.com/office/powerpoint/2010/main" val="345992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524125" y="2146775"/>
            <a:ext cx="9324975" cy="124101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chemeClr val="tx1"/>
                </a:solidFill>
              </a:rPr>
              <a:t>Understanding what digital services are, how digital services are designed and delivered, and the current role of a government digital services professional </a:t>
            </a:r>
          </a:p>
          <a:p>
            <a:pPr marL="285750" indent="-285750">
              <a:buFont typeface="Arial" panose="020B0604020202020204" pitchFamily="34" charset="0"/>
              <a:buChar char="•"/>
            </a:pPr>
            <a:r>
              <a:rPr lang="en-US" sz="2000" dirty="0" smtClean="0">
                <a:solidFill>
                  <a:schemeClr val="tx1"/>
                </a:solidFill>
              </a:rPr>
              <a:t>A scan of the digital services market – potential sources of supply and how to communicate with them pre-solicitation</a:t>
            </a:r>
            <a:endParaRPr lang="en-US" sz="2000" dirty="0">
              <a:solidFill>
                <a:schemeClr val="tx1"/>
              </a:solidFill>
            </a:endParaRPr>
          </a:p>
        </p:txBody>
      </p:sp>
      <p:sp>
        <p:nvSpPr>
          <p:cNvPr id="2" name="Title 1"/>
          <p:cNvSpPr>
            <a:spLocks noGrp="1"/>
          </p:cNvSpPr>
          <p:nvPr>
            <p:ph type="title"/>
          </p:nvPr>
        </p:nvSpPr>
        <p:spPr>
          <a:xfrm>
            <a:off x="419100" y="0"/>
            <a:ext cx="9906000" cy="1325563"/>
          </a:xfrm>
        </p:spPr>
        <p:txBody>
          <a:bodyPr/>
          <a:lstStyle/>
          <a:p>
            <a:r>
              <a:rPr lang="en-US" dirty="0" smtClean="0"/>
              <a:t>Where You’ve Been</a:t>
            </a:r>
            <a:endParaRPr lang="en-US" dirty="0"/>
          </a:p>
        </p:txBody>
      </p:sp>
      <p:sp>
        <p:nvSpPr>
          <p:cNvPr id="6" name="Rectangle 5"/>
          <p:cNvSpPr/>
          <p:nvPr/>
        </p:nvSpPr>
        <p:spPr>
          <a:xfrm>
            <a:off x="419099" y="2146774"/>
            <a:ext cx="2105025" cy="1241015"/>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1 – Digital Services in 21</a:t>
            </a:r>
            <a:r>
              <a:rPr lang="en-US" sz="2000" b="1" baseline="30000" dirty="0" smtClean="0"/>
              <a:t>st</a:t>
            </a:r>
            <a:r>
              <a:rPr lang="en-US" sz="2000" b="1" dirty="0" smtClean="0"/>
              <a:t> Century Government</a:t>
            </a:r>
            <a:endParaRPr lang="en-US" sz="2000" b="1" dirty="0"/>
          </a:p>
        </p:txBody>
      </p:sp>
      <p:sp>
        <p:nvSpPr>
          <p:cNvPr id="19" name="Rectangle 18"/>
          <p:cNvSpPr/>
          <p:nvPr/>
        </p:nvSpPr>
        <p:spPr>
          <a:xfrm>
            <a:off x="2524125" y="3836113"/>
            <a:ext cx="9324975" cy="1206425"/>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Exploring the need or outcome you’re trying to achieve with what you’re buying</a:t>
            </a:r>
          </a:p>
          <a:p>
            <a:pPr marL="342900" indent="-342900">
              <a:buFont typeface="Arial" panose="020B0604020202020204" pitchFamily="34" charset="0"/>
              <a:buChar char="•"/>
            </a:pPr>
            <a:r>
              <a:rPr lang="en-US" sz="2000" dirty="0" smtClean="0">
                <a:solidFill>
                  <a:schemeClr val="tx1"/>
                </a:solidFill>
              </a:rPr>
              <a:t>Identifying and partnering with key stakeholders who will impact your acquisition</a:t>
            </a:r>
          </a:p>
          <a:p>
            <a:pPr marL="342900" indent="-342900">
              <a:buFont typeface="Arial" panose="020B0604020202020204" pitchFamily="34" charset="0"/>
              <a:buChar char="•"/>
            </a:pPr>
            <a:r>
              <a:rPr lang="en-US" sz="2000" dirty="0" smtClean="0">
                <a:solidFill>
                  <a:schemeClr val="tx1"/>
                </a:solidFill>
              </a:rPr>
              <a:t>Conducting market research and preparing to develop your acquisition strategy</a:t>
            </a:r>
            <a:endParaRPr lang="en-US" sz="2000" dirty="0">
              <a:solidFill>
                <a:schemeClr val="tx1"/>
              </a:solidFill>
            </a:endParaRPr>
          </a:p>
        </p:txBody>
      </p:sp>
      <p:sp>
        <p:nvSpPr>
          <p:cNvPr id="20" name="Rectangle 19"/>
          <p:cNvSpPr/>
          <p:nvPr/>
        </p:nvSpPr>
        <p:spPr>
          <a:xfrm>
            <a:off x="419099" y="3836113"/>
            <a:ext cx="2105025" cy="120642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2 – Understanding What You’re Buying</a:t>
            </a:r>
            <a:endParaRPr lang="en-US" sz="2000" b="1" dirty="0"/>
          </a:p>
        </p:txBody>
      </p:sp>
    </p:spTree>
    <p:extLst>
      <p:ext uri="{BB962C8B-B14F-4D97-AF65-F5344CB8AC3E}">
        <p14:creationId xmlns:p14="http://schemas.microsoft.com/office/powerpoint/2010/main" val="1458946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Graduation Details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8650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Graduation Day!</a:t>
            </a:r>
            <a:endParaRPr lang="en-US" dirty="0"/>
          </a:p>
        </p:txBody>
      </p:sp>
      <p:sp>
        <p:nvSpPr>
          <p:cNvPr id="3" name="Content Placeholder 2"/>
          <p:cNvSpPr>
            <a:spLocks noGrp="1"/>
          </p:cNvSpPr>
          <p:nvPr>
            <p:ph idx="1"/>
          </p:nvPr>
        </p:nvSpPr>
        <p:spPr/>
        <p:txBody>
          <a:bodyPr/>
          <a:lstStyle/>
          <a:p>
            <a:pPr marL="0" indent="0">
              <a:buNone/>
            </a:pPr>
            <a:r>
              <a:rPr lang="en-US" dirty="0" smtClean="0"/>
              <a:t>That’s right, you are graduating in two days.  Here is the run down:</a:t>
            </a:r>
          </a:p>
          <a:p>
            <a:pPr marL="0" indent="0">
              <a:buNone/>
            </a:pPr>
            <a:endParaRPr lang="en-US" dirty="0" smtClean="0"/>
          </a:p>
          <a:p>
            <a:pPr marL="0" indent="0">
              <a:buNone/>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00" y="3649910"/>
            <a:ext cx="2552008" cy="2658342"/>
          </a:xfrm>
          <a:prstGeom prst="rect">
            <a:avLst/>
          </a:prstGeom>
        </p:spPr>
      </p:pic>
    </p:spTree>
    <p:extLst>
      <p:ext uri="{BB962C8B-B14F-4D97-AF65-F5344CB8AC3E}">
        <p14:creationId xmlns:p14="http://schemas.microsoft.com/office/powerpoint/2010/main" val="16273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825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2 Agenda</a:t>
            </a:r>
            <a:endParaRPr lang="en-US" dirty="0"/>
          </a:p>
        </p:txBody>
      </p:sp>
      <p:sp>
        <p:nvSpPr>
          <p:cNvPr id="7" name="Rectangle 6"/>
          <p:cNvSpPr/>
          <p:nvPr/>
        </p:nvSpPr>
        <p:spPr>
          <a:xfrm>
            <a:off x="436097" y="1595440"/>
            <a:ext cx="11394831" cy="3890959"/>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p>
        </p:txBody>
      </p:sp>
      <p:graphicFrame>
        <p:nvGraphicFramePr>
          <p:cNvPr id="9" name="Content Placeholder 7"/>
          <p:cNvGraphicFramePr>
            <a:graphicFrameLocks/>
          </p:cNvGraphicFramePr>
          <p:nvPr>
            <p:extLst>
              <p:ext uri="{D42A27DB-BD31-4B8C-83A1-F6EECF244321}">
                <p14:modId xmlns:p14="http://schemas.microsoft.com/office/powerpoint/2010/main" val="3487776228"/>
              </p:ext>
            </p:extLst>
          </p:nvPr>
        </p:nvGraphicFramePr>
        <p:xfrm>
          <a:off x="619861" y="2057401"/>
          <a:ext cx="11024869" cy="2913285"/>
        </p:xfrm>
        <a:graphic>
          <a:graphicData uri="http://schemas.openxmlformats.org/drawingml/2006/table">
            <a:tbl>
              <a:tblPr bandRow="1">
                <a:tableStyleId>{5C22544A-7EE6-4342-B048-85BDC9FD1C3A}</a:tableStyleId>
              </a:tblPr>
              <a:tblGrid>
                <a:gridCol w="2092340"/>
                <a:gridCol w="8932529"/>
              </a:tblGrid>
              <a:tr h="1191165">
                <a:tc>
                  <a:txBody>
                    <a:bodyPr/>
                    <a:lstStyle/>
                    <a:p>
                      <a:r>
                        <a:rPr lang="en-US" sz="2400" b="1" dirty="0" smtClean="0">
                          <a:solidFill>
                            <a:schemeClr val="tx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LDA/Shark Tank Final Prep</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smtClean="0">
                          <a:solidFill>
                            <a:schemeClr val="tx1"/>
                          </a:solidFill>
                        </a:rPr>
                        <a:t>Guest </a:t>
                      </a:r>
                      <a:r>
                        <a:rPr lang="en-US" sz="2400" baseline="0" dirty="0" smtClean="0">
                          <a:solidFill>
                            <a:schemeClr val="tx1"/>
                          </a:solidFill>
                        </a:rPr>
                        <a:t>Speaker – Digital Services Delivery</a:t>
                      </a:r>
                      <a:endParaRPr lang="en-US" sz="2400" baseline="0" dirty="0" smtClean="0">
                        <a:solidFill>
                          <a:schemeClr val="tx1"/>
                        </a:solidFill>
                      </a:endParaRPr>
                    </a:p>
                  </a:txBody>
                  <a:tcPr marL="68580" marR="68580" marT="34290" marB="34290" anchor="ctr">
                    <a:solidFill>
                      <a:schemeClr val="accent1">
                        <a:lumMod val="20000"/>
                        <a:lumOff val="80000"/>
                      </a:schemeClr>
                    </a:solidFill>
                  </a:tcPr>
                </a:tc>
              </a:tr>
              <a:tr h="412233">
                <a:tc gridSpan="2">
                  <a:txBody>
                    <a:bodyPr/>
                    <a:lstStyle/>
                    <a:p>
                      <a:pPr marL="91440" indent="-91440" algn="ctr"/>
                      <a:r>
                        <a:rPr lang="en-US" sz="2400" b="1" dirty="0" smtClean="0">
                          <a:solidFill>
                            <a:schemeClr val="tx1"/>
                          </a:solidFill>
                        </a:rPr>
                        <a:t>Lunch</a:t>
                      </a:r>
                      <a:r>
                        <a:rPr lang="en-US" sz="2400" b="1" baseline="0" dirty="0" smtClean="0">
                          <a:solidFill>
                            <a:schemeClr val="tx1"/>
                          </a:solidFill>
                        </a:rPr>
                        <a:t> </a:t>
                      </a:r>
                      <a:r>
                        <a:rPr lang="en-US" sz="2400" b="1" dirty="0" smtClean="0">
                          <a:solidFill>
                            <a:schemeClr val="tx1"/>
                          </a:solidFill>
                        </a:rPr>
                        <a:t>(12:00-1:00</a:t>
                      </a:r>
                      <a:r>
                        <a:rPr lang="en-US" sz="2400" b="1" baseline="0" dirty="0" smtClean="0">
                          <a:solidFill>
                            <a:schemeClr val="tx1"/>
                          </a:solidFill>
                        </a:rPr>
                        <a:t> pm)</a:t>
                      </a:r>
                      <a:endParaRPr lang="en-US" sz="2400" b="1" dirty="0">
                        <a:solidFill>
                          <a:schemeClr val="tx1"/>
                        </a:solidFill>
                      </a:endParaRPr>
                    </a:p>
                  </a:txBody>
                  <a:tcPr marL="68580" marR="68580" marT="34290" marB="34290" anchor="ctr">
                    <a:solidFill>
                      <a:schemeClr val="bg1"/>
                    </a:solidFill>
                  </a:tcPr>
                </a:tc>
                <a:tc hMerge="1">
                  <a:txBody>
                    <a:bodyPr/>
                    <a:lstStyle/>
                    <a:p>
                      <a:endParaRPr lang="en-US"/>
                    </a:p>
                  </a:txBody>
                  <a:tcPr/>
                </a:tc>
              </a:tr>
              <a:tr h="1222235">
                <a:tc>
                  <a:txBody>
                    <a:bodyPr/>
                    <a:lstStyle/>
                    <a:p>
                      <a:endParaRPr lang="en-US" sz="2400" b="1" kern="1200" dirty="0" smtClean="0">
                        <a:solidFill>
                          <a:schemeClr val="tx1"/>
                        </a:solidFill>
                        <a:latin typeface="+mn-lt"/>
                        <a:ea typeface="+mn-ea"/>
                        <a:cs typeface="+mn-cs"/>
                      </a:endParaRPr>
                    </a:p>
                    <a:p>
                      <a:r>
                        <a:rPr lang="en-US" sz="2400" b="1" kern="1200" dirty="0" smtClean="0">
                          <a:solidFill>
                            <a:schemeClr val="tx1"/>
                          </a:solidFill>
                          <a:latin typeface="+mn-lt"/>
                          <a:ea typeface="+mn-ea"/>
                          <a:cs typeface="+mn-cs"/>
                        </a:rPr>
                        <a:t>Afternoon</a:t>
                      </a:r>
                    </a:p>
                    <a:p>
                      <a:endParaRPr lang="en-US" sz="3200" b="1" kern="1200" dirty="0">
                        <a:solidFill>
                          <a:schemeClr val="tx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Shark Tank Pitches</a:t>
                      </a:r>
                    </a:p>
                  </a:txBody>
                  <a:tcPr marL="68580" marR="68580" marT="34290" marB="34290"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274370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9906000" cy="1325563"/>
          </a:xfrm>
        </p:spPr>
        <p:txBody>
          <a:bodyPr/>
          <a:lstStyle/>
          <a:p>
            <a:r>
              <a:rPr lang="en-US" dirty="0" smtClean="0"/>
              <a:t>Where You’ve Been</a:t>
            </a:r>
            <a:endParaRPr lang="en-US" dirty="0"/>
          </a:p>
        </p:txBody>
      </p:sp>
      <p:sp>
        <p:nvSpPr>
          <p:cNvPr id="7" name="Rectangle 6"/>
          <p:cNvSpPr/>
          <p:nvPr/>
        </p:nvSpPr>
        <p:spPr>
          <a:xfrm>
            <a:off x="2524125" y="2260656"/>
            <a:ext cx="9324975" cy="1247416"/>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Utilizing techniques such as the lean canvas for acquisition planning</a:t>
            </a:r>
          </a:p>
          <a:p>
            <a:pPr marL="342900" indent="-342900">
              <a:buFont typeface="Arial" panose="020B0604020202020204" pitchFamily="34" charset="0"/>
              <a:buChar char="•"/>
            </a:pPr>
            <a:r>
              <a:rPr lang="en-US" sz="2000" dirty="0" smtClean="0">
                <a:solidFill>
                  <a:schemeClr val="tx1"/>
                </a:solidFill>
              </a:rPr>
              <a:t>Analyzing evaluation criteria and the various elements of a procurement package </a:t>
            </a:r>
          </a:p>
          <a:p>
            <a:pPr marL="342900" indent="-342900">
              <a:buFont typeface="Arial" panose="020B0604020202020204" pitchFamily="34" charset="0"/>
              <a:buChar char="•"/>
            </a:pPr>
            <a:r>
              <a:rPr lang="en-US" sz="2000" dirty="0" smtClean="0">
                <a:solidFill>
                  <a:schemeClr val="tx1"/>
                </a:solidFill>
              </a:rPr>
              <a:t>Identifying your organization’s readiness for agile and the role that plays in your acquisition strategy</a:t>
            </a:r>
            <a:endParaRPr lang="en-US" sz="2000" dirty="0">
              <a:solidFill>
                <a:schemeClr val="tx1"/>
              </a:solidFill>
            </a:endParaRPr>
          </a:p>
        </p:txBody>
      </p:sp>
      <p:sp>
        <p:nvSpPr>
          <p:cNvPr id="8" name="Rectangle 7"/>
          <p:cNvSpPr/>
          <p:nvPr/>
        </p:nvSpPr>
        <p:spPr>
          <a:xfrm>
            <a:off x="419099" y="2264970"/>
            <a:ext cx="2105025" cy="1243102"/>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3 – </a:t>
            </a:r>
            <a:r>
              <a:rPr lang="en-US" sz="2000" b="1" dirty="0"/>
              <a:t>How Do You Buy?</a:t>
            </a:r>
          </a:p>
        </p:txBody>
      </p:sp>
      <p:sp>
        <p:nvSpPr>
          <p:cNvPr id="11" name="Rectangle 10"/>
          <p:cNvSpPr/>
          <p:nvPr/>
        </p:nvSpPr>
        <p:spPr>
          <a:xfrm>
            <a:off x="2524125" y="3875783"/>
            <a:ext cx="9324975" cy="1547003"/>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Awarding digital </a:t>
            </a:r>
            <a:r>
              <a:rPr lang="en-US" sz="2000" dirty="0">
                <a:solidFill>
                  <a:schemeClr val="tx1"/>
                </a:solidFill>
              </a:rPr>
              <a:t>service contracts by assessing the readiness of the technical evaluation </a:t>
            </a:r>
            <a:r>
              <a:rPr lang="en-US" sz="2000" dirty="0" smtClean="0">
                <a:solidFill>
                  <a:schemeClr val="tx1"/>
                </a:solidFill>
              </a:rPr>
              <a:t>team and </a:t>
            </a:r>
            <a:r>
              <a:rPr lang="en-US" sz="2000" dirty="0">
                <a:solidFill>
                  <a:schemeClr val="tx1"/>
                </a:solidFill>
              </a:rPr>
              <a:t>implementing evaluation </a:t>
            </a:r>
            <a:r>
              <a:rPr lang="en-US" sz="2000" dirty="0" smtClean="0">
                <a:solidFill>
                  <a:schemeClr val="tx1"/>
                </a:solidFill>
              </a:rPr>
              <a:t>methods </a:t>
            </a:r>
            <a:r>
              <a:rPr lang="en-US" sz="2000" dirty="0">
                <a:solidFill>
                  <a:schemeClr val="tx1"/>
                </a:solidFill>
              </a:rPr>
              <a:t>and criteria to evaluate vendor </a:t>
            </a:r>
            <a:r>
              <a:rPr lang="en-US" sz="2000" dirty="0" smtClean="0">
                <a:solidFill>
                  <a:schemeClr val="tx1"/>
                </a:solidFill>
              </a:rPr>
              <a:t>maturity</a:t>
            </a:r>
            <a:endParaRPr lang="en-US" sz="2000" dirty="0">
              <a:solidFill>
                <a:schemeClr val="tx1"/>
              </a:solidFill>
            </a:endParaRPr>
          </a:p>
          <a:p>
            <a:pPr marL="342900" indent="-342900">
              <a:buFont typeface="Arial" panose="020B0604020202020204" pitchFamily="34" charset="0"/>
              <a:buChar char="•"/>
            </a:pPr>
            <a:r>
              <a:rPr lang="en-US" sz="2000" dirty="0" smtClean="0">
                <a:solidFill>
                  <a:schemeClr val="tx1"/>
                </a:solidFill>
              </a:rPr>
              <a:t>Managing digital services delivery</a:t>
            </a:r>
          </a:p>
          <a:p>
            <a:pPr marL="342900" indent="-342900">
              <a:buFont typeface="Arial" panose="020B0604020202020204" pitchFamily="34" charset="0"/>
              <a:buChar char="•"/>
            </a:pPr>
            <a:r>
              <a:rPr lang="en-US" sz="2000" dirty="0" smtClean="0">
                <a:solidFill>
                  <a:schemeClr val="tx1"/>
                </a:solidFill>
              </a:rPr>
              <a:t>Identifying when failure occurs and what to do when it does</a:t>
            </a:r>
            <a:endParaRPr lang="en-US" sz="2000" dirty="0">
              <a:solidFill>
                <a:schemeClr val="tx1"/>
              </a:solidFill>
            </a:endParaRPr>
          </a:p>
        </p:txBody>
      </p:sp>
      <p:sp>
        <p:nvSpPr>
          <p:cNvPr id="12" name="Rectangle 11"/>
          <p:cNvSpPr/>
          <p:nvPr/>
        </p:nvSpPr>
        <p:spPr>
          <a:xfrm>
            <a:off x="419099" y="3875783"/>
            <a:ext cx="2105025" cy="1547003"/>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4 – </a:t>
            </a:r>
            <a:r>
              <a:rPr lang="en-US" sz="2000" b="1" dirty="0"/>
              <a:t>Awarding &amp; Administering Digital Service Contracts</a:t>
            </a:r>
          </a:p>
        </p:txBody>
      </p:sp>
    </p:spTree>
    <p:extLst>
      <p:ext uri="{BB962C8B-B14F-4D97-AF65-F5344CB8AC3E}">
        <p14:creationId xmlns:p14="http://schemas.microsoft.com/office/powerpoint/2010/main" val="1833029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24300" y="1447800"/>
            <a:ext cx="4160334"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2</a:t>
            </a:r>
            <a:endParaRPr lang="en-US" sz="2200" b="1" dirty="0"/>
          </a:p>
        </p:txBody>
      </p:sp>
      <p:sp>
        <p:nvSpPr>
          <p:cNvPr id="2" name="Title 1"/>
          <p:cNvSpPr>
            <a:spLocks noGrp="1"/>
          </p:cNvSpPr>
          <p:nvPr>
            <p:ph type="title"/>
          </p:nvPr>
        </p:nvSpPr>
        <p:spPr>
          <a:xfrm>
            <a:off x="419100" y="-34925"/>
            <a:ext cx="11353800" cy="1325563"/>
          </a:xfrm>
        </p:spPr>
        <p:txBody>
          <a:bodyPr/>
          <a:lstStyle/>
          <a:p>
            <a:r>
              <a:rPr lang="en-US" dirty="0" smtClean="0"/>
              <a:t>Agenda </a:t>
            </a:r>
            <a:endParaRPr lang="en-US" dirty="0"/>
          </a:p>
        </p:txBody>
      </p:sp>
      <p:sp>
        <p:nvSpPr>
          <p:cNvPr id="5" name="Rectangle 4"/>
          <p:cNvSpPr/>
          <p:nvPr/>
        </p:nvSpPr>
        <p:spPr>
          <a:xfrm>
            <a:off x="76200" y="1447800"/>
            <a:ext cx="3771900"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smtClean="0"/>
              <a:t>Day 1</a:t>
            </a:r>
            <a:endParaRPr lang="en-US" sz="2200" b="1" dirty="0"/>
          </a:p>
        </p:txBody>
      </p:sp>
      <p:graphicFrame>
        <p:nvGraphicFramePr>
          <p:cNvPr id="4" name="Content Placeholder 7"/>
          <p:cNvGraphicFramePr>
            <a:graphicFrameLocks/>
          </p:cNvGraphicFramePr>
          <p:nvPr>
            <p:extLst>
              <p:ext uri="{D42A27DB-BD31-4B8C-83A1-F6EECF244321}">
                <p14:modId xmlns:p14="http://schemas.microsoft.com/office/powerpoint/2010/main" val="3564000922"/>
              </p:ext>
            </p:extLst>
          </p:nvPr>
        </p:nvGraphicFramePr>
        <p:xfrm>
          <a:off x="133350" y="2196788"/>
          <a:ext cx="3638550" cy="3895399"/>
        </p:xfrm>
        <a:graphic>
          <a:graphicData uri="http://schemas.openxmlformats.org/drawingml/2006/table">
            <a:tbl>
              <a:tblPr bandRow="1">
                <a:tableStyleId>{5C22544A-7EE6-4342-B048-85BDC9FD1C3A}</a:tableStyleId>
              </a:tblPr>
              <a:tblGrid>
                <a:gridCol w="1278890"/>
                <a:gridCol w="2359660"/>
              </a:tblGrid>
              <a:tr h="1777796">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Welcome and Agenda</a:t>
                      </a:r>
                    </a:p>
                    <a:p>
                      <a:pPr marL="182880" indent="-182880">
                        <a:buFont typeface="Arial" panose="020B0604020202020204" pitchFamily="34" charset="0"/>
                        <a:buChar char="•"/>
                      </a:pPr>
                      <a:r>
                        <a:rPr lang="en-US" sz="1800" baseline="0" dirty="0" smtClean="0">
                          <a:solidFill>
                            <a:schemeClr val="tx1"/>
                          </a:solidFill>
                        </a:rPr>
                        <a:t>LDA/Shark Tank Prep</a:t>
                      </a:r>
                    </a:p>
                    <a:p>
                      <a:pPr marL="182880" indent="-182880">
                        <a:buFont typeface="Arial" panose="020B0604020202020204" pitchFamily="34" charset="0"/>
                        <a:buChar char="•"/>
                      </a:pPr>
                      <a:r>
                        <a:rPr lang="en-US" sz="1800" baseline="0" dirty="0" smtClean="0">
                          <a:solidFill>
                            <a:schemeClr val="tx1"/>
                          </a:solidFill>
                        </a:rPr>
                        <a:t>Shadowing/ Stakeholder Interview Debrief</a:t>
                      </a:r>
                    </a:p>
                  </a:txBody>
                  <a:tcPr anchor="ctr">
                    <a:solidFill>
                      <a:schemeClr val="accent1">
                        <a:lumMod val="20000"/>
                        <a:lumOff val="80000"/>
                      </a:schemeClr>
                    </a:solidFill>
                  </a:tcPr>
                </a:tc>
              </a:tr>
              <a:tr h="467841">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649762">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MAP Scenario Conclusion</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Guest Speaker</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Leading Change</a:t>
                      </a:r>
                    </a:p>
                  </a:txBody>
                  <a:tcPr anchor="ctr">
                    <a:solidFill>
                      <a:schemeClr val="accent1">
                        <a:lumMod val="20000"/>
                        <a:lumOff val="80000"/>
                      </a:schemeClr>
                    </a:solidFill>
                  </a:tcPr>
                </a:tc>
              </a:tr>
            </a:tbl>
          </a:graphicData>
        </a:graphic>
      </p:graphicFrame>
      <p:graphicFrame>
        <p:nvGraphicFramePr>
          <p:cNvPr id="7" name="Content Placeholder 7"/>
          <p:cNvGraphicFramePr>
            <a:graphicFrameLocks/>
          </p:cNvGraphicFramePr>
          <p:nvPr>
            <p:extLst>
              <p:ext uri="{D42A27DB-BD31-4B8C-83A1-F6EECF244321}">
                <p14:modId xmlns:p14="http://schemas.microsoft.com/office/powerpoint/2010/main" val="3685899871"/>
              </p:ext>
            </p:extLst>
          </p:nvPr>
        </p:nvGraphicFramePr>
        <p:xfrm>
          <a:off x="4036277" y="2196790"/>
          <a:ext cx="3975874" cy="3895399"/>
        </p:xfrm>
        <a:graphic>
          <a:graphicData uri="http://schemas.openxmlformats.org/drawingml/2006/table">
            <a:tbl>
              <a:tblPr bandRow="1">
                <a:tableStyleId>{5C22544A-7EE6-4342-B048-85BDC9FD1C3A}</a:tableStyleId>
              </a:tblPr>
              <a:tblGrid>
                <a:gridCol w="1347207"/>
                <a:gridCol w="2628667"/>
              </a:tblGrid>
              <a:tr h="1419292">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LDA/Shark Tank Final Prep</a:t>
                      </a:r>
                    </a:p>
                    <a:p>
                      <a:pPr marL="182880" marR="0" lvl="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aseline="0" dirty="0" smtClean="0">
                          <a:solidFill>
                            <a:schemeClr val="tx1"/>
                          </a:solidFill>
                        </a:rPr>
                        <a:t>Guest </a:t>
                      </a:r>
                      <a:r>
                        <a:rPr lang="en-US" sz="1800" baseline="0" dirty="0" smtClean="0">
                          <a:solidFill>
                            <a:schemeClr val="tx1"/>
                          </a:solidFill>
                        </a:rPr>
                        <a:t>Speaker – Digital Services Delivery</a:t>
                      </a:r>
                      <a:endParaRPr lang="en-US" sz="1800" baseline="0" dirty="0" smtClean="0">
                        <a:solidFill>
                          <a:schemeClr val="tx1"/>
                        </a:solidFill>
                      </a:endParaRPr>
                    </a:p>
                  </a:txBody>
                  <a:tcPr anchor="ctr">
                    <a:solidFill>
                      <a:schemeClr val="accent1">
                        <a:lumMod val="20000"/>
                        <a:lumOff val="80000"/>
                      </a:schemeClr>
                    </a:solidFill>
                  </a:tcPr>
                </a:tc>
              </a:tr>
              <a:tr h="458537">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2017570">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baseline="0" dirty="0" smtClean="0">
                          <a:solidFill>
                            <a:schemeClr val="tx1"/>
                          </a:solidFill>
                        </a:rPr>
                        <a:t>Shark Tank Pitches</a:t>
                      </a:r>
                    </a:p>
                  </a:txBody>
                  <a:tcPr anchor="ctr">
                    <a:solidFill>
                      <a:schemeClr val="accent1">
                        <a:lumMod val="20000"/>
                        <a:lumOff val="80000"/>
                      </a:schemeClr>
                    </a:solidFill>
                  </a:tcPr>
                </a:tc>
              </a:tr>
            </a:tbl>
          </a:graphicData>
        </a:graphic>
      </p:graphicFrame>
      <p:sp>
        <p:nvSpPr>
          <p:cNvPr id="8" name="Rectangle 7"/>
          <p:cNvSpPr/>
          <p:nvPr/>
        </p:nvSpPr>
        <p:spPr>
          <a:xfrm>
            <a:off x="8160834" y="1447800"/>
            <a:ext cx="3878766" cy="47434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200" b="1" dirty="0"/>
              <a:t>Day </a:t>
            </a:r>
            <a:r>
              <a:rPr lang="en-US" sz="2200" b="1" dirty="0" smtClean="0"/>
              <a:t>3</a:t>
            </a:r>
            <a:endParaRPr lang="en-US" sz="2200" b="1" dirty="0"/>
          </a:p>
        </p:txBody>
      </p:sp>
      <p:graphicFrame>
        <p:nvGraphicFramePr>
          <p:cNvPr id="10" name="Content Placeholder 7"/>
          <p:cNvGraphicFramePr>
            <a:graphicFrameLocks/>
          </p:cNvGraphicFramePr>
          <p:nvPr>
            <p:extLst>
              <p:ext uri="{D42A27DB-BD31-4B8C-83A1-F6EECF244321}">
                <p14:modId xmlns:p14="http://schemas.microsoft.com/office/powerpoint/2010/main" val="3440871931"/>
              </p:ext>
            </p:extLst>
          </p:nvPr>
        </p:nvGraphicFramePr>
        <p:xfrm>
          <a:off x="8271417" y="2196788"/>
          <a:ext cx="3658923" cy="3895400"/>
        </p:xfrm>
        <a:graphic>
          <a:graphicData uri="http://schemas.openxmlformats.org/drawingml/2006/table">
            <a:tbl>
              <a:tblPr bandRow="1">
                <a:tableStyleId>{5C22544A-7EE6-4342-B048-85BDC9FD1C3A}</a:tableStyleId>
              </a:tblPr>
              <a:tblGrid>
                <a:gridCol w="1329783"/>
                <a:gridCol w="2329140"/>
              </a:tblGrid>
              <a:tr h="1573564">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Course Assessment </a:t>
                      </a:r>
                    </a:p>
                    <a:p>
                      <a:pPr marL="182880" indent="-182880">
                        <a:buFont typeface="Arial" panose="020B0604020202020204" pitchFamily="34" charset="0"/>
                        <a:buChar char="•"/>
                      </a:pPr>
                      <a:r>
                        <a:rPr lang="en-US" sz="1800" dirty="0" smtClean="0">
                          <a:solidFill>
                            <a:schemeClr val="tx1"/>
                          </a:solidFill>
                        </a:rPr>
                        <a:t>Program</a:t>
                      </a:r>
                      <a:r>
                        <a:rPr lang="en-US" sz="1800" baseline="0" dirty="0" smtClean="0">
                          <a:solidFill>
                            <a:schemeClr val="tx1"/>
                          </a:solidFill>
                        </a:rPr>
                        <a:t> Feedback</a:t>
                      </a:r>
                    </a:p>
                    <a:p>
                      <a:pPr marL="182880" indent="-182880">
                        <a:buFont typeface="Arial" panose="020B0604020202020204" pitchFamily="34" charset="0"/>
                        <a:buChar char="•"/>
                      </a:pPr>
                      <a:r>
                        <a:rPr lang="en-US" sz="1800" kern="1200" dirty="0" smtClean="0">
                          <a:solidFill>
                            <a:schemeClr val="dk1"/>
                          </a:solidFill>
                          <a:effectLst/>
                          <a:latin typeface="+mn-lt"/>
                          <a:ea typeface="+mn-ea"/>
                          <a:cs typeface="+mn-cs"/>
                        </a:rPr>
                        <a:t>DHS FLASH Team Panel </a:t>
                      </a:r>
                      <a:endParaRPr lang="en-US" sz="1800" dirty="0" smtClean="0">
                        <a:solidFill>
                          <a:schemeClr val="tx1"/>
                        </a:solidFill>
                      </a:endParaRPr>
                    </a:p>
                  </a:txBody>
                  <a:tcPr anchor="ctr">
                    <a:solidFill>
                      <a:schemeClr val="accent1">
                        <a:lumMod val="20000"/>
                        <a:lumOff val="80000"/>
                      </a:schemeClr>
                    </a:solidFill>
                  </a:tcPr>
                </a:tc>
              </a:tr>
              <a:tr h="519591">
                <a:tc gridSpan="2">
                  <a:txBody>
                    <a:bodyPr/>
                    <a:lstStyle/>
                    <a:p>
                      <a:pPr marL="91440" indent="-91440" algn="ctr"/>
                      <a:r>
                        <a:rPr lang="en-US" sz="2400" b="1" dirty="0" smtClean="0"/>
                        <a:t>LUNCH</a:t>
                      </a:r>
                      <a:endParaRPr lang="en-US" sz="2400" b="1" dirty="0"/>
                    </a:p>
                  </a:txBody>
                  <a:tcPr anchor="ctr">
                    <a:solidFill>
                      <a:schemeClr val="bg1"/>
                    </a:solidFill>
                  </a:tcPr>
                </a:tc>
                <a:tc hMerge="1">
                  <a:txBody>
                    <a:bodyPr/>
                    <a:lstStyle/>
                    <a:p>
                      <a:endParaRPr lang="en-US"/>
                    </a:p>
                  </a:txBody>
                  <a:tcPr/>
                </a:tc>
              </a:tr>
              <a:tr h="1802245">
                <a:tc>
                  <a:txBody>
                    <a:bodyPr/>
                    <a:lstStyle/>
                    <a:p>
                      <a:r>
                        <a:rPr lang="en-US" sz="2000" b="1" kern="1200" dirty="0" smtClean="0">
                          <a:solidFill>
                            <a:schemeClr val="bg1"/>
                          </a:solidFill>
                          <a:latin typeface="+mn-lt"/>
                          <a:ea typeface="+mn-ea"/>
                          <a:cs typeface="+mn-cs"/>
                        </a:rPr>
                        <a:t>Afternoon</a:t>
                      </a:r>
                    </a:p>
                    <a:p>
                      <a:endParaRPr lang="en-US" sz="2400" b="1" kern="1200" dirty="0">
                        <a:solidFill>
                          <a:schemeClr val="bg1"/>
                        </a:solidFill>
                        <a:latin typeface="+mn-lt"/>
                        <a:ea typeface="+mn-ea"/>
                        <a:cs typeface="+mn-cs"/>
                      </a:endParaRP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1800" dirty="0" smtClean="0">
                          <a:solidFill>
                            <a:schemeClr val="tx1"/>
                          </a:solidFill>
                        </a:rPr>
                        <a:t>USDS “Big Picture” Discussion</a:t>
                      </a:r>
                    </a:p>
                    <a:p>
                      <a:pPr marL="182880" indent="-182880">
                        <a:buFont typeface="Arial" panose="020B0604020202020204" pitchFamily="34" charset="0"/>
                        <a:buChar char="•"/>
                      </a:pPr>
                      <a:r>
                        <a:rPr lang="en-US" sz="1800" baseline="0" dirty="0" smtClean="0">
                          <a:solidFill>
                            <a:schemeClr val="tx1"/>
                          </a:solidFill>
                        </a:rPr>
                        <a:t>GRADUATION!</a:t>
                      </a:r>
                    </a:p>
                  </a:txBody>
                  <a:tcPr anchor="ctr">
                    <a:solidFill>
                      <a:schemeClr val="accent1">
                        <a:lumMod val="20000"/>
                        <a:lumOff val="80000"/>
                      </a:schemeClr>
                    </a:solidFill>
                  </a:tcPr>
                </a:tc>
              </a:tr>
            </a:tbl>
          </a:graphicData>
        </a:graphic>
      </p:graphicFrame>
    </p:spTree>
    <p:extLst>
      <p:ext uri="{BB962C8B-B14F-4D97-AF65-F5344CB8AC3E}">
        <p14:creationId xmlns:p14="http://schemas.microsoft.com/office/powerpoint/2010/main" val="42722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LDA/Shark Tank Prep</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0243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Shark Tank Prep Time	</a:t>
            </a:r>
            <a:endParaRPr lang="en-US" dirty="0"/>
          </a:p>
        </p:txBody>
      </p:sp>
      <p:sp>
        <p:nvSpPr>
          <p:cNvPr id="3" name="Content Placeholder 2"/>
          <p:cNvSpPr>
            <a:spLocks noGrp="1"/>
          </p:cNvSpPr>
          <p:nvPr>
            <p:ph idx="1"/>
          </p:nvPr>
        </p:nvSpPr>
        <p:spPr/>
        <p:txBody>
          <a:bodyPr/>
          <a:lstStyle/>
          <a:p>
            <a:r>
              <a:rPr lang="en-US" dirty="0" smtClean="0"/>
              <a:t>Please take this time to get into your groups and continue finalizing your “pitch” for tomorrow.  You will have additional time tomorrow morning to finalize everything.</a:t>
            </a:r>
          </a:p>
          <a:p>
            <a:r>
              <a:rPr lang="en-US" dirty="0" smtClean="0"/>
              <a:t>As a reminder:</a:t>
            </a:r>
          </a:p>
          <a:p>
            <a:pPr lvl="1"/>
            <a:r>
              <a:rPr lang="en-US" dirty="0" smtClean="0"/>
              <a:t>You will pitch your product to a panel of faculty and guests.</a:t>
            </a:r>
          </a:p>
          <a:p>
            <a:pPr lvl="2"/>
            <a:r>
              <a:rPr lang="en-US" dirty="0" smtClean="0"/>
              <a:t>The goal is to gain the panels’ commitment of time and resources to fully build out your product.</a:t>
            </a:r>
          </a:p>
          <a:p>
            <a:pPr lvl="1"/>
            <a:r>
              <a:rPr lang="en-US" dirty="0" smtClean="0"/>
              <a:t>Presentation Rules</a:t>
            </a:r>
          </a:p>
          <a:p>
            <a:pPr lvl="2"/>
            <a:r>
              <a:rPr lang="en-US" dirty="0" smtClean="0"/>
              <a:t>15 minutes to present; 10 minutes for questions</a:t>
            </a:r>
          </a:p>
          <a:p>
            <a:pPr lvl="2"/>
            <a:r>
              <a:rPr lang="en-US" dirty="0" smtClean="0"/>
              <a:t>All team members must participate/talk in the presentation</a:t>
            </a:r>
          </a:p>
          <a:p>
            <a:endParaRPr lang="en-US" dirty="0" smtClean="0"/>
          </a:p>
          <a:p>
            <a:endParaRPr lang="en-US" dirty="0"/>
          </a:p>
        </p:txBody>
      </p:sp>
    </p:spTree>
    <p:extLst>
      <p:ext uri="{BB962C8B-B14F-4D97-AF65-F5344CB8AC3E}">
        <p14:creationId xmlns:p14="http://schemas.microsoft.com/office/powerpoint/2010/main" val="91245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Digital Assignment Final Presentation</a:t>
            </a:r>
          </a:p>
        </p:txBody>
      </p:sp>
      <p:sp>
        <p:nvSpPr>
          <p:cNvPr id="3" name="Content Placeholder 2"/>
          <p:cNvSpPr>
            <a:spLocks noGrp="1"/>
          </p:cNvSpPr>
          <p:nvPr>
            <p:ph idx="1"/>
          </p:nvPr>
        </p:nvSpPr>
        <p:spPr/>
        <p:txBody>
          <a:bodyPr>
            <a:normAutofit/>
          </a:bodyPr>
          <a:lstStyle/>
          <a:p>
            <a:r>
              <a:rPr lang="en-US" dirty="0" smtClean="0"/>
              <a:t>You </a:t>
            </a:r>
            <a:r>
              <a:rPr lang="en-US" dirty="0"/>
              <a:t>will provide self-ratings and peer ratings (i.e., fellow team members</a:t>
            </a:r>
            <a:r>
              <a:rPr lang="en-US" dirty="0" smtClean="0"/>
              <a:t>)</a:t>
            </a:r>
          </a:p>
          <a:p>
            <a:pPr lvl="1"/>
            <a:r>
              <a:rPr lang="en-US" dirty="0" smtClean="0"/>
              <a:t>Peer Rating Dimensions</a:t>
            </a:r>
          </a:p>
          <a:p>
            <a:pPr lvl="2"/>
            <a:r>
              <a:rPr lang="en-US" dirty="0" smtClean="0"/>
              <a:t>Engaged Contribution</a:t>
            </a:r>
          </a:p>
          <a:p>
            <a:pPr lvl="2"/>
            <a:r>
              <a:rPr lang="en-US" dirty="0" smtClean="0"/>
              <a:t>Collaborative Action</a:t>
            </a:r>
            <a:endParaRPr lang="en-US" dirty="0"/>
          </a:p>
          <a:p>
            <a:r>
              <a:rPr lang="en-US" dirty="0"/>
              <a:t>Rating panel (i.e., faculty, invited </a:t>
            </a:r>
            <a:r>
              <a:rPr lang="en-US" dirty="0" smtClean="0"/>
              <a:t>guests) will </a:t>
            </a:r>
            <a:r>
              <a:rPr lang="en-US" dirty="0"/>
              <a:t>provide </a:t>
            </a:r>
            <a:r>
              <a:rPr lang="en-US" dirty="0" smtClean="0"/>
              <a:t>ratings</a:t>
            </a:r>
            <a:endParaRPr lang="en-US" dirty="0"/>
          </a:p>
          <a:p>
            <a:pPr lvl="1"/>
            <a:r>
              <a:rPr lang="en-US" dirty="0" smtClean="0"/>
              <a:t>Panel Ratings Dimensions</a:t>
            </a:r>
            <a:endParaRPr lang="en-US" dirty="0"/>
          </a:p>
          <a:p>
            <a:pPr lvl="2"/>
            <a:r>
              <a:rPr lang="en-US" dirty="0" smtClean="0"/>
              <a:t>Investment Buy-in</a:t>
            </a:r>
          </a:p>
          <a:p>
            <a:pPr lvl="2"/>
            <a:r>
              <a:rPr lang="en-US" dirty="0" smtClean="0"/>
              <a:t>The Pitch Itself</a:t>
            </a:r>
            <a:endParaRPr lang="en-US" dirty="0"/>
          </a:p>
          <a:p>
            <a:endParaRPr lang="en-US" dirty="0"/>
          </a:p>
        </p:txBody>
      </p:sp>
    </p:spTree>
    <p:extLst>
      <p:ext uri="{BB962C8B-B14F-4D97-AF65-F5344CB8AC3E}">
        <p14:creationId xmlns:p14="http://schemas.microsoft.com/office/powerpoint/2010/main" val="1729035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Live Digital Assignment: Self </a:t>
            </a:r>
            <a:r>
              <a:rPr lang="en-US" dirty="0"/>
              <a:t>Ratings &amp; </a:t>
            </a:r>
            <a:r>
              <a:rPr lang="en-US" dirty="0" smtClean="0"/>
              <a:t/>
            </a:r>
            <a:br>
              <a:rPr lang="en-US" dirty="0" smtClean="0"/>
            </a:br>
            <a:r>
              <a:rPr lang="en-US" dirty="0" smtClean="0"/>
              <a:t>Peer Ratings </a:t>
            </a:r>
            <a:endParaRPr lang="en-US" dirty="0"/>
          </a:p>
        </p:txBody>
      </p:sp>
      <p:graphicFrame>
        <p:nvGraphicFramePr>
          <p:cNvPr id="4" name="Content Placeholder 2"/>
          <p:cNvGraphicFramePr>
            <a:graphicFrameLocks noGrp="1"/>
          </p:cNvGraphicFramePr>
          <p:nvPr>
            <p:ph idx="1"/>
            <p:extLst/>
          </p:nvPr>
        </p:nvGraphicFramePr>
        <p:xfrm>
          <a:off x="571500" y="1562100"/>
          <a:ext cx="11023599" cy="4546600"/>
        </p:xfrm>
        <a:graphic>
          <a:graphicData uri="http://schemas.openxmlformats.org/drawingml/2006/table">
            <a:tbl>
              <a:tblPr firstRow="1" firstCol="1" bandRow="1">
                <a:tableStyleId>{7DF18680-E054-41AD-8BC1-D1AEF772440D}</a:tableStyleId>
              </a:tblPr>
              <a:tblGrid>
                <a:gridCol w="3674533"/>
                <a:gridCol w="3674533"/>
                <a:gridCol w="3674533"/>
              </a:tblGrid>
              <a:tr h="1550549">
                <a:tc gridSpan="3">
                  <a:txBody>
                    <a:bodyPr/>
                    <a:lstStyle/>
                    <a:p>
                      <a:pPr marL="0" marR="0" algn="ctr">
                        <a:lnSpc>
                          <a:spcPct val="100000"/>
                        </a:lnSpc>
                        <a:spcBef>
                          <a:spcPts val="1200"/>
                        </a:spcBef>
                        <a:spcAft>
                          <a:spcPts val="1200"/>
                        </a:spcAft>
                      </a:pPr>
                      <a:r>
                        <a:rPr lang="en-US" sz="2000" b="1" dirty="0">
                          <a:solidFill>
                            <a:schemeClr val="bg1"/>
                          </a:solidFill>
                          <a:effectLst/>
                        </a:rPr>
                        <a:t>Engaged Contribution</a:t>
                      </a:r>
                    </a:p>
                    <a:p>
                      <a:pPr marL="0" marR="0">
                        <a:lnSpc>
                          <a:spcPct val="115000"/>
                        </a:lnSpc>
                        <a:spcBef>
                          <a:spcPts val="1200"/>
                        </a:spcBef>
                        <a:spcAft>
                          <a:spcPts val="1200"/>
                        </a:spcAft>
                      </a:pPr>
                      <a:r>
                        <a:rPr lang="en-US" sz="1800" b="0" dirty="0">
                          <a:solidFill>
                            <a:schemeClr val="bg1"/>
                          </a:solidFill>
                          <a:effectLst/>
                        </a:rPr>
                        <a:t>Displays and applies adequate individual effort and tangible contributions to creating </a:t>
                      </a:r>
                      <a:r>
                        <a:rPr lang="en-US" sz="1800" b="0" dirty="0" smtClean="0">
                          <a:solidFill>
                            <a:schemeClr val="bg1"/>
                          </a:solidFill>
                          <a:effectLst/>
                        </a:rPr>
                        <a:t>team </a:t>
                      </a:r>
                      <a:r>
                        <a:rPr lang="en-US" sz="1800" b="0" dirty="0">
                          <a:solidFill>
                            <a:schemeClr val="bg1"/>
                          </a:solidFill>
                          <a:effectLst/>
                        </a:rPr>
                        <a:t>work products, attends and actively participates in </a:t>
                      </a:r>
                      <a:r>
                        <a:rPr lang="en-US" sz="1800" b="0" dirty="0" smtClean="0">
                          <a:solidFill>
                            <a:schemeClr val="bg1"/>
                          </a:solidFill>
                          <a:effectLst/>
                        </a:rPr>
                        <a:t>team </a:t>
                      </a:r>
                      <a:r>
                        <a:rPr lang="en-US" sz="1800" b="0" dirty="0">
                          <a:solidFill>
                            <a:schemeClr val="bg1"/>
                          </a:solidFill>
                          <a:effectLst/>
                        </a:rPr>
                        <a:t>events, motivates self and others to sustain enthusiasm and effective participation</a:t>
                      </a:r>
                      <a:endParaRPr lang="en-US" sz="18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50000"/>
                      </a:schemeClr>
                    </a:solidFill>
                  </a:tcPr>
                </a:tc>
                <a:tc hMerge="1">
                  <a:txBody>
                    <a:bodyPr/>
                    <a:lstStyle/>
                    <a:p>
                      <a:endParaRPr lang="en-US"/>
                    </a:p>
                  </a:txBody>
                  <a:tcPr/>
                </a:tc>
                <a:tc hMerge="1">
                  <a:txBody>
                    <a:bodyPr/>
                    <a:lstStyle/>
                    <a:p>
                      <a:endParaRPr lang="en-US"/>
                    </a:p>
                  </a:txBody>
                  <a:tcPr/>
                </a:tc>
              </a:tr>
              <a:tr h="479615">
                <a:tc>
                  <a:txBody>
                    <a:bodyPr/>
                    <a:lstStyle/>
                    <a:p>
                      <a:pPr marL="0" marR="0">
                        <a:lnSpc>
                          <a:spcPct val="115000"/>
                        </a:lnSpc>
                        <a:spcBef>
                          <a:spcPts val="0"/>
                        </a:spcBef>
                        <a:spcAft>
                          <a:spcPts val="0"/>
                        </a:spcAft>
                      </a:pPr>
                      <a:r>
                        <a:rPr lang="en-US" sz="1800" b="1" dirty="0">
                          <a:solidFill>
                            <a:schemeClr val="tx1"/>
                          </a:solidFill>
                          <a:effectLst/>
                        </a:rPr>
                        <a:t>Low</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nSpc>
                          <a:spcPct val="115000"/>
                        </a:lnSpc>
                        <a:spcBef>
                          <a:spcPts val="0"/>
                        </a:spcBef>
                        <a:spcAft>
                          <a:spcPts val="0"/>
                        </a:spcAft>
                      </a:pPr>
                      <a:r>
                        <a:rPr lang="en-US" sz="1800" b="1" dirty="0">
                          <a:effectLst/>
                        </a:rPr>
                        <a:t>Medium</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60000"/>
                        <a:lumOff val="40000"/>
                      </a:schemeClr>
                    </a:solidFill>
                  </a:tcPr>
                </a:tc>
                <a:tc>
                  <a:txBody>
                    <a:bodyPr/>
                    <a:lstStyle/>
                    <a:p>
                      <a:pPr marL="0" marR="0">
                        <a:lnSpc>
                          <a:spcPct val="115000"/>
                        </a:lnSpc>
                        <a:spcBef>
                          <a:spcPts val="0"/>
                        </a:spcBef>
                        <a:spcAft>
                          <a:spcPts val="0"/>
                        </a:spcAft>
                      </a:pPr>
                      <a:r>
                        <a:rPr lang="en-US" sz="1800" b="1" dirty="0">
                          <a:effectLst/>
                        </a:rPr>
                        <a:t>High</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r>
              <a:tr h="2516436">
                <a:tc>
                  <a:txBody>
                    <a:bodyPr/>
                    <a:lstStyle/>
                    <a:p>
                      <a:pPr marL="0" marR="0">
                        <a:lnSpc>
                          <a:spcPct val="115000"/>
                        </a:lnSpc>
                        <a:spcBef>
                          <a:spcPts val="1200"/>
                        </a:spcBef>
                        <a:spcAft>
                          <a:spcPts val="1200"/>
                        </a:spcAft>
                      </a:pPr>
                      <a:r>
                        <a:rPr lang="en-US" sz="1800" b="0" dirty="0">
                          <a:solidFill>
                            <a:schemeClr val="tx1"/>
                          </a:solidFill>
                          <a:effectLst/>
                        </a:rPr>
                        <a:t>Does not display a “fire in the belly” or “quiet intensity of purpose,” </a:t>
                      </a:r>
                      <a:r>
                        <a:rPr lang="en-US" sz="1800" b="0" dirty="0" smtClean="0">
                          <a:solidFill>
                            <a:schemeClr val="tx1"/>
                          </a:solidFill>
                          <a:effectLst/>
                        </a:rPr>
                        <a:t>participates </a:t>
                      </a:r>
                      <a:r>
                        <a:rPr lang="en-US" sz="1800" b="0" dirty="0">
                          <a:solidFill>
                            <a:schemeClr val="tx1"/>
                          </a:solidFill>
                          <a:effectLst/>
                        </a:rPr>
                        <a:t>at a low and/or inconsistent level, does not encourage fellow team members’ contributions</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20000"/>
                        <a:lumOff val="80000"/>
                      </a:schemeClr>
                    </a:solidFill>
                  </a:tcPr>
                </a:tc>
                <a:tc>
                  <a:txBody>
                    <a:bodyPr/>
                    <a:lstStyle/>
                    <a:p>
                      <a:pPr marL="0" marR="0">
                        <a:lnSpc>
                          <a:spcPct val="115000"/>
                        </a:lnSpc>
                        <a:spcBef>
                          <a:spcPts val="1200"/>
                        </a:spcBef>
                        <a:spcAft>
                          <a:spcPts val="1200"/>
                        </a:spcAft>
                      </a:pPr>
                      <a:r>
                        <a:rPr lang="en-US" sz="1800" dirty="0">
                          <a:effectLst/>
                        </a:rPr>
                        <a:t>Tentative or intermittent willingness to “stretch” and apply his/her passion for the work, </a:t>
                      </a:r>
                      <a:r>
                        <a:rPr lang="en-US" sz="1800" dirty="0" smtClean="0">
                          <a:effectLst/>
                        </a:rPr>
                        <a:t>participates </a:t>
                      </a:r>
                      <a:r>
                        <a:rPr lang="en-US" sz="1800" dirty="0">
                          <a:effectLst/>
                        </a:rPr>
                        <a:t>at a moderate level, inconsistent enthusiasm and support for fellow team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1200"/>
                        </a:spcBef>
                        <a:spcAft>
                          <a:spcPts val="1200"/>
                        </a:spcAft>
                      </a:pPr>
                      <a:r>
                        <a:rPr lang="en-US" sz="1800" dirty="0">
                          <a:effectLst/>
                        </a:rPr>
                        <a:t>Consistently displays passion for team excellence, strives to achieve “stretch” goals or overcome task challenges with a positive attitude, consistently participates at a high level, consistently inspires the best from fellow team members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3144095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property id=&quot;20141&quot; value=&quot;Section 8: Equal Employment Opportunity&quot;/&gt;&lt;property id=&quot;20144&quot; value=&quot;1&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1&quot; value=&quot;Y:\HUD Learn\Standards and Templates\&quot;/&gt;&lt;property id=&quot;20224&quot; value=&quot;C:\Users\19636\Documents\My Adobe Presentations\Section 8_Equal Employment Opportunity&quot;/&gt;&lt;property id=&quot;20225&quot; value=&quot;C:\Users\31323\Desktop\HUD Final Publishing\Section 8\&quot;/&gt;&lt;property id=&quot;20226&quot; value=&quot;C:\Users\20291\Desktop\MVP_R4ClassroomDrafts\Release 4_Classroom Session_Day1_v4.pptx&quot;/&gt;&lt;property id=&quot;20250&quot; value=&quot;0&quot;/&gt;&lt;property id=&quot;20251&quot; value=&quot;0&quot;/&gt;&lt;property id=&quot;20259&quot; value=&quot;0&quot;/&gt;&lt;property id=&quot;20600&quot; value=&quot;0&quot;/&gt;&lt;property id=&quot;20700&quot; value=&quot;0&quot;/&gt;&lt;object type=&quot;2&quot; unique_id=&quot;158526&quot;&gt;&lt;object type=&quot;3&quot; unique_id=&quot;158527&quot;&gt;&lt;property id=&quot;20148&quot; value=&quot;5&quot;/&gt;&lt;property id=&quot;20300&quot; value=&quot;Slide 1 - &amp;quot;Digital Services Contracting Professional Development MVP Program    Release 4 Classroom Session&amp;quot;&quot;/&gt;&lt;property id=&quot;20302&quot; value=&quot;1&quot;/&gt;&lt;property id=&quot;20303&quot; value=&quot;HUD LEARN&quot;/&gt;&lt;property id=&quot;20307&quot; value=&quot;256&quot;/&gt;&lt;property id=&quot;20309&quot; value=&quot;158695&quot;/&gt;&lt;property id=&quot;20312&quot; value=&quot;0&quot;/&gt;&lt;property id=&quot;20601&quot; value=&quot;0&quot;/&gt;&lt;/object&gt;&lt;object type=&quot;3&quot; unique_id=&quot;1086820&quot;&gt;&lt;property id=&quot;20148&quot; value=&quot;5&quot;/&gt;&lt;property id=&quot;20300&quot; value=&quot;Slide 5 - &amp;quot;Agenda &amp;quot;&quot;/&gt;&lt;property id=&quot;20307&quot; value=&quot;261&quot;/&gt;&lt;/object&gt;&lt;object type=&quot;3&quot; unique_id=&quot;1092663&quot;&gt;&lt;property id=&quot;20148&quot; value=&quot;5&quot;/&gt;&lt;property id=&quot;20300&quot; value=&quot;Slide 18 - &amp;quot;Lunch&amp;quot;&quot;/&gt;&lt;property id=&quot;20307&quot; value=&quot;360&quot;/&gt;&lt;/object&gt;&lt;object type=&quot;3&quot; unique_id=&quot;1101460&quot;&gt;&lt;property id=&quot;20148&quot; value=&quot;5&quot;/&gt;&lt;property id=&quot;20300&quot; value=&quot;Slide 2 - &amp;quot;Logistics &amp;quot;&quot;/&gt;&lt;property id=&quot;20307&quot; value=&quot;375&quot;/&gt;&lt;/object&gt;&lt;object type=&quot;3&quot; unique_id=&quot;1101461&quot;&gt;&lt;property id=&quot;20148&quot; value=&quot;5&quot;/&gt;&lt;property id=&quot;20300&quot; value=&quot;Slide 3 - &amp;quot;Where You’ve Been&amp;quot;&quot;/&gt;&lt;property id=&quot;20307&quot; value=&quot;380&quot;/&gt;&lt;/object&gt;&lt;object type=&quot;3&quot; unique_id=&quot;1103213&quot;&gt;&lt;property id=&quot;20148&quot; value=&quot;5&quot;/&gt;&lt;property id=&quot;20300&quot; value=&quot;Slide 26 - &amp;quot;Guest Speaker: Acumen&amp;quot;&quot;/&gt;&lt;property id=&quot;20307&quot; value=&quot;388&quot;/&gt;&lt;/object&gt;&lt;object type=&quot;3&quot; unique_id=&quot;1110207&quot;&gt;&lt;property id=&quot;20148&quot; value=&quot;5&quot;/&gt;&lt;property id=&quot;20300&quot; value=&quot;Slide 30 - &amp;quot;Graduation Details&amp;quot;&quot;/&gt;&lt;property id=&quot;20307&quot; value=&quot;427&quot;/&gt;&lt;/object&gt;&lt;object type=&quot;3&quot; unique_id=&quot;1110365&quot;&gt;&lt;property id=&quot;20148&quot; value=&quot;5&quot;/&gt;&lt;property id=&quot;20300&quot; value=&quot;Slide 27 - &amp;quot;Afternoon Break 2&amp;quot;&quot;/&gt;&lt;property id=&quot;20307&quot; value=&quot;434&quot;/&gt;&lt;/object&gt;&lt;object type=&quot;3&quot; unique_id=&quot;1110488&quot;&gt;&lt;property id=&quot;20148&quot; value=&quot;5&quot;/&gt;&lt;property id=&quot;20300&quot; value=&quot;Slide 19 - &amp;quot;MAP Scenario Conclusion&amp;quot;&quot;/&gt;&lt;property id=&quot;20307&quot; value=&quot;435&quot;/&gt;&lt;/object&gt;&lt;object type=&quot;3&quot; unique_id=&quot;1110680&quot;&gt;&lt;property id=&quot;20148&quot; value=&quot;5&quot;/&gt;&lt;property id=&quot;20300&quot; value=&quot;Slide 31 - &amp;quot;Graduation Day!&amp;quot;&quot;/&gt;&lt;property id=&quot;20307&quot; value=&quot;462&quot;/&gt;&lt;/object&gt;&lt;object type=&quot;3&quot; unique_id=&quot;1110681&quot;&gt;&lt;property id=&quot;20148&quot; value=&quot;5&quot;/&gt;&lt;property id=&quot;20300&quot; value=&quot;Slide 6 - &amp;quot;LDA/Shark Tank Prep&amp;quot;&quot;/&gt;&lt;property id=&quot;20307&quot; value=&quot;443&quot;/&gt;&lt;/object&gt;&lt;object type=&quot;3&quot; unique_id=&quot;1110682&quot;&gt;&lt;property id=&quot;20148&quot; value=&quot;5&quot;/&gt;&lt;property id=&quot;20300&quot; value=&quot;Slide 7 - &amp;quot;Shark Tank Prep Time&amp;amp;#x09;&amp;quot;&quot;/&gt;&lt;property id=&quot;20307&quot; value=&quot;464&quot;/&gt;&lt;/object&gt;&lt;object type=&quot;3&quot; unique_id=&quot;1110684&quot;&gt;&lt;property id=&quot;20148&quot; value=&quot;5&quot;/&gt;&lt;property id=&quot;20300&quot; value=&quot;Slide 13 - &amp;quot;Stakeholder Interview &amp;amp; Shadowing Debrief&amp;quot;&quot;/&gt;&lt;property id=&quot;20307&quot; value=&quot;457&quot;/&gt;&lt;/object&gt;&lt;object type=&quot;3&quot; unique_id=&quot;1110685&quot;&gt;&lt;property id=&quot;20148&quot; value=&quot;5&quot;/&gt;&lt;property id=&quot;20300&quot; value=&quot;Slide 14 - &amp;quot;Stakeholder Interviews &amp;amp; Shadowing&amp;quot;&quot;/&gt;&lt;property id=&quot;20307&quot; value=&quot;466&quot;/&gt;&lt;/object&gt;&lt;object type=&quot;3&quot; unique_id=&quot;1110688&quot;&gt;&lt;property id=&quot;20148&quot; value=&quot;5&quot;/&gt;&lt;property id=&quot;20300&quot; value=&quot;Slide 16 - &amp;quot;Morning Break&amp;quot;&quot;/&gt;&lt;property id=&quot;20307&quot; value=&quot;456&quot;/&gt;&lt;/object&gt;&lt;object type=&quot;3&quot; unique_id=&quot;1110690&quot;&gt;&lt;property id=&quot;20148&quot; value=&quot;5&quot;/&gt;&lt;property id=&quot;20300&quot; value=&quot;Slide 20 - &amp;quot;MAP Case Study Overview&amp;quot;&quot;/&gt;&lt;property id=&quot;20307&quot; value=&quot;472&quot;/&gt;&lt;/object&gt;&lt;object type=&quot;3&quot; unique_id=&quot;1110691&quot;&gt;&lt;property id=&quot;20148&quot; value=&quot;5&quot;/&gt;&lt;property id=&quot;20300&quot; value=&quot;Slide 21 - &amp;quot;The Technical Tradeoff&amp;quot;&quot;/&gt;&lt;property id=&quot;20307&quot; value=&quot;475&quot;/&gt;&lt;/object&gt;&lt;object type=&quot;3&quot; unique_id=&quot;1110693&quot;&gt;&lt;property id=&quot;20148&quot; value=&quot;5&quot;/&gt;&lt;property id=&quot;20300&quot; value=&quot;Slide 24 - &amp;quot;Activity Part 3 – Let’s Make a Deal!&amp;quot;&quot;/&gt;&lt;property id=&quot;20307&quot; value=&quot;468&quot;/&gt;&lt;/object&gt;&lt;object type=&quot;3&quot; unique_id=&quot;1110695&quot;&gt;&lt;property id=&quot;20148&quot; value=&quot;5&quot;/&gt;&lt;property id=&quot;20300&quot; value=&quot;Slide 28 - &amp;quot;Leading Change&amp;quot;&quot;/&gt;&lt;property id=&quot;20307&quot; value=&quot;463&quot;/&gt;&lt;/object&gt;&lt;object type=&quot;3&quot; unique_id=&quot;1110696&quot;&gt;&lt;property id=&quot;20148&quot; value=&quot;5&quot;/&gt;&lt;property id=&quot;20300&quot; value=&quot;Slide 29&quot;/&gt;&lt;property id=&quot;20307&quot; value=&quot;467&quot;/&gt;&lt;/object&gt;&lt;object type=&quot;3&quot; unique_id=&quot;1110697&quot;&gt;&lt;property id=&quot;20148&quot; value=&quot;5&quot;/&gt;&lt;property id=&quot;20300&quot; value=&quot;Slide 32 - &amp;quot;Preview of Tomorrow&amp;quot;&quot;/&gt;&lt;property id=&quot;20307&quot; value=&quot;477&quot;/&gt;&lt;/object&gt;&lt;object type=&quot;3&quot; unique_id=&quot;1110698&quot;&gt;&lt;property id=&quot;20148&quot; value=&quot;5&quot;/&gt;&lt;property id=&quot;20300&quot; value=&quot;Slide 33 - &amp;quot;Day 2 Agenda&amp;quot;&quot;/&gt;&lt;property id=&quot;20307&quot; value=&quot;478&quot;/&gt;&lt;/object&gt;&lt;object type=&quot;3&quot; unique_id=&quot;1116755&quot;&gt;&lt;property id=&quot;20148&quot; value=&quot;5&quot;/&gt;&lt;property id=&quot;20300&quot; value=&quot;Slide 15 - &amp;quot;So How Did Stakeholder Interviewing Go?&amp;quot;&quot;/&gt;&lt;property id=&quot;20307&quot; value=&quot;480&quot;/&gt;&lt;/object&gt;&lt;object type=&quot;3&quot; unique_id=&quot;1116757&quot;&gt;&lt;property id=&quot;20148&quot; value=&quot;5&quot;/&gt;&lt;property id=&quot;20300&quot; value=&quot;Slide 17 - &amp;quot;So How Did Shadowing Go?&amp;quot;&quot;/&gt;&lt;property id=&quot;20307&quot; value=&quot;482&quot;/&gt;&lt;/object&gt;&lt;object type=&quot;3&quot; unique_id=&quot;1117084&quot;&gt;&lt;property id=&quot;20148&quot; value=&quot;5&quot;/&gt;&lt;property id=&quot;20300&quot; value=&quot;Slide 8 - &amp;quot;Live Digital Assignment Final Presentation&amp;quot;&quot;/&gt;&lt;property id=&quot;20307&quot; value=&quot;483&quot;/&gt;&lt;/object&gt;&lt;object type=&quot;3&quot; unique_id=&quot;1117085&quot;&gt;&lt;property id=&quot;20148&quot; value=&quot;5&quot;/&gt;&lt;property id=&quot;20300&quot; value=&quot;Slide 9 - &amp;quot;Live Digital Assignment: Self Ratings &amp;amp;  Peer Ratings &amp;quot;&quot;/&gt;&lt;property id=&quot;20307&quot; value=&quot;484&quot;/&gt;&lt;/object&gt;&lt;object type=&quot;3&quot; unique_id=&quot;1117086&quot;&gt;&lt;property id=&quot;20148&quot; value=&quot;5&quot;/&gt;&lt;property id=&quot;20300&quot; value=&quot;Slide 10 - &amp;quot;Live Digital Assignment: Self Ratings &amp;amp;  Peer Ratings &amp;quot;&quot;/&gt;&lt;property id=&quot;20307&quot; value=&quot;485&quot;/&gt;&lt;/object&gt;&lt;object type=&quot;3&quot; unique_id=&quot;1117087&quot;&gt;&lt;property id=&quot;20148&quot; value=&quot;5&quot;/&gt;&lt;property id=&quot;20300&quot; value=&quot;Slide 11 - &amp;quot;Live Digital Assignment: Expert Panel Ratings&amp;quot;&quot;/&gt;&lt;property id=&quot;20307&quot; value=&quot;486&quot;/&gt;&lt;/object&gt;&lt;object type=&quot;3&quot; unique_id=&quot;1117088&quot;&gt;&lt;property id=&quot;20148&quot; value=&quot;5&quot;/&gt;&lt;property id=&quot;20300&quot; value=&quot;Slide 12 - &amp;quot;Live Digital Assignment: Expert Panel Ratings&amp;quot;&quot;/&gt;&lt;property id=&quot;20307&quot; value=&quot;487&quot;/&gt;&lt;/object&gt;&lt;object type=&quot;3&quot; unique_id=&quot;1117095&quot;&gt;&lt;property id=&quot;20148&quot; value=&quot;5&quot;/&gt;&lt;property id=&quot;20300&quot; value=&quot;Slide 4 - &amp;quot;Where You’ve Been&amp;quot;&quot;/&gt;&lt;property id=&quot;20307&quot; value=&quot;488&quot;/&gt;&lt;/object&gt;&lt;object type=&quot;3&quot; unique_id=&quot;1117303&quot;&gt;&lt;property id=&quot;20148&quot; value=&quot;5&quot;/&gt;&lt;property id=&quot;20300&quot; value=&quot;Slide 25 - &amp;quot;Afternoon Break 1&amp;quot;&quot;/&gt;&lt;property id=&quot;20307&quot; value=&quot;490&quot;/&gt;&lt;/object&gt;&lt;object type=&quot;3&quot; unique_id=&quot;1117505&quot;&gt;&lt;property id=&quot;20148&quot; value=&quot;5&quot;/&gt;&lt;property id=&quot;20300&quot; value=&quot;Slide 22 - &amp;quot;Activity Part 1 – Discuss Your Tradeoffs&amp;quot;&quot;/&gt;&lt;property id=&quot;20307&quot; value=&quot;491&quot;/&gt;&lt;/object&gt;&lt;object type=&quot;3&quot; unique_id=&quot;1117506&quot;&gt;&lt;property id=&quot;20148&quot; value=&quot;5&quot;/&gt;&lt;property id=&quot;20300&quot; value=&quot;Slide 23 - &amp;quot;Activity Part 2 – Prepping for the Negotiation&amp;quot;&quot;/&gt;&lt;property id=&quot;20307&quot; value=&quot;492&quot;/&gt;&lt;/object&gt;&lt;/object&gt;&lt;object type=&quot;8&quot; unique_id=&quot;158544&quot;&gt;&lt;/object&gt;&lt;object type=&quot;4&quot; unique_id=&quot;158643&quot;&gt;&lt;object type=&quot;5&quot; unique_id=&quot;158695&quot;&gt;&lt;property id=&quot;20149&quot; value=&quot;HUD LEARN&quot;/&gt;&lt;/object&gt;&lt;/object&gt;&lt;object type=&quot;10&quot; unique_id=&quot;158644&quot;&gt;&lt;object type=&quot;11&quot; unique_id=&quot;158645&quot;&gt;&lt;property id=&quot;20180&quot; value=&quot;0&quot;/&gt;&lt;property id=&quot;20181&quot; value=&quot;1&quot;/&gt;&lt;property id=&quot;20183&quot; value=&quot;1&quot;/&gt;&lt;/object&gt;&lt;object type=&quot;12&quot; unique_id=&quot;1586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A97F37-F081-4D2F-A66A-6B654F02F915}">
  <ds:schemaRefs>
    <ds:schemaRef ds:uri="http://schemas.microsoft.com/sharepoint/v3/contenttype/forms"/>
  </ds:schemaRefs>
</ds:datastoreItem>
</file>

<file path=customXml/itemProps2.xml><?xml version="1.0" encoding="utf-8"?>
<ds:datastoreItem xmlns:ds="http://schemas.openxmlformats.org/officeDocument/2006/customXml" ds:itemID="{AE51C4BD-313F-4392-A134-2ECE35F86BDF}">
  <ds:schemaRefs>
    <ds:schemaRef ds:uri="http://schemas.microsoft.com/office/2006/documentManagement/types"/>
    <ds:schemaRef ds:uri="http://schemas.microsoft.com/office/infopath/2007/PartnerControls"/>
    <ds:schemaRef ds:uri="http://www.w3.org/XML/1998/namespace"/>
    <ds:schemaRef ds:uri="http://purl.org/dc/dcmitype/"/>
    <ds:schemaRef ds:uri="http://purl.org/dc/elements/1.1/"/>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C3A68F1-1F00-4832-9102-E82E92DAE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16661</TotalTime>
  <Words>4657</Words>
  <Application>Microsoft Office PowerPoint</Application>
  <PresentationFormat>Widescreen</PresentationFormat>
  <Paragraphs>490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Open Sans</vt:lpstr>
      <vt:lpstr>Times New Roman</vt:lpstr>
      <vt:lpstr>Office Theme</vt:lpstr>
      <vt:lpstr>Digital Services Contracting Professional Development MVP Program    Release 4 Classroom Session</vt:lpstr>
      <vt:lpstr>Logistics </vt:lpstr>
      <vt:lpstr>Where You’ve Been</vt:lpstr>
      <vt:lpstr>Where You’ve Been</vt:lpstr>
      <vt:lpstr>Agenda </vt:lpstr>
      <vt:lpstr>LDA/Shark Tank Prep</vt:lpstr>
      <vt:lpstr>Shark Tank Prep Time </vt:lpstr>
      <vt:lpstr>Live Digital Assignment Final Presentation</vt:lpstr>
      <vt:lpstr>Live Digital Assignment: Self Ratings &amp;  Peer Ratings </vt:lpstr>
      <vt:lpstr>Live Digital Assignment: Self Ratings &amp;  Peer Ratings </vt:lpstr>
      <vt:lpstr>Live Digital Assignment: Expert Panel Ratings</vt:lpstr>
      <vt:lpstr>Live Digital Assignment: Expert Panel Ratings</vt:lpstr>
      <vt:lpstr>Stakeholder Interview &amp; Shadowing Debrief</vt:lpstr>
      <vt:lpstr>Stakeholder Interviews &amp; Shadowing</vt:lpstr>
      <vt:lpstr>So How Did Stakeholder Interviewing Go?</vt:lpstr>
      <vt:lpstr>Morning Break</vt:lpstr>
      <vt:lpstr>So How Did Shadowing Go?</vt:lpstr>
      <vt:lpstr>Lunch</vt:lpstr>
      <vt:lpstr>MAP Scenario Conclusion</vt:lpstr>
      <vt:lpstr>MAP Case Study Overview</vt:lpstr>
      <vt:lpstr>The Technical Tradeoff</vt:lpstr>
      <vt:lpstr>Activity Part 1 – Discuss Your Tradeoffs</vt:lpstr>
      <vt:lpstr>Activity Part 2 – Prepping for the Negotiation</vt:lpstr>
      <vt:lpstr>Activity Part 3 – Let’s Make a Deal!</vt:lpstr>
      <vt:lpstr>Afternoon Break 1</vt:lpstr>
      <vt:lpstr>Guest Speaker: Acumen</vt:lpstr>
      <vt:lpstr>Afternoon Break 2</vt:lpstr>
      <vt:lpstr>Leading Change</vt:lpstr>
      <vt:lpstr>PowerPoint Presentation</vt:lpstr>
      <vt:lpstr>Graduation Details</vt:lpstr>
      <vt:lpstr>Graduation Day!</vt:lpstr>
      <vt:lpstr>Preview of Tomorrow</vt:lpstr>
      <vt:lpstr>Day 2 Agenda</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Lauren E. Tindall</cp:lastModifiedBy>
  <cp:revision>687</cp:revision>
  <cp:lastPrinted>2016-11-15T12:49:44Z</cp:lastPrinted>
  <dcterms:created xsi:type="dcterms:W3CDTF">2015-09-18T18:18:02Z</dcterms:created>
  <dcterms:modified xsi:type="dcterms:W3CDTF">2017-01-05T18:46:02Z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