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316" r:id="rId23"/>
    <p:sldId id="317" r:id="rId24"/>
  </p:sldIdLst>
  <p:sldSz cx="9144000" cy="5143500" type="screen16x9"/>
  <p:notesSz cx="6858000" cy="9144000"/>
  <p:embeddedFontLst>
    <p:embeddedFont>
      <p:font typeface="Barlow" panose="00000500000000000000" pitchFamily="2" charset="0"/>
      <p:regular r:id="rId26"/>
      <p:bold r:id="rId27"/>
      <p:italic r:id="rId28"/>
      <p:boldItalic r:id="rId29"/>
    </p:embeddedFont>
    <p:embeddedFont>
      <p:font typeface="Barlow ExtraLight" panose="00000300000000000000" pitchFamily="2" charset="0"/>
      <p:regular r:id="rId30"/>
      <p:bold r:id="rId31"/>
      <p:italic r:id="rId32"/>
      <p:boldItalic r:id="rId33"/>
    </p:embeddedFont>
    <p:embeddedFont>
      <p:font typeface="Barlow Light" panose="00000400000000000000" pitchFamily="2" charset="0"/>
      <p:regular r:id="rId34"/>
      <p:bold r:id="rId35"/>
      <p:italic r:id="rId36"/>
      <p:boldItalic r:id="rId37"/>
    </p:embeddedFont>
    <p:embeddedFont>
      <p:font typeface="Barlow Medium" panose="00000600000000000000" pitchFamily="2" charset="0"/>
      <p:regular r:id="rId38"/>
      <p:bold r:id="rId39"/>
      <p:italic r:id="rId40"/>
      <p:boldItalic r:id="rId41"/>
    </p:embeddedFont>
    <p:embeddedFont>
      <p:font typeface="Hepta Slab" panose="020B0604020202020204" charset="0"/>
      <p:regular r:id="rId42"/>
      <p:bold r:id="rId43"/>
    </p:embeddedFont>
    <p:embeddedFont>
      <p:font typeface="Hepta Slab Light" panose="020B0604020202020204" charset="0"/>
      <p:regular r:id="rId44"/>
      <p:bold r:id="rId45"/>
    </p:embeddedFont>
    <p:embeddedFont>
      <p:font typeface="Hepta Slab Medium" panose="020B0604020202020204" charset="0"/>
      <p:regular r:id="rId46"/>
      <p:bold r:id="rId47"/>
    </p:embeddedFont>
    <p:embeddedFont>
      <p:font typeface="Inter" panose="020B0604020202020204" charset="0"/>
      <p:regular r:id="rId48"/>
      <p:bold r:id="rId49"/>
      <p:italic r:id="rId50"/>
      <p:boldItalic r:id="rId51"/>
    </p:embeddedFont>
    <p:embeddedFont>
      <p:font typeface="Nunito"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D12DC5-2473-47BE-93E9-3606576C768E}">
  <a:tblStyle styleId="{F0D12DC5-2473-47BE-93E9-3606576C768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324" y="3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8.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font" Target="fonts/font25.fntdata"/><Relationship Id="rId55" Type="http://schemas.openxmlformats.org/officeDocument/2006/relationships/font" Target="fonts/font30.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4.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font" Target="fonts/font28.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2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16.fntdata"/><Relationship Id="rId54" Type="http://schemas.openxmlformats.org/officeDocument/2006/relationships/font" Target="fonts/font29.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71dbe69215_0_1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g371dbe69215_0_1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g371dbe69215_0_1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71dbe69215_0_1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371dbe69215_0_1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39" name="Google Shape;539;g371dbe69215_0_1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371dbe69215_0_1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g371dbe69215_0_1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47" name="Google Shape;547;g371dbe69215_0_1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371dbe69215_0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g371dbe69215_0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Don’t worry about forgetting—struggling a bit actually helps memory. Testing yourself, explaining out loud, and reflecting on mistakes = better retention.</a:t>
            </a:r>
            <a:endParaRPr/>
          </a:p>
        </p:txBody>
      </p:sp>
      <p:sp>
        <p:nvSpPr>
          <p:cNvPr id="556" name="Google Shape;556;g371dbe69215_0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371dbe69215_0_4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3" name="Google Shape;563;g371dbe69215_0_4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371dbe69215_0_4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71dbe69215_0_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71dbe69215_0_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71dbe69215_0_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71dbe69215_0_5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371dbe69215_0_5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Simple techniques like Pomodoro help you get more out of your learning time—especially when juggling a busy schedule.</a:t>
            </a:r>
            <a:endParaRPr/>
          </a:p>
        </p:txBody>
      </p:sp>
      <p:sp>
        <p:nvSpPr>
          <p:cNvPr id="581" name="Google Shape;581;g371dbe69215_0_5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71dbe69215_0_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9" name="Google Shape;589;g371dbe69215_0_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371dbe69215_0_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71dbe69215_0_1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371dbe69215_0_1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371dbe69215_0_1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71dbe69215_0_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g371dbe69215_0_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We’ve structured DITAP to reflect how people really learn. The goal isn’t to memorize and move on—it’s to build durable knowledge through repeated, meaningful practice.</a:t>
            </a:r>
            <a:endParaRPr/>
          </a:p>
        </p:txBody>
      </p:sp>
      <p:sp>
        <p:nvSpPr>
          <p:cNvPr id="607" name="Google Shape;607;g371dbe69215_0_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4214c1f2a9_0_38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34214c1f2a9_0_3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Welcome! Today we’re going to explore how learning actually works—and how to make the most of your DITAP experience. This content is grounded in adult learning science and tailored to your work in federal procurement.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36a93d0208c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g36a93d0208c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36a93d0208c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6a93d0208c_0_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g36a93d0208c_0_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36a93d0208c_0_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34221800990_4_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g34221800990_4_83: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g34221800990_4_83: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Most of us were taught to learn by cramming or passively listening—but research shows that retention skyrockets when we actively use or explain the material.</a:t>
            </a:r>
            <a:endParaRPr/>
          </a:p>
        </p:txBody>
      </p:sp>
      <p:sp>
        <p:nvSpPr>
          <p:cNvPr id="482" name="Google Shape;482;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71dbe69215_0_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g371dbe69215_0_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Our understanding of learning has evolved. It’s not about downloading information—it’s about interacting with it over time.</a:t>
            </a:r>
            <a:endParaRPr/>
          </a:p>
        </p:txBody>
      </p:sp>
      <p:sp>
        <p:nvSpPr>
          <p:cNvPr id="490" name="Google Shape;490;g371dbe69215_0_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71dbe69215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371dbe69215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You’ll encounter a range of formats in DITAP—and they’re all intentional. Each mode is designed to reinforce the others.</a:t>
            </a:r>
            <a:endParaRPr/>
          </a:p>
        </p:txBody>
      </p:sp>
      <p:sp>
        <p:nvSpPr>
          <p:cNvPr id="498" name="Google Shape;498;g371dbe69215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71dbe69215_0_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371dbe69215_0_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Understanding even a little about the brain can help you structure your learning in ways that stick.</a:t>
            </a:r>
            <a:endParaRPr/>
          </a:p>
        </p:txBody>
      </p:sp>
      <p:sp>
        <p:nvSpPr>
          <p:cNvPr id="506" name="Google Shape;506;g371dbe69215_0_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71dbe69215_0_1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g371dbe69215_0_1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g371dbe69215_0_1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71dbe69215_0_1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371dbe69215_0_1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Use Zoom polling, chat feature, or show of hands to collect responses. </a:t>
            </a:r>
            <a:endParaRPr/>
          </a:p>
        </p:txBody>
      </p:sp>
      <p:sp>
        <p:nvSpPr>
          <p:cNvPr id="522" name="Google Shape;522;g371dbe69215_0_1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4"/>
        <p:cNvGrpSpPr/>
        <p:nvPr/>
      </p:nvGrpSpPr>
      <p:grpSpPr>
        <a:xfrm>
          <a:off x="0" y="0"/>
          <a:ext cx="0" cy="0"/>
          <a:chOff x="0" y="0"/>
          <a:chExt cx="0" cy="0"/>
        </a:xfrm>
      </p:grpSpPr>
      <p:sp>
        <p:nvSpPr>
          <p:cNvPr id="145" name="Google Shape;14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6" name="Google Shape;146;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7" name="Google Shape;14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0" name="Google Shape;15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4" name="Google Shape;15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9" name="Google Shape;16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3" name="Google Shape;17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4" name="Google Shape;17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5" name="Google Shape;17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2" name="Google Shape;18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28"/>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89" name="Google Shape;189;p28"/>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0" name="Google Shape;190;p28"/>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28"/>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28"/>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28"/>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7" name="Google Shape;197;p29"/>
          <p:cNvSpPr>
            <a:spLocks noGrp="1"/>
          </p:cNvSpPr>
          <p:nvPr>
            <p:ph type="pic" idx="2"/>
          </p:nvPr>
        </p:nvSpPr>
        <p:spPr>
          <a:xfrm>
            <a:off x="4992024" y="1152775"/>
            <a:ext cx="3840300" cy="3416400"/>
          </a:xfrm>
          <a:prstGeom prst="rect">
            <a:avLst/>
          </a:prstGeom>
          <a:noFill/>
          <a:ln>
            <a:noFill/>
          </a:ln>
        </p:spPr>
      </p:sp>
      <p:sp>
        <p:nvSpPr>
          <p:cNvPr id="198" name="Google Shape;19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99"/>
        <p:cNvGrpSpPr/>
        <p:nvPr/>
      </p:nvGrpSpPr>
      <p:grpSpPr>
        <a:xfrm>
          <a:off x="0" y="0"/>
          <a:ext cx="0" cy="0"/>
          <a:chOff x="0" y="0"/>
          <a:chExt cx="0" cy="0"/>
        </a:xfrm>
      </p:grpSpPr>
      <p:sp>
        <p:nvSpPr>
          <p:cNvPr id="200" name="Google Shape;2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1" name="Google Shape;201;p3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2" name="Google Shape;20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3" name="Google Shape;20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4" name="Google Shape;204;p30"/>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30"/>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6"/>
        <p:cNvGrpSpPr/>
        <p:nvPr/>
      </p:nvGrpSpPr>
      <p:grpSpPr>
        <a:xfrm>
          <a:off x="0" y="0"/>
          <a:ext cx="0" cy="0"/>
          <a:chOff x="0" y="0"/>
          <a:chExt cx="0" cy="0"/>
        </a:xfrm>
      </p:grpSpPr>
      <p:sp>
        <p:nvSpPr>
          <p:cNvPr id="207" name="Google Shape;20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8" name="Google Shape;208;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9" name="Google Shape;209;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0" name="Google Shape;210;p31"/>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2" name="Google Shape;212;p31"/>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3" name="Google Shape;213;p31"/>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4" name="Google Shape;214;p31"/>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5"/>
        <p:cNvGrpSpPr/>
        <p:nvPr/>
      </p:nvGrpSpPr>
      <p:grpSpPr>
        <a:xfrm>
          <a:off x="0" y="0"/>
          <a:ext cx="0" cy="0"/>
          <a:chOff x="0" y="0"/>
          <a:chExt cx="0" cy="0"/>
        </a:xfrm>
      </p:grpSpPr>
      <p:sp>
        <p:nvSpPr>
          <p:cNvPr id="216" name="Google Shape;21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7" name="Google Shape;217;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8" name="Google Shape;218;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9" name="Google Shape;219;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2" name="Google Shape;222;p32"/>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2"/>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4" name="Google Shape;224;p32"/>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2"/>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9" name="Google Shape;229;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2" name="Google Shape;232;p34"/>
          <p:cNvSpPr>
            <a:spLocks noGrp="1"/>
          </p:cNvSpPr>
          <p:nvPr>
            <p:ph type="pic" idx="2"/>
          </p:nvPr>
        </p:nvSpPr>
        <p:spPr>
          <a:xfrm>
            <a:off x="4804825" y="1133300"/>
            <a:ext cx="4027500" cy="2392800"/>
          </a:xfrm>
          <a:prstGeom prst="rect">
            <a:avLst/>
          </a:prstGeom>
          <a:noFill/>
          <a:ln>
            <a:noFill/>
          </a:ln>
        </p:spPr>
      </p:sp>
      <p:sp>
        <p:nvSpPr>
          <p:cNvPr id="233" name="Google Shape;233;p34"/>
          <p:cNvSpPr>
            <a:spLocks noGrp="1"/>
          </p:cNvSpPr>
          <p:nvPr>
            <p:ph type="pic" idx="3"/>
          </p:nvPr>
        </p:nvSpPr>
        <p:spPr>
          <a:xfrm>
            <a:off x="311725" y="1133300"/>
            <a:ext cx="4027500" cy="2392800"/>
          </a:xfrm>
          <a:prstGeom prst="rect">
            <a:avLst/>
          </a:prstGeom>
          <a:noFill/>
          <a:ln>
            <a:noFill/>
          </a:ln>
        </p:spPr>
      </p:sp>
      <p:sp>
        <p:nvSpPr>
          <p:cNvPr id="234" name="Google Shape;234;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6" name="Google Shape;2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8" name="Google Shape;238;p34"/>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1" name="Google Shape;241;p35"/>
          <p:cNvSpPr>
            <a:spLocks noGrp="1"/>
          </p:cNvSpPr>
          <p:nvPr>
            <p:ph type="pic" idx="2"/>
          </p:nvPr>
        </p:nvSpPr>
        <p:spPr>
          <a:xfrm>
            <a:off x="6205225" y="1128325"/>
            <a:ext cx="2627100" cy="2273100"/>
          </a:xfrm>
          <a:prstGeom prst="rect">
            <a:avLst/>
          </a:prstGeom>
          <a:noFill/>
          <a:ln>
            <a:noFill/>
          </a:ln>
        </p:spPr>
      </p:sp>
      <p:sp>
        <p:nvSpPr>
          <p:cNvPr id="242" name="Google Shape;242;p35"/>
          <p:cNvSpPr>
            <a:spLocks noGrp="1"/>
          </p:cNvSpPr>
          <p:nvPr>
            <p:ph type="pic" idx="3"/>
          </p:nvPr>
        </p:nvSpPr>
        <p:spPr>
          <a:xfrm>
            <a:off x="311725" y="1128325"/>
            <a:ext cx="2627100" cy="2273100"/>
          </a:xfrm>
          <a:prstGeom prst="rect">
            <a:avLst/>
          </a:prstGeom>
          <a:noFill/>
          <a:ln>
            <a:noFill/>
          </a:ln>
        </p:spPr>
      </p:sp>
      <p:sp>
        <p:nvSpPr>
          <p:cNvPr id="243" name="Google Shape;243;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4" name="Google Shape;244;p35"/>
          <p:cNvSpPr>
            <a:spLocks noGrp="1"/>
          </p:cNvSpPr>
          <p:nvPr>
            <p:ph type="pic" idx="5"/>
          </p:nvPr>
        </p:nvSpPr>
        <p:spPr>
          <a:xfrm>
            <a:off x="3255250" y="1128325"/>
            <a:ext cx="2627100" cy="2273100"/>
          </a:xfrm>
          <a:prstGeom prst="rect">
            <a:avLst/>
          </a:prstGeom>
          <a:noFill/>
          <a:ln>
            <a:noFill/>
          </a:ln>
        </p:spPr>
      </p:sp>
      <p:sp>
        <p:nvSpPr>
          <p:cNvPr id="245" name="Google Shape;245;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7" name="Google Shape;24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5"/>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9" name="Google Shape;249;p35"/>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0" name="Google Shape;250;p35"/>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1"/>
        <p:cNvGrpSpPr/>
        <p:nvPr/>
      </p:nvGrpSpPr>
      <p:grpSpPr>
        <a:xfrm>
          <a:off x="0" y="0"/>
          <a:ext cx="0" cy="0"/>
          <a:chOff x="0" y="0"/>
          <a:chExt cx="0" cy="0"/>
        </a:xfrm>
      </p:grpSpPr>
      <p:sp>
        <p:nvSpPr>
          <p:cNvPr id="252" name="Google Shape;252;p36"/>
          <p:cNvSpPr>
            <a:spLocks noGrp="1"/>
          </p:cNvSpPr>
          <p:nvPr>
            <p:ph type="pic" idx="2"/>
          </p:nvPr>
        </p:nvSpPr>
        <p:spPr>
          <a:xfrm>
            <a:off x="311700" y="445025"/>
            <a:ext cx="8520600" cy="4218300"/>
          </a:xfrm>
          <a:prstGeom prst="rect">
            <a:avLst/>
          </a:prstGeom>
          <a:noFill/>
          <a:ln>
            <a:noFill/>
          </a:ln>
        </p:spPr>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4"/>
        <p:cNvGrpSpPr/>
        <p:nvPr/>
      </p:nvGrpSpPr>
      <p:grpSpPr>
        <a:xfrm>
          <a:off x="0" y="0"/>
          <a:ext cx="0" cy="0"/>
          <a:chOff x="0" y="0"/>
          <a:chExt cx="0" cy="0"/>
        </a:xfrm>
      </p:grpSpPr>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6" name="Google Shape;256;p37"/>
          <p:cNvSpPr>
            <a:spLocks noGrp="1"/>
          </p:cNvSpPr>
          <p:nvPr>
            <p:ph type="pic" idx="2"/>
          </p:nvPr>
        </p:nvSpPr>
        <p:spPr>
          <a:xfrm>
            <a:off x="3389600" y="118913"/>
            <a:ext cx="1643700" cy="1535100"/>
          </a:xfrm>
          <a:prstGeom prst="rect">
            <a:avLst/>
          </a:prstGeom>
          <a:noFill/>
          <a:ln>
            <a:noFill/>
          </a:ln>
        </p:spPr>
      </p:sp>
      <p:sp>
        <p:nvSpPr>
          <p:cNvPr id="257" name="Google Shape;257;p37"/>
          <p:cNvSpPr>
            <a:spLocks noGrp="1"/>
          </p:cNvSpPr>
          <p:nvPr>
            <p:ph type="pic" idx="3"/>
          </p:nvPr>
        </p:nvSpPr>
        <p:spPr>
          <a:xfrm>
            <a:off x="5195935" y="118913"/>
            <a:ext cx="1643700" cy="1535100"/>
          </a:xfrm>
          <a:prstGeom prst="rect">
            <a:avLst/>
          </a:prstGeom>
          <a:noFill/>
          <a:ln>
            <a:noFill/>
          </a:ln>
        </p:spPr>
      </p:sp>
      <p:sp>
        <p:nvSpPr>
          <p:cNvPr id="258" name="Google Shape;258;p37"/>
          <p:cNvSpPr>
            <a:spLocks noGrp="1"/>
          </p:cNvSpPr>
          <p:nvPr>
            <p:ph type="pic" idx="4"/>
          </p:nvPr>
        </p:nvSpPr>
        <p:spPr>
          <a:xfrm>
            <a:off x="7002270" y="118913"/>
            <a:ext cx="1643700" cy="1535100"/>
          </a:xfrm>
          <a:prstGeom prst="rect">
            <a:avLst/>
          </a:prstGeom>
          <a:noFill/>
          <a:ln>
            <a:noFill/>
          </a:ln>
        </p:spPr>
      </p:sp>
      <p:sp>
        <p:nvSpPr>
          <p:cNvPr id="259" name="Google Shape;259;p37"/>
          <p:cNvSpPr>
            <a:spLocks noGrp="1"/>
          </p:cNvSpPr>
          <p:nvPr>
            <p:ph type="pic" idx="5"/>
          </p:nvPr>
        </p:nvSpPr>
        <p:spPr>
          <a:xfrm>
            <a:off x="3389588" y="1804212"/>
            <a:ext cx="1643700" cy="1535100"/>
          </a:xfrm>
          <a:prstGeom prst="rect">
            <a:avLst/>
          </a:prstGeom>
          <a:noFill/>
          <a:ln>
            <a:noFill/>
          </a:ln>
        </p:spPr>
      </p:sp>
      <p:sp>
        <p:nvSpPr>
          <p:cNvPr id="260" name="Google Shape;260;p37"/>
          <p:cNvSpPr>
            <a:spLocks noGrp="1"/>
          </p:cNvSpPr>
          <p:nvPr>
            <p:ph type="pic" idx="6"/>
          </p:nvPr>
        </p:nvSpPr>
        <p:spPr>
          <a:xfrm>
            <a:off x="5195922" y="1804212"/>
            <a:ext cx="1643700" cy="1535100"/>
          </a:xfrm>
          <a:prstGeom prst="rect">
            <a:avLst/>
          </a:prstGeom>
          <a:noFill/>
          <a:ln>
            <a:noFill/>
          </a:ln>
        </p:spPr>
      </p:sp>
      <p:sp>
        <p:nvSpPr>
          <p:cNvPr id="261" name="Google Shape;261;p37"/>
          <p:cNvSpPr>
            <a:spLocks noGrp="1"/>
          </p:cNvSpPr>
          <p:nvPr>
            <p:ph type="pic" idx="7"/>
          </p:nvPr>
        </p:nvSpPr>
        <p:spPr>
          <a:xfrm>
            <a:off x="7002257" y="1804212"/>
            <a:ext cx="1643700" cy="1535100"/>
          </a:xfrm>
          <a:prstGeom prst="rect">
            <a:avLst/>
          </a:prstGeom>
          <a:noFill/>
          <a:ln>
            <a:noFill/>
          </a:ln>
        </p:spPr>
      </p:sp>
      <p:sp>
        <p:nvSpPr>
          <p:cNvPr id="262" name="Google Shape;262;p3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7"/>
          <p:cNvSpPr>
            <a:spLocks noGrp="1"/>
          </p:cNvSpPr>
          <p:nvPr>
            <p:ph type="pic" idx="8"/>
          </p:nvPr>
        </p:nvSpPr>
        <p:spPr>
          <a:xfrm>
            <a:off x="3389588" y="3489487"/>
            <a:ext cx="1643700" cy="1535100"/>
          </a:xfrm>
          <a:prstGeom prst="rect">
            <a:avLst/>
          </a:prstGeom>
          <a:noFill/>
          <a:ln>
            <a:noFill/>
          </a:ln>
        </p:spPr>
      </p:sp>
      <p:sp>
        <p:nvSpPr>
          <p:cNvPr id="264" name="Google Shape;264;p37"/>
          <p:cNvSpPr>
            <a:spLocks noGrp="1"/>
          </p:cNvSpPr>
          <p:nvPr>
            <p:ph type="pic" idx="9"/>
          </p:nvPr>
        </p:nvSpPr>
        <p:spPr>
          <a:xfrm>
            <a:off x="5195922" y="3489487"/>
            <a:ext cx="1643700" cy="1535100"/>
          </a:xfrm>
          <a:prstGeom prst="rect">
            <a:avLst/>
          </a:prstGeom>
          <a:noFill/>
          <a:ln>
            <a:noFill/>
          </a:ln>
        </p:spPr>
      </p:sp>
      <p:sp>
        <p:nvSpPr>
          <p:cNvPr id="265" name="Google Shape;265;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68" name="Google Shape;268;p3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69" name="Google Shape;2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39"/>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3" name="Google Shape;273;p39"/>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5"/>
        <p:cNvGrpSpPr/>
        <p:nvPr/>
      </p:nvGrpSpPr>
      <p:grpSpPr>
        <a:xfrm>
          <a:off x="0" y="0"/>
          <a:ext cx="0" cy="0"/>
          <a:chOff x="0" y="0"/>
          <a:chExt cx="0" cy="0"/>
        </a:xfrm>
      </p:grpSpPr>
      <p:sp>
        <p:nvSpPr>
          <p:cNvPr id="276" name="Google Shape;276;p4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7" name="Google Shape;277;p40"/>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78" name="Google Shape;278;p40"/>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9" name="Google Shape;279;p40"/>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0" name="Google Shape;280;p40"/>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1" name="Google Shape;281;p40"/>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2" name="Google Shape;282;p40"/>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3" name="Google Shape;283;p40"/>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4" name="Google Shape;284;p40"/>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5" name="Google Shape;285;p40"/>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6" name="Google Shape;286;p40"/>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7" name="Google Shape;287;p40"/>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8" name="Google Shape;288;p40"/>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9" name="Google Shape;289;p40"/>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0" name="Google Shape;290;p40"/>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1" name="Google Shape;291;p40"/>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2" name="Google Shape;292;p40"/>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3" name="Google Shape;293;p40"/>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4" name="Google Shape;294;p40"/>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5" name="Google Shape;295;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299" name="Google Shape;299;p41"/>
          <p:cNvSpPr>
            <a:spLocks noGrp="1"/>
          </p:cNvSpPr>
          <p:nvPr>
            <p:ph type="pic" idx="2"/>
          </p:nvPr>
        </p:nvSpPr>
        <p:spPr>
          <a:xfrm>
            <a:off x="3915225" y="1631250"/>
            <a:ext cx="4441200" cy="3009900"/>
          </a:xfrm>
          <a:prstGeom prst="roundRect">
            <a:avLst>
              <a:gd name="adj" fmla="val 16667"/>
            </a:avLst>
          </a:prstGeom>
          <a:noFill/>
          <a:ln>
            <a:noFill/>
          </a:ln>
        </p:spPr>
      </p:sp>
      <p:sp>
        <p:nvSpPr>
          <p:cNvPr id="300" name="Google Shape;300;p41"/>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1" name="Google Shape;301;p41"/>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2" name="Google Shape;302;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2"/>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6" name="Google Shape;306;p42"/>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7" name="Google Shape;307;p42"/>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8" name="Google Shape;308;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09"/>
        <p:cNvGrpSpPr/>
        <p:nvPr/>
      </p:nvGrpSpPr>
      <p:grpSpPr>
        <a:xfrm>
          <a:off x="0" y="0"/>
          <a:ext cx="0" cy="0"/>
          <a:chOff x="0" y="0"/>
          <a:chExt cx="0" cy="0"/>
        </a:xfrm>
      </p:grpSpPr>
      <p:sp>
        <p:nvSpPr>
          <p:cNvPr id="310" name="Google Shape;310;p43"/>
          <p:cNvSpPr>
            <a:spLocks noGrp="1"/>
          </p:cNvSpPr>
          <p:nvPr>
            <p:ph type="pic" idx="2"/>
          </p:nvPr>
        </p:nvSpPr>
        <p:spPr>
          <a:xfrm>
            <a:off x="791150" y="522900"/>
            <a:ext cx="1294800" cy="1918500"/>
          </a:xfrm>
          <a:prstGeom prst="rect">
            <a:avLst/>
          </a:prstGeom>
          <a:noFill/>
          <a:ln>
            <a:noFill/>
          </a:ln>
        </p:spPr>
      </p:sp>
      <p:sp>
        <p:nvSpPr>
          <p:cNvPr id="311" name="Google Shape;311;p43"/>
          <p:cNvSpPr>
            <a:spLocks noGrp="1"/>
          </p:cNvSpPr>
          <p:nvPr>
            <p:ph type="pic" idx="3"/>
          </p:nvPr>
        </p:nvSpPr>
        <p:spPr>
          <a:xfrm>
            <a:off x="2355375" y="522900"/>
            <a:ext cx="1294800" cy="1918500"/>
          </a:xfrm>
          <a:prstGeom prst="rect">
            <a:avLst/>
          </a:prstGeom>
          <a:noFill/>
          <a:ln>
            <a:noFill/>
          </a:ln>
        </p:spPr>
      </p:sp>
      <p:sp>
        <p:nvSpPr>
          <p:cNvPr id="312" name="Google Shape;312;p43"/>
          <p:cNvSpPr>
            <a:spLocks noGrp="1"/>
          </p:cNvSpPr>
          <p:nvPr>
            <p:ph type="pic" idx="4"/>
          </p:nvPr>
        </p:nvSpPr>
        <p:spPr>
          <a:xfrm>
            <a:off x="3921313" y="522900"/>
            <a:ext cx="1294800" cy="1918500"/>
          </a:xfrm>
          <a:prstGeom prst="rect">
            <a:avLst/>
          </a:prstGeom>
          <a:noFill/>
          <a:ln>
            <a:noFill/>
          </a:ln>
        </p:spPr>
      </p:sp>
      <p:sp>
        <p:nvSpPr>
          <p:cNvPr id="313" name="Google Shape;313;p43"/>
          <p:cNvSpPr>
            <a:spLocks noGrp="1"/>
          </p:cNvSpPr>
          <p:nvPr>
            <p:ph type="pic" idx="5"/>
          </p:nvPr>
        </p:nvSpPr>
        <p:spPr>
          <a:xfrm>
            <a:off x="5491588" y="522900"/>
            <a:ext cx="1294800" cy="1918500"/>
          </a:xfrm>
          <a:prstGeom prst="rect">
            <a:avLst/>
          </a:prstGeom>
          <a:noFill/>
          <a:ln>
            <a:noFill/>
          </a:ln>
        </p:spPr>
      </p:sp>
      <p:sp>
        <p:nvSpPr>
          <p:cNvPr id="314" name="Google Shape;314;p43"/>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5" name="Google Shape;315;p43"/>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3"/>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7" name="Google Shape;317;p43"/>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8" name="Google Shape;318;p43"/>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3"/>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3"/>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1" name="Google Shape;321;p43"/>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2" name="Google Shape;322;p43"/>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3"/>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7" name="Google Shape;327;p44"/>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28" name="Google Shape;328;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29"/>
        <p:cNvGrpSpPr/>
        <p:nvPr/>
      </p:nvGrpSpPr>
      <p:grpSpPr>
        <a:xfrm>
          <a:off x="0" y="0"/>
          <a:ext cx="0" cy="0"/>
          <a:chOff x="0" y="0"/>
          <a:chExt cx="0" cy="0"/>
        </a:xfrm>
      </p:grpSpPr>
      <p:sp>
        <p:nvSpPr>
          <p:cNvPr id="330" name="Google Shape;330;p45"/>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1" name="Google Shape;331;p45"/>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2" name="Google Shape;332;p45"/>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6" name="Google Shape;336;p46"/>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7" name="Google Shape;337;p46"/>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6"/>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6"/>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0" name="Google Shape;340;p46"/>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1" name="Google Shape;34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2"/>
        <p:cNvGrpSpPr/>
        <p:nvPr/>
      </p:nvGrpSpPr>
      <p:grpSpPr>
        <a:xfrm>
          <a:off x="0" y="0"/>
          <a:ext cx="0" cy="0"/>
          <a:chOff x="0" y="0"/>
          <a:chExt cx="0" cy="0"/>
        </a:xfrm>
      </p:grpSpPr>
      <p:sp>
        <p:nvSpPr>
          <p:cNvPr id="343" name="Google Shape;343;p47"/>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4" name="Google Shape;344;p47"/>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5" name="Google Shape;34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48" name="Google Shape;348;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49" name="Google Shape;34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3" name="Google Shape;353;p49"/>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4" name="Google Shape;354;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2" name="Google Shape;362;p50"/>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3" name="Google Shape;363;p50"/>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4" name="Google Shape;364;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7" name="Google Shape;367;p51"/>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68" name="Google Shape;36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2" name="Google Shape;372;p52"/>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3" name="Google Shape;373;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4"/>
        <p:cNvGrpSpPr/>
        <p:nvPr/>
      </p:nvGrpSpPr>
      <p:grpSpPr>
        <a:xfrm>
          <a:off x="0" y="0"/>
          <a:ext cx="0" cy="0"/>
          <a:chOff x="0" y="0"/>
          <a:chExt cx="0" cy="0"/>
        </a:xfrm>
      </p:grpSpPr>
      <p:sp>
        <p:nvSpPr>
          <p:cNvPr id="375" name="Google Shape;375;p53"/>
          <p:cNvSpPr>
            <a:spLocks noGrp="1"/>
          </p:cNvSpPr>
          <p:nvPr>
            <p:ph type="pic" idx="2"/>
          </p:nvPr>
        </p:nvSpPr>
        <p:spPr>
          <a:xfrm>
            <a:off x="0" y="0"/>
            <a:ext cx="9144000" cy="5143500"/>
          </a:xfrm>
          <a:prstGeom prst="rect">
            <a:avLst/>
          </a:prstGeom>
          <a:noFill/>
          <a:ln>
            <a:noFill/>
          </a:ln>
        </p:spPr>
      </p:sp>
      <p:sp>
        <p:nvSpPr>
          <p:cNvPr id="376" name="Google Shape;376;p53"/>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7" name="Google Shape;377;p53"/>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8" name="Google Shape;378;p53"/>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79" name="Google Shape;379;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0"/>
        <p:cNvGrpSpPr/>
        <p:nvPr/>
      </p:nvGrpSpPr>
      <p:grpSpPr>
        <a:xfrm>
          <a:off x="0" y="0"/>
          <a:ext cx="0" cy="0"/>
          <a:chOff x="0" y="0"/>
          <a:chExt cx="0" cy="0"/>
        </a:xfrm>
      </p:grpSpPr>
      <p:sp>
        <p:nvSpPr>
          <p:cNvPr id="381" name="Google Shape;381;p54"/>
          <p:cNvSpPr>
            <a:spLocks noGrp="1"/>
          </p:cNvSpPr>
          <p:nvPr>
            <p:ph type="pic" idx="2"/>
          </p:nvPr>
        </p:nvSpPr>
        <p:spPr>
          <a:xfrm>
            <a:off x="5485725" y="523025"/>
            <a:ext cx="3135300" cy="4097700"/>
          </a:xfrm>
          <a:prstGeom prst="roundRect">
            <a:avLst>
              <a:gd name="adj" fmla="val 16667"/>
            </a:avLst>
          </a:prstGeom>
          <a:noFill/>
          <a:ln>
            <a:noFill/>
          </a:ln>
        </p:spPr>
      </p:sp>
      <p:sp>
        <p:nvSpPr>
          <p:cNvPr id="382" name="Google Shape;382;p54"/>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3" name="Google Shape;383;p54"/>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4" name="Google Shape;384;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5"/>
        <p:cNvGrpSpPr/>
        <p:nvPr/>
      </p:nvGrpSpPr>
      <p:grpSpPr>
        <a:xfrm>
          <a:off x="0" y="0"/>
          <a:ext cx="0" cy="0"/>
          <a:chOff x="0" y="0"/>
          <a:chExt cx="0" cy="0"/>
        </a:xfrm>
      </p:grpSpPr>
      <p:sp>
        <p:nvSpPr>
          <p:cNvPr id="386" name="Google Shape;386;p55"/>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7" name="Google Shape;387;p55"/>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8" name="Google Shape;388;p55"/>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5"/>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0" name="Google Shape;390;p55"/>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5"/>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2" name="Google Shape;392;p55"/>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3" name="Google Shape;393;p55"/>
          <p:cNvSpPr>
            <a:spLocks noGrp="1"/>
          </p:cNvSpPr>
          <p:nvPr>
            <p:ph type="pic" idx="7"/>
          </p:nvPr>
        </p:nvSpPr>
        <p:spPr>
          <a:xfrm>
            <a:off x="7049625" y="523025"/>
            <a:ext cx="1305900" cy="1918500"/>
          </a:xfrm>
          <a:prstGeom prst="roundRect">
            <a:avLst>
              <a:gd name="adj" fmla="val 16667"/>
            </a:avLst>
          </a:prstGeom>
          <a:noFill/>
          <a:ln>
            <a:noFill/>
          </a:ln>
        </p:spPr>
      </p:sp>
      <p:sp>
        <p:nvSpPr>
          <p:cNvPr id="394" name="Google Shape;394;p55"/>
          <p:cNvSpPr>
            <a:spLocks noGrp="1"/>
          </p:cNvSpPr>
          <p:nvPr>
            <p:ph type="pic" idx="8"/>
          </p:nvPr>
        </p:nvSpPr>
        <p:spPr>
          <a:xfrm>
            <a:off x="784775" y="522100"/>
            <a:ext cx="1305900" cy="1918500"/>
          </a:xfrm>
          <a:prstGeom prst="roundRect">
            <a:avLst>
              <a:gd name="adj" fmla="val 16667"/>
            </a:avLst>
          </a:prstGeom>
          <a:noFill/>
          <a:ln>
            <a:noFill/>
          </a:ln>
        </p:spPr>
      </p:sp>
      <p:sp>
        <p:nvSpPr>
          <p:cNvPr id="395" name="Google Shape;395;p55"/>
          <p:cNvSpPr>
            <a:spLocks noGrp="1"/>
          </p:cNvSpPr>
          <p:nvPr>
            <p:ph type="pic" idx="9"/>
          </p:nvPr>
        </p:nvSpPr>
        <p:spPr>
          <a:xfrm>
            <a:off x="2343950" y="523500"/>
            <a:ext cx="1305900" cy="1918500"/>
          </a:xfrm>
          <a:prstGeom prst="roundRect">
            <a:avLst>
              <a:gd name="adj" fmla="val 16667"/>
            </a:avLst>
          </a:prstGeom>
          <a:noFill/>
          <a:ln>
            <a:noFill/>
          </a:ln>
        </p:spPr>
      </p:sp>
      <p:sp>
        <p:nvSpPr>
          <p:cNvPr id="396" name="Google Shape;396;p55"/>
          <p:cNvSpPr>
            <a:spLocks noGrp="1"/>
          </p:cNvSpPr>
          <p:nvPr>
            <p:ph type="pic" idx="13"/>
          </p:nvPr>
        </p:nvSpPr>
        <p:spPr>
          <a:xfrm>
            <a:off x="3915213" y="523500"/>
            <a:ext cx="1305900" cy="1918500"/>
          </a:xfrm>
          <a:prstGeom prst="roundRect">
            <a:avLst>
              <a:gd name="adj" fmla="val 16667"/>
            </a:avLst>
          </a:prstGeom>
          <a:noFill/>
          <a:ln>
            <a:noFill/>
          </a:ln>
        </p:spPr>
      </p:sp>
      <p:sp>
        <p:nvSpPr>
          <p:cNvPr id="397" name="Google Shape;397;p55"/>
          <p:cNvSpPr>
            <a:spLocks noGrp="1"/>
          </p:cNvSpPr>
          <p:nvPr>
            <p:ph type="pic" idx="14"/>
          </p:nvPr>
        </p:nvSpPr>
        <p:spPr>
          <a:xfrm>
            <a:off x="5490975" y="523500"/>
            <a:ext cx="1305900" cy="1918500"/>
          </a:xfrm>
          <a:prstGeom prst="roundRect">
            <a:avLst>
              <a:gd name="adj" fmla="val 16667"/>
            </a:avLst>
          </a:prstGeom>
          <a:noFill/>
          <a:ln>
            <a:noFill/>
          </a:ln>
        </p:spPr>
      </p:sp>
      <p:sp>
        <p:nvSpPr>
          <p:cNvPr id="398" name="Google Shape;398;p55"/>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99" name="Google Shape;399;p55"/>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0" name="Google Shape;400;p55"/>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1" name="Google Shape;401;p55"/>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2" name="Google Shape;402;p55"/>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5"/>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5"/>
        <p:cNvGrpSpPr/>
        <p:nvPr/>
      </p:nvGrpSpPr>
      <p:grpSpPr>
        <a:xfrm>
          <a:off x="0" y="0"/>
          <a:ext cx="0" cy="0"/>
          <a:chOff x="0" y="0"/>
          <a:chExt cx="0" cy="0"/>
        </a:xfrm>
      </p:grpSpPr>
      <p:sp>
        <p:nvSpPr>
          <p:cNvPr id="406" name="Google Shape;406;p56"/>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7" name="Google Shape;407;p56"/>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08" name="Google Shape;40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1" name="Google Shape;411;p57"/>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2" name="Google Shape;41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5" name="Google Shape;415;p58"/>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6" name="Google Shape;416;p58"/>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7" name="Google Shape;417;p58"/>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58"/>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58"/>
          <p:cNvSpPr>
            <a:spLocks noGrp="1"/>
          </p:cNvSpPr>
          <p:nvPr>
            <p:ph type="pic" idx="5"/>
          </p:nvPr>
        </p:nvSpPr>
        <p:spPr>
          <a:xfrm>
            <a:off x="7049625" y="1588125"/>
            <a:ext cx="1305900" cy="1918500"/>
          </a:xfrm>
          <a:prstGeom prst="roundRect">
            <a:avLst>
              <a:gd name="adj" fmla="val 16667"/>
            </a:avLst>
          </a:prstGeom>
          <a:noFill/>
          <a:ln>
            <a:noFill/>
          </a:ln>
        </p:spPr>
      </p:sp>
      <p:sp>
        <p:nvSpPr>
          <p:cNvPr id="420" name="Google Shape;420;p58"/>
          <p:cNvSpPr>
            <a:spLocks noGrp="1"/>
          </p:cNvSpPr>
          <p:nvPr>
            <p:ph type="pic" idx="6"/>
          </p:nvPr>
        </p:nvSpPr>
        <p:spPr>
          <a:xfrm>
            <a:off x="3915213" y="1588600"/>
            <a:ext cx="1305900" cy="1918500"/>
          </a:xfrm>
          <a:prstGeom prst="roundRect">
            <a:avLst>
              <a:gd name="adj" fmla="val 16667"/>
            </a:avLst>
          </a:prstGeom>
          <a:noFill/>
          <a:ln>
            <a:noFill/>
          </a:ln>
        </p:spPr>
      </p:sp>
      <p:sp>
        <p:nvSpPr>
          <p:cNvPr id="421" name="Google Shape;421;p58"/>
          <p:cNvSpPr>
            <a:spLocks noGrp="1"/>
          </p:cNvSpPr>
          <p:nvPr>
            <p:ph type="pic" idx="7"/>
          </p:nvPr>
        </p:nvSpPr>
        <p:spPr>
          <a:xfrm>
            <a:off x="5490975" y="1588600"/>
            <a:ext cx="1305900" cy="1918500"/>
          </a:xfrm>
          <a:prstGeom prst="roundRect">
            <a:avLst>
              <a:gd name="adj" fmla="val 16667"/>
            </a:avLst>
          </a:prstGeom>
          <a:noFill/>
          <a:ln>
            <a:noFill/>
          </a:ln>
        </p:spPr>
      </p:sp>
      <p:sp>
        <p:nvSpPr>
          <p:cNvPr id="422" name="Google Shape;422;p58"/>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3" name="Google Shape;423;p58"/>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4" name="Google Shape;424;p58"/>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58"/>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6" name="Google Shape;426;p58"/>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7" name="Google Shape;427;p58"/>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8" name="Google Shape;428;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29"/>
        <p:cNvGrpSpPr/>
        <p:nvPr/>
      </p:nvGrpSpPr>
      <p:grpSpPr>
        <a:xfrm>
          <a:off x="0" y="0"/>
          <a:ext cx="0" cy="0"/>
          <a:chOff x="0" y="0"/>
          <a:chExt cx="0" cy="0"/>
        </a:xfrm>
      </p:grpSpPr>
      <p:sp>
        <p:nvSpPr>
          <p:cNvPr id="430" name="Google Shape;430;p59"/>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1" name="Google Shape;431;p59"/>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2" name="Google Shape;432;p59"/>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3" name="Google Shape;433;p59"/>
          <p:cNvSpPr>
            <a:spLocks noGrp="1"/>
          </p:cNvSpPr>
          <p:nvPr>
            <p:ph type="pic" idx="3"/>
          </p:nvPr>
        </p:nvSpPr>
        <p:spPr>
          <a:xfrm>
            <a:off x="7049625" y="523025"/>
            <a:ext cx="1305900" cy="1918500"/>
          </a:xfrm>
          <a:prstGeom prst="roundRect">
            <a:avLst>
              <a:gd name="adj" fmla="val 16667"/>
            </a:avLst>
          </a:prstGeom>
          <a:noFill/>
          <a:ln>
            <a:noFill/>
          </a:ln>
        </p:spPr>
      </p:sp>
      <p:sp>
        <p:nvSpPr>
          <p:cNvPr id="434" name="Google Shape;434;p59"/>
          <p:cNvSpPr>
            <a:spLocks noGrp="1"/>
          </p:cNvSpPr>
          <p:nvPr>
            <p:ph type="pic" idx="4"/>
          </p:nvPr>
        </p:nvSpPr>
        <p:spPr>
          <a:xfrm>
            <a:off x="784775" y="522100"/>
            <a:ext cx="1305900" cy="1918500"/>
          </a:xfrm>
          <a:prstGeom prst="roundRect">
            <a:avLst>
              <a:gd name="adj" fmla="val 16667"/>
            </a:avLst>
          </a:prstGeom>
          <a:noFill/>
          <a:ln>
            <a:noFill/>
          </a:ln>
        </p:spPr>
      </p:sp>
      <p:sp>
        <p:nvSpPr>
          <p:cNvPr id="435" name="Google Shape;435;p59"/>
          <p:cNvSpPr>
            <a:spLocks noGrp="1"/>
          </p:cNvSpPr>
          <p:nvPr>
            <p:ph type="pic" idx="5"/>
          </p:nvPr>
        </p:nvSpPr>
        <p:spPr>
          <a:xfrm>
            <a:off x="2343950" y="523500"/>
            <a:ext cx="1305900" cy="1918500"/>
          </a:xfrm>
          <a:prstGeom prst="roundRect">
            <a:avLst>
              <a:gd name="adj" fmla="val 16667"/>
            </a:avLst>
          </a:prstGeom>
          <a:noFill/>
          <a:ln>
            <a:noFill/>
          </a:ln>
        </p:spPr>
      </p:sp>
      <p:sp>
        <p:nvSpPr>
          <p:cNvPr id="436" name="Google Shape;436;p59"/>
          <p:cNvSpPr>
            <a:spLocks noGrp="1"/>
          </p:cNvSpPr>
          <p:nvPr>
            <p:ph type="pic" idx="6"/>
          </p:nvPr>
        </p:nvSpPr>
        <p:spPr>
          <a:xfrm>
            <a:off x="3915213" y="523500"/>
            <a:ext cx="1305900" cy="1918500"/>
          </a:xfrm>
          <a:prstGeom prst="roundRect">
            <a:avLst>
              <a:gd name="adj" fmla="val 16667"/>
            </a:avLst>
          </a:prstGeom>
          <a:noFill/>
          <a:ln>
            <a:noFill/>
          </a:ln>
        </p:spPr>
      </p:sp>
      <p:sp>
        <p:nvSpPr>
          <p:cNvPr id="437" name="Google Shape;437;p59"/>
          <p:cNvSpPr>
            <a:spLocks noGrp="1"/>
          </p:cNvSpPr>
          <p:nvPr>
            <p:ph type="pic" idx="7"/>
          </p:nvPr>
        </p:nvSpPr>
        <p:spPr>
          <a:xfrm>
            <a:off x="5490975" y="523500"/>
            <a:ext cx="1305900" cy="1918500"/>
          </a:xfrm>
          <a:prstGeom prst="roundRect">
            <a:avLst>
              <a:gd name="adj" fmla="val 16667"/>
            </a:avLst>
          </a:prstGeom>
          <a:noFill/>
          <a:ln>
            <a:noFill/>
          </a:ln>
        </p:spPr>
      </p:sp>
      <p:sp>
        <p:nvSpPr>
          <p:cNvPr id="438" name="Google Shape;438;p59"/>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39" name="Google Shape;439;p59"/>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0" name="Google Shape;440;p59"/>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1" name="Google Shape;441;p59"/>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2" name="Google Shape;442;p59"/>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59"/>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59"/>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59"/>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59"/>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59"/>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1" name="Google Shape;451;p60"/>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2" name="Google Shape;452;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5" name="Google Shape;455;p61"/>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6" name="Google Shape;45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2" name="Google Shape;142;p16"/>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3" name="Google Shape;14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hyperlink" Target="http://aub.ie/212" TargetMode="External"/><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2124075"/>
            <a:ext cx="6172200" cy="547688"/>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0 - Orientation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a:extLst>
              <a:ext uri="{C183D7F6-B498-43B3-948B-1728B52AA6E4}">
                <adec:decorative xmlns:adec="http://schemas.microsoft.com/office/drawing/2017/decorative" val="1"/>
              </a:ext>
            </a:extLst>
          </p:cNvPr>
          <p:cNvSpPr/>
          <p:nvPr/>
        </p:nvSpPr>
        <p:spPr>
          <a:xfrm>
            <a:off x="609600" y="2786063"/>
            <a:ext cx="6172200" cy="238125"/>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
        <p:nvSpPr>
          <p:cNvPr id="2" name="Google Shape;467;p64">
            <a:extLst>
              <a:ext uri="{FF2B5EF4-FFF2-40B4-BE49-F238E27FC236}">
                <a16:creationId xmlns:a16="http://schemas.microsoft.com/office/drawing/2014/main" id="{DDB99B2B-CF84-537C-465A-ABAFF9B092FC}"/>
              </a:ext>
            </a:extLst>
          </p:cNvPr>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dirty="0">
                <a:solidFill>
                  <a:srgbClr val="000000"/>
                </a:solidFill>
                <a:latin typeface="Inter"/>
                <a:ea typeface="Inter"/>
                <a:cs typeface="Inter"/>
                <a:sym typeface="Inter"/>
              </a:rPr>
              <a:t>Presented by:</a:t>
            </a:r>
            <a:r>
              <a:rPr lang="en" sz="1350" dirty="0">
                <a:solidFill>
                  <a:srgbClr val="000000"/>
                </a:solidFill>
                <a:latin typeface="Inter"/>
                <a:ea typeface="Inter"/>
                <a:cs typeface="Inter"/>
                <a:sym typeface="Inter"/>
              </a:rPr>
              <a:t> [Facilitator Name]</a:t>
            </a:r>
            <a:endParaRPr sz="1350" dirty="0">
              <a:solidFill>
                <a:srgbClr val="000000"/>
              </a:solidFill>
              <a:latin typeface="Inter"/>
              <a:ea typeface="Inter"/>
              <a:cs typeface="Inter"/>
              <a:sym typeface="Inter"/>
            </a:endParaRPr>
          </a:p>
          <a:p>
            <a:pPr marL="0" lvl="0" indent="0" algn="l" rtl="0">
              <a:spcBef>
                <a:spcPts val="1200"/>
              </a:spcBef>
              <a:spcAft>
                <a:spcPts val="1200"/>
              </a:spcAft>
              <a:buNone/>
            </a:pPr>
            <a:r>
              <a:rPr lang="en" sz="1350" b="1" dirty="0">
                <a:solidFill>
                  <a:srgbClr val="000000"/>
                </a:solidFill>
                <a:latin typeface="Inter"/>
                <a:ea typeface="Inter"/>
                <a:cs typeface="Inter"/>
                <a:sym typeface="Inter"/>
              </a:rPr>
              <a:t>Date:</a:t>
            </a:r>
            <a:r>
              <a:rPr lang="en" sz="1350" dirty="0">
                <a:solidFill>
                  <a:srgbClr val="000000"/>
                </a:solidFill>
                <a:latin typeface="Inter"/>
                <a:ea typeface="Inter"/>
                <a:cs typeface="Inter"/>
                <a:sym typeface="Inter"/>
              </a:rPr>
              <a:t> [Session Date]</a:t>
            </a:r>
            <a:endParaRPr sz="135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1"/>
        <p:cNvGrpSpPr/>
        <p:nvPr/>
      </p:nvGrpSpPr>
      <p:grpSpPr>
        <a:xfrm>
          <a:off x="0" y="0"/>
          <a:ext cx="0" cy="0"/>
          <a:chOff x="0" y="0"/>
          <a:chExt cx="0" cy="0"/>
        </a:xfrm>
      </p:grpSpPr>
      <p:sp>
        <p:nvSpPr>
          <p:cNvPr id="532" name="Google Shape;532;p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3"/>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3" name="Google Shape;533;p73"/>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
        <p:nvSpPr>
          <p:cNvPr id="535" name="Google Shape;535;p73"/>
          <p:cNvSpPr txBox="1"/>
          <p:nvPr/>
        </p:nvSpPr>
        <p:spPr>
          <a:xfrm>
            <a:off x="609575" y="3285550"/>
            <a:ext cx="3000000" cy="808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4050" b="1">
                <a:solidFill>
                  <a:schemeClr val="dk1"/>
                </a:solidFill>
                <a:latin typeface="Inter"/>
                <a:ea typeface="Inter"/>
                <a:cs typeface="Inter"/>
                <a:sym typeface="Inter"/>
              </a:rPr>
              <a:t>True</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0"/>
        <p:cNvGrpSpPr/>
        <p:nvPr/>
      </p:nvGrpSpPr>
      <p:grpSpPr>
        <a:xfrm>
          <a:off x="0" y="0"/>
          <a:ext cx="0" cy="0"/>
          <a:chOff x="0" y="0"/>
          <a:chExt cx="0" cy="0"/>
        </a:xfrm>
      </p:grpSpPr>
      <p:sp>
        <p:nvSpPr>
          <p:cNvPr id="541" name="Google Shape;541;p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4"/>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2" name="Google Shape;542;p74"/>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The best way to learn something deeply is to study it, and nothing else, as intensely as possible. The more intense your focus, the longer lasting the learning will be.</a:t>
            </a:r>
            <a:endParaRPr sz="135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8"/>
        <p:cNvGrpSpPr/>
        <p:nvPr/>
      </p:nvGrpSpPr>
      <p:grpSpPr>
        <a:xfrm>
          <a:off x="0" y="0"/>
          <a:ext cx="0" cy="0"/>
          <a:chOff x="0" y="0"/>
          <a:chExt cx="0" cy="0"/>
        </a:xfrm>
      </p:grpSpPr>
      <p:sp>
        <p:nvSpPr>
          <p:cNvPr id="549" name="Google Shape;549;p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5"/>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0" name="Google Shape;550;p75"/>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dirty="0">
                <a:latin typeface="Inter"/>
                <a:ea typeface="Inter"/>
                <a:cs typeface="Inter"/>
                <a:sym typeface="Inter"/>
              </a:rPr>
              <a:t>The best way to learn something deeply is to study it, and nothing else, as intensely as possible. The more intense your focus, the longer lasting the learning will be.</a:t>
            </a:r>
            <a:endParaRPr sz="1350" dirty="0">
              <a:latin typeface="Inter"/>
              <a:ea typeface="Inter"/>
              <a:cs typeface="Inter"/>
              <a:sym typeface="Inter"/>
            </a:endParaRPr>
          </a:p>
        </p:txBody>
      </p:sp>
      <p:sp>
        <p:nvSpPr>
          <p:cNvPr id="552" name="Google Shape;552;p75"/>
          <p:cNvSpPr txBox="1"/>
          <p:nvPr/>
        </p:nvSpPr>
        <p:spPr>
          <a:xfrm>
            <a:off x="609575" y="3285550"/>
            <a:ext cx="3000000" cy="808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4050" b="1" dirty="0">
                <a:solidFill>
                  <a:schemeClr val="dk1"/>
                </a:solidFill>
                <a:latin typeface="Inter"/>
                <a:ea typeface="Inter"/>
                <a:cs typeface="Inter"/>
                <a:sym typeface="Inter"/>
              </a:rPr>
              <a:t>False</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7"/>
        <p:cNvGrpSpPr/>
        <p:nvPr/>
      </p:nvGrpSpPr>
      <p:grpSpPr>
        <a:xfrm>
          <a:off x="0" y="0"/>
          <a:ext cx="0" cy="0"/>
          <a:chOff x="0" y="0"/>
          <a:chExt cx="0" cy="0"/>
        </a:xfrm>
      </p:grpSpPr>
      <p:sp>
        <p:nvSpPr>
          <p:cNvPr id="558" name="Google Shape;558;p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6"/>
          <p:cNvSpPr>
            <a:spLocks noGrp="1"/>
          </p:cNvSpPr>
          <p:nvPr>
            <p:ph type="title" idx="4294967295"/>
          </p:nvPr>
        </p:nvSpPr>
        <p:spPr>
          <a:xfrm>
            <a:off x="609600" y="609600"/>
            <a:ext cx="61593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Active vs. Passive Learning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9" name="Google Shape;559;p76"/>
          <p:cNvSpPr/>
          <p:nvPr/>
        </p:nvSpPr>
        <p:spPr>
          <a:xfrm>
            <a:off x="609575" y="1404750"/>
            <a:ext cx="7636500" cy="30117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Retrieval &gt; Rereading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Teaching &gt; Testing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Spaced practice &gt; Cramming</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Feedback is key</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Aim for ~85% success + ~15% struggle</a:t>
            </a:r>
            <a:endParaRPr sz="13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5"/>
        <p:cNvGrpSpPr/>
        <p:nvPr/>
      </p:nvGrpSpPr>
      <p:grpSpPr>
        <a:xfrm>
          <a:off x="0" y="0"/>
          <a:ext cx="0" cy="0"/>
          <a:chOff x="0" y="0"/>
          <a:chExt cx="0" cy="0"/>
        </a:xfrm>
      </p:grpSpPr>
      <p:sp>
        <p:nvSpPr>
          <p:cNvPr id="566" name="Google Shape;566;p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7"/>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Poll: Which of these improves learning most?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7" name="Google Shape;567;p77"/>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125">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8"/>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Poll: Which of these improves learning most?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5" name="Google Shape;575;p78"/>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marL="457200" lvl="0" indent="-314325" algn="l" rtl="0">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125">
              <a:latin typeface="Inter"/>
              <a:ea typeface="Inter"/>
              <a:cs typeface="Inter"/>
              <a:sym typeface="Inter"/>
            </a:endParaRPr>
          </a:p>
        </p:txBody>
      </p:sp>
      <p:sp>
        <p:nvSpPr>
          <p:cNvPr id="577" name="Google Shape;577;p78">
            <a:extLst>
              <a:ext uri="{C183D7F6-B498-43B3-948B-1728B52AA6E4}">
                <adec:decorative xmlns:adec="http://schemas.microsoft.com/office/drawing/2017/decorative" val="0"/>
              </a:ext>
            </a:extLst>
          </p:cNvPr>
          <p:cNvSpPr/>
          <p:nvPr/>
        </p:nvSpPr>
        <p:spPr>
          <a:xfrm>
            <a:off x="630900" y="2737500"/>
            <a:ext cx="3582300" cy="5346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9"/>
          <p:cNvSpPr>
            <a:spLocks noGrp="1"/>
          </p:cNvSpPr>
          <p:nvPr>
            <p:ph type="title" idx="4294967295"/>
          </p:nvPr>
        </p:nvSpPr>
        <p:spPr>
          <a:xfrm>
            <a:off x="609600" y="609600"/>
            <a:ext cx="573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Focus &amp; Time Management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4" name="Google Shape;584;p79"/>
          <p:cNvSpPr/>
          <p:nvPr/>
        </p:nvSpPr>
        <p:spPr>
          <a:xfrm>
            <a:off x="609575" y="1404750"/>
            <a:ext cx="7636500" cy="25731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Pomodoro Technique: 25 min focus + 5 min break</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Reduces procrastination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Encourages deep work</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Breaks boost retention</a:t>
            </a:r>
            <a:endParaRPr sz="1350">
              <a:latin typeface="Inter"/>
              <a:ea typeface="Inter"/>
              <a:cs typeface="Inter"/>
              <a:sym typeface="Inter"/>
            </a:endParaRPr>
          </a:p>
        </p:txBody>
      </p:sp>
      <p:pic>
        <p:nvPicPr>
          <p:cNvPr id="586" name="Google Shape;586;p79" descr="Macro Of A Kitchen Egg Timer - 10 Minutes (Provided by Getty Images)"/>
          <p:cNvPicPr preferRelativeResize="0"/>
          <p:nvPr/>
        </p:nvPicPr>
        <p:blipFill>
          <a:blip r:embed="rId3">
            <a:alphaModFix/>
          </a:blip>
          <a:stretch>
            <a:fillRect/>
          </a:stretch>
        </p:blipFill>
        <p:spPr>
          <a:xfrm>
            <a:off x="4689175" y="2106600"/>
            <a:ext cx="4315802" cy="2876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1"/>
        <p:cNvGrpSpPr/>
        <p:nvPr/>
      </p:nvGrpSpPr>
      <p:grpSpPr>
        <a:xfrm>
          <a:off x="0" y="0"/>
          <a:ext cx="0" cy="0"/>
          <a:chOff x="0" y="0"/>
          <a:chExt cx="0" cy="0"/>
        </a:xfrm>
      </p:grpSpPr>
      <p:sp>
        <p:nvSpPr>
          <p:cNvPr id="592" name="Google Shape;592;p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5D0523C3-B8D5-7969-EE2F-D2739B89B48A}"/>
              </a:ext>
            </a:extLst>
          </p:cNvPr>
          <p:cNvSpPr txBox="1">
            <a:spLocks noGrp="1"/>
          </p:cNvSpPr>
          <p:nvPr>
            <p:ph type="title" idx="4294967295"/>
          </p:nvPr>
        </p:nvSpPr>
        <p:spPr>
          <a:xfrm>
            <a:off x="609575" y="455711"/>
            <a:ext cx="2743200" cy="43088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Knowledge Check</a:t>
            </a:r>
          </a:p>
        </p:txBody>
      </p:sp>
      <p:sp>
        <p:nvSpPr>
          <p:cNvPr id="593" name="Google Shape;593;p80"/>
          <p:cNvSpPr/>
          <p:nvPr/>
        </p:nvSpPr>
        <p:spPr>
          <a:xfrm>
            <a:off x="609575" y="2512925"/>
            <a:ext cx="7636500" cy="20532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motivation</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intelligence</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personality</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prior knowledge</a:t>
            </a:r>
            <a:endParaRPr>
              <a:latin typeface="Inter"/>
              <a:ea typeface="Inter"/>
              <a:cs typeface="Inter"/>
              <a:sym typeface="Inter"/>
            </a:endParaRPr>
          </a:p>
        </p:txBody>
      </p:sp>
      <p:sp>
        <p:nvSpPr>
          <p:cNvPr id="594" name="Google Shape;594;p80"/>
          <p:cNvSpPr/>
          <p:nvPr/>
        </p:nvSpPr>
        <p:spPr>
          <a:xfrm>
            <a:off x="609600" y="1418828"/>
            <a:ext cx="8041200" cy="548872"/>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1800" b="1" dirty="0">
                <a:latin typeface="Inter"/>
                <a:ea typeface="Inter"/>
                <a:cs typeface="Inter"/>
                <a:sym typeface="Inter"/>
              </a:rPr>
              <a:t>Which of the following is the most important ingredient for conceptual learning (learning that transfers from one context to another, e.g. from this class to your actual job)?</a:t>
            </a:r>
            <a:endParaRPr sz="1800" b="1" dirty="0">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8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28457D87-CA68-A3A3-6C18-FAA4ED2F5B6B}"/>
              </a:ext>
            </a:extLst>
          </p:cNvPr>
          <p:cNvSpPr txBox="1">
            <a:spLocks noGrp="1"/>
          </p:cNvSpPr>
          <p:nvPr>
            <p:ph type="title" idx="4294967295"/>
          </p:nvPr>
        </p:nvSpPr>
        <p:spPr>
          <a:xfrm>
            <a:off x="609575" y="455711"/>
            <a:ext cx="2743200" cy="43088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Knowledge Check</a:t>
            </a:r>
          </a:p>
        </p:txBody>
      </p:sp>
      <p:sp>
        <p:nvSpPr>
          <p:cNvPr id="602" name="Google Shape;602;p81"/>
          <p:cNvSpPr/>
          <p:nvPr/>
        </p:nvSpPr>
        <p:spPr>
          <a:xfrm>
            <a:off x="609575" y="1016773"/>
            <a:ext cx="8041200" cy="13581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1800" b="1" dirty="0">
                <a:latin typeface="Inter"/>
                <a:ea typeface="Inter"/>
                <a:cs typeface="Inter"/>
                <a:sym typeface="Inter"/>
              </a:rPr>
              <a:t>Which of the following is the most important ingredient for conceptual learning (learning that transfers from one context to another, e.g. from this class to your actual job)?</a:t>
            </a:r>
            <a:endParaRPr sz="1800" b="1" dirty="0">
              <a:latin typeface="Inter"/>
              <a:ea typeface="Inter"/>
              <a:cs typeface="Inter"/>
              <a:sym typeface="Inter"/>
            </a:endParaRPr>
          </a:p>
        </p:txBody>
      </p:sp>
      <p:sp>
        <p:nvSpPr>
          <p:cNvPr id="601" name="Google Shape;601;p81"/>
          <p:cNvSpPr/>
          <p:nvPr/>
        </p:nvSpPr>
        <p:spPr>
          <a:xfrm>
            <a:off x="609575" y="2512925"/>
            <a:ext cx="7636500" cy="2053200"/>
          </a:xfrm>
          <a:prstGeom prst="rect">
            <a:avLst/>
          </a:prstGeom>
          <a:noFill/>
          <a:ln>
            <a:noFill/>
          </a:ln>
        </p:spPr>
        <p:txBody>
          <a:bodyPr spcFirstLastPara="1" wrap="square" lIns="91425" tIns="45700" rIns="91425" bIns="45700" anchor="ctr" anchorCtr="0">
            <a:noAutofit/>
          </a:bodyPr>
          <a:lstStyle/>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motivation</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intelligence</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personality</a:t>
            </a:r>
            <a:endParaRPr>
              <a:latin typeface="Inter"/>
              <a:ea typeface="Inter"/>
              <a:cs typeface="Inter"/>
              <a:sym typeface="Inter"/>
            </a:endParaRPr>
          </a:p>
          <a:p>
            <a:pPr marL="457200" marR="0" lvl="0" indent="0" algn="l" rtl="0">
              <a:lnSpc>
                <a:spcPct val="136000"/>
              </a:lnSpc>
              <a:spcBef>
                <a:spcPts val="0"/>
              </a:spcBef>
              <a:spcAft>
                <a:spcPts val="0"/>
              </a:spcAft>
              <a:buNone/>
            </a:pPr>
            <a:endParaRPr>
              <a:latin typeface="Inter"/>
              <a:ea typeface="Inter"/>
              <a:cs typeface="Inter"/>
              <a:sym typeface="Inter"/>
            </a:endParaRPr>
          </a:p>
          <a:p>
            <a:pPr marL="457200" marR="0" lvl="0" indent="-317500" algn="l" rtl="0">
              <a:lnSpc>
                <a:spcPct val="136000"/>
              </a:lnSpc>
              <a:spcBef>
                <a:spcPts val="0"/>
              </a:spcBef>
              <a:spcAft>
                <a:spcPts val="0"/>
              </a:spcAft>
              <a:buSzPts val="1400"/>
              <a:buFont typeface="Inter"/>
              <a:buAutoNum type="alphaUcPeriod"/>
            </a:pPr>
            <a:r>
              <a:rPr lang="en">
                <a:latin typeface="Inter"/>
                <a:ea typeface="Inter"/>
                <a:cs typeface="Inter"/>
                <a:sym typeface="Inter"/>
              </a:rPr>
              <a:t>Your prior knowledge</a:t>
            </a:r>
            <a:endParaRPr>
              <a:latin typeface="Inter"/>
              <a:ea typeface="Inter"/>
              <a:cs typeface="Inter"/>
              <a:sym typeface="Inter"/>
            </a:endParaRPr>
          </a:p>
        </p:txBody>
      </p:sp>
      <p:sp>
        <p:nvSpPr>
          <p:cNvPr id="603" name="Google Shape;603;p81">
            <a:extLst>
              <a:ext uri="{C183D7F6-B498-43B3-948B-1728B52AA6E4}">
                <adec:decorative xmlns:adec="http://schemas.microsoft.com/office/drawing/2017/decorative" val="0"/>
              </a:ext>
            </a:extLst>
          </p:cNvPr>
          <p:cNvSpPr/>
          <p:nvPr/>
        </p:nvSpPr>
        <p:spPr>
          <a:xfrm>
            <a:off x="556050" y="2416700"/>
            <a:ext cx="2149500" cy="566700"/>
          </a:xfrm>
          <a:prstGeom prst="rect">
            <a:avLst/>
          </a:prstGeom>
          <a:noFill/>
          <a:ln w="7620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8"/>
        <p:cNvGrpSpPr/>
        <p:nvPr/>
      </p:nvGrpSpPr>
      <p:grpSpPr>
        <a:xfrm>
          <a:off x="0" y="0"/>
          <a:ext cx="0" cy="0"/>
          <a:chOff x="0" y="0"/>
          <a:chExt cx="0" cy="0"/>
        </a:xfrm>
      </p:grpSpPr>
      <p:sp>
        <p:nvSpPr>
          <p:cNvPr id="609" name="Google Shape;609;p8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2"/>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Conclusion / Takeaways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0" name="Google Shape;610;p82"/>
          <p:cNvSpPr/>
          <p:nvPr/>
        </p:nvSpPr>
        <p:spPr>
          <a:xfrm>
            <a:off x="609575" y="1404750"/>
            <a:ext cx="7636500" cy="28083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Learning is an active, ongoing process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Teaching, doing, and failing all build knowledge</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Mindset and habits matter</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DITAP content is designed with this in mind</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You’ll revisit key ideas again—on purpose</a:t>
            </a:r>
            <a:endParaRPr sz="135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5"/>
          <p:cNvSpPr txBox="1">
            <a:spLocks noGrp="1"/>
          </p:cNvSpPr>
          <p:nvPr>
            <p:ph type="title"/>
          </p:nvPr>
        </p:nvSpPr>
        <p:spPr>
          <a:xfrm>
            <a:off x="697350" y="30718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How to Learn</a:t>
            </a:r>
            <a:endParaRPr/>
          </a:p>
        </p:txBody>
      </p:sp>
      <p:sp>
        <p:nvSpPr>
          <p:cNvPr id="472" name="Google Shape;472;p65"/>
          <p:cNvSpPr txBox="1">
            <a:spLocks noGrp="1"/>
          </p:cNvSpPr>
          <p:nvPr>
            <p:ph type="title" idx="2"/>
          </p:nvPr>
        </p:nvSpPr>
        <p:spPr>
          <a:xfrm>
            <a:off x="3278250" y="1194450"/>
            <a:ext cx="25875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2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4"/>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1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9" name="Google Shape;969;p1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7"/>
        <p:cNvGrpSpPr/>
        <p:nvPr/>
      </p:nvGrpSpPr>
      <p:grpSpPr>
        <a:xfrm>
          <a:off x="0" y="0"/>
          <a:ext cx="0" cy="0"/>
          <a:chOff x="0" y="0"/>
          <a:chExt cx="0" cy="0"/>
        </a:xfrm>
      </p:grpSpPr>
      <p:sp>
        <p:nvSpPr>
          <p:cNvPr id="2" name="Title 1">
            <a:extLst>
              <a:ext uri="{FF2B5EF4-FFF2-40B4-BE49-F238E27FC236}">
                <a16:creationId xmlns:a16="http://schemas.microsoft.com/office/drawing/2014/main" id="{1FA6F4AB-7E17-1B85-458F-F912421A1085}"/>
              </a:ext>
            </a:extLst>
          </p:cNvPr>
          <p:cNvSpPr>
            <a:spLocks noGrp="1"/>
          </p:cNvSpPr>
          <p:nvPr>
            <p:ph type="title" idx="4294967295"/>
          </p:nvPr>
        </p:nvSpPr>
        <p:spPr>
          <a:xfrm>
            <a:off x="628650" y="-993775"/>
            <a:ext cx="7886700" cy="993775"/>
          </a:xfrm>
          <a:prstGeom prst="rect">
            <a:avLst/>
          </a:prstGeom>
        </p:spPr>
        <p:txBody>
          <a:bodyPr anchor="b"/>
          <a:lstStyle/>
          <a:p>
            <a:r>
              <a:rPr lang="en-US" dirty="0"/>
              <a:t>Attribution</a:t>
            </a:r>
          </a:p>
        </p:txBody>
      </p:sp>
      <p:sp>
        <p:nvSpPr>
          <p:cNvPr id="478" name="Google Shape;478;p66">
            <a:extLst>
              <a:ext uri="{C183D7F6-B498-43B3-948B-1728B52AA6E4}">
                <adec:decorative xmlns:adec="http://schemas.microsoft.com/office/drawing/2017/decorative" val="0"/>
              </a:ext>
            </a:extLst>
          </p:cNvPr>
          <p:cNvSpPr/>
          <p:nvPr/>
        </p:nvSpPr>
        <p:spPr>
          <a:xfrm>
            <a:off x="699950" y="2095500"/>
            <a:ext cx="7605600" cy="9525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r>
              <a:rPr lang="en" sz="1350" dirty="0">
                <a:latin typeface="Inter"/>
                <a:ea typeface="Inter"/>
                <a:cs typeface="Inter"/>
                <a:sym typeface="Inter"/>
              </a:rPr>
              <a:t>The original materials, titled “Learning How to Learn: Research-Based Principles,” were shared under a Creative Commons Attribution-NonCommercial-ShareAlike 4.0 International License (CC BY-NC-SA 4.0) and are available at </a:t>
            </a:r>
            <a:r>
              <a:rPr lang="en" sz="1350" u="sng" dirty="0">
                <a:solidFill>
                  <a:schemeClr val="hlink"/>
                </a:solidFill>
                <a:latin typeface="Inter"/>
                <a:ea typeface="Inter"/>
                <a:cs typeface="Inter"/>
                <a:sym typeface="Inter"/>
                <a:hlinkClick r:id="rId3"/>
              </a:rPr>
              <a:t>aub.ie/212</a:t>
            </a:r>
            <a:r>
              <a:rPr lang="en" sz="1350" dirty="0">
                <a:latin typeface="Inter"/>
                <a:ea typeface="Inter"/>
                <a:cs typeface="Inter"/>
                <a:sym typeface="Inter"/>
              </a:rPr>
              <a:t>.</a:t>
            </a: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r>
              <a:rPr lang="en" sz="1350" dirty="0">
                <a:latin typeface="Inter"/>
                <a:ea typeface="Inter"/>
                <a:cs typeface="Inter"/>
                <a:sym typeface="Inter"/>
              </a:rPr>
              <a:t>This version has been modified for use within the Digital IT Acquisition Professional (DITAP) Training Program to support adult learning in digital acquisition and federal procurement.</a:t>
            </a:r>
            <a:endParaRPr sz="1350" dirty="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3"/>
        <p:cNvGrpSpPr/>
        <p:nvPr/>
      </p:nvGrpSpPr>
      <p:grpSpPr>
        <a:xfrm>
          <a:off x="0" y="0"/>
          <a:ext cx="0" cy="0"/>
          <a:chOff x="0" y="0"/>
          <a:chExt cx="0" cy="0"/>
        </a:xfrm>
      </p:grpSpPr>
      <p:sp>
        <p:nvSpPr>
          <p:cNvPr id="484" name="Google Shape;484;p67">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7"/>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Learn How to Learn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85" name="Google Shape;485;p67"/>
          <p:cNvSpPr/>
          <p:nvPr/>
        </p:nvSpPr>
        <p:spPr>
          <a:xfrm>
            <a:off x="609575" y="1404750"/>
            <a:ext cx="7636500" cy="25410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Traditional methods often fail to stick</a:t>
            </a:r>
            <a:endParaRPr sz="135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350">
              <a:latin typeface="Inter"/>
              <a:ea typeface="Inter"/>
              <a:cs typeface="Inter"/>
              <a:sym typeface="Inter"/>
            </a:endParaRPr>
          </a:p>
          <a:p>
            <a:pPr marL="0" marR="0" lvl="0" indent="0" algn="l" rtl="0">
              <a:lnSpc>
                <a:spcPct val="136000"/>
              </a:lnSpc>
              <a:spcBef>
                <a:spcPts val="0"/>
              </a:spcBef>
              <a:spcAft>
                <a:spcPts val="0"/>
              </a:spcAft>
              <a:buNone/>
            </a:pPr>
            <a:r>
              <a:rPr lang="en" sz="1350">
                <a:latin typeface="Inter"/>
                <a:ea typeface="Inter"/>
                <a:cs typeface="Inter"/>
                <a:sym typeface="Inter"/>
              </a:rPr>
              <a:t>Adults retain:</a:t>
            </a: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5% from lecture</a:t>
            </a: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10% from reading</a:t>
            </a: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75% by doing</a:t>
            </a: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90% by teaching or immediate application</a:t>
            </a:r>
            <a:endParaRPr sz="135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1"/>
        <p:cNvGrpSpPr/>
        <p:nvPr/>
      </p:nvGrpSpPr>
      <p:grpSpPr>
        <a:xfrm>
          <a:off x="0" y="0"/>
          <a:ext cx="0" cy="0"/>
          <a:chOff x="0" y="0"/>
          <a:chExt cx="0" cy="0"/>
        </a:xfrm>
      </p:grpSpPr>
      <p:sp>
        <p:nvSpPr>
          <p:cNvPr id="492" name="Google Shape;492;p6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8"/>
          <p:cNvSpPr>
            <a:spLocks noGrp="1"/>
          </p:cNvSpPr>
          <p:nvPr>
            <p:ph type="title" idx="4294967295"/>
          </p:nvPr>
        </p:nvSpPr>
        <p:spPr>
          <a:xfrm>
            <a:off x="609600" y="609600"/>
            <a:ext cx="3838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Then vs. Now in Learning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494" name="Google Shape;494;p68"/>
          <p:cNvGraphicFramePr/>
          <p:nvPr>
            <p:extLst>
              <p:ext uri="{D42A27DB-BD31-4B8C-83A1-F6EECF244321}">
                <p14:modId xmlns:p14="http://schemas.microsoft.com/office/powerpoint/2010/main" val="4106179822"/>
              </p:ext>
            </p:extLst>
          </p:nvPr>
        </p:nvGraphicFramePr>
        <p:xfrm>
          <a:off x="654975" y="1263322"/>
          <a:ext cx="7919700" cy="2949048"/>
        </p:xfrm>
        <a:graphic>
          <a:graphicData uri="http://schemas.openxmlformats.org/drawingml/2006/table">
            <a:tbl>
              <a:tblPr firstRow="1">
                <a:noFill/>
                <a:tableStyleId>{F0D12DC5-2473-47BE-93E9-3606576C768E}</a:tableStyleId>
              </a:tblPr>
              <a:tblGrid>
                <a:gridCol w="2881025">
                  <a:extLst>
                    <a:ext uri="{9D8B030D-6E8A-4147-A177-3AD203B41FA5}">
                      <a16:colId xmlns:a16="http://schemas.microsoft.com/office/drawing/2014/main" val="20000"/>
                    </a:ext>
                  </a:extLst>
                </a:gridCol>
                <a:gridCol w="5038675">
                  <a:extLst>
                    <a:ext uri="{9D8B030D-6E8A-4147-A177-3AD203B41FA5}">
                      <a16:colId xmlns:a16="http://schemas.microsoft.com/office/drawing/2014/main" val="20001"/>
                    </a:ext>
                  </a:extLst>
                </a:gridCol>
              </a:tblGrid>
              <a:tr h="0">
                <a:tc>
                  <a:txBody>
                    <a:bodyPr/>
                    <a:lstStyle/>
                    <a:p>
                      <a:pPr marL="0" lvl="0" indent="0" algn="ctr" rtl="0">
                        <a:lnSpc>
                          <a:spcPct val="115000"/>
                        </a:lnSpc>
                        <a:spcBef>
                          <a:spcPts val="0"/>
                        </a:spcBef>
                        <a:spcAft>
                          <a:spcPts val="0"/>
                        </a:spcAft>
                        <a:buNone/>
                      </a:pPr>
                      <a:r>
                        <a:rPr lang="en" sz="1350" b="1">
                          <a:latin typeface="Nunito"/>
                          <a:ea typeface="Nunito"/>
                          <a:cs typeface="Nunito"/>
                          <a:sym typeface="Nunito"/>
                        </a:rPr>
                        <a:t>Traditional View (Then)</a:t>
                      </a:r>
                      <a:endParaRPr sz="1350" b="1">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350" b="1">
                          <a:latin typeface="Nunito"/>
                          <a:ea typeface="Nunito"/>
                          <a:cs typeface="Nunito"/>
                          <a:sym typeface="Nunito"/>
                        </a:rPr>
                        <a:t>Modern Understanding (Now)</a:t>
                      </a:r>
                      <a:endParaRPr sz="1350" b="1">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350">
                          <a:latin typeface="Nunito"/>
                          <a:ea typeface="Nunito"/>
                          <a:cs typeface="Nunito"/>
                          <a:sym typeface="Nunito"/>
                        </a:rPr>
                        <a:t>Learning = absorbing information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Learning = creating mental circuits through active engagement</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350">
                          <a:latin typeface="Nunito"/>
                          <a:ea typeface="Nunito"/>
                          <a:cs typeface="Nunito"/>
                          <a:sym typeface="Nunito"/>
                        </a:rPr>
                        <a:t>Lecture is the primary way to learn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Learning is best when it’s active, applied, and repeated</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350">
                          <a:latin typeface="Nunito"/>
                          <a:ea typeface="Nunito"/>
                          <a:cs typeface="Nunito"/>
                          <a:sym typeface="Nunito"/>
                        </a:rPr>
                        <a:t>Studying = reading and reviewing</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Studying = retrieving, applying, and teaching others</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350">
                          <a:latin typeface="Nunito"/>
                          <a:ea typeface="Nunito"/>
                          <a:cs typeface="Nunito"/>
                          <a:sym typeface="Nunito"/>
                        </a:rPr>
                        <a:t>More time = better outcomes</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Spaced, varied, and focused time leads to better retention</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1350">
                          <a:latin typeface="Nunito"/>
                          <a:ea typeface="Nunito"/>
                          <a:cs typeface="Nunito"/>
                          <a:sym typeface="Nunito"/>
                        </a:rPr>
                        <a:t>Practice comes after you’ve learned</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a:latin typeface="Nunito"/>
                          <a:ea typeface="Nunito"/>
                          <a:cs typeface="Nunito"/>
                          <a:sym typeface="Nunito"/>
                        </a:rPr>
                        <a:t>Practice is part of the learning itself</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 sz="1350">
                          <a:latin typeface="Nunito"/>
                          <a:ea typeface="Nunito"/>
                          <a:cs typeface="Nunito"/>
                          <a:sym typeface="Nunito"/>
                        </a:rPr>
                        <a:t>Testing is for grading</a:t>
                      </a:r>
                      <a:endParaRPr sz="135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tc>
                  <a:txBody>
                    <a:bodyPr/>
                    <a:lstStyle/>
                    <a:p>
                      <a:pPr marL="0" lvl="0" indent="0" algn="l" rtl="0">
                        <a:spcBef>
                          <a:spcPts val="0"/>
                        </a:spcBef>
                        <a:spcAft>
                          <a:spcPts val="0"/>
                        </a:spcAft>
                        <a:buNone/>
                      </a:pPr>
                      <a:r>
                        <a:rPr lang="en" sz="1350" dirty="0">
                          <a:latin typeface="Nunito"/>
                          <a:ea typeface="Nunito"/>
                          <a:cs typeface="Nunito"/>
                          <a:sym typeface="Nunito"/>
                        </a:rPr>
                        <a:t>Testing is a powerful tool for learning</a:t>
                      </a:r>
                      <a:endParaRPr sz="1350" dirty="0">
                        <a:latin typeface="Nunito"/>
                        <a:ea typeface="Nunito"/>
                        <a:cs typeface="Nunito"/>
                        <a:sym typeface="Nunito"/>
                      </a:endParaRPr>
                    </a:p>
                  </a:txBody>
                  <a:tcPr marL="91425" marR="91425" marT="91425" marB="91425">
                    <a:lnL w="19050" cap="flat" cmpd="sng">
                      <a:solidFill>
                        <a:srgbClr val="434343"/>
                      </a:solidFill>
                      <a:prstDash val="solid"/>
                      <a:round/>
                      <a:headEnd type="none" w="sm" len="sm"/>
                      <a:tailEnd type="none" w="sm" len="sm"/>
                    </a:lnL>
                    <a:lnR w="19050" cap="flat" cmpd="sng">
                      <a:solidFill>
                        <a:srgbClr val="434343"/>
                      </a:solidFill>
                      <a:prstDash val="solid"/>
                      <a:round/>
                      <a:headEnd type="none" w="sm" len="sm"/>
                      <a:tailEnd type="none" w="sm" len="sm"/>
                    </a:lnR>
                    <a:lnT w="19050" cap="flat" cmpd="sng">
                      <a:solidFill>
                        <a:srgbClr val="434343"/>
                      </a:solidFill>
                      <a:prstDash val="solid"/>
                      <a:round/>
                      <a:headEnd type="none" w="sm" len="sm"/>
                      <a:tailEnd type="none" w="sm" len="sm"/>
                    </a:lnT>
                    <a:lnB w="19050" cap="flat" cmpd="sng">
                      <a:solidFill>
                        <a:srgbClr val="43434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
        <p:cNvGrpSpPr/>
        <p:nvPr/>
      </p:nvGrpSpPr>
      <p:grpSpPr>
        <a:xfrm>
          <a:off x="0" y="0"/>
          <a:ext cx="0" cy="0"/>
          <a:chOff x="0" y="0"/>
          <a:chExt cx="0" cy="0"/>
        </a:xfrm>
      </p:grpSpPr>
      <p:sp>
        <p:nvSpPr>
          <p:cNvPr id="500" name="Google Shape;500;p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9"/>
          <p:cNvSpPr>
            <a:spLocks noGrp="1"/>
          </p:cNvSpPr>
          <p:nvPr>
            <p:ph type="title" idx="4294967295"/>
          </p:nvPr>
        </p:nvSpPr>
        <p:spPr>
          <a:xfrm>
            <a:off x="609600" y="609600"/>
            <a:ext cx="6212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DITAP’s Multi-Modal Learning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01" name="Google Shape;501;p69"/>
          <p:cNvSpPr/>
          <p:nvPr/>
        </p:nvSpPr>
        <p:spPr>
          <a:xfrm>
            <a:off x="609575" y="1404750"/>
            <a:ext cx="7636500" cy="29046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Self-paced content = foundation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Live lectures = context, anchors key frameworks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Peer collaboration = real time synthesis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Applied assignments = real-world use, bridges theory with application</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In-class activities = practice + feedback</a:t>
            </a:r>
            <a:endParaRPr sz="135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0"/>
          <p:cNvSpPr>
            <a:spLocks noGrp="1"/>
          </p:cNvSpPr>
          <p:nvPr>
            <p:ph type="title" idx="4294967295"/>
          </p:nvPr>
        </p:nvSpPr>
        <p:spPr>
          <a:xfrm>
            <a:off x="609600" y="609600"/>
            <a:ext cx="6843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Is Learning? (Science of the Brain)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09" name="Google Shape;509;p70"/>
          <p:cNvSpPr/>
          <p:nvPr/>
        </p:nvSpPr>
        <p:spPr>
          <a:xfrm>
            <a:off x="609575" y="1404750"/>
            <a:ext cx="7636500" cy="31614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Learning rewires neural circuits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Synapses = brain’s learning infrastructure</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Sleep is essential for memory</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Working memory holds ~4 items</a:t>
            </a:r>
            <a:endParaRPr sz="1350">
              <a:latin typeface="Inter"/>
              <a:ea typeface="Inter"/>
              <a:cs typeface="Inter"/>
              <a:sym typeface="Inter"/>
            </a:endParaRPr>
          </a:p>
          <a:p>
            <a:pPr marL="457200" marR="0" lvl="0" indent="0" algn="l" rtl="0">
              <a:lnSpc>
                <a:spcPct val="136000"/>
              </a:lnSpc>
              <a:spcBef>
                <a:spcPts val="0"/>
              </a:spcBef>
              <a:spcAft>
                <a:spcPts val="0"/>
              </a:spcAft>
              <a:buNone/>
            </a:pPr>
            <a:endParaRPr sz="1350">
              <a:latin typeface="Inter"/>
              <a:ea typeface="Inter"/>
              <a:cs typeface="Inter"/>
              <a:sym typeface="Inter"/>
            </a:endParaRPr>
          </a:p>
          <a:p>
            <a:pPr marL="457200" marR="0" lvl="0" indent="-314325" algn="l" rtl="0">
              <a:lnSpc>
                <a:spcPct val="136000"/>
              </a:lnSpc>
              <a:spcBef>
                <a:spcPts val="0"/>
              </a:spcBef>
              <a:spcAft>
                <a:spcPts val="0"/>
              </a:spcAft>
              <a:buSzPts val="1350"/>
              <a:buFont typeface="Inter"/>
              <a:buChar char="●"/>
            </a:pPr>
            <a:r>
              <a:rPr lang="en" sz="1350">
                <a:latin typeface="Inter"/>
                <a:ea typeface="Inter"/>
                <a:cs typeface="Inter"/>
                <a:sym typeface="Inter"/>
              </a:rPr>
              <a:t>Chunking improves retention</a:t>
            </a:r>
            <a:endParaRPr sz="135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5"/>
        <p:cNvGrpSpPr/>
        <p:nvPr/>
      </p:nvGrpSpPr>
      <p:grpSpPr>
        <a:xfrm>
          <a:off x="0" y="0"/>
          <a:ext cx="0" cy="0"/>
          <a:chOff x="0" y="0"/>
          <a:chExt cx="0" cy="0"/>
        </a:xfrm>
      </p:grpSpPr>
      <p:sp>
        <p:nvSpPr>
          <p:cNvPr id="516" name="Google Shape;516;p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1"/>
          <p:cNvSpPr>
            <a:spLocks noGrp="1"/>
          </p:cNvSpPr>
          <p:nvPr>
            <p:ph type="title" idx="4294967295"/>
          </p:nvPr>
        </p:nvSpPr>
        <p:spPr>
          <a:xfrm>
            <a:off x="609575" y="1404750"/>
            <a:ext cx="7636500" cy="31614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1. Learning is a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process</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 not a product.</a:t>
            </a:r>
          </a:p>
          <a:p>
            <a:pPr marL="457200" marR="0" lvl="0" indent="0" algn="l" defTabSz="914400" rtl="0" eaLnBrk="1" fontAlgn="auto" latinLnBrk="0" hangingPunct="1">
              <a:lnSpc>
                <a:spcPct val="136000"/>
              </a:lnSpc>
              <a:spcBef>
                <a:spcPts val="0"/>
              </a:spcBef>
              <a:spcAft>
                <a:spcPts val="0"/>
              </a:spcAft>
              <a:buClr>
                <a:srgbClr val="000000"/>
              </a:buClr>
              <a:buSzTx/>
              <a:buFont typeface="Arial"/>
              <a:buNone/>
              <a:tabLst/>
              <a:defRPr/>
            </a:pPr>
            <a:endParaRPr kumimoji="0" lang="en-US" sz="1350" b="0" i="0" u="none" strike="noStrike" kern="0" cap="none" spc="0" normalizeH="0" baseline="0" noProof="0" dirty="0">
              <a:ln>
                <a:noFill/>
              </a:ln>
              <a:solidFill>
                <a:srgbClr val="000000"/>
              </a:solidFill>
              <a:effectLst/>
              <a:uLnTx/>
              <a:uFillTx/>
              <a:latin typeface="Inter"/>
              <a:ea typeface="Inter"/>
              <a:cs typeface="Inter"/>
              <a:sym typeface="Inter"/>
            </a:endParaRPr>
          </a:p>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2. Learning involves change – and must have a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lasting impact</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a:t>
            </a:r>
          </a:p>
          <a:p>
            <a:pPr marL="457200" marR="0" lvl="0" indent="0" algn="l" defTabSz="914400" rtl="0" eaLnBrk="1" fontAlgn="auto" latinLnBrk="0" hangingPunct="1">
              <a:lnSpc>
                <a:spcPct val="136000"/>
              </a:lnSpc>
              <a:spcBef>
                <a:spcPts val="0"/>
              </a:spcBef>
              <a:spcAft>
                <a:spcPts val="0"/>
              </a:spcAft>
              <a:buClr>
                <a:srgbClr val="000000"/>
              </a:buClr>
              <a:buSzTx/>
              <a:buFont typeface="Arial"/>
              <a:buNone/>
              <a:tabLst/>
              <a:defRPr/>
            </a:pPr>
            <a:endParaRPr kumimoji="0" lang="en-US" sz="1350" b="0" i="0" u="none" strike="noStrike" kern="0" cap="none" spc="0" normalizeH="0" baseline="0" noProof="0" dirty="0">
              <a:ln>
                <a:noFill/>
              </a:ln>
              <a:solidFill>
                <a:srgbClr val="000000"/>
              </a:solidFill>
              <a:effectLst/>
              <a:uLnTx/>
              <a:uFillTx/>
              <a:latin typeface="Inter"/>
              <a:ea typeface="Inter"/>
              <a:cs typeface="Inter"/>
              <a:sym typeface="Inter"/>
            </a:endParaRPr>
          </a:p>
          <a:p>
            <a:pPr marL="142875" marR="0" lvl="0" indent="0" algn="l" defTabSz="914400" rtl="0" eaLnBrk="1" fontAlgn="auto" latinLnBrk="0" hangingPunct="1">
              <a:lnSpc>
                <a:spcPct val="136000"/>
              </a:lnSpc>
              <a:spcBef>
                <a:spcPts val="0"/>
              </a:spcBef>
              <a:spcAft>
                <a:spcPts val="0"/>
              </a:spcAft>
              <a:buClr>
                <a:srgbClr val="000000"/>
              </a:buClr>
              <a:buSzPts val="1350"/>
              <a:buFont typeface="Arial"/>
              <a:buNone/>
              <a:tabLst/>
              <a:defRPr/>
            </a:pP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3. Learning is not something done to you, but rather </a:t>
            </a:r>
            <a:r>
              <a:rPr kumimoji="0" lang="en-US" sz="1350" b="1" i="0" u="none" strike="noStrike" kern="0" cap="none" spc="0" normalizeH="0" baseline="0" noProof="0" dirty="0">
                <a:ln>
                  <a:noFill/>
                </a:ln>
                <a:solidFill>
                  <a:srgbClr val="000000"/>
                </a:solidFill>
                <a:effectLst/>
                <a:uLnTx/>
                <a:uFillTx/>
                <a:latin typeface="Inter"/>
                <a:ea typeface="Inter"/>
                <a:cs typeface="Inter"/>
                <a:sym typeface="Inter"/>
              </a:rPr>
              <a:t>something you yourself do</a:t>
            </a:r>
            <a:r>
              <a:rPr kumimoji="0" lang="en-US" sz="1350" b="0" i="0" u="none" strike="noStrike" kern="0" cap="none" spc="0" normalizeH="0" baseline="0" noProof="0" dirty="0">
                <a:ln>
                  <a:noFill/>
                </a:ln>
                <a:solidFill>
                  <a:srgbClr val="000000"/>
                </a:solidFill>
                <a:effectLst/>
                <a:uLnTx/>
                <a:uFillTx/>
                <a:latin typeface="Inter"/>
                <a:ea typeface="Inter"/>
                <a:cs typeface="Inter"/>
                <a:sym typeface="Inter"/>
              </a:rPr>
              <a:t>.</a:t>
            </a:r>
          </a:p>
        </p:txBody>
      </p:sp>
      <p:sp>
        <p:nvSpPr>
          <p:cNvPr id="518" name="Google Shape;518;p71"/>
          <p:cNvSpPr/>
          <p:nvPr/>
        </p:nvSpPr>
        <p:spPr>
          <a:xfrm>
            <a:off x="609600" y="609600"/>
            <a:ext cx="6843600" cy="3429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2250"/>
              <a:buFont typeface="Inter"/>
              <a:buNone/>
            </a:pPr>
            <a:r>
              <a:rPr lang="en" sz="2250" b="1">
                <a:latin typeface="Inter"/>
                <a:ea typeface="Inter"/>
                <a:cs typeface="Inter"/>
                <a:sym typeface="Inter"/>
              </a:rPr>
              <a:t>Three critical components</a:t>
            </a:r>
            <a:endParaRPr sz="225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sp>
        <p:nvSpPr>
          <p:cNvPr id="524" name="Google Shape;524;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2"/>
          <p:cNvSpPr>
            <a:spLocks noGrp="1"/>
          </p:cNvSpPr>
          <p:nvPr>
            <p:ph type="title" idx="4294967295"/>
          </p:nvPr>
        </p:nvSpPr>
        <p:spPr>
          <a:xfrm>
            <a:off x="609600" y="609600"/>
            <a:ext cx="6811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True or False?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5" name="Google Shape;525;p72"/>
          <p:cNvSpPr/>
          <p:nvPr/>
        </p:nvSpPr>
        <p:spPr>
          <a:xfrm>
            <a:off x="609575" y="1404750"/>
            <a:ext cx="7636500" cy="2273700"/>
          </a:xfrm>
          <a:prstGeom prst="rect">
            <a:avLst/>
          </a:prstGeom>
          <a:noFill/>
          <a:ln>
            <a:noFill/>
          </a:ln>
        </p:spPr>
        <p:txBody>
          <a:bodyPr spcFirstLastPara="1" wrap="square" lIns="91425" tIns="45700" rIns="91425" bIns="45700" anchor="ctr" anchorCtr="0">
            <a:noAutofit/>
          </a:bodyPr>
          <a:lstStyle/>
          <a:p>
            <a:pPr marL="0" marR="0" lvl="0" indent="0" algn="l" rtl="0">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1002</Words>
  <Application>Microsoft Office PowerPoint</Application>
  <PresentationFormat>On-screen Show (16:9)</PresentationFormat>
  <Paragraphs>165</Paragraphs>
  <Slides>21</Slides>
  <Notes>21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21</vt:i4>
      </vt:variant>
    </vt:vector>
  </HeadingPairs>
  <TitlesOfParts>
    <vt:vector size="35" baseType="lpstr">
      <vt:lpstr>Arial</vt:lpstr>
      <vt:lpstr>Barlow</vt:lpstr>
      <vt:lpstr>Hepta Slab Light</vt:lpstr>
      <vt:lpstr>Hepta Slab</vt:lpstr>
      <vt:lpstr>Hepta Slab Medium</vt:lpstr>
      <vt:lpstr>Nunito</vt:lpstr>
      <vt:lpstr>Barlow ExtraLight</vt:lpstr>
      <vt:lpstr>Barlow Medium</vt:lpstr>
      <vt:lpstr>Calibri</vt:lpstr>
      <vt:lpstr>Inter</vt:lpstr>
      <vt:lpstr>Barlow Light</vt:lpstr>
      <vt:lpstr>Shift</vt:lpstr>
      <vt:lpstr>Strategy Plan</vt:lpstr>
      <vt:lpstr>Office Theme</vt:lpstr>
      <vt:lpstr>Module 0 - Orientation</vt:lpstr>
      <vt:lpstr>Learning How to Learn</vt:lpstr>
      <vt:lpstr>Attribution</vt:lpstr>
      <vt:lpstr>Why Learn How to Learn</vt:lpstr>
      <vt:lpstr>Then vs. Now in Learning</vt:lpstr>
      <vt:lpstr>DITAP’s Multi-Modal Learning Approach</vt:lpstr>
      <vt:lpstr>What Is Learning? (Science of the Brain)</vt:lpstr>
      <vt:lpstr>1. Learning is a process, not a product.  2. Learning involves change – and must have a lasting impact.  3. Learning is not something done to you, but rather something you yourself do.</vt:lpstr>
      <vt:lpstr>True or False?</vt:lpstr>
      <vt:lpstr>True or False?</vt:lpstr>
      <vt:lpstr>True or False?</vt:lpstr>
      <vt:lpstr>True or False?</vt:lpstr>
      <vt:lpstr>Active vs. Passive Learning</vt:lpstr>
      <vt:lpstr>Poll: Which of these improves learning most? </vt:lpstr>
      <vt:lpstr>Poll: Which of these improves learning most? </vt:lpstr>
      <vt:lpstr>Focus &amp; Time Management</vt:lpstr>
      <vt:lpstr>Knowledge Check</vt:lpstr>
      <vt:lpstr>Knowledge Check</vt:lpstr>
      <vt:lpstr>Conclusion / Takeaways</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Joe Jernigan</cp:lastModifiedBy>
  <cp:revision>2</cp:revision>
  <dcterms:modified xsi:type="dcterms:W3CDTF">2025-08-18T14:30:17Z</dcterms:modified>
</cp:coreProperties>
</file>